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6"/>
  </p:notesMasterIdLst>
  <p:handoutMasterIdLst>
    <p:handoutMasterId r:id="rId7"/>
  </p:handoutMasterIdLst>
  <p:sldIdLst>
    <p:sldId id="4843" r:id="rId5"/>
  </p:sldIdLst>
  <p:sldSz cx="27432000" cy="36576000"/>
  <p:notesSz cx="6858000" cy="9144000"/>
  <p:defaultTextStyle>
    <a:defPPr>
      <a:defRPr lang="en-US"/>
    </a:defPPr>
    <a:lvl1pPr marL="0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59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18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477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636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795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695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11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273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92C73F-7D7E-9BB1-5D20-8DEC178FB0D6}" name="Proctor, Camron" initials="PC" userId="S::cproct@sandia.gov::7fa3c20d-bf21-418f-abca-d05ebf05c4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 autoAdjust="0"/>
    <p:restoredTop sz="93042" autoAdjust="0"/>
  </p:normalViewPr>
  <p:slideViewPr>
    <p:cSldViewPr snapToGrid="0">
      <p:cViewPr>
        <p:scale>
          <a:sx n="75" d="100"/>
          <a:sy n="75" d="100"/>
        </p:scale>
        <p:origin x="484" y="-10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A8635-719F-B94C-A0BB-D77C10F788F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D7F8-C41B-E14C-BE82-FE1DCA59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4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52BD8-13F4-7349-8427-2CCDFB7F3B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20D77-1D1A-C847-8291-518D06E24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92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6C35AEF-3834-4E55-A528-9EE43B89B3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0000" y="957476"/>
            <a:ext cx="26162000" cy="2112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380C0-A87F-4788-96EC-8C2DC4A1796F}"/>
              </a:ext>
            </a:extLst>
          </p:cNvPr>
          <p:cNvSpPr txBox="1"/>
          <p:nvPr userDrawn="1"/>
        </p:nvSpPr>
        <p:spPr>
          <a:xfrm>
            <a:off x="13031041" y="34664499"/>
            <a:ext cx="136992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000" b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Controlled by: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079B777-8FD0-41F9-BA30-F2FE586BB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0025" y="34907213"/>
            <a:ext cx="4171950" cy="4175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23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46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69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9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edit Designating Agency and author/contact information (commonly Sandia National Laboratories)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B247FD3-56D6-4849-901D-4205482FD6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3382"/>
            <a:ext cx="27432000" cy="70362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CONTROL marking//category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079AB56-83D2-4F12-BF3F-A91E683FE1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46" y="35666338"/>
            <a:ext cx="27432000" cy="70362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800" cap="all" spc="5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CONTROL marking//category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F1BCECC-3051-4947-940E-4525C076F0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9863" y="35287106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23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46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69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9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0" userDrawn="1">
          <p15:clr>
            <a:srgbClr val="FBAE40"/>
          </p15:clr>
        </p15:guide>
        <p15:guide id="2" pos="8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3C209F-DA75-3D06-0FC9-3D3B1C8AC94D}"/>
              </a:ext>
            </a:extLst>
          </p:cNvPr>
          <p:cNvSpPr/>
          <p:nvPr userDrawn="1"/>
        </p:nvSpPr>
        <p:spPr>
          <a:xfrm>
            <a:off x="0" y="-2549144"/>
            <a:ext cx="27432000" cy="5695541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  <a:alpha val="26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48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5976" y="347239"/>
            <a:ext cx="18099324" cy="2444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835" y="34655543"/>
            <a:ext cx="2237865" cy="86196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302299" y="34737985"/>
            <a:ext cx="6525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Sandia National Laboratories is a </a:t>
            </a:r>
            <a:r>
              <a:rPr lang="en-US" sz="1100" b="0" i="0" kern="120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multimission</a:t>
            </a:r>
            <a:r>
              <a:rPr lang="en-US" sz="110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28546407"/>
            <a:ext cx="27432000" cy="5695541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  <a:alpha val="26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48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A5A83-98F2-F21A-52AC-7DCEFF1C5A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88530"/>
          <a:stretch/>
        </p:blipFill>
        <p:spPr>
          <a:xfrm rot="5400000">
            <a:off x="23619568" y="184593"/>
            <a:ext cx="3146397" cy="2777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2B99E-3BA4-9541-F5BD-424E2BE994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9509" y="744543"/>
            <a:ext cx="1586517" cy="1591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F5DF5F-A833-9CE5-A41F-3755E0B20DA0}"/>
              </a:ext>
            </a:extLst>
          </p:cNvPr>
          <p:cNvSpPr/>
          <p:nvPr userDrawn="1"/>
        </p:nvSpPr>
        <p:spPr>
          <a:xfrm>
            <a:off x="0" y="35816578"/>
            <a:ext cx="27432000" cy="75942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48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508FE6-48CC-EDB4-FE2B-46A82A4825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0480" y="34791058"/>
            <a:ext cx="991820" cy="284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ACDEED-C674-69F0-D1A9-C78EEC20DF7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0479" y="35153662"/>
            <a:ext cx="870430" cy="2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1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sldNum="0" hdr="0" dt="0"/>
  <p:txStyles>
    <p:titleStyle>
      <a:lvl1pPr algn="l" defTabSz="2743234" rtl="0" eaLnBrk="1" latinLnBrk="0" hangingPunct="1">
        <a:lnSpc>
          <a:spcPct val="90000"/>
        </a:lnSpc>
        <a:spcBef>
          <a:spcPct val="0"/>
        </a:spcBef>
        <a:buNone/>
        <a:defRPr sz="8000" kern="1200" cap="all" spc="50" baseline="0">
          <a:solidFill>
            <a:schemeClr val="tx2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685808" indent="-685808" algn="l" defTabSz="2743234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1pPr>
      <a:lvl2pPr marL="2057426" indent="-685808" algn="l" defTabSz="274323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2pPr>
      <a:lvl3pPr marL="3429043" indent="-685808" algn="l" defTabSz="274323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3pPr>
      <a:lvl4pPr marL="4800660" indent="-685808" algn="l" defTabSz="274323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4pPr>
      <a:lvl5pPr marL="6172277" indent="-685808" algn="l" defTabSz="274323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5pPr>
      <a:lvl6pPr marL="7543895" indent="-685808" algn="l" defTabSz="274323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511" indent="-685808" algn="l" defTabSz="274323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129" indent="-685808" algn="l" defTabSz="274323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746" indent="-685808" algn="l" defTabSz="274323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34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17" algn="l" defTabSz="2743234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34" algn="l" defTabSz="2743234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51" algn="l" defTabSz="2743234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69" algn="l" defTabSz="2743234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86" algn="l" defTabSz="2743234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703" algn="l" defTabSz="2743234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320" algn="l" defTabSz="2743234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937" algn="l" defTabSz="2743234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26" Type="http://schemas.openxmlformats.org/officeDocument/2006/relationships/image" Target="../media/image28.png"/><Relationship Id="rId39" Type="http://schemas.openxmlformats.org/officeDocument/2006/relationships/image" Target="../media/image51.png"/><Relationship Id="rId21" Type="http://schemas.openxmlformats.org/officeDocument/2006/relationships/image" Target="../media/image36.png"/><Relationship Id="rId34" Type="http://schemas.openxmlformats.org/officeDocument/2006/relationships/image" Target="../media/image34.png"/><Relationship Id="rId63" Type="http://schemas.openxmlformats.org/officeDocument/2006/relationships/image" Target="../media/image43.jpg"/><Relationship Id="rId68" Type="http://schemas.openxmlformats.org/officeDocument/2006/relationships/image" Target="../media/image48.png"/><Relationship Id="rId7" Type="http://schemas.openxmlformats.org/officeDocument/2006/relationships/image" Target="../media/image9.jpg"/><Relationship Id="rId71" Type="http://schemas.openxmlformats.org/officeDocument/2006/relationships/image" Target="../media/image53.png"/><Relationship Id="rId2" Type="http://schemas.openxmlformats.org/officeDocument/2006/relationships/image" Target="../media/image6.png"/><Relationship Id="rId16" Type="http://schemas.openxmlformats.org/officeDocument/2006/relationships/image" Target="../media/image18.jpeg"/><Relationship Id="rId29" Type="http://schemas.openxmlformats.org/officeDocument/2006/relationships/image" Target="../media/image29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2.png"/><Relationship Id="rId37" Type="http://schemas.openxmlformats.org/officeDocument/2006/relationships/image" Target="../media/image38.png"/><Relationship Id="rId40" Type="http://schemas.openxmlformats.org/officeDocument/2006/relationships/image" Target="../media/image39.png"/><Relationship Id="rId66" Type="http://schemas.openxmlformats.org/officeDocument/2006/relationships/image" Target="../media/image46.png"/><Relationship Id="rId5" Type="http://schemas.openxmlformats.org/officeDocument/2006/relationships/image" Target="../media/image8.emf"/><Relationship Id="rId61" Type="http://schemas.openxmlformats.org/officeDocument/2006/relationships/image" Target="../media/image510.png"/><Relationship Id="rId10" Type="http://schemas.openxmlformats.org/officeDocument/2006/relationships/image" Target="../media/image12.jpg"/><Relationship Id="rId19" Type="http://schemas.openxmlformats.org/officeDocument/2006/relationships/image" Target="../media/image22.png"/><Relationship Id="rId31" Type="http://schemas.openxmlformats.org/officeDocument/2006/relationships/image" Target="../media/image31.png"/><Relationship Id="rId60" Type="http://schemas.openxmlformats.org/officeDocument/2006/relationships/image" Target="../media/image41.png"/><Relationship Id="rId65" Type="http://schemas.openxmlformats.org/officeDocument/2006/relationships/image" Target="../media/image4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jpg"/><Relationship Id="rId14" Type="http://schemas.openxmlformats.org/officeDocument/2006/relationships/image" Target="../media/image16.jpeg"/><Relationship Id="rId22" Type="http://schemas.openxmlformats.org/officeDocument/2006/relationships/image" Target="../media/image24.emf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64" Type="http://schemas.openxmlformats.org/officeDocument/2006/relationships/image" Target="../media/image44.png"/><Relationship Id="rId69" Type="http://schemas.openxmlformats.org/officeDocument/2006/relationships/image" Target="../media/image49.png"/><Relationship Id="rId8" Type="http://schemas.openxmlformats.org/officeDocument/2006/relationships/image" Target="../media/image10.jpeg"/><Relationship Id="rId72" Type="http://schemas.openxmlformats.org/officeDocument/2006/relationships/image" Target="../media/image54.png"/><Relationship Id="rId3" Type="http://schemas.openxmlformats.org/officeDocument/2006/relationships/image" Target="../media/image7.png"/><Relationship Id="rId12" Type="http://schemas.openxmlformats.org/officeDocument/2006/relationships/image" Target="../media/image14.jpg"/><Relationship Id="rId17" Type="http://schemas.openxmlformats.org/officeDocument/2006/relationships/image" Target="../media/image19.jpeg"/><Relationship Id="rId25" Type="http://schemas.openxmlformats.org/officeDocument/2006/relationships/image" Target="../media/image27.png"/><Relationship Id="rId33" Type="http://schemas.openxmlformats.org/officeDocument/2006/relationships/image" Target="../media/image33.png"/><Relationship Id="rId38" Type="http://schemas.openxmlformats.org/officeDocument/2006/relationships/image" Target="../media/image50.png"/><Relationship Id="rId59" Type="http://schemas.openxmlformats.org/officeDocument/2006/relationships/image" Target="../media/image490.png"/><Relationship Id="rId67" Type="http://schemas.openxmlformats.org/officeDocument/2006/relationships/image" Target="../media/image47.png"/><Relationship Id="rId20" Type="http://schemas.openxmlformats.org/officeDocument/2006/relationships/image" Target="../media/image23.jpg"/><Relationship Id="rId41" Type="http://schemas.openxmlformats.org/officeDocument/2006/relationships/image" Target="../media/image40.png"/><Relationship Id="rId62" Type="http://schemas.openxmlformats.org/officeDocument/2006/relationships/image" Target="../media/image42.png"/><Relationship Id="rId7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5" Type="http://schemas.openxmlformats.org/officeDocument/2006/relationships/image" Target="../media/image17.jpeg"/><Relationship Id="rId23" Type="http://schemas.openxmlformats.org/officeDocument/2006/relationships/image" Target="../media/image25.png"/><Relationship Id="rId28" Type="http://schemas.openxmlformats.org/officeDocument/2006/relationships/image" Target="../media/image400.png"/><Relationship Id="rId3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B4939-2BF7-5455-D84E-501F027FF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6BA144D3-FE0F-0F3F-B8BA-3A922E664A91}"/>
              </a:ext>
            </a:extLst>
          </p:cNvPr>
          <p:cNvSpPr txBox="1">
            <a:spLocks/>
          </p:cNvSpPr>
          <p:nvPr/>
        </p:nvSpPr>
        <p:spPr>
          <a:xfrm>
            <a:off x="-951797" y="142767"/>
            <a:ext cx="25908000" cy="2112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2743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6600" dirty="0"/>
              <a:t>Accelerating the analyst workflow: </a:t>
            </a:r>
            <a:r>
              <a:rPr lang="en-US" sz="6600" u="sng" dirty="0"/>
              <a:t>a</a:t>
            </a:r>
            <a:r>
              <a:rPr lang="en-US" sz="6600" dirty="0"/>
              <a:t>daptive            </a:t>
            </a:r>
            <a:r>
              <a:rPr lang="en-US" sz="6600" u="sng" dirty="0"/>
              <a:t>h</a:t>
            </a:r>
            <a:r>
              <a:rPr lang="en-US" sz="6600" dirty="0"/>
              <a:t>ybrid mod</a:t>
            </a:r>
            <a:r>
              <a:rPr lang="en-US" sz="6600" u="sng" dirty="0"/>
              <a:t>e</a:t>
            </a:r>
            <a:r>
              <a:rPr lang="en-US" sz="6600" dirty="0"/>
              <a:t>ls via dom</a:t>
            </a:r>
            <a:r>
              <a:rPr lang="en-US" sz="6600" u="sng" dirty="0"/>
              <a:t>a</a:t>
            </a:r>
            <a:r>
              <a:rPr lang="en-US" sz="6600" dirty="0"/>
              <a:t>in decomposition (</a:t>
            </a:r>
            <a:r>
              <a:rPr lang="en-US" sz="6600" dirty="0" err="1"/>
              <a:t>AHeaD</a:t>
            </a:r>
            <a:r>
              <a:rPr lang="en-US" sz="66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C1F3BF-9788-32C0-27B6-03D6A1BE3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555" y="12686833"/>
            <a:ext cx="7579207" cy="43283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59DFC6-ABA9-D802-0A61-61E0883B3143}"/>
              </a:ext>
            </a:extLst>
          </p:cNvPr>
          <p:cNvSpPr/>
          <p:nvPr/>
        </p:nvSpPr>
        <p:spPr>
          <a:xfrm>
            <a:off x="285751" y="3584447"/>
            <a:ext cx="13093366" cy="81709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A9D8A2-6307-CA2B-AB15-2BC8F4A877D7}"/>
              </a:ext>
            </a:extLst>
          </p:cNvPr>
          <p:cNvSpPr/>
          <p:nvPr/>
        </p:nvSpPr>
        <p:spPr>
          <a:xfrm>
            <a:off x="13646443" y="3584448"/>
            <a:ext cx="13499807" cy="7126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966EB1-B220-AD3D-60CD-8BEC477D5525}"/>
              </a:ext>
            </a:extLst>
          </p:cNvPr>
          <p:cNvSpPr/>
          <p:nvPr/>
        </p:nvSpPr>
        <p:spPr>
          <a:xfrm>
            <a:off x="285751" y="11936998"/>
            <a:ext cx="13101261" cy="123484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E6234E-1AB9-52A3-6AD2-3711FCAF5F17}"/>
              </a:ext>
            </a:extLst>
          </p:cNvPr>
          <p:cNvSpPr txBox="1"/>
          <p:nvPr/>
        </p:nvSpPr>
        <p:spPr>
          <a:xfrm>
            <a:off x="4670490" y="3693554"/>
            <a:ext cx="37689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F29E1E-D525-57BD-277A-CB0137428D6F}"/>
              </a:ext>
            </a:extLst>
          </p:cNvPr>
          <p:cNvSpPr txBox="1"/>
          <p:nvPr/>
        </p:nvSpPr>
        <p:spPr>
          <a:xfrm>
            <a:off x="16763237" y="3687341"/>
            <a:ext cx="6506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Approach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473A2C-BB15-3604-00F3-FF8D91D7E01C}"/>
              </a:ext>
            </a:extLst>
          </p:cNvPr>
          <p:cNvSpPr txBox="1"/>
          <p:nvPr/>
        </p:nvSpPr>
        <p:spPr>
          <a:xfrm>
            <a:off x="977525" y="12068673"/>
            <a:ext cx="12112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High-Fidelity Model (HFM) Coupling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F1C902-1430-A39C-5C1B-0E7D5342098A}"/>
              </a:ext>
            </a:extLst>
          </p:cNvPr>
          <p:cNvSpPr/>
          <p:nvPr/>
        </p:nvSpPr>
        <p:spPr>
          <a:xfrm>
            <a:off x="13624345" y="10955510"/>
            <a:ext cx="13521904" cy="123484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CF5974-3783-5FBA-D298-3B824DF1C4ED}"/>
              </a:ext>
            </a:extLst>
          </p:cNvPr>
          <p:cNvSpPr txBox="1"/>
          <p:nvPr/>
        </p:nvSpPr>
        <p:spPr>
          <a:xfrm>
            <a:off x="13776621" y="11049905"/>
            <a:ext cx="13207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Reduced Order Model (ROM) Coupling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4C453C-9040-51BD-8D47-9267192FD87B}"/>
              </a:ext>
            </a:extLst>
          </p:cNvPr>
          <p:cNvSpPr/>
          <p:nvPr/>
        </p:nvSpPr>
        <p:spPr>
          <a:xfrm>
            <a:off x="277857" y="24494767"/>
            <a:ext cx="13101261" cy="6063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D52FD6-4FCC-A00C-032E-4D48DA10E5FA}"/>
              </a:ext>
            </a:extLst>
          </p:cNvPr>
          <p:cNvSpPr txBox="1"/>
          <p:nvPr/>
        </p:nvSpPr>
        <p:spPr>
          <a:xfrm>
            <a:off x="564891" y="24570426"/>
            <a:ext cx="12112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Ongoing &amp; Future Work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B233F5-F857-3DE2-A749-968E2EE0C66B}"/>
              </a:ext>
            </a:extLst>
          </p:cNvPr>
          <p:cNvSpPr/>
          <p:nvPr/>
        </p:nvSpPr>
        <p:spPr>
          <a:xfrm>
            <a:off x="13646443" y="27779157"/>
            <a:ext cx="13499805" cy="2623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A1DA9C-A30E-0B64-00AA-FCCC0B9BEB1C}"/>
              </a:ext>
            </a:extLst>
          </p:cNvPr>
          <p:cNvSpPr txBox="1"/>
          <p:nvPr/>
        </p:nvSpPr>
        <p:spPr>
          <a:xfrm>
            <a:off x="14317830" y="27756300"/>
            <a:ext cx="12112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F55A7C-D737-26EC-A490-5A8D0AF8B91E}"/>
              </a:ext>
            </a:extLst>
          </p:cNvPr>
          <p:cNvSpPr/>
          <p:nvPr/>
        </p:nvSpPr>
        <p:spPr>
          <a:xfrm>
            <a:off x="285751" y="30767419"/>
            <a:ext cx="13101261" cy="3346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69D70D-C0A6-DAE1-7822-697A348EE07A}"/>
              </a:ext>
            </a:extLst>
          </p:cNvPr>
          <p:cNvSpPr txBox="1"/>
          <p:nvPr/>
        </p:nvSpPr>
        <p:spPr>
          <a:xfrm>
            <a:off x="737100" y="30733713"/>
            <a:ext cx="12112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F195BD-9D4E-F9DC-D77F-7DF05B038250}"/>
              </a:ext>
            </a:extLst>
          </p:cNvPr>
          <p:cNvSpPr/>
          <p:nvPr/>
        </p:nvSpPr>
        <p:spPr>
          <a:xfrm>
            <a:off x="13624345" y="30624414"/>
            <a:ext cx="13499805" cy="3489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DADA3C-A99D-E02C-F65A-2CA5D507CE1F}"/>
              </a:ext>
            </a:extLst>
          </p:cNvPr>
          <p:cNvSpPr txBox="1"/>
          <p:nvPr/>
        </p:nvSpPr>
        <p:spPr>
          <a:xfrm>
            <a:off x="14275834" y="30600163"/>
            <a:ext cx="12112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F3C73F-22E0-71A8-E9A4-740DB8161436}"/>
              </a:ext>
            </a:extLst>
          </p:cNvPr>
          <p:cNvSpPr txBox="1"/>
          <p:nvPr/>
        </p:nvSpPr>
        <p:spPr>
          <a:xfrm>
            <a:off x="382469" y="4400494"/>
            <a:ext cx="790289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Analyses involving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high-fidelity models (HFMs)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codes can be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prohibitive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due 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(i)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mesh generation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challenges, and </a:t>
            </a:r>
          </a:p>
          <a:p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(ii)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 runtime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requirements</a:t>
            </a:r>
          </a:p>
          <a:p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Data-driven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reduced order models (ROMs)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promise to mitigate challenge (ii) but: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FC59D5E-63FF-5C97-E826-981E8A1D1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836" y="4876655"/>
            <a:ext cx="4699169" cy="3107558"/>
          </a:xfrm>
          <a:prstGeom prst="rect">
            <a:avLst/>
          </a:prstGeom>
        </p:spPr>
      </p:pic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C6FCE26A-8F66-DF52-B6E9-2FEA1915FE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482800"/>
              </p:ext>
            </p:extLst>
          </p:nvPr>
        </p:nvGraphicFramePr>
        <p:xfrm>
          <a:off x="8370548" y="8831959"/>
          <a:ext cx="4861840" cy="1977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661826" imgH="2303553" progId="">
                  <p:embed/>
                </p:oleObj>
              </mc:Choice>
              <mc:Fallback>
                <p:oleObj r:id="rId4" imgW="5661826" imgH="2303553" progId="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31CABB67-7F6F-C730-1FC0-4ED4EDA59D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70548" y="8831959"/>
                        <a:ext cx="4861840" cy="1977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Subtitle 2">
            <a:extLst>
              <a:ext uri="{FF2B5EF4-FFF2-40B4-BE49-F238E27FC236}">
                <a16:creationId xmlns:a16="http://schemas.microsoft.com/office/drawing/2014/main" id="{3FB7B3B1-0DAF-2352-3908-406A82D3CAF7}"/>
              </a:ext>
            </a:extLst>
          </p:cNvPr>
          <p:cNvSpPr txBox="1">
            <a:spLocks/>
          </p:cNvSpPr>
          <p:nvPr/>
        </p:nvSpPr>
        <p:spPr bwMode="auto">
          <a:xfrm>
            <a:off x="8439470" y="10858739"/>
            <a:ext cx="4503951" cy="72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Ratcheting mechanism with multiple threaded fasteners.  From Parish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al.,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2024.</a:t>
            </a:r>
            <a:endParaRPr lang="en-US" sz="16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2D058AA3-5D8B-300C-EE8E-0230D2D08C44}"/>
              </a:ext>
            </a:extLst>
          </p:cNvPr>
          <p:cNvSpPr txBox="1">
            <a:spLocks/>
          </p:cNvSpPr>
          <p:nvPr/>
        </p:nvSpPr>
        <p:spPr bwMode="auto">
          <a:xfrm>
            <a:off x="8235879" y="8100689"/>
            <a:ext cx="4625826" cy="57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B61-12 guided drop test. SAND 2018-13067M,</a:t>
            </a:r>
            <a:endParaRPr lang="en-US" sz="16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45663F-80E8-45DD-2BEF-815F758AA449}"/>
              </a:ext>
            </a:extLst>
          </p:cNvPr>
          <p:cNvSpPr txBox="1"/>
          <p:nvPr/>
        </p:nvSpPr>
        <p:spPr>
          <a:xfrm>
            <a:off x="15076684" y="7181240"/>
            <a:ext cx="10271670" cy="844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 enables the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seamless plug-and-play coupling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disparate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meshes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solvers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time-steppers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(ROM+HFM) [1-7].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AEDAB6-958F-6799-04DB-A5BE230AADD1}"/>
              </a:ext>
            </a:extLst>
          </p:cNvPr>
          <p:cNvSpPr txBox="1"/>
          <p:nvPr/>
        </p:nvSpPr>
        <p:spPr>
          <a:xfrm>
            <a:off x="486172" y="9596909"/>
            <a:ext cx="7442919" cy="156966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Goal of AHEAD: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mitigate above challenges through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hybrid (ROM + high-fidelity) models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optimal domain decomposition (DD)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the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Schwarz alternating method (SAM)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D721E69-29AA-154A-D4F9-BB7B805F72C1}"/>
              </a:ext>
            </a:extLst>
          </p:cNvPr>
          <p:cNvGrpSpPr/>
          <p:nvPr/>
        </p:nvGrpSpPr>
        <p:grpSpPr>
          <a:xfrm>
            <a:off x="13954090" y="4618295"/>
            <a:ext cx="13160074" cy="2380642"/>
            <a:chOff x="13908504" y="4698505"/>
            <a:chExt cx="13160074" cy="23806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FAE4E99-1645-6CD6-2BAC-5AEA25ED6CFA}"/>
                    </a:ext>
                  </a:extLst>
                </p:cNvPr>
                <p:cNvSpPr txBox="1"/>
                <p:nvPr/>
              </p:nvSpPr>
              <p:spPr>
                <a:xfrm>
                  <a:off x="15522032" y="4724656"/>
                  <a:ext cx="11546546" cy="23544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70C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    Basic Schwarz alternating method (SAM) scheme for coupling [1-2]</a:t>
                  </a:r>
                </a:p>
                <a:p>
                  <a:endParaRPr lang="en-US" sz="300" b="1" dirty="0">
                    <a:solidFill>
                      <a:srgbClr val="0070C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Decompose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itchFamily="34" charset="0"/>
                        </a:rPr>
                        <m:t>Ω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itchFamily="34" charset="0"/>
                        </a:rPr>
                        <m:t>∪</m:t>
                      </m:r>
                    </m:oMath>
                  </a14:m>
                  <a:r>
                    <a:rPr lang="en-US" sz="2400" dirty="0">
                      <a:cs typeface="Calibri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itchFamily="34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2400" baseline="-250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</a:t>
                  </a:r>
                  <a:endPara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Solve PDE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itchFamily="34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2400" baseline="-250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</a:t>
                  </a:r>
                  <a:r>
                    <a: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w/ boundary conditions (BCs) 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2400" baseline="-250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</a:t>
                  </a:r>
                  <a:r>
                    <a: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from just-obtained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solution.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Solve PDE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400" baseline="-250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</a:t>
                  </a:r>
                  <a:r>
                    <a: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w/ BCs 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400" baseline="-250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</a:t>
                  </a:r>
                  <a:r>
                    <a: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from just-obtained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itchFamily="34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solution.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Iterate until convergence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FAE4E99-1645-6CD6-2BAC-5AEA25ED6C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2032" y="4724656"/>
                  <a:ext cx="11546546" cy="2354491"/>
                </a:xfrm>
                <a:prstGeom prst="rect">
                  <a:avLst/>
                </a:prstGeom>
                <a:blipFill>
                  <a:blip r:embed="rId6"/>
                  <a:stretch>
                    <a:fillRect l="-739" t="-2073" b="-51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0F31A50-5A5B-B773-6E4D-4052A7B73EF3}"/>
                </a:ext>
              </a:extLst>
            </p:cNvPr>
            <p:cNvSpPr/>
            <p:nvPr/>
          </p:nvSpPr>
          <p:spPr>
            <a:xfrm>
              <a:off x="13908504" y="4698505"/>
              <a:ext cx="12982753" cy="238064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FCCF24AA-3D64-0B1D-E075-09B7967D62C8}"/>
              </a:ext>
            </a:extLst>
          </p:cNvPr>
          <p:cNvSpPr/>
          <p:nvPr/>
        </p:nvSpPr>
        <p:spPr>
          <a:xfrm>
            <a:off x="13625685" y="23571020"/>
            <a:ext cx="13520564" cy="3956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C195E3-1787-A443-AC7D-871CE2606DE7}"/>
              </a:ext>
            </a:extLst>
          </p:cNvPr>
          <p:cNvSpPr txBox="1"/>
          <p:nvPr/>
        </p:nvSpPr>
        <p:spPr>
          <a:xfrm>
            <a:off x="13624345" y="23639280"/>
            <a:ext cx="12764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 Alignment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0F4F80-ECB8-5CCE-D507-A31EC845F370}"/>
              </a:ext>
            </a:extLst>
          </p:cNvPr>
          <p:cNvSpPr txBox="1"/>
          <p:nvPr/>
        </p:nvSpPr>
        <p:spPr>
          <a:xfrm>
            <a:off x="13716000" y="24600211"/>
            <a:ext cx="13325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 analyst output by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reducing meshing time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at least an order of magnitude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credible mechanism to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 data-driven ROMs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into mod/sim workflows while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maintaining desired level of accuracy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achieving speedups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heterogeneous multi-scale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multi-physics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simulations involving different types of models with different fidelities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a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rational way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determine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where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use more refined model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on-the-fly,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providing analysists with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smart, hands-off workflow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inform design decisions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BB5AFD-BB2F-9B1A-DC55-C8EB5FBDBFDF}"/>
              </a:ext>
            </a:extLst>
          </p:cNvPr>
          <p:cNvSpPr txBox="1"/>
          <p:nvPr/>
        </p:nvSpPr>
        <p:spPr>
          <a:xfrm>
            <a:off x="347747" y="31561720"/>
            <a:ext cx="1310126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Journal articles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2 published, 3 submitted;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Proceedings papers: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published</a:t>
            </a: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invited conference presentations/university seminars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including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invited plenary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 at CILAMCE 2025; 5 internal presentations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open-source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code releases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doc converted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staff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Obtained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synergistic project under DOE+DOW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Joint Munitions Program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80515B-AA5C-A355-80F3-74950FDCBDFE}"/>
              </a:ext>
            </a:extLst>
          </p:cNvPr>
          <p:cNvGrpSpPr/>
          <p:nvPr/>
        </p:nvGrpSpPr>
        <p:grpSpPr>
          <a:xfrm>
            <a:off x="13776621" y="28743870"/>
            <a:ext cx="13172196" cy="1239444"/>
            <a:chOff x="13776621" y="28674429"/>
            <a:chExt cx="13172196" cy="123944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3F7970F-253E-550D-4830-F8D69210202C}"/>
                </a:ext>
              </a:extLst>
            </p:cNvPr>
            <p:cNvGrpSpPr/>
            <p:nvPr/>
          </p:nvGrpSpPr>
          <p:grpSpPr>
            <a:xfrm>
              <a:off x="23738676" y="28691272"/>
              <a:ext cx="2781459" cy="880170"/>
              <a:chOff x="22675999" y="29126002"/>
              <a:chExt cx="2781459" cy="880170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B327773-B91F-2B8A-3533-14C893E35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622721" y="29138236"/>
                <a:ext cx="766917" cy="867936"/>
              </a:xfrm>
              <a:prstGeom prst="rect">
                <a:avLst/>
              </a:prstGeom>
            </p:spPr>
          </p:pic>
          <p:pic>
            <p:nvPicPr>
              <p:cNvPr id="70" name="Picture 6" descr="Kellen Watts">
                <a:extLst>
                  <a:ext uri="{FF2B5EF4-FFF2-40B4-BE49-F238E27FC236}">
                    <a16:creationId xmlns:a16="http://schemas.microsoft.com/office/drawing/2014/main" id="{196ECA60-DA13-9D98-36CC-5888ABC635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84744" y="29126002"/>
                <a:ext cx="872714" cy="872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9B6CE7A5-8889-F7DB-2F8B-087FE3CC0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675999" y="29149293"/>
                <a:ext cx="777932" cy="848450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4AF489D-F78F-3680-D5E8-BECDE35C4020}"/>
                </a:ext>
              </a:extLst>
            </p:cNvPr>
            <p:cNvGrpSpPr/>
            <p:nvPr/>
          </p:nvGrpSpPr>
          <p:grpSpPr>
            <a:xfrm>
              <a:off x="13776621" y="28674429"/>
              <a:ext cx="13172196" cy="1239444"/>
              <a:chOff x="13775154" y="29111623"/>
              <a:chExt cx="13172196" cy="123944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FED62EE-B6B5-4E13-258E-C089A0213B17}"/>
                  </a:ext>
                </a:extLst>
              </p:cNvPr>
              <p:cNvGrpSpPr/>
              <p:nvPr/>
            </p:nvGrpSpPr>
            <p:grpSpPr>
              <a:xfrm>
                <a:off x="14070479" y="29111623"/>
                <a:ext cx="8583698" cy="875064"/>
                <a:chOff x="14003804" y="29111623"/>
                <a:chExt cx="8583698" cy="875064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606D5A81-6047-8634-D2F8-A9D4D5F7B0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863514" y="29144698"/>
                  <a:ext cx="796290" cy="835324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F56FD024-9A4D-3051-0D21-CACF912B2E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036917" y="29130875"/>
                  <a:ext cx="767795" cy="804708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23A0D125-7A4E-1BBA-4D00-16550EA991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818138" y="29153998"/>
                  <a:ext cx="819892" cy="819892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2B863968-8EB7-CF00-839A-A1A50E8696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773567" y="29133858"/>
                  <a:ext cx="819893" cy="819893"/>
                </a:xfrm>
                <a:prstGeom prst="rect">
                  <a:avLst/>
                </a:prstGeom>
              </p:spPr>
            </p:pic>
            <p:pic>
              <p:nvPicPr>
                <p:cNvPr id="64" name="Picture 2" descr="Headshot of Cameron Rodriguez">
                  <a:extLst>
                    <a:ext uri="{FF2B5EF4-FFF2-40B4-BE49-F238E27FC236}">
                      <a16:creationId xmlns:a16="http://schemas.microsoft.com/office/drawing/2014/main" id="{8493F3C3-B2F3-F724-A2E6-263E28D74F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11993" y="29111623"/>
                  <a:ext cx="575509" cy="8057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2" descr="Chris Wentland - Postdoc, Sandia National Labs | LinkedIn">
                  <a:extLst>
                    <a:ext uri="{FF2B5EF4-FFF2-40B4-BE49-F238E27FC236}">
                      <a16:creationId xmlns:a16="http://schemas.microsoft.com/office/drawing/2014/main" id="{A428546F-174C-88FD-6CA6-3862E8FF0D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51828" y="29138236"/>
                  <a:ext cx="902607" cy="8484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6" descr="Mark Merewether - Professional R&amp;D ...">
                  <a:extLst>
                    <a:ext uri="{FF2B5EF4-FFF2-40B4-BE49-F238E27FC236}">
                      <a16:creationId xmlns:a16="http://schemas.microsoft.com/office/drawing/2014/main" id="{88A6BB5A-0FB8-62C1-44C7-CA9BBB2754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909350" y="29144698"/>
                  <a:ext cx="820864" cy="8208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10" descr="Tim Ryan Shelton's badge photo">
                  <a:extLst>
                    <a:ext uri="{FF2B5EF4-FFF2-40B4-BE49-F238E27FC236}">
                      <a16:creationId xmlns:a16="http://schemas.microsoft.com/office/drawing/2014/main" id="{ABD01D97-27E1-52B8-A5BE-AAF4AF2731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985130" y="29121485"/>
                  <a:ext cx="827937" cy="8279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7265DE69-C602-845B-F9F7-38368EEB5E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003804" y="29150307"/>
                  <a:ext cx="701766" cy="830070"/>
                </a:xfrm>
                <a:prstGeom prst="rect">
                  <a:avLst/>
                </a:prstGeom>
              </p:spPr>
            </p:pic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7DDF5B0-00F2-C8B8-65BD-839BE4F80CBE}"/>
                  </a:ext>
                </a:extLst>
              </p:cNvPr>
              <p:cNvSpPr txBox="1"/>
              <p:nvPr/>
            </p:nvSpPr>
            <p:spPr>
              <a:xfrm>
                <a:off x="13775154" y="30043290"/>
                <a:ext cx="13172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I. Tezaur (PI)  A. Mota     E. Parish    A. Gruber  C. Wentland M. Merewether T. Shelton  I. Moore  C. Rodriguez                K. Willcox (PI)  N. Aretz        K. Watts</a:t>
                </a:r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141845F-FBE1-E01A-468D-23AD6A16466A}"/>
              </a:ext>
            </a:extLst>
          </p:cNvPr>
          <p:cNvSpPr txBox="1"/>
          <p:nvPr/>
        </p:nvSpPr>
        <p:spPr>
          <a:xfrm>
            <a:off x="17384713" y="29905772"/>
            <a:ext cx="19816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Sandia Team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58D28F4-9DF9-F4C3-246B-178DB64FF0B1}"/>
              </a:ext>
            </a:extLst>
          </p:cNvPr>
          <p:cNvSpPr txBox="1"/>
          <p:nvPr/>
        </p:nvSpPr>
        <p:spPr>
          <a:xfrm>
            <a:off x="23423083" y="29926471"/>
            <a:ext cx="32496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 Austin SUPN Team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D37ADC0-93C1-8C95-098D-E4252DE34BE7}"/>
              </a:ext>
            </a:extLst>
          </p:cNvPr>
          <p:cNvSpPr txBox="1"/>
          <p:nvPr/>
        </p:nvSpPr>
        <p:spPr>
          <a:xfrm>
            <a:off x="13619003" y="31400561"/>
            <a:ext cx="13422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[1] </a:t>
            </a:r>
            <a:r>
              <a:rPr lang="en-US" sz="1500" i="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A. Mota, I. Tezaur, C. Alleman. “The Schwarz alternating method in solid mechanics”, </a:t>
            </a:r>
            <a:r>
              <a:rPr lang="en-US" sz="1500" i="1" dirty="0" err="1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Comput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. Meth. Appl. Mech. </a:t>
            </a:r>
            <a:r>
              <a:rPr lang="en-US" sz="1500" i="1" dirty="0" err="1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Engng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US" sz="1500" i="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 319 19-51, 2017.</a:t>
            </a:r>
          </a:p>
          <a:p>
            <a:r>
              <a:rPr lang="en-US" sz="1500" dirty="0">
                <a:solidFill>
                  <a:srgbClr val="3239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[2] </a:t>
            </a:r>
            <a:r>
              <a:rPr lang="en-US" sz="1500" i="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A. Mota, I. Tezaur, G. </a:t>
            </a:r>
            <a:r>
              <a:rPr lang="en-US" sz="1500" i="0" dirty="0" err="1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Phlipot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.  “</a:t>
            </a:r>
            <a:r>
              <a:rPr lang="en-US" sz="1500" i="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The Schwarz alternating method for dynamic solid mechanics”,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 Int. J. </a:t>
            </a:r>
            <a:r>
              <a:rPr lang="en-US" sz="1500" i="1" dirty="0" err="1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Numer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. Meth. </a:t>
            </a:r>
            <a:r>
              <a:rPr lang="en-US" sz="1500" i="1" dirty="0" err="1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Engng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US" sz="1500" i="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 123 (21) 5036-5071, 2022. </a:t>
            </a:r>
          </a:p>
          <a:p>
            <a:r>
              <a:rPr lang="en-US" sz="1500" dirty="0">
                <a:solidFill>
                  <a:srgbClr val="323940"/>
                </a:solidFill>
                <a:latin typeface="Open Sans" panose="020B0606030504020204" pitchFamily="34" charset="0"/>
              </a:rPr>
              <a:t>[3] </a:t>
            </a:r>
            <a:r>
              <a:rPr lang="en-US" sz="1500" i="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A. Mota, D. </a:t>
            </a:r>
            <a:r>
              <a:rPr lang="en-US" sz="1500" i="0" dirty="0" err="1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Koliesnikova</a:t>
            </a:r>
            <a:r>
              <a:rPr lang="en-US" sz="1500" i="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, I. Tezaur, J. Hoy. “A Fundamentally New Coupled Approach to Contact Mechanics via the Dirichlet-Neumann Schwarz Alternating Method”, 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Int. J. </a:t>
            </a:r>
            <a:r>
              <a:rPr lang="en-US" sz="1500" i="1" dirty="0" err="1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Numer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. Meth. </a:t>
            </a:r>
            <a:r>
              <a:rPr lang="en-US" sz="1500" i="1" dirty="0" err="1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Engng</a:t>
            </a:r>
            <a:r>
              <a:rPr lang="en-US" sz="1500" i="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., 126(9) e70039, 2025.</a:t>
            </a:r>
            <a:endParaRPr lang="en-US" sz="1500" dirty="0">
              <a:solidFill>
                <a:srgbClr val="323940"/>
              </a:solidFill>
              <a:latin typeface="Open Sans" panose="020B0606030504020204" pitchFamily="34" charset="0"/>
            </a:endParaRPr>
          </a:p>
          <a:p>
            <a:r>
              <a:rPr lang="en-US" sz="1500" dirty="0">
                <a:solidFill>
                  <a:srgbClr val="3239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[4] </a:t>
            </a:r>
            <a:r>
              <a:rPr lang="en-US" sz="1500" i="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C. Wentland, F. Rizzi, J. Barnett, I. Tezaur. “The role of interface boundary conditions and sampling strategies for Schwarz-based coupling of projection-based reduced order models”, 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J. </a:t>
            </a:r>
            <a:r>
              <a:rPr lang="en-US" sz="1500" i="1" dirty="0" err="1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Comput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. Appl. Math., </a:t>
            </a:r>
            <a:r>
              <a:rPr lang="en-US" sz="1500" i="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465 116584, 2025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r>
              <a:rPr lang="en-US" sz="1500" dirty="0">
                <a:solidFill>
                  <a:srgbClr val="3239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[5] </a:t>
            </a:r>
            <a:r>
              <a:rPr lang="en-US" sz="150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I. Tezaur, E. Parish, A. Gruber, I. Moore, C. Wentland, A. Mota. “Hybrid coupling with </a:t>
            </a:r>
            <a:r>
              <a:rPr lang="en-US" sz="1500" dirty="0" err="1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OpInf</a:t>
            </a:r>
            <a:r>
              <a:rPr lang="en-US" sz="150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 and the SAM”, submitted to </a:t>
            </a:r>
            <a:r>
              <a:rPr lang="en-US" sz="1500" i="1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IJNME</a:t>
            </a:r>
            <a:r>
              <a:rPr lang="en-US" sz="150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. </a:t>
            </a:r>
            <a:endParaRPr lang="en-US" sz="1500" dirty="0">
              <a:solidFill>
                <a:srgbClr val="323940"/>
              </a:solidFill>
              <a:latin typeface="Open Sans" panose="020B0606030504020204" pitchFamily="34" charset="0"/>
            </a:endParaRPr>
          </a:p>
          <a:p>
            <a:r>
              <a:rPr lang="en-US" sz="1500" dirty="0">
                <a:solidFill>
                  <a:srgbClr val="3239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[6] </a:t>
            </a:r>
            <a:r>
              <a:rPr lang="en-US" sz="1500" i="0" dirty="0">
                <a:solidFill>
                  <a:srgbClr val="323940"/>
                </a:solidFill>
                <a:effectLst/>
                <a:latin typeface="Open Sans" panose="020B0606030504020204" pitchFamily="34" charset="0"/>
              </a:rPr>
              <a:t>C. Rodriguez, I. Tezaur, A. Mota, A. Gruber, E. Parish, C. Wentland.  “Transmission Conditions for the Non-Overlapping Schwarz Coupling of Full Order and Operator Inference Models”, CSRI Summer Proceedings 2025, Sandia National Laboratories, Albuquerque, NM &amp; Livermore, CA (2025). </a:t>
            </a:r>
          </a:p>
          <a:p>
            <a:r>
              <a:rPr lang="en-US" sz="1500" dirty="0">
                <a:solidFill>
                  <a:srgbClr val="3239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[7] G. Sambataro, I. Tezaur.  “On the role of relaxation and acceleration in the non-overlapping SAM for coupling”, submitted to </a:t>
            </a:r>
            <a:r>
              <a:rPr lang="en-US" sz="1500" i="1" dirty="0">
                <a:solidFill>
                  <a:srgbClr val="3239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JCAM.  </a:t>
            </a:r>
          </a:p>
          <a:p>
            <a:r>
              <a:rPr lang="en-US" sz="1500" dirty="0">
                <a:solidFill>
                  <a:srgbClr val="3239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[8] </a:t>
            </a:r>
            <a:r>
              <a:rPr lang="en-US" sz="1500" dirty="0">
                <a:solidFill>
                  <a:srgbClr val="323940"/>
                </a:solidFill>
                <a:latin typeface="Open Sans" panose="020B0606030504020204" pitchFamily="34" charset="0"/>
              </a:rPr>
              <a:t>E. Parish, A. Gruber, P. Blonigan, I. Tezaur. “NN-</a:t>
            </a:r>
            <a:r>
              <a:rPr lang="en-US" sz="1500" dirty="0" err="1">
                <a:solidFill>
                  <a:srgbClr val="323940"/>
                </a:solidFill>
                <a:latin typeface="Open Sans" panose="020B0606030504020204" pitchFamily="34" charset="0"/>
              </a:rPr>
              <a:t>OpInf</a:t>
            </a:r>
            <a:r>
              <a:rPr lang="en-US" sz="1500" dirty="0">
                <a:solidFill>
                  <a:srgbClr val="323940"/>
                </a:solidFill>
                <a:latin typeface="Open Sans" panose="020B0606030504020204" pitchFamily="34" charset="0"/>
              </a:rPr>
              <a:t>: an </a:t>
            </a:r>
            <a:r>
              <a:rPr lang="en-US" sz="1500" dirty="0" err="1">
                <a:solidFill>
                  <a:srgbClr val="323940"/>
                </a:solidFill>
                <a:latin typeface="Open Sans" panose="020B0606030504020204" pitchFamily="34" charset="0"/>
              </a:rPr>
              <a:t>OpInf</a:t>
            </a:r>
            <a:r>
              <a:rPr lang="en-US" sz="1500" dirty="0">
                <a:solidFill>
                  <a:srgbClr val="323940"/>
                </a:solidFill>
                <a:latin typeface="Open Sans" panose="020B0606030504020204" pitchFamily="34" charset="0"/>
              </a:rPr>
              <a:t> approach using structure-preserving composable NNs”, submitted to </a:t>
            </a:r>
            <a:r>
              <a:rPr lang="en-US" sz="1500" i="1" dirty="0">
                <a:solidFill>
                  <a:srgbClr val="323940"/>
                </a:solidFill>
                <a:latin typeface="Open Sans" panose="020B0606030504020204" pitchFamily="34" charset="0"/>
              </a:rPr>
              <a:t>JCP. </a:t>
            </a:r>
          </a:p>
          <a:p>
            <a:endParaRPr lang="en-U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8B2E4CCB-1CCB-EDC1-C332-166E1E154EA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08" y="26590265"/>
            <a:ext cx="3377550" cy="90986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3941B7A9-7745-E05E-6D78-28BC3C214913}"/>
              </a:ext>
            </a:extLst>
          </p:cNvPr>
          <p:cNvSpPr txBox="1"/>
          <p:nvPr/>
        </p:nvSpPr>
        <p:spPr>
          <a:xfrm>
            <a:off x="349822" y="25585339"/>
            <a:ext cx="58352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 implementation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SIERRA/SM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ROM-HFM switching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D78227F-8C2F-319D-FC22-6DCC55F654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43385" y="23306906"/>
            <a:ext cx="1118135" cy="654316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B17B7884-7F03-5BF4-9764-69A5CD0468D3}"/>
              </a:ext>
            </a:extLst>
          </p:cNvPr>
          <p:cNvGrpSpPr/>
          <p:nvPr/>
        </p:nvGrpSpPr>
        <p:grpSpPr>
          <a:xfrm>
            <a:off x="13908504" y="10726274"/>
            <a:ext cx="19265361" cy="6772209"/>
            <a:chOff x="13828981" y="13452558"/>
            <a:chExt cx="19265361" cy="677220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0A4E49D-CC00-2C69-F05D-3F8A42EF064E}"/>
                </a:ext>
              </a:extLst>
            </p:cNvPr>
            <p:cNvGrpSpPr/>
            <p:nvPr/>
          </p:nvGrpSpPr>
          <p:grpSpPr>
            <a:xfrm>
              <a:off x="13828981" y="13452558"/>
              <a:ext cx="19265361" cy="6772209"/>
              <a:chOff x="-6334381" y="2070279"/>
              <a:chExt cx="17833978" cy="4990010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0C6103A-0E40-16E6-93FC-A91D9E924F76}"/>
                  </a:ext>
                </a:extLst>
              </p:cNvPr>
              <p:cNvSpPr txBox="1"/>
              <p:nvPr/>
            </p:nvSpPr>
            <p:spPr>
              <a:xfrm>
                <a:off x="7917246" y="2070279"/>
                <a:ext cx="3582351" cy="272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5F9E15A5-4A17-720F-7917-288ABEADF669}"/>
                      </a:ext>
                    </a:extLst>
                  </p:cNvPr>
                  <p:cNvSpPr txBox="1"/>
                  <p:nvPr/>
                </p:nvSpPr>
                <p:spPr>
                  <a:xfrm>
                    <a:off x="-6334381" y="3227360"/>
                    <a:ext cx="5369621" cy="38329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solidFill>
                          <a:srgbClr val="0070C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Non-intrusive </a:t>
                    </a:r>
                    <a:r>
                      <a:rPr lang="en-US" sz="2400" b="1" dirty="0" err="1">
                        <a:solidFill>
                          <a:srgbClr val="0070C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OpInf</a:t>
                    </a:r>
                    <a:r>
                      <a:rPr lang="en-US" sz="2400" b="1" dirty="0">
                        <a:solidFill>
                          <a:srgbClr val="0070C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ROMs</a:t>
                    </a:r>
                  </a:p>
                  <a:p>
                    <a:endParaRPr lang="en-US" sz="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endParaRPr lang="en-US" sz="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endParaRPr lang="en-US" sz="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Define </a:t>
                    </a:r>
                    <a:r>
                      <a:rPr lang="en-US" sz="2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ROM</a:t>
                    </a:r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</a:t>
                    </a:r>
                    <a:r>
                      <a:rPr lang="en-US" sz="2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model form </a:t>
                    </a:r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in each subdomain:</a:t>
                    </a:r>
                    <a14:m>
                      <m:oMath xmlns:m="http://schemas.openxmlformats.org/officeDocument/2006/math"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 </m:t>
                        </m:r>
                        <m:acc>
                          <m:accPr>
                            <m:chr m:val="̇"/>
                            <m:ctrlP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̂"/>
                                <m:ctrlP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  <m:t>𝒒</m:t>
                                </m:r>
                              </m:e>
                            </m:acc>
                          </m:e>
                        </m:acc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𝑭</m:t>
                            </m:r>
                          </m:e>
                        </m:acc>
                        <m:d>
                          <m:dPr>
                            <m:ctrlP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  <m:t>𝒒</m:t>
                                </m:r>
                              </m:e>
                            </m:acc>
                          </m:e>
                        </m:d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𝟎</m:t>
                        </m:r>
                      </m:oMath>
                    </a14:m>
                    <a:endParaRPr lang="en-US" sz="2400" b="1" dirty="0">
                      <a:effectLst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en-US" sz="400" b="1" dirty="0">
                      <a:effectLst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en-US" sz="400" b="1" dirty="0">
                      <a:effectLst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sz="2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ROM model forms: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en-US" sz="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pPr marL="742950" lvl="1" indent="-285750">
                      <a:buFont typeface="Wingdings" panose="05000000000000000000" pitchFamily="2" charset="2"/>
                      <a:buChar char="Ø"/>
                    </a:pPr>
                    <a:r>
                      <a:rPr lang="en-US" sz="2400" u="sng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Polynomial (P)</a:t>
                    </a:r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: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𝑭</m:t>
                            </m:r>
                          </m:e>
                        </m:acc>
                        <m:d>
                          <m:dPr>
                            <m:ctrlP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  <m:t>𝒒</m:t>
                                </m:r>
                              </m:e>
                            </m:acc>
                          </m:e>
                        </m:d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𝐀</m:t>
                            </m:r>
                          </m:e>
                        </m:acc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𝒒</m:t>
                            </m:r>
                          </m:e>
                        </m:acc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𝑯</m:t>
                            </m:r>
                          </m:e>
                        </m:acc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Arial" panose="020B0604020202020204" pitchFamily="34" charset="0"/>
                                  </a:rPr>
                                  <m:t>𝒒</m:t>
                                </m:r>
                              </m:e>
                            </m:acc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⨂</m:t>
                            </m:r>
                            <m:acc>
                              <m:accPr>
                                <m:chr m:val="̂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Arial" panose="020B0604020202020204" pitchFamily="34" charset="0"/>
                                  </a:rPr>
                                  <m:t>𝒒</m:t>
                                </m:r>
                              </m:e>
                            </m:acc>
                          </m:e>
                        </m:d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𝑮</m:t>
                            </m:r>
                          </m:e>
                        </m:acc>
                        <m:r>
                          <a:rPr lang="en-US" sz="2400" b="1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𝒒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𝒒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𝒒</m:t>
                            </m:r>
                          </m:e>
                        </m:acc>
                        <m:r>
                          <a:rPr lang="en-US" sz="2400" b="1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[5-6]</a:t>
                    </a:r>
                  </a:p>
                  <a:p>
                    <a:pPr marL="742950" lvl="1" indent="-285750">
                      <a:buFont typeface="Wingdings" panose="05000000000000000000" pitchFamily="2" charset="2"/>
                      <a:buChar char="Ø"/>
                    </a:pPr>
                    <a:endParaRPr lang="en-US" sz="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pPr marL="742950" lvl="1" indent="-285750">
                      <a:buFont typeface="Wingdings" panose="05000000000000000000" pitchFamily="2" charset="2"/>
                      <a:buChar char="Ø"/>
                    </a:pPr>
                    <a:r>
                      <a:rPr lang="en-US" sz="2400" u="sng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Neural Network (NN)</a:t>
                    </a:r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: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𝑭</m:t>
                            </m:r>
                          </m:e>
                        </m:acc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𝒒</m:t>
                            </m:r>
                          </m:e>
                        </m:acc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)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Calibri" panose="020F0502020204030204" pitchFamily="34" charset="0"/>
                          </a:rPr>
                          <m:t>𝑲</m:t>
                        </m:r>
                        <m:d>
                          <m:dPr>
                            <m:ctrlP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  <m:t>𝒒</m:t>
                                </m:r>
                              </m:e>
                            </m:acc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;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𝒘</m:t>
                            </m:r>
                          </m:e>
                        </m:d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𝒒</m:t>
                            </m:r>
                          </m:e>
                        </m:acc>
                      </m:oMath>
                    </a14:m>
                    <a:r>
                      <a:rPr lang="en-US" sz="2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→ </m:t>
                        </m:r>
                      </m:oMath>
                    </a14:m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enables</a:t>
                    </a:r>
                    <a:r>
                      <a:rPr lang="en-US" sz="2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structure preservation (SP) </a:t>
                    </a:r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[8]</a:t>
                    </a:r>
                  </a:p>
                  <a:p>
                    <a:pPr marL="742950" lvl="1" indent="-285750">
                      <a:buFont typeface="Wingdings" panose="05000000000000000000" pitchFamily="2" charset="2"/>
                      <a:buChar char="Ø"/>
                    </a:pPr>
                    <a:endParaRPr lang="en-US" sz="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pPr marL="742950" lvl="1" indent="-285750">
                      <a:buFont typeface="Wingdings" panose="05000000000000000000" pitchFamily="2" charset="2"/>
                      <a:buChar char="Ø"/>
                    </a:pPr>
                    <a:endParaRPr lang="en-US" sz="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pPr marL="742950" lvl="1" indent="-285750">
                      <a:buFont typeface="Wingdings" panose="05000000000000000000" pitchFamily="2" charset="2"/>
                      <a:buChar char="Ø"/>
                    </a:pPr>
                    <a:endParaRPr lang="en-US" sz="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sz="2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Infer</a:t>
                    </a:r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operators from HFM data by solving </a:t>
                    </a:r>
                    <a:r>
                      <a:rPr lang="en-US" sz="2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optimization problem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5F9E15A5-4A17-720F-7917-288ABEADF6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334381" y="3227360"/>
                    <a:ext cx="5369621" cy="383292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472" t="-9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429F2D4-FD29-FC93-4F51-0DC02921AFBD}"/>
                </a:ext>
              </a:extLst>
            </p:cNvPr>
            <p:cNvGrpSpPr/>
            <p:nvPr/>
          </p:nvGrpSpPr>
          <p:grpSpPr>
            <a:xfrm>
              <a:off x="19517172" y="18948111"/>
              <a:ext cx="1476037" cy="958864"/>
              <a:chOff x="-14913005" y="12546467"/>
              <a:chExt cx="2271239" cy="1279009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7D54FE49-7BC2-8491-D263-24BACC373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rcRect/>
              <a:stretch/>
            </p:blipFill>
            <p:spPr>
              <a:xfrm>
                <a:off x="-14416690" y="12546467"/>
                <a:ext cx="1085116" cy="781605"/>
              </a:xfrm>
              <a:prstGeom prst="rect">
                <a:avLst/>
              </a:prstGeom>
            </p:spPr>
          </p:pic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016ED50-C39E-0298-798A-6FA40A3E3A78}"/>
                  </a:ext>
                </a:extLst>
              </p:cNvPr>
              <p:cNvSpPr txBox="1"/>
              <p:nvPr/>
            </p:nvSpPr>
            <p:spPr>
              <a:xfrm>
                <a:off x="-14913005" y="13373886"/>
                <a:ext cx="2271239" cy="45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opperplate Gothic Bold" panose="020E0705020206020404" pitchFamily="34" charset="0"/>
                  </a:rPr>
                  <a:t>NORMA.JL</a:t>
                </a: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150D93E-633F-E598-C427-26E854C9A545}"/>
              </a:ext>
            </a:extLst>
          </p:cNvPr>
          <p:cNvGrpSpPr/>
          <p:nvPr/>
        </p:nvGrpSpPr>
        <p:grpSpPr>
          <a:xfrm>
            <a:off x="13824491" y="17686879"/>
            <a:ext cx="4034012" cy="5331894"/>
            <a:chOff x="14301072" y="16848837"/>
            <a:chExt cx="4034012" cy="5331894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4E54F78-5C8A-EBE0-1C04-D290FB8E872E}"/>
                </a:ext>
              </a:extLst>
            </p:cNvPr>
            <p:cNvGrpSpPr/>
            <p:nvPr/>
          </p:nvGrpSpPr>
          <p:grpSpPr>
            <a:xfrm>
              <a:off x="14730825" y="19779101"/>
              <a:ext cx="3420634" cy="2401630"/>
              <a:chOff x="32415584" y="17183106"/>
              <a:chExt cx="3420634" cy="2401630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EB871C0-DF84-8A84-E943-5D307BE1FA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415584" y="17183106"/>
                <a:ext cx="1605398" cy="998676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3077E228-0BAF-AFB9-1DC1-445584C70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229404" y="17213214"/>
                <a:ext cx="1606814" cy="999557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3481CBEA-7A5F-9F6A-B6C1-081CBCD20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608924" y="18849768"/>
                <a:ext cx="1320086" cy="734968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4DF9A346-9C55-7B84-FF42-574B68E63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352805" y="18837487"/>
                <a:ext cx="1321161" cy="734968"/>
              </a:xfrm>
              <a:prstGeom prst="rect">
                <a:avLst/>
              </a:prstGeom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B97529C-E55A-AAB6-EBED-96335FE09E96}"/>
                  </a:ext>
                </a:extLst>
              </p:cNvPr>
              <p:cNvSpPr txBox="1"/>
              <p:nvPr/>
            </p:nvSpPr>
            <p:spPr>
              <a:xfrm>
                <a:off x="32537640" y="18363786"/>
                <a:ext cx="14605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HFM-HFM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676EE32-2113-5395-83C0-DCCAF34DB6ED}"/>
                  </a:ext>
                </a:extLst>
              </p:cNvPr>
              <p:cNvSpPr txBox="1"/>
              <p:nvPr/>
            </p:nvSpPr>
            <p:spPr>
              <a:xfrm>
                <a:off x="34299179" y="18337151"/>
                <a:ext cx="14545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POpInf</a:t>
                </a:r>
                <a:r>
                  <a:rPr lang="en-US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-HFM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A404902-CB7A-E7F7-9730-96F179CA22BD}"/>
                </a:ext>
              </a:extLst>
            </p:cNvPr>
            <p:cNvSpPr txBox="1"/>
            <p:nvPr/>
          </p:nvSpPr>
          <p:spPr>
            <a:xfrm>
              <a:off x="15275919" y="16848837"/>
              <a:ext cx="1989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Bolted Joint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1293F8D-634B-200E-E94D-7BE5FD37A4B3}"/>
                </a:ext>
              </a:extLst>
            </p:cNvPr>
            <p:cNvSpPr txBox="1"/>
            <p:nvPr/>
          </p:nvSpPr>
          <p:spPr>
            <a:xfrm>
              <a:off x="14301072" y="17421750"/>
              <a:ext cx="4034012" cy="2005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All hybrid models </a:t>
              </a:r>
              <a:r>
                <a:rPr lang="en-US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correctly predict 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location of maximum von Mises stress (</a:t>
              </a:r>
              <a:r>
                <a:rPr lang="en-US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failure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 even in </a:t>
              </a:r>
              <a:r>
                <a:rPr lang="en-US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predictive regime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B3F1187-1433-4151-153A-682A78A1702B}"/>
              </a:ext>
            </a:extLst>
          </p:cNvPr>
          <p:cNvGrpSpPr/>
          <p:nvPr/>
        </p:nvGrpSpPr>
        <p:grpSpPr>
          <a:xfrm>
            <a:off x="18336376" y="17486604"/>
            <a:ext cx="3929376" cy="6008257"/>
            <a:chOff x="19075024" y="16886375"/>
            <a:chExt cx="3929376" cy="6008257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D43519F4-D771-C87D-C6B0-4C6BCD8ADCA2}"/>
                </a:ext>
              </a:extLst>
            </p:cNvPr>
            <p:cNvGrpSpPr/>
            <p:nvPr/>
          </p:nvGrpSpPr>
          <p:grpSpPr>
            <a:xfrm>
              <a:off x="19075024" y="16886375"/>
              <a:ext cx="3929376" cy="6008257"/>
              <a:chOff x="14424121" y="16888893"/>
              <a:chExt cx="3929376" cy="538608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C1171F19-2B34-4164-8AA7-EF355C5D781C}"/>
                      </a:ext>
                    </a:extLst>
                  </p:cNvPr>
                  <p:cNvSpPr txBox="1"/>
                  <p:nvPr/>
                </p:nvSpPr>
                <p:spPr>
                  <a:xfrm>
                    <a:off x="14424121" y="19874603"/>
                    <a:ext cx="3929376" cy="240037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400" dirty="0" err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POpInf-POpInf</a:t>
                    </a:r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TET10-HEX8 couplings achieve impressive </a:t>
                    </a:r>
                    <a:r>
                      <a:rPr lang="en-US" sz="2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106</a:t>
                    </a:r>
                    <a14:m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×</m:t>
                        </m:r>
                      </m:oMath>
                    </a14:m>
                    <a:r>
                      <a:rPr lang="en-US" sz="2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speedup </a:t>
                    </a:r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while maintaining </a:t>
                    </a:r>
                    <a:r>
                      <a:rPr lang="en-US" sz="2400" b="1" i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O</a:t>
                    </a:r>
                    <a:r>
                      <a:rPr lang="en-US" sz="2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(0.1%) errors</a:t>
                    </a:r>
                    <a:r>
                      <a: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in </a:t>
                    </a:r>
                    <a:r>
                      <a:rPr lang="en-US" sz="2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predictive regime</a:t>
                    </a:r>
                  </a:p>
                  <a:p>
                    <a:pPr marL="342900" indent="-342900">
                      <a:buFont typeface="Arial" panose="020B0604020202020204" pitchFamily="34" charset="0"/>
                      <a:buChar char="•"/>
                    </a:pPr>
                    <a:endPara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C1171F19-2B34-4164-8AA7-EF355C5D78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424121" y="19874603"/>
                    <a:ext cx="3929376" cy="2400379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2481" t="-1822" r="-41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95C2E36-8854-8F6E-2AC4-156F92393A1D}"/>
                  </a:ext>
                </a:extLst>
              </p:cNvPr>
              <p:cNvSpPr txBox="1"/>
              <p:nvPr/>
            </p:nvSpPr>
            <p:spPr>
              <a:xfrm>
                <a:off x="14944270" y="16888893"/>
                <a:ext cx="29514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Tension Specimen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78810BA-D56C-2C16-72FB-1FB66AC0464F}"/>
                </a:ext>
              </a:extLst>
            </p:cNvPr>
            <p:cNvGrpSpPr/>
            <p:nvPr/>
          </p:nvGrpSpPr>
          <p:grpSpPr>
            <a:xfrm>
              <a:off x="19354955" y="17273142"/>
              <a:ext cx="3370966" cy="2710633"/>
              <a:chOff x="19368128" y="17578290"/>
              <a:chExt cx="3370966" cy="2710633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834216EF-F659-9804-AA99-AEF490999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 rot="16200000">
                <a:off x="20530161" y="16416257"/>
                <a:ext cx="890068" cy="3214133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FDB580AB-6F7A-BD44-A023-ABDDEBE7C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 rot="16200000">
                <a:off x="20663075" y="17139707"/>
                <a:ext cx="725241" cy="3255342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944870BA-B3D3-E81A-2430-BE21320062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 rot="16200000">
                <a:off x="20543575" y="17800374"/>
                <a:ext cx="931274" cy="3222375"/>
              </a:xfrm>
              <a:prstGeom prst="rect">
                <a:avLst/>
              </a:prstGeom>
            </p:spPr>
          </p:pic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92B1A56-FF8F-906B-0729-B6CFAE5AB788}"/>
                  </a:ext>
                </a:extLst>
              </p:cNvPr>
              <p:cNvSpPr txBox="1"/>
              <p:nvPr/>
            </p:nvSpPr>
            <p:spPr>
              <a:xfrm>
                <a:off x="20113888" y="17961297"/>
                <a:ext cx="14605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HFM-HFM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2B9E83F-FED3-19FB-9CCB-5E5E142BC44A}"/>
                  </a:ext>
                </a:extLst>
              </p:cNvPr>
              <p:cNvSpPr txBox="1"/>
              <p:nvPr/>
            </p:nvSpPr>
            <p:spPr>
              <a:xfrm>
                <a:off x="19974288" y="18573330"/>
                <a:ext cx="19546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POpInf-PQOpInf</a:t>
                </a:r>
                <a:endParaRPr lang="en-US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AAF58FC-3F03-4039-6B8E-3F33E5ACCCF0}"/>
                  </a:ext>
                </a:extLst>
              </p:cNvPr>
              <p:cNvSpPr txBox="1"/>
              <p:nvPr/>
            </p:nvSpPr>
            <p:spPr>
              <a:xfrm>
                <a:off x="19907397" y="19182147"/>
                <a:ext cx="19546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POpInf-POpInf</a:t>
                </a:r>
                <a:endParaRPr lang="en-US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2D44A5ED-E6FA-BDD5-9F86-D7DD23211967}"/>
                  </a:ext>
                </a:extLst>
              </p:cNvPr>
              <p:cNvSpPr txBox="1"/>
              <p:nvPr/>
            </p:nvSpPr>
            <p:spPr>
              <a:xfrm>
                <a:off x="19398024" y="19704148"/>
                <a:ext cx="33410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(competing method, Farcas </a:t>
                </a:r>
                <a:r>
                  <a:rPr lang="en-US" sz="1600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et al.,</a:t>
                </a:r>
                <a:r>
                  <a:rPr lang="en-US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2024 gives incorrect solution)</a:t>
                </a: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99066CA-F407-6295-68BC-8364675C5AA0}"/>
              </a:ext>
            </a:extLst>
          </p:cNvPr>
          <p:cNvGrpSpPr/>
          <p:nvPr/>
        </p:nvGrpSpPr>
        <p:grpSpPr>
          <a:xfrm>
            <a:off x="22550932" y="17622703"/>
            <a:ext cx="4344422" cy="5344571"/>
            <a:chOff x="22616801" y="17257972"/>
            <a:chExt cx="4344422" cy="5344571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E7DCCAFE-1DC3-A9DB-534B-A03628CADE58}"/>
                </a:ext>
              </a:extLst>
            </p:cNvPr>
            <p:cNvGrpSpPr/>
            <p:nvPr/>
          </p:nvGrpSpPr>
          <p:grpSpPr>
            <a:xfrm>
              <a:off x="22616801" y="17257972"/>
              <a:ext cx="4344422" cy="3231328"/>
              <a:chOff x="23092731" y="17393231"/>
              <a:chExt cx="3896352" cy="3231328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42533474-8582-D787-D562-D7760077E6DE}"/>
                  </a:ext>
                </a:extLst>
              </p:cNvPr>
              <p:cNvSpPr txBox="1"/>
              <p:nvPr/>
            </p:nvSpPr>
            <p:spPr>
              <a:xfrm>
                <a:off x="24371101" y="17393231"/>
                <a:ext cx="11239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Torsion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8FBC71BF-709B-5CF8-2716-4DB3B5C04E2F}"/>
                  </a:ext>
                </a:extLst>
              </p:cNvPr>
              <p:cNvSpPr txBox="1"/>
              <p:nvPr/>
            </p:nvSpPr>
            <p:spPr>
              <a:xfrm>
                <a:off x="23092731" y="17946903"/>
                <a:ext cx="3896352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Couplings involving </a:t>
                </a:r>
                <a:r>
                  <a:rPr lang="en-US" sz="24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Lagrangian</a:t>
                </a:r>
                <a:r>
                  <a:rPr lang="en-US" sz="24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structure-preserving NN-</a:t>
                </a:r>
                <a:r>
                  <a:rPr lang="en-US" sz="24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OpInf</a:t>
                </a:r>
                <a:r>
                  <a:rPr lang="en-US" sz="24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ROMs </a:t>
                </a:r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can maintain </a:t>
                </a:r>
                <a:r>
                  <a:rPr lang="en-US" sz="24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stability</a:t>
                </a:r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</a:t>
                </a:r>
                <a:r>
                  <a:rPr lang="en-US" sz="24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robustness </a:t>
                </a:r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 </a:t>
                </a:r>
                <a:r>
                  <a:rPr lang="en-US" sz="24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predicting future state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E7B8628A-AC9D-ACA0-2373-03D92CFB1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2746281" y="20405713"/>
              <a:ext cx="4173711" cy="1182694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0102D22-4455-4511-30CD-B084143BE21B}"/>
                </a:ext>
              </a:extLst>
            </p:cNvPr>
            <p:cNvSpPr txBox="1"/>
            <p:nvPr/>
          </p:nvSpPr>
          <p:spPr>
            <a:xfrm>
              <a:off x="23309118" y="21771546"/>
              <a:ext cx="30556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Top: HFM-HFM</a:t>
              </a:r>
            </a:p>
            <a:p>
              <a:pPr algn="ctr"/>
              <a:r>
                <a:rPr lang="en-US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Middle: HFM-</a:t>
              </a:r>
              <a:r>
                <a:rPr lang="en-US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NNOpInf</a:t>
              </a:r>
              <a:r>
                <a:rPr lang="en-US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with SP</a:t>
              </a:r>
            </a:p>
            <a:p>
              <a:pPr algn="ctr"/>
              <a:r>
                <a:rPr lang="en-US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Bottom: HFM-</a:t>
              </a:r>
              <a:r>
                <a:rPr lang="en-US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POpInf</a:t>
              </a:r>
              <a:r>
                <a:rPr lang="en-US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7413AB5-DE73-20AF-5F11-8AFDC5935C67}"/>
              </a:ext>
            </a:extLst>
          </p:cNvPr>
          <p:cNvSpPr/>
          <p:nvPr/>
        </p:nvSpPr>
        <p:spPr>
          <a:xfrm>
            <a:off x="13793701" y="28630221"/>
            <a:ext cx="9085350" cy="16525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9E649A7-B3A5-1035-A90A-E1073D33B1F6}"/>
              </a:ext>
            </a:extLst>
          </p:cNvPr>
          <p:cNvSpPr/>
          <p:nvPr/>
        </p:nvSpPr>
        <p:spPr>
          <a:xfrm>
            <a:off x="23243024" y="28630221"/>
            <a:ext cx="3652326" cy="16525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D45310A-A1DA-940E-8C26-BE484CBE113A}"/>
              </a:ext>
            </a:extLst>
          </p:cNvPr>
          <p:cNvSpPr txBox="1"/>
          <p:nvPr/>
        </p:nvSpPr>
        <p:spPr>
          <a:xfrm>
            <a:off x="382607" y="27549335"/>
            <a:ext cx="68436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 acceleration strategies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Aitken and Anderson acceleration [7], inexact Schwarz, Robin-Robin non-overlapping Schwarz [6]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47F0E3-3A7F-F253-2B22-B160A8E00015}"/>
              </a:ext>
            </a:extLst>
          </p:cNvPr>
          <p:cNvSpPr txBox="1"/>
          <p:nvPr/>
        </p:nvSpPr>
        <p:spPr>
          <a:xfrm>
            <a:off x="6833921" y="25585285"/>
            <a:ext cx="64051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 + in-core remeshing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SIERRA/SM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580A6B20-272E-16FD-47A6-AB7DB782ED8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37100" y="28827300"/>
            <a:ext cx="3100573" cy="163997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B31F53F0-7EC4-9E85-B488-F87062C9539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98" y="28815793"/>
            <a:ext cx="2048852" cy="167611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C8B09FAA-2CAF-1CC2-1D62-73E07190AC9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16200000">
            <a:off x="12000643" y="27925106"/>
            <a:ext cx="944409" cy="1532518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8EDBE376-D46D-6A94-4EA9-55B67F0D77B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139295" y="26227543"/>
            <a:ext cx="2624587" cy="180997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CCB862E3-B457-2CBA-60A1-46734CF126F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087547" y="26300885"/>
            <a:ext cx="2649116" cy="1810512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EA4AED92-2A30-6898-9E17-0E0B4E1E6863}"/>
              </a:ext>
            </a:extLst>
          </p:cNvPr>
          <p:cNvSpPr txBox="1"/>
          <p:nvPr/>
        </p:nvSpPr>
        <p:spPr>
          <a:xfrm>
            <a:off x="6869411" y="28386755"/>
            <a:ext cx="477644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 + contact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SIERRA/SM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 + Craig-Bampton Reduction (super-elements)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SIERRA/SM and comparison to SAM +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OpInf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544E252-1A23-4228-E7BE-492D3288FFC6}"/>
              </a:ext>
            </a:extLst>
          </p:cNvPr>
          <p:cNvSpPr txBox="1"/>
          <p:nvPr/>
        </p:nvSpPr>
        <p:spPr>
          <a:xfrm>
            <a:off x="5925947" y="19754191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Bolted Joint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8" name="Table 127">
                <a:extLst>
                  <a:ext uri="{FF2B5EF4-FFF2-40B4-BE49-F238E27FC236}">
                    <a16:creationId xmlns:a16="http://schemas.microsoft.com/office/drawing/2014/main" id="{353ACC02-4400-CDF0-B05B-77EA231965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5735240"/>
                  </p:ext>
                </p:extLst>
              </p:nvPr>
            </p:nvGraphicFramePr>
            <p:xfrm>
              <a:off x="4130247" y="20501699"/>
              <a:ext cx="5846492" cy="24593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4453">
                      <a:extLst>
                        <a:ext uri="{9D8B030D-6E8A-4147-A177-3AD203B41FA5}">
                          <a16:colId xmlns:a16="http://schemas.microsoft.com/office/drawing/2014/main" val="362421120"/>
                        </a:ext>
                      </a:extLst>
                    </a:gridCol>
                    <a:gridCol w="1535393">
                      <a:extLst>
                        <a:ext uri="{9D8B030D-6E8A-4147-A177-3AD203B41FA5}">
                          <a16:colId xmlns:a16="http://schemas.microsoft.com/office/drawing/2014/main" val="866231217"/>
                        </a:ext>
                      </a:extLst>
                    </a:gridCol>
                    <a:gridCol w="1264442">
                      <a:extLst>
                        <a:ext uri="{9D8B030D-6E8A-4147-A177-3AD203B41FA5}">
                          <a16:colId xmlns:a16="http://schemas.microsoft.com/office/drawing/2014/main" val="2827802535"/>
                        </a:ext>
                      </a:extLst>
                    </a:gridCol>
                    <a:gridCol w="1322204">
                      <a:extLst>
                        <a:ext uri="{9D8B030D-6E8A-4147-A177-3AD203B41FA5}">
                          <a16:colId xmlns:a16="http://schemas.microsoft.com/office/drawing/2014/main" val="121326900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CPU times (64 procs)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Avg # SAM iterations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Max # SAM iterations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128367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Single Domain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46m 45s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96885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Schwarz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15m 43s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3.0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7168216"/>
                      </a:ext>
                    </a:extLst>
                  </a:tr>
                  <a:tr h="6305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Single Domain </a:t>
                          </a:r>
                          <a:r>
                            <a:rPr lang="en-US" sz="160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(finer mesh)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4h 10m 3s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726122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Schwarz (finer mesh of bolts)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1hr 43m 12s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3.0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91806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8" name="Table 127">
                <a:extLst>
                  <a:ext uri="{FF2B5EF4-FFF2-40B4-BE49-F238E27FC236}">
                    <a16:creationId xmlns:a16="http://schemas.microsoft.com/office/drawing/2014/main" id="{353ACC02-4400-CDF0-B05B-77EA231965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5735240"/>
                  </p:ext>
                </p:extLst>
              </p:nvPr>
            </p:nvGraphicFramePr>
            <p:xfrm>
              <a:off x="4130247" y="20501699"/>
              <a:ext cx="5846492" cy="24593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4453">
                      <a:extLst>
                        <a:ext uri="{9D8B030D-6E8A-4147-A177-3AD203B41FA5}">
                          <a16:colId xmlns:a16="http://schemas.microsoft.com/office/drawing/2014/main" val="362421120"/>
                        </a:ext>
                      </a:extLst>
                    </a:gridCol>
                    <a:gridCol w="1535393">
                      <a:extLst>
                        <a:ext uri="{9D8B030D-6E8A-4147-A177-3AD203B41FA5}">
                          <a16:colId xmlns:a16="http://schemas.microsoft.com/office/drawing/2014/main" val="866231217"/>
                        </a:ext>
                      </a:extLst>
                    </a:gridCol>
                    <a:gridCol w="1264442">
                      <a:extLst>
                        <a:ext uri="{9D8B030D-6E8A-4147-A177-3AD203B41FA5}">
                          <a16:colId xmlns:a16="http://schemas.microsoft.com/office/drawing/2014/main" val="2827802535"/>
                        </a:ext>
                      </a:extLst>
                    </a:gridCol>
                    <a:gridCol w="1322204">
                      <a:extLst>
                        <a:ext uri="{9D8B030D-6E8A-4147-A177-3AD203B41FA5}">
                          <a16:colId xmlns:a16="http://schemas.microsoft.com/office/drawing/2014/main" val="1213269000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CPU times (64 procs)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Avg # SAM iterations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Max # SAM iterations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128367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Single Domain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46m 45s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8"/>
                          <a:stretch>
                            <a:fillRect l="-257692" t="-178182" r="-105288" b="-48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8"/>
                          <a:stretch>
                            <a:fillRect l="-342857" t="-178182" r="-922" b="-48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96885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Schwarz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15m 43s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3.0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7168216"/>
                      </a:ext>
                    </a:extLst>
                  </a:tr>
                  <a:tr h="6305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Single Domain </a:t>
                          </a:r>
                          <a:r>
                            <a:rPr lang="en-US" sz="160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(finer mesh)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4h 10m 3s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8"/>
                          <a:stretch>
                            <a:fillRect l="-257692" t="-200000" r="-105288" b="-1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8"/>
                          <a:stretch>
                            <a:fillRect l="-342857" t="-200000" r="-922" b="-1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726122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Schwarz (finer mesh of bolts)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1hr 43m 12s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3.0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91806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9" name="TextBox 128">
            <a:extLst>
              <a:ext uri="{FF2B5EF4-FFF2-40B4-BE49-F238E27FC236}">
                <a16:creationId xmlns:a16="http://schemas.microsoft.com/office/drawing/2014/main" id="{1025D161-44C8-E4F5-F9B9-9DCE8C1C4F50}"/>
              </a:ext>
            </a:extLst>
          </p:cNvPr>
          <p:cNvSpPr txBox="1"/>
          <p:nvPr/>
        </p:nvSpPr>
        <p:spPr>
          <a:xfrm>
            <a:off x="3859320" y="23108396"/>
            <a:ext cx="639259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Despite its iterative nature, SAM can be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faster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 comparable single domain run!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462200-CD47-0F7D-465E-E4F74D8967FD}"/>
                  </a:ext>
                </a:extLst>
              </p:cNvPr>
              <p:cNvSpPr txBox="1"/>
              <p:nvPr/>
            </p:nvSpPr>
            <p:spPr>
              <a:xfrm>
                <a:off x="10124999" y="20177029"/>
                <a:ext cx="3061712" cy="304698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70C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Benefit: </a:t>
                </a:r>
                <a:r>
                  <a:rPr lang="en-US" sz="24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SAM </a:t>
                </a:r>
                <a:r>
                  <a:rPr lang="en-US" sz="24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significantly simplifies meshing </a:t>
                </a:r>
                <a:r>
                  <a:rPr lang="en-US" sz="24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  </a:t>
                </a:r>
                <a:r>
                  <a:rPr lang="en-US" sz="24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transforms</a:t>
                </a:r>
                <a:r>
                  <a:rPr lang="en-US" sz="24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hard multiscale problem in </a:t>
                </a:r>
                <a14:m>
                  <m:oMath xmlns:m="http://schemas.openxmlformats.org/officeDocument/2006/math">
                    <m:r>
                      <a:rPr lang="el-G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into </a:t>
                </a:r>
                <a:r>
                  <a:rPr lang="en-US" sz="24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easier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monoscale</a:t>
                </a:r>
                <a:r>
                  <a:rPr lang="en-US" sz="24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problems </a:t>
                </a:r>
                <a:r>
                  <a:rPr lang="en-US" sz="24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462200-CD47-0F7D-465E-E4F74D896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4999" y="20177029"/>
                <a:ext cx="3061712" cy="3046988"/>
              </a:xfrm>
              <a:prstGeom prst="rect">
                <a:avLst/>
              </a:prstGeom>
              <a:blipFill>
                <a:blip r:embed="rId39"/>
                <a:stretch>
                  <a:fillRect l="-2789" t="-1600" r="-4781" b="-36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D7953BB-BB12-885F-F761-B181EB0ADA52}"/>
              </a:ext>
            </a:extLst>
          </p:cNvPr>
          <p:cNvGrpSpPr/>
          <p:nvPr/>
        </p:nvGrpSpPr>
        <p:grpSpPr>
          <a:xfrm>
            <a:off x="511765" y="20241032"/>
            <a:ext cx="3297019" cy="3514635"/>
            <a:chOff x="512027" y="19886403"/>
            <a:chExt cx="3297019" cy="3514635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73CF757-452C-6250-28F6-666B0690EAA0}"/>
                </a:ext>
              </a:extLst>
            </p:cNvPr>
            <p:cNvGrpSpPr/>
            <p:nvPr/>
          </p:nvGrpSpPr>
          <p:grpSpPr>
            <a:xfrm>
              <a:off x="512027" y="19886403"/>
              <a:ext cx="3297019" cy="3396059"/>
              <a:chOff x="24114808" y="16343458"/>
              <a:chExt cx="3297019" cy="3396059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15DBA0D5-302B-B847-2076-5F726E6846D4}"/>
                  </a:ext>
                </a:extLst>
              </p:cNvPr>
              <p:cNvGrpSpPr/>
              <p:nvPr/>
            </p:nvGrpSpPr>
            <p:grpSpPr>
              <a:xfrm>
                <a:off x="24114808" y="16343458"/>
                <a:ext cx="3297019" cy="3121986"/>
                <a:chOff x="24144546" y="14715396"/>
                <a:chExt cx="4511426" cy="4526531"/>
              </a:xfrm>
            </p:grpSpPr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7A01D014-3E10-2847-8BD3-94D320CBA3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4890880" y="14715396"/>
                  <a:ext cx="2913476" cy="251479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4FA593E2-269F-2788-248F-3F4B3D8E28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4409886" y="17438713"/>
                  <a:ext cx="2004750" cy="1803214"/>
                </a:xfrm>
                <a:prstGeom prst="rect">
                  <a:avLst/>
                </a:prstGeom>
                <a:ln>
                  <a:noFill/>
                </a:ln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8" name="TextBox 137">
                      <a:extLst>
                        <a:ext uri="{FF2B5EF4-FFF2-40B4-BE49-F238E27FC236}">
                          <a16:creationId xmlns:a16="http://schemas.microsoft.com/office/drawing/2014/main" id="{B31DE666-003C-9356-6E49-E75AAAF7500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144546" y="17336826"/>
                      <a:ext cx="1128583" cy="3385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1053" name="TextBox 1052">
                      <a:extLst>
                        <a:ext uri="{FF2B5EF4-FFF2-40B4-BE49-F238E27FC236}">
                          <a16:creationId xmlns:a16="http://schemas.microsoft.com/office/drawing/2014/main" id="{6E052217-1AF4-F15A-1F4E-EA1FAB0411F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144546" y="17336826"/>
                      <a:ext cx="1128583" cy="338555"/>
                    </a:xfrm>
                    <a:prstGeom prst="rect">
                      <a:avLst/>
                    </a:prstGeom>
                    <a:blipFill>
                      <a:blip r:embed="rId59"/>
                      <a:stretch>
                        <a:fillRect b="-42105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9" name="Straight Arrow Connector 138">
                  <a:extLst>
                    <a:ext uri="{FF2B5EF4-FFF2-40B4-BE49-F238E27FC236}">
                      <a16:creationId xmlns:a16="http://schemas.microsoft.com/office/drawing/2014/main" id="{4A3EE72D-8A83-897F-13CB-3D17691F2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672725" y="17379550"/>
                  <a:ext cx="202799" cy="219927"/>
                </a:xfrm>
                <a:prstGeom prst="straightConnector1">
                  <a:avLst/>
                </a:prstGeom>
                <a:ln>
                  <a:noFill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0DFBD0B9-12B4-5E08-9032-FCB15BF74B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594501" y="17385672"/>
                  <a:ext cx="225928" cy="247622"/>
                </a:xfrm>
                <a:prstGeom prst="straightConnector1">
                  <a:avLst/>
                </a:prstGeom>
                <a:ln>
                  <a:noFill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CFFBF6E3-BAF0-4D18-91F7-137303B289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6791786" y="17766716"/>
                  <a:ext cx="1515014" cy="1147207"/>
                </a:xfrm>
                <a:prstGeom prst="rect">
                  <a:avLst/>
                </a:prstGeom>
                <a:ln>
                  <a:noFill/>
                </a:ln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2" name="TextBox 141">
                      <a:extLst>
                        <a:ext uri="{FF2B5EF4-FFF2-40B4-BE49-F238E27FC236}">
                          <a16:creationId xmlns:a16="http://schemas.microsoft.com/office/drawing/2014/main" id="{9D448428-3E6F-ABBA-F48A-BB594FE2215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527388" y="17430200"/>
                      <a:ext cx="1128584" cy="3385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1057" name="TextBox 1056">
                      <a:extLst>
                        <a:ext uri="{FF2B5EF4-FFF2-40B4-BE49-F238E27FC236}">
                          <a16:creationId xmlns:a16="http://schemas.microsoft.com/office/drawing/2014/main" id="{EFFD1958-ADA6-9036-F10B-7B5D28BBD76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527388" y="17430200"/>
                      <a:ext cx="1128584" cy="338554"/>
                    </a:xfrm>
                    <a:prstGeom prst="rect">
                      <a:avLst/>
                    </a:prstGeom>
                    <a:blipFill>
                      <a:blip r:embed="rId61"/>
                      <a:stretch>
                        <a:fillRect b="-42105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51CAC8D-8D87-8777-F559-E7DED1B2B5A4}"/>
                  </a:ext>
                </a:extLst>
              </p:cNvPr>
              <p:cNvSpPr/>
              <p:nvPr/>
            </p:nvSpPr>
            <p:spPr>
              <a:xfrm>
                <a:off x="24189003" y="16494700"/>
                <a:ext cx="3148630" cy="32448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4E687E1-B08D-7576-2483-A37B671E286B}"/>
                </a:ext>
              </a:extLst>
            </p:cNvPr>
            <p:cNvSpPr txBox="1"/>
            <p:nvPr/>
          </p:nvSpPr>
          <p:spPr>
            <a:xfrm>
              <a:off x="1566163" y="23124039"/>
              <a:ext cx="132600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Overlapping DD</a:t>
              </a:r>
            </a:p>
          </p:txBody>
        </p: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D86944D6-223D-D6EE-1506-519676041E1E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549451" y="13748281"/>
            <a:ext cx="3630342" cy="3187893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2CBC369B-2F08-1C8E-9E51-3226C29BF771}"/>
              </a:ext>
            </a:extLst>
          </p:cNvPr>
          <p:cNvSpPr txBox="1"/>
          <p:nvPr/>
        </p:nvSpPr>
        <p:spPr>
          <a:xfrm>
            <a:off x="1595660" y="15033006"/>
            <a:ext cx="1404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Non-overlapping DD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2557863-A820-2C04-C57E-8D06EA57A6F6}"/>
              </a:ext>
            </a:extLst>
          </p:cNvPr>
          <p:cNvSpPr txBox="1"/>
          <p:nvPr/>
        </p:nvSpPr>
        <p:spPr>
          <a:xfrm>
            <a:off x="589865" y="16433992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Overlapping DD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1E3106F9-5C19-E274-E0A7-CA6847FB0A7F}"/>
              </a:ext>
            </a:extLst>
          </p:cNvPr>
          <p:cNvGrpSpPr/>
          <p:nvPr/>
        </p:nvGrpSpPr>
        <p:grpSpPr>
          <a:xfrm>
            <a:off x="4623604" y="13991859"/>
            <a:ext cx="4844025" cy="3071439"/>
            <a:chOff x="4604774" y="13309543"/>
            <a:chExt cx="4844025" cy="3071439"/>
          </a:xfrm>
        </p:grpSpPr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AACF163-424A-4A84-DF03-07BCA1E0A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4901161" y="13309543"/>
              <a:ext cx="3936500" cy="2680649"/>
            </a:xfrm>
            <a:prstGeom prst="rect">
              <a:avLst/>
            </a:prstGeom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DAC3781-825A-6E51-8AFD-49300D12A65F}"/>
                </a:ext>
              </a:extLst>
            </p:cNvPr>
            <p:cNvSpPr txBox="1"/>
            <p:nvPr/>
          </p:nvSpPr>
          <p:spPr>
            <a:xfrm>
              <a:off x="4604774" y="16073205"/>
              <a:ext cx="48440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Single domain         Overlapping     Non-overlapping</a:t>
              </a: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DB5F8C1A-4638-381C-C4DC-6E91E2811203}"/>
              </a:ext>
            </a:extLst>
          </p:cNvPr>
          <p:cNvSpPr txBox="1"/>
          <p:nvPr/>
        </p:nvSpPr>
        <p:spPr>
          <a:xfrm>
            <a:off x="9093824" y="13872661"/>
            <a:ext cx="38568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Non-overlapping and overlapping SAM in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SIERRA/SM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correctly predict necking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 cylindrical tensile specimen geometry with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errors &lt; 0.1%.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2FFC846-F05B-7123-E20B-7D12542F3153}"/>
              </a:ext>
            </a:extLst>
          </p:cNvPr>
          <p:cNvSpPr txBox="1"/>
          <p:nvPr/>
        </p:nvSpPr>
        <p:spPr>
          <a:xfrm>
            <a:off x="5123870" y="13315652"/>
            <a:ext cx="2951449" cy="5149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Tension Specimen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C07B4381-A40B-1142-E7CB-1D12F982FE19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4047525" y="4775671"/>
            <a:ext cx="1354438" cy="2035156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317E795D-3562-8502-D389-A6FDAF2BC159}"/>
              </a:ext>
            </a:extLst>
          </p:cNvPr>
          <p:cNvSpPr txBox="1"/>
          <p:nvPr/>
        </p:nvSpPr>
        <p:spPr>
          <a:xfrm>
            <a:off x="13243113" y="12287885"/>
            <a:ext cx="19726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SAM-based ROM-HFM Coupling Workflow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560DA5-165F-967D-392A-CC75BCA179B3}"/>
              </a:ext>
            </a:extLst>
          </p:cNvPr>
          <p:cNvGrpSpPr/>
          <p:nvPr/>
        </p:nvGrpSpPr>
        <p:grpSpPr>
          <a:xfrm>
            <a:off x="589865" y="17310990"/>
            <a:ext cx="12386470" cy="2115940"/>
            <a:chOff x="589865" y="17136821"/>
            <a:chExt cx="12386470" cy="2115940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87A6248-4222-EFEA-2BAD-3B88CFC59626}"/>
                </a:ext>
              </a:extLst>
            </p:cNvPr>
            <p:cNvSpPr txBox="1"/>
            <p:nvPr/>
          </p:nvSpPr>
          <p:spPr>
            <a:xfrm>
              <a:off x="589865" y="17252213"/>
              <a:ext cx="661346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Risk: 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manual SAM DD </a:t>
              </a:r>
              <a:r>
                <a:rPr lang="en-US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tuning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is often </a:t>
              </a:r>
              <a:r>
                <a:rPr lang="en-US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expert-driven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trial-and-error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costly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and </a:t>
              </a:r>
              <a:r>
                <a:rPr lang="en-US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tedious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endParaRPr lang="en-US" sz="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Mitigation: </a:t>
              </a:r>
              <a:r>
                <a:rPr lang="en-US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multi-objective            optimization 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 DD using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GPTune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1EE07D1-975B-E702-97E3-67B6712025DB}"/>
                </a:ext>
              </a:extLst>
            </p:cNvPr>
            <p:cNvGrpSpPr/>
            <p:nvPr/>
          </p:nvGrpSpPr>
          <p:grpSpPr>
            <a:xfrm>
              <a:off x="6996887" y="17136821"/>
              <a:ext cx="5979448" cy="1974484"/>
              <a:chOff x="7184536" y="16454505"/>
              <a:chExt cx="5979448" cy="1974484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7733FE48-91DC-A2C5-628C-1045B4175391}"/>
                  </a:ext>
                </a:extLst>
              </p:cNvPr>
              <p:cNvGrpSpPr/>
              <p:nvPr/>
            </p:nvGrpSpPr>
            <p:grpSpPr>
              <a:xfrm>
                <a:off x="10123462" y="16454505"/>
                <a:ext cx="3040522" cy="1974484"/>
                <a:chOff x="7113087" y="16475968"/>
                <a:chExt cx="3040522" cy="1974484"/>
              </a:xfrm>
            </p:grpSpPr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0824A8D3-4FF9-BF5E-3604-8A5884137E5B}"/>
                    </a:ext>
                  </a:extLst>
                </p:cNvPr>
                <p:cNvSpPr txBox="1"/>
                <p:nvPr/>
              </p:nvSpPr>
              <p:spPr>
                <a:xfrm>
                  <a:off x="8085069" y="18142675"/>
                  <a:ext cx="1569172" cy="30777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Naïve: 735 s</a:t>
                  </a:r>
                </a:p>
              </p:txBody>
            </p:sp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A44F2F38-6773-4701-E16D-06664C4B7A11}"/>
                    </a:ext>
                  </a:extLst>
                </p:cNvPr>
                <p:cNvSpPr txBox="1"/>
                <p:nvPr/>
              </p:nvSpPr>
              <p:spPr>
                <a:xfrm>
                  <a:off x="7899718" y="16475968"/>
                  <a:ext cx="1754523" cy="30777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Optimal: 405 s</a:t>
                  </a:r>
                </a:p>
              </p:txBody>
            </p:sp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AE546CA1-6730-E89B-09AC-82C59C1D3775}"/>
                    </a:ext>
                  </a:extLst>
                </p:cNvPr>
                <p:cNvSpPr txBox="1"/>
                <p:nvPr/>
              </p:nvSpPr>
              <p:spPr>
                <a:xfrm>
                  <a:off x="7113087" y="17298370"/>
                  <a:ext cx="10807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err="1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grip_lower_y</a:t>
                  </a:r>
                  <a:endParaRPr lang="en-US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pic>
              <p:nvPicPr>
                <p:cNvPr id="165" name="Picture 164">
                  <a:extLst>
                    <a:ext uri="{FF2B5EF4-FFF2-40B4-BE49-F238E27FC236}">
                      <a16:creationId xmlns:a16="http://schemas.microsoft.com/office/drawing/2014/main" id="{62849111-07D6-C087-82C3-EE89002D89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43955" y="16826899"/>
                  <a:ext cx="2904517" cy="439095"/>
                </a:xfrm>
                <a:prstGeom prst="rect">
                  <a:avLst/>
                </a:prstGeom>
              </p:spPr>
            </p:pic>
            <p:pic>
              <p:nvPicPr>
                <p:cNvPr id="166" name="Picture 165">
                  <a:extLst>
                    <a:ext uri="{FF2B5EF4-FFF2-40B4-BE49-F238E27FC236}">
                      <a16:creationId xmlns:a16="http://schemas.microsoft.com/office/drawing/2014/main" id="{BAF53F04-9548-E71E-2651-E224B2C661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1873" y="17611763"/>
                  <a:ext cx="2931736" cy="457506"/>
                </a:xfrm>
                <a:prstGeom prst="rect">
                  <a:avLst/>
                </a:prstGeom>
              </p:spPr>
            </p:pic>
            <p:cxnSp>
              <p:nvCxnSpPr>
                <p:cNvPr id="167" name="Straight Arrow Connector 166">
                  <a:extLst>
                    <a:ext uri="{FF2B5EF4-FFF2-40B4-BE49-F238E27FC236}">
                      <a16:creationId xmlns:a16="http://schemas.microsoft.com/office/drawing/2014/main" id="{BD3D70E4-776C-0406-2688-D650E5FF79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6600" y="17257889"/>
                  <a:ext cx="307661" cy="12390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22556903-D45A-F64B-26F9-CBA97A4C49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80137" y="17490702"/>
                  <a:ext cx="1008889" cy="15711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CC55C1C5-46D0-8DBD-B605-85F6D1A26581}"/>
                  </a:ext>
                </a:extLst>
              </p:cNvPr>
              <p:cNvGrpSpPr/>
              <p:nvPr/>
            </p:nvGrpSpPr>
            <p:grpSpPr>
              <a:xfrm>
                <a:off x="7184536" y="16546588"/>
                <a:ext cx="2509868" cy="1882401"/>
                <a:chOff x="10654116" y="16602237"/>
                <a:chExt cx="2509868" cy="1882401"/>
              </a:xfrm>
            </p:grpSpPr>
            <p:pic>
              <p:nvPicPr>
                <p:cNvPr id="159" name="Picture 158">
                  <a:extLst>
                    <a:ext uri="{FF2B5EF4-FFF2-40B4-BE49-F238E27FC236}">
                      <a16:creationId xmlns:a16="http://schemas.microsoft.com/office/drawing/2014/main" id="{918C66E4-A10D-23A2-3FEF-574C5B98EB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54116" y="16602237"/>
                  <a:ext cx="2509868" cy="1882401"/>
                </a:xfrm>
                <a:prstGeom prst="rect">
                  <a:avLst/>
                </a:prstGeom>
              </p:spPr>
            </p:pic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03F384D8-C1E0-1747-65A4-7F44F1A75085}"/>
                    </a:ext>
                  </a:extLst>
                </p:cNvPr>
                <p:cNvSpPr/>
                <p:nvPr/>
              </p:nvSpPr>
              <p:spPr>
                <a:xfrm>
                  <a:off x="11396134" y="18081796"/>
                  <a:ext cx="67733" cy="72055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CD94CE6E-A4BA-60C9-CB01-94B3CD9DE950}"/>
                    </a:ext>
                  </a:extLst>
                </p:cNvPr>
                <p:cNvSpPr/>
                <p:nvPr/>
              </p:nvSpPr>
              <p:spPr>
                <a:xfrm>
                  <a:off x="11942235" y="17939526"/>
                  <a:ext cx="67733" cy="72055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A9CBF387-1FCF-F855-C40C-3F94DCD8365F}"/>
                  </a:ext>
                </a:extLst>
              </p:cNvPr>
              <p:cNvCxnSpPr>
                <a:cxnSpLocks/>
                <a:stCxn id="165" idx="1"/>
              </p:cNvCxnSpPr>
              <p:nvPr/>
            </p:nvCxnSpPr>
            <p:spPr>
              <a:xfrm flipH="1">
                <a:off x="7988088" y="17024984"/>
                <a:ext cx="2266242" cy="100116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381F1574-A7F9-BD27-9703-999E64005648}"/>
                  </a:ext>
                </a:extLst>
              </p:cNvPr>
              <p:cNvCxnSpPr>
                <a:cxnSpLocks/>
                <a:stCxn id="166" idx="1"/>
              </p:cNvCxnSpPr>
              <p:nvPr/>
            </p:nvCxnSpPr>
            <p:spPr>
              <a:xfrm flipH="1">
                <a:off x="8534144" y="17819053"/>
                <a:ext cx="1698104" cy="8843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43F98A09-2C6C-7209-F007-28F33EEA5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718246" y="18158085"/>
              <a:ext cx="1118135" cy="654316"/>
            </a:xfrm>
            <a:prstGeom prst="rect">
              <a:avLst/>
            </a:prstGeom>
          </p:spPr>
        </p:pic>
      </p:grpSp>
      <p:pic>
        <p:nvPicPr>
          <p:cNvPr id="172" name="Picture 171">
            <a:extLst>
              <a:ext uri="{FF2B5EF4-FFF2-40B4-BE49-F238E27FC236}">
                <a16:creationId xmlns:a16="http://schemas.microsoft.com/office/drawing/2014/main" id="{A6E5FFF5-7C7C-4F0B-1261-5D16E3D14B72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5401963" y="8226178"/>
            <a:ext cx="4457777" cy="2458532"/>
          </a:xfrm>
          <a:prstGeom prst="rect">
            <a:avLst/>
          </a:prstGeom>
        </p:spPr>
      </p:pic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DD5F279C-604E-0034-AB79-31C06013ABC5}"/>
              </a:ext>
            </a:extLst>
          </p:cNvPr>
          <p:cNvCxnSpPr>
            <a:cxnSpLocks/>
          </p:cNvCxnSpPr>
          <p:nvPr/>
        </p:nvCxnSpPr>
        <p:spPr>
          <a:xfrm>
            <a:off x="15308281" y="8649396"/>
            <a:ext cx="668899" cy="283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" name="Picture 173">
            <a:extLst>
              <a:ext uri="{FF2B5EF4-FFF2-40B4-BE49-F238E27FC236}">
                <a16:creationId xmlns:a16="http://schemas.microsoft.com/office/drawing/2014/main" id="{3F1A801B-A395-2350-A967-739A491BA616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4448" y="8324853"/>
            <a:ext cx="1460105" cy="638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1BD68003-2877-3DFC-FC9B-230E06B2452B}"/>
              </a:ext>
            </a:extLst>
          </p:cNvPr>
          <p:cNvCxnSpPr>
            <a:cxnSpLocks/>
          </p:cNvCxnSpPr>
          <p:nvPr/>
        </p:nvCxnSpPr>
        <p:spPr>
          <a:xfrm flipV="1">
            <a:off x="15358459" y="9876702"/>
            <a:ext cx="795412" cy="2315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6" name="Picture 2" descr="Neural Networks From Scratch - victorzhou.com">
            <a:extLst>
              <a:ext uri="{FF2B5EF4-FFF2-40B4-BE49-F238E27FC236}">
                <a16:creationId xmlns:a16="http://schemas.microsoft.com/office/drawing/2014/main" id="{21FD3BE2-9D34-0382-845A-B2BB204D2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284" y="9622868"/>
            <a:ext cx="1567932" cy="773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0" name="Text Placeholder 4">
            <a:extLst>
              <a:ext uri="{FF2B5EF4-FFF2-40B4-BE49-F238E27FC236}">
                <a16:creationId xmlns:a16="http://schemas.microsoft.com/office/drawing/2014/main" id="{8CDDBAA3-F287-75D8-7547-CCA933D134BA}"/>
              </a:ext>
            </a:extLst>
          </p:cNvPr>
          <p:cNvSpPr txBox="1">
            <a:spLocks/>
          </p:cNvSpPr>
          <p:nvPr/>
        </p:nvSpPr>
        <p:spPr>
          <a:xfrm>
            <a:off x="23446" y="35666338"/>
            <a:ext cx="27432000" cy="703629"/>
          </a:xfrm>
          <a:prstGeom prst="rect">
            <a:avLst/>
          </a:prstGeom>
        </p:spPr>
        <p:txBody>
          <a:bodyPr anchor="b"/>
          <a:lstStyle>
            <a:lvl1pPr marL="0" indent="0" algn="ctr" defTabSz="274323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 cap="all" spc="5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57426" indent="-685808" algn="l" defTabSz="2743234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3429043" indent="-685808" algn="l" defTabSz="2743234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4800660" indent="-685808" algn="l" defTabSz="2743234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172277" indent="-685808" algn="l" defTabSz="2743234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7543895" indent="-685808" algn="l" defTabSz="2743234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511" indent="-685808" algn="l" defTabSz="2743234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129" indent="-685808" algn="l" defTabSz="2743234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746" indent="-685808" algn="l" defTabSz="2743234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UncontrolLEd</a:t>
            </a:r>
            <a:r>
              <a:rPr lang="en-US" dirty="0"/>
              <a:t> unlimited release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77D43D-4BA3-837D-A3AB-1C35D9985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1095" y="34671502"/>
            <a:ext cx="3123605" cy="8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" name="TextBox 182">
            <a:extLst>
              <a:ext uri="{FF2B5EF4-FFF2-40B4-BE49-F238E27FC236}">
                <a16:creationId xmlns:a16="http://schemas.microsoft.com/office/drawing/2014/main" id="{D5D10AC5-80E4-3814-6B56-12ED30800A49}"/>
              </a:ext>
            </a:extLst>
          </p:cNvPr>
          <p:cNvSpPr txBox="1"/>
          <p:nvPr/>
        </p:nvSpPr>
        <p:spPr>
          <a:xfrm>
            <a:off x="655701" y="7323130"/>
            <a:ext cx="7037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Suffer from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lack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stability/accuracy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predictions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Cannot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easily refined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                      achieve a specified level of accuracy              like conventional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discretizations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CEE77F5F-FE54-AEE1-10BC-C5CA6D024A43}"/>
              </a:ext>
            </a:extLst>
          </p:cNvPr>
          <p:cNvSpPr/>
          <p:nvPr/>
        </p:nvSpPr>
        <p:spPr>
          <a:xfrm>
            <a:off x="615691" y="9537480"/>
            <a:ext cx="7122500" cy="1704022"/>
          </a:xfrm>
          <a:prstGeom prst="rect">
            <a:avLst/>
          </a:prstGeom>
          <a:solidFill>
            <a:schemeClr val="accent3">
              <a:alpha val="2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>
              <a:solidFill>
                <a:schemeClr val="accent6"/>
              </a:solidFill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503C1EC-BA0E-4988-686A-260A6DBF995E}"/>
              </a:ext>
            </a:extLst>
          </p:cNvPr>
          <p:cNvSpPr/>
          <p:nvPr/>
        </p:nvSpPr>
        <p:spPr>
          <a:xfrm>
            <a:off x="15326287" y="7196704"/>
            <a:ext cx="9605700" cy="861090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>
              <a:solidFill>
                <a:schemeClr val="accent6"/>
              </a:solidFill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5AD27034-1DB0-14D0-0EF1-059F10D5609A}"/>
              </a:ext>
            </a:extLst>
          </p:cNvPr>
          <p:cNvSpPr/>
          <p:nvPr/>
        </p:nvSpPr>
        <p:spPr>
          <a:xfrm>
            <a:off x="9090436" y="13753696"/>
            <a:ext cx="3879798" cy="2872731"/>
          </a:xfrm>
          <a:prstGeom prst="rect">
            <a:avLst/>
          </a:prstGeom>
          <a:solidFill>
            <a:schemeClr val="accent5">
              <a:alpha val="2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>
              <a:solidFill>
                <a:schemeClr val="accent6"/>
              </a:solidFill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C0FE1A7E-6C44-75B0-7D99-72D6CFEE9DE0}"/>
              </a:ext>
            </a:extLst>
          </p:cNvPr>
          <p:cNvSpPr/>
          <p:nvPr/>
        </p:nvSpPr>
        <p:spPr>
          <a:xfrm>
            <a:off x="3878775" y="23108396"/>
            <a:ext cx="6368117" cy="830997"/>
          </a:xfrm>
          <a:prstGeom prst="rect">
            <a:avLst/>
          </a:prstGeom>
          <a:solidFill>
            <a:schemeClr val="accent6">
              <a:alpha val="2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>
              <a:solidFill>
                <a:schemeClr val="accent6"/>
              </a:solidFill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4214016D-0E6A-F3E2-7B50-A3A3A0CA6292}"/>
              </a:ext>
            </a:extLst>
          </p:cNvPr>
          <p:cNvSpPr/>
          <p:nvPr/>
        </p:nvSpPr>
        <p:spPr>
          <a:xfrm>
            <a:off x="5846607" y="21101297"/>
            <a:ext cx="1549400" cy="1844462"/>
          </a:xfrm>
          <a:prstGeom prst="rect">
            <a:avLst/>
          </a:prstGeom>
          <a:solidFill>
            <a:schemeClr val="accent6">
              <a:alpha val="2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>
              <a:solidFill>
                <a:schemeClr val="accent6"/>
              </a:solidFill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07577697-0791-82B0-6AF1-263BB1D6FEE8}"/>
              </a:ext>
            </a:extLst>
          </p:cNvPr>
          <p:cNvSpPr/>
          <p:nvPr/>
        </p:nvSpPr>
        <p:spPr>
          <a:xfrm>
            <a:off x="13884884" y="18253256"/>
            <a:ext cx="3945322" cy="1972025"/>
          </a:xfrm>
          <a:prstGeom prst="rect">
            <a:avLst/>
          </a:prstGeom>
          <a:solidFill>
            <a:schemeClr val="accent4">
              <a:alpha val="2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>
              <a:solidFill>
                <a:schemeClr val="accent6"/>
              </a:solidFill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DC036739-B785-91DF-C572-30D0206D740A}"/>
              </a:ext>
            </a:extLst>
          </p:cNvPr>
          <p:cNvSpPr/>
          <p:nvPr/>
        </p:nvSpPr>
        <p:spPr>
          <a:xfrm>
            <a:off x="18336376" y="20802051"/>
            <a:ext cx="3926724" cy="2316935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>
              <a:solidFill>
                <a:schemeClr val="accent6"/>
              </a:solidFill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B47B4122-9D42-1CC1-CC34-3E0E4AA2D1FB}"/>
              </a:ext>
            </a:extLst>
          </p:cNvPr>
          <p:cNvSpPr/>
          <p:nvPr/>
        </p:nvSpPr>
        <p:spPr>
          <a:xfrm>
            <a:off x="22635310" y="18158085"/>
            <a:ext cx="4260039" cy="2261101"/>
          </a:xfrm>
          <a:prstGeom prst="rect">
            <a:avLst/>
          </a:prstGeom>
          <a:solidFill>
            <a:schemeClr val="accent3">
              <a:alpha val="2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>
              <a:solidFill>
                <a:schemeClr val="accent6"/>
              </a:solidFill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C92C6930-D951-2AAA-7EBB-7D3AECA9CDCD}"/>
              </a:ext>
            </a:extLst>
          </p:cNvPr>
          <p:cNvPicPr>
            <a:picLocks noChangeAspect="1"/>
          </p:cNvPicPr>
          <p:nvPr/>
        </p:nvPicPr>
        <p:blipFill>
          <a:blip r:embed="rId72"/>
          <a:srcRect t="2546"/>
          <a:stretch/>
        </p:blipFill>
        <p:spPr>
          <a:xfrm>
            <a:off x="25543192" y="16121306"/>
            <a:ext cx="1265220" cy="1266647"/>
          </a:xfrm>
          <a:prstGeom prst="round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DDE62A91-07F4-314A-0588-D2B922F6FBB7}"/>
              </a:ext>
            </a:extLst>
          </p:cNvPr>
          <p:cNvPicPr>
            <a:picLocks noChangeAspect="1"/>
          </p:cNvPicPr>
          <p:nvPr/>
        </p:nvPicPr>
        <p:blipFill>
          <a:blip r:embed="rId72"/>
          <a:srcRect t="2546"/>
          <a:stretch/>
        </p:blipFill>
        <p:spPr>
          <a:xfrm>
            <a:off x="25605131" y="7147473"/>
            <a:ext cx="1265220" cy="1266647"/>
          </a:xfrm>
          <a:prstGeom prst="round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3F1F4A3-F84A-2F2C-3FDC-4804DBA6B9C1}"/>
              </a:ext>
            </a:extLst>
          </p:cNvPr>
          <p:cNvSpPr txBox="1">
            <a:spLocks/>
          </p:cNvSpPr>
          <p:nvPr/>
        </p:nvSpPr>
        <p:spPr>
          <a:xfrm>
            <a:off x="-70225" y="2006230"/>
            <a:ext cx="23982153" cy="1251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2743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2600" dirty="0"/>
              <a:t>ESRF LDRD Project, Year 2 out of 3</a:t>
            </a:r>
          </a:p>
          <a:p>
            <a:pPr algn="ctr"/>
            <a:endParaRPr lang="en-US" sz="400" dirty="0"/>
          </a:p>
          <a:p>
            <a:pPr algn="ctr"/>
            <a:endParaRPr lang="en-US" sz="400" dirty="0"/>
          </a:p>
          <a:p>
            <a:endParaRPr lang="en-US" sz="400" dirty="0"/>
          </a:p>
          <a:p>
            <a:pPr algn="ctr"/>
            <a:r>
              <a:rPr lang="en-US" sz="2500" dirty="0"/>
              <a:t>I. Tezaur (PI), A. </a:t>
            </a:r>
            <a:r>
              <a:rPr lang="en-US" sz="2500" dirty="0" err="1"/>
              <a:t>mota</a:t>
            </a:r>
            <a:r>
              <a:rPr lang="en-US" sz="2500" dirty="0"/>
              <a:t>, A. gruber, E. Parish, C. Wentland, I. Moore, T. Shelton, M. Merewether. SUPN (UT Austin): K. Willcox, N. Aretz, K. Watts.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E20FD5-5909-8086-9BF5-5D425110F0C8}"/>
              </a:ext>
            </a:extLst>
          </p:cNvPr>
          <p:cNvSpPr txBox="1"/>
          <p:nvPr/>
        </p:nvSpPr>
        <p:spPr>
          <a:xfrm>
            <a:off x="19596695" y="8150816"/>
            <a:ext cx="785875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R&amp;D under AHEAD</a:t>
            </a:r>
          </a:p>
          <a:p>
            <a:endParaRPr lang="en-US" sz="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Non-overlapping SAM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better flexibility [3,6-7]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 for the rigorous coupling of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non-intrusive Operator Inference (</a:t>
            </a:r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OpInf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ROMs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[5-6]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mesh/model switching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refinement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rational, automated criteria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95C3E-6B31-C81C-D0EE-AAA8DCACFE9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997024" y="29584566"/>
            <a:ext cx="1118135" cy="654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DE1824-FE64-5208-E088-BBEBD6D72CF5}"/>
              </a:ext>
            </a:extLst>
          </p:cNvPr>
          <p:cNvPicPr>
            <a:picLocks noChangeAspect="1"/>
          </p:cNvPicPr>
          <p:nvPr/>
        </p:nvPicPr>
        <p:blipFill>
          <a:blip r:embed="rId72"/>
          <a:srcRect t="2546"/>
          <a:stretch/>
        </p:blipFill>
        <p:spPr>
          <a:xfrm>
            <a:off x="6485690" y="7911552"/>
            <a:ext cx="1265220" cy="1266647"/>
          </a:xfrm>
          <a:prstGeom prst="round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3744CA-9026-4F28-B12B-F37F371AF720}"/>
              </a:ext>
            </a:extLst>
          </p:cNvPr>
          <p:cNvSpPr/>
          <p:nvPr/>
        </p:nvSpPr>
        <p:spPr>
          <a:xfrm>
            <a:off x="20594320" y="16205200"/>
            <a:ext cx="198120" cy="572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D329EE-0858-D59C-418C-7E577956C8C1}"/>
              </a:ext>
            </a:extLst>
          </p:cNvPr>
          <p:cNvSpPr txBox="1"/>
          <p:nvPr/>
        </p:nvSpPr>
        <p:spPr>
          <a:xfrm>
            <a:off x="3356817" y="35231605"/>
            <a:ext cx="170603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0" dirty="0">
                <a:solidFill>
                  <a:srgbClr val="010B13"/>
                </a:solidFill>
                <a:effectLst/>
                <a:latin typeface="Open Sans" panose="020B0606030504020204" pitchFamily="34" charset="0"/>
              </a:rPr>
              <a:t>SAND2026-20484PE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785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</p:bldLst>
  </p:timing>
</p:sld>
</file>

<file path=ppt/theme/theme1.xml><?xml version="1.0" encoding="utf-8"?>
<a:theme xmlns:a="http://schemas.openxmlformats.org/drawingml/2006/main" name="Office Theme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81b92d-026d-4c45-945d-61949fdb35f0" xsi:nil="true"/>
    <lcf76f155ced4ddcb4097134ff3c332f xmlns="148030d7-ecfe-4b6c-9cdb-d5694e36552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D7AFB87B144F40A4407FA0EA683158" ma:contentTypeVersion="11" ma:contentTypeDescription="Create a new document." ma:contentTypeScope="" ma:versionID="1e91ed6c3ed2767c7c4bf07ecd48e179">
  <xsd:schema xmlns:xsd="http://www.w3.org/2001/XMLSchema" xmlns:xs="http://www.w3.org/2001/XMLSchema" xmlns:p="http://schemas.microsoft.com/office/2006/metadata/properties" xmlns:ns2="148030d7-ecfe-4b6c-9cdb-d5694e365523" xmlns:ns3="4c81b92d-026d-4c45-945d-61949fdb35f0" targetNamespace="http://schemas.microsoft.com/office/2006/metadata/properties" ma:root="true" ma:fieldsID="8a17e80c16fffa62f7246b250d13233a" ns2:_="" ns3:_="">
    <xsd:import namespace="148030d7-ecfe-4b6c-9cdb-d5694e365523"/>
    <xsd:import namespace="4c81b92d-026d-4c45-945d-61949fdb35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030d7-ecfe-4b6c-9cdb-d5694e3655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e9a0c85-7947-4de8-8007-231928f828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1b92d-026d-4c45-945d-61949fdb35f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24b1d24-b238-483d-bbf0-a1aa30c55770}" ma:internalName="TaxCatchAll" ma:showField="CatchAllData" ma:web="4c81b92d-026d-4c45-945d-61949fdb35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ECD2CD-5342-4EF9-8B1F-C0B8CC50B0B1}">
  <ds:schemaRefs>
    <ds:schemaRef ds:uri="148030d7-ecfe-4b6c-9cdb-d5694e36552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4c81b92d-026d-4c45-945d-61949fdb35f0"/>
  </ds:schemaRefs>
</ds:datastoreItem>
</file>

<file path=customXml/itemProps2.xml><?xml version="1.0" encoding="utf-8"?>
<ds:datastoreItem xmlns:ds="http://schemas.openxmlformats.org/officeDocument/2006/customXml" ds:itemID="{926CF5C7-6964-4903-93A7-2450518931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8030d7-ecfe-4b6c-9cdb-d5694e365523"/>
    <ds:schemaRef ds:uri="4c81b92d-026d-4c45-945d-61949fdb35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4E8953-CE2E-400C-B989-B144DF506B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1254</TotalTime>
  <Words>1267</Words>
  <Application>Microsoft Office PowerPoint</Application>
  <PresentationFormat>Custom</PresentationFormat>
  <Paragraphs>152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Arial</vt:lpstr>
      <vt:lpstr>Calibri</vt:lpstr>
      <vt:lpstr>Cambria Math</vt:lpstr>
      <vt:lpstr>Copperplate Gothic Bold</vt:lpstr>
      <vt:lpstr>Garamond</vt:lpstr>
      <vt:lpstr>Gill Sans MT</vt:lpstr>
      <vt:lpstr>Open Sans</vt:lpstr>
      <vt:lpstr>Open Sans SemiBold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up to two lines – 88pt Gill Sans Title up to two lines – 88pt Gill Sans</dc:title>
  <dc:creator>Microsoft Office User</dc:creator>
  <cp:lastModifiedBy>Tezaur, Irina Kalashnikova</cp:lastModifiedBy>
  <cp:revision>21</cp:revision>
  <dcterms:created xsi:type="dcterms:W3CDTF">2017-11-21T18:42:46Z</dcterms:created>
  <dcterms:modified xsi:type="dcterms:W3CDTF">2026-04-28T20:24:13Z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0x01010095D7AFB87B144F40A4407FA0EA683158</vt:lpwstr>
  </property>
  <property fmtid="{D5CDD505-2E9C-101B-9397-08002B2CF9AE}" pid="3" name="MediaServiceImageTags">
    <vt:lpwstr/>
  </property>
  <property fmtid="{D5CDD505-2E9C-101B-9397-08002B2CF9AE}" pid="4" name="Order">
    <vt:r8>7000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SharedFileIndex">
    <vt:lpwstr/>
  </property>
  <property fmtid="{D5CDD505-2E9C-101B-9397-08002B2CF9AE}" pid="12" name="_SourceUrl">
    <vt:lpwstr/>
  </property>
</Properties>
</file>