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76"/>
  </p:notesMasterIdLst>
  <p:sldIdLst>
    <p:sldId id="256" r:id="rId5"/>
    <p:sldId id="347" r:id="rId6"/>
    <p:sldId id="4351" r:id="rId7"/>
    <p:sldId id="1472" r:id="rId8"/>
    <p:sldId id="4331" r:id="rId9"/>
    <p:sldId id="4306" r:id="rId10"/>
    <p:sldId id="4352" r:id="rId11"/>
    <p:sldId id="598" r:id="rId12"/>
    <p:sldId id="1406" r:id="rId13"/>
    <p:sldId id="4353" r:id="rId14"/>
    <p:sldId id="4250" r:id="rId15"/>
    <p:sldId id="1453" r:id="rId16"/>
    <p:sldId id="4354" r:id="rId17"/>
    <p:sldId id="1464" r:id="rId18"/>
    <p:sldId id="1463" r:id="rId19"/>
    <p:sldId id="1474" r:id="rId20"/>
    <p:sldId id="1475" r:id="rId21"/>
    <p:sldId id="4316" r:id="rId22"/>
    <p:sldId id="4355" r:id="rId23"/>
    <p:sldId id="4293" r:id="rId24"/>
    <p:sldId id="4304" r:id="rId25"/>
    <p:sldId id="4303" r:id="rId26"/>
    <p:sldId id="4302" r:id="rId27"/>
    <p:sldId id="4237" r:id="rId28"/>
    <p:sldId id="4300" r:id="rId29"/>
    <p:sldId id="4299" r:id="rId30"/>
    <p:sldId id="4349" r:id="rId31"/>
    <p:sldId id="4252" r:id="rId32"/>
    <p:sldId id="4253" r:id="rId33"/>
    <p:sldId id="4356" r:id="rId34"/>
    <p:sldId id="4336" r:id="rId35"/>
    <p:sldId id="4348" r:id="rId36"/>
    <p:sldId id="4340" r:id="rId37"/>
    <p:sldId id="4357" r:id="rId38"/>
    <p:sldId id="4337" r:id="rId39"/>
    <p:sldId id="4338" r:id="rId40"/>
    <p:sldId id="4358" r:id="rId41"/>
    <p:sldId id="423" r:id="rId42"/>
    <p:sldId id="4359" r:id="rId43"/>
    <p:sldId id="4335" r:id="rId44"/>
    <p:sldId id="4249" r:id="rId45"/>
    <p:sldId id="4247" r:id="rId46"/>
    <p:sldId id="4350" r:id="rId47"/>
    <p:sldId id="627" r:id="rId48"/>
    <p:sldId id="4318" r:id="rId49"/>
    <p:sldId id="4339" r:id="rId50"/>
    <p:sldId id="4248" r:id="rId51"/>
    <p:sldId id="1451" r:id="rId52"/>
    <p:sldId id="4314" r:id="rId53"/>
    <p:sldId id="4313" r:id="rId54"/>
    <p:sldId id="4310" r:id="rId55"/>
    <p:sldId id="4312" r:id="rId56"/>
    <p:sldId id="4311" r:id="rId57"/>
    <p:sldId id="4315" r:id="rId58"/>
    <p:sldId id="4327" r:id="rId59"/>
    <p:sldId id="4328" r:id="rId60"/>
    <p:sldId id="4326" r:id="rId61"/>
    <p:sldId id="531" r:id="rId62"/>
    <p:sldId id="361" r:id="rId63"/>
    <p:sldId id="4329" r:id="rId64"/>
    <p:sldId id="4330" r:id="rId65"/>
    <p:sldId id="1411" r:id="rId66"/>
    <p:sldId id="442" r:id="rId67"/>
    <p:sldId id="4287" r:id="rId68"/>
    <p:sldId id="1399" r:id="rId69"/>
    <p:sldId id="1459" r:id="rId70"/>
    <p:sldId id="4295" r:id="rId71"/>
    <p:sldId id="4297" r:id="rId72"/>
    <p:sldId id="4296" r:id="rId73"/>
    <p:sldId id="4251" r:id="rId74"/>
    <p:sldId id="4285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618D46-86E6-2323-C369-955FB4FD777A}" name="Tezaur, Irina" initials="TI" userId="S::ikalash@sandia.gov::ab5855ef-b775-481e-b851-5311ff5a5b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Tezaur, Irina" initials="TI" lastIdx="4" clrIdx="1">
    <p:extLst>
      <p:ext uri="{19B8F6BF-5375-455C-9EA6-DF929625EA0E}">
        <p15:presenceInfo xmlns:p15="http://schemas.microsoft.com/office/powerpoint/2012/main" userId="S::ikalash@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5E0A5D"/>
    <a:srgbClr val="008E74"/>
    <a:srgbClr val="FFFFCC"/>
    <a:srgbClr val="FEFDD7"/>
    <a:srgbClr val="FFCCCC"/>
    <a:srgbClr val="CCFFCC"/>
    <a:srgbClr val="FFE6B3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8" autoAdjust="0"/>
    <p:restoredTop sz="95521" autoAdjust="0"/>
  </p:normalViewPr>
  <p:slideViewPr>
    <p:cSldViewPr snapToGrid="0" snapToObjects="1">
      <p:cViewPr varScale="1">
        <p:scale>
          <a:sx n="70" d="100"/>
          <a:sy n="70" d="100"/>
        </p:scale>
        <p:origin x="38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205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2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35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proposed approach is most similar to the recent work by Farcas et al. [9], which develops a DD-based coupling of subdomain-local </a:t>
            </a:r>
            <a:r>
              <a:rPr lang="en-US" dirty="0" err="1"/>
              <a:t>OpInf</a:t>
            </a:r>
            <a:r>
              <a:rPr lang="en-US" dirty="0"/>
              <a:t> ROMs by learning appropriate reduced operators responsible for the coupling, and demonstrates the method on a formidable three-dimensional (3D) combustion problem. In this approach, each subdomain problem is solved once rather than by performing an iteration to convergence as done within our Schwarz framework. As a result, the subdomain-local solutions must be extended to the full domain and smoothly combined to achieve a continuous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0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proposed approach is most similar to the recent work by Farcas et al. [9], which develops a DD-based coupling of subdomain-local </a:t>
            </a:r>
            <a:r>
              <a:rPr lang="en-US" dirty="0" err="1"/>
              <a:t>OpInf</a:t>
            </a:r>
            <a:r>
              <a:rPr lang="en-US" dirty="0"/>
              <a:t> ROMs by learning appropriate reduced operators responsible for the coupling, and demonstrates the method on a formidable three-dimensional (3D) combustion problem. In this approach, each subdomain problem is solved once rather than by performing an iteration to convergence as done within our Schwarz framework. As a result, the subdomain-local solutions must be extended to the full domain and smoothly combined to achieve a continuous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25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proposed approach is most similar to the recent work by Farcas et al. [9], which develops a DD-based coupling of subdomain-local </a:t>
            </a:r>
            <a:r>
              <a:rPr lang="en-US" dirty="0" err="1"/>
              <a:t>OpInf</a:t>
            </a:r>
            <a:r>
              <a:rPr lang="en-US" dirty="0"/>
              <a:t> ROMs by learning appropriate reduced operators responsible for the coupling, and demonstrates the method on a formidable three-dimensional (3D) combustion problem. In this approach, each subdomain problem is solved once rather than by performing an iteration to convergence as done within our Schwarz framework. As a result, the subdomain-local solutions must be extended to the full domain and smoothly combined to achieve a continuous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5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proposed approach is most similar to the recent work by Farcas et al. [9], which develops a DD-based coupling of subdomain-local </a:t>
            </a:r>
            <a:r>
              <a:rPr lang="en-US" dirty="0" err="1"/>
              <a:t>OpInf</a:t>
            </a:r>
            <a:r>
              <a:rPr lang="en-US" dirty="0"/>
              <a:t> ROMs by learning appropriate reduced operators responsible for the coupling, and demonstrates the method on a formidable three-dimensional (3D) combustion problem. In this approach, each subdomain problem is solved once rather than by performing an iteration to convergence as done within our Schwarz framework. As a result, the subdomain-local solutions must be extended to the full domain and smoothly combined to achieve a continuous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76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proposed approach is most similar to the recent work by Farcas et al. [9], which develops a DD-based coupling of subdomain-local </a:t>
            </a:r>
            <a:r>
              <a:rPr lang="en-US" dirty="0" err="1"/>
              <a:t>OpInf</a:t>
            </a:r>
            <a:r>
              <a:rPr lang="en-US" dirty="0"/>
              <a:t> ROMs by learning appropriate reduced operators responsible for the coupling, and demonstrates the method on a formidable three-dimensional (3D) combustion problem. In this approach, each subdomain problem is solved once rather than by performing an iteration to convergence as done within our Schwarz framework. As a result, the subdomain-local solutions must be extended to the full domain and smoothly combined to achieve a continuous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7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096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844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movies!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8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movies!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0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movies!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88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movies!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53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movies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74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movies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45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movies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69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57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6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4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646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071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354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45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29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716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025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24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3011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670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81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change title?  Say in outline slide that limiting to overlapping.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44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186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new paper to be submitted.  Add QR codes.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429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054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new paper to be submitted.  Add QR codes.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10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1098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2188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150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03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089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8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change title?  Say in outline slide that limiting to overlapping.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11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164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698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194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133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82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new paper to be submitted.  Add QR codes.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104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 for Alejandro: what is SPR?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080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428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/>
              <a:t>A(F,Z) = Helmholtz free-energy density, Z = collection of internal variables, F = grad(phi) = deformation gradient, B = body force, T = traction on boundary</a:t>
            </a:r>
          </a:p>
          <a:p>
            <a:pPr algn="l" fontAlgn="t"/>
            <a:r>
              <a:rPr lang="en-US" dirty="0"/>
              <a:t>P = \partial A/\partial F = first </a:t>
            </a:r>
            <a:r>
              <a:rPr lang="en-US" dirty="0" err="1"/>
              <a:t>Piola-Kirchoff</a:t>
            </a:r>
            <a:r>
              <a:rPr lang="en-US" dirty="0"/>
              <a:t> stress</a:t>
            </a:r>
          </a:p>
          <a:p>
            <a:pPr algn="l" fontAlgn="t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equation is </a:t>
            </a:r>
            <a:r>
              <a:rPr lang="en-US"/>
              <a:t>Euler-Lagrange equation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6235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proof effectively constructs a sequence of solutions </a:t>
            </a:r>
            <a:r>
              <a:rPr lang="en-US" dirty="0" err="1"/>
              <a:t>phi^n</a:t>
            </a:r>
            <a:r>
              <a:rPr lang="en-US" dirty="0"/>
              <a:t> and demonstrates that this sequence converges to the unique minimizer of the energy functional \Phi defining the single-domain problem, and combines concepts used in the analysis of </a:t>
            </a:r>
            <a:r>
              <a:rPr lang="en-US" dirty="0" err="1"/>
              <a:t>Sobolev</a:t>
            </a:r>
            <a:r>
              <a:rPr lang="en-US" dirty="0"/>
              <a:t>, Lions, and others, in studying the convergence of the Schwarz method. 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6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change title?  Say in outline slide that limiting to overlapping.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857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162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 observed ~3x speedup with additive.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570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336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12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make movie faster!  Try predictive?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956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fill in this slide with Giulia’s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76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Most mechanics problems do not admit polynomial structure, which limits the capacity of linear/quadratic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OpInf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We’re developing an NN-based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OpInf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strategy to overcome these limitations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We’re enforcing structure in the inferred operators by learning structured parameterizations of, e.g., the stiffness matrix. This in general gives far superior accuracy to just using a standard feed forward neural network.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With modern ML software, we can do both a standard training approach as well as an ODE-constrained approach (Ben P.’s group calls this rollouts)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Pros are higher accuracy for complex nonlinear problems, and cons are higher offline training cost. </a:t>
            </a:r>
            <a:endParaRPr lang="en-US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7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5" name="TextShape 2"/>
          <p:cNvSpPr txBox="1"/>
          <p:nvPr/>
        </p:nvSpPr>
        <p:spPr>
          <a:xfrm>
            <a:off x="0" y="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517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23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TODO: rework this slide to have generic DN and RR formulation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1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2/27/2026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2/27/2026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2/27/2026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2/27/2026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E411E-4429-4C27-8EFC-906EDAB27A04}" type="datetime1">
              <a:rPr lang="en-US" smtClean="0"/>
              <a:t>2/27/2026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90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2/27/2026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5" r:id="rId2"/>
    <p:sldLayoutId id="2147483686" r:id="rId3"/>
    <p:sldLayoutId id="2147483676" r:id="rId4"/>
    <p:sldLayoutId id="2147483677" r:id="rId5"/>
    <p:sldLayoutId id="2147483687" r:id="rId6"/>
    <p:sldLayoutId id="2147483689" r:id="rId7"/>
    <p:sldLayoutId id="214748369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emf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" Type="http://schemas.openxmlformats.org/officeDocument/2006/relationships/image" Target="../media/image570.png"/><Relationship Id="rId21" Type="http://schemas.openxmlformats.org/officeDocument/2006/relationships/image" Target="../media/image49.em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5.emf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00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88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1.png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0.png"/><Relationship Id="rId27" Type="http://schemas.openxmlformats.org/officeDocument/2006/relationships/image" Target="../media/image9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3" Type="http://schemas.openxmlformats.org/officeDocument/2006/relationships/image" Target="../media/image1801.png"/><Relationship Id="rId7" Type="http://schemas.openxmlformats.org/officeDocument/2006/relationships/image" Target="../media/image10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0.png"/><Relationship Id="rId5" Type="http://schemas.openxmlformats.org/officeDocument/2006/relationships/image" Target="../media/image1010.png"/><Relationship Id="rId10" Type="http://schemas.openxmlformats.org/officeDocument/2006/relationships/image" Target="../media/image1740.png"/><Relationship Id="rId4" Type="http://schemas.openxmlformats.org/officeDocument/2006/relationships/image" Target="../media/image970.png"/><Relationship Id="rId9" Type="http://schemas.openxmlformats.org/officeDocument/2006/relationships/image" Target="../media/image10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1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emf"/><Relationship Id="rId11" Type="http://schemas.openxmlformats.org/officeDocument/2006/relationships/image" Target="../media/image65.png"/><Relationship Id="rId5" Type="http://schemas.openxmlformats.org/officeDocument/2006/relationships/image" Target="../media/image57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51.png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650.png"/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15" Type="http://schemas.openxmlformats.org/officeDocument/2006/relationships/image" Target="../media/image651.png"/><Relationship Id="rId10" Type="http://schemas.openxmlformats.org/officeDocument/2006/relationships/image" Target="../media/image19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95.pn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651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6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emf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19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4.mp4"/><Relationship Id="rId7" Type="http://schemas.openxmlformats.org/officeDocument/2006/relationships/image" Target="../media/image6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67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8.emf"/><Relationship Id="rId4" Type="http://schemas.openxmlformats.org/officeDocument/2006/relationships/video" Target="../media/media4.mp4"/><Relationship Id="rId9" Type="http://schemas.openxmlformats.org/officeDocument/2006/relationships/image" Target="../media/image18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70.png"/><Relationship Id="rId3" Type="http://schemas.microsoft.com/office/2007/relationships/media" Target="../media/media4.mp4"/><Relationship Id="rId7" Type="http://schemas.openxmlformats.org/officeDocument/2006/relationships/image" Target="../media/image66.png"/><Relationship Id="rId12" Type="http://schemas.openxmlformats.org/officeDocument/2006/relationships/image" Target="../media/image20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8.emf"/><Relationship Id="rId4" Type="http://schemas.openxmlformats.org/officeDocument/2006/relationships/video" Target="../media/media4.mp4"/><Relationship Id="rId9" Type="http://schemas.openxmlformats.org/officeDocument/2006/relationships/image" Target="../media/image2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04.png"/><Relationship Id="rId3" Type="http://schemas.microsoft.com/office/2007/relationships/media" Target="../media/media4.mp4"/><Relationship Id="rId7" Type="http://schemas.openxmlformats.org/officeDocument/2006/relationships/image" Target="../media/image66.png"/><Relationship Id="rId12" Type="http://schemas.openxmlformats.org/officeDocument/2006/relationships/image" Target="../media/image20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8.emf"/><Relationship Id="rId4" Type="http://schemas.openxmlformats.org/officeDocument/2006/relationships/video" Target="../media/media4.mp4"/><Relationship Id="rId9" Type="http://schemas.openxmlformats.org/officeDocument/2006/relationships/image" Target="../media/image202.png"/><Relationship Id="rId14" Type="http://schemas.openxmlformats.org/officeDocument/2006/relationships/image" Target="../media/image6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3" Type="http://schemas.openxmlformats.org/officeDocument/2006/relationships/image" Target="../media/image71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58.emf"/><Relationship Id="rId4" Type="http://schemas.openxmlformats.org/officeDocument/2006/relationships/image" Target="../media/image72.png"/><Relationship Id="rId9" Type="http://schemas.openxmlformats.org/officeDocument/2006/relationships/image" Target="../media/image19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0.png"/><Relationship Id="rId3" Type="http://schemas.openxmlformats.org/officeDocument/2006/relationships/image" Target="../media/image75.png"/><Relationship Id="rId7" Type="http://schemas.openxmlformats.org/officeDocument/2006/relationships/image" Target="../media/image19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81.png"/><Relationship Id="rId5" Type="http://schemas.openxmlformats.org/officeDocument/2006/relationships/image" Target="../media/image98.png"/><Relationship Id="rId10" Type="http://schemas.openxmlformats.org/officeDocument/2006/relationships/image" Target="../media/image104.png"/><Relationship Id="rId4" Type="http://schemas.openxmlformats.org/officeDocument/2006/relationships/image" Target="../media/image97.png"/><Relationship Id="rId9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7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24.jp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13" Type="http://schemas.openxmlformats.org/officeDocument/2006/relationships/image" Target="../media/image101.jpg"/><Relationship Id="rId18" Type="http://schemas.openxmlformats.org/officeDocument/2006/relationships/image" Target="../media/image58.emf"/><Relationship Id="rId3" Type="http://schemas.openxmlformats.org/officeDocument/2006/relationships/hyperlink" Target="https://arxiv.org/abs/2511.20687" TargetMode="External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jfif"/><Relationship Id="rId11" Type="http://schemas.openxmlformats.org/officeDocument/2006/relationships/image" Target="../media/image99.jpg"/><Relationship Id="rId5" Type="http://schemas.openxmlformats.org/officeDocument/2006/relationships/hyperlink" Target="https://arxiv.org/abs/2509.12228" TargetMode="External"/><Relationship Id="rId15" Type="http://schemas.openxmlformats.org/officeDocument/2006/relationships/image" Target="../media/image105.png"/><Relationship Id="rId10" Type="http://schemas.openxmlformats.org/officeDocument/2006/relationships/image" Target="../media/image98.jpeg"/><Relationship Id="rId19" Type="http://schemas.openxmlformats.org/officeDocument/2006/relationships/hyperlink" Target="mailto:ikalash@sandia.gov" TargetMode="External"/><Relationship Id="rId4" Type="http://schemas.openxmlformats.org/officeDocument/2006/relationships/hyperlink" Target="https://github.com/sandialabs/Norma.jl" TargetMode="External"/><Relationship Id="rId9" Type="http://schemas.openxmlformats.org/officeDocument/2006/relationships/image" Target="../media/image97.jpg"/><Relationship Id="rId1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9.jpeg"/><Relationship Id="rId3" Type="http://schemas.openxmlformats.org/officeDocument/2006/relationships/slideLayout" Target="../slideLayouts/slideLayout6.xml"/><Relationship Id="rId21" Type="http://schemas.openxmlformats.org/officeDocument/2006/relationships/hyperlink" Target="mailto:ikalash@sandia.gov" TargetMode="External"/><Relationship Id="rId7" Type="http://schemas.openxmlformats.org/officeDocument/2006/relationships/image" Target="../media/image18.png"/><Relationship Id="rId25" Type="http://schemas.openxmlformats.org/officeDocument/2006/relationships/image" Target="../media/image108.png"/><Relationship Id="rId2" Type="http://schemas.openxmlformats.org/officeDocument/2006/relationships/video" Target="../media/media1.mp4"/><Relationship Id="rId20" Type="http://schemas.openxmlformats.org/officeDocument/2006/relationships/image" Target="../media/image2310.png"/><Relationship Id="rId29" Type="http://schemas.openxmlformats.org/officeDocument/2006/relationships/image" Target="../media/image111.png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24" Type="http://schemas.openxmlformats.org/officeDocument/2006/relationships/image" Target="../media/image93.jpg"/><Relationship Id="rId5" Type="http://schemas.openxmlformats.org/officeDocument/2006/relationships/image" Target="../media/image16.png"/><Relationship Id="rId23" Type="http://schemas.openxmlformats.org/officeDocument/2006/relationships/image" Target="../media/image58.emf"/><Relationship Id="rId28" Type="http://schemas.openxmlformats.org/officeDocument/2006/relationships/image" Target="../media/image14.png"/><Relationship Id="rId19" Type="http://schemas.openxmlformats.org/officeDocument/2006/relationships/image" Target="../media/image2300.png"/><Relationship Id="rId4" Type="http://schemas.openxmlformats.org/officeDocument/2006/relationships/notesSlide" Target="../notesSlides/notesSlide42.xml"/><Relationship Id="rId22" Type="http://schemas.openxmlformats.org/officeDocument/2006/relationships/hyperlink" Target="http://www.sandia.gov/~ikalash" TargetMode="External"/><Relationship Id="rId27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13" Type="http://schemas.openxmlformats.org/officeDocument/2006/relationships/image" Target="../media/image90.jpeg"/><Relationship Id="rId3" Type="http://schemas.openxmlformats.org/officeDocument/2006/relationships/hyperlink" Target="https://arxiv.org/abs/2210.12551" TargetMode="External"/><Relationship Id="rId7" Type="http://schemas.openxmlformats.org/officeDocument/2006/relationships/image" Target="../media/image96.jpg"/><Relationship Id="rId12" Type="http://schemas.openxmlformats.org/officeDocument/2006/relationships/image" Target="../media/image101.jp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jfif"/><Relationship Id="rId15" Type="http://schemas.openxmlformats.org/officeDocument/2006/relationships/image" Target="../media/image115.png"/><Relationship Id="rId10" Type="http://schemas.openxmlformats.org/officeDocument/2006/relationships/image" Target="../media/image99.jpg"/><Relationship Id="rId4" Type="http://schemas.openxmlformats.org/officeDocument/2006/relationships/hyperlink" Target="https://arxiv.org/abs/2311.00224" TargetMode="External"/><Relationship Id="rId9" Type="http://schemas.openxmlformats.org/officeDocument/2006/relationships/image" Target="../media/image98.jpeg"/><Relationship Id="rId1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17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13" Type="http://schemas.openxmlformats.org/officeDocument/2006/relationships/image" Target="../media/image811.png"/><Relationship Id="rId3" Type="http://schemas.openxmlformats.org/officeDocument/2006/relationships/image" Target="../media/image761.png"/><Relationship Id="rId12" Type="http://schemas.openxmlformats.org/officeDocument/2006/relationships/image" Target="../media/image80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90.png"/><Relationship Id="rId10" Type="http://schemas.openxmlformats.org/officeDocument/2006/relationships/image" Target="../media/image781.png"/><Relationship Id="rId9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13" Type="http://schemas.openxmlformats.org/officeDocument/2006/relationships/image" Target="../media/image801.png"/><Relationship Id="rId3" Type="http://schemas.openxmlformats.org/officeDocument/2006/relationships/image" Target="../media/image810.png"/><Relationship Id="rId12" Type="http://schemas.openxmlformats.org/officeDocument/2006/relationships/image" Target="../media/image7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2.png"/><Relationship Id="rId10" Type="http://schemas.openxmlformats.org/officeDocument/2006/relationships/image" Target="../media/image781.png"/><Relationship Id="rId9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13" Type="http://schemas.openxmlformats.org/officeDocument/2006/relationships/image" Target="../media/image790.png"/><Relationship Id="rId3" Type="http://schemas.openxmlformats.org/officeDocument/2006/relationships/image" Target="../media/image83.png"/><Relationship Id="rId12" Type="http://schemas.openxmlformats.org/officeDocument/2006/relationships/image" Target="../media/image8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4.png"/><Relationship Id="rId15" Type="http://schemas.openxmlformats.org/officeDocument/2006/relationships/image" Target="../media/image811.png"/><Relationship Id="rId10" Type="http://schemas.openxmlformats.org/officeDocument/2006/relationships/image" Target="../media/image781.png"/><Relationship Id="rId9" Type="http://schemas.openxmlformats.org/officeDocument/2006/relationships/image" Target="../media/image118.png"/><Relationship Id="rId14" Type="http://schemas.openxmlformats.org/officeDocument/2006/relationships/image" Target="../media/image80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13" Type="http://schemas.openxmlformats.org/officeDocument/2006/relationships/image" Target="../media/image811.png"/><Relationship Id="rId3" Type="http://schemas.openxmlformats.org/officeDocument/2006/relationships/image" Target="../media/image860.png"/><Relationship Id="rId12" Type="http://schemas.openxmlformats.org/officeDocument/2006/relationships/image" Target="../media/image8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90.png"/><Relationship Id="rId10" Type="http://schemas.openxmlformats.org/officeDocument/2006/relationships/image" Target="../media/image781.png"/><Relationship Id="rId9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13" Type="http://schemas.openxmlformats.org/officeDocument/2006/relationships/image" Target="../media/image790.png"/><Relationship Id="rId3" Type="http://schemas.openxmlformats.org/officeDocument/2006/relationships/image" Target="../media/image371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81.png"/><Relationship Id="rId15" Type="http://schemas.openxmlformats.org/officeDocument/2006/relationships/image" Target="../media/image811.png"/><Relationship Id="rId10" Type="http://schemas.openxmlformats.org/officeDocument/2006/relationships/image" Target="../media/image781.png"/><Relationship Id="rId9" Type="http://schemas.openxmlformats.org/officeDocument/2006/relationships/image" Target="../media/image118.png"/><Relationship Id="rId14" Type="http://schemas.openxmlformats.org/officeDocument/2006/relationships/image" Target="../media/image80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13" Type="http://schemas.openxmlformats.org/officeDocument/2006/relationships/image" Target="../media/image790.png"/><Relationship Id="rId3" Type="http://schemas.openxmlformats.org/officeDocument/2006/relationships/image" Target="../media/image890.png"/><Relationship Id="rId12" Type="http://schemas.openxmlformats.org/officeDocument/2006/relationships/image" Target="../media/image9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2.png"/><Relationship Id="rId15" Type="http://schemas.openxmlformats.org/officeDocument/2006/relationships/image" Target="../media/image811.png"/><Relationship Id="rId10" Type="http://schemas.openxmlformats.org/officeDocument/2006/relationships/image" Target="../media/image90.png"/><Relationship Id="rId9" Type="http://schemas.openxmlformats.org/officeDocument/2006/relationships/image" Target="../media/image118.png"/><Relationship Id="rId14" Type="http://schemas.openxmlformats.org/officeDocument/2006/relationships/image" Target="../media/image8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9.png"/><Relationship Id="rId4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13" Type="http://schemas.openxmlformats.org/officeDocument/2006/relationships/image" Target="../media/image90.jpeg"/><Relationship Id="rId3" Type="http://schemas.openxmlformats.org/officeDocument/2006/relationships/hyperlink" Target="https://arxiv.org/abs/2210.12551" TargetMode="External"/><Relationship Id="rId7" Type="http://schemas.openxmlformats.org/officeDocument/2006/relationships/image" Target="../media/image96.jpg"/><Relationship Id="rId12" Type="http://schemas.openxmlformats.org/officeDocument/2006/relationships/image" Target="../media/image101.jp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jfif"/><Relationship Id="rId15" Type="http://schemas.openxmlformats.org/officeDocument/2006/relationships/image" Target="../media/image115.png"/><Relationship Id="rId10" Type="http://schemas.openxmlformats.org/officeDocument/2006/relationships/image" Target="../media/image99.jpg"/><Relationship Id="rId4" Type="http://schemas.openxmlformats.org/officeDocument/2006/relationships/hyperlink" Target="https://arxiv.org/abs/2311.00224" TargetMode="External"/><Relationship Id="rId9" Type="http://schemas.openxmlformats.org/officeDocument/2006/relationships/image" Target="../media/image98.jpeg"/><Relationship Id="rId1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93.jpg"/><Relationship Id="rId4" Type="http://schemas.openxmlformats.org/officeDocument/2006/relationships/image" Target="../media/image2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1810.pn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2.png"/><Relationship Id="rId5" Type="http://schemas.openxmlformats.org/officeDocument/2006/relationships/image" Target="../media/image123.jpg"/><Relationship Id="rId10" Type="http://schemas.openxmlformats.org/officeDocument/2006/relationships/image" Target="../media/image127.jpg"/><Relationship Id="rId4" Type="http://schemas.openxmlformats.org/officeDocument/2006/relationships/image" Target="../media/image122.jpeg"/><Relationship Id="rId9" Type="http://schemas.openxmlformats.org/officeDocument/2006/relationships/image" Target="../media/image1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128.emf"/><Relationship Id="rId7" Type="http://schemas.openxmlformats.org/officeDocument/2006/relationships/image" Target="../media/image132.emf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11" Type="http://schemas.openxmlformats.org/officeDocument/2006/relationships/image" Target="../media/image136.png"/><Relationship Id="rId5" Type="http://schemas.openxmlformats.org/officeDocument/2006/relationships/image" Target="../media/image130.emf"/><Relationship Id="rId10" Type="http://schemas.openxmlformats.org/officeDocument/2006/relationships/image" Target="../media/image135.emf"/><Relationship Id="rId4" Type="http://schemas.openxmlformats.org/officeDocument/2006/relationships/image" Target="../media/image129.emf"/><Relationship Id="rId9" Type="http://schemas.openxmlformats.org/officeDocument/2006/relationships/image" Target="../media/image13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780.png"/><Relationship Id="rId4" Type="http://schemas.openxmlformats.org/officeDocument/2006/relationships/image" Target="../media/image7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29.jp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1.png"/><Relationship Id="rId4" Type="http://schemas.openxmlformats.org/officeDocument/2006/relationships/image" Target="../media/image3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2.png"/><Relationship Id="rId7" Type="http://schemas.openxmlformats.org/officeDocument/2006/relationships/image" Target="../media/image143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10.png"/><Relationship Id="rId10" Type="http://schemas.microsoft.com/office/2007/relationships/hdphoto" Target="../media/hdphoto2.wdp"/><Relationship Id="rId9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13" Type="http://schemas.openxmlformats.org/officeDocument/2006/relationships/image" Target="../media/image12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70.png"/><Relationship Id="rId12" Type="http://schemas.openxmlformats.org/officeDocument/2006/relationships/image" Target="../media/image12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5.png"/><Relationship Id="rId11" Type="http://schemas.openxmlformats.org/officeDocument/2006/relationships/image" Target="../media/image1220.png"/><Relationship Id="rId5" Type="http://schemas.openxmlformats.org/officeDocument/2006/relationships/image" Target="../media/image16.png"/><Relationship Id="rId10" Type="http://schemas.openxmlformats.org/officeDocument/2006/relationships/image" Target="../media/image1340.png"/><Relationship Id="rId4" Type="http://schemas.openxmlformats.org/officeDocument/2006/relationships/notesSlide" Target="../notesSlides/notesSlide6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8" Type="http://schemas.openxmlformats.org/officeDocument/2006/relationships/image" Target="../media/image1431.png"/><Relationship Id="rId3" Type="http://schemas.openxmlformats.org/officeDocument/2006/relationships/image" Target="../media/image1360.png"/><Relationship Id="rId7" Type="http://schemas.openxmlformats.org/officeDocument/2006/relationships/image" Target="../media/image1400.png"/><Relationship Id="rId12" Type="http://schemas.openxmlformats.org/officeDocument/2006/relationships/image" Target="../media/image100.jpeg"/><Relationship Id="rId17" Type="http://schemas.openxmlformats.org/officeDocument/2006/relationships/image" Target="../media/image1520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151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0.png"/><Relationship Id="rId11" Type="http://schemas.openxmlformats.org/officeDocument/2006/relationships/image" Target="../media/image1461.png"/><Relationship Id="rId5" Type="http://schemas.openxmlformats.org/officeDocument/2006/relationships/image" Target="../media/image1381.png"/><Relationship Id="rId10" Type="http://schemas.openxmlformats.org/officeDocument/2006/relationships/image" Target="../media/image1450.png"/><Relationship Id="rId19" Type="http://schemas.openxmlformats.org/officeDocument/2006/relationships/image" Target="../media/image140.png"/><Relationship Id="rId4" Type="http://schemas.openxmlformats.org/officeDocument/2006/relationships/image" Target="../media/image1380.png"/><Relationship Id="rId9" Type="http://schemas.openxmlformats.org/officeDocument/2006/relationships/image" Target="../media/image15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3" Type="http://schemas.openxmlformats.org/officeDocument/2006/relationships/image" Target="../media/image151.gif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97.jpg"/><Relationship Id="rId5" Type="http://schemas.openxmlformats.org/officeDocument/2006/relationships/image" Target="../media/image2070.png"/><Relationship Id="rId10" Type="http://schemas.openxmlformats.org/officeDocument/2006/relationships/image" Target="../media/image96.jpg"/><Relationship Id="rId4" Type="http://schemas.openxmlformats.org/officeDocument/2006/relationships/image" Target="../media/image2060.png"/><Relationship Id="rId9" Type="http://schemas.openxmlformats.org/officeDocument/2006/relationships/image" Target="../media/image2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360.png"/><Relationship Id="rId5" Type="http://schemas.openxmlformats.org/officeDocument/2006/relationships/image" Target="../media/image29.jpg"/><Relationship Id="rId10" Type="http://schemas.openxmlformats.org/officeDocument/2006/relationships/image" Target="../media/image63.png"/><Relationship Id="rId4" Type="http://schemas.openxmlformats.org/officeDocument/2006/relationships/image" Target="../media/image28.jpg"/><Relationship Id="rId9" Type="http://schemas.openxmlformats.org/officeDocument/2006/relationships/image" Target="../media/image3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F3A1C2-0853-46D0-B90D-A3BD784F5F60}"/>
              </a:ext>
            </a:extLst>
          </p:cNvPr>
          <p:cNvSpPr/>
          <p:nvPr/>
        </p:nvSpPr>
        <p:spPr>
          <a:xfrm>
            <a:off x="-492369" y="2924006"/>
            <a:ext cx="8044012" cy="184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550" y="1200509"/>
            <a:ext cx="7410741" cy="16902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0" i="0" dirty="0">
                <a:effectLst/>
                <a:latin typeface="Gill Sans MT" panose="020B0502020104020203" pitchFamily="34" charset="0"/>
              </a:rPr>
              <a:t>Accelerating analyst workflows via alternating Schwarz-based coupling and (non-intrusive </a:t>
            </a:r>
            <a:r>
              <a:rPr lang="en-US" sz="3000" dirty="0">
                <a:latin typeface="Gill Sans MT" panose="020B0502020104020203" pitchFamily="34" charset="0"/>
              </a:rPr>
              <a:t>Operator Inference-based) </a:t>
            </a:r>
            <a:r>
              <a:rPr lang="en-US" sz="3000" b="0" i="0" dirty="0">
                <a:effectLst/>
                <a:latin typeface="Gill Sans MT" panose="020B0502020104020203" pitchFamily="34" charset="0"/>
              </a:rPr>
              <a:t>model order reduction</a:t>
            </a:r>
            <a:endParaRPr lang="en-US" sz="3000" dirty="0">
              <a:latin typeface="Gill Sans MT" panose="020B05020201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50F1A-A991-8944-9855-49FE7844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961" y="1228439"/>
            <a:ext cx="2652129" cy="1690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B2C75-A600-4E12-B07D-0D7ADD0A9A95}"/>
              </a:ext>
            </a:extLst>
          </p:cNvPr>
          <p:cNvSpPr txBox="1"/>
          <p:nvPr/>
        </p:nvSpPr>
        <p:spPr>
          <a:xfrm>
            <a:off x="225752" y="4764046"/>
            <a:ext cx="7260336" cy="1549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I. Tezaur</a:t>
            </a:r>
            <a:r>
              <a:rPr lang="en-US" sz="2200" baseline="30000" dirty="0"/>
              <a:t>1</a:t>
            </a:r>
            <a:r>
              <a:rPr lang="en-US" sz="2200" b="1" dirty="0"/>
              <a:t>, </a:t>
            </a:r>
            <a:r>
              <a:rPr lang="en-US" sz="2200" b="0" i="0" dirty="0">
                <a:solidFill>
                  <a:srgbClr val="212529"/>
                </a:solidFill>
                <a:effectLst/>
              </a:rPr>
              <a:t>E. Parish</a:t>
            </a:r>
            <a:r>
              <a:rPr lang="en-US" sz="2200" b="0" i="0" baseline="30000" dirty="0">
                <a:solidFill>
                  <a:srgbClr val="212529"/>
                </a:solidFill>
                <a:effectLst/>
              </a:rPr>
              <a:t>1</a:t>
            </a:r>
            <a:r>
              <a:rPr lang="en-US" sz="2200" b="0" i="0" dirty="0">
                <a:solidFill>
                  <a:srgbClr val="212529"/>
                </a:solidFill>
                <a:effectLst/>
              </a:rPr>
              <a:t>, A. Gruber</a:t>
            </a:r>
            <a:r>
              <a:rPr lang="en-US" sz="2200" b="0" i="0" baseline="30000" dirty="0">
                <a:solidFill>
                  <a:srgbClr val="212529"/>
                </a:solidFill>
                <a:effectLst/>
              </a:rPr>
              <a:t>1</a:t>
            </a:r>
            <a:r>
              <a:rPr lang="en-US" sz="2200" b="0" i="0" dirty="0">
                <a:solidFill>
                  <a:srgbClr val="212529"/>
                </a:solidFill>
                <a:effectLst/>
              </a:rPr>
              <a:t>, I. Moore</a:t>
            </a:r>
            <a:r>
              <a:rPr lang="en-US" sz="2200" b="0" i="0" baseline="30000" dirty="0">
                <a:solidFill>
                  <a:srgbClr val="212529"/>
                </a:solidFill>
                <a:effectLst/>
              </a:rPr>
              <a:t>1,2</a:t>
            </a:r>
            <a:r>
              <a:rPr lang="en-US" sz="2200" b="0" i="0" dirty="0">
                <a:solidFill>
                  <a:srgbClr val="212529"/>
                </a:solidFill>
                <a:effectLst/>
              </a:rPr>
              <a:t>, C. Wentland</a:t>
            </a:r>
            <a:r>
              <a:rPr lang="en-US" sz="2200" b="0" i="0" baseline="30000" dirty="0">
                <a:solidFill>
                  <a:srgbClr val="212529"/>
                </a:solidFill>
                <a:effectLst/>
              </a:rPr>
              <a:t>1</a:t>
            </a:r>
            <a:r>
              <a:rPr lang="en-US" sz="2200" b="0" i="0" dirty="0">
                <a:solidFill>
                  <a:srgbClr val="212529"/>
                </a:solidFill>
                <a:effectLst/>
              </a:rPr>
              <a:t>, C. Rodriguez</a:t>
            </a:r>
            <a:r>
              <a:rPr lang="en-US" sz="2200" b="0" i="0" baseline="30000" dirty="0">
                <a:solidFill>
                  <a:srgbClr val="212529"/>
                </a:solidFill>
                <a:effectLst/>
              </a:rPr>
              <a:t>3</a:t>
            </a:r>
            <a:r>
              <a:rPr lang="en-US" sz="2200" dirty="0">
                <a:solidFill>
                  <a:srgbClr val="212529"/>
                </a:solidFill>
              </a:rPr>
              <a:t>, A. Mota</a:t>
            </a:r>
            <a:r>
              <a:rPr lang="en-US" sz="2200" b="0" i="0" baseline="30000" dirty="0">
                <a:solidFill>
                  <a:srgbClr val="212529"/>
                </a:solidFill>
                <a:effectLst/>
              </a:rPr>
              <a:t>1</a:t>
            </a:r>
            <a:endParaRPr lang="en-US" sz="2200" b="1" baseline="30000" dirty="0"/>
          </a:p>
          <a:p>
            <a:pPr algn="ctr"/>
            <a:endParaRPr lang="en-US" sz="400" b="1" dirty="0"/>
          </a:p>
          <a:p>
            <a:pPr algn="ctr"/>
            <a:endParaRPr lang="en-US" sz="400" b="1" dirty="0"/>
          </a:p>
          <a:p>
            <a:pPr algn="ctr"/>
            <a:r>
              <a:rPr lang="en-US" sz="1800" baseline="30000" dirty="0"/>
              <a:t>1</a:t>
            </a:r>
            <a:r>
              <a:rPr lang="en-US" sz="1800" dirty="0"/>
              <a:t>Sandia National Laboratories, USA.  </a:t>
            </a:r>
            <a:r>
              <a:rPr lang="en-US" sz="1800" baseline="30000" dirty="0"/>
              <a:t>2</a:t>
            </a:r>
            <a:r>
              <a:rPr lang="en-US" sz="1800" dirty="0"/>
              <a:t>Virginia Tech, USA.               </a:t>
            </a:r>
            <a:r>
              <a:rPr lang="en-US" sz="1800" baseline="30000" dirty="0"/>
              <a:t>3</a:t>
            </a:r>
            <a:r>
              <a:rPr lang="en-US" sz="1800" dirty="0"/>
              <a:t>Columbia University, USA</a:t>
            </a:r>
            <a:endParaRPr lang="en-US" baseline="30000" dirty="0"/>
          </a:p>
          <a:p>
            <a:endParaRPr lang="en-US" sz="10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30EF3-62B5-47EF-B524-5154524896B8}"/>
              </a:ext>
            </a:extLst>
          </p:cNvPr>
          <p:cNvSpPr txBox="1"/>
          <p:nvPr/>
        </p:nvSpPr>
        <p:spPr>
          <a:xfrm>
            <a:off x="551625" y="6297710"/>
            <a:ext cx="693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SIAM PP 2026			March 2-6, 2026             Berlin, Germany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CBBF2-82BF-4F72-937C-ED84D4DFD145}"/>
              </a:ext>
            </a:extLst>
          </p:cNvPr>
          <p:cNvSpPr/>
          <p:nvPr/>
        </p:nvSpPr>
        <p:spPr>
          <a:xfrm>
            <a:off x="6475318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64AA43F-312F-44D4-83B0-2AFFA3F19430}"/>
              </a:ext>
            </a:extLst>
          </p:cNvPr>
          <p:cNvSpPr txBox="1"/>
          <p:nvPr/>
        </p:nvSpPr>
        <p:spPr>
          <a:xfrm>
            <a:off x="7804898" y="6220765"/>
            <a:ext cx="249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 dirty="0">
                <a:solidFill>
                  <a:srgbClr val="010B13"/>
                </a:solidFill>
                <a:effectLst/>
              </a:rPr>
              <a:t>SAND2026-17036C</a:t>
            </a:r>
            <a:endParaRPr lang="en-US" sz="2000" dirty="0"/>
          </a:p>
        </p:txBody>
      </p:sp>
      <p:pic>
        <p:nvPicPr>
          <p:cNvPr id="16" name="Picture 15" descr="notched-cylinder-hex-coarse-tet-fine-deformed.png">
            <a:extLst>
              <a:ext uri="{FF2B5EF4-FFF2-40B4-BE49-F238E27FC236}">
                <a16:creationId xmlns:a16="http://schemas.microsoft.com/office/drawing/2014/main" id="{5FB10FF8-8701-4A20-9A55-56E5EFDBD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27" y="2916336"/>
            <a:ext cx="2445022" cy="167117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1931A7-6911-4F83-97C4-FCDEE3053241}"/>
              </a:ext>
            </a:extLst>
          </p:cNvPr>
          <p:cNvCxnSpPr/>
          <p:nvPr/>
        </p:nvCxnSpPr>
        <p:spPr>
          <a:xfrm>
            <a:off x="-812195" y="4591400"/>
            <a:ext cx="838313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00917D8-7386-4668-DEAE-01C7961F0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69" y="3064127"/>
            <a:ext cx="2027127" cy="1312157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806E804-6EC6-A7F9-F999-A141965FB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700778"/>
              </p:ext>
            </p:extLst>
          </p:nvPr>
        </p:nvGraphicFramePr>
        <p:xfrm>
          <a:off x="4843599" y="3203992"/>
          <a:ext cx="2709323" cy="1102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661826" imgH="2303553" progId="">
                  <p:embed/>
                </p:oleObj>
              </mc:Choice>
              <mc:Fallback>
                <p:oleObj r:id="rId6" imgW="5661826" imgH="230355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3599" y="3203992"/>
                        <a:ext cx="2709323" cy="1102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b="1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/>
              <a:t>Non-Intrusive Operator Inference (</a:t>
            </a:r>
            <a:r>
              <a:rPr lang="en-US" sz="2200" b="1" dirty="0" err="1"/>
              <a:t>OpInf</a:t>
            </a:r>
            <a:r>
              <a:rPr lang="en-US" sz="2200" b="1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dirty="0"/>
              <a:t>Overlapping SAM for </a:t>
            </a:r>
            <a:r>
              <a:rPr lang="en-US" sz="2200" dirty="0" err="1"/>
              <a:t>OpInf</a:t>
            </a:r>
            <a:r>
              <a:rPr lang="en-US" sz="2200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Non-overlapping SAM for </a:t>
            </a:r>
            <a:r>
              <a:rPr lang="en-US" sz="2200" dirty="0" err="1"/>
              <a:t>OpInf</a:t>
            </a:r>
            <a:r>
              <a:rPr lang="en-US" sz="2200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17279D-0235-15D5-8142-78C3B9363198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Projection-Based Model Order Reduction via the POD/</a:t>
            </a:r>
            <a:r>
              <a:rPr lang="en-US" dirty="0" err="1"/>
              <a:t>Galerkin</a:t>
            </a:r>
            <a:r>
              <a:rPr lang="en-US" dirty="0"/>
              <a:t> Method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36" indent="-91436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Full Order Model (FOM):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𝑴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endParaRPr lang="en-US" dirty="0">
                  <a:latin typeface="+mn-lt"/>
                </a:endParaRPr>
              </a:p>
              <a:p>
                <a:pPr marL="0" indent="0">
                  <a:buNone/>
                </a:pPr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  <a:blipFill>
                <a:blip r:embed="rId3"/>
                <a:stretch>
                  <a:fillRect l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D88858CE-E89A-384E-AE31-01332057A311}"/>
              </a:ext>
            </a:extLst>
          </p:cNvPr>
          <p:cNvSpPr/>
          <p:nvPr/>
        </p:nvSpPr>
        <p:spPr>
          <a:xfrm>
            <a:off x="3250113" y="2534893"/>
            <a:ext cx="306616" cy="307777"/>
          </a:xfrm>
          <a:prstGeom prst="rightArrow">
            <a:avLst>
              <a:gd name="adj1" fmla="val 50000"/>
              <a:gd name="adj2" fmla="val 482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A47A8F-FE22-1C44-95E7-4447F404F311}"/>
              </a:ext>
            </a:extLst>
          </p:cNvPr>
          <p:cNvGrpSpPr/>
          <p:nvPr/>
        </p:nvGrpSpPr>
        <p:grpSpPr>
          <a:xfrm>
            <a:off x="9395606" y="1979383"/>
            <a:ext cx="1663700" cy="1194408"/>
            <a:chOff x="6050334" y="5224185"/>
            <a:chExt cx="1663700" cy="11944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BC7EBA-BC1D-8A4A-92FB-62899963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0334" y="5224185"/>
              <a:ext cx="1663700" cy="203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64407C-87FA-3B4C-96B2-7D167697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1717" y="5453393"/>
              <a:ext cx="63500" cy="965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F8DD96-772C-4540-92AB-8F654196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5781" y="5453393"/>
              <a:ext cx="63500" cy="965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7C2C3A3-9D86-7F4B-B873-31142F09F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48962" y="5453393"/>
              <a:ext cx="254000" cy="965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E853F2-CD10-9B41-A415-8BEDC700F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75318" y="5465485"/>
              <a:ext cx="50800" cy="26670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809C6-0CA0-8146-85FD-DF15A43EE7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5323" y="4981574"/>
            <a:ext cx="2882900" cy="12827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C8EC4E6-1213-A24A-9A26-21947460FC0C}"/>
              </a:ext>
            </a:extLst>
          </p:cNvPr>
          <p:cNvGrpSpPr/>
          <p:nvPr/>
        </p:nvGrpSpPr>
        <p:grpSpPr>
          <a:xfrm>
            <a:off x="969846" y="4980365"/>
            <a:ext cx="1330455" cy="1288095"/>
            <a:chOff x="773160" y="5202145"/>
            <a:chExt cx="1330455" cy="12880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F8CBD7-1F76-A945-9BDE-292CFB45317F}"/>
                </a:ext>
              </a:extLst>
            </p:cNvPr>
            <p:cNvGrpSpPr/>
            <p:nvPr/>
          </p:nvGrpSpPr>
          <p:grpSpPr>
            <a:xfrm>
              <a:off x="1274627" y="5202145"/>
              <a:ext cx="828988" cy="1288095"/>
              <a:chOff x="6994965" y="3205731"/>
              <a:chExt cx="828988" cy="128809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4825E05-A84C-4D49-8C53-4B9D67897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55734" y="3211126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912C53-1FC1-354F-A0EC-BC278E923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29366" y="3205731"/>
                <a:ext cx="294587" cy="128081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6E93666-4B6E-2E4B-996A-07DCC28A7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94965" y="3210806"/>
                <a:ext cx="292100" cy="12827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13EA9F-1EA4-E440-9E2C-0DE01FAF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3160" y="5536007"/>
              <a:ext cx="435934" cy="18805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4CD227-375D-4047-8997-3709496BD17B}"/>
              </a:ext>
            </a:extLst>
          </p:cNvPr>
          <p:cNvSpPr txBox="1"/>
          <p:nvPr/>
        </p:nvSpPr>
        <p:spPr>
          <a:xfrm>
            <a:off x="1145056" y="4492626"/>
            <a:ext cx="421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Proper Orthogonal Decomposition (POD):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ACDFA0-2D1D-904B-B8E3-D0C72E83E044}"/>
              </a:ext>
            </a:extLst>
          </p:cNvPr>
          <p:cNvSpPr txBox="1"/>
          <p:nvPr/>
        </p:nvSpPr>
        <p:spPr>
          <a:xfrm>
            <a:off x="709474" y="3341522"/>
            <a:ext cx="209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Solve ODE at different design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427FD6-8DA0-7E49-8CDF-E3AD524D9C75}"/>
              </a:ext>
            </a:extLst>
          </p:cNvPr>
          <p:cNvGrpSpPr/>
          <p:nvPr/>
        </p:nvGrpSpPr>
        <p:grpSpPr>
          <a:xfrm>
            <a:off x="366094" y="1348523"/>
            <a:ext cx="5589135" cy="2516219"/>
            <a:chOff x="169408" y="1792427"/>
            <a:chExt cx="5589135" cy="229409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0CA836-0835-924B-B7EF-F78C48744FB6}"/>
                </a:ext>
              </a:extLst>
            </p:cNvPr>
            <p:cNvSpPr/>
            <p:nvPr/>
          </p:nvSpPr>
          <p:spPr>
            <a:xfrm>
              <a:off x="176609" y="1834317"/>
              <a:ext cx="5581934" cy="2252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85038E-4DCC-C141-8C9B-63DDBC513958}"/>
                </a:ext>
              </a:extLst>
            </p:cNvPr>
            <p:cNvSpPr txBox="1"/>
            <p:nvPr/>
          </p:nvSpPr>
          <p:spPr>
            <a:xfrm>
              <a:off x="169408" y="1792427"/>
              <a:ext cx="2194075" cy="42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1. Acquisition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4DAAF-DE05-3B43-9CB8-9FE0E6266686}"/>
              </a:ext>
            </a:extLst>
          </p:cNvPr>
          <p:cNvGrpSpPr/>
          <p:nvPr/>
        </p:nvGrpSpPr>
        <p:grpSpPr>
          <a:xfrm>
            <a:off x="366094" y="3883486"/>
            <a:ext cx="5589135" cy="2543652"/>
            <a:chOff x="169408" y="4105266"/>
            <a:chExt cx="5589135" cy="25017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E2B41F-332C-D843-94DB-4D815FC50477}"/>
                </a:ext>
              </a:extLst>
            </p:cNvPr>
            <p:cNvSpPr/>
            <p:nvPr/>
          </p:nvSpPr>
          <p:spPr>
            <a:xfrm>
              <a:off x="176609" y="4130440"/>
              <a:ext cx="5581934" cy="24765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E89F9E-85B7-764E-A577-39DC6ABB01D6}"/>
                </a:ext>
              </a:extLst>
            </p:cNvPr>
            <p:cNvSpPr txBox="1"/>
            <p:nvPr/>
          </p:nvSpPr>
          <p:spPr>
            <a:xfrm>
              <a:off x="169408" y="4105266"/>
              <a:ext cx="1741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2. Learning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051604-5C13-1147-9068-E51B9BD4AC0B}"/>
              </a:ext>
            </a:extLst>
          </p:cNvPr>
          <p:cNvGrpSpPr/>
          <p:nvPr/>
        </p:nvGrpSpPr>
        <p:grpSpPr>
          <a:xfrm>
            <a:off x="6215998" y="1386792"/>
            <a:ext cx="5589135" cy="5036728"/>
            <a:chOff x="6350453" y="1843255"/>
            <a:chExt cx="5589135" cy="47815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98F57E-A32B-6944-A6DB-127413F939CA}"/>
                </a:ext>
              </a:extLst>
            </p:cNvPr>
            <p:cNvSpPr/>
            <p:nvPr/>
          </p:nvSpPr>
          <p:spPr>
            <a:xfrm>
              <a:off x="6350453" y="1843255"/>
              <a:ext cx="5589135" cy="47815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BC953A-0626-7346-A869-8DA41CA56FFE}"/>
                </a:ext>
              </a:extLst>
            </p:cNvPr>
            <p:cNvSpPr txBox="1"/>
            <p:nvPr/>
          </p:nvSpPr>
          <p:spPr>
            <a:xfrm>
              <a:off x="6373044" y="1865668"/>
              <a:ext cx="5095044" cy="4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3. Projection-Based Reduction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8A6715-0104-9045-8C43-8CA9D3DF8BF7}"/>
              </a:ext>
            </a:extLst>
          </p:cNvPr>
          <p:cNvGrpSpPr/>
          <p:nvPr/>
        </p:nvGrpSpPr>
        <p:grpSpPr>
          <a:xfrm>
            <a:off x="3606861" y="1617456"/>
            <a:ext cx="1821559" cy="1773866"/>
            <a:chOff x="3431947" y="1719493"/>
            <a:chExt cx="1821559" cy="17738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41826E-4434-264E-8738-700982C9FA29}"/>
                </a:ext>
              </a:extLst>
            </p:cNvPr>
            <p:cNvSpPr txBox="1"/>
            <p:nvPr/>
          </p:nvSpPr>
          <p:spPr>
            <a:xfrm>
              <a:off x="3486554" y="1719493"/>
              <a:ext cx="10787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Number of time steps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6030D47-CD87-5C4B-A9DF-ACAFB7C7DEC7}"/>
                </a:ext>
              </a:extLst>
            </p:cNvPr>
            <p:cNvGrpSpPr/>
            <p:nvPr/>
          </p:nvGrpSpPr>
          <p:grpSpPr>
            <a:xfrm>
              <a:off x="3431947" y="2147388"/>
              <a:ext cx="1821559" cy="1345971"/>
              <a:chOff x="3431947" y="2147388"/>
              <a:chExt cx="1821559" cy="134597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2A3B5A-C536-2C49-B0D1-38A1B83E0C63}"/>
                  </a:ext>
                </a:extLst>
              </p:cNvPr>
              <p:cNvSpPr txBox="1"/>
              <p:nvPr/>
            </p:nvSpPr>
            <p:spPr>
              <a:xfrm rot="16200000">
                <a:off x="3016485" y="2662400"/>
                <a:ext cx="1246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Number of State Variables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A4E8510-F103-154A-832F-A4EB57DFD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78404" y="2206892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7F521F6-9B42-0745-B6F4-665E7A7E9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1406" y="2203079"/>
                <a:ext cx="292100" cy="1270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0A17134-13C1-394D-BABF-87FF6BD13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19235" y="2195391"/>
                <a:ext cx="292100" cy="1282700"/>
              </a:xfrm>
              <a:prstGeom prst="rect">
                <a:avLst/>
              </a:prstGeom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3B90BE4-5584-E843-BF06-0584A856E841}"/>
                  </a:ext>
                </a:extLst>
              </p:cNvPr>
              <p:cNvCxnSpPr/>
              <p:nvPr/>
            </p:nvCxnSpPr>
            <p:spPr>
              <a:xfrm>
                <a:off x="3878404" y="2147388"/>
                <a:ext cx="2921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3030ACD-8D3E-3446-89D1-61E8F35F27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6482" y="2210376"/>
                <a:ext cx="0" cy="12787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4F874-DC83-1F41-A223-338EA355428E}"/>
              </a:ext>
            </a:extLst>
          </p:cNvPr>
          <p:cNvGrpSpPr/>
          <p:nvPr/>
        </p:nvGrpSpPr>
        <p:grpSpPr>
          <a:xfrm>
            <a:off x="509755" y="2013866"/>
            <a:ext cx="2654507" cy="1271187"/>
            <a:chOff x="5743106" y="1272423"/>
            <a:chExt cx="2654507" cy="127118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157D173-D8FD-B848-9321-BAD0AE906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33063" y="1445570"/>
              <a:ext cx="1651000" cy="10287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B317EB-12C5-3E48-94A7-758C78727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87451" b="57581"/>
            <a:stretch/>
          </p:blipFill>
          <p:spPr>
            <a:xfrm>
              <a:off x="5748815" y="1272423"/>
              <a:ext cx="431961" cy="60019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84309B5-1191-A24C-B9F1-55ED45B28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35" t="52734" r="87416" b="4847"/>
            <a:stretch/>
          </p:blipFill>
          <p:spPr>
            <a:xfrm>
              <a:off x="5743106" y="1935487"/>
              <a:ext cx="437670" cy="60812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719F60-6119-AE4A-BE1C-7BAA7545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88421" t="54289" r="-970" b="3292"/>
            <a:stretch/>
          </p:blipFill>
          <p:spPr>
            <a:xfrm>
              <a:off x="7942061" y="1597065"/>
              <a:ext cx="455552" cy="63297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67F3F7-5406-A149-A46B-265F310C3684}"/>
                </a:ext>
              </a:extLst>
            </p:cNvPr>
            <p:cNvCxnSpPr>
              <a:stCxn id="47" idx="3"/>
            </p:cNvCxnSpPr>
            <p:nvPr/>
          </p:nvCxnSpPr>
          <p:spPr>
            <a:xfrm>
              <a:off x="6180776" y="1572519"/>
              <a:ext cx="966098" cy="70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398552-E959-4740-8A27-149F41AA76B4}"/>
                </a:ext>
              </a:extLst>
            </p:cNvPr>
            <p:cNvCxnSpPr>
              <a:stCxn id="48" idx="3"/>
            </p:cNvCxnSpPr>
            <p:nvPr/>
          </p:nvCxnSpPr>
          <p:spPr>
            <a:xfrm flipV="1">
              <a:off x="6180776" y="1958620"/>
              <a:ext cx="550501" cy="280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92B4C4-6F24-B444-9B67-95403EE54954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7365075" y="1913550"/>
              <a:ext cx="576986" cy="259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70D9D2-543D-6C42-8BF9-0326FE08103F}"/>
              </a:ext>
            </a:extLst>
          </p:cNvPr>
          <p:cNvSpPr txBox="1"/>
          <p:nvPr/>
        </p:nvSpPr>
        <p:spPr>
          <a:xfrm>
            <a:off x="3606860" y="3448240"/>
            <a:ext cx="209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Save solution data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29032C-A2A6-C64C-AB77-8E9CF00C6126}"/>
              </a:ext>
            </a:extLst>
          </p:cNvPr>
          <p:cNvGrpSpPr/>
          <p:nvPr/>
        </p:nvGrpSpPr>
        <p:grpSpPr>
          <a:xfrm>
            <a:off x="6368399" y="1854296"/>
            <a:ext cx="5269922" cy="1389610"/>
            <a:chOff x="6502854" y="3436483"/>
            <a:chExt cx="5269922" cy="138961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0932DE-73B5-904B-BB68-A36F5AEDAEA8}"/>
                </a:ext>
              </a:extLst>
            </p:cNvPr>
            <p:cNvSpPr txBox="1"/>
            <p:nvPr/>
          </p:nvSpPr>
          <p:spPr>
            <a:xfrm>
              <a:off x="6602340" y="3565860"/>
              <a:ext cx="1747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Reduce the number of unknowns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ECA9EF-B087-8646-9A1C-411C31BB6D2A}"/>
                </a:ext>
              </a:extLst>
            </p:cNvPr>
            <p:cNvSpPr/>
            <p:nvPr/>
          </p:nvSpPr>
          <p:spPr>
            <a:xfrm>
              <a:off x="6502854" y="3436483"/>
              <a:ext cx="5269922" cy="138961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47E4F52-1C3D-374A-BDAA-C1D2AA515099}"/>
              </a:ext>
            </a:extLst>
          </p:cNvPr>
          <p:cNvGrpSpPr/>
          <p:nvPr/>
        </p:nvGrpSpPr>
        <p:grpSpPr>
          <a:xfrm>
            <a:off x="6368399" y="3376053"/>
            <a:ext cx="5269922" cy="1037445"/>
            <a:chOff x="6502854" y="4824395"/>
            <a:chExt cx="5269922" cy="169320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A6C5A8B-7EC0-5143-8E2D-A21A41ED90F8}"/>
                </a:ext>
              </a:extLst>
            </p:cNvPr>
            <p:cNvSpPr txBox="1"/>
            <p:nvPr/>
          </p:nvSpPr>
          <p:spPr>
            <a:xfrm>
              <a:off x="6584130" y="4889676"/>
              <a:ext cx="1553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Perform </a:t>
              </a:r>
              <a:r>
                <a:rPr lang="en-US" dirty="0" err="1"/>
                <a:t>Galerkin</a:t>
              </a:r>
              <a:r>
                <a:rPr lang="en-US" dirty="0"/>
                <a:t> projection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8398AA-A3AC-A645-B631-FBBBCA46EAA0}"/>
                </a:ext>
              </a:extLst>
            </p:cNvPr>
            <p:cNvSpPr/>
            <p:nvPr/>
          </p:nvSpPr>
          <p:spPr>
            <a:xfrm>
              <a:off x="6502854" y="4824395"/>
              <a:ext cx="5269922" cy="169320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28919" y="3446180"/>
                <a:ext cx="3768334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ext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919" y="3446180"/>
                <a:ext cx="3768334" cy="524182"/>
              </a:xfrm>
              <a:prstGeom prst="rect">
                <a:avLst/>
              </a:prstGeom>
              <a:blipFill>
                <a:blip r:embed="rId16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id="{518398AA-A3AC-A645-B631-FBBBCA46EAA0}"/>
              </a:ext>
            </a:extLst>
          </p:cNvPr>
          <p:cNvSpPr/>
          <p:nvPr/>
        </p:nvSpPr>
        <p:spPr>
          <a:xfrm>
            <a:off x="6368399" y="4565898"/>
            <a:ext cx="5269922" cy="173435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A6C5A8B-7EC0-5143-8E2D-A21A41ED90F8}"/>
              </a:ext>
            </a:extLst>
          </p:cNvPr>
          <p:cNvSpPr txBox="1"/>
          <p:nvPr/>
        </p:nvSpPr>
        <p:spPr>
          <a:xfrm>
            <a:off x="6408266" y="4589464"/>
            <a:ext cx="1785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Hyper-reduce nonlinear terms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6A00F36-9C40-F445-94D9-57D4913D50C3}"/>
              </a:ext>
            </a:extLst>
          </p:cNvPr>
          <p:cNvGrpSpPr/>
          <p:nvPr/>
        </p:nvGrpSpPr>
        <p:grpSpPr>
          <a:xfrm>
            <a:off x="10342040" y="5107414"/>
            <a:ext cx="990547" cy="1192836"/>
            <a:chOff x="10442220" y="5268011"/>
            <a:chExt cx="990547" cy="1192836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FA1DE02-8A6B-D341-BD27-92F2A2CC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42220" y="5350292"/>
              <a:ext cx="69389" cy="10547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A9F98B2-2FFA-9D45-B373-4CBCA8E07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557387" y="5329804"/>
              <a:ext cx="117961" cy="1131043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5E330464-557A-824E-8A9B-BDC9C9C57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78836" y="5345362"/>
              <a:ext cx="291434" cy="1054715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48C4376-0654-334E-9A08-4DCCC24D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993900" y="5345362"/>
              <a:ext cx="69389" cy="291434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C56761B-27F5-B446-92FE-C61F197D5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213735" y="5345362"/>
              <a:ext cx="69389" cy="222045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215BF6C-761C-F74A-B55A-714C50A36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335622" y="5268011"/>
              <a:ext cx="97145" cy="1124104"/>
            </a:xfrm>
            <a:prstGeom prst="rect">
              <a:avLst/>
            </a:prstGeom>
          </p:spPr>
        </p:pic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5D3D39F7-3DB6-9A41-820E-77EAD74F5E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11330" y="5193585"/>
            <a:ext cx="1054714" cy="39551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AB5055-F37E-5248-8315-01A41201F5F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45509" y="5274971"/>
            <a:ext cx="62450" cy="964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7912251" y="4656791"/>
                <a:ext cx="34210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𝜱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 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𝜱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251" y="4656791"/>
                <a:ext cx="3421065" cy="369332"/>
              </a:xfrm>
              <a:prstGeom prst="rect">
                <a:avLst/>
              </a:prstGeom>
              <a:blipFill>
                <a:blip r:embed="rId24"/>
                <a:stretch>
                  <a:fillRect t="-5000" r="-730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" name="Picture 109">
            <a:extLst>
              <a:ext uri="{FF2B5EF4-FFF2-40B4-BE49-F238E27FC236}">
                <a16:creationId xmlns:a16="http://schemas.microsoft.com/office/drawing/2014/main" id="{AD7C3F2D-761B-4EFB-BFE2-6B0FCD17F44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77384" y="5477453"/>
            <a:ext cx="1012486" cy="586044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BC5B393-D193-48D4-A675-EA894C0F1C6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44630" y="5422239"/>
            <a:ext cx="1027448" cy="586044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BF4BA7D5-D11D-4283-A433-CFBA9DD44E3D}"/>
              </a:ext>
            </a:extLst>
          </p:cNvPr>
          <p:cNvSpPr txBox="1"/>
          <p:nvPr/>
        </p:nvSpPr>
        <p:spPr>
          <a:xfrm>
            <a:off x="6443184" y="6051154"/>
            <a:ext cx="236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Hyper-reduction/sample mesh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1E16D1-2E19-44C4-ACAE-B753327D3E13}"/>
                  </a:ext>
                </a:extLst>
              </p:cNvPr>
              <p:cNvSpPr txBox="1"/>
              <p:nvPr/>
            </p:nvSpPr>
            <p:spPr>
              <a:xfrm>
                <a:off x="9085278" y="1873157"/>
                <a:ext cx="21596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1E16D1-2E19-44C4-ACAE-B753327D3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278" y="1873157"/>
                <a:ext cx="2159626" cy="338554"/>
              </a:xfrm>
              <a:prstGeom prst="rect">
                <a:avLst/>
              </a:prstGeom>
              <a:blipFill>
                <a:blip r:embed="rId27"/>
                <a:stretch>
                  <a:fillRect r="-28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EA48AC1-C87D-4C42-B1D0-14C960404C81}"/>
              </a:ext>
            </a:extLst>
          </p:cNvPr>
          <p:cNvSpPr txBox="1"/>
          <p:nvPr/>
        </p:nvSpPr>
        <p:spPr>
          <a:xfrm>
            <a:off x="1327800" y="6454794"/>
            <a:ext cx="10004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ROM = projection-based Reduced Order Model                                HROM = Hyper-reduced ROM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31648" y="4061637"/>
            <a:ext cx="282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Disadvantage: </a:t>
            </a:r>
            <a:r>
              <a:rPr lang="en-US" i="1" dirty="0">
                <a:solidFill>
                  <a:srgbClr val="FF0000"/>
                </a:solidFill>
              </a:rPr>
              <a:t>intrusive!</a:t>
            </a:r>
          </a:p>
        </p:txBody>
      </p:sp>
    </p:spTree>
    <p:extLst>
      <p:ext uri="{BB962C8B-B14F-4D97-AF65-F5344CB8AC3E}">
        <p14:creationId xmlns:p14="http://schemas.microsoft.com/office/powerpoint/2010/main" val="9772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312786"/>
            <a:ext cx="11050355" cy="617211"/>
          </a:xfrm>
        </p:spPr>
        <p:txBody>
          <a:bodyPr/>
          <a:lstStyle/>
          <a:p>
            <a:r>
              <a:rPr lang="en-US" dirty="0"/>
              <a:t>Non-Intrusive Model Order Reduction via </a:t>
            </a:r>
            <a:r>
              <a:rPr lang="en-US" dirty="0" err="1"/>
              <a:t>OpInf</a:t>
            </a:r>
            <a:r>
              <a:rPr lang="en-US" dirty="0"/>
              <a:t>*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C5664-A4C5-B246-D675-3FF3060418DA}"/>
              </a:ext>
            </a:extLst>
          </p:cNvPr>
          <p:cNvSpPr txBox="1"/>
          <p:nvPr/>
        </p:nvSpPr>
        <p:spPr>
          <a:xfrm>
            <a:off x="366013" y="1025752"/>
            <a:ext cx="495389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Key Idea Behind </a:t>
            </a:r>
            <a:r>
              <a:rPr lang="en-US" sz="2000" b="1" u="sng" dirty="0" err="1"/>
              <a:t>OpInf</a:t>
            </a:r>
            <a:r>
              <a:rPr lang="en-US" sz="2000" dirty="0"/>
              <a:t>: circumvent the burden of implementing intrusive ROMs in HPC codes by </a:t>
            </a:r>
            <a:r>
              <a:rPr lang="en-US" sz="2000" b="1" dirty="0"/>
              <a:t>combining projection-based ROM</a:t>
            </a:r>
            <a:r>
              <a:rPr lang="en-US" sz="2000" dirty="0"/>
              <a:t> and </a:t>
            </a:r>
            <a:r>
              <a:rPr lang="en-US" sz="2000" b="1" dirty="0"/>
              <a:t>machine learning (ML)</a:t>
            </a:r>
            <a:r>
              <a:rPr lang="en-US" sz="2000" dirty="0"/>
              <a:t>.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56CA937-755B-6E75-A9A0-484D44E909FB}"/>
              </a:ext>
            </a:extLst>
          </p:cNvPr>
          <p:cNvGrpSpPr/>
          <p:nvPr/>
        </p:nvGrpSpPr>
        <p:grpSpPr>
          <a:xfrm>
            <a:off x="5799860" y="1028751"/>
            <a:ext cx="6365710" cy="4584296"/>
            <a:chOff x="5743674" y="1172163"/>
            <a:chExt cx="6365710" cy="4584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5EEC5A-8483-72CE-4BA5-2D11036DA613}"/>
                    </a:ext>
                  </a:extLst>
                </p:cNvPr>
                <p:cNvSpPr txBox="1"/>
                <p:nvPr/>
              </p:nvSpPr>
              <p:spPr>
                <a:xfrm>
                  <a:off x="5743674" y="1172163"/>
                  <a:ext cx="3380457" cy="677108"/>
                </a:xfrm>
                <a:prstGeom prst="rect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 dirty="0"/>
                    <a:t>FOM:    </a:t>
                  </a:r>
                </a:p>
                <a:p>
                  <a:pPr algn="ctr"/>
                  <a:endParaRPr lang="en-US" sz="200" b="1" dirty="0"/>
                </a:p>
                <a:p>
                  <a:pPr algn="ctr"/>
                  <a:r>
                    <a:rPr lang="en-US" b="1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𝑯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⨂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𝑩𝒖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5EEC5A-8483-72CE-4BA5-2D11036DA6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674" y="1172163"/>
                  <a:ext cx="3380457" cy="677108"/>
                </a:xfrm>
                <a:prstGeom prst="rect">
                  <a:avLst/>
                </a:prstGeom>
                <a:blipFill>
                  <a:blip r:embed="rId3"/>
                  <a:stretch>
                    <a:fillRect t="-4386" b="-5263"/>
                  </a:stretch>
                </a:blipFill>
                <a:ln w="1905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CD94573-28F0-C5FC-FB0B-BDF78614CC47}"/>
                    </a:ext>
                  </a:extLst>
                </p:cNvPr>
                <p:cNvSpPr txBox="1"/>
                <p:nvPr/>
              </p:nvSpPr>
              <p:spPr>
                <a:xfrm>
                  <a:off x="5743675" y="5057742"/>
                  <a:ext cx="3156424" cy="698717"/>
                </a:xfrm>
                <a:prstGeom prst="rect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 dirty="0"/>
                    <a:t>OpInf ROM:</a:t>
                  </a:r>
                </a:p>
                <a:p>
                  <a:pPr algn="ctr"/>
                  <a:endParaRPr lang="en-US" sz="200" b="1" dirty="0"/>
                </a:p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800" b="1" i="1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acc>
                            <m:accPr>
                              <m:chr m:val="̂"/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Calibri" panose="020F0502020204030204" pitchFamily="34" charset="0"/>
                                </a:rPr>
                                <m:t>𝒒</m:t>
                              </m:r>
                            </m:e>
                          </m:acc>
                        </m:e>
                      </m:acc>
                      <m:r>
                        <a:rPr lang="en-US" sz="1800" b="1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800" b="1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800" b="1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  <m:t>𝑨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  <m:t>𝒒</m:t>
                          </m:r>
                        </m:e>
                      </m:acc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800" b="1" i="1" dirty="0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800" b="1" i="1" dirty="0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  <m:t>𝑯</m:t>
                          </m:r>
                        </m:e>
                      </m:acc>
                      <m:d>
                        <m:dPr>
                          <m:ctrlPr>
                            <a:rPr lang="en-US" sz="1800" b="1" i="1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Calibri" panose="020F0502020204030204" pitchFamily="34" charset="0"/>
                                </a:rPr>
                                <m:t>𝒒</m:t>
                              </m:r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Calibri" panose="020F0502020204030204" pitchFamily="34" charset="0"/>
                                </a:rPr>
                                <m:t> </m:t>
                              </m:r>
                            </m:e>
                          </m:acc>
                          <m:r>
                            <a:rPr lang="en-US" sz="1800" b="1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⨂</m:t>
                          </m:r>
                          <m:acc>
                            <m:accPr>
                              <m:chr m:val="̂"/>
                              <m:ctrlP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a:rPr lang="en-US" sz="1800" b="1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  <m:t>𝑩</m:t>
                          </m:r>
                        </m:e>
                      </m:acc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Calibri" panose="020F0502020204030204" pitchFamily="34" charset="0"/>
                        </a:rPr>
                        <m:t>𝒖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1800" b="1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Calibri" panose="020F0502020204030204" pitchFamily="34" charset="0"/>
                        </a:rPr>
                        <m:t>𝟎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CD94573-28F0-C5FC-FB0B-BDF78614CC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3675" y="5057742"/>
                  <a:ext cx="3156424" cy="698717"/>
                </a:xfrm>
                <a:prstGeom prst="rect">
                  <a:avLst/>
                </a:prstGeom>
                <a:blipFill>
                  <a:blip r:embed="rId4"/>
                  <a:stretch>
                    <a:fillRect t="-5128" b="-2564"/>
                  </a:stretch>
                </a:blipFill>
                <a:ln w="1905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FA1F610-594E-B3D0-D31E-F4DA015B6A6C}"/>
                </a:ext>
              </a:extLst>
            </p:cNvPr>
            <p:cNvCxnSpPr>
              <a:cxnSpLocks/>
              <a:stCxn id="13" idx="2"/>
              <a:endCxn id="54" idx="0"/>
            </p:cNvCxnSpPr>
            <p:nvPr/>
          </p:nvCxnSpPr>
          <p:spPr>
            <a:xfrm>
              <a:off x="7433903" y="1849271"/>
              <a:ext cx="1" cy="10093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D9A7A3E-53C1-55F3-9AE9-6301D63D0F14}"/>
                </a:ext>
              </a:extLst>
            </p:cNvPr>
            <p:cNvCxnSpPr>
              <a:cxnSpLocks/>
            </p:cNvCxnSpPr>
            <p:nvPr/>
          </p:nvCxnSpPr>
          <p:spPr>
            <a:xfrm>
              <a:off x="6759888" y="3519599"/>
              <a:ext cx="3005" cy="15027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D90588C-F7E2-F63E-6295-7B1148D35972}"/>
                    </a:ext>
                  </a:extLst>
                </p:cNvPr>
                <p:cNvSpPr txBox="1"/>
                <p:nvPr/>
              </p:nvSpPr>
              <p:spPr>
                <a:xfrm>
                  <a:off x="7568915" y="2079634"/>
                  <a:ext cx="18423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snapshots of </a:t>
                  </a:r>
                  <a14:m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8D90588C-F7E2-F63E-6295-7B1148D35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8915" y="2079634"/>
                  <a:ext cx="1842314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11475" b="-22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CA593FC-3F97-BA82-CF08-B094C148ED02}"/>
                    </a:ext>
                  </a:extLst>
                </p:cNvPr>
                <p:cNvSpPr txBox="1"/>
                <p:nvPr/>
              </p:nvSpPr>
              <p:spPr>
                <a:xfrm>
                  <a:off x="6780300" y="3558776"/>
                  <a:ext cx="5329084" cy="8726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i="1" dirty="0">
                    <a:latin typeface="Cambria Math" panose="02040503050406030204" pitchFamily="18" charset="0"/>
                    <a:ea typeface="Yu Mincho" panose="02020400000000000000" pitchFamily="18" charset="-128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min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</a:rPr>
                                  <m:t>𝑨</m:t>
                                </m:r>
                              </m:e>
                            </m:acc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en-US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  <m:t>𝑯</m:t>
                                </m:r>
                              </m:e>
                            </m:acc>
                            <m:r>
                              <a:rPr lang="en-US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Calibri" panose="020F0502020204030204" pitchFamily="34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en-US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Calibri" panose="020F0502020204030204" pitchFamily="34" charset="0"/>
                                  </a:rPr>
                                  <m:t>𝑩</m:t>
                                </m:r>
                              </m:e>
                            </m:acc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</a:rPr>
                                        </m:ctrlPr>
                                      </m:acc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  <a:ea typeface="Yu Mincho" panose="02020400000000000000" pitchFamily="18" charset="-128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1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  <a:ea typeface="Yu Mincho" panose="02020400000000000000" pitchFamily="18" charset="-128"/>
                                                <a:cs typeface="Arial" panose="020B0604020202020204" pitchFamily="34" charset="0"/>
                                              </a:rPr>
                                              <m:t>𝑸</m:t>
                                            </m:r>
                                          </m:e>
                                        </m:acc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Calibri" panose="020F050202020403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Calibri" panose="020F0502020204030204" pitchFamily="34" charset="0"/>
                                          </a:rPr>
                                          <m:t>𝑸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Calibri" panose="020F050202020403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Calibri" panose="020F0502020204030204" pitchFamily="34" charset="0"/>
                                          </a:rPr>
                                          <m:t>𝑨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(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Arial" panose="020B060402020202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Arial" panose="020B0604020202020204" pitchFamily="34" charset="0"/>
                                          </a:rPr>
                                          <m:t>𝑸</m:t>
                                        </m:r>
                                      </m:e>
                                    </m:acc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⨂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b="1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Arial" panose="020B060402020202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Arial" panose="020B0604020202020204" pitchFamily="34" charset="0"/>
                                          </a:rPr>
                                          <m:t> </m:t>
                                        </m:r>
                                        <m:r>
                                          <a:rPr lang="en-US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Arial" panose="020B0604020202020204" pitchFamily="34" charset="0"/>
                                          </a:rPr>
                                          <m:t>𝑸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Arial" panose="020B060402020202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Arial" panose="020B0604020202020204" pitchFamily="34" charset="0"/>
                                          </a:rPr>
                                          <m:t>𝑯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Yu Mincho" panose="02020400000000000000" pitchFamily="18" charset="-128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Calibri" panose="020F050202020403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Calibri" panose="020F0502020204030204" pitchFamily="34" charset="0"/>
                                          </a:rPr>
                                          <m:t>𝑼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Calibri" panose="020F050202020403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Yu Mincho" panose="02020400000000000000" pitchFamily="18" charset="-128"/>
                                            <a:cs typeface="Calibri" panose="020F0502020204030204" pitchFamily="34" charset="0"/>
                                          </a:rPr>
                                          <m:t>𝑩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Yu Mincho" panose="02020400000000000000" pitchFamily="18" charset="-128"/>
                                        <a:cs typeface="Arial" panose="020B0604020202020204" pitchFamily="34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CA593FC-3F97-BA82-CF08-B094C148E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300" y="3558776"/>
                  <a:ext cx="5329084" cy="8726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5C4B290-23A1-AA78-ED3F-6F6A5B75BB48}"/>
                    </a:ext>
                  </a:extLst>
                </p:cNvPr>
                <p:cNvSpPr txBox="1"/>
                <p:nvPr/>
              </p:nvSpPr>
              <p:spPr>
                <a:xfrm>
                  <a:off x="5920414" y="2858628"/>
                  <a:ext cx="3026979" cy="92333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b="1" dirty="0"/>
                    <a:t>Reduced basis </a:t>
                  </a:r>
                  <a14:m>
                    <m:oMath xmlns:m="http://schemas.openxmlformats.org/officeDocument/2006/math"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/>
                </a:p>
                <a:p>
                  <a:pPr algn="ctr"/>
                  <a:r>
                    <a:rPr lang="en-US" dirty="0"/>
                    <a:t>(e.g., linear POD or quadratic manifold basis)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5C4B290-23A1-AA78-ED3F-6F6A5B75BB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0414" y="2858628"/>
                  <a:ext cx="3026979" cy="923330"/>
                </a:xfrm>
                <a:prstGeom prst="rect">
                  <a:avLst/>
                </a:prstGeom>
                <a:blipFill>
                  <a:blip r:embed="rId7"/>
                  <a:stretch>
                    <a:fillRect t="-3896" b="-7792"/>
                  </a:stretch>
                </a:blipFill>
                <a:ln w="1905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111643A-9271-167B-EF34-02B3051404A6}"/>
                    </a:ext>
                  </a:extLst>
                </p:cNvPr>
                <p:cNvSpPr txBox="1"/>
                <p:nvPr/>
              </p:nvSpPr>
              <p:spPr>
                <a:xfrm>
                  <a:off x="9201097" y="2874804"/>
                  <a:ext cx="2156118" cy="7459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14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Arial" panose="020B0604020202020204" pitchFamily="34" charset="0"/>
                            </a:rPr>
                            <m:t>𝑸</m:t>
                          </m:r>
                        </m:e>
                      </m:acc>
                    </m:oMath>
                  </a14:m>
                  <a:r>
                    <a:rPr lang="en-US" sz="1400" i="1" dirty="0">
                      <a:solidFill>
                        <a:schemeClr val="accent1"/>
                      </a:solidFill>
                    </a:rPr>
                    <a:t>: snapshots generated from projected simulation data</a:t>
                  </a:r>
                  <a:r>
                    <a:rPr lang="en-US" sz="14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</m:oMath>
                  </a14:m>
                  <a:r>
                    <a:rPr lang="en-US" sz="1400" i="1" dirty="0">
                      <a:solidFill>
                        <a:schemeClr val="accent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111643A-9271-167B-EF34-02B305140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1097" y="2874804"/>
                  <a:ext cx="2156118" cy="745910"/>
                </a:xfrm>
                <a:prstGeom prst="rect">
                  <a:avLst/>
                </a:prstGeom>
                <a:blipFill>
                  <a:blip r:embed="rId8"/>
                  <a:stretch>
                    <a:fillRect r="-847" b="-6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8492A28-639F-4B45-2B35-2D86D313A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4932" y="3620714"/>
              <a:ext cx="420053" cy="3420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86EC878-836C-5C00-2BC9-CC952FEC7E83}"/>
                    </a:ext>
                  </a:extLst>
                </p:cNvPr>
                <p:cNvSpPr txBox="1"/>
                <p:nvPr/>
              </p:nvSpPr>
              <p:spPr>
                <a:xfrm>
                  <a:off x="9194062" y="4915948"/>
                  <a:ext cx="2156118" cy="7451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</a:rPr>
                          </m:ctrlPr>
                        </m:accPr>
                        <m:e>
                          <m:r>
                            <a:rPr lang="en-US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</a:rPr>
                            <m:t>𝑨</m:t>
                          </m:r>
                        </m:e>
                      </m:acc>
                      <m:r>
                        <a:rPr lang="en-US" sz="1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Arial" panose="020B060402020202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  <m:t>𝑯</m:t>
                          </m:r>
                        </m:e>
                      </m:acc>
                      <m:r>
                        <a:rPr lang="en-US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1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1400" i="1" dirty="0">
                      <a:solidFill>
                        <a:srgbClr val="7030A0"/>
                      </a:solidFill>
                    </a:rPr>
                    <a:t>: low-dimensional operators defining ROM dynamical system</a:t>
                  </a: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86EC878-836C-5C00-2BC9-CC952FEC7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4062" y="4915948"/>
                  <a:ext cx="2156118" cy="745140"/>
                </a:xfrm>
                <a:prstGeom prst="rect">
                  <a:avLst/>
                </a:prstGeom>
                <a:blipFill>
                  <a:blip r:embed="rId9"/>
                  <a:stretch>
                    <a:fillRect t="-813" r="-2550" b="-65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A7761DD-D472-9742-0617-E0CFFED1B382}"/>
                </a:ext>
              </a:extLst>
            </p:cNvPr>
            <p:cNvCxnSpPr>
              <a:cxnSpLocks/>
            </p:cNvCxnSpPr>
            <p:nvPr/>
          </p:nvCxnSpPr>
          <p:spPr>
            <a:xfrm>
              <a:off x="7808317" y="4366647"/>
              <a:ext cx="1385745" cy="65570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700B1FB-B9B8-40B7-275F-097CF2B7CBE7}"/>
                </a:ext>
              </a:extLst>
            </p:cNvPr>
            <p:cNvSpPr txBox="1"/>
            <p:nvPr/>
          </p:nvSpPr>
          <p:spPr>
            <a:xfrm>
              <a:off x="9411229" y="1239197"/>
              <a:ext cx="23917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* [Peherstorfer &amp; Willcox, 2016] + many subsequent refs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71B34F7-2A8A-1FA4-0DDB-9D7A9FC8A681}"/>
              </a:ext>
            </a:extLst>
          </p:cNvPr>
          <p:cNvSpPr txBox="1"/>
          <p:nvPr/>
        </p:nvSpPr>
        <p:spPr>
          <a:xfrm>
            <a:off x="232038" y="2581843"/>
            <a:ext cx="5221851" cy="383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Nuances: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OpInf</a:t>
            </a:r>
            <a:r>
              <a:rPr lang="en-US" dirty="0"/>
              <a:t> can be applied to </a:t>
            </a:r>
            <a:r>
              <a:rPr lang="en-US" b="1" dirty="0"/>
              <a:t>nonlinear problems </a:t>
            </a:r>
            <a:r>
              <a:rPr lang="en-US" dirty="0"/>
              <a:t>by transforming the nonlinear PDEs into PDEs with a polynomial functional form (</a:t>
            </a:r>
            <a:r>
              <a:rPr lang="en-US" b="1" dirty="0"/>
              <a:t>“lifting”</a:t>
            </a:r>
            <a:r>
              <a:rPr lang="en-US" dirty="0"/>
              <a:t> [Qian </a:t>
            </a:r>
            <a:r>
              <a:rPr lang="en-US" i="1" dirty="0"/>
              <a:t>et al., </a:t>
            </a:r>
            <a:r>
              <a:rPr lang="en-US" dirty="0"/>
              <a:t>2019]) or assuming a </a:t>
            </a:r>
            <a:r>
              <a:rPr lang="en-US" b="1" dirty="0"/>
              <a:t>polynomial functional form</a:t>
            </a:r>
            <a:r>
              <a:rPr lang="en-US" dirty="0"/>
              <a:t> for the 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OpInf</a:t>
            </a:r>
            <a:r>
              <a:rPr lang="en-US" dirty="0"/>
              <a:t> least-squares (LS) minimization problem often requires </a:t>
            </a:r>
            <a:r>
              <a:rPr lang="en-US" b="1" dirty="0"/>
              <a:t>regularization</a:t>
            </a:r>
            <a:r>
              <a:rPr lang="en-US" dirty="0"/>
              <a:t> to be solvable, e.g., Tikhonov regularization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Structure preservation </a:t>
            </a:r>
            <a:r>
              <a:rPr lang="en-US" dirty="0"/>
              <a:t>(e.g., symmetry constraints) can be incorporated into the </a:t>
            </a:r>
            <a:r>
              <a:rPr lang="en-US" dirty="0" err="1"/>
              <a:t>OpInf</a:t>
            </a:r>
            <a:r>
              <a:rPr lang="en-US" dirty="0"/>
              <a:t> LS minimization problem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3E81E6-8F8C-7FC1-BF6B-77BB8D2D0FFC}"/>
                  </a:ext>
                </a:extLst>
              </p:cNvPr>
              <p:cNvSpPr txBox="1"/>
              <p:nvPr/>
            </p:nvSpPr>
            <p:spPr>
              <a:xfrm>
                <a:off x="7378073" y="4214455"/>
                <a:ext cx="6095288" cy="50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Calibri" panose="020F050202020403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Calibri" panose="020F0502020204030204" pitchFamily="34" charset="0"/>
                                        </a:rPr>
                                        <m:t>𝑨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Calibri" panose="020F050202020403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Calibri" panose="020F0502020204030204" pitchFamily="34" charset="0"/>
                                        </a:rPr>
                                        <m:t>𝑯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Calibri" panose="020F050202020403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Calibri" panose="020F050202020403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Calibri" panose="020F0502020204030204" pitchFamily="34" charset="0"/>
                                        </a:rPr>
                                        <m:t>𝑩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3E81E6-8F8C-7FC1-BF6B-77BB8D2D0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073" y="4214455"/>
                <a:ext cx="6095288" cy="5068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74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b="1" dirty="0"/>
              <a:t>Overlapping SAM for </a:t>
            </a:r>
            <a:r>
              <a:rPr lang="en-US" sz="2200" b="1" dirty="0" err="1"/>
              <a:t>OpInf</a:t>
            </a:r>
            <a:r>
              <a:rPr lang="en-US" sz="2200" b="1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Non-overlapping SAM for </a:t>
            </a:r>
            <a:r>
              <a:rPr lang="en-US" sz="2200" dirty="0" err="1"/>
              <a:t>OpInf</a:t>
            </a:r>
            <a:r>
              <a:rPr lang="en-US" sz="2200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850863-0CAB-47AC-E972-046FA11F4CB6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4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Overlapping SAM-based Coupling for Non-Intrusive </a:t>
            </a:r>
            <a:r>
              <a:rPr lang="en-US" dirty="0" err="1"/>
              <a:t>OpInf</a:t>
            </a:r>
            <a:r>
              <a:rPr lang="en-US" dirty="0"/>
              <a:t> ROMs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82264E-E793-579B-5CE4-38FD8AAAA126}"/>
                  </a:ext>
                </a:extLst>
              </p:cNvPr>
              <p:cNvSpPr txBox="1"/>
              <p:nvPr/>
            </p:nvSpPr>
            <p:spPr>
              <a:xfrm>
                <a:off x="8080891" y="3283606"/>
                <a:ext cx="3578672" cy="637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b="1" dirty="0" err="1"/>
                  <a:t>OpInf</a:t>
                </a:r>
                <a:r>
                  <a:rPr lang="en-US" b="1" dirty="0"/>
                  <a:t> ROM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:</a:t>
                </a:r>
              </a:p>
              <a:p>
                <a:pPr algn="ctr"/>
                <a:endParaRPr lang="en-US" sz="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⨂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82264E-E793-579B-5CE4-38FD8AAAA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891" y="3283606"/>
                <a:ext cx="3578672" cy="637162"/>
              </a:xfrm>
              <a:prstGeom prst="rect">
                <a:avLst/>
              </a:prstGeom>
              <a:blipFill>
                <a:blip r:embed="rId3"/>
                <a:stretch>
                  <a:fillRect l="-2555" t="-13462" r="-1533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DD575D2-15BD-D708-CE8F-B8F13F78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139" y="951811"/>
            <a:ext cx="1763065" cy="1714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08DE61-2A6E-8873-C010-DD162ECDE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101" y="934078"/>
            <a:ext cx="1750448" cy="17504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3A35F5-BA5F-93C9-6B05-7AA3AFA3A33E}"/>
              </a:ext>
            </a:extLst>
          </p:cNvPr>
          <p:cNvSpPr/>
          <p:nvPr/>
        </p:nvSpPr>
        <p:spPr>
          <a:xfrm>
            <a:off x="7899400" y="3179914"/>
            <a:ext cx="3920067" cy="1905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88D81F-EFC6-9F64-0DEC-00AAC2749557}"/>
                  </a:ext>
                </a:extLst>
              </p:cNvPr>
              <p:cNvSpPr txBox="1"/>
              <p:nvPr/>
            </p:nvSpPr>
            <p:spPr>
              <a:xfrm>
                <a:off x="57410" y="694636"/>
                <a:ext cx="8526598" cy="5632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Offline stage: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Create </a:t>
                </a:r>
                <a:r>
                  <a:rPr lang="en-US" b="1" dirty="0"/>
                  <a:t>DD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overlapping</a:t>
                </a:r>
                <a:r>
                  <a:rPr lang="en-US" dirty="0"/>
                  <a:t> </a:t>
                </a:r>
                <a:r>
                  <a:rPr lang="en-US" b="1" dirty="0"/>
                  <a:t>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Perform a SAM-coupled </a:t>
                </a:r>
                <a:r>
                  <a:rPr lang="en-US" b="1" dirty="0"/>
                  <a:t>all-FOM simulation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Compute </a:t>
                </a:r>
                <a:r>
                  <a:rPr lang="en-US" b="1" dirty="0"/>
                  <a:t>POD 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Assume a </a:t>
                </a:r>
                <a:r>
                  <a:rPr lang="en-US" b="1" dirty="0"/>
                  <a:t>functional form </a:t>
                </a:r>
                <a:r>
                  <a:rPr lang="en-US" dirty="0"/>
                  <a:t>for your ROM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informed by the                         functional form of the corresponding FOM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b="1" i="1" dirty="0">
                    <a:solidFill>
                      <a:srgbClr val="0070C0"/>
                    </a:solidFill>
                  </a:rPr>
                  <a:t>Key question</a:t>
                </a:r>
                <a:r>
                  <a:rPr lang="en-US" i="1" dirty="0">
                    <a:solidFill>
                      <a:srgbClr val="0070C0"/>
                    </a:solidFill>
                  </a:rPr>
                  <a:t>: how to impose Schwarz BCs in </a:t>
                </a:r>
                <a:r>
                  <a:rPr lang="en-US" i="1" dirty="0" err="1">
                    <a:solidFill>
                      <a:srgbClr val="0070C0"/>
                    </a:solidFill>
                  </a:rPr>
                  <a:t>OpInf</a:t>
                </a:r>
                <a:r>
                  <a:rPr lang="en-US" i="1" dirty="0">
                    <a:solidFill>
                      <a:srgbClr val="0070C0"/>
                    </a:solidFill>
                  </a:rPr>
                  <a:t> ROMs?</a:t>
                </a: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endParaRPr lang="en-US" sz="400" i="1" dirty="0">
                  <a:solidFill>
                    <a:srgbClr val="0070C0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1714500" lvl="3" indent="-342900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88D81F-EFC6-9F64-0DEC-00AAC2749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0" y="694636"/>
                <a:ext cx="8526598" cy="5632632"/>
              </a:xfrm>
              <a:prstGeom prst="rect">
                <a:avLst/>
              </a:prstGeom>
              <a:blipFill>
                <a:blip r:embed="rId6"/>
                <a:stretch>
                  <a:fillRect l="-715" r="-2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6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Overlapping SAM-based Coupling for Non-Intrusive </a:t>
            </a:r>
            <a:r>
              <a:rPr lang="en-US" dirty="0" err="1"/>
              <a:t>OpInf</a:t>
            </a:r>
            <a:r>
              <a:rPr lang="en-US" dirty="0"/>
              <a:t> ROMs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DFAF5B-9FF7-508B-5AFD-C6946FF5FAD2}"/>
              </a:ext>
            </a:extLst>
          </p:cNvPr>
          <p:cNvGrpSpPr/>
          <p:nvPr/>
        </p:nvGrpSpPr>
        <p:grpSpPr>
          <a:xfrm>
            <a:off x="8080891" y="3279468"/>
            <a:ext cx="3594750" cy="1682026"/>
            <a:chOff x="8408056" y="2825526"/>
            <a:chExt cx="3594750" cy="16820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E82264E-E793-579B-5CE4-38FD8AAAA126}"/>
                    </a:ext>
                  </a:extLst>
                </p:cNvPr>
                <p:cNvSpPr txBox="1"/>
                <p:nvPr/>
              </p:nvSpPr>
              <p:spPr>
                <a:xfrm>
                  <a:off x="8408056" y="2825526"/>
                  <a:ext cx="3578672" cy="6371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b="1" dirty="0"/>
                    <a:t>OpInf ROM + Schwarz BCs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b="1" dirty="0"/>
                    <a:t>:</a:t>
                  </a:r>
                </a:p>
                <a:p>
                  <a:pPr algn="ctr"/>
                  <a:endParaRPr lang="en-US" sz="200" i="1" dirty="0">
                    <a:latin typeface="Cambria Math" panose="02040503050406030204" pitchFamily="18" charset="0"/>
                  </a:endParaRPr>
                </a:p>
                <a:p>
                  <a:pPr algn="ctr"/>
                  <a:endParaRPr lang="en-US" sz="20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b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b="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⨂</m:t>
                      </m:r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en-US" b="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E82264E-E793-579B-5CE4-38FD8AAAA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8056" y="2825526"/>
                  <a:ext cx="3578672" cy="637162"/>
                </a:xfrm>
                <a:prstGeom prst="rect">
                  <a:avLst/>
                </a:prstGeom>
                <a:blipFill>
                  <a:blip r:embed="rId3"/>
                  <a:stretch>
                    <a:fillRect l="-2555" t="-13462" r="-1533" b="-21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2BD305B5-B428-545A-EC4A-7B13E130CC1B}"/>
                </a:ext>
              </a:extLst>
            </p:cNvPr>
            <p:cNvSpPr/>
            <p:nvPr/>
          </p:nvSpPr>
          <p:spPr>
            <a:xfrm rot="16200000">
              <a:off x="11148870" y="3339142"/>
              <a:ext cx="285472" cy="57401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290ED3-953C-A7D3-91A5-6A9D5B914525}"/>
                </a:ext>
              </a:extLst>
            </p:cNvPr>
            <p:cNvSpPr txBox="1"/>
            <p:nvPr/>
          </p:nvSpPr>
          <p:spPr>
            <a:xfrm>
              <a:off x="10580406" y="3768888"/>
              <a:ext cx="1422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Schwarz Dirichlet BC term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DD575D2-15BD-D708-CE8F-B8F13F78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139" y="951811"/>
            <a:ext cx="1763065" cy="1714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08DE61-2A6E-8873-C010-DD162ECDE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101" y="934078"/>
            <a:ext cx="1750448" cy="17504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3A35F5-BA5F-93C9-6B05-7AA3AFA3A33E}"/>
              </a:ext>
            </a:extLst>
          </p:cNvPr>
          <p:cNvSpPr/>
          <p:nvPr/>
        </p:nvSpPr>
        <p:spPr>
          <a:xfrm>
            <a:off x="7899400" y="3175776"/>
            <a:ext cx="3920067" cy="1905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C24189-D851-305B-6FC2-5F0F525D957E}"/>
              </a:ext>
            </a:extLst>
          </p:cNvPr>
          <p:cNvSpPr txBox="1"/>
          <p:nvPr/>
        </p:nvSpPr>
        <p:spPr>
          <a:xfrm>
            <a:off x="8118780" y="4092596"/>
            <a:ext cx="2168103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Motivated by implementation of </a:t>
            </a:r>
            <a:r>
              <a:rPr lang="en-US" sz="1600" b="1" dirty="0"/>
              <a:t>Dirichlet BCs </a:t>
            </a:r>
            <a:r>
              <a:rPr lang="en-US" sz="1600" dirty="0"/>
              <a:t>in </a:t>
            </a:r>
            <a:r>
              <a:rPr lang="en-US" sz="1600" b="1" dirty="0"/>
              <a:t>FEM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334FE4-4199-A0BC-FDCA-7A04B4BD64BE}"/>
                  </a:ext>
                </a:extLst>
              </p:cNvPr>
              <p:cNvSpPr txBox="1"/>
              <p:nvPr/>
            </p:nvSpPr>
            <p:spPr>
              <a:xfrm>
                <a:off x="57410" y="694636"/>
                <a:ext cx="8526598" cy="6101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Offline stage: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Create </a:t>
                </a:r>
                <a:r>
                  <a:rPr lang="en-US" b="1" dirty="0"/>
                  <a:t>DD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overlapping</a:t>
                </a:r>
                <a:r>
                  <a:rPr lang="en-US" dirty="0"/>
                  <a:t> </a:t>
                </a:r>
                <a:r>
                  <a:rPr lang="en-US" b="1" dirty="0"/>
                  <a:t>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Perform a SAM-coupled </a:t>
                </a:r>
                <a:r>
                  <a:rPr lang="en-US" b="1" dirty="0"/>
                  <a:t>all-FOM simulation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Compute </a:t>
                </a:r>
                <a:r>
                  <a:rPr lang="en-US" b="1" dirty="0"/>
                  <a:t>POD 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Assume a </a:t>
                </a:r>
                <a:r>
                  <a:rPr lang="en-US" b="1" dirty="0"/>
                  <a:t>functional form </a:t>
                </a:r>
                <a:r>
                  <a:rPr lang="en-US" dirty="0"/>
                  <a:t>for your ROM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informed by the                         functional form of the corresponding FOM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b="1" i="1" dirty="0">
                    <a:solidFill>
                      <a:srgbClr val="0070C0"/>
                    </a:solidFill>
                  </a:rPr>
                  <a:t>Key question</a:t>
                </a:r>
                <a:r>
                  <a:rPr lang="en-US" i="1" dirty="0">
                    <a:solidFill>
                      <a:srgbClr val="0070C0"/>
                    </a:solidFill>
                  </a:rPr>
                  <a:t>: how to impose Schwarz BCs in </a:t>
                </a:r>
                <a:r>
                  <a:rPr lang="en-US" i="1" dirty="0" err="1">
                    <a:solidFill>
                      <a:srgbClr val="0070C0"/>
                    </a:solidFill>
                  </a:rPr>
                  <a:t>OpInf</a:t>
                </a:r>
                <a:r>
                  <a:rPr lang="en-US" i="1" dirty="0">
                    <a:solidFill>
                      <a:srgbClr val="0070C0"/>
                    </a:solidFill>
                  </a:rPr>
                  <a:t> ROMs?</a:t>
                </a: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endParaRPr lang="en-US" sz="400" i="1" dirty="0">
                  <a:solidFill>
                    <a:srgbClr val="0070C0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r>
                  <a:rPr lang="en-US" i="1" dirty="0">
                    <a:solidFill>
                      <a:schemeClr val="accent1"/>
                    </a:solidFill>
                  </a:rPr>
                  <a:t>Boundary transmission enters through 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learned source                            term</a:t>
                </a:r>
                <a:r>
                  <a:rPr lang="en-US" i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i="1" dirty="0">
                    <a:solidFill>
                      <a:schemeClr val="accent1"/>
                    </a:solidFill>
                  </a:rPr>
                  <a:t>added to </a:t>
                </a:r>
                <a:r>
                  <a:rPr lang="en-US" i="1" dirty="0" err="1">
                    <a:solidFill>
                      <a:schemeClr val="accent1"/>
                    </a:solidFill>
                  </a:rPr>
                  <a:t>OpInf</a:t>
                </a:r>
                <a:r>
                  <a:rPr lang="en-US" i="1" dirty="0">
                    <a:solidFill>
                      <a:schemeClr val="accent1"/>
                    </a:solidFill>
                  </a:rPr>
                  <a:t> ROM dynamical system</a:t>
                </a: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i="1" dirty="0">
                  <a:solidFill>
                    <a:schemeClr val="accent1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1714500" lvl="3" indent="-342900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334FE4-4199-A0BC-FDCA-7A04B4BD6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0" y="694636"/>
                <a:ext cx="8526598" cy="6101414"/>
              </a:xfrm>
              <a:prstGeom prst="rect">
                <a:avLst/>
              </a:prstGeom>
              <a:blipFill>
                <a:blip r:embed="rId6"/>
                <a:stretch>
                  <a:fillRect l="-715" r="-5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Overlapping SAM-based Coupling for Non-Intrusive </a:t>
            </a:r>
            <a:r>
              <a:rPr lang="en-US" dirty="0" err="1"/>
              <a:t>OpInf</a:t>
            </a:r>
            <a:r>
              <a:rPr lang="en-US" dirty="0"/>
              <a:t> ROMs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57410" y="694636"/>
                <a:ext cx="8526598" cy="7019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Offline stage: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Create </a:t>
                </a:r>
                <a:r>
                  <a:rPr lang="en-US" b="1" dirty="0"/>
                  <a:t>DD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overlapping</a:t>
                </a:r>
                <a:r>
                  <a:rPr lang="en-US" dirty="0"/>
                  <a:t> </a:t>
                </a:r>
                <a:r>
                  <a:rPr lang="en-US" b="1" dirty="0"/>
                  <a:t>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Perform a SAM-coupled </a:t>
                </a:r>
                <a:r>
                  <a:rPr lang="en-US" b="1" dirty="0"/>
                  <a:t>all-FOM simulation</a:t>
                </a:r>
                <a:r>
                  <a:rPr lang="en-US" dirty="0"/>
                  <a:t> on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Compute </a:t>
                </a:r>
                <a:r>
                  <a:rPr lang="en-US" b="1" dirty="0"/>
                  <a:t>POD 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Assume a </a:t>
                </a:r>
                <a:r>
                  <a:rPr lang="en-US" b="1" dirty="0"/>
                  <a:t>functional form </a:t>
                </a:r>
                <a:r>
                  <a:rPr lang="en-US" dirty="0"/>
                  <a:t>for your ROM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informed by the                         functional form of the corresponding FOM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b="1" i="1" dirty="0">
                    <a:solidFill>
                      <a:srgbClr val="0070C0"/>
                    </a:solidFill>
                  </a:rPr>
                  <a:t>Key question</a:t>
                </a:r>
                <a:r>
                  <a:rPr lang="en-US" i="1" dirty="0">
                    <a:solidFill>
                      <a:srgbClr val="0070C0"/>
                    </a:solidFill>
                  </a:rPr>
                  <a:t>: how to impose Schwarz BCs in </a:t>
                </a:r>
                <a:r>
                  <a:rPr lang="en-US" i="1" dirty="0" err="1">
                    <a:solidFill>
                      <a:srgbClr val="0070C0"/>
                    </a:solidFill>
                  </a:rPr>
                  <a:t>OpInf</a:t>
                </a:r>
                <a:r>
                  <a:rPr lang="en-US" i="1" dirty="0">
                    <a:solidFill>
                      <a:srgbClr val="0070C0"/>
                    </a:solidFill>
                  </a:rPr>
                  <a:t> ROMs?</a:t>
                </a: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endParaRPr lang="en-US" sz="400" i="1" dirty="0">
                  <a:solidFill>
                    <a:srgbClr val="0070C0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r>
                  <a:rPr lang="en-US" i="1" dirty="0">
                    <a:solidFill>
                      <a:schemeClr val="accent1"/>
                    </a:solidFill>
                  </a:rPr>
                  <a:t>Boundary transmission enters through 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learned source                            term</a:t>
                </a:r>
                <a:r>
                  <a:rPr lang="en-US" i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i="1" dirty="0">
                    <a:solidFill>
                      <a:schemeClr val="accent1"/>
                    </a:solidFill>
                  </a:rPr>
                  <a:t>added to </a:t>
                </a:r>
                <a:r>
                  <a:rPr lang="en-US" i="1" dirty="0" err="1">
                    <a:solidFill>
                      <a:schemeClr val="accent1"/>
                    </a:solidFill>
                  </a:rPr>
                  <a:t>OpInf</a:t>
                </a:r>
                <a:r>
                  <a:rPr lang="en-US" i="1" dirty="0">
                    <a:solidFill>
                      <a:schemeClr val="accent1"/>
                    </a:solidFill>
                  </a:rPr>
                  <a:t> ROM dynamical system</a:t>
                </a: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i="1" dirty="0">
                  <a:solidFill>
                    <a:schemeClr val="accent1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r>
                  <a:rPr lang="en-US" b="1" i="1" dirty="0">
                    <a:solidFill>
                      <a:schemeClr val="accent1"/>
                    </a:solidFill>
                  </a:rPr>
                  <a:t>Further reduction </a:t>
                </a:r>
                <a:r>
                  <a:rPr lang="en-US" i="1" dirty="0">
                    <a:solidFill>
                      <a:schemeClr val="accent1"/>
                    </a:solidFill>
                  </a:rPr>
                  <a:t>achieved by expanding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in its own POD                                basis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and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where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1714500" lvl="3" indent="-342900">
                  <a:buClr>
                    <a:schemeClr val="tx1"/>
                  </a:buClr>
                  <a:buFont typeface="Courier New" panose="02070309020205020404" pitchFamily="49" charset="0"/>
                  <a:buChar char="o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0" y="694636"/>
                <a:ext cx="8526598" cy="7019357"/>
              </a:xfrm>
              <a:prstGeom prst="rect">
                <a:avLst/>
              </a:prstGeom>
              <a:blipFill>
                <a:blip r:embed="rId3"/>
                <a:stretch>
                  <a:fillRect l="-715" r="-15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E4DFAF5B-9FF7-508B-5AFD-C6946FF5FAD2}"/>
              </a:ext>
            </a:extLst>
          </p:cNvPr>
          <p:cNvGrpSpPr/>
          <p:nvPr/>
        </p:nvGrpSpPr>
        <p:grpSpPr>
          <a:xfrm>
            <a:off x="8118780" y="3941496"/>
            <a:ext cx="3556861" cy="1024136"/>
            <a:chOff x="8445945" y="3483416"/>
            <a:chExt cx="3556861" cy="1024136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2BD305B5-B428-545A-EC4A-7B13E130CC1B}"/>
                </a:ext>
              </a:extLst>
            </p:cNvPr>
            <p:cNvSpPr/>
            <p:nvPr/>
          </p:nvSpPr>
          <p:spPr>
            <a:xfrm rot="16200000">
              <a:off x="11148870" y="3339142"/>
              <a:ext cx="285472" cy="57401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290ED3-953C-A7D3-91A5-6A9D5B914525}"/>
                </a:ext>
              </a:extLst>
            </p:cNvPr>
            <p:cNvSpPr txBox="1"/>
            <p:nvPr/>
          </p:nvSpPr>
          <p:spPr>
            <a:xfrm>
              <a:off x="10580406" y="3768888"/>
              <a:ext cx="1422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Schwarz Dirichlet BC term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C88FD2-B9FA-186C-A7A8-C1ACE2D90FCE}"/>
                </a:ext>
              </a:extLst>
            </p:cNvPr>
            <p:cNvSpPr txBox="1"/>
            <p:nvPr/>
          </p:nvSpPr>
          <p:spPr>
            <a:xfrm>
              <a:off x="8445945" y="3638654"/>
              <a:ext cx="2168103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Motivated by implementation of </a:t>
              </a:r>
              <a:r>
                <a:rPr lang="en-US" sz="1600" b="1" dirty="0"/>
                <a:t>Dirichlet BCs </a:t>
              </a:r>
              <a:r>
                <a:rPr lang="en-US" sz="1600" dirty="0"/>
                <a:t>in </a:t>
              </a:r>
              <a:r>
                <a:rPr lang="en-US" sz="1600" b="1" dirty="0"/>
                <a:t>FEM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E3A35F5-BA5F-93C9-6B05-7AA3AFA3A33E}"/>
              </a:ext>
            </a:extLst>
          </p:cNvPr>
          <p:cNvSpPr/>
          <p:nvPr/>
        </p:nvSpPr>
        <p:spPr>
          <a:xfrm>
            <a:off x="7899400" y="3179914"/>
            <a:ext cx="3920067" cy="1905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14BDD4-0ECE-1B31-72A1-3749935D60AD}"/>
                  </a:ext>
                </a:extLst>
              </p:cNvPr>
              <p:cNvSpPr txBox="1"/>
              <p:nvPr/>
            </p:nvSpPr>
            <p:spPr>
              <a:xfrm>
                <a:off x="8082173" y="3283606"/>
                <a:ext cx="3576107" cy="637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b="1" dirty="0"/>
                  <a:t>OpInf ROM + Schwarz BCs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:</a:t>
                </a:r>
              </a:p>
              <a:p>
                <a:pPr algn="ctr"/>
                <a:endParaRPr lang="en-US" sz="200" b="1" dirty="0"/>
              </a:p>
              <a:p>
                <a:pPr algn="ctr"/>
                <a:endParaRPr lang="en-US" sz="2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⨂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14BDD4-0ECE-1B31-72A1-3749935D6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173" y="3283606"/>
                <a:ext cx="3576107" cy="637162"/>
              </a:xfrm>
              <a:prstGeom prst="rect">
                <a:avLst/>
              </a:prstGeom>
              <a:blipFill>
                <a:blip r:embed="rId4"/>
                <a:stretch>
                  <a:fillRect l="-2560" t="-13462" r="-170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ECDBB8B-E4C6-B3D8-2554-E2DE517F4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101" y="934078"/>
            <a:ext cx="1750448" cy="1750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8E104-8A96-16C0-1ACE-AF9907240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139" y="951811"/>
            <a:ext cx="1763065" cy="17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Overlapping SAM-based Coupling for Non-Intrusive </a:t>
            </a:r>
            <a:r>
              <a:rPr lang="en-US" dirty="0" err="1"/>
              <a:t>OpInf</a:t>
            </a:r>
            <a:r>
              <a:rPr lang="en-US" dirty="0"/>
              <a:t> ROMs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57410" y="694636"/>
                <a:ext cx="8526598" cy="4886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Offline stage: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Create </a:t>
                </a:r>
                <a:r>
                  <a:rPr lang="en-US" b="1" dirty="0"/>
                  <a:t>DD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overlapping</a:t>
                </a:r>
                <a:r>
                  <a:rPr lang="en-US" dirty="0"/>
                  <a:t> </a:t>
                </a:r>
                <a:r>
                  <a:rPr lang="en-US" b="1" dirty="0"/>
                  <a:t>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Perform a SAM-coupled </a:t>
                </a:r>
                <a:r>
                  <a:rPr lang="en-US" b="1" dirty="0"/>
                  <a:t>all-FOM simulation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Compute </a:t>
                </a:r>
                <a:r>
                  <a:rPr lang="en-US" b="1" dirty="0"/>
                  <a:t>POD 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Assume a </a:t>
                </a:r>
                <a:r>
                  <a:rPr lang="en-US" b="1" dirty="0"/>
                  <a:t>functional form </a:t>
                </a:r>
                <a:r>
                  <a:rPr lang="en-US" dirty="0"/>
                  <a:t>for your ROM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informed by the                         functional form of the corresponding FOM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b="1" i="1" dirty="0">
                    <a:solidFill>
                      <a:srgbClr val="0070C0"/>
                    </a:solidFill>
                  </a:rPr>
                  <a:t>Key question</a:t>
                </a:r>
                <a:r>
                  <a:rPr lang="en-US" i="1" dirty="0">
                    <a:solidFill>
                      <a:srgbClr val="0070C0"/>
                    </a:solidFill>
                  </a:rPr>
                  <a:t>: how to impose Schwarz BCs in </a:t>
                </a:r>
                <a:r>
                  <a:rPr lang="en-US" i="1" dirty="0" err="1">
                    <a:solidFill>
                      <a:srgbClr val="0070C0"/>
                    </a:solidFill>
                  </a:rPr>
                  <a:t>OpInf</a:t>
                </a:r>
                <a:r>
                  <a:rPr lang="en-US" i="1" dirty="0">
                    <a:solidFill>
                      <a:srgbClr val="0070C0"/>
                    </a:solidFill>
                  </a:rPr>
                  <a:t> ROMs?</a:t>
                </a: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endParaRPr lang="en-US" sz="400" i="1" dirty="0">
                  <a:solidFill>
                    <a:srgbClr val="0070C0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r>
                  <a:rPr lang="en-US" i="1" dirty="0">
                    <a:solidFill>
                      <a:schemeClr val="accent1"/>
                    </a:solidFill>
                  </a:rPr>
                  <a:t>Boundary transmission enters through 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learned source                            term</a:t>
                </a:r>
                <a:r>
                  <a:rPr lang="en-US" i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i="1" dirty="0">
                    <a:solidFill>
                      <a:schemeClr val="accent1"/>
                    </a:solidFill>
                  </a:rPr>
                  <a:t>added to </a:t>
                </a:r>
                <a:r>
                  <a:rPr lang="en-US" i="1" dirty="0" err="1">
                    <a:solidFill>
                      <a:schemeClr val="accent1"/>
                    </a:solidFill>
                  </a:rPr>
                  <a:t>OpInf</a:t>
                </a:r>
                <a:r>
                  <a:rPr lang="en-US" i="1" dirty="0">
                    <a:solidFill>
                      <a:schemeClr val="accent1"/>
                    </a:solidFill>
                  </a:rPr>
                  <a:t> ROM dynamical system</a:t>
                </a: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i="1" dirty="0">
                  <a:solidFill>
                    <a:schemeClr val="accent1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r>
                  <a:rPr lang="en-US" b="1" i="1" dirty="0">
                    <a:solidFill>
                      <a:schemeClr val="accent1"/>
                    </a:solidFill>
                  </a:rPr>
                  <a:t>Further reduction </a:t>
                </a:r>
                <a:r>
                  <a:rPr lang="en-US" i="1" dirty="0">
                    <a:solidFill>
                      <a:schemeClr val="accent1"/>
                    </a:solidFill>
                  </a:rPr>
                  <a:t>achieved by expanding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in its own POD                                basis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and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where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Compute </a:t>
                </a:r>
                <a:r>
                  <a:rPr lang="en-US" dirty="0" err="1">
                    <a:solidFill>
                      <a:schemeClr val="tx1"/>
                    </a:solidFill>
                  </a:rPr>
                  <a:t>OpInf</a:t>
                </a:r>
                <a:r>
                  <a:rPr lang="en-US" dirty="0">
                    <a:solidFill>
                      <a:schemeClr val="tx1"/>
                    </a:solidFill>
                  </a:rPr>
                  <a:t> 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each subdomain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by                                solving regularized </a:t>
                </a:r>
                <a:r>
                  <a:rPr lang="en-US" dirty="0" err="1">
                    <a:solidFill>
                      <a:schemeClr val="tx1"/>
                    </a:solidFill>
                  </a:rPr>
                  <a:t>OpInf</a:t>
                </a:r>
                <a:r>
                  <a:rPr lang="en-US" dirty="0">
                    <a:solidFill>
                      <a:schemeClr val="tx1"/>
                    </a:solidFill>
                  </a:rPr>
                  <a:t> LS </a:t>
                </a:r>
                <a:r>
                  <a:rPr lang="en-US" b="1" dirty="0">
                    <a:solidFill>
                      <a:schemeClr val="tx1"/>
                    </a:solidFill>
                  </a:rPr>
                  <a:t>minimization problem </a:t>
                </a: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0" y="694636"/>
                <a:ext cx="8526598" cy="4886466"/>
              </a:xfrm>
              <a:prstGeom prst="rect">
                <a:avLst/>
              </a:prstGeom>
              <a:blipFill>
                <a:blip r:embed="rId3"/>
                <a:stretch>
                  <a:fillRect l="-715" r="-15225" b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DD575D2-15BD-D708-CE8F-B8F13F78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139" y="951811"/>
            <a:ext cx="1763065" cy="1714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08DE61-2A6E-8873-C010-DD162ECDE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101" y="934078"/>
            <a:ext cx="1750448" cy="17504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6D0625-5B84-47F5-4394-BB74092A1861}"/>
              </a:ext>
            </a:extLst>
          </p:cNvPr>
          <p:cNvGrpSpPr/>
          <p:nvPr/>
        </p:nvGrpSpPr>
        <p:grpSpPr>
          <a:xfrm>
            <a:off x="8118780" y="3941496"/>
            <a:ext cx="3556861" cy="1024136"/>
            <a:chOff x="8445945" y="3483416"/>
            <a:chExt cx="3556861" cy="1024136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11FA5F42-0C19-B4D2-CAE6-F03E7A00FBEB}"/>
                </a:ext>
              </a:extLst>
            </p:cNvPr>
            <p:cNvSpPr/>
            <p:nvPr/>
          </p:nvSpPr>
          <p:spPr>
            <a:xfrm rot="16200000">
              <a:off x="11148870" y="3339142"/>
              <a:ext cx="285472" cy="57401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FA6FB3-E3B8-2FCB-4563-DD1A64DE2B7B}"/>
                </a:ext>
              </a:extLst>
            </p:cNvPr>
            <p:cNvSpPr txBox="1"/>
            <p:nvPr/>
          </p:nvSpPr>
          <p:spPr>
            <a:xfrm>
              <a:off x="10580406" y="3768888"/>
              <a:ext cx="1422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Schwarz Dirichlet BC term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712278-8D54-65F8-81A7-D8FE3C13DF53}"/>
                </a:ext>
              </a:extLst>
            </p:cNvPr>
            <p:cNvSpPr txBox="1"/>
            <p:nvPr/>
          </p:nvSpPr>
          <p:spPr>
            <a:xfrm>
              <a:off x="8445945" y="3638654"/>
              <a:ext cx="2168103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Motivated by implementation of </a:t>
              </a:r>
              <a:r>
                <a:rPr lang="en-US" sz="1600" b="1" dirty="0"/>
                <a:t>Dirichlet BCs </a:t>
              </a:r>
              <a:r>
                <a:rPr lang="en-US" sz="1600" dirty="0"/>
                <a:t>in </a:t>
              </a:r>
              <a:r>
                <a:rPr lang="en-US" sz="1600" b="1" dirty="0"/>
                <a:t>FEM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8C068D9-1CBA-9D33-38DC-069D91A9B7A5}"/>
              </a:ext>
            </a:extLst>
          </p:cNvPr>
          <p:cNvSpPr/>
          <p:nvPr/>
        </p:nvSpPr>
        <p:spPr>
          <a:xfrm>
            <a:off x="7899400" y="3179914"/>
            <a:ext cx="3920067" cy="1905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1ABE9C-888B-9B9C-8852-6C4B49DD2AA2}"/>
                  </a:ext>
                </a:extLst>
              </p:cNvPr>
              <p:cNvSpPr txBox="1"/>
              <p:nvPr/>
            </p:nvSpPr>
            <p:spPr>
              <a:xfrm>
                <a:off x="8082173" y="3283606"/>
                <a:ext cx="3576107" cy="637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b="1" dirty="0"/>
                  <a:t>OpInf ROM + Schwarz BCs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:</a:t>
                </a:r>
              </a:p>
              <a:p>
                <a:pPr algn="ctr"/>
                <a:endParaRPr lang="en-US" sz="200" b="1" dirty="0"/>
              </a:p>
              <a:p>
                <a:pPr algn="ctr"/>
                <a:endParaRPr lang="en-US" sz="2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⨂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1ABE9C-888B-9B9C-8852-6C4B49DD2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173" y="3283606"/>
                <a:ext cx="3576107" cy="637162"/>
              </a:xfrm>
              <a:prstGeom prst="rect">
                <a:avLst/>
              </a:prstGeom>
              <a:blipFill>
                <a:blip r:embed="rId6"/>
                <a:stretch>
                  <a:fillRect l="-2560" t="-13462" r="-170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1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Overlapping SAM-based Coupling for Non-Intrusive </a:t>
            </a:r>
            <a:r>
              <a:rPr lang="en-US" dirty="0" err="1"/>
              <a:t>OpInf</a:t>
            </a:r>
            <a:r>
              <a:rPr lang="en-US" dirty="0"/>
              <a:t> ROMs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57410" y="694636"/>
                <a:ext cx="8526598" cy="4886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Offline stage: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Create </a:t>
                </a:r>
                <a:r>
                  <a:rPr lang="en-US" b="1" dirty="0"/>
                  <a:t>DD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overlapping</a:t>
                </a:r>
                <a:r>
                  <a:rPr lang="en-US" dirty="0"/>
                  <a:t> </a:t>
                </a:r>
                <a:r>
                  <a:rPr lang="en-US" b="1" dirty="0"/>
                  <a:t>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Perform a SAM-coupled </a:t>
                </a:r>
                <a:r>
                  <a:rPr lang="en-US" b="1" dirty="0"/>
                  <a:t>all-FOM simulation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Compute </a:t>
                </a:r>
                <a:r>
                  <a:rPr lang="en-US" b="1" dirty="0"/>
                  <a:t>POD 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Assume a </a:t>
                </a:r>
                <a:r>
                  <a:rPr lang="en-US" b="1" dirty="0"/>
                  <a:t>functional form </a:t>
                </a:r>
                <a:r>
                  <a:rPr lang="en-US" dirty="0"/>
                  <a:t>for your ROM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informed by the                         functional form of the corresponding FOM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b="1" i="1" dirty="0">
                    <a:solidFill>
                      <a:srgbClr val="0070C0"/>
                    </a:solidFill>
                  </a:rPr>
                  <a:t>Key question</a:t>
                </a:r>
                <a:r>
                  <a:rPr lang="en-US" i="1" dirty="0">
                    <a:solidFill>
                      <a:srgbClr val="0070C0"/>
                    </a:solidFill>
                  </a:rPr>
                  <a:t>: how to impose Schwarz BCs in </a:t>
                </a:r>
                <a:r>
                  <a:rPr lang="en-US" i="1" dirty="0" err="1">
                    <a:solidFill>
                      <a:srgbClr val="0070C0"/>
                    </a:solidFill>
                  </a:rPr>
                  <a:t>OpInf</a:t>
                </a:r>
                <a:r>
                  <a:rPr lang="en-US" i="1" dirty="0">
                    <a:solidFill>
                      <a:srgbClr val="0070C0"/>
                    </a:solidFill>
                  </a:rPr>
                  <a:t> ROMs?</a:t>
                </a: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endParaRPr lang="en-US" sz="400" i="1" dirty="0">
                  <a:solidFill>
                    <a:srgbClr val="0070C0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r>
                  <a:rPr lang="en-US" i="1" dirty="0">
                    <a:solidFill>
                      <a:schemeClr val="accent1"/>
                    </a:solidFill>
                  </a:rPr>
                  <a:t>Boundary transmission enters through 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learned source                            term</a:t>
                </a:r>
                <a:r>
                  <a:rPr lang="en-US" i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i="1" dirty="0">
                    <a:solidFill>
                      <a:schemeClr val="accent1"/>
                    </a:solidFill>
                  </a:rPr>
                  <a:t>added to </a:t>
                </a:r>
                <a:r>
                  <a:rPr lang="en-US" i="1" dirty="0" err="1">
                    <a:solidFill>
                      <a:schemeClr val="accent1"/>
                    </a:solidFill>
                  </a:rPr>
                  <a:t>OpInf</a:t>
                </a:r>
                <a:r>
                  <a:rPr lang="en-US" i="1" dirty="0">
                    <a:solidFill>
                      <a:schemeClr val="accent1"/>
                    </a:solidFill>
                  </a:rPr>
                  <a:t> ROM dynamical system</a:t>
                </a: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i="1" dirty="0">
                  <a:solidFill>
                    <a:schemeClr val="accent1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r>
                  <a:rPr lang="en-US" b="1" i="1" dirty="0">
                    <a:solidFill>
                      <a:schemeClr val="accent1"/>
                    </a:solidFill>
                  </a:rPr>
                  <a:t>Further reduction </a:t>
                </a:r>
                <a:r>
                  <a:rPr lang="en-US" i="1" dirty="0">
                    <a:solidFill>
                      <a:schemeClr val="accent1"/>
                    </a:solidFill>
                  </a:rPr>
                  <a:t>achieved by expanding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in its own POD                                basis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and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where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1"/>
                  </a:solidFill>
                </a:endParaRPr>
              </a:p>
              <a:p>
                <a:pPr marL="1257300" lvl="2" indent="-342900">
                  <a:buClr>
                    <a:schemeClr val="tx1"/>
                  </a:buClr>
                  <a:buFont typeface="Wingdings" panose="05000000000000000000" pitchFamily="2" charset="2"/>
                  <a:buChar char="v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Compute </a:t>
                </a:r>
                <a:r>
                  <a:rPr lang="en-US" dirty="0" err="1">
                    <a:solidFill>
                      <a:schemeClr val="tx1"/>
                    </a:solidFill>
                  </a:rPr>
                  <a:t>OpInf</a:t>
                </a:r>
                <a:r>
                  <a:rPr lang="en-US" dirty="0">
                    <a:solidFill>
                      <a:schemeClr val="tx1"/>
                    </a:solidFill>
                  </a:rPr>
                  <a:t> 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each subdomain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by                                solving regularized </a:t>
                </a:r>
                <a:r>
                  <a:rPr lang="en-US" dirty="0" err="1">
                    <a:solidFill>
                      <a:schemeClr val="tx1"/>
                    </a:solidFill>
                  </a:rPr>
                  <a:t>OpInf</a:t>
                </a:r>
                <a:r>
                  <a:rPr lang="en-US" dirty="0">
                    <a:solidFill>
                      <a:schemeClr val="tx1"/>
                    </a:solidFill>
                  </a:rPr>
                  <a:t> LS </a:t>
                </a:r>
                <a:r>
                  <a:rPr lang="en-US" b="1" dirty="0">
                    <a:solidFill>
                      <a:schemeClr val="tx1"/>
                    </a:solidFill>
                  </a:rPr>
                  <a:t>minimization problem </a:t>
                </a: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0" y="694636"/>
                <a:ext cx="8526598" cy="4886466"/>
              </a:xfrm>
              <a:prstGeom prst="rect">
                <a:avLst/>
              </a:prstGeom>
              <a:blipFill>
                <a:blip r:embed="rId3"/>
                <a:stretch>
                  <a:fillRect l="-715" r="-15225" b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DD575D2-15BD-D708-CE8F-B8F13F785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139" y="951811"/>
            <a:ext cx="1763065" cy="1714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08DE61-2A6E-8873-C010-DD162ECDE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101" y="934078"/>
            <a:ext cx="1750448" cy="17504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6D0625-5B84-47F5-4394-BB74092A1861}"/>
              </a:ext>
            </a:extLst>
          </p:cNvPr>
          <p:cNvGrpSpPr/>
          <p:nvPr/>
        </p:nvGrpSpPr>
        <p:grpSpPr>
          <a:xfrm>
            <a:off x="8118780" y="3941496"/>
            <a:ext cx="3556861" cy="1024136"/>
            <a:chOff x="8445945" y="3483416"/>
            <a:chExt cx="3556861" cy="1024136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11FA5F42-0C19-B4D2-CAE6-F03E7A00FBEB}"/>
                </a:ext>
              </a:extLst>
            </p:cNvPr>
            <p:cNvSpPr/>
            <p:nvPr/>
          </p:nvSpPr>
          <p:spPr>
            <a:xfrm rot="16200000">
              <a:off x="11148870" y="3339142"/>
              <a:ext cx="285472" cy="57401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FA6FB3-E3B8-2FCB-4563-DD1A64DE2B7B}"/>
                </a:ext>
              </a:extLst>
            </p:cNvPr>
            <p:cNvSpPr txBox="1"/>
            <p:nvPr/>
          </p:nvSpPr>
          <p:spPr>
            <a:xfrm>
              <a:off x="10580406" y="3768888"/>
              <a:ext cx="1422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Schwarz Dirichlet BC term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712278-8D54-65F8-81A7-D8FE3C13DF53}"/>
                </a:ext>
              </a:extLst>
            </p:cNvPr>
            <p:cNvSpPr txBox="1"/>
            <p:nvPr/>
          </p:nvSpPr>
          <p:spPr>
            <a:xfrm>
              <a:off x="8445945" y="3638654"/>
              <a:ext cx="2168103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Motivated by implementation of </a:t>
              </a:r>
              <a:r>
                <a:rPr lang="en-US" sz="1600" b="1" dirty="0"/>
                <a:t>Dirichlet BCs </a:t>
              </a:r>
              <a:r>
                <a:rPr lang="en-US" sz="1600" dirty="0"/>
                <a:t>in </a:t>
              </a:r>
              <a:r>
                <a:rPr lang="en-US" sz="1600" b="1" dirty="0"/>
                <a:t>FEM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8C068D9-1CBA-9D33-38DC-069D91A9B7A5}"/>
              </a:ext>
            </a:extLst>
          </p:cNvPr>
          <p:cNvSpPr/>
          <p:nvPr/>
        </p:nvSpPr>
        <p:spPr>
          <a:xfrm>
            <a:off x="7899400" y="3179914"/>
            <a:ext cx="3920067" cy="1905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1ABE9C-888B-9B9C-8852-6C4B49DD2AA2}"/>
                  </a:ext>
                </a:extLst>
              </p:cNvPr>
              <p:cNvSpPr txBox="1"/>
              <p:nvPr/>
            </p:nvSpPr>
            <p:spPr>
              <a:xfrm>
                <a:off x="8082173" y="3283606"/>
                <a:ext cx="3576107" cy="637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b="1" dirty="0"/>
                  <a:t>OpInf ROM + Schwarz BCs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:</a:t>
                </a:r>
              </a:p>
              <a:p>
                <a:pPr algn="ctr"/>
                <a:endParaRPr lang="en-US" sz="200" b="1" dirty="0"/>
              </a:p>
              <a:p>
                <a:pPr algn="ctr"/>
                <a:endParaRPr lang="en-US" sz="2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⨂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1ABE9C-888B-9B9C-8852-6C4B49DD2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173" y="3283606"/>
                <a:ext cx="3576107" cy="637162"/>
              </a:xfrm>
              <a:prstGeom prst="rect">
                <a:avLst/>
              </a:prstGeom>
              <a:blipFill>
                <a:blip r:embed="rId6"/>
                <a:stretch>
                  <a:fillRect l="-2560" t="-13462" r="-1706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607CD7-4C60-EC18-8737-1D4B49DE93F6}"/>
                  </a:ext>
                </a:extLst>
              </p:cNvPr>
              <p:cNvSpPr txBox="1"/>
              <p:nvPr/>
            </p:nvSpPr>
            <p:spPr>
              <a:xfrm>
                <a:off x="64951" y="5659434"/>
                <a:ext cx="11618231" cy="76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Online stage: </a:t>
                </a:r>
              </a:p>
              <a:p>
                <a:pPr>
                  <a:buClr>
                    <a:schemeClr val="tx1"/>
                  </a:buClr>
                </a:pPr>
                <a:endParaRPr lang="en-US" sz="500" b="1" dirty="0">
                  <a:solidFill>
                    <a:srgbClr val="0070C0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Apply </a:t>
                </a:r>
                <a:r>
                  <a:rPr lang="en-US" b="1" dirty="0"/>
                  <a:t>Schwarz iteration procedure</a:t>
                </a:r>
                <a:r>
                  <a:rPr lang="en-US" dirty="0"/>
                  <a:t>, with Schwarz BC transfer via pre-learned boundary contributions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̃"/>
                                <m:ctrlP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607CD7-4C60-EC18-8737-1D4B49DE9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5659434"/>
                <a:ext cx="11618231" cy="760914"/>
              </a:xfrm>
              <a:prstGeom prst="rect">
                <a:avLst/>
              </a:prstGeom>
              <a:blipFill>
                <a:blip r:embed="rId7"/>
                <a:stretch>
                  <a:fillRect l="-577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610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b="1" dirty="0"/>
              <a:t>Overlapping SAM for </a:t>
            </a:r>
            <a:r>
              <a:rPr lang="en-US" sz="2200" b="1" dirty="0" err="1"/>
              <a:t>OpInf</a:t>
            </a:r>
            <a:r>
              <a:rPr lang="en-US" sz="2200" b="1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Non-overlapping SAM for </a:t>
            </a:r>
            <a:r>
              <a:rPr lang="en-US" sz="2200" dirty="0" err="1"/>
              <a:t>OpInf</a:t>
            </a:r>
            <a:r>
              <a:rPr lang="en-US" sz="2200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290CE7-4456-E4C0-CE92-F773DDBE7EBF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9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dirty="0"/>
              <a:t>Overlapping SAM for </a:t>
            </a:r>
            <a:r>
              <a:rPr lang="en-US" sz="2200" dirty="0" err="1"/>
              <a:t>OpInf</a:t>
            </a:r>
            <a:r>
              <a:rPr lang="en-US" sz="2200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Non-overlapping SAM for </a:t>
            </a:r>
            <a:r>
              <a:rPr lang="en-US" sz="2200" dirty="0" err="1"/>
              <a:t>OpInf</a:t>
            </a:r>
            <a:r>
              <a:rPr lang="en-US" sz="2200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DADB30-7542-A983-A1E9-54DD856A22A0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C59BD074-3115-8DF7-8E7A-6E87B34C5470}"/>
              </a:ext>
            </a:extLst>
          </p:cNvPr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ension-specimen-rom-rom-predi-faster">
            <a:hlinkClick r:id="" action="ppaction://media"/>
            <a:extLst>
              <a:ext uri="{FF2B5EF4-FFF2-40B4-BE49-F238E27FC236}">
                <a16:creationId xmlns:a16="http://schemas.microsoft.com/office/drawing/2014/main" id="{A7539388-9644-CCB6-271B-5986BF59B2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348" y="3207669"/>
            <a:ext cx="6243782" cy="3625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Tension Specimen (Overlapping SAM, Predictive)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B93AE5-144A-F451-5F2B-F47AA0B0CF07}"/>
              </a:ext>
            </a:extLst>
          </p:cNvPr>
          <p:cNvGrpSpPr/>
          <p:nvPr/>
        </p:nvGrpSpPr>
        <p:grpSpPr>
          <a:xfrm>
            <a:off x="10983219" y="5996643"/>
            <a:ext cx="1099596" cy="861357"/>
            <a:chOff x="9227994" y="5561664"/>
            <a:chExt cx="1932607" cy="12577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C9738A-ADDF-6EA3-1295-C26C37F48585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3C84696-F05D-386A-17C2-6DC84EC60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30440BF-D5BB-FDDE-72EF-F3810D9E2FDC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61B459-DE04-818A-322F-95B160802873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B36138-7EA7-550B-B72C-AAB52C0E3083}"/>
              </a:ext>
            </a:extLst>
          </p:cNvPr>
          <p:cNvSpPr txBox="1"/>
          <p:nvPr/>
        </p:nvSpPr>
        <p:spPr>
          <a:xfrm>
            <a:off x="6632232" y="6330567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QOpInf</a:t>
            </a:r>
            <a:r>
              <a:rPr lang="en-US" sz="1600" dirty="0"/>
              <a:t> = Quadratic </a:t>
            </a:r>
            <a:r>
              <a:rPr lang="en-US" sz="1600" dirty="0" err="1"/>
              <a:t>OpInf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908BE4-BD81-6ABD-F44C-4DD6021C8F13}"/>
              </a:ext>
            </a:extLst>
          </p:cNvPr>
          <p:cNvSpPr/>
          <p:nvPr/>
        </p:nvSpPr>
        <p:spPr>
          <a:xfrm>
            <a:off x="3606239" y="2883878"/>
            <a:ext cx="2724563" cy="3998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A4B9554-9056-5ADD-532D-89BD189EBF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9329587"/>
                  </p:ext>
                </p:extLst>
              </p:nvPr>
            </p:nvGraphicFramePr>
            <p:xfrm>
              <a:off x="5164165" y="866683"/>
              <a:ext cx="6522055" cy="295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35392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448118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142914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</a:t>
                          </a:r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QOpInf-QOpInf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3.44e-4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1.72e-2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1.83e-2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stress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8.53e-4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5313847"/>
                      </a:ext>
                    </a:extLst>
                  </a:tr>
                  <a:tr h="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2.50e-4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1.96e-2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stress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6.00e-3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81988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8h 19m 29.5s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1h 21m 25.9s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4m 42.1s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32.0/32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7.03/8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7.74/8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A4B9554-9056-5ADD-532D-89BD189EBF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9329587"/>
                  </p:ext>
                </p:extLst>
              </p:nvPr>
            </p:nvGraphicFramePr>
            <p:xfrm>
              <a:off x="5164165" y="866683"/>
              <a:ext cx="6522055" cy="295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35392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448118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</a:t>
                          </a:r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QOpInf-QOpInf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85" t="-35333" r="-420874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106000" r="-209953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3.44e-4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206000" r="-209953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1.72e-2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1.83e-2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306000" r="-307042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306000" r="-209953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8.53e-4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05313847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85" t="-134437" r="-420874" b="-95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398039" r="-209953" b="-4784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2.50e-4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508000" r="-20995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1.96e-2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608000" r="-307042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608000" r="-209953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6.00e-3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581988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708000" r="-307042" b="-1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8h 19m 29.5s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1h 21m 25.9s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4m 42.1s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475294" r="-307042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32.0/32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7.03/8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7.74/8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94773FA-82E5-C9C7-121B-966A3D02708D}"/>
              </a:ext>
            </a:extLst>
          </p:cNvPr>
          <p:cNvSpPr txBox="1"/>
          <p:nvPr/>
        </p:nvSpPr>
        <p:spPr>
          <a:xfrm>
            <a:off x="778196" y="6528014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FOM-FOM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F6ACC-E542-D746-BBC9-3B77B37A6338}"/>
              </a:ext>
            </a:extLst>
          </p:cNvPr>
          <p:cNvSpPr txBox="1"/>
          <p:nvPr/>
        </p:nvSpPr>
        <p:spPr>
          <a:xfrm>
            <a:off x="2215379" y="653002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FOM-</a:t>
            </a:r>
            <a:r>
              <a:rPr lang="en-US" sz="1600" dirty="0" err="1"/>
              <a:t>QOpInf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168339-AFAB-6F72-0D49-A0C2E3916109}"/>
                  </a:ext>
                </a:extLst>
              </p:cNvPr>
              <p:cNvSpPr txBox="1"/>
              <p:nvPr/>
            </p:nvSpPr>
            <p:spPr>
              <a:xfrm>
                <a:off x="64951" y="689352"/>
                <a:ext cx="5030074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Hyperelastic</a:t>
                </a:r>
                <a:r>
                  <a:rPr lang="en-US" b="1" dirty="0"/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Neohookean</a:t>
                </a:r>
                <a:r>
                  <a:rPr lang="en-US" dirty="0"/>
                  <a:t>) tension specimen pulled from top</a:t>
                </a:r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TET10 – HEX8 overlapping </a:t>
                </a:r>
                <a:r>
                  <a:rPr lang="en-US" dirty="0"/>
                  <a:t>coupling with </a:t>
                </a:r>
                <a:r>
                  <a:rPr lang="en-US" b="1" dirty="0"/>
                  <a:t>implicit Newmark </a:t>
                </a:r>
                <a:r>
                  <a:rPr lang="en-US" dirty="0"/>
                  <a:t>with </a:t>
                </a:r>
                <a:r>
                  <a:rPr lang="en-US" b="1" dirty="0"/>
                  <a:t>same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Quadratic </a:t>
                </a:r>
                <a:r>
                  <a:rPr lang="en-US" b="1" dirty="0" err="1"/>
                  <a:t>OpInf</a:t>
                </a:r>
                <a:r>
                  <a:rPr lang="en-US" b="1" dirty="0"/>
                  <a:t> (</a:t>
                </a:r>
                <a:r>
                  <a:rPr lang="en-US" b="1" dirty="0" err="1"/>
                  <a:t>QOpInf</a:t>
                </a:r>
                <a:r>
                  <a:rPr lang="en-US" b="1" dirty="0"/>
                  <a:t>) </a:t>
                </a:r>
                <a:r>
                  <a:rPr lang="en-US" dirty="0"/>
                  <a:t>models with M=2 POD modes, capturing 99.9999%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 results are </a:t>
                </a:r>
                <a:r>
                  <a:rPr lang="en-US" b="1" dirty="0"/>
                  <a:t>predictive</a:t>
                </a:r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DBC applied at top of holder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168339-AFAB-6F72-0D49-A0C2E3916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689352"/>
                <a:ext cx="5030074" cy="2769989"/>
              </a:xfrm>
              <a:prstGeom prst="rect">
                <a:avLst/>
              </a:prstGeom>
              <a:blipFill>
                <a:blip r:embed="rId9"/>
                <a:stretch>
                  <a:fillRect l="-848" t="-1322" r="-1091" b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1F532FF-0E5F-A058-0C0B-FE1703DB12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7864" y="4055371"/>
            <a:ext cx="906184" cy="197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0C65F6-9BC6-7DCB-15E5-FCEEB9165902}"/>
                  </a:ext>
                </a:extLst>
              </p:cNvPr>
              <p:cNvSpPr txBox="1"/>
              <p:nvPr/>
            </p:nvSpPr>
            <p:spPr>
              <a:xfrm rot="16200000">
                <a:off x="3656926" y="4995611"/>
                <a:ext cx="18043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von Mises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0C65F6-9BC6-7DCB-15E5-FCEEB9165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56926" y="4995611"/>
                <a:ext cx="1804340" cy="307777"/>
              </a:xfrm>
              <a:prstGeom prst="rect">
                <a:avLst/>
              </a:prstGeom>
              <a:blipFill>
                <a:blip r:embed="rId11"/>
                <a:stretch>
                  <a:fillRect l="-6000" r="-18000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44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nsion-specimen-rom-rom-predi-faster">
            <a:hlinkClick r:id="" action="ppaction://media"/>
            <a:extLst>
              <a:ext uri="{FF2B5EF4-FFF2-40B4-BE49-F238E27FC236}">
                <a16:creationId xmlns:a16="http://schemas.microsoft.com/office/drawing/2014/main" id="{5F81D9CC-ED51-D56A-BAF1-D56459F0C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348" y="3207669"/>
            <a:ext cx="6243782" cy="3625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6A955D-C6CB-0812-6EBE-CAFC4A9E2638}"/>
                  </a:ext>
                </a:extLst>
              </p:cNvPr>
              <p:cNvSpPr txBox="1"/>
              <p:nvPr/>
            </p:nvSpPr>
            <p:spPr>
              <a:xfrm rot="16200000">
                <a:off x="3504526" y="4843211"/>
                <a:ext cx="18043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von Mises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6A955D-C6CB-0812-6EBE-CAFC4A9E2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04526" y="4843211"/>
                <a:ext cx="1804340" cy="307777"/>
              </a:xfrm>
              <a:prstGeom prst="rect">
                <a:avLst/>
              </a:prstGeom>
              <a:blipFill>
                <a:blip r:embed="rId6"/>
                <a:stretch>
                  <a:fillRect l="-6000" r="-18000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B93AE5-144A-F451-5F2B-F47AA0B0CF07}"/>
              </a:ext>
            </a:extLst>
          </p:cNvPr>
          <p:cNvGrpSpPr/>
          <p:nvPr/>
        </p:nvGrpSpPr>
        <p:grpSpPr>
          <a:xfrm>
            <a:off x="10983219" y="5996643"/>
            <a:ext cx="1099596" cy="861357"/>
            <a:chOff x="9227994" y="5561664"/>
            <a:chExt cx="1932607" cy="12577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C9738A-ADDF-6EA3-1295-C26C37F48585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3C84696-F05D-386A-17C2-6DC84EC60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30440BF-D5BB-FDDE-72EF-F3810D9E2FDC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61B459-DE04-818A-322F-95B160802873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B36138-7EA7-550B-B72C-AAB52C0E3083}"/>
              </a:ext>
            </a:extLst>
          </p:cNvPr>
          <p:cNvSpPr txBox="1"/>
          <p:nvPr/>
        </p:nvSpPr>
        <p:spPr>
          <a:xfrm>
            <a:off x="6632232" y="6330567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QOpInf</a:t>
            </a:r>
            <a:r>
              <a:rPr lang="en-US" sz="1600" dirty="0"/>
              <a:t> = Quadratic </a:t>
            </a:r>
            <a:r>
              <a:rPr lang="en-US" sz="1600" dirty="0" err="1"/>
              <a:t>OpInf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908BE4-BD81-6ABD-F44C-4DD6021C8F13}"/>
              </a:ext>
            </a:extLst>
          </p:cNvPr>
          <p:cNvSpPr/>
          <p:nvPr/>
        </p:nvSpPr>
        <p:spPr>
          <a:xfrm>
            <a:off x="3606239" y="2850776"/>
            <a:ext cx="2724563" cy="4032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A4B9554-9056-5ADD-532D-89BD189EBFD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64165" y="866683"/>
              <a:ext cx="6522055" cy="295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35392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448118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142914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</a:t>
                          </a:r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QOpInf-QOpInf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3.44e-4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1.72e-2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1.83e-2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stress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8.53e-4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5313847"/>
                      </a:ext>
                    </a:extLst>
                  </a:tr>
                  <a:tr h="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2.50e-4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1.96e-2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stress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6.00e-3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581988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8h 19m 29.5s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1h 21m 25.9s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4m 42.1s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32.0/32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7.03/8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7.74/8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A4B9554-9056-5ADD-532D-89BD189EBFD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64165" y="866683"/>
              <a:ext cx="6522055" cy="295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35392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448118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</a:t>
                          </a:r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QOpInf-QOpInf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85" t="-35333" r="-420874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106000" r="-209953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3.44e-4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206000" r="-209953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1.72e-2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1.83e-2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306000" r="-307042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306000" r="-209953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8.53e-4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5313847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85" t="-134437" r="-420874" b="-95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398039" r="-209953" b="-4784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2.50e-4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508000" r="-20995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1.96e-2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608000" r="-307042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608000" r="-209953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6.00e-3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581988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708000" r="-307042" b="-1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8h 19m 29.5s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1h 21m 25.9s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4m 42.1s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475294" r="-307042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32.0/32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7.03/8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7.74/8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AE3DE5-0647-95A5-64F3-F30FC997914A}"/>
                  </a:ext>
                </a:extLst>
              </p:cNvPr>
              <p:cNvSpPr txBox="1"/>
              <p:nvPr/>
            </p:nvSpPr>
            <p:spPr>
              <a:xfrm>
                <a:off x="4834113" y="4013002"/>
                <a:ext cx="6564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Relative errors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(1e-4)-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(1e-3)</a:t>
                </a:r>
                <a:r>
                  <a:rPr lang="en-US" dirty="0"/>
                  <a:t> are achieved for the displacement and von Mises stress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AE3DE5-0647-95A5-64F3-F30FC9979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13" y="4013002"/>
                <a:ext cx="6564917" cy="646331"/>
              </a:xfrm>
              <a:prstGeom prst="rect">
                <a:avLst/>
              </a:prstGeom>
              <a:blipFill>
                <a:blip r:embed="rId9"/>
                <a:stretch>
                  <a:fillRect l="-650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CD066693-89A7-9049-D7FC-D468E3DA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Tension Specimen (Overlapping SAM, Predictive)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2FEAC-F371-01EE-48AA-BAEDAC5DA251}"/>
              </a:ext>
            </a:extLst>
          </p:cNvPr>
          <p:cNvSpPr txBox="1"/>
          <p:nvPr/>
        </p:nvSpPr>
        <p:spPr>
          <a:xfrm>
            <a:off x="778196" y="6528014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FOM-FOM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C7D21-4308-EAA9-7D5F-9CBC45093837}"/>
              </a:ext>
            </a:extLst>
          </p:cNvPr>
          <p:cNvSpPr txBox="1"/>
          <p:nvPr/>
        </p:nvSpPr>
        <p:spPr>
          <a:xfrm>
            <a:off x="2215379" y="653002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FOM-</a:t>
            </a:r>
            <a:r>
              <a:rPr lang="en-US" sz="1600" dirty="0" err="1"/>
              <a:t>QOpInf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9BAFA6-5B41-C9E9-F42A-437DC3B0482F}"/>
                  </a:ext>
                </a:extLst>
              </p:cNvPr>
              <p:cNvSpPr txBox="1"/>
              <p:nvPr/>
            </p:nvSpPr>
            <p:spPr>
              <a:xfrm>
                <a:off x="64951" y="689352"/>
                <a:ext cx="5030074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Hyperelastic</a:t>
                </a:r>
                <a:r>
                  <a:rPr lang="en-US" b="1" dirty="0"/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Neohookean</a:t>
                </a:r>
                <a:r>
                  <a:rPr lang="en-US" dirty="0"/>
                  <a:t>) tension specimen pulled from top</a:t>
                </a:r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TET10 – HEX8 overlapping </a:t>
                </a:r>
                <a:r>
                  <a:rPr lang="en-US" dirty="0"/>
                  <a:t>coupling with </a:t>
                </a:r>
                <a:r>
                  <a:rPr lang="en-US" b="1" dirty="0"/>
                  <a:t>implicit Newmark </a:t>
                </a:r>
                <a:r>
                  <a:rPr lang="en-US" dirty="0"/>
                  <a:t>with </a:t>
                </a:r>
                <a:r>
                  <a:rPr lang="en-US" b="1" dirty="0"/>
                  <a:t>same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Quadratic </a:t>
                </a:r>
                <a:r>
                  <a:rPr lang="en-US" b="1" dirty="0" err="1"/>
                  <a:t>OpInf</a:t>
                </a:r>
                <a:r>
                  <a:rPr lang="en-US" b="1" dirty="0"/>
                  <a:t> (</a:t>
                </a:r>
                <a:r>
                  <a:rPr lang="en-US" b="1" dirty="0" err="1"/>
                  <a:t>QOpInf</a:t>
                </a:r>
                <a:r>
                  <a:rPr lang="en-US" b="1" dirty="0"/>
                  <a:t>) </a:t>
                </a:r>
                <a:r>
                  <a:rPr lang="en-US" dirty="0"/>
                  <a:t>models with M=2 POD modes, capturing 99.9999%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 results are </a:t>
                </a:r>
                <a:r>
                  <a:rPr lang="en-US" b="1" dirty="0"/>
                  <a:t>predictive</a:t>
                </a:r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DBC applied at top of holder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9BAFA6-5B41-C9E9-F42A-437DC3B04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689352"/>
                <a:ext cx="5030074" cy="2769989"/>
              </a:xfrm>
              <a:prstGeom prst="rect">
                <a:avLst/>
              </a:prstGeom>
              <a:blipFill>
                <a:blip r:embed="rId10"/>
                <a:stretch>
                  <a:fillRect l="-848" t="-1322" r="-1091" b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31196E1-B293-C82A-9F33-76B832E42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7864" y="4055371"/>
            <a:ext cx="906184" cy="197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79280F-E32E-4E4C-AC48-7CDF7C810195}"/>
                  </a:ext>
                </a:extLst>
              </p:cNvPr>
              <p:cNvSpPr txBox="1"/>
              <p:nvPr/>
            </p:nvSpPr>
            <p:spPr>
              <a:xfrm rot="16200000">
                <a:off x="3656926" y="4995611"/>
                <a:ext cx="18043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von Mises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79280F-E32E-4E4C-AC48-7CDF7C810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56926" y="4995611"/>
                <a:ext cx="1804340" cy="307777"/>
              </a:xfrm>
              <a:prstGeom prst="rect">
                <a:avLst/>
              </a:prstGeom>
              <a:blipFill>
                <a:blip r:embed="rId6"/>
                <a:stretch>
                  <a:fillRect l="-6000" r="-18000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4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ension-specimen-rom-rom-predi-faster">
            <a:hlinkClick r:id="" action="ppaction://media"/>
            <a:extLst>
              <a:ext uri="{FF2B5EF4-FFF2-40B4-BE49-F238E27FC236}">
                <a16:creationId xmlns:a16="http://schemas.microsoft.com/office/drawing/2014/main" id="{81C12814-01D9-6741-58DD-3BE3E77E5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348" y="3207669"/>
            <a:ext cx="6243782" cy="3625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D34675-2CFB-1E56-2D4C-3F750884A00A}"/>
              </a:ext>
            </a:extLst>
          </p:cNvPr>
          <p:cNvSpPr txBox="1"/>
          <p:nvPr/>
        </p:nvSpPr>
        <p:spPr>
          <a:xfrm>
            <a:off x="778196" y="6528014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FOM-FOM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AF4DA-5FB8-5DB5-7301-D9548D8BFBBB}"/>
              </a:ext>
            </a:extLst>
          </p:cNvPr>
          <p:cNvSpPr txBox="1"/>
          <p:nvPr/>
        </p:nvSpPr>
        <p:spPr>
          <a:xfrm>
            <a:off x="2215379" y="653002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FOM-</a:t>
            </a:r>
            <a:r>
              <a:rPr lang="en-US" sz="1600" dirty="0" err="1"/>
              <a:t>QOpInf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B93AE5-144A-F451-5F2B-F47AA0B0CF07}"/>
              </a:ext>
            </a:extLst>
          </p:cNvPr>
          <p:cNvGrpSpPr/>
          <p:nvPr/>
        </p:nvGrpSpPr>
        <p:grpSpPr>
          <a:xfrm>
            <a:off x="10983219" y="5996643"/>
            <a:ext cx="1099596" cy="861357"/>
            <a:chOff x="9227994" y="5561664"/>
            <a:chExt cx="1932607" cy="12577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C9738A-ADDF-6EA3-1295-C26C37F48585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3C84696-F05D-386A-17C2-6DC84EC60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30440BF-D5BB-FDDE-72EF-F3810D9E2FDC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61B459-DE04-818A-322F-95B160802873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B36138-7EA7-550B-B72C-AAB52C0E3083}"/>
              </a:ext>
            </a:extLst>
          </p:cNvPr>
          <p:cNvSpPr txBox="1"/>
          <p:nvPr/>
        </p:nvSpPr>
        <p:spPr>
          <a:xfrm>
            <a:off x="6632232" y="6330567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QOpInf</a:t>
            </a:r>
            <a:r>
              <a:rPr lang="en-US" sz="1600" dirty="0"/>
              <a:t> = Quadratic </a:t>
            </a:r>
            <a:r>
              <a:rPr lang="en-US" sz="1600" dirty="0" err="1"/>
              <a:t>OpInf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908BE4-BD81-6ABD-F44C-4DD6021C8F13}"/>
              </a:ext>
            </a:extLst>
          </p:cNvPr>
          <p:cNvSpPr/>
          <p:nvPr/>
        </p:nvSpPr>
        <p:spPr>
          <a:xfrm>
            <a:off x="3606239" y="2955580"/>
            <a:ext cx="2724563" cy="3927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A4B9554-9056-5ADD-532D-89BD189EBFD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64165" y="866683"/>
              <a:ext cx="6522055" cy="295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35392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448118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142914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</a:t>
                          </a:r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QOpInf-QOpInf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3.44e-4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1.72e-2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1.83e-2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stress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8.53e-4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5313847"/>
                      </a:ext>
                    </a:extLst>
                  </a:tr>
                  <a:tr h="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2.50e-4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1.96e-2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stress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6.00e-3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581988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8h 19m 29.5s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1h 21m 25.9s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4m 42.1s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32.0/32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7.03/8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7.74/8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A4B9554-9056-5ADD-532D-89BD189EBFD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164165" y="866683"/>
              <a:ext cx="6522055" cy="295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35392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448118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</a:t>
                          </a:r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QOpInf-QOpInf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85" t="-35333" r="-420874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106000" r="-209953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3.44e-4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206000" r="-209953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1.72e-2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1.83e-2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306000" r="-307042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306000" r="-209953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8.53e-4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5313847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85" t="-134437" r="-420874" b="-95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398039" r="-209953" b="-4784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2.50e-4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508000" r="-20995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1.96e-2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608000" r="-307042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608000" r="-209953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6.00e-3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581988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708000" r="-307042" b="-1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8h 19m 29.5s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1h 21m 25.9s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4m 42.1s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475294" r="-307042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32.0/32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7.03/8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7.74/8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C26F1-3D55-8544-D58D-97B330221C72}"/>
                  </a:ext>
                </a:extLst>
              </p:cNvPr>
              <p:cNvSpPr txBox="1"/>
              <p:nvPr/>
            </p:nvSpPr>
            <p:spPr>
              <a:xfrm>
                <a:off x="5203379" y="4794379"/>
                <a:ext cx="6095198" cy="64633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Impressive </a:t>
                </a:r>
                <a:r>
                  <a:rPr lang="en-US" b="1" dirty="0"/>
                  <a:t>6.13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:r>
                  <a:rPr lang="en-US" b="1" dirty="0"/>
                  <a:t>106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speedups </a:t>
                </a:r>
                <a:r>
                  <a:rPr lang="en-US" dirty="0"/>
                  <a:t>are achieved via </a:t>
                </a:r>
                <a:r>
                  <a:rPr lang="en-US" b="1" dirty="0"/>
                  <a:t>FOM-</a:t>
                </a:r>
                <a:r>
                  <a:rPr lang="en-US" b="1" dirty="0" err="1"/>
                  <a:t>QOpInf</a:t>
                </a:r>
                <a:r>
                  <a:rPr lang="en-US" dirty="0"/>
                  <a:t> and </a:t>
                </a:r>
                <a:r>
                  <a:rPr lang="en-US" b="1" dirty="0" err="1"/>
                  <a:t>QOpInf-QOpInf</a:t>
                </a:r>
                <a:r>
                  <a:rPr lang="en-US" dirty="0"/>
                  <a:t> couplings, respectively!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C26F1-3D55-8544-D58D-97B330221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379" y="4794379"/>
                <a:ext cx="6095198" cy="646331"/>
              </a:xfrm>
              <a:prstGeom prst="rect">
                <a:avLst/>
              </a:prstGeom>
              <a:blipFill>
                <a:blip r:embed="rId9"/>
                <a:stretch>
                  <a:fillRect l="-601" t="-5607" r="-601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297FB3-4171-636C-B027-66BCFFB987F5}"/>
                  </a:ext>
                </a:extLst>
              </p:cNvPr>
              <p:cNvSpPr txBox="1"/>
              <p:nvPr/>
            </p:nvSpPr>
            <p:spPr>
              <a:xfrm>
                <a:off x="4834113" y="4013002"/>
                <a:ext cx="6564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Relative errors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(1e-4)-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(1e-3)</a:t>
                </a:r>
                <a:r>
                  <a:rPr lang="en-US" dirty="0"/>
                  <a:t> are achieved for the displacement and von Mises stress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297FB3-4171-636C-B027-66BCFFB98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13" y="4013002"/>
                <a:ext cx="6564917" cy="646331"/>
              </a:xfrm>
              <a:prstGeom prst="rect">
                <a:avLst/>
              </a:prstGeom>
              <a:blipFill>
                <a:blip r:embed="rId10"/>
                <a:stretch>
                  <a:fillRect l="-650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94B10B14-2D5E-5577-4751-EC8615D3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Tension Specimen (Overlapping SAM, Predictive)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D8353E0-0951-BAB6-603D-E8009DB3DE80}"/>
                  </a:ext>
                </a:extLst>
              </p:cNvPr>
              <p:cNvSpPr txBox="1"/>
              <p:nvPr/>
            </p:nvSpPr>
            <p:spPr>
              <a:xfrm>
                <a:off x="64951" y="689352"/>
                <a:ext cx="5030074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Hyperelastic</a:t>
                </a:r>
                <a:r>
                  <a:rPr lang="en-US" b="1" dirty="0"/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Neohookean</a:t>
                </a:r>
                <a:r>
                  <a:rPr lang="en-US" dirty="0"/>
                  <a:t>) tension specimen pulled from top</a:t>
                </a:r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TET10 – HEX8 overlapping </a:t>
                </a:r>
                <a:r>
                  <a:rPr lang="en-US" dirty="0"/>
                  <a:t>coupling with </a:t>
                </a:r>
                <a:r>
                  <a:rPr lang="en-US" b="1" dirty="0"/>
                  <a:t>implicit Newmark </a:t>
                </a:r>
                <a:r>
                  <a:rPr lang="en-US" dirty="0"/>
                  <a:t>with </a:t>
                </a:r>
                <a:r>
                  <a:rPr lang="en-US" b="1" dirty="0"/>
                  <a:t>same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Quadratic </a:t>
                </a:r>
                <a:r>
                  <a:rPr lang="en-US" b="1" dirty="0" err="1"/>
                  <a:t>OpInf</a:t>
                </a:r>
                <a:r>
                  <a:rPr lang="en-US" b="1" dirty="0"/>
                  <a:t> (</a:t>
                </a:r>
                <a:r>
                  <a:rPr lang="en-US" b="1" dirty="0" err="1"/>
                  <a:t>QOpInf</a:t>
                </a:r>
                <a:r>
                  <a:rPr lang="en-US" b="1" dirty="0"/>
                  <a:t>) </a:t>
                </a:r>
                <a:r>
                  <a:rPr lang="en-US" dirty="0"/>
                  <a:t>models with M=2 POD modes, capturing 99.9999%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 results are </a:t>
                </a:r>
                <a:r>
                  <a:rPr lang="en-US" b="1" dirty="0"/>
                  <a:t>predictive</a:t>
                </a:r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DBC applied at top of holder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D8353E0-0951-BAB6-603D-E8009DB3D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689352"/>
                <a:ext cx="5030074" cy="2769989"/>
              </a:xfrm>
              <a:prstGeom prst="rect">
                <a:avLst/>
              </a:prstGeom>
              <a:blipFill>
                <a:blip r:embed="rId13"/>
                <a:stretch>
                  <a:fillRect l="-848" t="-1322" r="-1091" b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D588216-EC70-AAA4-2BDF-6CE32F9EA7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7864" y="4055371"/>
            <a:ext cx="906184" cy="197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39CD85-5EB7-46FA-53FE-3B3161C1DAC9}"/>
                  </a:ext>
                </a:extLst>
              </p:cNvPr>
              <p:cNvSpPr txBox="1"/>
              <p:nvPr/>
            </p:nvSpPr>
            <p:spPr>
              <a:xfrm rot="16200000">
                <a:off x="3656926" y="4995611"/>
                <a:ext cx="18043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von Mises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39CD85-5EB7-46FA-53FE-3B3161C1D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56926" y="4995611"/>
                <a:ext cx="1804340" cy="307777"/>
              </a:xfrm>
              <a:prstGeom prst="rect">
                <a:avLst/>
              </a:prstGeom>
              <a:blipFill>
                <a:blip r:embed="rId15"/>
                <a:stretch>
                  <a:fillRect l="-6000" r="-18000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5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nsion-specimen-rom-rom-predi-faster">
            <a:hlinkClick r:id="" action="ppaction://media"/>
            <a:extLst>
              <a:ext uri="{FF2B5EF4-FFF2-40B4-BE49-F238E27FC236}">
                <a16:creationId xmlns:a16="http://schemas.microsoft.com/office/drawing/2014/main" id="{50D4D988-B03B-7DD5-3898-E1BCAED91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348" y="3207669"/>
            <a:ext cx="6243782" cy="3625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B93AE5-144A-F451-5F2B-F47AA0B0CF07}"/>
              </a:ext>
            </a:extLst>
          </p:cNvPr>
          <p:cNvGrpSpPr/>
          <p:nvPr/>
        </p:nvGrpSpPr>
        <p:grpSpPr>
          <a:xfrm>
            <a:off x="10983219" y="5996643"/>
            <a:ext cx="1099596" cy="861357"/>
            <a:chOff x="9227994" y="5561664"/>
            <a:chExt cx="1932607" cy="12577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C9738A-ADDF-6EA3-1295-C26C37F48585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3C84696-F05D-386A-17C2-6DC84EC60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30440BF-D5BB-FDDE-72EF-F3810D9E2FDC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61B459-DE04-818A-322F-95B160802873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B36138-7EA7-550B-B72C-AAB52C0E3083}"/>
              </a:ext>
            </a:extLst>
          </p:cNvPr>
          <p:cNvSpPr txBox="1"/>
          <p:nvPr/>
        </p:nvSpPr>
        <p:spPr>
          <a:xfrm>
            <a:off x="6632232" y="6330567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QOpInf</a:t>
            </a:r>
            <a:r>
              <a:rPr lang="en-US" sz="1600" dirty="0"/>
              <a:t> = Quadratic </a:t>
            </a:r>
            <a:r>
              <a:rPr lang="en-US" sz="1600" dirty="0" err="1"/>
              <a:t>OpInf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908BE4-BD81-6ABD-F44C-4DD6021C8F13}"/>
              </a:ext>
            </a:extLst>
          </p:cNvPr>
          <p:cNvSpPr/>
          <p:nvPr/>
        </p:nvSpPr>
        <p:spPr>
          <a:xfrm>
            <a:off x="3606239" y="2900428"/>
            <a:ext cx="2724563" cy="3982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A4B9554-9056-5ADD-532D-89BD189EBF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4092468"/>
                  </p:ext>
                </p:extLst>
              </p:nvPr>
            </p:nvGraphicFramePr>
            <p:xfrm>
              <a:off x="5164165" y="866683"/>
              <a:ext cx="6522055" cy="295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35392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448118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142914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</a:t>
                          </a:r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QOpInf-QOpInf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3.44e-4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1.72e-2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1.83e-2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stress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8.53e-4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5313847"/>
                      </a:ext>
                    </a:extLst>
                  </a:tr>
                  <a:tr h="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2.50e-4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1.96e-2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𝑣𝑚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stress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6.00e-3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581988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8h 19m 29.5s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1h 21m 25.9s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4m 42.1s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32.0/32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7.03/8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7.74/8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A4B9554-9056-5ADD-532D-89BD189EBF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4092468"/>
                  </p:ext>
                </p:extLst>
              </p:nvPr>
            </p:nvGraphicFramePr>
            <p:xfrm>
              <a:off x="5164165" y="866683"/>
              <a:ext cx="6522055" cy="2956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35392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448118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</a:t>
                          </a:r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QOpInf-QOpInf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85" t="-35333" r="-420874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106000" r="-209953" b="-7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3.44e-4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5.73e-4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206000" r="-209953" b="-6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1.72e-2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1.83e-2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306000" r="-307042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306000" r="-209953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8.53e-4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5313847"/>
                      </a:ext>
                    </a:extLst>
                  </a:tr>
                  <a:tr h="304800"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85" t="-134437" r="-420874" b="-95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398039" r="-209953" b="-4784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2.50e-4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4.41e-4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508000" r="-20995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1.86e-2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1.96e-2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608000" r="-307042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99052" t="-608000" r="-209953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6.00e-3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581988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708000" r="-307042" b="-1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8h 19m 29.5s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1h 21m 25.9s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4m 42.1s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97183" t="-475294" r="-307042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32.0/32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7.03/8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7.74/8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C26F1-3D55-8544-D58D-97B330221C72}"/>
                  </a:ext>
                </a:extLst>
              </p:cNvPr>
              <p:cNvSpPr txBox="1"/>
              <p:nvPr/>
            </p:nvSpPr>
            <p:spPr>
              <a:xfrm>
                <a:off x="5203379" y="4794379"/>
                <a:ext cx="6095198" cy="64633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Impressive </a:t>
                </a:r>
                <a:r>
                  <a:rPr lang="en-US" b="1" dirty="0"/>
                  <a:t>6.13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:r>
                  <a:rPr lang="en-US" b="1" dirty="0"/>
                  <a:t>106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speedups </a:t>
                </a:r>
                <a:r>
                  <a:rPr lang="en-US" dirty="0"/>
                  <a:t>are achieved via </a:t>
                </a:r>
                <a:r>
                  <a:rPr lang="en-US" b="1" dirty="0"/>
                  <a:t>FOM-</a:t>
                </a:r>
                <a:r>
                  <a:rPr lang="en-US" b="1" dirty="0" err="1"/>
                  <a:t>QOpInf</a:t>
                </a:r>
                <a:r>
                  <a:rPr lang="en-US" dirty="0"/>
                  <a:t> and </a:t>
                </a:r>
                <a:r>
                  <a:rPr lang="en-US" b="1" dirty="0" err="1"/>
                  <a:t>QOpInf-QOpInf</a:t>
                </a:r>
                <a:r>
                  <a:rPr lang="en-US" dirty="0"/>
                  <a:t> couplings, respectively!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C26F1-3D55-8544-D58D-97B330221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379" y="4794379"/>
                <a:ext cx="6095198" cy="646331"/>
              </a:xfrm>
              <a:prstGeom prst="rect">
                <a:avLst/>
              </a:prstGeom>
              <a:blipFill>
                <a:blip r:embed="rId9"/>
                <a:stretch>
                  <a:fillRect l="-601" t="-5607" r="-601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5EA6A54-88C7-0B05-D975-78D0ABCF6FC2}"/>
              </a:ext>
            </a:extLst>
          </p:cNvPr>
          <p:cNvSpPr txBox="1"/>
          <p:nvPr/>
        </p:nvSpPr>
        <p:spPr>
          <a:xfrm>
            <a:off x="4823078" y="5575756"/>
            <a:ext cx="690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Speedup largely due to huge reduction in # Schwarz iterations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648585-2572-6751-0784-96AF3495235D}"/>
                  </a:ext>
                </a:extLst>
              </p:cNvPr>
              <p:cNvSpPr txBox="1"/>
              <p:nvPr/>
            </p:nvSpPr>
            <p:spPr>
              <a:xfrm>
                <a:off x="4834113" y="4013002"/>
                <a:ext cx="6564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Relative errors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(1e-4)-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(1e-3)</a:t>
                </a:r>
                <a:r>
                  <a:rPr lang="en-US" dirty="0"/>
                  <a:t> are achieved for the displacement and von Mises stress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648585-2572-6751-0784-96AF34952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13" y="4013002"/>
                <a:ext cx="6564917" cy="646331"/>
              </a:xfrm>
              <a:prstGeom prst="rect">
                <a:avLst/>
              </a:prstGeom>
              <a:blipFill>
                <a:blip r:embed="rId10"/>
                <a:stretch>
                  <a:fillRect l="-650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1">
            <a:extLst>
              <a:ext uri="{FF2B5EF4-FFF2-40B4-BE49-F238E27FC236}">
                <a16:creationId xmlns:a16="http://schemas.microsoft.com/office/drawing/2014/main" id="{EDEFEAA2-33DD-5F34-4ABE-1C744B80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Tension Specimen (Overlapping SAM, Predictive)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BCD65F-5913-81A9-1CAC-026640A5E50A}"/>
              </a:ext>
            </a:extLst>
          </p:cNvPr>
          <p:cNvSpPr txBox="1"/>
          <p:nvPr/>
        </p:nvSpPr>
        <p:spPr>
          <a:xfrm>
            <a:off x="778196" y="6528014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FOM-FOM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9170EC-AF82-9064-75A8-495593FB7BC6}"/>
              </a:ext>
            </a:extLst>
          </p:cNvPr>
          <p:cNvSpPr txBox="1"/>
          <p:nvPr/>
        </p:nvSpPr>
        <p:spPr>
          <a:xfrm>
            <a:off x="2215379" y="6530027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FOM-</a:t>
            </a:r>
            <a:r>
              <a:rPr lang="en-US" sz="1600" dirty="0" err="1"/>
              <a:t>QOpInf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E903D3-D80A-FB72-A6C3-2091DA25B865}"/>
                  </a:ext>
                </a:extLst>
              </p:cNvPr>
              <p:cNvSpPr txBox="1"/>
              <p:nvPr/>
            </p:nvSpPr>
            <p:spPr>
              <a:xfrm>
                <a:off x="64951" y="689352"/>
                <a:ext cx="5030074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Hyperelastic</a:t>
                </a:r>
                <a:r>
                  <a:rPr lang="en-US" b="1" dirty="0"/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Neohookean</a:t>
                </a:r>
                <a:r>
                  <a:rPr lang="en-US" dirty="0"/>
                  <a:t>) tension specimen pulled from top</a:t>
                </a:r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TET10 – HEX8 overlapping </a:t>
                </a:r>
                <a:r>
                  <a:rPr lang="en-US" dirty="0"/>
                  <a:t>coupling with </a:t>
                </a:r>
                <a:r>
                  <a:rPr lang="en-US" b="1" dirty="0"/>
                  <a:t>implicit Newmark </a:t>
                </a:r>
                <a:r>
                  <a:rPr lang="en-US" dirty="0"/>
                  <a:t>with </a:t>
                </a:r>
                <a:r>
                  <a:rPr lang="en-US" b="1" dirty="0"/>
                  <a:t>same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Quadratic </a:t>
                </a:r>
                <a:r>
                  <a:rPr lang="en-US" b="1" dirty="0" err="1"/>
                  <a:t>OpInf</a:t>
                </a:r>
                <a:r>
                  <a:rPr lang="en-US" b="1" dirty="0"/>
                  <a:t> (</a:t>
                </a:r>
                <a:r>
                  <a:rPr lang="en-US" b="1" dirty="0" err="1"/>
                  <a:t>QOpInf</a:t>
                </a:r>
                <a:r>
                  <a:rPr lang="en-US" b="1" dirty="0"/>
                  <a:t>) </a:t>
                </a:r>
                <a:r>
                  <a:rPr lang="en-US" dirty="0"/>
                  <a:t>models with M=2 POD modes, capturing 99.9999%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 results are </a:t>
                </a:r>
                <a:r>
                  <a:rPr lang="en-US" b="1" dirty="0"/>
                  <a:t>predictive</a:t>
                </a:r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DBC applied at top of holder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E903D3-D80A-FB72-A6C3-2091DA25B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689352"/>
                <a:ext cx="5030074" cy="2769989"/>
              </a:xfrm>
              <a:prstGeom prst="rect">
                <a:avLst/>
              </a:prstGeom>
              <a:blipFill>
                <a:blip r:embed="rId11"/>
                <a:stretch>
                  <a:fillRect l="-848" t="-1322" r="-1091" b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2C7B302-AA79-9C3A-66DF-06CEB184A4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7864" y="4055371"/>
            <a:ext cx="906184" cy="197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23A52-C7FD-A716-98E6-9D0D18B5CD06}"/>
                  </a:ext>
                </a:extLst>
              </p:cNvPr>
              <p:cNvSpPr txBox="1"/>
              <p:nvPr/>
            </p:nvSpPr>
            <p:spPr>
              <a:xfrm rot="16200000">
                <a:off x="3656926" y="4995611"/>
                <a:ext cx="18043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von Mises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𝑣𝑚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023A52-C7FD-A716-98E6-9D0D18B5C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656926" y="4995611"/>
                <a:ext cx="1804340" cy="307777"/>
              </a:xfrm>
              <a:prstGeom prst="rect">
                <a:avLst/>
              </a:prstGeom>
              <a:blipFill>
                <a:blip r:embed="rId13"/>
                <a:stretch>
                  <a:fillRect l="-6000" r="-18000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1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rsion-qopinf-fom-predictive-M30">
            <a:hlinkClick r:id="" action="ppaction://media"/>
            <a:extLst>
              <a:ext uri="{FF2B5EF4-FFF2-40B4-BE49-F238E27FC236}">
                <a16:creationId xmlns:a16="http://schemas.microsoft.com/office/drawing/2014/main" id="{8CAFABD7-F533-662C-5304-F37290306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3786" y="3695765"/>
            <a:ext cx="4973514" cy="3108447"/>
          </a:xfrm>
          <a:prstGeom prst="rect">
            <a:avLst/>
          </a:prstGeom>
        </p:spPr>
      </p:pic>
      <p:pic>
        <p:nvPicPr>
          <p:cNvPr id="2" name="torsion-fom-fom">
            <a:hlinkClick r:id="" action="ppaction://media"/>
            <a:extLst>
              <a:ext uri="{FF2B5EF4-FFF2-40B4-BE49-F238E27FC236}">
                <a16:creationId xmlns:a16="http://schemas.microsoft.com/office/drawing/2014/main" id="{E38215F2-38C8-D216-73E6-7579ACADFB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079" y="4030779"/>
            <a:ext cx="4389120" cy="274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4508057" cy="706786"/>
          </a:xfrm>
        </p:spPr>
        <p:txBody>
          <a:bodyPr/>
          <a:lstStyle/>
          <a:p>
            <a:r>
              <a:rPr lang="en-US" dirty="0"/>
              <a:t>Torsion (Overlapping SAM, Reproductive &amp; Predictive)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B1A86D2-F490-5F3D-4F8F-2A487AB962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9701895"/>
                  </p:ext>
                </p:extLst>
              </p:nvPr>
            </p:nvGraphicFramePr>
            <p:xfrm>
              <a:off x="5261673" y="232552"/>
              <a:ext cx="6349080" cy="2560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57403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253132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reproductive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predictive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2.67e-3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4.32e-2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3.56e-2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1.49e-1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1.13e-3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2.44e-2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9.52e-2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39m 11.8s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40.2s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39.5s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3.0/3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B1A86D2-F490-5F3D-4F8F-2A487AB962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9701895"/>
                  </p:ext>
                </p:extLst>
              </p:nvPr>
            </p:nvGraphicFramePr>
            <p:xfrm>
              <a:off x="5261673" y="232552"/>
              <a:ext cx="6349080" cy="2560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57403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253132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reproductive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predictive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85" t="-88000" r="-406796" b="-24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176000" r="-196209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2.67e-3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4.32e-2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276000" r="-19620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3.56e-2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1.49e-1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85" t="-186139" r="-406796" b="-142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368627" r="-196209" b="-3803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1.13e-3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2.44e-2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478000" r="-196209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9.52e-2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97183" t="-578000" r="-293427" b="-1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39m 11.8s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40.2s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39.5s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97183" t="-398824" r="-293427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3.0/3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E86DC96-5745-2D84-D8E7-4BBBD4E8FFE2}"/>
              </a:ext>
            </a:extLst>
          </p:cNvPr>
          <p:cNvGrpSpPr/>
          <p:nvPr/>
        </p:nvGrpSpPr>
        <p:grpSpPr>
          <a:xfrm>
            <a:off x="10983219" y="5996643"/>
            <a:ext cx="1099596" cy="861357"/>
            <a:chOff x="9227994" y="5561664"/>
            <a:chExt cx="1932607" cy="12577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97D9D7-786C-D454-D528-249096D57192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3316D40-674A-195B-73D9-C09B730D0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5ED0F7B-F4FF-EC5D-ACF5-3AC25395059B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2A5CE6-E52B-F172-447F-61B5ABDE6B5B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F33552-1D3A-878A-98B0-22487C108FF1}"/>
              </a:ext>
            </a:extLst>
          </p:cNvPr>
          <p:cNvSpPr txBox="1"/>
          <p:nvPr/>
        </p:nvSpPr>
        <p:spPr>
          <a:xfrm>
            <a:off x="1240751" y="5402379"/>
            <a:ext cx="191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FOM-FOM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084217-9197-7AD8-3AA0-0FDDAD3E94A7}"/>
              </a:ext>
            </a:extLst>
          </p:cNvPr>
          <p:cNvSpPr txBox="1"/>
          <p:nvPr/>
        </p:nvSpPr>
        <p:spPr>
          <a:xfrm>
            <a:off x="7183787" y="5340316"/>
            <a:ext cx="15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QOpInf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-FOM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B4EB2F-7932-6567-5892-950792C57693}"/>
                  </a:ext>
                </a:extLst>
              </p:cNvPr>
              <p:cNvSpPr txBox="1"/>
              <p:nvPr/>
            </p:nvSpPr>
            <p:spPr>
              <a:xfrm>
                <a:off x="285140" y="1067948"/>
                <a:ext cx="4750724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Neohookean</a:t>
                </a:r>
                <a:r>
                  <a:rPr lang="en-US" dirty="0"/>
                  <a:t> material model</a:t>
                </a:r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TET4 – HEX8 overlapping </a:t>
                </a:r>
                <a:r>
                  <a:rPr lang="en-US" dirty="0"/>
                  <a:t>coupling with </a:t>
                </a:r>
                <a:r>
                  <a:rPr lang="en-US" b="1" dirty="0"/>
                  <a:t>implicit-explicit Newmark </a:t>
                </a:r>
                <a:r>
                  <a:rPr lang="en-US" dirty="0"/>
                  <a:t>having </a:t>
                </a:r>
                <a:r>
                  <a:rPr lang="en-US" b="1" dirty="0"/>
                  <a:t>different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QOpInf</a:t>
                </a:r>
                <a:r>
                  <a:rPr lang="en-US" b="1" dirty="0"/>
                  <a:t>-FOM </a:t>
                </a:r>
                <a:r>
                  <a:rPr lang="en-US" dirty="0"/>
                  <a:t>coupled</a:t>
                </a:r>
                <a:r>
                  <a:rPr lang="en-US" b="1" dirty="0"/>
                  <a:t> </a:t>
                </a:r>
                <a:r>
                  <a:rPr lang="en-US" dirty="0"/>
                  <a:t>models with M=27 and M=30 POD modes, capturing 99.9999%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Prediction</a:t>
                </a:r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:r>
                  <a:rPr lang="en-US" b="1" dirty="0"/>
                  <a:t>initial velocity </a:t>
                </a:r>
                <a:r>
                  <a:rPr lang="en-US" dirty="0"/>
                  <a:t>(rotation speed/direction)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(Linear) </a:t>
                </a:r>
                <a:r>
                  <a:rPr lang="en-US" b="1" dirty="0" err="1"/>
                  <a:t>OpInf</a:t>
                </a:r>
                <a:r>
                  <a:rPr lang="en-US" b="1" dirty="0"/>
                  <a:t>-FOM</a:t>
                </a:r>
                <a:r>
                  <a:rPr lang="en-US" dirty="0"/>
                  <a:t> coupling </a:t>
                </a:r>
                <a:r>
                  <a:rPr lang="en-US" b="1" dirty="0"/>
                  <a:t>insufficient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B4EB2F-7932-6567-5892-950792C57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40" y="1067948"/>
                <a:ext cx="4750724" cy="3108543"/>
              </a:xfrm>
              <a:prstGeom prst="rect">
                <a:avLst/>
              </a:prstGeom>
              <a:blipFill>
                <a:blip r:embed="rId11"/>
                <a:stretch>
                  <a:fillRect l="-899" t="-1176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7A4F9C6-7CB2-79D2-F719-6FA83E860DC3}"/>
              </a:ext>
            </a:extLst>
          </p:cNvPr>
          <p:cNvSpPr txBox="1"/>
          <p:nvPr/>
        </p:nvSpPr>
        <p:spPr>
          <a:xfrm>
            <a:off x="4093033" y="6519446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QOpInf</a:t>
            </a:r>
            <a:r>
              <a:rPr lang="en-US" sz="1600" dirty="0"/>
              <a:t> = Quadratic </a:t>
            </a:r>
            <a:r>
              <a:rPr lang="en-US" sz="1600" dirty="0" err="1"/>
              <a:t>OpInf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21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rsion-qopinf-fom-predictive-M30">
            <a:hlinkClick r:id="" action="ppaction://media"/>
            <a:extLst>
              <a:ext uri="{FF2B5EF4-FFF2-40B4-BE49-F238E27FC236}">
                <a16:creationId xmlns:a16="http://schemas.microsoft.com/office/drawing/2014/main" id="{8CAFABD7-F533-662C-5304-F37290306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3786" y="3695765"/>
            <a:ext cx="4973514" cy="3108447"/>
          </a:xfrm>
          <a:prstGeom prst="rect">
            <a:avLst/>
          </a:prstGeom>
        </p:spPr>
      </p:pic>
      <p:pic>
        <p:nvPicPr>
          <p:cNvPr id="2" name="torsion-fom-fom">
            <a:hlinkClick r:id="" action="ppaction://media"/>
            <a:extLst>
              <a:ext uri="{FF2B5EF4-FFF2-40B4-BE49-F238E27FC236}">
                <a16:creationId xmlns:a16="http://schemas.microsoft.com/office/drawing/2014/main" id="{E38215F2-38C8-D216-73E6-7579ACADFB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079" y="4030779"/>
            <a:ext cx="4389120" cy="274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B1A86D2-F490-5F3D-4F8F-2A487AB962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6431994"/>
                  </p:ext>
                </p:extLst>
              </p:nvPr>
            </p:nvGraphicFramePr>
            <p:xfrm>
              <a:off x="5261673" y="232552"/>
              <a:ext cx="6349080" cy="2560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57403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253132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reproductive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predictive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2.67e-3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4.32e-2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3.56e-2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1.49e-1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1.13e-3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2.44e-2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9.52e-2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39m 11.8s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40.2s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39.5s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3.0/3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B1A86D2-F490-5F3D-4F8F-2A487AB962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6431994"/>
                  </p:ext>
                </p:extLst>
              </p:nvPr>
            </p:nvGraphicFramePr>
            <p:xfrm>
              <a:off x="5261673" y="232552"/>
              <a:ext cx="6349080" cy="2560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57403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253132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reproductive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predictive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85" t="-88000" r="-406796" b="-24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176000" r="-196209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2.67e-3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4.32e-2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276000" r="-19620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3.56e-2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1.49e-1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85" t="-186139" r="-406796" b="-142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368627" r="-196209" b="-3803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1.13e-3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2.44e-2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478000" r="-196209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9.52e-2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E6B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97183" t="-578000" r="-293427" b="-1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39m 11.8s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40.2s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39.5s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97183" t="-398824" r="-293427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3.0/3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E86DC96-5745-2D84-D8E7-4BBBD4E8FFE2}"/>
              </a:ext>
            </a:extLst>
          </p:cNvPr>
          <p:cNvGrpSpPr/>
          <p:nvPr/>
        </p:nvGrpSpPr>
        <p:grpSpPr>
          <a:xfrm>
            <a:off x="10983219" y="5996643"/>
            <a:ext cx="1099596" cy="861357"/>
            <a:chOff x="9227994" y="5561664"/>
            <a:chExt cx="1932607" cy="12577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97D9D7-786C-D454-D528-249096D57192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3316D40-674A-195B-73D9-C09B730D0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5ED0F7B-F4FF-EC5D-ACF5-3AC25395059B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2A5CE6-E52B-F172-447F-61B5ABDE6B5B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F33552-1D3A-878A-98B0-22487C108FF1}"/>
              </a:ext>
            </a:extLst>
          </p:cNvPr>
          <p:cNvSpPr txBox="1"/>
          <p:nvPr/>
        </p:nvSpPr>
        <p:spPr>
          <a:xfrm>
            <a:off x="1240751" y="5402379"/>
            <a:ext cx="191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FOM-FOM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084217-9197-7AD8-3AA0-0FDDAD3E94A7}"/>
              </a:ext>
            </a:extLst>
          </p:cNvPr>
          <p:cNvSpPr txBox="1"/>
          <p:nvPr/>
        </p:nvSpPr>
        <p:spPr>
          <a:xfrm>
            <a:off x="7183787" y="5340316"/>
            <a:ext cx="15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QOpInf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-FOM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4F9C6-7CB2-79D2-F719-6FA83E860DC3}"/>
              </a:ext>
            </a:extLst>
          </p:cNvPr>
          <p:cNvSpPr txBox="1"/>
          <p:nvPr/>
        </p:nvSpPr>
        <p:spPr>
          <a:xfrm>
            <a:off x="4093033" y="6519446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QOpInf</a:t>
            </a:r>
            <a:r>
              <a:rPr lang="en-US" sz="1600" dirty="0"/>
              <a:t> = Quadratic </a:t>
            </a:r>
            <a:r>
              <a:rPr lang="en-US" sz="1600" dirty="0" err="1"/>
              <a:t>OpInf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9569A5-6CD1-8B35-BAB7-F74237DB3D76}"/>
                  </a:ext>
                </a:extLst>
              </p:cNvPr>
              <p:cNvSpPr txBox="1"/>
              <p:nvPr/>
            </p:nvSpPr>
            <p:spPr>
              <a:xfrm>
                <a:off x="5956452" y="2929725"/>
                <a:ext cx="4768381" cy="646331"/>
              </a:xfrm>
              <a:prstGeom prst="rect">
                <a:avLst/>
              </a:prstGeom>
              <a:solidFill>
                <a:srgbClr val="FFE6B3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Relative errors </a:t>
                </a:r>
                <a:r>
                  <a:rPr lang="en-US" dirty="0"/>
                  <a:t>are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(1e-3)-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(1e-2)</a:t>
                </a:r>
                <a:r>
                  <a:rPr lang="en-US" dirty="0"/>
                  <a:t> for displacement and velocity!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9569A5-6CD1-8B35-BAB7-F74237DB3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452" y="2929725"/>
                <a:ext cx="4768381" cy="646331"/>
              </a:xfrm>
              <a:prstGeom prst="rect">
                <a:avLst/>
              </a:prstGeom>
              <a:blipFill>
                <a:blip r:embed="rId12"/>
                <a:stretch>
                  <a:fillRect t="-6604" r="-76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D04294BF-D41F-DFC2-96C3-869B88B87732}"/>
              </a:ext>
            </a:extLst>
          </p:cNvPr>
          <p:cNvSpPr txBox="1">
            <a:spLocks/>
          </p:cNvSpPr>
          <p:nvPr/>
        </p:nvSpPr>
        <p:spPr>
          <a:xfrm>
            <a:off x="720648" y="232552"/>
            <a:ext cx="4508057" cy="706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Torsion (Overlapping SAM, Reproductive &amp; Predictive)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2FE39A-873F-4883-6A7B-D0A29BEED34A}"/>
                  </a:ext>
                </a:extLst>
              </p:cNvPr>
              <p:cNvSpPr txBox="1"/>
              <p:nvPr/>
            </p:nvSpPr>
            <p:spPr>
              <a:xfrm>
                <a:off x="285140" y="1067948"/>
                <a:ext cx="4750724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Neohookean</a:t>
                </a:r>
                <a:r>
                  <a:rPr lang="en-US" dirty="0"/>
                  <a:t> material model</a:t>
                </a:r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TET4 – HEX8 overlapping </a:t>
                </a:r>
                <a:r>
                  <a:rPr lang="en-US" dirty="0"/>
                  <a:t>coupling with </a:t>
                </a:r>
                <a:r>
                  <a:rPr lang="en-US" b="1" dirty="0"/>
                  <a:t>implicit-explicit Newmark </a:t>
                </a:r>
                <a:r>
                  <a:rPr lang="en-US" dirty="0"/>
                  <a:t>having </a:t>
                </a:r>
                <a:r>
                  <a:rPr lang="en-US" b="1" dirty="0"/>
                  <a:t>different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QOpInf</a:t>
                </a:r>
                <a:r>
                  <a:rPr lang="en-US" b="1" dirty="0"/>
                  <a:t>-FOM </a:t>
                </a:r>
                <a:r>
                  <a:rPr lang="en-US" dirty="0"/>
                  <a:t>coupled</a:t>
                </a:r>
                <a:r>
                  <a:rPr lang="en-US" b="1" dirty="0"/>
                  <a:t> </a:t>
                </a:r>
                <a:r>
                  <a:rPr lang="en-US" dirty="0"/>
                  <a:t>models with M=27 and M=30 POD modes, capturing 99.9999%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Prediction</a:t>
                </a:r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:r>
                  <a:rPr lang="en-US" b="1" dirty="0"/>
                  <a:t>initial velocity </a:t>
                </a:r>
                <a:r>
                  <a:rPr lang="en-US" dirty="0"/>
                  <a:t>(rotation speed/direction)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(Linear) </a:t>
                </a:r>
                <a:r>
                  <a:rPr lang="en-US" b="1" dirty="0" err="1"/>
                  <a:t>OpInf</a:t>
                </a:r>
                <a:r>
                  <a:rPr lang="en-US" b="1" dirty="0"/>
                  <a:t>-FOM</a:t>
                </a:r>
                <a:r>
                  <a:rPr lang="en-US" dirty="0"/>
                  <a:t> coupling </a:t>
                </a:r>
                <a:r>
                  <a:rPr lang="en-US" b="1" dirty="0"/>
                  <a:t>insufficient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2FE39A-873F-4883-6A7B-D0A29BEED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40" y="1067948"/>
                <a:ext cx="4750724" cy="3108543"/>
              </a:xfrm>
              <a:prstGeom prst="rect">
                <a:avLst/>
              </a:prstGeom>
              <a:blipFill>
                <a:blip r:embed="rId13"/>
                <a:stretch>
                  <a:fillRect l="-899" t="-1176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22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rsion-qopinf-fom-predictive-M30">
            <a:hlinkClick r:id="" action="ppaction://media"/>
            <a:extLst>
              <a:ext uri="{FF2B5EF4-FFF2-40B4-BE49-F238E27FC236}">
                <a16:creationId xmlns:a16="http://schemas.microsoft.com/office/drawing/2014/main" id="{8CAFABD7-F533-662C-5304-F37290306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3786" y="3695765"/>
            <a:ext cx="4973514" cy="3108447"/>
          </a:xfrm>
          <a:prstGeom prst="rect">
            <a:avLst/>
          </a:prstGeom>
        </p:spPr>
      </p:pic>
      <p:pic>
        <p:nvPicPr>
          <p:cNvPr id="2" name="torsion-fom-fom">
            <a:hlinkClick r:id="" action="ppaction://media"/>
            <a:extLst>
              <a:ext uri="{FF2B5EF4-FFF2-40B4-BE49-F238E27FC236}">
                <a16:creationId xmlns:a16="http://schemas.microsoft.com/office/drawing/2014/main" id="{E38215F2-38C8-D216-73E6-7579ACADFB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079" y="4030779"/>
            <a:ext cx="4389120" cy="274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B1A86D2-F490-5F3D-4F8F-2A487AB962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1997509"/>
                  </p:ext>
                </p:extLst>
              </p:nvPr>
            </p:nvGraphicFramePr>
            <p:xfrm>
              <a:off x="5261673" y="232552"/>
              <a:ext cx="6349080" cy="2560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57403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253132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reproductive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predictive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2.67e-3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4.32e-2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3.56e-2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1.49e-1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</a:t>
                          </a:r>
                          <a:r>
                            <a:rPr lang="en-US" sz="1400" dirty="0" err="1"/>
                            <a:t>rel</a:t>
                          </a:r>
                          <a:r>
                            <a:rPr lang="en-US" sz="1400" dirty="0"/>
                            <a:t> errs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1.13e-3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2.44e-2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9.52e-2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39m 11.8s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40.2s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39.5s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3.0/3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B1A86D2-F490-5F3D-4F8F-2A487AB962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1997509"/>
                  </p:ext>
                </p:extLst>
              </p:nvPr>
            </p:nvGraphicFramePr>
            <p:xfrm>
              <a:off x="5261673" y="232552"/>
              <a:ext cx="6349080" cy="2560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3460">
                      <a:extLst>
                        <a:ext uri="{9D8B030D-6E8A-4147-A177-3AD203B41FA5}">
                          <a16:colId xmlns:a16="http://schemas.microsoft.com/office/drawing/2014/main" val="1894060780"/>
                        </a:ext>
                      </a:extLst>
                    </a:gridCol>
                    <a:gridCol w="1297305">
                      <a:extLst>
                        <a:ext uri="{9D8B030D-6E8A-4147-A177-3AD203B41FA5}">
                          <a16:colId xmlns:a16="http://schemas.microsoft.com/office/drawing/2014/main" val="3232049999"/>
                        </a:ext>
                      </a:extLst>
                    </a:gridCol>
                    <a:gridCol w="1287780">
                      <a:extLst>
                        <a:ext uri="{9D8B030D-6E8A-4147-A177-3AD203B41FA5}">
                          <a16:colId xmlns:a16="http://schemas.microsoft.com/office/drawing/2014/main" val="3095717393"/>
                        </a:ext>
                      </a:extLst>
                    </a:gridCol>
                    <a:gridCol w="1257403">
                      <a:extLst>
                        <a:ext uri="{9D8B030D-6E8A-4147-A177-3AD203B41FA5}">
                          <a16:colId xmlns:a16="http://schemas.microsoft.com/office/drawing/2014/main" val="2586030892"/>
                        </a:ext>
                      </a:extLst>
                    </a:gridCol>
                    <a:gridCol w="1253132">
                      <a:extLst>
                        <a:ext uri="{9D8B030D-6E8A-4147-A177-3AD203B41FA5}">
                          <a16:colId xmlns:a16="http://schemas.microsoft.com/office/drawing/2014/main" val="365895276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reproductive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err="1">
                              <a:solidFill>
                                <a:schemeClr val="tx1"/>
                              </a:solidFill>
                            </a:rPr>
                            <a:t>QOpInf</a:t>
                          </a:r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</a:rPr>
                            <a:t>-FOM predictive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42985835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85" t="-88000" r="-406796" b="-24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176000" r="-196209" b="-5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2.67e-3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4.32e-2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4734791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276000" r="-19620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3.56e-2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1.49e-1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08928487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485" t="-186139" r="-406796" b="-142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displacement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368627" r="-196209" b="-3803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1.13e-3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2.44e-2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7506563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velocity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199052" t="-478000" r="-196209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1.12e-2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9.52e-2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2587188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CPU time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97183" t="-578000" r="-293427" b="-1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39m 11.8s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40.2s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1m 39.5s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4719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Mean/max # Schwarz </a:t>
                          </a:r>
                          <a:r>
                            <a:rPr lang="en-US" sz="1400" dirty="0" err="1"/>
                            <a:t>iters</a:t>
                          </a:r>
                          <a:endParaRPr lang="en-US" sz="1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97183" t="-398824" r="-293427" b="-1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3.0/3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2.0/2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8157419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E86DC96-5745-2D84-D8E7-4BBBD4E8FFE2}"/>
              </a:ext>
            </a:extLst>
          </p:cNvPr>
          <p:cNvGrpSpPr/>
          <p:nvPr/>
        </p:nvGrpSpPr>
        <p:grpSpPr>
          <a:xfrm>
            <a:off x="10983219" y="5996643"/>
            <a:ext cx="1099596" cy="861357"/>
            <a:chOff x="9227994" y="5561664"/>
            <a:chExt cx="1932607" cy="12577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97D9D7-786C-D454-D528-249096D57192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3316D40-674A-195B-73D9-C09B730D0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5ED0F7B-F4FF-EC5D-ACF5-3AC25395059B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2A5CE6-E52B-F172-447F-61B5ABDE6B5B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FF33552-1D3A-878A-98B0-22487C108FF1}"/>
              </a:ext>
            </a:extLst>
          </p:cNvPr>
          <p:cNvSpPr txBox="1"/>
          <p:nvPr/>
        </p:nvSpPr>
        <p:spPr>
          <a:xfrm>
            <a:off x="1240751" y="5402379"/>
            <a:ext cx="1912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FOM-FOM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084217-9197-7AD8-3AA0-0FDDAD3E94A7}"/>
              </a:ext>
            </a:extLst>
          </p:cNvPr>
          <p:cNvSpPr txBox="1"/>
          <p:nvPr/>
        </p:nvSpPr>
        <p:spPr>
          <a:xfrm>
            <a:off x="7183787" y="5340316"/>
            <a:ext cx="15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QOpInf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-FOM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4F9C6-7CB2-79D2-F719-6FA83E860DC3}"/>
              </a:ext>
            </a:extLst>
          </p:cNvPr>
          <p:cNvSpPr txBox="1"/>
          <p:nvPr/>
        </p:nvSpPr>
        <p:spPr>
          <a:xfrm>
            <a:off x="4093033" y="6519446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QOpInf</a:t>
            </a:r>
            <a:r>
              <a:rPr lang="en-US" sz="1600" dirty="0"/>
              <a:t> = Quadratic </a:t>
            </a:r>
            <a:r>
              <a:rPr lang="en-US" sz="1600" dirty="0" err="1"/>
              <a:t>OpInf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6D742E-5D43-4789-1718-90D981207440}"/>
                  </a:ext>
                </a:extLst>
              </p:cNvPr>
              <p:cNvSpPr txBox="1"/>
              <p:nvPr/>
            </p:nvSpPr>
            <p:spPr>
              <a:xfrm>
                <a:off x="5234047" y="3673064"/>
                <a:ext cx="6490152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~</a:t>
                </a:r>
                <a:r>
                  <a:rPr lang="en-US" b="1" dirty="0"/>
                  <a:t>23.5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speedups </a:t>
                </a:r>
                <a:r>
                  <a:rPr lang="en-US" dirty="0"/>
                  <a:t>are achieved via </a:t>
                </a:r>
                <a:r>
                  <a:rPr lang="en-US" b="1" dirty="0" err="1"/>
                  <a:t>QOpInf</a:t>
                </a:r>
                <a:r>
                  <a:rPr lang="en-US" b="1" dirty="0"/>
                  <a:t>-FOM</a:t>
                </a:r>
                <a:r>
                  <a:rPr lang="en-US" dirty="0"/>
                  <a:t> couplings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6D742E-5D43-4789-1718-90D981207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047" y="3673064"/>
                <a:ext cx="6490152" cy="369332"/>
              </a:xfrm>
              <a:prstGeom prst="rect">
                <a:avLst/>
              </a:prstGeom>
              <a:blipFill>
                <a:blip r:embed="rId12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D82D6F-D29C-8669-FD36-40FAB6CDCD4B}"/>
                  </a:ext>
                </a:extLst>
              </p:cNvPr>
              <p:cNvSpPr txBox="1"/>
              <p:nvPr/>
            </p:nvSpPr>
            <p:spPr>
              <a:xfrm>
                <a:off x="5956452" y="2929725"/>
                <a:ext cx="47683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Relative errors </a:t>
                </a:r>
                <a:r>
                  <a:rPr lang="en-US" dirty="0"/>
                  <a:t>are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(1e-3)-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b="1" dirty="0"/>
                  <a:t>(1e-2)</a:t>
                </a:r>
                <a:r>
                  <a:rPr lang="en-US" dirty="0"/>
                  <a:t> for displacement and velocity!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D82D6F-D29C-8669-FD36-40FAB6CDC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452" y="2929725"/>
                <a:ext cx="4768381" cy="646331"/>
              </a:xfrm>
              <a:prstGeom prst="rect">
                <a:avLst/>
              </a:prstGeom>
              <a:blipFill>
                <a:blip r:embed="rId13"/>
                <a:stretch>
                  <a:fillRect t="-6604" r="-76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E967EB50-C87C-CC72-2D32-6520462B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4508057" cy="706786"/>
          </a:xfrm>
        </p:spPr>
        <p:txBody>
          <a:bodyPr/>
          <a:lstStyle/>
          <a:p>
            <a:r>
              <a:rPr lang="en-US" dirty="0"/>
              <a:t>Torsion (Overlapping SAM, Reproductive &amp; Predictive)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E957E3-9223-86A0-8C4B-4EECBC5C0A42}"/>
                  </a:ext>
                </a:extLst>
              </p:cNvPr>
              <p:cNvSpPr txBox="1"/>
              <p:nvPr/>
            </p:nvSpPr>
            <p:spPr>
              <a:xfrm>
                <a:off x="285140" y="1067948"/>
                <a:ext cx="4750724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Neohookean</a:t>
                </a:r>
                <a:r>
                  <a:rPr lang="en-US" dirty="0"/>
                  <a:t> material model</a:t>
                </a:r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TET4 – HEX8 overlapping </a:t>
                </a:r>
                <a:r>
                  <a:rPr lang="en-US" dirty="0"/>
                  <a:t>coupling with </a:t>
                </a:r>
                <a:r>
                  <a:rPr lang="en-US" b="1" dirty="0"/>
                  <a:t>implicit-explicit Newmark </a:t>
                </a:r>
                <a:r>
                  <a:rPr lang="en-US" dirty="0"/>
                  <a:t>having </a:t>
                </a:r>
                <a:r>
                  <a:rPr lang="en-US" b="1" dirty="0"/>
                  <a:t>different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QOpInf</a:t>
                </a:r>
                <a:r>
                  <a:rPr lang="en-US" b="1" dirty="0"/>
                  <a:t>-FOM </a:t>
                </a:r>
                <a:r>
                  <a:rPr lang="en-US" dirty="0"/>
                  <a:t>coupled</a:t>
                </a:r>
                <a:r>
                  <a:rPr lang="en-US" b="1" dirty="0"/>
                  <a:t> </a:t>
                </a:r>
                <a:r>
                  <a:rPr lang="en-US" dirty="0"/>
                  <a:t>models with M=27 and M=30 POD modes, capturing 99.9999%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Prediction</a:t>
                </a:r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:r>
                  <a:rPr lang="en-US" b="1" dirty="0"/>
                  <a:t>initial velocity </a:t>
                </a:r>
                <a:r>
                  <a:rPr lang="en-US" dirty="0"/>
                  <a:t>(rotation speed/direction)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(Linear) </a:t>
                </a:r>
                <a:r>
                  <a:rPr lang="en-US" b="1" dirty="0" err="1"/>
                  <a:t>OpInf</a:t>
                </a:r>
                <a:r>
                  <a:rPr lang="en-US" b="1" dirty="0"/>
                  <a:t>-FOM</a:t>
                </a:r>
                <a:r>
                  <a:rPr lang="en-US" dirty="0"/>
                  <a:t> coupling </a:t>
                </a:r>
                <a:r>
                  <a:rPr lang="en-US" b="1" dirty="0"/>
                  <a:t>insufficient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E957E3-9223-86A0-8C4B-4EECBC5C0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40" y="1067948"/>
                <a:ext cx="4750724" cy="3108543"/>
              </a:xfrm>
              <a:prstGeom prst="rect">
                <a:avLst/>
              </a:prstGeom>
              <a:blipFill>
                <a:blip r:embed="rId14"/>
                <a:stretch>
                  <a:fillRect l="-899" t="-1176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86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Bolted Joint (Overlapping SAM, Reproductive)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623464-AED3-F35F-3C67-46E9448DF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333" y="752306"/>
            <a:ext cx="4514817" cy="33979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A3175C-86F2-D37A-A088-A57373D30DC9}"/>
              </a:ext>
            </a:extLst>
          </p:cNvPr>
          <p:cNvSpPr txBox="1"/>
          <p:nvPr/>
        </p:nvSpPr>
        <p:spPr>
          <a:xfrm>
            <a:off x="8316408" y="4349443"/>
            <a:ext cx="3210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Figure above: </a:t>
            </a:r>
            <a:r>
              <a:rPr lang="en-US" sz="1600" dirty="0"/>
              <a:t>convergence </a:t>
            </a:r>
            <a:r>
              <a:rPr lang="en-US" sz="1600" dirty="0" err="1"/>
              <a:t>w.r.t.</a:t>
            </a:r>
            <a:r>
              <a:rPr lang="en-US" sz="1600" dirty="0"/>
              <a:t> basis size for reproductive FOM-</a:t>
            </a:r>
            <a:r>
              <a:rPr lang="en-US" sz="1600" dirty="0" err="1"/>
              <a:t>COpInf</a:t>
            </a:r>
            <a:r>
              <a:rPr lang="en-US" sz="1600" dirty="0"/>
              <a:t> coupling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46E639-DE11-F53A-F8C1-DDA183AC9B29}"/>
              </a:ext>
            </a:extLst>
          </p:cNvPr>
          <p:cNvGrpSpPr/>
          <p:nvPr/>
        </p:nvGrpSpPr>
        <p:grpSpPr>
          <a:xfrm>
            <a:off x="10983219" y="5996643"/>
            <a:ext cx="1099596" cy="861357"/>
            <a:chOff x="9227994" y="5561664"/>
            <a:chExt cx="1932607" cy="12577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B1739A-C0C3-ED79-EED9-B205865A856D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2B2CEDC-CE8A-4E5D-74C9-A72B04649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8F031FA-0986-299A-A0CD-2CAF1EA3FF44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E0BFB9-DC1D-8832-AFBD-123E624A324A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D790C69-E316-FEEC-73B9-B26346051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49" y="3347620"/>
            <a:ext cx="7460133" cy="3451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3CD23-AB76-BCFA-7466-E8B1574AC3B5}"/>
              </a:ext>
            </a:extLst>
          </p:cNvPr>
          <p:cNvSpPr txBox="1"/>
          <p:nvPr/>
        </p:nvSpPr>
        <p:spPr>
          <a:xfrm>
            <a:off x="211739" y="998126"/>
            <a:ext cx="72386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Hyper-elastic </a:t>
            </a:r>
            <a:r>
              <a:rPr lang="en-US" dirty="0"/>
              <a:t>(Saint-</a:t>
            </a:r>
            <a:r>
              <a:rPr lang="en-US" dirty="0" err="1"/>
              <a:t>Venant</a:t>
            </a:r>
            <a:r>
              <a:rPr lang="en-US" dirty="0"/>
              <a:t> Kirchhoff) problem with </a:t>
            </a:r>
            <a:r>
              <a:rPr lang="en-US" b="1" dirty="0"/>
              <a:t>TET10 – HEX8 meshes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Loading</a:t>
            </a:r>
            <a:r>
              <a:rPr lang="en-US" dirty="0"/>
              <a:t> is applied to top part of bolted join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Cubic </a:t>
            </a:r>
            <a:r>
              <a:rPr lang="en-US" b="1" dirty="0" err="1"/>
              <a:t>OpInf</a:t>
            </a:r>
            <a:r>
              <a:rPr lang="en-US" b="1" dirty="0"/>
              <a:t> (</a:t>
            </a:r>
            <a:r>
              <a:rPr lang="en-US" b="1" dirty="0" err="1"/>
              <a:t>COpInf</a:t>
            </a:r>
            <a:r>
              <a:rPr lang="en-US" b="1" dirty="0"/>
              <a:t>) </a:t>
            </a:r>
            <a:r>
              <a:rPr lang="en-US" dirty="0"/>
              <a:t>coupled</a:t>
            </a:r>
            <a:r>
              <a:rPr lang="en-US" b="1" dirty="0"/>
              <a:t> </a:t>
            </a:r>
            <a:r>
              <a:rPr lang="en-US" dirty="0"/>
              <a:t>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Hybrid couplings require </a:t>
            </a:r>
            <a:r>
              <a:rPr lang="en-US" b="1" dirty="0"/>
              <a:t>fewer Schwarz iterations </a:t>
            </a:r>
            <a:r>
              <a:rPr lang="en-US" dirty="0"/>
              <a:t>to converge</a:t>
            </a:r>
          </a:p>
          <a:p>
            <a:endParaRPr lang="en-US" sz="400" dirty="0"/>
          </a:p>
          <a:p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Convergence</a:t>
            </a:r>
            <a:r>
              <a:rPr lang="en-US" dirty="0"/>
              <a:t> </a:t>
            </a:r>
            <a:r>
              <a:rPr lang="en-US" dirty="0" err="1"/>
              <a:t>w.r.t.</a:t>
            </a:r>
            <a:r>
              <a:rPr lang="en-US" dirty="0"/>
              <a:t> basis size is observed for reproductive FOM-</a:t>
            </a:r>
            <a:r>
              <a:rPr lang="en-US" dirty="0" err="1"/>
              <a:t>QOpInf</a:t>
            </a:r>
            <a:r>
              <a:rPr lang="en-US" dirty="0"/>
              <a:t> couplings (right)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CC0030-5008-F715-4103-80FA291F1161}"/>
              </a:ext>
            </a:extLst>
          </p:cNvPr>
          <p:cNvSpPr/>
          <p:nvPr/>
        </p:nvSpPr>
        <p:spPr>
          <a:xfrm>
            <a:off x="5648498" y="5313721"/>
            <a:ext cx="1072342" cy="1242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652CC9-85CD-FDA3-4878-69CFA80B991F}"/>
              </a:ext>
            </a:extLst>
          </p:cNvPr>
          <p:cNvSpPr/>
          <p:nvPr/>
        </p:nvSpPr>
        <p:spPr>
          <a:xfrm>
            <a:off x="6229414" y="5699762"/>
            <a:ext cx="982852" cy="376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60358-28CE-08F1-15C2-BFA010B89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6" b="91331" l="9971" r="95748">
                        <a14:foregroundMark x1="46188" y1="89516" x2="56012" y2="91532"/>
                        <a14:foregroundMark x1="17595" y1="37702" x2="25513" y2="55645"/>
                        <a14:foregroundMark x1="48974" y1="9476" x2="50147" y2="29234"/>
                        <a14:foregroundMark x1="95748" y1="35685" x2="83431" y2="38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612" y="5246588"/>
            <a:ext cx="1784075" cy="129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Bolted Joint (Overlapping SAM, Predictive): Displacements 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397609-02F9-82CE-7816-AE2A82D0F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64" y="1140668"/>
            <a:ext cx="3444133" cy="2103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3AF423-A3B0-B76A-5A8A-690D2AD60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588" y="1132738"/>
            <a:ext cx="3444133" cy="21031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17E7DC-527C-EE1F-EFD9-37EEDEF8B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63" y="3962736"/>
            <a:ext cx="3444133" cy="2103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A1ED15-C63E-C056-BC25-B3515A2A1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589" y="3962736"/>
            <a:ext cx="3444133" cy="21031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D58FAC-CFAA-62F5-2B68-DE4AA1E0B6E2}"/>
              </a:ext>
            </a:extLst>
          </p:cNvPr>
          <p:cNvSpPr txBox="1"/>
          <p:nvPr/>
        </p:nvSpPr>
        <p:spPr>
          <a:xfrm>
            <a:off x="468781" y="326302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FOM-FOM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047B8A-1D1E-C040-1E4E-ED6B4CE2F2B5}"/>
              </a:ext>
            </a:extLst>
          </p:cNvPr>
          <p:cNvSpPr txBox="1"/>
          <p:nvPr/>
        </p:nvSpPr>
        <p:spPr>
          <a:xfrm>
            <a:off x="9642597" y="2887034"/>
            <a:ext cx="2263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FOM-</a:t>
            </a:r>
            <a:r>
              <a:rPr lang="en-US" b="1" dirty="0" err="1"/>
              <a:t>COpInf</a:t>
            </a:r>
            <a:endParaRPr lang="en-US" b="1" dirty="0"/>
          </a:p>
          <a:p>
            <a:pPr algn="ctr"/>
            <a:r>
              <a:rPr lang="en-US" dirty="0"/>
              <a:t>0.69% </a:t>
            </a:r>
            <a:r>
              <a:rPr lang="en-US" dirty="0" err="1"/>
              <a:t>rel</a:t>
            </a:r>
            <a:r>
              <a:rPr lang="en-US" dirty="0"/>
              <a:t> err (parts)</a:t>
            </a:r>
          </a:p>
          <a:p>
            <a:pPr algn="ctr"/>
            <a:r>
              <a:rPr lang="en-US" dirty="0"/>
              <a:t>3.51% </a:t>
            </a:r>
            <a:r>
              <a:rPr lang="en-US" dirty="0" err="1"/>
              <a:t>rel</a:t>
            </a:r>
            <a:r>
              <a:rPr lang="en-US" dirty="0"/>
              <a:t> err (bolts)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CBAF08-0D25-4366-5B18-4DE84EED2C36}"/>
              </a:ext>
            </a:extLst>
          </p:cNvPr>
          <p:cNvSpPr txBox="1"/>
          <p:nvPr/>
        </p:nvSpPr>
        <p:spPr>
          <a:xfrm>
            <a:off x="3700793" y="5796075"/>
            <a:ext cx="2412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COpInf-COpInf</a:t>
            </a:r>
            <a:r>
              <a:rPr lang="en-US" b="1" dirty="0"/>
              <a:t> (best)</a:t>
            </a:r>
          </a:p>
          <a:p>
            <a:pPr algn="ctr"/>
            <a:r>
              <a:rPr lang="en-US" dirty="0"/>
              <a:t>0.98% </a:t>
            </a:r>
            <a:r>
              <a:rPr lang="en-US" dirty="0" err="1"/>
              <a:t>rel</a:t>
            </a:r>
            <a:r>
              <a:rPr lang="en-US" dirty="0"/>
              <a:t> err (parts)</a:t>
            </a:r>
          </a:p>
          <a:p>
            <a:pPr algn="ctr"/>
            <a:r>
              <a:rPr lang="en-US" dirty="0"/>
              <a:t>4.41% </a:t>
            </a:r>
            <a:r>
              <a:rPr lang="en-US" dirty="0" err="1"/>
              <a:t>rel</a:t>
            </a:r>
            <a:r>
              <a:rPr lang="en-US" dirty="0"/>
              <a:t> err (bolts)</a:t>
            </a:r>
          </a:p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3DB6A5-F9DE-85D4-22DA-1EA365A11D6E}"/>
              </a:ext>
            </a:extLst>
          </p:cNvPr>
          <p:cNvSpPr txBox="1"/>
          <p:nvPr/>
        </p:nvSpPr>
        <p:spPr>
          <a:xfrm>
            <a:off x="9496722" y="5796075"/>
            <a:ext cx="2555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COpInf-COpInf</a:t>
            </a:r>
            <a:r>
              <a:rPr lang="en-US" b="1" dirty="0"/>
              <a:t> (worst)</a:t>
            </a:r>
          </a:p>
          <a:p>
            <a:pPr algn="ctr"/>
            <a:r>
              <a:rPr lang="en-US" dirty="0"/>
              <a:t>12.9% </a:t>
            </a:r>
            <a:r>
              <a:rPr lang="en-US" dirty="0" err="1"/>
              <a:t>rel</a:t>
            </a:r>
            <a:r>
              <a:rPr lang="en-US" dirty="0"/>
              <a:t> err (parts)</a:t>
            </a:r>
          </a:p>
          <a:p>
            <a:pPr algn="ctr"/>
            <a:r>
              <a:rPr lang="en-US" dirty="0"/>
              <a:t>12.5% </a:t>
            </a:r>
            <a:r>
              <a:rPr lang="en-US" dirty="0" err="1"/>
              <a:t>rel</a:t>
            </a:r>
            <a:r>
              <a:rPr lang="en-US" dirty="0"/>
              <a:t> err (bolts)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306790-4AC6-54CC-A4A6-E6FA7BF2E783}"/>
                  </a:ext>
                </a:extLst>
              </p:cNvPr>
              <p:cNvSpPr txBox="1"/>
              <p:nvPr/>
            </p:nvSpPr>
            <p:spPr>
              <a:xfrm>
                <a:off x="3845186" y="3263020"/>
                <a:ext cx="3933019" cy="1015663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Models generally achieve </a:t>
                </a:r>
                <a:r>
                  <a:rPr lang="en-US" sz="2000" b="1" dirty="0"/>
                  <a:t>relative errors </a:t>
                </a:r>
                <a:r>
                  <a:rPr lang="en-US" sz="2000" dirty="0"/>
                  <a:t>of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2000" b="1" dirty="0"/>
                  <a:t>(1%) </a:t>
                </a:r>
                <a:r>
                  <a:rPr lang="en-US" sz="2000" dirty="0"/>
                  <a:t>in</a:t>
                </a:r>
                <a:r>
                  <a:rPr lang="en-US" sz="2000" b="1" dirty="0"/>
                  <a:t> displacement.</a:t>
                </a:r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306790-4AC6-54CC-A4A6-E6FA7BF2E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186" y="3263020"/>
                <a:ext cx="3933019" cy="1015663"/>
              </a:xfrm>
              <a:prstGeom prst="rect">
                <a:avLst/>
              </a:prstGeom>
              <a:blipFill>
                <a:blip r:embed="rId7"/>
                <a:stretch>
                  <a:fillRect t="-3593" b="-8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2B9235-43A0-8F1A-C404-351A0E0CF4FE}"/>
                  </a:ext>
                </a:extLst>
              </p:cNvPr>
              <p:cNvSpPr txBox="1"/>
              <p:nvPr/>
            </p:nvSpPr>
            <p:spPr>
              <a:xfrm>
                <a:off x="9928151" y="1285951"/>
                <a:ext cx="156564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1.65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/>
                  <a:t>speedup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2B9235-43A0-8F1A-C404-351A0E0CF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8151" y="1285951"/>
                <a:ext cx="1565645" cy="646331"/>
              </a:xfrm>
              <a:prstGeom prst="rect">
                <a:avLst/>
              </a:prstGeom>
              <a:blipFill>
                <a:blip r:embed="rId8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E1B490-7E78-D7B2-23D6-534288255246}"/>
                  </a:ext>
                </a:extLst>
              </p:cNvPr>
              <p:cNvSpPr txBox="1"/>
              <p:nvPr/>
            </p:nvSpPr>
            <p:spPr>
              <a:xfrm>
                <a:off x="5028872" y="4738434"/>
                <a:ext cx="156564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ea typeface="Cambria Math" panose="02040503050406030204" pitchFamily="18" charset="0"/>
                  </a:rPr>
                  <a:t>6.12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/>
                  <a:t>speedup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6E1B490-7E78-D7B2-23D6-534288255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872" y="4738434"/>
                <a:ext cx="1565645" cy="646331"/>
              </a:xfrm>
              <a:prstGeom prst="rect">
                <a:avLst/>
              </a:prstGeom>
              <a:blipFill>
                <a:blip r:embed="rId9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3FB3AFE0-BAF3-93CF-B7AF-DCF7F7D5E27E}"/>
              </a:ext>
            </a:extLst>
          </p:cNvPr>
          <p:cNvGrpSpPr/>
          <p:nvPr/>
        </p:nvGrpSpPr>
        <p:grpSpPr>
          <a:xfrm>
            <a:off x="208547" y="5906548"/>
            <a:ext cx="1099596" cy="861357"/>
            <a:chOff x="9227994" y="5561664"/>
            <a:chExt cx="1932607" cy="12577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10055FE-E141-939B-BA12-2FA25576ED9A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E9D9EBE-1DAC-30B7-BB39-BFCCC480A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DDC16B0-0908-44E9-02A3-FFFD490BF343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8DD1CA-35D4-0036-0650-C5349762E187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46D227-93D6-FEC0-73D1-31F419776DC0}"/>
              </a:ext>
            </a:extLst>
          </p:cNvPr>
          <p:cNvSpPr txBox="1"/>
          <p:nvPr/>
        </p:nvSpPr>
        <p:spPr>
          <a:xfrm>
            <a:off x="4668777" y="831612"/>
            <a:ext cx="2106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COpInf</a:t>
            </a:r>
            <a:r>
              <a:rPr lang="en-US" sz="1600" dirty="0"/>
              <a:t> = Cubic </a:t>
            </a:r>
            <a:r>
              <a:rPr lang="en-US" sz="1600" dirty="0" err="1"/>
              <a:t>OpInf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12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232553"/>
            <a:ext cx="10946419" cy="530536"/>
          </a:xfrm>
        </p:spPr>
        <p:txBody>
          <a:bodyPr/>
          <a:lstStyle/>
          <a:p>
            <a:r>
              <a:rPr lang="en-US" dirty="0"/>
              <a:t>Bolted Joint (Overlapping SAM, Predictive): von Mises Stresses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A9004-D633-45EF-19C8-27FF7E440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47" y="1090559"/>
            <a:ext cx="3848182" cy="2103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0E923B-733C-9B7A-6FD7-576859F5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351" y="963632"/>
            <a:ext cx="3858242" cy="210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AB7317-2B3F-A419-FE30-74C99FD8D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15" y="4071026"/>
            <a:ext cx="3851314" cy="2103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A0CA6-412C-0113-C763-23D0F92C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656" y="3944099"/>
            <a:ext cx="3849393" cy="21031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9051D0-B49A-1288-150D-A233EF2A856C}"/>
              </a:ext>
            </a:extLst>
          </p:cNvPr>
          <p:cNvSpPr txBox="1"/>
          <p:nvPr/>
        </p:nvSpPr>
        <p:spPr>
          <a:xfrm>
            <a:off x="468781" y="326302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FOM-FOM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E23F5-22EE-9D8A-346F-E7825D92F473}"/>
              </a:ext>
            </a:extLst>
          </p:cNvPr>
          <p:cNvSpPr txBox="1"/>
          <p:nvPr/>
        </p:nvSpPr>
        <p:spPr>
          <a:xfrm>
            <a:off x="10024110" y="2887034"/>
            <a:ext cx="15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FOM-</a:t>
            </a:r>
            <a:r>
              <a:rPr lang="en-US" b="1" dirty="0" err="1"/>
              <a:t>COpInf</a:t>
            </a:r>
            <a:endParaRPr lang="en-US" b="1" dirty="0"/>
          </a:p>
          <a:p>
            <a:pPr algn="ctr"/>
            <a:r>
              <a:rPr lang="en-US" dirty="0"/>
              <a:t>7.74% </a:t>
            </a:r>
            <a:r>
              <a:rPr lang="en-US" dirty="0" err="1"/>
              <a:t>rel</a:t>
            </a:r>
            <a:r>
              <a:rPr lang="en-US" dirty="0"/>
              <a:t> err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D36106-8BD8-7556-291C-0BCF23C50109}"/>
              </a:ext>
            </a:extLst>
          </p:cNvPr>
          <p:cNvSpPr txBox="1"/>
          <p:nvPr/>
        </p:nvSpPr>
        <p:spPr>
          <a:xfrm>
            <a:off x="2852723" y="5716037"/>
            <a:ext cx="2412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COpInf-COpInf</a:t>
            </a:r>
            <a:r>
              <a:rPr lang="en-US" b="1" dirty="0"/>
              <a:t> (best)</a:t>
            </a:r>
          </a:p>
          <a:p>
            <a:pPr algn="ctr"/>
            <a:r>
              <a:rPr lang="en-US" dirty="0"/>
              <a:t>12.4% </a:t>
            </a:r>
            <a:r>
              <a:rPr lang="en-US" dirty="0" err="1"/>
              <a:t>rel</a:t>
            </a:r>
            <a:r>
              <a:rPr lang="en-US" dirty="0"/>
              <a:t> error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0A788-CE2A-C810-BAE6-A8B774E028BE}"/>
              </a:ext>
            </a:extLst>
          </p:cNvPr>
          <p:cNvSpPr txBox="1"/>
          <p:nvPr/>
        </p:nvSpPr>
        <p:spPr>
          <a:xfrm>
            <a:off x="9496722" y="5597593"/>
            <a:ext cx="255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COpInf-COpInf</a:t>
            </a:r>
            <a:r>
              <a:rPr lang="en-US" b="1" dirty="0"/>
              <a:t> (worst)</a:t>
            </a:r>
          </a:p>
          <a:p>
            <a:pPr algn="ctr"/>
            <a:r>
              <a:rPr lang="en-US" dirty="0"/>
              <a:t>30.9% </a:t>
            </a:r>
            <a:r>
              <a:rPr lang="en-US" dirty="0" err="1"/>
              <a:t>rel</a:t>
            </a:r>
            <a:r>
              <a:rPr lang="en-US" dirty="0"/>
              <a:t> error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95BD6B-1293-F944-7058-71A627D9EBD0}"/>
              </a:ext>
            </a:extLst>
          </p:cNvPr>
          <p:cNvSpPr txBox="1"/>
          <p:nvPr/>
        </p:nvSpPr>
        <p:spPr>
          <a:xfrm>
            <a:off x="3842553" y="2731731"/>
            <a:ext cx="3933019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All models </a:t>
            </a:r>
            <a:r>
              <a:rPr lang="en-US" sz="2000" b="1" dirty="0"/>
              <a:t>correctly predict</a:t>
            </a:r>
            <a:r>
              <a:rPr lang="en-US" sz="2000" dirty="0"/>
              <a:t> </a:t>
            </a:r>
            <a:r>
              <a:rPr lang="en-US" sz="2000" b="1" dirty="0"/>
              <a:t>locations</a:t>
            </a:r>
            <a:r>
              <a:rPr lang="en-US" sz="2000" dirty="0"/>
              <a:t> of </a:t>
            </a:r>
            <a:r>
              <a:rPr lang="en-US" sz="2000" b="1" dirty="0"/>
              <a:t>maximum von Mises stress</a:t>
            </a:r>
            <a:r>
              <a:rPr lang="en-US" sz="2000" dirty="0"/>
              <a:t> (failure).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3C434A-333D-23B1-187C-53D893AB81F6}"/>
                  </a:ext>
                </a:extLst>
              </p:cNvPr>
              <p:cNvSpPr txBox="1"/>
              <p:nvPr/>
            </p:nvSpPr>
            <p:spPr>
              <a:xfrm>
                <a:off x="5891706" y="1368861"/>
                <a:ext cx="156564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1.65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/>
                  <a:t>speedup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3C434A-333D-23B1-187C-53D893AB8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06" y="1368861"/>
                <a:ext cx="1565645" cy="646331"/>
              </a:xfrm>
              <a:prstGeom prst="rect">
                <a:avLst/>
              </a:prstGeom>
              <a:blipFill>
                <a:blip r:embed="rId7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EA2AC9-33DF-ACAA-9221-1631B63953BA}"/>
                  </a:ext>
                </a:extLst>
              </p:cNvPr>
              <p:cNvSpPr txBox="1"/>
              <p:nvPr/>
            </p:nvSpPr>
            <p:spPr>
              <a:xfrm>
                <a:off x="5379697" y="4018101"/>
                <a:ext cx="156564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ea typeface="Cambria Math" panose="02040503050406030204" pitchFamily="18" charset="0"/>
                  </a:rPr>
                  <a:t>6.12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/>
                  <a:t>speedup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EA2AC9-33DF-ACAA-9221-1631B6395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697" y="4018101"/>
                <a:ext cx="1565645" cy="646331"/>
              </a:xfrm>
              <a:prstGeom prst="rect">
                <a:avLst/>
              </a:prstGeom>
              <a:blipFill>
                <a:blip r:embed="rId8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E4CD7A8-84AA-BD76-610F-CAAB09FC61E9}"/>
              </a:ext>
            </a:extLst>
          </p:cNvPr>
          <p:cNvSpPr txBox="1"/>
          <p:nvPr/>
        </p:nvSpPr>
        <p:spPr>
          <a:xfrm>
            <a:off x="5378229" y="5716037"/>
            <a:ext cx="326935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High errors do not necessarily mean result cannot be informative.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828BE1-5D82-5B59-11A1-A24C3E281009}"/>
              </a:ext>
            </a:extLst>
          </p:cNvPr>
          <p:cNvSpPr/>
          <p:nvPr/>
        </p:nvSpPr>
        <p:spPr>
          <a:xfrm>
            <a:off x="9520767" y="5597593"/>
            <a:ext cx="2462686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888BE0-497A-6135-EF74-F12CC31ABAA2}"/>
              </a:ext>
            </a:extLst>
          </p:cNvPr>
          <p:cNvGrpSpPr/>
          <p:nvPr/>
        </p:nvGrpSpPr>
        <p:grpSpPr>
          <a:xfrm>
            <a:off x="208547" y="5906548"/>
            <a:ext cx="1099596" cy="861357"/>
            <a:chOff x="9227994" y="5561664"/>
            <a:chExt cx="1932607" cy="1257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630E9E-308D-6C42-D688-693233DB023E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0282727-AD8A-4D43-25F2-28FD2341B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86727AE-7FFE-9003-9F1F-E0BBB993B781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47DF58-DC5A-EA72-0944-B0132A0B6B17}"/>
                </a:ext>
              </a:extLst>
            </p:cNvPr>
            <p:cNvSpPr txBox="1"/>
            <p:nvPr/>
          </p:nvSpPr>
          <p:spPr>
            <a:xfrm>
              <a:off x="9227994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0060A1F-23F9-D545-BC6A-55CBF5127F7C}"/>
              </a:ext>
            </a:extLst>
          </p:cNvPr>
          <p:cNvSpPr txBox="1"/>
          <p:nvPr/>
        </p:nvSpPr>
        <p:spPr>
          <a:xfrm>
            <a:off x="4668777" y="831612"/>
            <a:ext cx="2106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COpInf</a:t>
            </a:r>
            <a:r>
              <a:rPr lang="en-US" sz="1600" dirty="0"/>
              <a:t> = Cubic </a:t>
            </a:r>
            <a:r>
              <a:rPr lang="en-US" sz="1600" dirty="0" err="1"/>
              <a:t>OpInf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62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b="1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dirty="0"/>
              <a:t>Overlapping SAM for </a:t>
            </a:r>
            <a:r>
              <a:rPr lang="en-US" sz="2200" dirty="0" err="1"/>
              <a:t>OpInf</a:t>
            </a:r>
            <a:r>
              <a:rPr lang="en-US" sz="2200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Non-overlapping SAM for </a:t>
            </a:r>
            <a:r>
              <a:rPr lang="en-US" sz="2200" dirty="0" err="1"/>
              <a:t>OpInf</a:t>
            </a:r>
            <a:r>
              <a:rPr lang="en-US" sz="2200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F74679-8DFE-B991-EB0E-373C89D83421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0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dirty="0"/>
              <a:t>Overlapping SAM for </a:t>
            </a:r>
            <a:r>
              <a:rPr lang="en-US" sz="2200" dirty="0" err="1"/>
              <a:t>OpInf</a:t>
            </a:r>
            <a:r>
              <a:rPr lang="en-US" sz="2200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Non-overlapping SAM for </a:t>
            </a:r>
            <a:r>
              <a:rPr lang="en-US" sz="2200" b="1" dirty="0" err="1"/>
              <a:t>OpInf</a:t>
            </a:r>
            <a:r>
              <a:rPr lang="en-US" sz="2200" b="1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352B2F-C1CA-EEA2-647A-FDCD2A365D5A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0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Non-overlapping SAM-based Coupling for Non-Intrusive </a:t>
            </a:r>
            <a:r>
              <a:rPr lang="en-US" dirty="0" err="1"/>
              <a:t>OpInf</a:t>
            </a:r>
            <a:r>
              <a:rPr lang="en-US" dirty="0"/>
              <a:t> ROMs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64FA4CC-A65A-E751-74ED-75E76D8F2D33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5FADC5C-0EAC-1956-165F-5B2FD1B3094B}"/>
                  </a:ext>
                </a:extLst>
              </p:cNvPr>
              <p:cNvSpPr txBox="1"/>
              <p:nvPr/>
            </p:nvSpPr>
            <p:spPr>
              <a:xfrm>
                <a:off x="-379265" y="1487774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5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sz="1500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,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5FADC5C-0EAC-1956-165F-5B2FD1B30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9265" y="1487774"/>
                <a:ext cx="5178175" cy="113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9A820F1-586C-AB7B-55BF-E0BFD57A50F3}"/>
                  </a:ext>
                </a:extLst>
              </p:cNvPr>
              <p:cNvSpPr txBox="1"/>
              <p:nvPr/>
            </p:nvSpPr>
            <p:spPr>
              <a:xfrm>
                <a:off x="4749966" y="1487773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5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b="1" i="1" dirty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,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9A820F1-586C-AB7B-55BF-E0BFD57A5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966" y="1487773"/>
                <a:ext cx="5178175" cy="113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E466672-45CC-1D58-3BA6-FB5A12279627}"/>
              </a:ext>
            </a:extLst>
          </p:cNvPr>
          <p:cNvSpPr txBox="1"/>
          <p:nvPr/>
        </p:nvSpPr>
        <p:spPr>
          <a:xfrm>
            <a:off x="143345" y="988370"/>
            <a:ext cx="947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Alternating Dirichlet-Neumann non-overlapping SAM (dynamic linear elastic problem)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BDB2A-3B7A-37E2-E8FC-8B1F4E423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873" y="1311350"/>
            <a:ext cx="2335629" cy="12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Non-overlapping SAM-based Coupling for Non-Intrusive </a:t>
            </a:r>
            <a:r>
              <a:rPr lang="en-US" dirty="0" err="1"/>
              <a:t>OpInf</a:t>
            </a:r>
            <a:r>
              <a:rPr lang="en-US" dirty="0"/>
              <a:t> ROMs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64FA4CC-A65A-E751-74ED-75E76D8F2D33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5FADC5C-0EAC-1956-165F-5B2FD1B3094B}"/>
                  </a:ext>
                </a:extLst>
              </p:cNvPr>
              <p:cNvSpPr txBox="1"/>
              <p:nvPr/>
            </p:nvSpPr>
            <p:spPr>
              <a:xfrm>
                <a:off x="-379265" y="1487774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Sup>
                                <m:sSubSupPr>
                                  <m:ctrlP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5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sz="1500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,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5FADC5C-0EAC-1956-165F-5B2FD1B30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9265" y="1487774"/>
                <a:ext cx="5178175" cy="113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5D7E10AF-F1C1-FFD0-923B-28E5CB1D5160}"/>
              </a:ext>
            </a:extLst>
          </p:cNvPr>
          <p:cNvGrpSpPr/>
          <p:nvPr/>
        </p:nvGrpSpPr>
        <p:grpSpPr>
          <a:xfrm>
            <a:off x="379676" y="1487773"/>
            <a:ext cx="10812580" cy="2562210"/>
            <a:chOff x="338870" y="1716410"/>
            <a:chExt cx="10812580" cy="2562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84C291E-EDDA-4101-5394-43A8618EF172}"/>
                    </a:ext>
                  </a:extLst>
                </p:cNvPr>
                <p:cNvSpPr txBox="1"/>
                <p:nvPr/>
              </p:nvSpPr>
              <p:spPr>
                <a:xfrm>
                  <a:off x="5221622" y="3545978"/>
                  <a:ext cx="5929828" cy="6909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/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5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trlPr>
                                      <a:rPr lang="en-US" sz="1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b>
                                      <m:sSubPr>
                                        <m:ctrlPr>
                                          <a:rPr lang="en-US" sz="15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5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Ω</m:t>
                                        </m:r>
                                      </m:e>
                                      <m:sub>
                                        <m: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sz="15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5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5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acc>
                                              <m:accPr>
                                                <m:chr m:val="̈"/>
                                                <m:ctrlPr>
                                                  <a:rPr lang="en-US" sz="1500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500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𝝋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15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5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5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en-US" sz="15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+1)</m:t>
                                            </m:r>
                                          </m:sup>
                                        </m:sSubSup>
                                        <m:r>
                                          <a:rPr lang="en-US" sz="15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∙</m:t>
                                        </m:r>
                                        <m:r>
                                          <a:rPr lang="en-US" sz="15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𝝃</m:t>
                                        </m:r>
                                        <m: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5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500" b="1" i="1" dirty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sz="1500" b="1" i="1" dirty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  <m:sub>
                                            <m:r>
                                              <a:rPr lang="en-US" sz="15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sz="1500" i="1" dirty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500" i="1" dirty="0"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  <m:r>
                                                  <a:rPr lang="en-US" sz="1500" i="1" dirty="0">
                                                    <a:latin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e>
                                            </m:d>
                                          </m:sup>
                                        </m:sSubSup>
                                        <m:r>
                                          <a:rPr lang="en-US" sz="1500" b="0" i="1" dirty="0" smtClean="0">
                                            <a:latin typeface="Cambria Math" panose="02040503050406030204" pitchFamily="18" charset="0"/>
                                          </a:rPr>
                                          <m:t>:</m:t>
                                        </m:r>
                                        <m:r>
                                          <a:rPr lang="en-US" sz="15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𝛁</m:t>
                                        </m:r>
                                        <m:r>
                                          <a:rPr lang="en-US" sz="15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𝝃</m:t>
                                        </m:r>
                                      </m:e>
                                    </m:d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− </m:t>
                                    </m:r>
                                  </m:e>
                                </m:nary>
                                <m:nary>
                                  <m:naryPr>
                                    <m:ctrlPr>
                                      <a:rPr lang="en-US" sz="1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sty m:val="p"/>
                                        <m:brk m:alnAt="23"/>
                                      </m:rPr>
                                      <a:rPr lang="el-GR" sz="15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sz="15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5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500" b="1" i="1" dirty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  <m:sub>
                                            <m:r>
                                              <a:rPr lang="en-US" sz="15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500" i="1" dirty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500" i="1" dirty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en-US" sz="1500" i="1" dirty="0">
                                                <a:latin typeface="Cambria Math" panose="02040503050406030204" pitchFamily="18" charset="0"/>
                                              </a:rPr>
                                              <m:t>+1)</m:t>
                                            </m:r>
                                          </m:sup>
                                        </m:sSubSup>
                                        <m:r>
                                          <a:rPr lang="en-US" sz="1500" b="1" i="1" dirty="0" smtClean="0"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𝝃</m:t>
                                </m:r>
                                <m:r>
                                  <a:rPr lang="en-U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𝑑𝑆</m:t>
                                </m:r>
                              </m:e>
                            </m:d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nary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84C291E-EDDA-4101-5394-43A8618EF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1622" y="3545978"/>
                  <a:ext cx="5929828" cy="6909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9A820F1-586C-AB7B-55BF-E0BFD57A50F3}"/>
                    </a:ext>
                  </a:extLst>
                </p:cNvPr>
                <p:cNvSpPr txBox="1"/>
                <p:nvPr/>
              </p:nvSpPr>
              <p:spPr>
                <a:xfrm>
                  <a:off x="4709160" y="1716410"/>
                  <a:ext cx="5178175" cy="1132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sSubSup>
                                  <m:sSubSupPr>
                                    <m:ctrlP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̈"/>
                                        <m:ctrlPr>
                                          <a:rPr lang="en-US" sz="15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5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𝝋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b="0" i="0" dirty="0" smtClean="0"/>
                                  <m:t>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in</m:t>
                                </m:r>
                                <m:sSub>
                                  <m:sSub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𝝌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 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dirty="0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dirty="0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b="1" i="1" dirty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, 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500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9A820F1-586C-AB7B-55BF-E0BFD57A50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9160" y="1716410"/>
                  <a:ext cx="5178175" cy="113281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6933FFA-8421-1EE8-736A-A58487394419}"/>
                    </a:ext>
                  </a:extLst>
                </p:cNvPr>
                <p:cNvSpPr txBox="1"/>
                <p:nvPr/>
              </p:nvSpPr>
              <p:spPr>
                <a:xfrm>
                  <a:off x="338870" y="3587662"/>
                  <a:ext cx="3987502" cy="6909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/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5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trlPr>
                                      <a:rPr lang="en-US" sz="1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b>
                                      <m:sSubPr>
                                        <m:ctrlPr>
                                          <a:rPr lang="en-US" sz="15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5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Ω</m:t>
                                        </m:r>
                                      </m:e>
                                      <m:sub>
                                        <m: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sz="15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500" b="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500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acc>
                                              <m:accPr>
                                                <m:chr m:val="̈"/>
                                                <m:ctrlPr>
                                                  <a:rPr lang="en-US" sz="1500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500" b="1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𝝋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15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5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5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  <m:r>
                                              <a:rPr lang="en-US" sz="15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+1)</m:t>
                                            </m:r>
                                          </m:sup>
                                        </m:sSubSup>
                                        <m:r>
                                          <a:rPr lang="en-US" sz="15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∙</m:t>
                                        </m:r>
                                        <m:r>
                                          <a:rPr lang="en-US" sz="15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𝝃</m:t>
                                        </m:r>
                                        <m:r>
                                          <a:rPr lang="en-US" sz="15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500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500" b="1" i="1" dirty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sz="1500" b="1" i="1" dirty="0">
                                                <a:latin typeface="Cambria Math" panose="02040503050406030204" pitchFamily="18" charset="0"/>
                                              </a:rPr>
                                              <m:t>𝑷</m:t>
                                            </m:r>
                                          </m:e>
                                          <m:sub>
                                            <m:r>
                                              <a:rPr lang="en-US" sz="1500" i="1" dirty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sz="1500" i="1" dirty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500" i="1" dirty="0"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  <m:r>
                                                  <a:rPr lang="en-US" sz="1500" i="1" dirty="0">
                                                    <a:latin typeface="Cambria Math" panose="02040503050406030204" pitchFamily="18" charset="0"/>
                                                  </a:rPr>
                                                  <m:t>+1</m:t>
                                                </m:r>
                                              </m:e>
                                            </m:d>
                                          </m:sup>
                                        </m:sSubSup>
                                        <m:r>
                                          <a:rPr lang="en-US" sz="1500" b="0" i="1" dirty="0" smtClean="0">
                                            <a:latin typeface="Cambria Math" panose="02040503050406030204" pitchFamily="18" charset="0"/>
                                          </a:rPr>
                                          <m:t>:</m:t>
                                        </m:r>
                                        <m:r>
                                          <a:rPr lang="en-US" sz="15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𝛁</m:t>
                                        </m:r>
                                        <m:r>
                                          <a:rPr lang="en-US" sz="15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𝝃</m:t>
                                        </m:r>
                                      </m:e>
                                    </m:d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</m:nary>
                              </m:e>
                            </m:d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nary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6933FFA-8421-1EE8-736A-A584873944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870" y="3587662"/>
                  <a:ext cx="3987502" cy="69095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Arrow: Down 70">
              <a:extLst>
                <a:ext uri="{FF2B5EF4-FFF2-40B4-BE49-F238E27FC236}">
                  <a16:creationId xmlns:a16="http://schemas.microsoft.com/office/drawing/2014/main" id="{71F4C96A-BCB3-32D2-06BF-34E8D800F7E3}"/>
                </a:ext>
              </a:extLst>
            </p:cNvPr>
            <p:cNvSpPr/>
            <p:nvPr/>
          </p:nvSpPr>
          <p:spPr>
            <a:xfrm>
              <a:off x="1846286" y="2991053"/>
              <a:ext cx="322730" cy="558570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row: Down 79">
              <a:extLst>
                <a:ext uri="{FF2B5EF4-FFF2-40B4-BE49-F238E27FC236}">
                  <a16:creationId xmlns:a16="http://schemas.microsoft.com/office/drawing/2014/main" id="{13933954-A0FC-5E86-9DDA-D14E460C7347}"/>
                </a:ext>
              </a:extLst>
            </p:cNvPr>
            <p:cNvSpPr/>
            <p:nvPr/>
          </p:nvSpPr>
          <p:spPr>
            <a:xfrm>
              <a:off x="6824235" y="2991053"/>
              <a:ext cx="322730" cy="558570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008BC8A-C0F0-1842-061B-64334C7B0000}"/>
              </a:ext>
            </a:extLst>
          </p:cNvPr>
          <p:cNvSpPr txBox="1"/>
          <p:nvPr/>
        </p:nvSpPr>
        <p:spPr>
          <a:xfrm>
            <a:off x="143345" y="988370"/>
            <a:ext cx="947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Alternating Dirichlet-Neumann non-overlapping SAM (dynamic linear elastic problem)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5BC49-C6D0-30AE-C4F1-3D8548E51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1873" y="1311350"/>
            <a:ext cx="2335629" cy="12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Non-overlapping SAM-based Coupling for Non-Intrusive </a:t>
            </a:r>
            <a:r>
              <a:rPr lang="en-US" dirty="0" err="1"/>
              <a:t>OpInf</a:t>
            </a:r>
            <a:r>
              <a:rPr lang="en-US" dirty="0"/>
              <a:t> ROMs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64FA4CC-A65A-E751-74ED-75E76D8F2D33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06543-5526-27D1-E536-CD17FD9CF6B6}"/>
              </a:ext>
            </a:extLst>
          </p:cNvPr>
          <p:cNvSpPr txBox="1"/>
          <p:nvPr/>
        </p:nvSpPr>
        <p:spPr>
          <a:xfrm>
            <a:off x="143345" y="988370"/>
            <a:ext cx="947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Alternating Dirichlet-Neumann non-overlapping SAM (dynamic linear elastic problem)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8A53AD-CCD5-D4E5-41AA-1FE02839DC52}"/>
              </a:ext>
            </a:extLst>
          </p:cNvPr>
          <p:cNvGrpSpPr/>
          <p:nvPr/>
        </p:nvGrpSpPr>
        <p:grpSpPr>
          <a:xfrm>
            <a:off x="-379265" y="1487773"/>
            <a:ext cx="11571521" cy="3638818"/>
            <a:chOff x="-420071" y="1716410"/>
            <a:chExt cx="11571521" cy="36388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A475147-8318-FB92-C894-36F0C8FA1766}"/>
                    </a:ext>
                  </a:extLst>
                </p:cNvPr>
                <p:cNvSpPr txBox="1"/>
                <p:nvPr/>
              </p:nvSpPr>
              <p:spPr>
                <a:xfrm>
                  <a:off x="-420071" y="1716411"/>
                  <a:ext cx="5178175" cy="1132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15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sSubSup>
                                  <m:sSubSup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sSubSup>
                                  <m:sSubSupPr>
                                    <m:ctrlPr>
                                      <a:rPr lang="en-US" sz="15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̈"/>
                                        <m:ctrlPr>
                                          <a:rPr lang="en-US" sz="15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500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𝝋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sz="1500" b="0" i="0" dirty="0" smtClean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𝝌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5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bSup>
                                <m:r>
                                  <m:rPr>
                                    <m:nor/>
                                  </m:rPr>
                                  <a:rPr lang="en-US" sz="1500" b="0" i="0" smtClean="0">
                                    <a:latin typeface="Cambria Math" panose="02040503050406030204" pitchFamily="18" charset="0"/>
                                  </a:rPr>
                                  <m:t>,           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 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500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A475147-8318-FB92-C894-36F0C8FA17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20071" y="1716411"/>
                  <a:ext cx="5178175" cy="113281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13C07F5-F0CE-8B8B-B159-560694FB61D5}"/>
                </a:ext>
              </a:extLst>
            </p:cNvPr>
            <p:cNvGrpSpPr/>
            <p:nvPr/>
          </p:nvGrpSpPr>
          <p:grpSpPr>
            <a:xfrm>
              <a:off x="338870" y="1716410"/>
              <a:ext cx="10812580" cy="3638818"/>
              <a:chOff x="338870" y="1716410"/>
              <a:chExt cx="10812580" cy="3638818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65015EC-5A90-549B-0CAB-16A7D845D1D7}"/>
                  </a:ext>
                </a:extLst>
              </p:cNvPr>
              <p:cNvSpPr/>
              <p:nvPr/>
            </p:nvSpPr>
            <p:spPr>
              <a:xfrm>
                <a:off x="8691730" y="3549623"/>
                <a:ext cx="1653983" cy="687313"/>
              </a:xfrm>
              <a:prstGeom prst="roundRect">
                <a:avLst/>
              </a:prstGeom>
              <a:solidFill>
                <a:srgbClr val="7030A0">
                  <a:alpha val="3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C1685E2-7904-11B9-E9CA-3FC0088E2C37}"/>
                      </a:ext>
                    </a:extLst>
                  </p:cNvPr>
                  <p:cNvSpPr txBox="1"/>
                  <p:nvPr/>
                </p:nvSpPr>
                <p:spPr>
                  <a:xfrm>
                    <a:off x="5221622" y="3545978"/>
                    <a:ext cx="5929828" cy="6909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trlPr>
                                        <a:rPr lang="en-US" sz="15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sz="15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5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en-US" sz="15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500" b="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5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̈"/>
                                                  <m:ctrlPr>
                                                    <a:rPr lang="en-US" sz="15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5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𝝋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5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+1)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15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en-US" sz="15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𝝃</m:t>
                                          </m:r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5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500" b="1" i="1" dirty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sz="1500" b="1" i="1" dirty="0"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5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5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en-US" sz="15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15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:</m:t>
                                          </m:r>
                                          <m:r>
                                            <a:rPr lang="en-US" sz="15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𝛁</m:t>
                                          </m:r>
                                          <m:r>
                                            <a:rPr lang="en-US" sz="15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𝝃</m:t>
                                          </m:r>
                                        </m:e>
                                      </m:d>
                                      <m: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  <m:r>
                                        <a:rPr lang="en-US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− </m:t>
                                      </m:r>
                                    </m:e>
                                  </m:nary>
                                  <m:nary>
                                    <m:naryPr>
                                      <m:ctrlPr>
                                        <a:rPr lang="en-US" sz="15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sty m:val="p"/>
                                          <m:brk m:alnAt="23"/>
                                        </m:rPr>
                                        <a:rPr lang="el-GR" sz="15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sub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en-US" sz="15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5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500" b="1" i="1" dirty="0"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b="0" i="1" dirty="0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500" i="1" dirty="0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500" i="1" dirty="0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 dirty="0">
                                                  <a:latin typeface="Cambria Math" panose="02040503050406030204" pitchFamily="18" charset="0"/>
                                                </a:rPr>
                                                <m:t>+1)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1500" b="1" i="1" dirty="0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e>
                                  </m:nary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𝝃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d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oMath>
                      </m:oMathPara>
                    </a14:m>
                    <a:endParaRPr lang="en-US" sz="15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C1685E2-7904-11B9-E9CA-3FC0088E2C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1622" y="3545978"/>
                    <a:ext cx="5929828" cy="69095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3F866E2D-5C5A-5AFE-DC44-4BCFF3699E44}"/>
                      </a:ext>
                    </a:extLst>
                  </p:cNvPr>
                  <p:cNvSpPr txBox="1"/>
                  <p:nvPr/>
                </p:nvSpPr>
                <p:spPr>
                  <a:xfrm>
                    <a:off x="4709160" y="1716410"/>
                    <a:ext cx="5178175" cy="11328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500" dirty="0">
                                      <a:latin typeface="Cambria Math" panose="02040503050406030204" pitchFamily="18" charset="0"/>
                                    </a:rPr>
                                    <m:t>Div</m:t>
                                  </m:r>
                                  <m:r>
                                    <a:rPr lang="en-US" sz="1500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sSubSup>
                                    <m:sSubSupPr>
                                      <m:ctrlPr>
                                        <a:rPr lang="en-US" sz="15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̈"/>
                                          <m:ctrlPr>
                                            <a:rPr lang="en-US" sz="15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5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𝝋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  <m:r>
                                    <m:rPr>
                                      <m:nor/>
                                    </m:rPr>
                                    <a:rPr lang="en-US" sz="1500" dirty="0"/>
                                    <m:t>,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b="0" i="0" dirty="0" smtClean="0"/>
                                    <m:t>   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dirty="0">
                                      <a:latin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in</m:t>
                                  </m:r>
                                  <m:sSub>
                                    <m:sSub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15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dirty="0"/>
                                    <m:t>,             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dirty="0">
                                      <a:latin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on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dirty="0"/>
                                    <m:t> 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5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\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 smtClean="0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 smtClean="0"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500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dirty="0">
                                      <a:latin typeface="Cambria Math" panose="02040503050406030204" pitchFamily="18" charset="0"/>
                                    </a:rPr>
                                    <m:t>,            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500" dirty="0">
                                      <a:latin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on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1500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3F866E2D-5C5A-5AFE-DC44-4BCFF3699E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9160" y="1716410"/>
                    <a:ext cx="5178175" cy="113281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00E5E70-0521-CC26-C2AC-6B03A670014E}"/>
                      </a:ext>
                    </a:extLst>
                  </p:cNvPr>
                  <p:cNvSpPr txBox="1"/>
                  <p:nvPr/>
                </p:nvSpPr>
                <p:spPr>
                  <a:xfrm>
                    <a:off x="917705" y="5030543"/>
                    <a:ext cx="2179892" cy="24891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5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5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500" b="1" i="1" dirty="0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acc>
                              <m:accPr>
                                <m:chr m:val="̈"/>
                                <m:ctrlPr>
                                  <a:rPr lang="en-US" sz="1500" b="1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</m:acc>
                              </m:e>
                            </m:acc>
                          </m:e>
                          <m:sub>
                            <m:r>
                              <a:rPr lang="en-US" sz="15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5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500" b="1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b="1" i="1" dirty="0" smtClean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</m:acc>
                          </m:e>
                          <m:sub>
                            <m: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5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b="1" i="1" dirty="0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  <m:sub>
                            <m:r>
                              <a:rPr lang="en-US" sz="15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500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a14:m>
                    <a:r>
                      <a:rPr lang="en-US" sz="1500" b="1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5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500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500" b="1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sz="15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en-US" sz="15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500" b="1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5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a14:m>
                    <a:endParaRPr lang="en-US" sz="15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00E5E70-0521-CC26-C2AC-6B03A67001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705" y="5030543"/>
                    <a:ext cx="2179892" cy="24891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073" t="-17073" r="-1955" b="-243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1233912-C89D-1E0D-EA6B-2C16B0B08E73}"/>
                      </a:ext>
                    </a:extLst>
                  </p:cNvPr>
                  <p:cNvSpPr txBox="1"/>
                  <p:nvPr/>
                </p:nvSpPr>
                <p:spPr>
                  <a:xfrm>
                    <a:off x="5815324" y="5041350"/>
                    <a:ext cx="2964145" cy="24891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5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acc>
                                <m:accPr>
                                  <m:chr m:val="̈"/>
                                  <m:ctrlP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5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5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500" b="1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500" b="1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500" b="1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b="1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5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500" b="1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1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15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500" b="1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500" b="1" i="1" dirty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b="1" i="1" dirty="0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500" b="0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500" b="1" i="1" dirty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1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1500" b="0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en-US" sz="15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01233912-C89D-1E0D-EA6B-2C16B0B08E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15324" y="5041350"/>
                    <a:ext cx="2964145" cy="24891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4634" b="-268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BA42C022-8D85-4691-88D3-CD85BEB91276}"/>
                      </a:ext>
                    </a:extLst>
                  </p:cNvPr>
                  <p:cNvSpPr txBox="1"/>
                  <p:nvPr/>
                </p:nvSpPr>
                <p:spPr>
                  <a:xfrm>
                    <a:off x="338870" y="3587662"/>
                    <a:ext cx="3987502" cy="69095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trlPr>
                                        <a:rPr lang="en-US" sz="15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sz="15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5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  <m:sub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d>
                                        <m:dPr>
                                          <m:ctrlPr>
                                            <a:rPr lang="en-US" sz="15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500" b="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5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acc>
                                                <m:accPr>
                                                  <m:chr m:val="̈"/>
                                                  <m:ctrlPr>
                                                    <a:rPr lang="en-US" sz="15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5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𝝋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+1)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15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en-US" sz="15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𝝃</m:t>
                                          </m:r>
                                          <m:r>
                                            <a:rPr lang="en-US" sz="15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5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500" b="1" i="1" dirty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US" sz="1500" b="1" i="1" dirty="0">
                                                  <a:latin typeface="Cambria Math" panose="02040503050406030204" pitchFamily="18" charset="0"/>
                                                </a:rPr>
                                                <m:t>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 dirty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5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5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  <m:r>
                                                    <a:rPr lang="en-US" sz="15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+1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15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:</m:t>
                                          </m:r>
                                          <m:r>
                                            <a:rPr lang="en-US" sz="15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𝛁</m:t>
                                          </m:r>
                                          <m:r>
                                            <a:rPr lang="en-US" sz="15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𝝃</m:t>
                                          </m:r>
                                        </m:e>
                                      </m:d>
                                      <m:r>
                                        <a:rPr lang="en-US" sz="15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nary>
                                </m:e>
                              </m:d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oMath>
                      </m:oMathPara>
                    </a14:m>
                    <a:endParaRPr lang="en-US" sz="15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BA42C022-8D85-4691-88D3-CD85BEB912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870" y="3587662"/>
                    <a:ext cx="3987502" cy="69095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row: Down 10">
                <a:extLst>
                  <a:ext uri="{FF2B5EF4-FFF2-40B4-BE49-F238E27FC236}">
                    <a16:creationId xmlns:a16="http://schemas.microsoft.com/office/drawing/2014/main" id="{306E01D6-00DB-097B-380B-50156A62E7EF}"/>
                  </a:ext>
                </a:extLst>
              </p:cNvPr>
              <p:cNvSpPr/>
              <p:nvPr/>
            </p:nvSpPr>
            <p:spPr>
              <a:xfrm>
                <a:off x="1846286" y="2991053"/>
                <a:ext cx="322730" cy="558570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row: Down 11">
                <a:extLst>
                  <a:ext uri="{FF2B5EF4-FFF2-40B4-BE49-F238E27FC236}">
                    <a16:creationId xmlns:a16="http://schemas.microsoft.com/office/drawing/2014/main" id="{59A8A462-009A-F257-7178-A51E18A7FAF7}"/>
                  </a:ext>
                </a:extLst>
              </p:cNvPr>
              <p:cNvSpPr/>
              <p:nvPr/>
            </p:nvSpPr>
            <p:spPr>
              <a:xfrm>
                <a:off x="1837321" y="4298055"/>
                <a:ext cx="322730" cy="558570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862C2FE-46CF-BB9B-1AE9-AEAE3640198A}"/>
                  </a:ext>
                </a:extLst>
              </p:cNvPr>
              <p:cNvSpPr/>
              <p:nvPr/>
            </p:nvSpPr>
            <p:spPr>
              <a:xfrm>
                <a:off x="1728365" y="2143254"/>
                <a:ext cx="476953" cy="670075"/>
              </a:xfrm>
              <a:prstGeom prst="roundRect">
                <a:avLst/>
              </a:prstGeom>
              <a:solidFill>
                <a:srgbClr val="008E74">
                  <a:alpha val="3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C7DAA5A-10EC-3883-3A1C-52869F0AAB33}"/>
                  </a:ext>
                </a:extLst>
              </p:cNvPr>
              <p:cNvSpPr/>
              <p:nvPr/>
            </p:nvSpPr>
            <p:spPr>
              <a:xfrm>
                <a:off x="2246693" y="5006775"/>
                <a:ext cx="484094" cy="324685"/>
              </a:xfrm>
              <a:prstGeom prst="roundRect">
                <a:avLst/>
              </a:prstGeom>
              <a:solidFill>
                <a:srgbClr val="008E74">
                  <a:alpha val="3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Connector: Curved 20">
                <a:extLst>
                  <a:ext uri="{FF2B5EF4-FFF2-40B4-BE49-F238E27FC236}">
                    <a16:creationId xmlns:a16="http://schemas.microsoft.com/office/drawing/2014/main" id="{7DD25CB1-5ECF-5A1B-0171-1228AAF6D1C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108782" y="3504586"/>
                <a:ext cx="2718541" cy="525469"/>
              </a:xfrm>
              <a:prstGeom prst="curvedConnector4">
                <a:avLst>
                  <a:gd name="adj1" fmla="val -754"/>
                  <a:gd name="adj2" fmla="val 400197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4240FE7-C7DE-4B1F-498A-8EA07F9D3E4D}"/>
                  </a:ext>
                </a:extLst>
              </p:cNvPr>
              <p:cNvSpPr/>
              <p:nvPr/>
            </p:nvSpPr>
            <p:spPr>
              <a:xfrm>
                <a:off x="7212008" y="5030543"/>
                <a:ext cx="513890" cy="324685"/>
              </a:xfrm>
              <a:prstGeom prst="roundRect">
                <a:avLst/>
              </a:prstGeom>
              <a:solidFill>
                <a:srgbClr val="008E74">
                  <a:alpha val="3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4C7703C7-4F91-894D-2E3F-6202795C1CC8}"/>
                  </a:ext>
                </a:extLst>
              </p:cNvPr>
              <p:cNvSpPr/>
              <p:nvPr/>
            </p:nvSpPr>
            <p:spPr>
              <a:xfrm>
                <a:off x="7873014" y="5026405"/>
                <a:ext cx="513891" cy="324685"/>
              </a:xfrm>
              <a:prstGeom prst="roundRect">
                <a:avLst/>
              </a:prstGeom>
              <a:solidFill>
                <a:srgbClr val="7030A0">
                  <a:alpha val="3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Connector: Curved 28">
                <a:extLst>
                  <a:ext uri="{FF2B5EF4-FFF2-40B4-BE49-F238E27FC236}">
                    <a16:creationId xmlns:a16="http://schemas.microsoft.com/office/drawing/2014/main" id="{C01D2595-6C10-67F6-CD5A-631AF851F8B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818098" y="2201367"/>
                <a:ext cx="393910" cy="2882921"/>
              </a:xfrm>
              <a:prstGeom prst="curvedConnector3">
                <a:avLst>
                  <a:gd name="adj1" fmla="val -505496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06F1A65-3D73-7D38-D7C1-CC61437E70C4}"/>
                  </a:ext>
                </a:extLst>
              </p:cNvPr>
              <p:cNvSpPr/>
              <p:nvPr/>
            </p:nvSpPr>
            <p:spPr>
              <a:xfrm>
                <a:off x="6818098" y="2147622"/>
                <a:ext cx="273674" cy="324685"/>
              </a:xfrm>
              <a:prstGeom prst="roundRect">
                <a:avLst/>
              </a:prstGeom>
              <a:solidFill>
                <a:srgbClr val="008E74">
                  <a:alpha val="3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row: Down 49">
                <a:extLst>
                  <a:ext uri="{FF2B5EF4-FFF2-40B4-BE49-F238E27FC236}">
                    <a16:creationId xmlns:a16="http://schemas.microsoft.com/office/drawing/2014/main" id="{CCFFAE2D-3A0F-4904-956B-61741975FD55}"/>
                  </a:ext>
                </a:extLst>
              </p:cNvPr>
              <p:cNvSpPr/>
              <p:nvPr/>
            </p:nvSpPr>
            <p:spPr>
              <a:xfrm>
                <a:off x="6824235" y="2991053"/>
                <a:ext cx="322730" cy="558570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Arrow: Down 50">
                <a:extLst>
                  <a:ext uri="{FF2B5EF4-FFF2-40B4-BE49-F238E27FC236}">
                    <a16:creationId xmlns:a16="http://schemas.microsoft.com/office/drawing/2014/main" id="{203C8464-BFC7-3F23-72FD-D532423DCFD6}"/>
                  </a:ext>
                </a:extLst>
              </p:cNvPr>
              <p:cNvSpPr/>
              <p:nvPr/>
            </p:nvSpPr>
            <p:spPr>
              <a:xfrm>
                <a:off x="6815270" y="4298055"/>
                <a:ext cx="322730" cy="558570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Connector: Curved 56">
                <a:extLst>
                  <a:ext uri="{FF2B5EF4-FFF2-40B4-BE49-F238E27FC236}">
                    <a16:creationId xmlns:a16="http://schemas.microsoft.com/office/drawing/2014/main" id="{4A1EEED8-BEA0-1D7E-A859-0E8C278A5329}"/>
                  </a:ext>
                </a:extLst>
              </p:cNvPr>
              <p:cNvCxnSpPr>
                <a:cxnSpLocks/>
                <a:stCxn id="27" idx="2"/>
                <a:endCxn id="28" idx="0"/>
              </p:cNvCxnSpPr>
              <p:nvPr/>
            </p:nvCxnSpPr>
            <p:spPr>
              <a:xfrm rot="5400000">
                <a:off x="8429607" y="3937289"/>
                <a:ext cx="789469" cy="138876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877E79-2557-9EE6-06EB-C254E0563456}"/>
                  </a:ext>
                </a:extLst>
              </p:cNvPr>
              <p:cNvSpPr txBox="1"/>
              <p:nvPr/>
            </p:nvSpPr>
            <p:spPr>
              <a:xfrm>
                <a:off x="351827" y="5552856"/>
                <a:ext cx="4580139" cy="899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Dirichlet problem: </a:t>
                </a:r>
                <a:r>
                  <a:rPr lang="en-US" sz="1600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/>
              </a:p>
              <a:p>
                <a:endParaRPr lang="en-US" sz="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Use snapshots of displacement, acceleration and Dirichlet data to train ROM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877E79-2557-9EE6-06EB-C254E0563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7" y="5552856"/>
                <a:ext cx="4580139" cy="899221"/>
              </a:xfrm>
              <a:prstGeom prst="rect">
                <a:avLst/>
              </a:prstGeom>
              <a:blipFill>
                <a:blip r:embed="rId9"/>
                <a:stretch>
                  <a:fillRect l="-799" t="-2041" r="-1065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2476E6-EF29-2845-E512-0BB5EC84EBC7}"/>
                  </a:ext>
                </a:extLst>
              </p:cNvPr>
              <p:cNvSpPr txBox="1"/>
              <p:nvPr/>
            </p:nvSpPr>
            <p:spPr>
              <a:xfrm>
                <a:off x="5738318" y="5552856"/>
                <a:ext cx="4864894" cy="1145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Neumann problem: </a:t>
                </a:r>
                <a:r>
                  <a:rPr lang="en-US" sz="1600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 smtClean="0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b="1" dirty="0"/>
              </a:p>
              <a:p>
                <a:endParaRPr lang="en-US" sz="400" b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Use snapshots of displacement, acceleration, Dirichlet data and tractions to train ROM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52476E6-EF29-2845-E512-0BB5EC84E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318" y="5552856"/>
                <a:ext cx="4864894" cy="1145442"/>
              </a:xfrm>
              <a:prstGeom prst="rect">
                <a:avLst/>
              </a:prstGeom>
              <a:blipFill>
                <a:blip r:embed="rId10"/>
                <a:stretch>
                  <a:fillRect l="-627" t="-1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E0F5506-3AA8-D0D4-1162-9AC57A352D23}"/>
              </a:ext>
            </a:extLst>
          </p:cNvPr>
          <p:cNvSpPr txBox="1"/>
          <p:nvPr/>
        </p:nvSpPr>
        <p:spPr>
          <a:xfrm>
            <a:off x="9823048" y="4812713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70C0"/>
                </a:solidFill>
              </a:rPr>
              <a:t>OpInf</a:t>
            </a:r>
            <a:r>
              <a:rPr lang="en-US" sz="1600" b="1" dirty="0">
                <a:solidFill>
                  <a:srgbClr val="0070C0"/>
                </a:solidFill>
              </a:rPr>
              <a:t> ROMs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20F9C5-427A-36EC-F185-0393809A78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1873" y="1311350"/>
            <a:ext cx="2335629" cy="12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dirty="0"/>
              <a:t>Overlapping SAM for </a:t>
            </a:r>
            <a:r>
              <a:rPr lang="en-US" sz="2200" dirty="0" err="1"/>
              <a:t>OpInf</a:t>
            </a:r>
            <a:r>
              <a:rPr lang="en-US" sz="2200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Non-overlapping SAM for </a:t>
            </a:r>
            <a:r>
              <a:rPr lang="en-US" sz="2200" b="1" dirty="0" err="1"/>
              <a:t>OpInf</a:t>
            </a:r>
            <a:r>
              <a:rPr lang="en-US" sz="2200" b="1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12A40A-F074-D635-262E-93FCF1CA3035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232553"/>
            <a:ext cx="11330182" cy="530536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Linear Elastic Wave Propagation (Non-Overlapping SAM, Reproductive)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00203F-E3DC-A443-5275-9E9040A0FD04}"/>
              </a:ext>
            </a:extLst>
          </p:cNvPr>
          <p:cNvGrpSpPr/>
          <p:nvPr/>
        </p:nvGrpSpPr>
        <p:grpSpPr>
          <a:xfrm>
            <a:off x="6488974" y="1139400"/>
            <a:ext cx="5509810" cy="4361404"/>
            <a:chOff x="409074" y="1061555"/>
            <a:chExt cx="6400799" cy="5486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9CA011-1645-9BC7-2474-CE34ACFD4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74" y="4719155"/>
              <a:ext cx="6400799" cy="1828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2E4464-D22B-B8DB-64F7-57C87AD94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74" y="1061555"/>
              <a:ext cx="6400799" cy="1828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352966-E700-225E-EB4C-FDB9BEDE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74" y="2890355"/>
              <a:ext cx="6400799" cy="1828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19BFE5-0067-B935-8C84-C04A846FF26B}"/>
                  </a:ext>
                </a:extLst>
              </p:cNvPr>
              <p:cNvSpPr txBox="1"/>
              <p:nvPr/>
            </p:nvSpPr>
            <p:spPr>
              <a:xfrm>
                <a:off x="366381" y="994241"/>
                <a:ext cx="5823404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1D linear elastic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clamped beam </a:t>
                </a:r>
                <a:r>
                  <a:rPr lang="en-US" sz="2000" dirty="0">
                    <a:cs typeface="Calibri" panose="020F0502020204030204" pitchFamily="34" charset="0"/>
                  </a:rPr>
                  <a:t>with Gaussian initial condition for the displacement.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Simple problem with analytical exact solution but very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stringent test </a:t>
                </a:r>
                <a:r>
                  <a:rPr lang="en-US" sz="2000" dirty="0">
                    <a:cs typeface="Calibri" panose="020F0502020204030204" pitchFamily="34" charset="0"/>
                  </a:rPr>
                  <a:t>for discretization methods.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Test non-overlapping SAM w/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2 subdomains</a:t>
                </a:r>
                <a:r>
                  <a:rPr lang="en-US" sz="2000" dirty="0">
                    <a:cs typeface="Calibri" panose="020F0502020204030204" pitchFamily="34" charset="0"/>
                  </a:rPr>
                  <a:t>: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0,0.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6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0.6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,1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endParaRPr lang="en-US" sz="20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19BFE5-0067-B935-8C84-C04A846FF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81" y="994241"/>
                <a:ext cx="5823404" cy="2492990"/>
              </a:xfrm>
              <a:prstGeom prst="rect">
                <a:avLst/>
              </a:prstGeom>
              <a:blipFill>
                <a:blip r:embed="rId6"/>
                <a:stretch>
                  <a:fillRect l="-942" t="-1467" r="-2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1B909DA-2D3B-75CD-C5DC-FFBE05B8004F}"/>
              </a:ext>
            </a:extLst>
          </p:cNvPr>
          <p:cNvSpPr txBox="1"/>
          <p:nvPr/>
        </p:nvSpPr>
        <p:spPr>
          <a:xfrm>
            <a:off x="7039269" y="5691131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Above: </a:t>
            </a:r>
            <a:r>
              <a:rPr lang="en-US" sz="1600" dirty="0"/>
              <a:t>representative </a:t>
            </a:r>
            <a:r>
              <a:rPr lang="en-US" sz="1600" dirty="0" err="1"/>
              <a:t>OpInf</a:t>
            </a:r>
            <a:r>
              <a:rPr lang="en-US" sz="1600" dirty="0"/>
              <a:t>-FOM coupling result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50D7E8-51A2-1B60-B54B-B102C86ED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10" y="3566895"/>
            <a:ext cx="5996569" cy="2138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C4A78F-9FBC-4313-CD64-20B21266F99C}"/>
              </a:ext>
            </a:extLst>
          </p:cNvPr>
          <p:cNvSpPr/>
          <p:nvPr/>
        </p:nvSpPr>
        <p:spPr>
          <a:xfrm>
            <a:off x="5801422" y="4660259"/>
            <a:ext cx="264804" cy="355830"/>
          </a:xfrm>
          <a:prstGeom prst="roundRect">
            <a:avLst/>
          </a:prstGeom>
          <a:solidFill>
            <a:srgbClr val="CCCC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AC07CE-7043-1469-746D-F307966A5FA5}"/>
              </a:ext>
            </a:extLst>
          </p:cNvPr>
          <p:cNvSpPr/>
          <p:nvPr/>
        </p:nvSpPr>
        <p:spPr>
          <a:xfrm>
            <a:off x="5801422" y="5326557"/>
            <a:ext cx="264804" cy="355830"/>
          </a:xfrm>
          <a:prstGeom prst="roundRect">
            <a:avLst/>
          </a:prstGeom>
          <a:solidFill>
            <a:srgbClr val="CCCC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3BDA0F-0DFE-F40B-E499-220F0745AD7C}"/>
              </a:ext>
            </a:extLst>
          </p:cNvPr>
          <p:cNvSpPr txBox="1"/>
          <p:nvPr/>
        </p:nvSpPr>
        <p:spPr>
          <a:xfrm>
            <a:off x="239978" y="6044244"/>
            <a:ext cx="6545615" cy="64633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Good accuracy </a:t>
            </a:r>
            <a:r>
              <a:rPr lang="en-US" dirty="0"/>
              <a:t>and</a:t>
            </a:r>
            <a:r>
              <a:rPr lang="en-US" b="1" i="1" dirty="0"/>
              <a:t> moderate speedups </a:t>
            </a:r>
            <a:r>
              <a:rPr lang="en-US" dirty="0"/>
              <a:t>over FOM-FOM coupling are possible. Larger speedups expected in </a:t>
            </a:r>
            <a:r>
              <a:rPr lang="en-US" b="1" i="1" dirty="0"/>
              <a:t>multi-D</a:t>
            </a:r>
            <a:r>
              <a:rPr lang="en-US" dirty="0"/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AB5254-FA8D-36D5-4938-DE08660ADF65}"/>
              </a:ext>
            </a:extLst>
          </p:cNvPr>
          <p:cNvSpPr/>
          <p:nvPr/>
        </p:nvSpPr>
        <p:spPr>
          <a:xfrm>
            <a:off x="5800616" y="4154132"/>
            <a:ext cx="264804" cy="208983"/>
          </a:xfrm>
          <a:prstGeom prst="roundRect">
            <a:avLst/>
          </a:prstGeom>
          <a:solidFill>
            <a:srgbClr val="CCCC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2537B1-9B09-5ED6-AE9B-037AF453A5DD}"/>
              </a:ext>
            </a:extLst>
          </p:cNvPr>
          <p:cNvSpPr/>
          <p:nvPr/>
        </p:nvSpPr>
        <p:spPr>
          <a:xfrm>
            <a:off x="3780991" y="4418073"/>
            <a:ext cx="917758" cy="598016"/>
          </a:xfrm>
          <a:prstGeom prst="roundRect">
            <a:avLst/>
          </a:prstGeom>
          <a:solidFill>
            <a:srgbClr val="CCCC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2A1A3E-C41E-D8E2-593D-7A49B0D572F7}"/>
              </a:ext>
            </a:extLst>
          </p:cNvPr>
          <p:cNvSpPr/>
          <p:nvPr/>
        </p:nvSpPr>
        <p:spPr>
          <a:xfrm>
            <a:off x="3780991" y="5107674"/>
            <a:ext cx="917758" cy="598016"/>
          </a:xfrm>
          <a:prstGeom prst="roundRect">
            <a:avLst/>
          </a:prstGeom>
          <a:solidFill>
            <a:srgbClr val="CCCCFF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" grpId="0" animBg="1"/>
      <p:bldP spid="3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232553"/>
            <a:ext cx="11330182" cy="530536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Work in Progress</a:t>
            </a:r>
            <a:r>
              <a:rPr lang="en-US"/>
              <a:t>:  Accelerating </a:t>
            </a:r>
            <a:r>
              <a:rPr lang="en-US" dirty="0"/>
              <a:t>Non-Overlapping SAM                             via Transmission Condition Design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D70CF-0F8B-A512-7EDD-64DF00711C6E}"/>
              </a:ext>
            </a:extLst>
          </p:cNvPr>
          <p:cNvSpPr txBox="1"/>
          <p:nvPr/>
        </p:nvSpPr>
        <p:spPr>
          <a:xfrm>
            <a:off x="64951" y="1071010"/>
            <a:ext cx="807807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b="1" dirty="0">
                <a:solidFill>
                  <a:srgbClr val="0070C0"/>
                </a:solidFill>
              </a:rPr>
              <a:t>Risk: </a:t>
            </a:r>
            <a:r>
              <a:rPr lang="en-US" dirty="0"/>
              <a:t>non-overlapping Schwarz can be </a:t>
            </a:r>
            <a:r>
              <a:rPr lang="en-US" b="1" dirty="0"/>
              <a:t>slow to converge </a:t>
            </a:r>
            <a:r>
              <a:rPr lang="en-US" dirty="0"/>
              <a:t>w/ </a:t>
            </a:r>
            <a:r>
              <a:rPr lang="en-US" b="1" dirty="0"/>
              <a:t>Dirichlet-Neumann TCs</a:t>
            </a:r>
            <a:r>
              <a:rPr lang="en-US" dirty="0"/>
              <a:t>. 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endParaRPr lang="en-US" sz="400" dirty="0"/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b="1" dirty="0">
                <a:solidFill>
                  <a:srgbClr val="0070C0"/>
                </a:solidFill>
              </a:rPr>
              <a:t>Mitigation:</a:t>
            </a:r>
            <a:r>
              <a:rPr lang="en-US" b="1" dirty="0"/>
              <a:t> </a:t>
            </a:r>
            <a:r>
              <a:rPr lang="en-US" dirty="0"/>
              <a:t>explore optimized </a:t>
            </a:r>
            <a:r>
              <a:rPr lang="en-US" b="1" dirty="0"/>
              <a:t>Robin-Robin</a:t>
            </a:r>
            <a:r>
              <a:rPr lang="en-US" dirty="0"/>
              <a:t> transmission conditions (TCs).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9F912-7B8A-0E3D-67B3-84A885548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72" y="1191739"/>
            <a:ext cx="3827240" cy="3130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976C8-1908-E91D-88EB-F9C072016FA0}"/>
              </a:ext>
            </a:extLst>
          </p:cNvPr>
          <p:cNvSpPr txBox="1"/>
          <p:nvPr/>
        </p:nvSpPr>
        <p:spPr>
          <a:xfrm>
            <a:off x="208448" y="5444249"/>
            <a:ext cx="657714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Non-overlapping SAM with </a:t>
            </a:r>
            <a:r>
              <a:rPr lang="en-US" sz="1600" b="1" dirty="0"/>
              <a:t>optimized Robin-Robin TCs </a:t>
            </a:r>
            <a:r>
              <a:rPr lang="en-US" sz="1600" dirty="0"/>
              <a:t>can give to </a:t>
            </a:r>
            <a:r>
              <a:rPr lang="en-US" sz="1600" b="1" dirty="0"/>
              <a:t>faster convergence (29% less Schwarz iterations),</a:t>
            </a:r>
            <a:r>
              <a:rPr lang="en-US" sz="1600" dirty="0"/>
              <a:t> </a:t>
            </a:r>
            <a:r>
              <a:rPr lang="en-US" sz="1600" b="1" dirty="0"/>
              <a:t>lower errors (by up to 25%), </a:t>
            </a:r>
            <a:r>
              <a:rPr lang="en-US" sz="1600" dirty="0"/>
              <a:t>and </a:t>
            </a:r>
            <a:r>
              <a:rPr lang="en-US" sz="1600" b="1" dirty="0"/>
              <a:t>more stable/accurate time-predictive ROMs </a:t>
            </a:r>
            <a:r>
              <a:rPr lang="en-US" sz="1600" dirty="0"/>
              <a:t>than non-overlapping SAM with Dirichlet-Neumann TCs.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DCA2EB-3778-4198-1EBD-B67B31F96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083" y="4259073"/>
            <a:ext cx="5170397" cy="2478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39739E-FCA4-9A4C-CE26-B3453695D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43" y="2231136"/>
            <a:ext cx="4079718" cy="294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41EE24-BB0D-B478-34F1-BFFD0332E461}"/>
                  </a:ext>
                </a:extLst>
              </p:cNvPr>
              <p:cNvSpPr txBox="1"/>
              <p:nvPr/>
            </p:nvSpPr>
            <p:spPr>
              <a:xfrm>
                <a:off x="4752168" y="2410658"/>
                <a:ext cx="2064641" cy="604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tuning parameters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41EE24-BB0D-B478-34F1-BFFD0332E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168" y="2410658"/>
                <a:ext cx="2064641" cy="604589"/>
              </a:xfrm>
              <a:prstGeom prst="rect">
                <a:avLst/>
              </a:prstGeom>
              <a:blipFill>
                <a:blip r:embed="rId6"/>
                <a:stretch>
                  <a:fillRect t="-4000" b="-1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2DC8A1-73C8-1727-5734-66C569703FC1}"/>
                  </a:ext>
                </a:extLst>
              </p:cNvPr>
              <p:cNvSpPr txBox="1"/>
              <p:nvPr/>
            </p:nvSpPr>
            <p:spPr>
              <a:xfrm>
                <a:off x="4940015" y="3248760"/>
                <a:ext cx="1845578" cy="1343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70C0"/>
                    </a:solidFill>
                  </a:rPr>
                  <a:t>Automatic tuning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70C0"/>
                    </a:solidFill>
                  </a:rPr>
                  <a:t> possible using 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Bayesian optimization </a:t>
                </a:r>
                <a:r>
                  <a:rPr lang="en-US" sz="1600" dirty="0">
                    <a:solidFill>
                      <a:srgbClr val="0070C0"/>
                    </a:solidFill>
                  </a:rPr>
                  <a:t>via </a:t>
                </a:r>
                <a:r>
                  <a:rPr lang="en-US" sz="1600" b="1" i="1" dirty="0" err="1">
                    <a:solidFill>
                      <a:srgbClr val="0070C0"/>
                    </a:solidFill>
                  </a:rPr>
                  <a:t>GPTune</a:t>
                </a:r>
                <a:r>
                  <a:rPr lang="en-US" sz="1600" dirty="0">
                    <a:solidFill>
                      <a:srgbClr val="0070C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2DC8A1-73C8-1727-5734-66C569703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015" y="3248760"/>
                <a:ext cx="1845578" cy="1343253"/>
              </a:xfrm>
              <a:prstGeom prst="rect">
                <a:avLst/>
              </a:prstGeom>
              <a:blipFill>
                <a:blip r:embed="rId7"/>
                <a:stretch>
                  <a:fillRect t="-1818" r="-429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BFB80DF-D74E-911E-CDB4-43A36B6B157A}"/>
              </a:ext>
            </a:extLst>
          </p:cNvPr>
          <p:cNvSpPr txBox="1"/>
          <p:nvPr/>
        </p:nvSpPr>
        <p:spPr>
          <a:xfrm>
            <a:off x="10575719" y="264287"/>
            <a:ext cx="1346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C. Rodriguez (Columbia U)</a:t>
            </a:r>
          </a:p>
        </p:txBody>
      </p:sp>
      <p:pic>
        <p:nvPicPr>
          <p:cNvPr id="16" name="Picture 2" descr="Headshot of Cameron Rodriguez">
            <a:extLst>
              <a:ext uri="{FF2B5EF4-FFF2-40B4-BE49-F238E27FC236}">
                <a16:creationId xmlns:a16="http://schemas.microsoft.com/office/drawing/2014/main" id="{FB3CBBDE-88C6-3977-F720-FE3495119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890" y="64434"/>
            <a:ext cx="764539" cy="98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45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dirty="0"/>
              <a:t>Overlapping SAM for </a:t>
            </a:r>
            <a:r>
              <a:rPr lang="en-US" sz="2200" dirty="0" err="1"/>
              <a:t>OpInf</a:t>
            </a:r>
            <a:r>
              <a:rPr lang="en-US" sz="2200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Non-overlapping SAM for </a:t>
            </a:r>
            <a:r>
              <a:rPr lang="en-US" sz="2200" dirty="0" err="1"/>
              <a:t>OpInf</a:t>
            </a:r>
            <a:r>
              <a:rPr lang="en-US" sz="2200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5E2F9-1E77-BAFD-157F-233621B972E3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97061" y="217527"/>
            <a:ext cx="6161524" cy="4160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37A99-896A-4922-978C-83F4C7286269}"/>
              </a:ext>
            </a:extLst>
          </p:cNvPr>
          <p:cNvSpPr txBox="1"/>
          <p:nvPr/>
        </p:nvSpPr>
        <p:spPr>
          <a:xfrm>
            <a:off x="1621921" y="958590"/>
            <a:ext cx="8556211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libri" panose="020F0502020204030204" pitchFamily="34" charset="0"/>
              </a:rPr>
              <a:t>The </a:t>
            </a:r>
            <a:r>
              <a:rPr lang="en-US" sz="2000" b="1" dirty="0">
                <a:ea typeface="Calibri" panose="020F0502020204030204" pitchFamily="34" charset="0"/>
              </a:rPr>
              <a:t>Schwarz alternating method</a:t>
            </a:r>
            <a:r>
              <a:rPr lang="en-US" sz="2000" dirty="0">
                <a:ea typeface="Calibri" panose="020F0502020204030204" pitchFamily="34" charset="0"/>
              </a:rPr>
              <a:t> has been developed for concurrent multiscale coupling of </a:t>
            </a:r>
            <a:r>
              <a:rPr lang="en-US" sz="2000" b="1" dirty="0">
                <a:ea typeface="Calibri" panose="020F0502020204030204" pitchFamily="34" charset="0"/>
              </a:rPr>
              <a:t>conventional</a:t>
            </a:r>
            <a:r>
              <a:rPr lang="en-US" sz="2000" dirty="0">
                <a:ea typeface="Calibri" panose="020F0502020204030204" pitchFamily="34" charset="0"/>
              </a:rPr>
              <a:t> and </a:t>
            </a:r>
            <a:r>
              <a:rPr lang="en-US" sz="2000" b="1" dirty="0">
                <a:ea typeface="Calibri" panose="020F0502020204030204" pitchFamily="34" charset="0"/>
              </a:rPr>
              <a:t>data-driven models</a:t>
            </a:r>
            <a:r>
              <a:rPr lang="en-US" sz="2000" dirty="0">
                <a:ea typeface="Calibri" panose="020F0502020204030204" pitchFamily="34" charset="0"/>
              </a:rPr>
              <a:t>.</a:t>
            </a:r>
            <a:endParaRPr lang="en-US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A54937-61DD-93C9-F103-BD1691EDA97E}"/>
              </a:ext>
            </a:extLst>
          </p:cNvPr>
          <p:cNvGrpSpPr/>
          <p:nvPr/>
        </p:nvGrpSpPr>
        <p:grpSpPr>
          <a:xfrm>
            <a:off x="207277" y="1991448"/>
            <a:ext cx="11443342" cy="5163115"/>
            <a:chOff x="276796" y="1963914"/>
            <a:chExt cx="11443342" cy="45982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7D2A43-52EF-482A-A6B5-C7E5492AE8BF}"/>
                </a:ext>
              </a:extLst>
            </p:cNvPr>
            <p:cNvGrpSpPr/>
            <p:nvPr/>
          </p:nvGrpSpPr>
          <p:grpSpPr>
            <a:xfrm>
              <a:off x="276796" y="1963914"/>
              <a:ext cx="11443342" cy="4598267"/>
              <a:chOff x="138061" y="1556361"/>
              <a:chExt cx="10611394" cy="4598267"/>
            </a:xfrm>
          </p:grpSpPr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76084" y="1556361"/>
                <a:ext cx="10573371" cy="4598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Coupling is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concurrent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(two-way).</a:t>
                </a:r>
              </a:p>
              <a:p>
                <a:pPr marL="0" indent="0">
                  <a:buNone/>
                  <a:defRPr/>
                </a:pPr>
                <a:endParaRPr lang="en-US" sz="8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Ease of implementation 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into existing massively-parallel HPC codes.</a:t>
                </a:r>
                <a:endParaRPr lang="en-US" sz="2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8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“Plug-and-play” framework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: simplifies task of meshing complex geometries! </a:t>
                </a: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Ability to couple regions with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non-conformal meshes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,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element types</a:t>
                </a:r>
                <a:r>
                  <a:rPr lang="en-US" i="1" dirty="0">
                    <a:solidFill>
                      <a:srgbClr val="4F664A"/>
                    </a:solidFill>
                    <a:latin typeface="+mn-lt"/>
                  </a:rPr>
                  <a:t>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and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levels of refinement.</a:t>
                </a: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sz="4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Ability to use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solvers (including ROM/FOM)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and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time-integrators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in different regions.               </a:t>
                </a:r>
                <a:endParaRPr lang="en-US" sz="2400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sz="8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Scalable, fast, robust 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on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real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engineering problems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Coupling does not introduce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nonphysical artifacts.</a:t>
                </a:r>
              </a:p>
              <a:p>
                <a:pPr marL="0" indent="0">
                  <a:buNone/>
                  <a:defRPr/>
                </a:pPr>
                <a:endParaRPr lang="en-US" sz="4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Theoretical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convergence properties/guarantees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  <a:sym typeface="Wingdings" panose="05000000000000000000" pitchFamily="2" charset="2"/>
                  </a:rPr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  <a:sym typeface="Wingdings" panose="05000000000000000000" pitchFamily="2" charset="2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19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2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6D2FD8-B1AA-43A6-B9D8-0564E48363F8}"/>
                  </a:ext>
                </a:extLst>
              </p:cNvPr>
              <p:cNvSpPr txBox="1"/>
              <p:nvPr/>
            </p:nvSpPr>
            <p:spPr>
              <a:xfrm>
                <a:off x="152193" y="1556361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28ECC9-AE40-41FC-86F0-15578093CBB5}"/>
                  </a:ext>
                </a:extLst>
              </p:cNvPr>
              <p:cNvSpPr txBox="1"/>
              <p:nvPr/>
            </p:nvSpPr>
            <p:spPr>
              <a:xfrm>
                <a:off x="152190" y="1992003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52487F-914C-4D41-89B5-975A1CBC35FA}"/>
                  </a:ext>
                </a:extLst>
              </p:cNvPr>
              <p:cNvSpPr txBox="1"/>
              <p:nvPr/>
            </p:nvSpPr>
            <p:spPr>
              <a:xfrm>
                <a:off x="152190" y="2430662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19369E-8E5D-4A6B-A3A5-F7D4E99C9DE2}"/>
                  </a:ext>
                </a:extLst>
              </p:cNvPr>
              <p:cNvSpPr txBox="1"/>
              <p:nvPr/>
            </p:nvSpPr>
            <p:spPr>
              <a:xfrm>
                <a:off x="544078" y="2830154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101475-1096-4BEF-A21C-54859C3D2D3F}"/>
                  </a:ext>
                </a:extLst>
              </p:cNvPr>
              <p:cNvSpPr txBox="1"/>
              <p:nvPr/>
            </p:nvSpPr>
            <p:spPr>
              <a:xfrm>
                <a:off x="544076" y="3495246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46C9CB-4A6D-4233-B152-2895B3B62D43}"/>
                  </a:ext>
                </a:extLst>
              </p:cNvPr>
              <p:cNvSpPr txBox="1"/>
              <p:nvPr/>
            </p:nvSpPr>
            <p:spPr>
              <a:xfrm>
                <a:off x="138061" y="5007488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9636FC-2C47-4CD5-9215-2E129C3F8C10}"/>
                </a:ext>
              </a:extLst>
            </p:cNvPr>
            <p:cNvSpPr txBox="1"/>
            <p:nvPr/>
          </p:nvSpPr>
          <p:spPr>
            <a:xfrm>
              <a:off x="276796" y="5039051"/>
              <a:ext cx="4226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C834E-927C-4DC6-825B-2E5BF8D0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F5336-5331-9711-11D7-99147D2AFAFC}"/>
              </a:ext>
            </a:extLst>
          </p:cNvPr>
          <p:cNvSpPr txBox="1"/>
          <p:nvPr/>
        </p:nvSpPr>
        <p:spPr>
          <a:xfrm>
            <a:off x="194857" y="4989734"/>
            <a:ext cx="422610" cy="4838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sym typeface="Wingdings" panose="05000000000000000000" pitchFamily="2" charset="2"/>
              </a:rPr>
              <a:t></a:t>
            </a:r>
            <a:endParaRPr lang="en-US" sz="2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7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dirty="0"/>
              <a:t>Overlapping SAM for </a:t>
            </a:r>
            <a:r>
              <a:rPr lang="en-US" sz="2200" dirty="0" err="1"/>
              <a:t>OpInf</a:t>
            </a:r>
            <a:r>
              <a:rPr lang="en-US" sz="2200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Non-overlapping SAM for </a:t>
            </a:r>
            <a:r>
              <a:rPr lang="en-US" sz="2200" dirty="0" err="1"/>
              <a:t>OpInf</a:t>
            </a:r>
            <a:r>
              <a:rPr lang="en-US" sz="2200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755CBC-C504-FD64-1193-707A829443BE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urved Connector 76">
            <a:extLst>
              <a:ext uri="{FF2B5EF4-FFF2-40B4-BE49-F238E27FC236}">
                <a16:creationId xmlns:a16="http://schemas.microsoft.com/office/drawing/2014/main" id="{3E4D568C-7176-6C47-A403-020E6F2C4CE6}"/>
              </a:ext>
            </a:extLst>
          </p:cNvPr>
          <p:cNvCxnSpPr>
            <a:cxnSpLocks/>
          </p:cNvCxnSpPr>
          <p:nvPr/>
        </p:nvCxnSpPr>
        <p:spPr>
          <a:xfrm rot="5400000">
            <a:off x="9766386" y="2072251"/>
            <a:ext cx="509827" cy="212827"/>
          </a:xfrm>
          <a:prstGeom prst="curvedConnector3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E78A8F-85A5-8948-94A5-C230761C2842}"/>
              </a:ext>
            </a:extLst>
          </p:cNvPr>
          <p:cNvSpPr txBox="1"/>
          <p:nvPr/>
        </p:nvSpPr>
        <p:spPr>
          <a:xfrm>
            <a:off x="5385093" y="3972264"/>
            <a:ext cx="3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Monolithic (Lagrange multipliers)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Partitioned (loose)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Iterative (Schwarz, optimization)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DA63DF-7C3E-E443-B84A-388E253F20B6}"/>
              </a:ext>
            </a:extLst>
          </p:cNvPr>
          <p:cNvGrpSpPr/>
          <p:nvPr/>
        </p:nvGrpSpPr>
        <p:grpSpPr>
          <a:xfrm>
            <a:off x="641424" y="2367530"/>
            <a:ext cx="1588534" cy="1087830"/>
            <a:chOff x="681448" y="1788720"/>
            <a:chExt cx="1588534" cy="1087830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FA4E105A-BEBF-8F4B-BDBB-063AD9002F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448" y="1788720"/>
              <a:ext cx="1588534" cy="1087830"/>
            </a:xfrm>
            <a:prstGeom prst="roundRect">
              <a:avLst>
                <a:gd name="adj" fmla="val 1026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726056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197BBF4D-2602-B645-96B5-30542714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187723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48038D20-6216-254E-944B-2279D0A9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1877422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AC400097-4705-034A-8C72-3A4B440AC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2352896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2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  <a:endParaRPr kumimoji="0" lang="en-US" sz="40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id="{39A79D6B-77F5-514C-8BD9-3648D9FE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2353079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D5BF7-1767-354E-8F47-35F03B964595}"/>
              </a:ext>
            </a:extLst>
          </p:cNvPr>
          <p:cNvGrpSpPr/>
          <p:nvPr/>
        </p:nvGrpSpPr>
        <p:grpSpPr>
          <a:xfrm>
            <a:off x="3109884" y="2314366"/>
            <a:ext cx="1761697" cy="1194158"/>
            <a:chOff x="696262" y="3333655"/>
            <a:chExt cx="1761697" cy="1194158"/>
          </a:xfrm>
        </p:grpSpPr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id="{55A4E8DF-3808-BC43-BF50-E247A0A78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74983DD6-3C3B-FE4D-8108-EC8FD318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7" name="AutoShape 17">
              <a:extLst>
                <a:ext uri="{FF2B5EF4-FFF2-40B4-BE49-F238E27FC236}">
                  <a16:creationId xmlns:a16="http://schemas.microsoft.com/office/drawing/2014/main" id="{8C7F7153-8858-5547-8368-1D74F24B53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8" name="AutoShape 17">
              <a:extLst>
                <a:ext uri="{FF2B5EF4-FFF2-40B4-BE49-F238E27FC236}">
                  <a16:creationId xmlns:a16="http://schemas.microsoft.com/office/drawing/2014/main" id="{20882266-9F09-1247-816B-505355F4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C1762A20-8DBE-4F4F-8196-AD765352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A96DE4-6114-9147-B611-C1B7ABDC34E2}"/>
              </a:ext>
            </a:extLst>
          </p:cNvPr>
          <p:cNvGrpSpPr/>
          <p:nvPr/>
        </p:nvGrpSpPr>
        <p:grpSpPr>
          <a:xfrm>
            <a:off x="5989957" y="2367530"/>
            <a:ext cx="1588534" cy="1087830"/>
            <a:chOff x="7125077" y="1982320"/>
            <a:chExt cx="1588534" cy="1087830"/>
          </a:xfrm>
        </p:grpSpPr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C1548C15-4814-D947-8C95-A651EFCB26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25077" y="1982320"/>
              <a:ext cx="1588534" cy="1087830"/>
            </a:xfrm>
            <a:prstGeom prst="roundRect">
              <a:avLst>
                <a:gd name="adj" fmla="val 670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4ED5D731-ED99-DF48-BEFE-0411906A4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613" y="2580820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1F68446A-7FE5-584A-A994-B635CD40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53313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4" name="AutoShape 17">
              <a:extLst>
                <a:ext uri="{FF2B5EF4-FFF2-40B4-BE49-F238E27FC236}">
                  <a16:creationId xmlns:a16="http://schemas.microsoft.com/office/drawing/2014/main" id="{9FB0ED0E-E336-E64B-B0CB-E99EBD5EA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79764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646843DA-ED21-4140-8E7C-260E50259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8" y="2055593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6" name="AutoShape 17">
              <a:extLst>
                <a:ext uri="{FF2B5EF4-FFF2-40B4-BE49-F238E27FC236}">
                  <a16:creationId xmlns:a16="http://schemas.microsoft.com/office/drawing/2014/main" id="{3C8D82BE-E463-6644-8865-00503E4643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07613" y="2055593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3194C8-2676-FF4C-8DBE-FD6445571AA8}"/>
              </a:ext>
            </a:extLst>
          </p:cNvPr>
          <p:cNvSpPr/>
          <p:nvPr/>
        </p:nvSpPr>
        <p:spPr>
          <a:xfrm>
            <a:off x="423266" y="3957362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AE6784-1767-B445-A555-AB6CD78B4396}"/>
              </a:ext>
            </a:extLst>
          </p:cNvPr>
          <p:cNvSpPr/>
          <p:nvPr/>
        </p:nvSpPr>
        <p:spPr>
          <a:xfrm>
            <a:off x="2890548" y="3957362"/>
            <a:ext cx="2468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Mesh-based (FE, FV, 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Meshless (SPH,  MLS)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Implicit, explicit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Eulerian, </a:t>
            </a:r>
            <a:r>
              <a:rPr lang="en-US" sz="1400" dirty="0" err="1">
                <a:solidFill>
                  <a:srgbClr val="000000"/>
                </a:solidFill>
              </a:rPr>
              <a:t>Lagrangian</a:t>
            </a:r>
            <a:r>
              <a:rPr lang="en-US" sz="1400" dirty="0">
                <a:solidFill>
                  <a:srgbClr val="000000"/>
                </a:solidFill>
              </a:rPr>
              <a:t>, …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CD0AAA3-8FE9-7542-AB51-AABA4ACF60E3}"/>
              </a:ext>
            </a:extLst>
          </p:cNvPr>
          <p:cNvSpPr/>
          <p:nvPr/>
        </p:nvSpPr>
        <p:spPr bwMode="auto">
          <a:xfrm>
            <a:off x="5278289" y="283528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2F58332-8E42-2545-A91C-FE8F54089D81}"/>
              </a:ext>
            </a:extLst>
          </p:cNvPr>
          <p:cNvSpPr/>
          <p:nvPr/>
        </p:nvSpPr>
        <p:spPr bwMode="auto">
          <a:xfrm>
            <a:off x="2372582" y="283528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EF498-C446-9242-A072-E5B5E0E075C8}"/>
              </a:ext>
            </a:extLst>
          </p:cNvPr>
          <p:cNvSpPr txBox="1"/>
          <p:nvPr/>
        </p:nvSpPr>
        <p:spPr>
          <a:xfrm>
            <a:off x="372550" y="3641150"/>
            <a:ext cx="2242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Complex System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E36C95-545F-7D42-9007-F94A31FDCEB1}"/>
              </a:ext>
            </a:extLst>
          </p:cNvPr>
          <p:cNvSpPr txBox="1"/>
          <p:nvPr/>
        </p:nvSpPr>
        <p:spPr>
          <a:xfrm>
            <a:off x="3135244" y="3648845"/>
            <a:ext cx="1952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Methods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DD0AF4-0972-264B-996A-4953C6EBA1BA}"/>
              </a:ext>
            </a:extLst>
          </p:cNvPr>
          <p:cNvSpPr txBox="1"/>
          <p:nvPr/>
        </p:nvSpPr>
        <p:spPr>
          <a:xfrm>
            <a:off x="5632245" y="3648845"/>
            <a:ext cx="2475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Coupled Numerical Model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27397ED-C2E0-BA44-BD8A-A4145D45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04" y="2124735"/>
            <a:ext cx="689227" cy="6892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FFE6853-CECC-5344-A156-3D339E4013BB}"/>
              </a:ext>
            </a:extLst>
          </p:cNvPr>
          <p:cNvGrpSpPr>
            <a:grpSpLocks noChangeAspect="1"/>
          </p:cNvGrpSpPr>
          <p:nvPr/>
        </p:nvGrpSpPr>
        <p:grpSpPr>
          <a:xfrm>
            <a:off x="9648864" y="204225"/>
            <a:ext cx="2061395" cy="2219973"/>
            <a:chOff x="7210288" y="1292008"/>
            <a:chExt cx="4447384" cy="478951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15A0C8-216A-074B-8A50-5FEBAF5463E0}"/>
                </a:ext>
              </a:extLst>
            </p:cNvPr>
            <p:cNvSpPr/>
            <p:nvPr/>
          </p:nvSpPr>
          <p:spPr>
            <a:xfrm>
              <a:off x="10017756" y="2292567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BD13BC9-6E63-7649-839E-B80C9976C1C1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Atmos.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BC50C3A-9C3F-5E48-96EC-B70AC1F2CF35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691D3D-BA8A-AA46-B198-8D3D5DD52302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D54F681-20FA-5C42-BDFA-67E0E14AE3BD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(ELM)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4B2B5B6-73C9-2644-BDB7-AEDFA8541727}"/>
                </a:ext>
              </a:extLst>
            </p:cNvPr>
            <p:cNvCxnSpPr>
              <a:cxnSpLocks/>
              <a:stCxn id="51" idx="2"/>
              <a:endCxn id="59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86396AF-5468-A04D-BE23-A4CD80A452B0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249BA4-1F66-1148-BD0E-F2381C502141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F871F2E-A791-A245-ADEA-78283722D6F1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3E173B2-5C34-634A-943D-D08786034768}"/>
                </a:ext>
              </a:extLst>
            </p:cNvPr>
            <p:cNvCxnSpPr>
              <a:cxnSpLocks/>
              <a:stCxn id="53" idx="2"/>
              <a:endCxn id="59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C224632-FECB-6643-81BF-D4AA92E0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2B1E56D-DCDD-A445-A450-4A0116356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540" y="984326"/>
            <a:ext cx="1178939" cy="63157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369A0C0-28D5-A942-8085-0E60A9FEC4AB}"/>
              </a:ext>
            </a:extLst>
          </p:cNvPr>
          <p:cNvGrpSpPr/>
          <p:nvPr/>
        </p:nvGrpSpPr>
        <p:grpSpPr>
          <a:xfrm>
            <a:off x="9064437" y="2329606"/>
            <a:ext cx="1761697" cy="1194158"/>
            <a:chOff x="696262" y="3333655"/>
            <a:chExt cx="1761697" cy="1194158"/>
          </a:xfrm>
        </p:grpSpPr>
        <p:sp>
          <p:nvSpPr>
            <p:cNvPr id="66" name="AutoShape 17">
              <a:extLst>
                <a:ext uri="{FF2B5EF4-FFF2-40B4-BE49-F238E27FC236}">
                  <a16:creationId xmlns:a16="http://schemas.microsoft.com/office/drawing/2014/main" id="{C399EB7E-F000-3645-81D6-ED2FD800C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DMD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67" name="AutoShape 17">
              <a:extLst>
                <a:ext uri="{FF2B5EF4-FFF2-40B4-BE49-F238E27FC236}">
                  <a16:creationId xmlns:a16="http://schemas.microsoft.com/office/drawing/2014/main" id="{4280E07C-A27D-1D40-8B54-569224095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ROM=N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8" name="AutoShape 17">
              <a:extLst>
                <a:ext uri="{FF2B5EF4-FFF2-40B4-BE49-F238E27FC236}">
                  <a16:creationId xmlns:a16="http://schemas.microsoft.com/office/drawing/2014/main" id="{7B278625-4582-724E-A8ED-9ED6E5F37D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9" name="AutoShape 17">
              <a:extLst>
                <a:ext uri="{FF2B5EF4-FFF2-40B4-BE49-F238E27FC236}">
                  <a16:creationId xmlns:a16="http://schemas.microsoft.com/office/drawing/2014/main" id="{17480500-B7EA-5440-94C2-A88FEB66B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PINN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70" name="AutoShape 17">
              <a:extLst>
                <a:ext uri="{FF2B5EF4-FFF2-40B4-BE49-F238E27FC236}">
                  <a16:creationId xmlns:a16="http://schemas.microsoft.com/office/drawing/2014/main" id="{AF0C1E71-C41E-B343-BDEF-F3035E927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UDE=N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:a16="http://schemas.microsoft.com/office/drawing/2014/main" id="{6F2429FD-1E57-B94E-8E8F-111D872B28A7}"/>
              </a:ext>
            </a:extLst>
          </p:cNvPr>
          <p:cNvSpPr/>
          <p:nvPr/>
        </p:nvSpPr>
        <p:spPr bwMode="auto">
          <a:xfrm rot="10800000">
            <a:off x="8148422" y="285052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01C51F-CA50-8849-8B98-C27F497A9B0C}"/>
              </a:ext>
            </a:extLst>
          </p:cNvPr>
          <p:cNvSpPr txBox="1"/>
          <p:nvPr/>
        </p:nvSpPr>
        <p:spPr>
          <a:xfrm>
            <a:off x="8706533" y="3649424"/>
            <a:ext cx="32446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+ Data-Driven Methods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40DEB7-A1A9-4242-A06B-563E66176CD5}"/>
              </a:ext>
            </a:extLst>
          </p:cNvPr>
          <p:cNvSpPr/>
          <p:nvPr/>
        </p:nvSpPr>
        <p:spPr>
          <a:xfrm>
            <a:off x="8831806" y="3972602"/>
            <a:ext cx="2806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PINNs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Neural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Projection-based ROMs, …</a:t>
            </a:r>
          </a:p>
        </p:txBody>
      </p: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AD8372F9-C87B-F441-9988-FF556C165665}"/>
              </a:ext>
            </a:extLst>
          </p:cNvPr>
          <p:cNvCxnSpPr>
            <a:cxnSpLocks/>
            <a:stCxn id="49" idx="4"/>
            <a:endCxn id="67" idx="3"/>
          </p:cNvCxnSpPr>
          <p:nvPr/>
        </p:nvCxnSpPr>
        <p:spPr>
          <a:xfrm rot="5400000">
            <a:off x="9856501" y="1656981"/>
            <a:ext cx="2067450" cy="763066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58D98B41-7AC7-B144-A83E-1BD58A65CFA5}"/>
              </a:ext>
            </a:extLst>
          </p:cNvPr>
          <p:cNvCxnSpPr>
            <a:cxnSpLocks/>
            <a:stCxn id="51" idx="5"/>
            <a:endCxn id="66" idx="2"/>
          </p:cNvCxnSpPr>
          <p:nvPr/>
        </p:nvCxnSpPr>
        <p:spPr>
          <a:xfrm rot="5400000">
            <a:off x="9459914" y="1367617"/>
            <a:ext cx="2078380" cy="2233915"/>
          </a:xfrm>
          <a:prstGeom prst="curvedConnector3">
            <a:avLst>
              <a:gd name="adj1" fmla="val 105371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2EC0B91A-B1FF-004C-BB61-8519701F6B76}"/>
              </a:ext>
            </a:extLst>
          </p:cNvPr>
          <p:cNvCxnSpPr>
            <a:cxnSpLocks/>
            <a:stCxn id="50" idx="7"/>
            <a:endCxn id="70" idx="3"/>
          </p:cNvCxnSpPr>
          <p:nvPr/>
        </p:nvCxnSpPr>
        <p:spPr>
          <a:xfrm rot="16200000" flipH="1" flipV="1">
            <a:off x="9422947" y="1659997"/>
            <a:ext cx="3157802" cy="351428"/>
          </a:xfrm>
          <a:prstGeom prst="curvedConnector4">
            <a:avLst>
              <a:gd name="adj1" fmla="val 861"/>
              <a:gd name="adj2" fmla="val -91853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0">
            <a:extLst>
              <a:ext uri="{FF2B5EF4-FFF2-40B4-BE49-F238E27FC236}">
                <a16:creationId xmlns:a16="http://schemas.microsoft.com/office/drawing/2014/main" id="{148A2859-BD09-47AF-B165-EC6815CB1A71}"/>
              </a:ext>
            </a:extLst>
          </p:cNvPr>
          <p:cNvCxnSpPr>
            <a:cxnSpLocks/>
            <a:stCxn id="53" idx="6"/>
            <a:endCxn id="68" idx="3"/>
          </p:cNvCxnSpPr>
          <p:nvPr/>
        </p:nvCxnSpPr>
        <p:spPr>
          <a:xfrm flipH="1">
            <a:off x="9489490" y="1819086"/>
            <a:ext cx="2103882" cy="728086"/>
          </a:xfrm>
          <a:prstGeom prst="curvedConnector3">
            <a:avLst>
              <a:gd name="adj1" fmla="val -10866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FB7AFC4-B577-496C-8049-983AF6728653}"/>
              </a:ext>
            </a:extLst>
          </p:cNvPr>
          <p:cNvSpPr txBox="1"/>
          <p:nvPr/>
        </p:nvSpPr>
        <p:spPr>
          <a:xfrm>
            <a:off x="111521" y="1107804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0CF0E0-BFC7-BF38-E364-577997605138}"/>
              </a:ext>
            </a:extLst>
          </p:cNvPr>
          <p:cNvSpPr txBox="1"/>
          <p:nvPr/>
        </p:nvSpPr>
        <p:spPr>
          <a:xfrm>
            <a:off x="881082" y="1015609"/>
            <a:ext cx="691360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multiscale/</a:t>
            </a:r>
            <a:r>
              <a:rPr lang="en-US" sz="2000" dirty="0" err="1"/>
              <a:t>multiphysics</a:t>
            </a:r>
            <a:r>
              <a:rPr lang="en-US" sz="2000" dirty="0"/>
              <a:t>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(FOMs).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E7875-9EAD-4CE5-7CC0-0A3816A8C10A}"/>
              </a:ext>
            </a:extLst>
          </p:cNvPr>
          <p:cNvSpPr txBox="1"/>
          <p:nvPr/>
        </p:nvSpPr>
        <p:spPr>
          <a:xfrm>
            <a:off x="8083931" y="1827864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Multiphysics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8B06FC-B528-339F-54C5-05762A44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33742"/>
            <a:ext cx="8626671" cy="570225"/>
          </a:xfrm>
        </p:spPr>
        <p:txBody>
          <a:bodyPr/>
          <a:lstStyle/>
          <a:p>
            <a:r>
              <a:rPr lang="en-US" dirty="0"/>
              <a:t>Motivation: Multiscale &amp; Multiphysics Coupling                  for Predictive Digital Twins</a:t>
            </a:r>
          </a:p>
        </p:txBody>
      </p:sp>
    </p:spTree>
    <p:extLst>
      <p:ext uri="{BB962C8B-B14F-4D97-AF65-F5344CB8AC3E}">
        <p14:creationId xmlns:p14="http://schemas.microsoft.com/office/powerpoint/2010/main" val="15011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97061" y="217527"/>
            <a:ext cx="6161524" cy="4160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Ongoing &amp; Future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C834E-927C-4DC6-825B-2E5BF8D0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E5827-997B-ADB8-7169-C923B836BF44}"/>
              </a:ext>
            </a:extLst>
          </p:cNvPr>
          <p:cNvSpPr txBox="1"/>
          <p:nvPr/>
        </p:nvSpPr>
        <p:spPr>
          <a:xfrm>
            <a:off x="196935" y="798604"/>
            <a:ext cx="7476690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cs typeface="Calibri" panose="020F0502020204030204" pitchFamily="34" charset="0"/>
              </a:rPr>
              <a:t>Performance Improvements</a:t>
            </a:r>
          </a:p>
          <a:p>
            <a:endParaRPr lang="en-US" sz="3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Acceleration of Schwarz via optimized Robin-Robin TCs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Acceleration of Schwarz via Aitken and Anderson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Asynchronous additive Schwarz on GPUs</a:t>
            </a:r>
          </a:p>
          <a:p>
            <a:endParaRPr lang="en-US" sz="4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endParaRPr lang="en-US" sz="4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endParaRPr lang="en-US" sz="4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0070C0"/>
                </a:solidFill>
                <a:cs typeface="Calibri" panose="020F0502020204030204" pitchFamily="34" charset="0"/>
              </a:rPr>
              <a:t>Automated &amp; Adaptive Schwarz</a:t>
            </a:r>
            <a:endParaRPr lang="en-US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endParaRPr lang="en-US" sz="2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Automated optimization of meshes/DD with multiple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to determine appropriate use of less refined or reduced-order models w/o sacrificing accuracy</a:t>
            </a:r>
          </a:p>
          <a:p>
            <a:endParaRPr lang="en-US" sz="4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endParaRPr lang="en-US" sz="4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endParaRPr lang="en-US" sz="4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ea typeface="Calibri" panose="020F0502020204030204" pitchFamily="34" charset="0"/>
                <a:cs typeface="Calibri Light" panose="020F0302020204030204" pitchFamily="34" charset="0"/>
              </a:rPr>
              <a:t>Schwarz for ROM/Data-Driven Model Coupling</a:t>
            </a:r>
          </a:p>
          <a:p>
            <a:endParaRPr lang="en-US" sz="200" b="1" dirty="0">
              <a:solidFill>
                <a:srgbClr val="0070C0"/>
              </a:solidFill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Non-overlapping Schwarz + </a:t>
            </a:r>
            <a:r>
              <a:rPr lang="en-US" sz="1600" dirty="0" err="1">
                <a:ea typeface="Calibri" panose="020F0502020204030204" pitchFamily="34" charset="0"/>
                <a:cs typeface="Calibri Light" panose="020F0302020204030204" pitchFamily="34" charset="0"/>
              </a:rPr>
              <a:t>OpInf</a:t>
            </a:r>
            <a:endParaRPr lang="en-US" sz="16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Schwarz + Deep NN-</a:t>
            </a:r>
            <a:r>
              <a:rPr lang="en-US" sz="1600" dirty="0" err="1">
                <a:ea typeface="Calibri" panose="020F0502020204030204" pitchFamily="34" charset="0"/>
                <a:cs typeface="Calibri Light" panose="020F0302020204030204" pitchFamily="34" charset="0"/>
              </a:rPr>
              <a:t>OpInf</a:t>
            </a: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 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Schwarz + kernel-based ROMs (w/ </a:t>
            </a:r>
            <a:r>
              <a:rPr lang="en-US" sz="1600" dirty="0" err="1">
                <a:ea typeface="Calibri" panose="020F0502020204030204" pitchFamily="34" charset="0"/>
                <a:cs typeface="Calibri Light" panose="020F0302020204030204" pitchFamily="34" charset="0"/>
              </a:rPr>
              <a:t>Ionut</a:t>
            </a: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 Farcas, Virginia Tech)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Fully non-intrusive adaptive ROM-FOM coupling (w/ K. Willcox &amp; N. Aretz, UT Austin)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On-the-fly switching between ROMs and FOMs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Implementation in Sandia’s production code, SIERRA/SM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Schwarz + </a:t>
            </a:r>
            <a:r>
              <a:rPr lang="en-US" sz="1600" dirty="0" err="1">
                <a:ea typeface="Calibri" panose="020F0502020204030204" pitchFamily="34" charset="0"/>
                <a:cs typeface="Calibri Light" panose="020F0302020204030204" pitchFamily="34" charset="0"/>
              </a:rPr>
              <a:t>multiphysics</a:t>
            </a: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 coupling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50E20-57C8-5D10-0A36-47A3A9ED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482" y="259116"/>
            <a:ext cx="3172019" cy="2423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B28130-FC03-E201-1125-B304E4FB5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77" y="5351918"/>
            <a:ext cx="4100624" cy="114656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10CFB79-B465-A2F3-6D1A-769B75EAD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877" y="2965259"/>
            <a:ext cx="4100623" cy="2198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AD3078-AAE8-25E4-77D9-62CE26678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174" y="1168195"/>
            <a:ext cx="1275869" cy="746619"/>
          </a:xfrm>
          <a:prstGeom prst="rect">
            <a:avLst/>
          </a:prstGeom>
        </p:spPr>
      </p:pic>
      <p:sp>
        <p:nvSpPr>
          <p:cNvPr id="13" name="TextShape 1">
            <a:extLst>
              <a:ext uri="{FF2B5EF4-FFF2-40B4-BE49-F238E27FC236}">
                <a16:creationId xmlns:a16="http://schemas.microsoft.com/office/drawing/2014/main" id="{581F910B-7F49-009B-2572-FB1246BDCB40}"/>
              </a:ext>
            </a:extLst>
          </p:cNvPr>
          <p:cNvSpPr txBox="1"/>
          <p:nvPr/>
        </p:nvSpPr>
        <p:spPr>
          <a:xfrm>
            <a:off x="1815085" y="5866560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Thank you!  Questions?</a:t>
            </a:r>
            <a:endParaRPr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7FA1-0D81-F2E8-FCA0-E80FFBFF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240503"/>
            <a:ext cx="10610371" cy="570225"/>
          </a:xfrm>
        </p:spPr>
        <p:txBody>
          <a:bodyPr/>
          <a:lstStyle/>
          <a:p>
            <a:r>
              <a:rPr lang="en-US" dirty="0"/>
              <a:t>References on SAM for FOM-ROM and ROM-ROM Coupling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F660F-01B7-27F0-B817-4B8E8F464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A90DE-5599-99E0-FB12-CC51DF3AA2BB}"/>
              </a:ext>
            </a:extLst>
          </p:cNvPr>
          <p:cNvSpPr txBox="1"/>
          <p:nvPr/>
        </p:nvSpPr>
        <p:spPr>
          <a:xfrm>
            <a:off x="158268" y="768632"/>
            <a:ext cx="978762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Schwarz Couplings Involving Non-Intrusive </a:t>
            </a:r>
            <a:r>
              <a:rPr lang="en-US" sz="2000" b="1" dirty="0" err="1">
                <a:solidFill>
                  <a:srgbClr val="0070C0"/>
                </a:solidFill>
              </a:rPr>
              <a:t>OpInf</a:t>
            </a:r>
            <a:r>
              <a:rPr lang="en-US" sz="2000" b="1" dirty="0">
                <a:solidFill>
                  <a:srgbClr val="0070C0"/>
                </a:solidFill>
              </a:rPr>
              <a:t> ROMs: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I. </a:t>
            </a:r>
            <a:r>
              <a:rPr lang="en-US" b="1" dirty="0" err="1"/>
              <a:t>Tezaur</a:t>
            </a:r>
            <a:r>
              <a:rPr lang="en-US" b="1" dirty="0"/>
              <a:t>, </a:t>
            </a:r>
            <a:r>
              <a:rPr lang="en-US" dirty="0"/>
              <a:t>E. Parish, A. Gruber, I. Moore, C. </a:t>
            </a:r>
            <a:r>
              <a:rPr lang="en-US" dirty="0" err="1"/>
              <a:t>Wentland</a:t>
            </a:r>
            <a:r>
              <a:rPr lang="en-US" dirty="0"/>
              <a:t>, A. </a:t>
            </a:r>
            <a:r>
              <a:rPr lang="en-US" dirty="0" err="1"/>
              <a:t>Mota</a:t>
            </a:r>
            <a:r>
              <a:rPr lang="en-US" dirty="0"/>
              <a:t>.  “Hybrid coupling with operator inference and the overlapping Schwarz alternating method”.  </a:t>
            </a:r>
            <a:r>
              <a:rPr lang="en-US" dirty="0" err="1"/>
              <a:t>ArXiv</a:t>
            </a:r>
            <a:r>
              <a:rPr lang="en-US" dirty="0"/>
              <a:t> pre-print, 2025.  </a:t>
            </a:r>
            <a:r>
              <a:rPr lang="en-US" dirty="0">
                <a:hlinkClick r:id="rId3"/>
              </a:rPr>
              <a:t>https://arxiv.org/abs/2511.20687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b="1" dirty="0"/>
              <a:t>Implementation: </a:t>
            </a:r>
            <a:r>
              <a:rPr lang="en-US" dirty="0" err="1"/>
              <a:t>Norma.jl</a:t>
            </a:r>
            <a:r>
              <a:rPr lang="en-US" dirty="0"/>
              <a:t> Julia code (</a:t>
            </a:r>
            <a:r>
              <a:rPr lang="en-US" dirty="0">
                <a:hlinkClick r:id="rId4"/>
              </a:rPr>
              <a:t>https://github.com/sandialabs/Norma.jl</a:t>
            </a:r>
            <a:r>
              <a:rPr lang="en-US" dirty="0"/>
              <a:t>)  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</a:rPr>
              <a:t>C. Rodriguez</a:t>
            </a:r>
            <a:r>
              <a:rPr lang="en-US" b="1" i="0" dirty="0">
                <a:solidFill>
                  <a:srgbClr val="212529"/>
                </a:solidFill>
                <a:effectLst/>
              </a:rPr>
              <a:t>, I. Tezaur</a:t>
            </a:r>
            <a:r>
              <a:rPr lang="en-US" b="0" i="0" dirty="0">
                <a:solidFill>
                  <a:srgbClr val="212529"/>
                </a:solidFill>
                <a:effectLst/>
              </a:rPr>
              <a:t>, A. Mota, A. Gruber, E. Parish, C. Wentland.  “Transmission Conditions for the Non-Overlapping Schwarz Coupling of Full Order and Operator Inference Models”, CSRI Summer Proceedings 2025, Sandia National Laboratories. </a:t>
            </a:r>
            <a:r>
              <a:rPr lang="en-US" b="0" i="0" dirty="0">
                <a:solidFill>
                  <a:srgbClr val="212529"/>
                </a:solidFill>
                <a:effectLst/>
                <a:hlinkClick r:id="rId5"/>
              </a:rPr>
              <a:t>https://arxiv.org/abs/2509.12228</a:t>
            </a:r>
            <a:r>
              <a:rPr lang="en-US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21252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12529"/>
                </a:solidFill>
              </a:rPr>
              <a:t>First application </a:t>
            </a:r>
            <a:r>
              <a:rPr lang="en-US" dirty="0">
                <a:solidFill>
                  <a:srgbClr val="212529"/>
                </a:solidFill>
              </a:rPr>
              <a:t>of </a:t>
            </a:r>
            <a:r>
              <a:rPr lang="en-US" b="1" dirty="0">
                <a:solidFill>
                  <a:srgbClr val="212529"/>
                </a:solidFill>
              </a:rPr>
              <a:t>non-overlapping Schwarz </a:t>
            </a:r>
            <a:r>
              <a:rPr lang="en-US" dirty="0">
                <a:solidFill>
                  <a:srgbClr val="212529"/>
                </a:solidFill>
              </a:rPr>
              <a:t>to </a:t>
            </a:r>
            <a:r>
              <a:rPr lang="en-US" dirty="0" err="1">
                <a:solidFill>
                  <a:srgbClr val="212529"/>
                </a:solidFill>
              </a:rPr>
              <a:t>OpInf</a:t>
            </a:r>
            <a:r>
              <a:rPr lang="en-US" dirty="0">
                <a:solidFill>
                  <a:srgbClr val="212529"/>
                </a:solidFill>
              </a:rPr>
              <a:t>-FOM and </a:t>
            </a:r>
            <a:r>
              <a:rPr lang="en-US" dirty="0" err="1">
                <a:solidFill>
                  <a:srgbClr val="212529"/>
                </a:solidFill>
              </a:rPr>
              <a:t>OpInf-OpInf</a:t>
            </a:r>
            <a:r>
              <a:rPr lang="en-US" dirty="0">
                <a:solidFill>
                  <a:srgbClr val="212529"/>
                </a:solidFill>
              </a:rPr>
              <a:t> coupling that we are aware of</a:t>
            </a:r>
            <a:endParaRPr lang="en-US" b="0" i="0" dirty="0">
              <a:solidFill>
                <a:srgbClr val="21252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21252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b="0" i="0" dirty="0">
              <a:solidFill>
                <a:srgbClr val="212529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E93C9-B13A-9853-E543-CFAC62323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106" y="5248798"/>
            <a:ext cx="1173106" cy="117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1F78C-45CC-C380-C4F4-D777930251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1635" y="5259118"/>
            <a:ext cx="1126182" cy="1180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AF0BAE-488A-6BD1-104F-B84A22C13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615" y="5239596"/>
            <a:ext cx="1199847" cy="1199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0CD66-B5A2-2016-A21E-4460126C0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4545" y="5199717"/>
            <a:ext cx="1180325" cy="1180325"/>
          </a:xfrm>
          <a:prstGeom prst="rect">
            <a:avLst/>
          </a:prstGeom>
        </p:spPr>
      </p:pic>
      <p:pic>
        <p:nvPicPr>
          <p:cNvPr id="12" name="Picture 2" descr="Chris Wentland - Postdoc, Sandia National Labs | LinkedIn">
            <a:extLst>
              <a:ext uri="{FF2B5EF4-FFF2-40B4-BE49-F238E27FC236}">
                <a16:creationId xmlns:a16="http://schemas.microsoft.com/office/drawing/2014/main" id="{DC843994-A1C5-8390-6633-4368C5F59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36" y="5229429"/>
            <a:ext cx="1247985" cy="117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5EA21-44DE-51B5-F005-5119565EA0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3958" y="5172959"/>
            <a:ext cx="1137232" cy="1137232"/>
          </a:xfrm>
          <a:prstGeom prst="rect">
            <a:avLst/>
          </a:prstGeom>
        </p:spPr>
      </p:pic>
      <p:pic>
        <p:nvPicPr>
          <p:cNvPr id="14" name="Picture 8" descr="Giulia Sambataro">
            <a:extLst>
              <a:ext uri="{FF2B5EF4-FFF2-40B4-BE49-F238E27FC236}">
                <a16:creationId xmlns:a16="http://schemas.microsoft.com/office/drawing/2014/main" id="{D54D8863-3363-079D-B353-4634B9BB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450" y="5158649"/>
            <a:ext cx="1199847" cy="11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FF8EA3-5798-07AA-0646-6ED0E0B4D500}"/>
              </a:ext>
            </a:extLst>
          </p:cNvPr>
          <p:cNvSpPr txBox="1"/>
          <p:nvPr/>
        </p:nvSpPr>
        <p:spPr>
          <a:xfrm>
            <a:off x="-361334" y="6495364"/>
            <a:ext cx="12299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     I. Tezaur     J. Barnett        I. Moore         E. Parish     C. Wentland      A. Gruber    C. Rodriguez   W. Snyder      G. Sambataro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5C636E-36C3-0A21-7B22-73A1EBC4E9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594" y="5206973"/>
            <a:ext cx="1124613" cy="1246221"/>
          </a:xfrm>
          <a:prstGeom prst="rect">
            <a:avLst/>
          </a:prstGeom>
        </p:spPr>
      </p:pic>
      <p:pic>
        <p:nvPicPr>
          <p:cNvPr id="5" name="Picture 2" descr="Headshot of Cameron Rodriguez">
            <a:extLst>
              <a:ext uri="{FF2B5EF4-FFF2-40B4-BE49-F238E27FC236}">
                <a16:creationId xmlns:a16="http://schemas.microsoft.com/office/drawing/2014/main" id="{5110CE83-BFA5-CEDD-0449-3D99DC67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94" y="5116644"/>
            <a:ext cx="933842" cy="12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9ACA4B-4EF4-E8CC-3B66-FEFC0D932D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93710" y="3537234"/>
            <a:ext cx="1092447" cy="10924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243" y="880292"/>
            <a:ext cx="1140826" cy="11408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3D61F-A336-8EBF-8AFB-8AC4A91269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94592" y="2110467"/>
            <a:ext cx="1311445" cy="13114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D5BBE3B-E83F-FFB3-2844-B066B9A9BCFF}"/>
              </a:ext>
            </a:extLst>
          </p:cNvPr>
          <p:cNvGrpSpPr/>
          <p:nvPr/>
        </p:nvGrpSpPr>
        <p:grpSpPr>
          <a:xfrm>
            <a:off x="11206037" y="2465209"/>
            <a:ext cx="795411" cy="683425"/>
            <a:chOff x="9227994" y="5561664"/>
            <a:chExt cx="1734655" cy="124607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6E1FF7F-9964-5C01-CECF-6F15D7E06EA2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C50D35A-0EB4-BCCA-EB47-B011F7025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2002A79-CDDE-CBC4-7DE1-79E8B81F69CE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3BA099-6CDF-808B-36EB-11CA20519D5E}"/>
                </a:ext>
              </a:extLst>
            </p:cNvPr>
            <p:cNvSpPr txBox="1"/>
            <p:nvPr/>
          </p:nvSpPr>
          <p:spPr>
            <a:xfrm>
              <a:off x="9227994" y="6414926"/>
              <a:ext cx="1734655" cy="39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98C2980-79DE-892D-F82A-3D5484FCE4D9}"/>
              </a:ext>
            </a:extLst>
          </p:cNvPr>
          <p:cNvSpPr txBox="1"/>
          <p:nvPr/>
        </p:nvSpPr>
        <p:spPr>
          <a:xfrm>
            <a:off x="2732179" y="4664513"/>
            <a:ext cx="4651402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Contact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/>
              <a:t>Irina Tezaur (</a:t>
            </a:r>
            <a:r>
              <a:rPr lang="en-US" dirty="0">
                <a:hlinkClick r:id="rId19"/>
              </a:rPr>
              <a:t>ikalash@sandia.gov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1232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Contact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0324" y="314037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620058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496812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5812554" y="3450148"/>
            <a:ext cx="6292052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590655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653" y="1006939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401" y="852805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9194" y="3236600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194" y="3236600"/>
                <a:ext cx="550022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70106" y="3257550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106" y="3257550"/>
                <a:ext cx="555986" cy="400110"/>
              </a:xfrm>
              <a:prstGeom prst="rect">
                <a:avLst/>
              </a:prstGeom>
              <a:blipFill>
                <a:blip r:embed="rId20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5CF098A-D4B1-97B8-D805-D3A130E84FB1}"/>
              </a:ext>
            </a:extLst>
          </p:cNvPr>
          <p:cNvSpPr txBox="1"/>
          <p:nvPr/>
        </p:nvSpPr>
        <p:spPr>
          <a:xfrm>
            <a:off x="4043300" y="4089050"/>
            <a:ext cx="4073486" cy="8925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hlinkClick r:id="rId21"/>
              </a:rPr>
              <a:t>ikalash@sandia.gov</a:t>
            </a:r>
            <a:r>
              <a:rPr lang="en-US" sz="2600" dirty="0"/>
              <a:t> </a:t>
            </a:r>
          </a:p>
          <a:p>
            <a:pPr algn="ctr"/>
            <a:r>
              <a:rPr lang="en-US" sz="2600" dirty="0">
                <a:hlinkClick r:id="rId22"/>
              </a:rPr>
              <a:t>www.sandia.gov/~ikalash</a:t>
            </a:r>
            <a:r>
              <a:rPr lang="en-US" sz="26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269CE4-6579-FB8B-A31B-F004D030C1C1}"/>
              </a:ext>
            </a:extLst>
          </p:cNvPr>
          <p:cNvGrpSpPr/>
          <p:nvPr/>
        </p:nvGrpSpPr>
        <p:grpSpPr>
          <a:xfrm>
            <a:off x="287494" y="1642488"/>
            <a:ext cx="1716506" cy="1292557"/>
            <a:chOff x="9482169" y="5561664"/>
            <a:chExt cx="1932607" cy="12577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CE511E-2A1A-8A63-E6D0-BBD37BAD52DC}"/>
                </a:ext>
              </a:extLst>
            </p:cNvPr>
            <p:cNvGrpSpPr/>
            <p:nvPr/>
          </p:nvGrpSpPr>
          <p:grpSpPr>
            <a:xfrm>
              <a:off x="9603086" y="5561664"/>
              <a:ext cx="1062132" cy="816981"/>
              <a:chOff x="2228918" y="1296717"/>
              <a:chExt cx="1205627" cy="108725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442414-2CFF-33C8-E5BB-DCFFAF59C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rcRect/>
              <a:stretch/>
            </p:blipFill>
            <p:spPr>
              <a:xfrm>
                <a:off x="2228918" y="1296717"/>
                <a:ext cx="1087254" cy="108725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B9BA20-3F44-B873-58E2-FFB5951A44F1}"/>
                  </a:ext>
                </a:extLst>
              </p:cNvPr>
              <p:cNvSpPr/>
              <p:nvPr/>
            </p:nvSpPr>
            <p:spPr>
              <a:xfrm>
                <a:off x="3294458" y="1296717"/>
                <a:ext cx="140087" cy="10872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D6C13C-FF36-94DB-F78C-B14A2239EDA8}"/>
                </a:ext>
              </a:extLst>
            </p:cNvPr>
            <p:cNvSpPr txBox="1"/>
            <p:nvPr/>
          </p:nvSpPr>
          <p:spPr>
            <a:xfrm>
              <a:off x="9482169" y="6414926"/>
              <a:ext cx="1932607" cy="404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opperplate Gothic Bold" panose="020E0705020206020404" pitchFamily="34" charset="0"/>
                </a:rPr>
                <a:t>NORMA.JL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1CEE633-B5E7-7FE1-AAF1-65EAF162B67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94687" y="1775102"/>
            <a:ext cx="1275869" cy="746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172F15-53B5-B7CA-47CB-0428C8CE9FC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59729" y="5730855"/>
            <a:ext cx="1219839" cy="914880"/>
          </a:xfrm>
          <a:prstGeom prst="rect">
            <a:avLst/>
          </a:prstGeom>
        </p:spPr>
      </p:pic>
      <p:pic>
        <p:nvPicPr>
          <p:cNvPr id="18" name="Picture 14" descr="ASC Software – Sandia National Laboratories">
            <a:extLst>
              <a:ext uri="{FF2B5EF4-FFF2-40B4-BE49-F238E27FC236}">
                <a16:creationId xmlns:a16="http://schemas.microsoft.com/office/drawing/2014/main" id="{1DFAC3B0-6CF4-E96C-87DA-0614FF14F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193" y="5600612"/>
            <a:ext cx="992076" cy="10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Over 20 DOE Office of Science Virtual ...">
            <a:extLst>
              <a:ext uri="{FF2B5EF4-FFF2-40B4-BE49-F238E27FC236}">
                <a16:creationId xmlns:a16="http://schemas.microsoft.com/office/drawing/2014/main" id="{3AA6303F-3392-8104-5806-1A6912F7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37" y="5875152"/>
            <a:ext cx="2087806" cy="67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267C152-EAEE-4DB0-2D48-7C4E5E1ACF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68044" y="1346026"/>
            <a:ext cx="2696855" cy="17456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C04990-4AAB-EADC-2E66-2B3417DC1E3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23383" y="3896169"/>
            <a:ext cx="1219200" cy="1219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F3D898-0338-28AD-5FB7-5CE2AB95F123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7FA1-0D81-F2E8-FCA0-E80FFBFF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240503"/>
            <a:ext cx="11002650" cy="57022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Other References on SAM for FOM-ROM and ROM-ROM Coupling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F660F-01B7-27F0-B817-4B8E8F464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A90DE-5599-99E0-FB12-CC51DF3AA2BB}"/>
              </a:ext>
            </a:extLst>
          </p:cNvPr>
          <p:cNvSpPr txBox="1"/>
          <p:nvPr/>
        </p:nvSpPr>
        <p:spPr>
          <a:xfrm>
            <a:off x="172958" y="991100"/>
            <a:ext cx="987328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Schwarz Couplings Involving Intrusive Projection-Based ROMs: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J. Barnett, </a:t>
            </a:r>
            <a:r>
              <a:rPr lang="en-US" b="1" dirty="0"/>
              <a:t>I. Tezaur</a:t>
            </a:r>
            <a:r>
              <a:rPr lang="en-US" dirty="0"/>
              <a:t>, A. Mota. “The Schwarz alternating method for the seamless coupling of nonlinear reduced order models and full order models”, CSRI Summer Proceedings 2023, Sandia National Laboratories. </a:t>
            </a:r>
            <a:r>
              <a:rPr lang="en-US" dirty="0">
                <a:hlinkClick r:id="rId3"/>
              </a:rPr>
              <a:t>https://arxiv.org/abs/2210.12551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C. Wentland, F. Rizzi, J. Barnett, </a:t>
            </a:r>
            <a:r>
              <a:rPr lang="en-US" b="1" dirty="0"/>
              <a:t>I. Tezaur</a:t>
            </a:r>
            <a:r>
              <a:rPr lang="en-US" dirty="0"/>
              <a:t>. “The role of interface boundary conditions and sampling strategies for Schwarz-based coupling of projection-based reduced order models”, </a:t>
            </a:r>
            <a:r>
              <a:rPr lang="en-US" i="1" dirty="0"/>
              <a:t>J. </a:t>
            </a:r>
            <a:r>
              <a:rPr lang="en-US" i="1" dirty="0" err="1"/>
              <a:t>Comput</a:t>
            </a:r>
            <a:r>
              <a:rPr lang="en-US" i="1" dirty="0"/>
              <a:t>. Appl. Math., </a:t>
            </a:r>
            <a:r>
              <a:rPr lang="en-US" dirty="0"/>
              <a:t>465 116584, 2025</a:t>
            </a:r>
          </a:p>
          <a:p>
            <a:endParaRPr lang="en-US" sz="800" b="1" dirty="0">
              <a:solidFill>
                <a:srgbClr val="0070C0"/>
              </a:solidFill>
            </a:endParaRPr>
          </a:p>
          <a:p>
            <a:endParaRPr lang="en-US" sz="8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Schwarz Couplings Involving Physics-Informed Neural Networks (PINNs):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W. Snyder, </a:t>
            </a:r>
            <a:r>
              <a:rPr lang="en-US" b="1" dirty="0"/>
              <a:t>I. Tezaur</a:t>
            </a:r>
            <a:r>
              <a:rPr lang="en-US" dirty="0"/>
              <a:t>, C. Wentland. “Domain decomposition-based coupling of PINNs via the Schwarz alternating method”, CSRI Summer Proceedings 2023, Sandia National Laboratories. </a:t>
            </a:r>
            <a:r>
              <a:rPr lang="en-US" dirty="0">
                <a:hlinkClick r:id="rId4"/>
              </a:rPr>
              <a:t>https://arxiv.org/abs/2311.00224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E93C9-B13A-9853-E543-CFAC62323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106" y="5248798"/>
            <a:ext cx="1173106" cy="117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1F78C-45CC-C380-C4F4-D77793025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635" y="5259118"/>
            <a:ext cx="1126182" cy="1180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AF0BAE-488A-6BD1-104F-B84A22C13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615" y="5239596"/>
            <a:ext cx="1199847" cy="1199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0CD66-B5A2-2016-A21E-4460126C0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545" y="5199717"/>
            <a:ext cx="1180325" cy="1180325"/>
          </a:xfrm>
          <a:prstGeom prst="rect">
            <a:avLst/>
          </a:prstGeom>
        </p:spPr>
      </p:pic>
      <p:pic>
        <p:nvPicPr>
          <p:cNvPr id="12" name="Picture 2" descr="Chris Wentland - Postdoc, Sandia National Labs | LinkedIn">
            <a:extLst>
              <a:ext uri="{FF2B5EF4-FFF2-40B4-BE49-F238E27FC236}">
                <a16:creationId xmlns:a16="http://schemas.microsoft.com/office/drawing/2014/main" id="{DC843994-A1C5-8390-6633-4368C5F59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36" y="5229429"/>
            <a:ext cx="1247985" cy="117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5EA21-44DE-51B5-F005-5119565EA0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3958" y="5172959"/>
            <a:ext cx="1137232" cy="1137232"/>
          </a:xfrm>
          <a:prstGeom prst="rect">
            <a:avLst/>
          </a:prstGeom>
        </p:spPr>
      </p:pic>
      <p:pic>
        <p:nvPicPr>
          <p:cNvPr id="14" name="Picture 8" descr="Giulia Sambataro">
            <a:extLst>
              <a:ext uri="{FF2B5EF4-FFF2-40B4-BE49-F238E27FC236}">
                <a16:creationId xmlns:a16="http://schemas.microsoft.com/office/drawing/2014/main" id="{D54D8863-3363-079D-B353-4634B9BB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450" y="5158649"/>
            <a:ext cx="1199847" cy="11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FF8EA3-5798-07AA-0646-6ED0E0B4D500}"/>
              </a:ext>
            </a:extLst>
          </p:cNvPr>
          <p:cNvSpPr txBox="1"/>
          <p:nvPr/>
        </p:nvSpPr>
        <p:spPr>
          <a:xfrm>
            <a:off x="-361334" y="6495364"/>
            <a:ext cx="12299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     I. Tezaur     J. Barnett        I. Moore         E. Parish     C. Wentland      A. Gruber    C. Rodriguez   W. Snyder      G. Sambataro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5C636E-36C3-0A21-7B22-73A1EBC4E9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594" y="5206973"/>
            <a:ext cx="1124613" cy="1246221"/>
          </a:xfrm>
          <a:prstGeom prst="rect">
            <a:avLst/>
          </a:prstGeom>
        </p:spPr>
      </p:pic>
      <p:pic>
        <p:nvPicPr>
          <p:cNvPr id="5" name="Picture 2" descr="Headshot of Cameron Rodriguez">
            <a:extLst>
              <a:ext uri="{FF2B5EF4-FFF2-40B4-BE49-F238E27FC236}">
                <a16:creationId xmlns:a16="http://schemas.microsoft.com/office/drawing/2014/main" id="{1154E31F-9CC9-8CBC-68DC-D87F9E82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94" y="5116644"/>
            <a:ext cx="933842" cy="12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6294F-BF65-E7D5-1E3C-EC9D2F029A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1190" y="926050"/>
            <a:ext cx="1211368" cy="12113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210DB9-CBC8-991B-3884-B1103A7CC3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51190" y="2252740"/>
            <a:ext cx="1219200" cy="1219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055189-5F13-3878-126F-D028C1C450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55242" y="359052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9EE8-C502-4CFF-ACF8-45BE1106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57" y="3226262"/>
            <a:ext cx="10058400" cy="570225"/>
          </a:xfrm>
        </p:spPr>
        <p:txBody>
          <a:bodyPr/>
          <a:lstStyle/>
          <a:p>
            <a:pPr algn="ctr"/>
            <a:r>
              <a:rPr lang="en-US" dirty="0"/>
              <a:t>Start of 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07B47-4C62-465C-93E2-7C321D00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3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826AAB-E18A-2496-44AE-D6B052B7A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621" y="3429000"/>
            <a:ext cx="3384396" cy="25856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60A20F-79F1-F1B0-5EA5-ED1B3422752C}"/>
              </a:ext>
            </a:extLst>
          </p:cNvPr>
          <p:cNvGrpSpPr/>
          <p:nvPr/>
        </p:nvGrpSpPr>
        <p:grpSpPr>
          <a:xfrm>
            <a:off x="64951" y="821756"/>
            <a:ext cx="11726851" cy="6045339"/>
            <a:chOff x="191934" y="802777"/>
            <a:chExt cx="11726851" cy="6045339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191934" y="802777"/>
              <a:ext cx="11726851" cy="3483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latin typeface="+mn-lt"/>
                </a:rPr>
                <a:t>Coupling is </a:t>
              </a:r>
              <a:r>
                <a:rPr lang="en-US" sz="2000" b="1" i="1" dirty="0">
                  <a:latin typeface="+mn-lt"/>
                </a:rPr>
                <a:t>concurrent</a:t>
              </a:r>
              <a:r>
                <a:rPr lang="en-US" sz="2000" dirty="0">
                  <a:latin typeface="+mn-lt"/>
                </a:rPr>
                <a:t> (two-way)</a:t>
              </a:r>
            </a:p>
            <a:p>
              <a:pPr marL="0" indent="0">
                <a:buNone/>
                <a:defRPr/>
              </a:pPr>
              <a:endParaRPr lang="en-US" sz="800" b="1" i="1" dirty="0">
                <a:latin typeface="+mn-lt"/>
              </a:endParaRPr>
            </a:p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US" sz="2000" b="1" i="1" dirty="0">
                  <a:latin typeface="+mn-lt"/>
                </a:rPr>
                <a:t>“Plug-and-play” framework</a:t>
              </a:r>
              <a:r>
                <a:rPr lang="en-US" sz="2000" dirty="0">
                  <a:latin typeface="+mn-lt"/>
                </a:rPr>
                <a:t>: simplifies task of meshing complex geometries </a:t>
              </a:r>
            </a:p>
            <a:p>
              <a:pPr>
                <a:buFont typeface="Arial" panose="020B0604020202020204" pitchFamily="34" charset="0"/>
                <a:buChar char="•"/>
                <a:defRPr/>
              </a:pPr>
              <a:endParaRPr lang="en-US" sz="400" dirty="0">
                <a:latin typeface="+mn-lt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dirty="0">
                  <a:latin typeface="+mn-lt"/>
                </a:rPr>
                <a:t>Ability to couple regions with </a:t>
              </a:r>
              <a:r>
                <a:rPr lang="en-US" b="1" i="1" dirty="0">
                  <a:latin typeface="+mn-lt"/>
                </a:rPr>
                <a:t>different non-conformal meshes</a:t>
              </a:r>
              <a:r>
                <a:rPr lang="en-US" dirty="0">
                  <a:latin typeface="+mn-lt"/>
                </a:rPr>
                <a:t>, </a:t>
              </a:r>
              <a:r>
                <a:rPr lang="en-US" b="1" i="1" dirty="0">
                  <a:latin typeface="+mn-lt"/>
                </a:rPr>
                <a:t>different element types</a:t>
              </a:r>
              <a:r>
                <a:rPr lang="en-US" i="1" dirty="0">
                  <a:latin typeface="+mn-lt"/>
                </a:rPr>
                <a:t> </a:t>
              </a:r>
              <a:r>
                <a:rPr lang="en-US" dirty="0">
                  <a:latin typeface="+mn-lt"/>
                </a:rPr>
                <a:t>and </a:t>
              </a:r>
              <a:r>
                <a:rPr lang="en-US" b="1" i="1" dirty="0">
                  <a:latin typeface="+mn-lt"/>
                </a:rPr>
                <a:t>different levels of refinement</a:t>
              </a: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b="1" i="1" dirty="0">
                <a:latin typeface="+mn-lt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dirty="0">
                  <a:latin typeface="+mn-lt"/>
                </a:rPr>
                <a:t>Ability to use </a:t>
              </a:r>
              <a:r>
                <a:rPr lang="en-US" b="1" i="1" dirty="0">
                  <a:latin typeface="+mn-lt"/>
                </a:rPr>
                <a:t>different solvers/time-integrators </a:t>
              </a:r>
              <a:r>
                <a:rPr lang="en-US" dirty="0">
                  <a:latin typeface="+mn-lt"/>
                </a:rPr>
                <a:t>in different regions</a:t>
              </a: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dirty="0">
                <a:latin typeface="+mn-lt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dirty="0">
                  <a:latin typeface="+mn-lt"/>
                </a:rPr>
                <a:t>Ability to mix-and-match </a:t>
              </a:r>
              <a:r>
                <a:rPr lang="en-US" b="1" i="1" dirty="0">
                  <a:latin typeface="+mn-lt"/>
                </a:rPr>
                <a:t>conventional</a:t>
              </a:r>
              <a:r>
                <a:rPr lang="en-US" dirty="0">
                  <a:latin typeface="+mn-lt"/>
                </a:rPr>
                <a:t> and </a:t>
              </a:r>
              <a:r>
                <a:rPr lang="en-US" b="1" i="1" dirty="0">
                  <a:latin typeface="+mn-lt"/>
                </a:rPr>
                <a:t>data-driven models </a:t>
              </a:r>
              <a:r>
                <a:rPr lang="en-US" dirty="0">
                  <a:latin typeface="+mn-lt"/>
                </a:rPr>
                <a:t>in different regions</a:t>
              </a: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dirty="0">
                <a:latin typeface="+mn-lt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dirty="0">
                <a:latin typeface="+mn-lt"/>
              </a:endParaRPr>
            </a:p>
            <a:p>
              <a:pPr marL="400050"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2000" b="1" i="1" dirty="0">
                  <a:latin typeface="+mn-lt"/>
                </a:rPr>
                <a:t>Ease of implementation </a:t>
              </a:r>
              <a:r>
                <a:rPr lang="en-US" sz="2000" dirty="0">
                  <a:latin typeface="+mn-lt"/>
                </a:rPr>
                <a:t>into existing massively-parallel HPC codes</a:t>
              </a:r>
              <a:endParaRPr lang="en-US" sz="2000" b="1" i="1" dirty="0">
                <a:latin typeface="+mn-lt"/>
              </a:endParaRPr>
            </a:p>
            <a:p>
              <a:pPr marL="400050">
                <a:buClrTx/>
                <a:buFont typeface="Arial" panose="020B0604020202020204" pitchFamily="34" charset="0"/>
                <a:buChar char="•"/>
                <a:defRPr/>
              </a:pPr>
              <a:endParaRPr lang="en-US" dirty="0">
                <a:latin typeface="+mn-lt"/>
              </a:endParaRPr>
            </a:p>
            <a:p>
              <a:pPr>
                <a:buFont typeface="Wingdings" panose="05000000000000000000" pitchFamily="2" charset="2"/>
                <a:buChar char="q"/>
                <a:defRPr/>
              </a:pPr>
              <a:endParaRPr lang="en-US" sz="2000" dirty="0">
                <a:latin typeface="+mn-lt"/>
              </a:endParaRPr>
            </a:p>
            <a:p>
              <a:pPr>
                <a:defRPr/>
              </a:pPr>
              <a:endParaRPr lang="en-US" sz="2000" dirty="0">
                <a:latin typeface="+mn-lt"/>
              </a:endParaRPr>
            </a:p>
            <a:p>
              <a:pPr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6185D4-B5CF-4FF1-9368-041B6239602A}"/>
                </a:ext>
              </a:extLst>
            </p:cNvPr>
            <p:cNvSpPr txBox="1"/>
            <p:nvPr/>
          </p:nvSpPr>
          <p:spPr>
            <a:xfrm>
              <a:off x="232575" y="3862683"/>
              <a:ext cx="5438917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b="1" i="1" dirty="0">
                  <a:latin typeface="+mn-lt"/>
                </a:rPr>
                <a:t>Scalable, fast, robust </a:t>
              </a:r>
              <a:r>
                <a:rPr lang="en-US" sz="2000" dirty="0">
                  <a:latin typeface="+mn-lt"/>
                </a:rPr>
                <a:t>(we target </a:t>
              </a:r>
              <a:r>
                <a:rPr lang="en-US" sz="2000" b="1" i="1" dirty="0">
                  <a:latin typeface="+mn-lt"/>
                </a:rPr>
                <a:t>real</a:t>
              </a:r>
              <a:r>
                <a:rPr lang="en-US" sz="2000" dirty="0">
                  <a:latin typeface="+mn-lt"/>
                </a:rPr>
                <a:t> engineering problems, e.g., analyses involving failure of bolted components!)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endParaRPr lang="en-US" sz="400" dirty="0">
                <a:latin typeface="+mn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endParaRPr lang="en-US" sz="400" dirty="0"/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endParaRPr lang="en-US" sz="400" dirty="0"/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Coupling does not introduce </a:t>
              </a:r>
              <a:r>
                <a:rPr lang="en-US" sz="2000" b="1" i="1" dirty="0"/>
                <a:t>nonphysical artifacts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en-US" sz="800" b="1" i="1" dirty="0"/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b="1" i="1" dirty="0"/>
                <a:t>Theoretical</a:t>
              </a:r>
              <a:r>
                <a:rPr lang="en-US" sz="2000" dirty="0"/>
                <a:t> convergence properties/ guarantees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  <a:defRPr/>
              </a:pPr>
              <a:endParaRPr lang="en-US" sz="800" dirty="0"/>
            </a:p>
            <a:p>
              <a:endParaRPr lang="en-US" sz="2000" dirty="0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751922" y="199342"/>
            <a:ext cx="8923309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Requirements for Multiscale Coupling Method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A2538-F738-4D71-9821-4E1FAEC8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25EC46-9713-B6F4-A6C6-C95638C53F17}"/>
              </a:ext>
            </a:extLst>
          </p:cNvPr>
          <p:cNvSpPr/>
          <p:nvPr/>
        </p:nvSpPr>
        <p:spPr>
          <a:xfrm>
            <a:off x="166373" y="3456802"/>
            <a:ext cx="8301826" cy="4283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F0D9D-BE25-C12B-33D5-DBA99EFDD2F6}"/>
              </a:ext>
            </a:extLst>
          </p:cNvPr>
          <p:cNvSpPr txBox="1"/>
          <p:nvPr/>
        </p:nvSpPr>
        <p:spPr>
          <a:xfrm>
            <a:off x="5939622" y="4102478"/>
            <a:ext cx="21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A great method theoretically may not make it if it is </a:t>
            </a:r>
            <a:r>
              <a:rPr lang="en-US" b="1" i="1" dirty="0">
                <a:solidFill>
                  <a:srgbClr val="0070C0"/>
                </a:solidFill>
              </a:rPr>
              <a:t>too difficult </a:t>
            </a:r>
            <a:r>
              <a:rPr lang="en-US" i="1" dirty="0">
                <a:solidFill>
                  <a:srgbClr val="0070C0"/>
                </a:solidFill>
              </a:rPr>
              <a:t>to implement in </a:t>
            </a:r>
            <a:r>
              <a:rPr lang="en-US" b="1" i="1" dirty="0">
                <a:solidFill>
                  <a:srgbClr val="0070C0"/>
                </a:solidFill>
              </a:rPr>
              <a:t>production codes</a:t>
            </a:r>
            <a:r>
              <a:rPr lang="en-US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08D36C6-E628-1230-5978-B391ED1C94F2}"/>
              </a:ext>
            </a:extLst>
          </p:cNvPr>
          <p:cNvSpPr txBox="1">
            <a:spLocks/>
          </p:cNvSpPr>
          <p:nvPr/>
        </p:nvSpPr>
        <p:spPr bwMode="auto">
          <a:xfrm>
            <a:off x="8204775" y="6140134"/>
            <a:ext cx="3816312" cy="48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i="1" dirty="0">
                <a:latin typeface="+mn-lt"/>
              </a:rPr>
              <a:t>Figure above: </a:t>
            </a:r>
            <a:r>
              <a:rPr lang="en-US" sz="1200" dirty="0">
                <a:latin typeface="+mn-lt"/>
              </a:rPr>
              <a:t>schematic of difficult-to-mesh ratcheting mechanism with multiple threaded fasteners.  From Parish </a:t>
            </a:r>
            <a:r>
              <a:rPr lang="en-US" sz="1200" i="1" dirty="0">
                <a:latin typeface="+mn-lt"/>
              </a:rPr>
              <a:t>et al., </a:t>
            </a:r>
            <a:r>
              <a:rPr lang="en-US" sz="1200" dirty="0">
                <a:latin typeface="+mn-lt"/>
              </a:rPr>
              <a:t>2024.</a:t>
            </a:r>
            <a:endParaRPr lang="en-US" sz="1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99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60A20F-79F1-F1B0-5EA5-ED1B3422752C}"/>
              </a:ext>
            </a:extLst>
          </p:cNvPr>
          <p:cNvGrpSpPr/>
          <p:nvPr/>
        </p:nvGrpSpPr>
        <p:grpSpPr>
          <a:xfrm>
            <a:off x="64951" y="821756"/>
            <a:ext cx="11726851" cy="6045339"/>
            <a:chOff x="191934" y="802777"/>
            <a:chExt cx="11726851" cy="6045339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191934" y="802777"/>
              <a:ext cx="11726851" cy="3483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latin typeface="+mn-lt"/>
                </a:rPr>
                <a:t>Coupling is </a:t>
              </a:r>
              <a:r>
                <a:rPr lang="en-US" sz="2000" b="1" i="1" dirty="0">
                  <a:latin typeface="+mn-lt"/>
                </a:rPr>
                <a:t>concurrent</a:t>
              </a:r>
              <a:r>
                <a:rPr lang="en-US" sz="2000" dirty="0">
                  <a:latin typeface="+mn-lt"/>
                </a:rPr>
                <a:t> (two-way)</a:t>
              </a:r>
            </a:p>
            <a:p>
              <a:pPr marL="0" indent="0">
                <a:buNone/>
                <a:defRPr/>
              </a:pPr>
              <a:endParaRPr lang="en-US" sz="800" b="1" i="1" dirty="0">
                <a:latin typeface="+mn-lt"/>
              </a:endParaRPr>
            </a:p>
            <a:p>
              <a:pPr>
                <a:buFont typeface="Arial" panose="020B0604020202020204" pitchFamily="34" charset="0"/>
                <a:buChar char="•"/>
                <a:defRPr/>
              </a:pPr>
              <a:r>
                <a:rPr lang="en-US" sz="2000" b="1" i="1" dirty="0">
                  <a:latin typeface="+mn-lt"/>
                </a:rPr>
                <a:t>“Plug-and-play” framework</a:t>
              </a:r>
              <a:r>
                <a:rPr lang="en-US" sz="2000" dirty="0">
                  <a:latin typeface="+mn-lt"/>
                </a:rPr>
                <a:t>: simplifies task of meshing complex geometries </a:t>
              </a:r>
            </a:p>
            <a:p>
              <a:pPr>
                <a:buFont typeface="Arial" panose="020B0604020202020204" pitchFamily="34" charset="0"/>
                <a:buChar char="•"/>
                <a:defRPr/>
              </a:pPr>
              <a:endParaRPr lang="en-US" sz="400" dirty="0">
                <a:latin typeface="+mn-lt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dirty="0">
                  <a:latin typeface="+mn-lt"/>
                </a:rPr>
                <a:t>Ability to couple regions with </a:t>
              </a:r>
              <a:r>
                <a:rPr lang="en-US" b="1" i="1" dirty="0">
                  <a:latin typeface="+mn-lt"/>
                </a:rPr>
                <a:t>different non-conformal meshes</a:t>
              </a:r>
              <a:r>
                <a:rPr lang="en-US" dirty="0">
                  <a:latin typeface="+mn-lt"/>
                </a:rPr>
                <a:t>, </a:t>
              </a:r>
              <a:r>
                <a:rPr lang="en-US" b="1" i="1" dirty="0">
                  <a:latin typeface="+mn-lt"/>
                </a:rPr>
                <a:t>different element types</a:t>
              </a:r>
              <a:r>
                <a:rPr lang="en-US" i="1" dirty="0">
                  <a:latin typeface="+mn-lt"/>
                </a:rPr>
                <a:t> </a:t>
              </a:r>
              <a:r>
                <a:rPr lang="en-US" dirty="0">
                  <a:latin typeface="+mn-lt"/>
                </a:rPr>
                <a:t>and </a:t>
              </a:r>
              <a:r>
                <a:rPr lang="en-US" b="1" i="1" dirty="0">
                  <a:latin typeface="+mn-lt"/>
                </a:rPr>
                <a:t>different levels of refinement</a:t>
              </a: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b="1" i="1" dirty="0">
                <a:latin typeface="+mn-lt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dirty="0">
                  <a:latin typeface="+mn-lt"/>
                </a:rPr>
                <a:t>Ability to use </a:t>
              </a:r>
              <a:r>
                <a:rPr lang="en-US" b="1" i="1" dirty="0">
                  <a:latin typeface="+mn-lt"/>
                </a:rPr>
                <a:t>different solvers/time-integrators </a:t>
              </a:r>
              <a:r>
                <a:rPr lang="en-US" dirty="0">
                  <a:latin typeface="+mn-lt"/>
                </a:rPr>
                <a:t>in different regions</a:t>
              </a: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dirty="0">
                <a:latin typeface="+mn-lt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r>
                <a:rPr lang="en-US" dirty="0">
                  <a:latin typeface="+mn-lt"/>
                </a:rPr>
                <a:t>Ability to mix-and-match </a:t>
              </a:r>
              <a:r>
                <a:rPr lang="en-US" b="1" i="1" dirty="0">
                  <a:latin typeface="+mn-lt"/>
                </a:rPr>
                <a:t>conventional</a:t>
              </a:r>
              <a:r>
                <a:rPr lang="en-US" dirty="0">
                  <a:latin typeface="+mn-lt"/>
                </a:rPr>
                <a:t> and </a:t>
              </a:r>
              <a:r>
                <a:rPr lang="en-US" b="1" i="1" dirty="0">
                  <a:latin typeface="+mn-lt"/>
                </a:rPr>
                <a:t>data-driven models </a:t>
              </a:r>
              <a:r>
                <a:rPr lang="en-US" dirty="0">
                  <a:latin typeface="+mn-lt"/>
                </a:rPr>
                <a:t>in different regions</a:t>
              </a: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dirty="0">
                <a:latin typeface="+mn-lt"/>
              </a:endParaRPr>
            </a:p>
            <a:p>
              <a:pPr lvl="1">
                <a:buClrTx/>
                <a:buFont typeface="Wingdings" panose="05000000000000000000" pitchFamily="2" charset="2"/>
                <a:buChar char="Ø"/>
                <a:defRPr/>
              </a:pPr>
              <a:endParaRPr lang="en-US" sz="400" dirty="0">
                <a:latin typeface="+mn-lt"/>
              </a:endParaRPr>
            </a:p>
            <a:p>
              <a:pPr marL="400050"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2000" b="1" i="1" dirty="0">
                  <a:latin typeface="+mn-lt"/>
                </a:rPr>
                <a:t>Ease of implementation </a:t>
              </a:r>
              <a:r>
                <a:rPr lang="en-US" sz="2000" dirty="0">
                  <a:latin typeface="+mn-lt"/>
                </a:rPr>
                <a:t>into existing massively-parallel HPC codes</a:t>
              </a:r>
              <a:endParaRPr lang="en-US" sz="2000" b="1" i="1" dirty="0">
                <a:latin typeface="+mn-lt"/>
              </a:endParaRPr>
            </a:p>
            <a:p>
              <a:pPr marL="400050">
                <a:buClrTx/>
                <a:buFont typeface="Arial" panose="020B0604020202020204" pitchFamily="34" charset="0"/>
                <a:buChar char="•"/>
                <a:defRPr/>
              </a:pPr>
              <a:endParaRPr lang="en-US" dirty="0">
                <a:latin typeface="+mn-lt"/>
              </a:endParaRPr>
            </a:p>
            <a:p>
              <a:pPr>
                <a:buFont typeface="Wingdings" panose="05000000000000000000" pitchFamily="2" charset="2"/>
                <a:buChar char="q"/>
                <a:defRPr/>
              </a:pPr>
              <a:endParaRPr lang="en-US" sz="2000" dirty="0">
                <a:latin typeface="+mn-lt"/>
              </a:endParaRPr>
            </a:p>
            <a:p>
              <a:pPr>
                <a:defRPr/>
              </a:pPr>
              <a:endParaRPr lang="en-US" sz="2000" dirty="0">
                <a:latin typeface="+mn-lt"/>
              </a:endParaRPr>
            </a:p>
            <a:p>
              <a:pPr>
                <a:defRPr/>
              </a:pPr>
              <a:endParaRPr lang="en-US" sz="2000" dirty="0"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6185D4-B5CF-4FF1-9368-041B6239602A}"/>
                </a:ext>
              </a:extLst>
            </p:cNvPr>
            <p:cNvSpPr txBox="1"/>
            <p:nvPr/>
          </p:nvSpPr>
          <p:spPr>
            <a:xfrm>
              <a:off x="232575" y="3862683"/>
              <a:ext cx="5438917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b="1" i="1" dirty="0">
                  <a:latin typeface="+mn-lt"/>
                </a:rPr>
                <a:t>Scalable, fast, robust </a:t>
              </a:r>
              <a:r>
                <a:rPr lang="en-US" sz="2000" dirty="0">
                  <a:latin typeface="+mn-lt"/>
                </a:rPr>
                <a:t>(we target </a:t>
              </a:r>
              <a:r>
                <a:rPr lang="en-US" sz="2000" b="1" i="1" dirty="0">
                  <a:latin typeface="+mn-lt"/>
                </a:rPr>
                <a:t>real</a:t>
              </a:r>
              <a:r>
                <a:rPr lang="en-US" sz="2000" dirty="0">
                  <a:latin typeface="+mn-lt"/>
                </a:rPr>
                <a:t> engineering problems, e.g., analyses involving failure of bolted components!)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endParaRPr lang="en-US" sz="400" dirty="0">
                <a:latin typeface="+mn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endParaRPr lang="en-US" sz="400" dirty="0"/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endParaRPr lang="en-US" sz="400" dirty="0"/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dirty="0"/>
                <a:t>Coupling does not introduce </a:t>
              </a:r>
              <a:r>
                <a:rPr lang="en-US" sz="2000" b="1" i="1" dirty="0"/>
                <a:t>nonphysical artifacts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en-US" sz="800" b="1" i="1" dirty="0"/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sz="2000" b="1" i="1" dirty="0"/>
                <a:t>Theoretical</a:t>
              </a:r>
              <a:r>
                <a:rPr lang="en-US" sz="2000" dirty="0"/>
                <a:t> convergence properties/ guarantees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  <a:defRPr/>
              </a:pPr>
              <a:endParaRPr lang="en-US" sz="800" dirty="0"/>
            </a:p>
            <a:p>
              <a:endParaRPr lang="en-US" sz="2000" dirty="0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751922" y="199342"/>
            <a:ext cx="8923309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Requirements for Multiscale Coupling Method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A2538-F738-4D71-9821-4E1FAEC8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2782C-2BAE-A246-971E-69F37694AB6A}"/>
              </a:ext>
            </a:extLst>
          </p:cNvPr>
          <p:cNvSpPr txBox="1"/>
          <p:nvPr/>
        </p:nvSpPr>
        <p:spPr>
          <a:xfrm>
            <a:off x="5764512" y="4303047"/>
            <a:ext cx="2620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Creating a </a:t>
            </a:r>
            <a:r>
              <a:rPr lang="en-US" sz="1600" b="1" i="1" dirty="0">
                <a:solidFill>
                  <a:srgbClr val="0070C0"/>
                </a:solidFill>
              </a:rPr>
              <a:t>high-quality mesh</a:t>
            </a:r>
            <a:r>
              <a:rPr lang="en-US" sz="1600" i="1" dirty="0">
                <a:solidFill>
                  <a:srgbClr val="0070C0"/>
                </a:solidFill>
              </a:rPr>
              <a:t> can take </a:t>
            </a:r>
            <a:r>
              <a:rPr lang="en-US" sz="1600" b="1" i="1" dirty="0">
                <a:solidFill>
                  <a:srgbClr val="0070C0"/>
                </a:solidFill>
              </a:rPr>
              <a:t>weeks</a:t>
            </a:r>
            <a:r>
              <a:rPr lang="en-US" sz="1600" i="1" dirty="0">
                <a:solidFill>
                  <a:srgbClr val="0070C0"/>
                </a:solidFill>
              </a:rPr>
              <a:t> or longer, making it “the </a:t>
            </a:r>
            <a:r>
              <a:rPr lang="en-US" sz="1600" b="1" i="1" dirty="0">
                <a:solidFill>
                  <a:srgbClr val="0070C0"/>
                </a:solidFill>
              </a:rPr>
              <a:t>single biggest bottleneck </a:t>
            </a:r>
            <a:r>
              <a:rPr lang="en-US" sz="1600" i="1" dirty="0">
                <a:solidFill>
                  <a:srgbClr val="0070C0"/>
                </a:solidFill>
              </a:rPr>
              <a:t>in [mod/sim] analyses” [Sandia Lab News, 2020]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F77E241-36F9-B7B9-CC0D-373B401DC1A0}"/>
              </a:ext>
            </a:extLst>
          </p:cNvPr>
          <p:cNvSpPr txBox="1">
            <a:spLocks/>
          </p:cNvSpPr>
          <p:nvPr/>
        </p:nvSpPr>
        <p:spPr bwMode="auto">
          <a:xfrm>
            <a:off x="8204775" y="6140134"/>
            <a:ext cx="3816312" cy="48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i="1" dirty="0">
                <a:latin typeface="+mn-lt"/>
              </a:rPr>
              <a:t>Above: </a:t>
            </a:r>
            <a:r>
              <a:rPr lang="en-US" sz="1200" dirty="0">
                <a:latin typeface="+mn-lt"/>
              </a:rPr>
              <a:t>schematic of difficult-to-mesh ratcheting mechanism with multiple threaded fasteners.    From Parish </a:t>
            </a:r>
            <a:r>
              <a:rPr lang="en-US" sz="1200" i="1" dirty="0">
                <a:latin typeface="+mn-lt"/>
              </a:rPr>
              <a:t>et al., </a:t>
            </a:r>
            <a:r>
              <a:rPr lang="en-US" sz="1200" dirty="0">
                <a:latin typeface="+mn-lt"/>
              </a:rPr>
              <a:t>2024.</a:t>
            </a:r>
            <a:endParaRPr lang="en-US" sz="1200" i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031DD-47F6-F8C6-A9D6-5833FAAEC658}"/>
              </a:ext>
            </a:extLst>
          </p:cNvPr>
          <p:cNvSpPr/>
          <p:nvPr/>
        </p:nvSpPr>
        <p:spPr>
          <a:xfrm>
            <a:off x="64951" y="1329224"/>
            <a:ext cx="9407055" cy="4283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2DCA63-9FEB-B48E-D0AF-C30228EB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621" y="3429000"/>
            <a:ext cx="3384396" cy="25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9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47</a:t>
            </a:fld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8BE168B-3003-EA4A-A318-51059FF7C6EA}"/>
              </a:ext>
            </a:extLst>
          </p:cNvPr>
          <p:cNvSpPr/>
          <p:nvPr/>
        </p:nvSpPr>
        <p:spPr>
          <a:xfrm>
            <a:off x="134921" y="827418"/>
            <a:ext cx="11992127" cy="59246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Three projects:</a:t>
            </a:r>
          </a:p>
          <a:p>
            <a:endParaRPr lang="en-US" sz="4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FHNM</a:t>
            </a:r>
            <a:r>
              <a:rPr lang="en-US" sz="2000" dirty="0">
                <a:cs typeface="Calibri" panose="020F0502020204030204" pitchFamily="34" charset="0"/>
              </a:rPr>
              <a:t>: Flexible Heterogeneous Numerical Methods [LDRD, FY22-FY24]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M2dt</a:t>
            </a:r>
            <a:r>
              <a:rPr lang="en-US" sz="2000" dirty="0">
                <a:cs typeface="Calibri" panose="020F0502020204030204" pitchFamily="34" charset="0"/>
              </a:rPr>
              <a:t>: Multi-faceted Mathematics for Predictive Digital Twins [ASCR, FY23-FY27]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AHEAD</a:t>
            </a:r>
            <a:r>
              <a:rPr lang="en-US" sz="2000" dirty="0">
                <a:cs typeface="Calibri" panose="020F0502020204030204" pitchFamily="34" charset="0"/>
              </a:rPr>
              <a:t>: Adaptive Hybrid </a:t>
            </a:r>
            <a:r>
              <a:rPr lang="en-US" sz="2000" dirty="0" err="1">
                <a:cs typeface="Calibri" panose="020F0502020204030204" pitchFamily="34" charset="0"/>
              </a:rPr>
              <a:t>modEls</a:t>
            </a:r>
            <a:r>
              <a:rPr lang="en-US" sz="2000" dirty="0">
                <a:cs typeface="Calibri" panose="020F0502020204030204" pitchFamily="34" charset="0"/>
              </a:rPr>
              <a:t> via </a:t>
            </a:r>
            <a:r>
              <a:rPr lang="en-US" sz="2000" dirty="0" err="1">
                <a:cs typeface="Calibri" panose="020F0502020204030204" pitchFamily="34" charset="0"/>
              </a:rPr>
              <a:t>domAin</a:t>
            </a:r>
            <a:r>
              <a:rPr lang="en-US" sz="2000" dirty="0">
                <a:cs typeface="Calibri" panose="020F0502020204030204" pitchFamily="34" charset="0"/>
              </a:rPr>
              <a:t> Decomposition [LDRD, FY25-FY27]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Principal research objective:</a:t>
            </a:r>
          </a:p>
          <a:p>
            <a:endParaRPr lang="en-US" sz="4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Develop rigorous methods to enable the </a:t>
            </a:r>
            <a:r>
              <a:rPr lang="en-US" sz="2000" b="1" dirty="0">
                <a:cs typeface="Calibri" panose="020F0502020204030204" pitchFamily="34" charset="0"/>
              </a:rPr>
              <a:t>“plug-and-play” coupling </a:t>
            </a:r>
            <a:r>
              <a:rPr lang="en-US" sz="2000" dirty="0">
                <a:cs typeface="Calibri" panose="020F0502020204030204" pitchFamily="34" charset="0"/>
              </a:rPr>
              <a:t>of</a:t>
            </a:r>
            <a:r>
              <a:rPr lang="en-US" sz="2000" b="1" dirty="0">
                <a:cs typeface="Calibri" panose="020F0502020204030204" pitchFamily="34" charset="0"/>
              </a:rPr>
              <a:t> standard</a:t>
            </a:r>
            <a:r>
              <a:rPr lang="en-US" sz="2000" dirty="0">
                <a:cs typeface="Calibri" panose="020F0502020204030204" pitchFamily="34" charset="0"/>
              </a:rPr>
              <a:t> and </a:t>
            </a:r>
            <a:r>
              <a:rPr lang="en-US" sz="2000" b="1" dirty="0">
                <a:cs typeface="Calibri" panose="020F0502020204030204" pitchFamily="34" charset="0"/>
              </a:rPr>
              <a:t>data-driven models </a:t>
            </a:r>
            <a:r>
              <a:rPr lang="en-US" sz="2000" dirty="0">
                <a:cs typeface="Calibri" panose="020F0502020204030204" pitchFamily="34" charset="0"/>
              </a:rPr>
              <a:t>from the following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A:</a:t>
            </a:r>
            <a:r>
              <a:rPr lang="en-US" sz="2000" dirty="0">
                <a:cs typeface="Calibri" panose="020F0502020204030204" pitchFamily="34" charset="0"/>
              </a:rPr>
              <a:t> intrusive projection-based ROMs 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B: </a:t>
            </a:r>
            <a:r>
              <a:rPr lang="en-US" sz="2000" dirty="0">
                <a:cs typeface="Calibri" panose="020F0502020204030204" pitchFamily="34" charset="0"/>
              </a:rPr>
              <a:t>machine-learned models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C:</a:t>
            </a:r>
            <a:r>
              <a:rPr lang="en-US" sz="2000" dirty="0">
                <a:cs typeface="Calibri" panose="020F0502020204030204" pitchFamily="34" charset="0"/>
              </a:rPr>
              <a:t> flow map approximation models, i.e., dynamic model decomposition (DMD) 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D:</a:t>
            </a:r>
            <a:r>
              <a:rPr lang="en-US" sz="2000" dirty="0">
                <a:cs typeface="Calibri" panose="020F0502020204030204" pitchFamily="34" charset="0"/>
              </a:rPr>
              <a:t> non-intrusive operator inference (</a:t>
            </a:r>
            <a:r>
              <a:rPr lang="en-US" sz="2000" dirty="0" err="1">
                <a:cs typeface="Calibri" panose="020F0502020204030204" pitchFamily="34" charset="0"/>
              </a:rPr>
              <a:t>OpInf</a:t>
            </a:r>
            <a:r>
              <a:rPr lang="en-US" sz="2000" dirty="0">
                <a:cs typeface="Calibri" panose="020F0502020204030204" pitchFamily="34" charset="0"/>
              </a:rPr>
              <a:t>) ROMs </a:t>
            </a:r>
          </a:p>
          <a:p>
            <a:pPr>
              <a:spcAft>
                <a:spcPts val="450"/>
              </a:spcAft>
            </a:pPr>
            <a:endParaRPr lang="en-US" sz="10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Three classes of coupling methods: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Alternating </a:t>
            </a:r>
            <a:r>
              <a:rPr lang="en-US" sz="2000" b="1" dirty="0">
                <a:cs typeface="Calibri" panose="020F0502020204030204" pitchFamily="34" charset="0"/>
              </a:rPr>
              <a:t>Schwarz</a:t>
            </a:r>
            <a:r>
              <a:rPr lang="en-US" sz="2000" dirty="0">
                <a:cs typeface="Calibri" panose="020F0502020204030204" pitchFamily="34" charset="0"/>
              </a:rPr>
              <a:t>-based coupling [FHNM, M2dt, AHEAD]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Optimization</a:t>
            </a:r>
            <a:r>
              <a:rPr lang="en-US" sz="2000" dirty="0">
                <a:cs typeface="Calibri" panose="020F0502020204030204" pitchFamily="34" charset="0"/>
              </a:rPr>
              <a:t>-based coupling [FHNM, M2dt]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Coupling via </a:t>
            </a:r>
            <a:r>
              <a:rPr lang="en-US" sz="2000" b="1" dirty="0">
                <a:cs typeface="Calibri" panose="020F0502020204030204" pitchFamily="34" charset="0"/>
              </a:rPr>
              <a:t>generalized mortar methods </a:t>
            </a:r>
            <a:r>
              <a:rPr lang="en-US" sz="2000" dirty="0">
                <a:cs typeface="Calibri" panose="020F0502020204030204" pitchFamily="34" charset="0"/>
              </a:rPr>
              <a:t>[FHNM, M2dt]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EDF2515-DD75-8644-978B-97B54CAAC6C7}"/>
              </a:ext>
            </a:extLst>
          </p:cNvPr>
          <p:cNvSpPr txBox="1"/>
          <p:nvPr/>
        </p:nvSpPr>
        <p:spPr>
          <a:xfrm>
            <a:off x="64952" y="1888820"/>
            <a:ext cx="11372698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en-US" sz="2000" dirty="0">
              <a:cs typeface="Calibri" panose="020F0502020204030204" pitchFamily="34" charset="0"/>
            </a:endParaRPr>
          </a:p>
          <a:p>
            <a:endParaRPr lang="en-US" sz="2000" b="1" dirty="0"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179CF-C532-4C44-B408-1B41AC806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525" y="1641583"/>
            <a:ext cx="1282229" cy="961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B33C-DAD2-8572-0A3B-95F49209B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497" y="682998"/>
            <a:ext cx="1707068" cy="795668"/>
          </a:xfrm>
          <a:prstGeom prst="rect">
            <a:avLst/>
          </a:prstGeom>
        </p:spPr>
      </p:pic>
      <p:pic>
        <p:nvPicPr>
          <p:cNvPr id="1026" name="Picture 2" descr="Over 20 DOE Office of Science Virtual ...">
            <a:extLst>
              <a:ext uri="{FF2B5EF4-FFF2-40B4-BE49-F238E27FC236}">
                <a16:creationId xmlns:a16="http://schemas.microsoft.com/office/drawing/2014/main" id="{308AA8B5-37DE-7CFE-325A-2E1E15A0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833" y="3374361"/>
            <a:ext cx="2405246" cy="7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ED484E-0FD4-CFFE-18EF-B45CF58DB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63" y="253361"/>
            <a:ext cx="10471608" cy="570225"/>
          </a:xfrm>
        </p:spPr>
        <p:txBody>
          <a:bodyPr/>
          <a:lstStyle/>
          <a:p>
            <a:r>
              <a:rPr lang="en-US" dirty="0"/>
              <a:t>Projects on Coupling for Predictive Hybrid Models</a:t>
            </a:r>
          </a:p>
        </p:txBody>
      </p:sp>
    </p:spTree>
    <p:extLst>
      <p:ext uri="{BB962C8B-B14F-4D97-AF65-F5344CB8AC3E}">
        <p14:creationId xmlns:p14="http://schemas.microsoft.com/office/powerpoint/2010/main" val="13288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BE168B-3003-EA4A-A318-51059FF7C6EA}"/>
                  </a:ext>
                </a:extLst>
              </p:cNvPr>
              <p:cNvSpPr/>
              <p:nvPr/>
            </p:nvSpPr>
            <p:spPr>
              <a:xfrm>
                <a:off x="134921" y="827418"/>
                <a:ext cx="11992127" cy="59246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Three projects:</a:t>
                </a:r>
              </a:p>
              <a:p>
                <a:endParaRPr lang="en-US" sz="400" b="1" dirty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cs typeface="Calibri" panose="020F0502020204030204" pitchFamily="34" charset="0"/>
                  </a:rPr>
                  <a:t>FHNM</a:t>
                </a:r>
                <a:r>
                  <a:rPr lang="en-US" sz="2000" dirty="0">
                    <a:cs typeface="Calibri" panose="020F0502020204030204" pitchFamily="34" charset="0"/>
                  </a:rPr>
                  <a:t>: Flexible Heterogeneous Numerical Methods [LDRD, FY22-FY24]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cs typeface="Calibri" panose="020F0502020204030204" pitchFamily="34" charset="0"/>
                  </a:rPr>
                  <a:t>M2dt</a:t>
                </a:r>
                <a:r>
                  <a:rPr lang="en-US" sz="2000" dirty="0">
                    <a:cs typeface="Calibri" panose="020F0502020204030204" pitchFamily="34" charset="0"/>
                  </a:rPr>
                  <a:t>: Multi-faceted Mathematics for Predictive Digital Twins [ASCR, FY23-FY27]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cs typeface="Calibri" panose="020F0502020204030204" pitchFamily="34" charset="0"/>
                  </a:rPr>
                  <a:t>AHEAD</a:t>
                </a:r>
                <a:r>
                  <a:rPr lang="en-US" sz="2000" dirty="0">
                    <a:cs typeface="Calibri" panose="020F0502020204030204" pitchFamily="34" charset="0"/>
                  </a:rPr>
                  <a:t>: Adaptive Hybrid </a:t>
                </a:r>
                <a:r>
                  <a:rPr lang="en-US" sz="2000" dirty="0" err="1">
                    <a:cs typeface="Calibri" panose="020F0502020204030204" pitchFamily="34" charset="0"/>
                  </a:rPr>
                  <a:t>modEls</a:t>
                </a:r>
                <a:r>
                  <a:rPr lang="en-US" sz="2000" dirty="0">
                    <a:cs typeface="Calibri" panose="020F0502020204030204" pitchFamily="34" charset="0"/>
                  </a:rPr>
                  <a:t> via </a:t>
                </a:r>
                <a:r>
                  <a:rPr lang="en-US" sz="2000" dirty="0" err="1">
                    <a:cs typeface="Calibri" panose="020F0502020204030204" pitchFamily="34" charset="0"/>
                  </a:rPr>
                  <a:t>domAin</a:t>
                </a:r>
                <a:r>
                  <a:rPr lang="en-US" sz="2000" dirty="0">
                    <a:cs typeface="Calibri" panose="020F0502020204030204" pitchFamily="34" charset="0"/>
                  </a:rPr>
                  <a:t> Decomposition [LDRD, FY25-FY27]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r>
                  <a:rPr lang="en-US" sz="2000" b="1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Principal research objective:</a:t>
                </a:r>
              </a:p>
              <a:p>
                <a:endParaRPr lang="en-US" sz="400" b="1" dirty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Develop rigorous methods to enable the </a:t>
                </a:r>
                <a:r>
                  <a:rPr lang="en-US" sz="2000" b="1" dirty="0">
                    <a:cs typeface="Calibri" panose="020F0502020204030204" pitchFamily="34" charset="0"/>
                  </a:rPr>
                  <a:t>“plug-and-play” coupling </a:t>
                </a:r>
                <a:r>
                  <a:rPr lang="en-US" sz="2000" dirty="0">
                    <a:cs typeface="Calibri" panose="020F0502020204030204" pitchFamily="34" charset="0"/>
                  </a:rPr>
                  <a:t>of</a:t>
                </a:r>
                <a:r>
                  <a:rPr lang="en-US" sz="2000" b="1" dirty="0">
                    <a:cs typeface="Calibri" panose="020F0502020204030204" pitchFamily="34" charset="0"/>
                  </a:rPr>
                  <a:t> standard</a:t>
                </a:r>
                <a:r>
                  <a:rPr lang="en-US" sz="2000" dirty="0">
                    <a:cs typeface="Calibri" panose="020F0502020204030204" pitchFamily="34" charset="0"/>
                  </a:rPr>
                  <a:t> and </a:t>
                </a:r>
                <a:r>
                  <a:rPr lang="en-US" sz="2000" b="1" dirty="0">
                    <a:cs typeface="Calibri" panose="020F0502020204030204" pitchFamily="34" charset="0"/>
                  </a:rPr>
                  <a:t>data-driven models </a:t>
                </a:r>
                <a:r>
                  <a:rPr lang="en-US" sz="2000" dirty="0">
                    <a:cs typeface="Calibri" panose="020F0502020204030204" pitchFamily="34" charset="0"/>
                  </a:rPr>
                  <a:t>from the following classes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557213" lvl="1" indent="-214313">
                  <a:spcAft>
                    <a:spcPts val="450"/>
                  </a:spcAft>
                  <a:buFont typeface="Wingdings" panose="05000000000000000000" pitchFamily="2" charset="2"/>
                  <a:buChar char="Ø"/>
                </a:pPr>
                <a:r>
                  <a:rPr lang="en-US" sz="2000" i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Class A:</a:t>
                </a:r>
                <a:r>
                  <a:rPr lang="en-US" sz="20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 intrusive projection-based ROMs</a:t>
                </a:r>
              </a:p>
              <a:p>
                <a:pPr marL="557213" lvl="1" indent="-214313">
                  <a:spcAft>
                    <a:spcPts val="450"/>
                  </a:spcAft>
                  <a:buFont typeface="Wingdings" panose="05000000000000000000" pitchFamily="2" charset="2"/>
                  <a:buChar char="Ø"/>
                </a:pPr>
                <a:r>
                  <a:rPr lang="en-US" sz="2000" i="1" dirty="0">
                    <a:cs typeface="Calibri" panose="020F0502020204030204" pitchFamily="34" charset="0"/>
                  </a:rPr>
                  <a:t>Class B: </a:t>
                </a:r>
                <a:r>
                  <a:rPr lang="en-US" sz="2000" dirty="0">
                    <a:cs typeface="Calibri" panose="020F0502020204030204" pitchFamily="34" charset="0"/>
                  </a:rPr>
                  <a:t>machine-learned models</a:t>
                </a:r>
              </a:p>
              <a:p>
                <a:pPr marL="557213" lvl="1" indent="-214313">
                  <a:spcAft>
                    <a:spcPts val="450"/>
                  </a:spcAft>
                  <a:buFont typeface="Wingdings" panose="05000000000000000000" pitchFamily="2" charset="2"/>
                  <a:buChar char="Ø"/>
                </a:pPr>
                <a:r>
                  <a:rPr lang="en-US" sz="2000" i="1" dirty="0">
                    <a:cs typeface="Calibri" panose="020F0502020204030204" pitchFamily="34" charset="0"/>
                  </a:rPr>
                  <a:t>Class C:</a:t>
                </a:r>
                <a:r>
                  <a:rPr lang="en-US" sz="2000" dirty="0">
                    <a:cs typeface="Calibri" panose="020F0502020204030204" pitchFamily="34" charset="0"/>
                  </a:rPr>
                  <a:t> flow map approximation models, i.e., dynamic model decomposition (DMD) </a:t>
                </a:r>
              </a:p>
              <a:p>
                <a:pPr marL="557213" lvl="1" indent="-214313">
                  <a:spcAft>
                    <a:spcPts val="450"/>
                  </a:spcAft>
                  <a:buFont typeface="Wingdings" panose="05000000000000000000" pitchFamily="2" charset="2"/>
                  <a:buChar char="Ø"/>
                </a:pPr>
                <a:r>
                  <a:rPr lang="en-US" sz="2000" i="1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Class D: </a:t>
                </a:r>
                <a:r>
                  <a:rPr lang="en-US" sz="2000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non-intrusive operator inference (</a:t>
                </a:r>
                <a:r>
                  <a:rPr lang="en-US" sz="2000" dirty="0" err="1">
                    <a:solidFill>
                      <a:schemeClr val="accent1"/>
                    </a:solidFill>
                    <a:cs typeface="Calibri" panose="020F0502020204030204" pitchFamily="34" charset="0"/>
                  </a:rPr>
                  <a:t>OpInf</a:t>
                </a:r>
                <a:r>
                  <a:rPr lang="en-US" sz="2000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) ROMs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 this talk</a:t>
                </a:r>
              </a:p>
              <a:p>
                <a:pPr>
                  <a:spcAft>
                    <a:spcPts val="450"/>
                  </a:spcAft>
                </a:pPr>
                <a:endParaRPr lang="en-US" sz="1000" b="1" dirty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>
                  <a:spcAft>
                    <a:spcPts val="450"/>
                  </a:spcAft>
                </a:pPr>
                <a:r>
                  <a:rPr lang="en-US" sz="2000" b="1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Three classes of coupling methods: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Alternating </a:t>
                </a:r>
                <a:r>
                  <a:rPr lang="en-US" sz="2000" b="1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Schwarz</a:t>
                </a:r>
                <a:r>
                  <a:rPr lang="en-US" sz="2000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-based coupling [FHNM, M2dt, AHEAD]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 this talk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cs typeface="Calibri" panose="020F0502020204030204" pitchFamily="34" charset="0"/>
                  </a:rPr>
                  <a:t>Optimization</a:t>
                </a:r>
                <a:r>
                  <a:rPr lang="en-US" sz="2000" dirty="0">
                    <a:cs typeface="Calibri" panose="020F0502020204030204" pitchFamily="34" charset="0"/>
                  </a:rPr>
                  <a:t>-based coupling [FHNM, M2dt]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Coupling via </a:t>
                </a:r>
                <a:r>
                  <a:rPr lang="en-US" sz="2000" b="1" dirty="0">
                    <a:cs typeface="Calibri" panose="020F0502020204030204" pitchFamily="34" charset="0"/>
                  </a:rPr>
                  <a:t>generalized mortar methods </a:t>
                </a:r>
                <a:r>
                  <a:rPr lang="en-US" sz="2000" dirty="0">
                    <a:cs typeface="Calibri" panose="020F0502020204030204" pitchFamily="34" charset="0"/>
                  </a:rPr>
                  <a:t>[FHNM, M2dt] </a:t>
                </a: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8BE168B-3003-EA4A-A318-51059FF7C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21" y="827418"/>
                <a:ext cx="11992127" cy="5924699"/>
              </a:xfrm>
              <a:prstGeom prst="rect">
                <a:avLst/>
              </a:prstGeom>
              <a:blipFill>
                <a:blip r:embed="rId3"/>
                <a:stretch>
                  <a:fillRect l="-508" t="-720" b="-13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EDF2515-DD75-8644-978B-97B54CAAC6C7}"/>
              </a:ext>
            </a:extLst>
          </p:cNvPr>
          <p:cNvSpPr txBox="1"/>
          <p:nvPr/>
        </p:nvSpPr>
        <p:spPr>
          <a:xfrm>
            <a:off x="64952" y="1888820"/>
            <a:ext cx="11372698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endParaRPr lang="en-US" sz="2000" dirty="0">
              <a:cs typeface="Calibri" panose="020F0502020204030204" pitchFamily="34" charset="0"/>
            </a:endParaRPr>
          </a:p>
          <a:p>
            <a:endParaRPr lang="en-US" sz="2000" b="1" dirty="0"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179CF-C532-4C44-B408-1B41AC806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525" y="1641583"/>
            <a:ext cx="1282229" cy="961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B33C-DAD2-8572-0A3B-95F49209B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0497" y="682998"/>
            <a:ext cx="1707068" cy="795668"/>
          </a:xfrm>
          <a:prstGeom prst="rect">
            <a:avLst/>
          </a:prstGeom>
        </p:spPr>
      </p:pic>
      <p:pic>
        <p:nvPicPr>
          <p:cNvPr id="1026" name="Picture 2" descr="Over 20 DOE Office of Science Virtual ...">
            <a:extLst>
              <a:ext uri="{FF2B5EF4-FFF2-40B4-BE49-F238E27FC236}">
                <a16:creationId xmlns:a16="http://schemas.microsoft.com/office/drawing/2014/main" id="{308AA8B5-37DE-7CFE-325A-2E1E15A0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833" y="3374361"/>
            <a:ext cx="2405246" cy="7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ED484E-0FD4-CFFE-18EF-B45CF58DB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63" y="253361"/>
            <a:ext cx="10471608" cy="570225"/>
          </a:xfrm>
        </p:spPr>
        <p:txBody>
          <a:bodyPr/>
          <a:lstStyle/>
          <a:p>
            <a:r>
              <a:rPr lang="en-US" dirty="0"/>
              <a:t>Projects on Coupling for Predictive Hybrid Models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843879-4531-6E5B-DD8C-D859551D7D85}"/>
              </a:ext>
            </a:extLst>
          </p:cNvPr>
          <p:cNvSpPr txBox="1"/>
          <p:nvPr/>
        </p:nvSpPr>
        <p:spPr>
          <a:xfrm>
            <a:off x="8893917" y="5257408"/>
            <a:ext cx="2871216" cy="101566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Why?  </a:t>
            </a:r>
            <a:r>
              <a:rPr lang="en-US" sz="2000" b="1" dirty="0"/>
              <a:t>Less intrusive </a:t>
            </a:r>
            <a:r>
              <a:rPr lang="en-US" sz="2000" dirty="0"/>
              <a:t>to integrate into </a:t>
            </a:r>
            <a:r>
              <a:rPr lang="en-US" sz="2000" b="1" dirty="0"/>
              <a:t>production codes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8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3077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/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3077766"/>
              </a:xfrm>
              <a:prstGeom prst="rect">
                <a:avLst/>
              </a:prstGeom>
              <a:blipFill>
                <a:blip r:embed="rId3"/>
                <a:stretch>
                  <a:fillRect l="-470" t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26D02-10AD-BACE-A0AF-1D9BF5B2361B}"/>
              </a:ext>
            </a:extLst>
          </p:cNvPr>
          <p:cNvGrpSpPr/>
          <p:nvPr/>
        </p:nvGrpSpPr>
        <p:grpSpPr>
          <a:xfrm>
            <a:off x="7360376" y="5690402"/>
            <a:ext cx="4015495" cy="778271"/>
            <a:chOff x="7360376" y="5690402"/>
            <a:chExt cx="4015495" cy="7782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874CE0-EA15-4424-96D1-95560F923B6E}"/>
                </a:ext>
              </a:extLst>
            </p:cNvPr>
            <p:cNvSpPr txBox="1"/>
            <p:nvPr/>
          </p:nvSpPr>
          <p:spPr>
            <a:xfrm>
              <a:off x="7360376" y="5892814"/>
              <a:ext cx="2316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</a:rPr>
                <a:t>Model PDE: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B58635-8074-4F3E-A8F6-345DD414EABC}"/>
                </a:ext>
              </a:extLst>
            </p:cNvPr>
            <p:cNvSpPr/>
            <p:nvPr/>
          </p:nvSpPr>
          <p:spPr>
            <a:xfrm>
              <a:off x="7360376" y="5690402"/>
              <a:ext cx="4015495" cy="77827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/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acc>
                                    <m:accPr>
                                      <m:chr m:val="̈"/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int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ext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E35C54D-EC9A-B021-3D47-35B87DD1C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14" y="1501353"/>
            <a:ext cx="1404757" cy="2055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AF5E10-08F6-C940-80C8-2E35FACAE044}"/>
              </a:ext>
            </a:extLst>
          </p:cNvPr>
          <p:cNvGrpSpPr/>
          <p:nvPr/>
        </p:nvGrpSpPr>
        <p:grpSpPr>
          <a:xfrm>
            <a:off x="1740502" y="990877"/>
            <a:ext cx="3164873" cy="2572731"/>
            <a:chOff x="3703172" y="745468"/>
            <a:chExt cx="4396199" cy="38104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7A881-7455-988A-2C19-5172BFCE4FEC}"/>
                </a:ext>
              </a:extLst>
            </p:cNvPr>
            <p:cNvSpPr txBox="1"/>
            <p:nvPr/>
          </p:nvSpPr>
          <p:spPr>
            <a:xfrm>
              <a:off x="7914640" y="78232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ACA77EC-F5FA-9E6F-7645-A132831D7F44}"/>
                </a:ext>
              </a:extLst>
            </p:cNvPr>
            <p:cNvGrpSpPr/>
            <p:nvPr/>
          </p:nvGrpSpPr>
          <p:grpSpPr>
            <a:xfrm>
              <a:off x="3970336" y="1220608"/>
              <a:ext cx="3389585" cy="3335291"/>
              <a:chOff x="1231306" y="360164"/>
              <a:chExt cx="2871531" cy="274078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C87E106-7A92-FBD1-80F8-181C41F7D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6F4958-D0E3-160A-23F6-B963EAE4F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BE85FBD-EC7E-4BF7-A296-195163CDB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F1CAE09-EFFD-6D14-5C98-8FA816A6B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93ACB6B-5622-5D22-22BF-33EB88DC0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E6FE6B9-34B5-7ADC-AA93-0519379BD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65CE4FE-8876-C74A-7FC5-7226159D0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C929B01-9D59-B0EA-3ACB-01042A0E4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8F0A840-3EC9-C3F4-68F4-7DEB9788F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0608" y="2895754"/>
                <a:ext cx="285222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0C9379D-D050-A379-34B7-B27E8075A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17FF6C5-EC2A-FDF3-39A4-DFDF11C4D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6E6F314-AEBF-B963-9AF2-3D6FDF7FA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036C2DE-5DF6-84A0-B333-1706583C650F}"/>
                </a:ext>
              </a:extLst>
            </p:cNvPr>
            <p:cNvGrpSpPr/>
            <p:nvPr/>
          </p:nvGrpSpPr>
          <p:grpSpPr>
            <a:xfrm>
              <a:off x="3970336" y="1220609"/>
              <a:ext cx="3382138" cy="3335291"/>
              <a:chOff x="1231306" y="360164"/>
              <a:chExt cx="2865223" cy="274078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B1C6F4C-00FB-C9F2-B0CA-75697314C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45A902A-0383-1B6D-0F8E-29825AED5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1C4A56-8E82-CC4C-24AA-A7D1D00A8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D9DAD9B-F581-B8E9-4C00-E781A55ED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2B645C-E2D0-8C82-9F10-89E4236EE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EF4C561-0941-3020-5E6B-89CDA1594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8B9C644-A8EA-0539-08F7-F605777868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0C0330D-093A-96B7-0B0B-C12245632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11D3732-F1E3-DE55-FBDF-D6D61D1F1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43E20D-62BC-0631-9A15-1E983BFD1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DD1528B-1E47-7FD8-6510-C749EB1240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/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        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58E3EC-F3D4-8346-8C31-F5EAE91F10EA}"/>
              </a:ext>
            </a:extLst>
          </p:cNvPr>
          <p:cNvGrpSpPr/>
          <p:nvPr/>
        </p:nvGrpSpPr>
        <p:grpSpPr>
          <a:xfrm>
            <a:off x="7123998" y="1290879"/>
            <a:ext cx="2363147" cy="2153568"/>
            <a:chOff x="7838240" y="1272651"/>
            <a:chExt cx="2363147" cy="21535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A59076-AEF0-55E1-2BAB-EBD0B2E8CE55}"/>
                </a:ext>
              </a:extLst>
            </p:cNvPr>
            <p:cNvSpPr txBox="1"/>
            <p:nvPr/>
          </p:nvSpPr>
          <p:spPr>
            <a:xfrm>
              <a:off x="7838240" y="1272651"/>
              <a:ext cx="2363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Controller time stepper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DBAA288-5C78-456C-5772-92DBE93A3E23}"/>
                    </a:ext>
                  </a:extLst>
                </p:cNvPr>
                <p:cNvSpPr txBox="1"/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DBAA288-5C78-456C-5772-92DBE93A3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blipFill>
                  <a:blip r:embed="rId11"/>
                  <a:stretch>
                    <a:fillRect l="-1412"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8B619EE-7A71-4A96-AC51-B1FBD93B14F3}"/>
                    </a:ext>
                  </a:extLst>
                </p:cNvPr>
                <p:cNvSpPr txBox="1"/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8B619EE-7A71-4A96-AC51-B1FBD93B14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1412"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60B58-54A6-7D95-6E99-17E2F858098C}"/>
                  </a:ext>
                </a:extLst>
              </p:cNvPr>
              <p:cNvSpPr txBox="1"/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60B58-54A6-7D95-6E99-17E2F8580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2E4F0F7-1459-499E-281E-C0D36865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442" y="190170"/>
            <a:ext cx="4100623" cy="21981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E78A8F-85A5-8948-94A5-C230761C2842}"/>
              </a:ext>
            </a:extLst>
          </p:cNvPr>
          <p:cNvSpPr txBox="1"/>
          <p:nvPr/>
        </p:nvSpPr>
        <p:spPr>
          <a:xfrm>
            <a:off x="5385093" y="3972264"/>
            <a:ext cx="3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Monolithic (Lagrange multipliers)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Partitioned (loose)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Iterative (Schwarz, optimization)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DA63DF-7C3E-E443-B84A-388E253F20B6}"/>
              </a:ext>
            </a:extLst>
          </p:cNvPr>
          <p:cNvGrpSpPr/>
          <p:nvPr/>
        </p:nvGrpSpPr>
        <p:grpSpPr>
          <a:xfrm>
            <a:off x="641424" y="2367530"/>
            <a:ext cx="1588534" cy="1087830"/>
            <a:chOff x="681448" y="1788720"/>
            <a:chExt cx="1588534" cy="1087830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FA4E105A-BEBF-8F4B-BDBB-063AD9002F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448" y="1788720"/>
              <a:ext cx="1588534" cy="1087830"/>
            </a:xfrm>
            <a:prstGeom prst="roundRect">
              <a:avLst>
                <a:gd name="adj" fmla="val 1026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726056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197BBF4D-2602-B645-96B5-30542714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187723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48038D20-6216-254E-944B-2279D0A9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1877422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AC400097-4705-034A-8C72-3A4B440AC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2352896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2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  <a:endParaRPr kumimoji="0" lang="en-US" sz="40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id="{39A79D6B-77F5-514C-8BD9-3648D9FE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2353079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D5BF7-1767-354E-8F47-35F03B964595}"/>
              </a:ext>
            </a:extLst>
          </p:cNvPr>
          <p:cNvGrpSpPr/>
          <p:nvPr/>
        </p:nvGrpSpPr>
        <p:grpSpPr>
          <a:xfrm>
            <a:off x="3109884" y="2314366"/>
            <a:ext cx="1761697" cy="1194158"/>
            <a:chOff x="696262" y="3333655"/>
            <a:chExt cx="1761697" cy="1194158"/>
          </a:xfrm>
        </p:grpSpPr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id="{55A4E8DF-3808-BC43-BF50-E247A0A78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74983DD6-3C3B-FE4D-8108-EC8FD318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7" name="AutoShape 17">
              <a:extLst>
                <a:ext uri="{FF2B5EF4-FFF2-40B4-BE49-F238E27FC236}">
                  <a16:creationId xmlns:a16="http://schemas.microsoft.com/office/drawing/2014/main" id="{8C7F7153-8858-5547-8368-1D74F24B53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8" name="AutoShape 17">
              <a:extLst>
                <a:ext uri="{FF2B5EF4-FFF2-40B4-BE49-F238E27FC236}">
                  <a16:creationId xmlns:a16="http://schemas.microsoft.com/office/drawing/2014/main" id="{20882266-9F09-1247-816B-505355F4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C1762A20-8DBE-4F4F-8196-AD765352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A96DE4-6114-9147-B611-C1B7ABDC34E2}"/>
              </a:ext>
            </a:extLst>
          </p:cNvPr>
          <p:cNvGrpSpPr/>
          <p:nvPr/>
        </p:nvGrpSpPr>
        <p:grpSpPr>
          <a:xfrm>
            <a:off x="5989957" y="2367530"/>
            <a:ext cx="1588534" cy="1087830"/>
            <a:chOff x="7125077" y="1982320"/>
            <a:chExt cx="1588534" cy="1087830"/>
          </a:xfrm>
        </p:grpSpPr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C1548C15-4814-D947-8C95-A651EFCB26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25077" y="1982320"/>
              <a:ext cx="1588534" cy="1087830"/>
            </a:xfrm>
            <a:prstGeom prst="roundRect">
              <a:avLst>
                <a:gd name="adj" fmla="val 670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4ED5D731-ED99-DF48-BEFE-0411906A4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613" y="2580820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1F68446A-7FE5-584A-A994-B635CD40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53313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4" name="AutoShape 17">
              <a:extLst>
                <a:ext uri="{FF2B5EF4-FFF2-40B4-BE49-F238E27FC236}">
                  <a16:creationId xmlns:a16="http://schemas.microsoft.com/office/drawing/2014/main" id="{9FB0ED0E-E336-E64B-B0CB-E99EBD5EA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79764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646843DA-ED21-4140-8E7C-260E50259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8" y="2055593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6" name="AutoShape 17">
              <a:extLst>
                <a:ext uri="{FF2B5EF4-FFF2-40B4-BE49-F238E27FC236}">
                  <a16:creationId xmlns:a16="http://schemas.microsoft.com/office/drawing/2014/main" id="{3C8D82BE-E463-6644-8865-00503E4643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07613" y="2055593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3194C8-2676-FF4C-8DBE-FD6445571AA8}"/>
              </a:ext>
            </a:extLst>
          </p:cNvPr>
          <p:cNvSpPr/>
          <p:nvPr/>
        </p:nvSpPr>
        <p:spPr>
          <a:xfrm>
            <a:off x="423266" y="3957362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AE6784-1767-B445-A555-AB6CD78B4396}"/>
              </a:ext>
            </a:extLst>
          </p:cNvPr>
          <p:cNvSpPr/>
          <p:nvPr/>
        </p:nvSpPr>
        <p:spPr>
          <a:xfrm>
            <a:off x="2890548" y="3957362"/>
            <a:ext cx="2468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Mesh-based (FE, FV, 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Meshless (SPH,  MLS)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Implicit, explicit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Eulerian, </a:t>
            </a:r>
            <a:r>
              <a:rPr lang="en-US" sz="1400" dirty="0" err="1">
                <a:solidFill>
                  <a:srgbClr val="000000"/>
                </a:solidFill>
              </a:rPr>
              <a:t>Lagrangian</a:t>
            </a:r>
            <a:r>
              <a:rPr lang="en-US" sz="1400" dirty="0">
                <a:solidFill>
                  <a:srgbClr val="000000"/>
                </a:solidFill>
              </a:rPr>
              <a:t>, …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CD0AAA3-8FE9-7542-AB51-AABA4ACF60E3}"/>
              </a:ext>
            </a:extLst>
          </p:cNvPr>
          <p:cNvSpPr/>
          <p:nvPr/>
        </p:nvSpPr>
        <p:spPr bwMode="auto">
          <a:xfrm>
            <a:off x="5278289" y="283528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2F58332-8E42-2545-A91C-FE8F54089D81}"/>
              </a:ext>
            </a:extLst>
          </p:cNvPr>
          <p:cNvSpPr/>
          <p:nvPr/>
        </p:nvSpPr>
        <p:spPr bwMode="auto">
          <a:xfrm>
            <a:off x="2372582" y="283528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EF498-C446-9242-A072-E5B5E0E075C8}"/>
              </a:ext>
            </a:extLst>
          </p:cNvPr>
          <p:cNvSpPr txBox="1"/>
          <p:nvPr/>
        </p:nvSpPr>
        <p:spPr>
          <a:xfrm>
            <a:off x="372550" y="3641150"/>
            <a:ext cx="2242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Complex System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E36C95-545F-7D42-9007-F94A31FDCEB1}"/>
              </a:ext>
            </a:extLst>
          </p:cNvPr>
          <p:cNvSpPr txBox="1"/>
          <p:nvPr/>
        </p:nvSpPr>
        <p:spPr>
          <a:xfrm>
            <a:off x="3135244" y="3648845"/>
            <a:ext cx="1952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Methods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DD0AF4-0972-264B-996A-4953C6EBA1BA}"/>
              </a:ext>
            </a:extLst>
          </p:cNvPr>
          <p:cNvSpPr txBox="1"/>
          <p:nvPr/>
        </p:nvSpPr>
        <p:spPr>
          <a:xfrm>
            <a:off x="5632245" y="3648845"/>
            <a:ext cx="2475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Coupled Numerical Model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27397ED-C2E0-BA44-BD8A-A4145D451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04" y="2124735"/>
            <a:ext cx="689227" cy="689227"/>
          </a:xfrm>
          <a:prstGeom prst="rect">
            <a:avLst/>
          </a:prstGeom>
        </p:spPr>
      </p:pic>
      <p:sp>
        <p:nvSpPr>
          <p:cNvPr id="71" name="Right Arrow 70">
            <a:extLst>
              <a:ext uri="{FF2B5EF4-FFF2-40B4-BE49-F238E27FC236}">
                <a16:creationId xmlns:a16="http://schemas.microsoft.com/office/drawing/2014/main" id="{6F2429FD-1E57-B94E-8E8F-111D872B28A7}"/>
              </a:ext>
            </a:extLst>
          </p:cNvPr>
          <p:cNvSpPr/>
          <p:nvPr/>
        </p:nvSpPr>
        <p:spPr bwMode="auto">
          <a:xfrm rot="10800000">
            <a:off x="8148422" y="285052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01C51F-CA50-8849-8B98-C27F497A9B0C}"/>
              </a:ext>
            </a:extLst>
          </p:cNvPr>
          <p:cNvSpPr txBox="1"/>
          <p:nvPr/>
        </p:nvSpPr>
        <p:spPr>
          <a:xfrm>
            <a:off x="8706533" y="3649424"/>
            <a:ext cx="32446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+ Data-Driven Methods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40DEB7-A1A9-4242-A06B-563E66176CD5}"/>
              </a:ext>
            </a:extLst>
          </p:cNvPr>
          <p:cNvSpPr/>
          <p:nvPr/>
        </p:nvSpPr>
        <p:spPr>
          <a:xfrm>
            <a:off x="8831806" y="3972602"/>
            <a:ext cx="2806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PINNs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Neural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Projection-based ROMs, …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EB4FDA2-A43A-FE43-BC70-4175AD9E1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820" y="2358616"/>
            <a:ext cx="457200" cy="4318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DC87EE8-3A09-4C23-B0CD-0ED21FBC6E7A}"/>
              </a:ext>
            </a:extLst>
          </p:cNvPr>
          <p:cNvSpPr txBox="1"/>
          <p:nvPr/>
        </p:nvSpPr>
        <p:spPr>
          <a:xfrm>
            <a:off x="881082" y="1015609"/>
            <a:ext cx="691360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multiscale/</a:t>
            </a:r>
            <a:r>
              <a:rPr lang="en-US" sz="2000" dirty="0" err="1"/>
              <a:t>multiphysics</a:t>
            </a:r>
            <a:r>
              <a:rPr lang="en-US" sz="2000" dirty="0"/>
              <a:t>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(FOMs).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7AFC4-B577-496C-8049-983AF6728653}"/>
              </a:ext>
            </a:extLst>
          </p:cNvPr>
          <p:cNvSpPr txBox="1"/>
          <p:nvPr/>
        </p:nvSpPr>
        <p:spPr>
          <a:xfrm>
            <a:off x="111521" y="1107804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6BD71-0BB9-8773-FD8A-06C912EC0F7C}"/>
              </a:ext>
            </a:extLst>
          </p:cNvPr>
          <p:cNvSpPr/>
          <p:nvPr/>
        </p:nvSpPr>
        <p:spPr>
          <a:xfrm>
            <a:off x="203015" y="4969714"/>
            <a:ext cx="8082306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Deficiencies of data-driven models and couplings involving them: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Existing coupling methods for high-fidelity models </a:t>
            </a:r>
            <a:r>
              <a:rPr lang="en-US" b="1" dirty="0"/>
              <a:t>may not work </a:t>
            </a:r>
            <a:r>
              <a:rPr lang="en-US" dirty="0"/>
              <a:t>out-of-the-box when including </a:t>
            </a:r>
            <a:r>
              <a:rPr lang="en-US" b="1" dirty="0"/>
              <a:t>data-driven models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ROMs </a:t>
            </a:r>
            <a:r>
              <a:rPr lang="en-US" dirty="0"/>
              <a:t>can suffer from </a:t>
            </a:r>
            <a:r>
              <a:rPr lang="en-US" b="1" dirty="0"/>
              <a:t>lack of robustness</a:t>
            </a:r>
            <a:r>
              <a:rPr lang="en-US" dirty="0"/>
              <a:t>, </a:t>
            </a:r>
            <a:r>
              <a:rPr lang="en-US" b="1" dirty="0"/>
              <a:t>stability </a:t>
            </a:r>
            <a:r>
              <a:rPr lang="en-US" dirty="0"/>
              <a:t>and </a:t>
            </a:r>
            <a:r>
              <a:rPr lang="en-US" b="1" dirty="0"/>
              <a:t>accuracy, </a:t>
            </a:r>
            <a:r>
              <a:rPr lang="en-US" dirty="0"/>
              <a:t>and</a:t>
            </a:r>
            <a:r>
              <a:rPr lang="en-US" b="1" dirty="0"/>
              <a:t> cannot</a:t>
            </a:r>
            <a:r>
              <a:rPr lang="en-US" dirty="0"/>
              <a:t> be </a:t>
            </a:r>
            <a:r>
              <a:rPr lang="en-US" b="1" dirty="0"/>
              <a:t>easily refined </a:t>
            </a:r>
            <a:r>
              <a:rPr lang="en-US" dirty="0"/>
              <a:t>to achieve a specified accuracy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33742"/>
            <a:ext cx="8626671" cy="570225"/>
          </a:xfrm>
        </p:spPr>
        <p:txBody>
          <a:bodyPr/>
          <a:lstStyle/>
          <a:p>
            <a:r>
              <a:rPr lang="en-US" dirty="0"/>
              <a:t>Motivation: Multiscale &amp; Multiphysics Coupling                  for Predictive Digital Twins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FC6F1-91BD-4C60-A5F3-2DE087E37A13}"/>
              </a:ext>
            </a:extLst>
          </p:cNvPr>
          <p:cNvSpPr txBox="1"/>
          <p:nvPr/>
        </p:nvSpPr>
        <p:spPr>
          <a:xfrm>
            <a:off x="39561" y="5511364"/>
            <a:ext cx="626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5000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DB8354-4D6A-3FE4-9D1C-230BB7E9C056}"/>
              </a:ext>
            </a:extLst>
          </p:cNvPr>
          <p:cNvGrpSpPr/>
          <p:nvPr/>
        </p:nvGrpSpPr>
        <p:grpSpPr>
          <a:xfrm>
            <a:off x="9064437" y="2329606"/>
            <a:ext cx="1761697" cy="1194158"/>
            <a:chOff x="696262" y="3333655"/>
            <a:chExt cx="1761697" cy="1194158"/>
          </a:xfrm>
        </p:grpSpPr>
        <p:sp>
          <p:nvSpPr>
            <p:cNvPr id="13" name="AutoShape 17">
              <a:extLst>
                <a:ext uri="{FF2B5EF4-FFF2-40B4-BE49-F238E27FC236}">
                  <a16:creationId xmlns:a16="http://schemas.microsoft.com/office/drawing/2014/main" id="{8B372D24-2F71-C989-2FEC-3CB04D8C1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DMD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14" name="AutoShape 17">
              <a:extLst>
                <a:ext uri="{FF2B5EF4-FFF2-40B4-BE49-F238E27FC236}">
                  <a16:creationId xmlns:a16="http://schemas.microsoft.com/office/drawing/2014/main" id="{59E84B23-06DC-A325-4852-96EF0BEE8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ROM=N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5" name="AutoShape 17">
              <a:extLst>
                <a:ext uri="{FF2B5EF4-FFF2-40B4-BE49-F238E27FC236}">
                  <a16:creationId xmlns:a16="http://schemas.microsoft.com/office/drawing/2014/main" id="{F59A5056-746A-47CB-7541-31D48D9C3C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091EC0A9-F9C0-3E69-DF02-78DED3EBC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PINN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8" name="AutoShape 17">
              <a:extLst>
                <a:ext uri="{FF2B5EF4-FFF2-40B4-BE49-F238E27FC236}">
                  <a16:creationId xmlns:a16="http://schemas.microsoft.com/office/drawing/2014/main" id="{0A635869-BAF9-A801-7B2A-545EC3526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UDE=N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cxnSp>
        <p:nvCxnSpPr>
          <p:cNvPr id="44" name="Curved Connector 76">
            <a:extLst>
              <a:ext uri="{FF2B5EF4-FFF2-40B4-BE49-F238E27FC236}">
                <a16:creationId xmlns:a16="http://schemas.microsoft.com/office/drawing/2014/main" id="{76BBC0B2-53D0-2842-1E53-E1856BDEE50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61078" y="2101257"/>
            <a:ext cx="422437" cy="405892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6">
            <a:extLst>
              <a:ext uri="{FF2B5EF4-FFF2-40B4-BE49-F238E27FC236}">
                <a16:creationId xmlns:a16="http://schemas.microsoft.com/office/drawing/2014/main" id="{399733E9-B474-AB69-42F9-52CE1D17F323}"/>
              </a:ext>
            </a:extLst>
          </p:cNvPr>
          <p:cNvCxnSpPr>
            <a:cxnSpLocks/>
            <a:endCxn id="14" idx="3"/>
          </p:cNvCxnSpPr>
          <p:nvPr/>
        </p:nvCxnSpPr>
        <p:spPr>
          <a:xfrm rot="16200000" flipH="1">
            <a:off x="8773429" y="1336975"/>
            <a:ext cx="2045432" cy="1425096"/>
          </a:xfrm>
          <a:prstGeom prst="curvedConnector4">
            <a:avLst>
              <a:gd name="adj1" fmla="val 47332"/>
              <a:gd name="adj2" fmla="val 116041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76">
            <a:extLst>
              <a:ext uri="{FF2B5EF4-FFF2-40B4-BE49-F238E27FC236}">
                <a16:creationId xmlns:a16="http://schemas.microsoft.com/office/drawing/2014/main" id="{7EEF64CA-13FA-1396-4756-AB8C6BD8FAA3}"/>
              </a:ext>
            </a:extLst>
          </p:cNvPr>
          <p:cNvCxnSpPr>
            <a:cxnSpLocks/>
            <a:endCxn id="17" idx="3"/>
          </p:cNvCxnSpPr>
          <p:nvPr/>
        </p:nvCxnSpPr>
        <p:spPr>
          <a:xfrm rot="5400000">
            <a:off x="9760828" y="1557044"/>
            <a:ext cx="1982676" cy="235642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76">
            <a:extLst>
              <a:ext uri="{FF2B5EF4-FFF2-40B4-BE49-F238E27FC236}">
                <a16:creationId xmlns:a16="http://schemas.microsoft.com/office/drawing/2014/main" id="{49EF284D-D996-98A3-CD6F-BFC1282EDF26}"/>
              </a:ext>
            </a:extLst>
          </p:cNvPr>
          <p:cNvCxnSpPr>
            <a:cxnSpLocks/>
            <a:endCxn id="13" idx="1"/>
          </p:cNvCxnSpPr>
          <p:nvPr/>
        </p:nvCxnSpPr>
        <p:spPr>
          <a:xfrm rot="10800000" flipV="1">
            <a:off x="9064437" y="2031271"/>
            <a:ext cx="2360520" cy="1274925"/>
          </a:xfrm>
          <a:prstGeom prst="curvedConnector3">
            <a:avLst>
              <a:gd name="adj1" fmla="val 109684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1FC513B-DF20-4298-AC15-099BA3BCBC18}"/>
              </a:ext>
            </a:extLst>
          </p:cNvPr>
          <p:cNvSpPr txBox="1"/>
          <p:nvPr/>
        </p:nvSpPr>
        <p:spPr>
          <a:xfrm>
            <a:off x="10770429" y="215010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Multiscale</a:t>
            </a:r>
          </a:p>
        </p:txBody>
      </p:sp>
    </p:spTree>
    <p:extLst>
      <p:ext uri="{BB962C8B-B14F-4D97-AF65-F5344CB8AC3E}">
        <p14:creationId xmlns:p14="http://schemas.microsoft.com/office/powerpoint/2010/main" val="19750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366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3662541"/>
              </a:xfrm>
              <a:prstGeom prst="rect">
                <a:avLst/>
              </a:prstGeom>
              <a:blipFill>
                <a:blip r:embed="rId3"/>
                <a:stretch>
                  <a:fillRect l="-470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26D02-10AD-BACE-A0AF-1D9BF5B2361B}"/>
              </a:ext>
            </a:extLst>
          </p:cNvPr>
          <p:cNvGrpSpPr/>
          <p:nvPr/>
        </p:nvGrpSpPr>
        <p:grpSpPr>
          <a:xfrm>
            <a:off x="7360376" y="5690402"/>
            <a:ext cx="4015495" cy="778271"/>
            <a:chOff x="7360376" y="5690402"/>
            <a:chExt cx="4015495" cy="7782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874CE0-EA15-4424-96D1-95560F923B6E}"/>
                </a:ext>
              </a:extLst>
            </p:cNvPr>
            <p:cNvSpPr txBox="1"/>
            <p:nvPr/>
          </p:nvSpPr>
          <p:spPr>
            <a:xfrm>
              <a:off x="7360376" y="5892814"/>
              <a:ext cx="2316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</a:rPr>
                <a:t>Model PDE: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B58635-8074-4F3E-A8F6-345DD414EABC}"/>
                </a:ext>
              </a:extLst>
            </p:cNvPr>
            <p:cNvSpPr/>
            <p:nvPr/>
          </p:nvSpPr>
          <p:spPr>
            <a:xfrm>
              <a:off x="7360376" y="5690402"/>
              <a:ext cx="4015495" cy="77827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/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acc>
                                    <m:accPr>
                                      <m:chr m:val="̈"/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int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ext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E35C54D-EC9A-B021-3D47-35B87DD1C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14" y="1501353"/>
            <a:ext cx="1404757" cy="2055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AF5E10-08F6-C940-80C8-2E35FACAE044}"/>
              </a:ext>
            </a:extLst>
          </p:cNvPr>
          <p:cNvGrpSpPr/>
          <p:nvPr/>
        </p:nvGrpSpPr>
        <p:grpSpPr>
          <a:xfrm>
            <a:off x="1740502" y="990877"/>
            <a:ext cx="3164873" cy="2572731"/>
            <a:chOff x="3703172" y="745468"/>
            <a:chExt cx="4396199" cy="38104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7A881-7455-988A-2C19-5172BFCE4FEC}"/>
                </a:ext>
              </a:extLst>
            </p:cNvPr>
            <p:cNvSpPr txBox="1"/>
            <p:nvPr/>
          </p:nvSpPr>
          <p:spPr>
            <a:xfrm>
              <a:off x="7914640" y="78232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ACA77EC-F5FA-9E6F-7645-A132831D7F44}"/>
                </a:ext>
              </a:extLst>
            </p:cNvPr>
            <p:cNvGrpSpPr/>
            <p:nvPr/>
          </p:nvGrpSpPr>
          <p:grpSpPr>
            <a:xfrm>
              <a:off x="3970336" y="1220608"/>
              <a:ext cx="3389585" cy="3335291"/>
              <a:chOff x="1231306" y="360164"/>
              <a:chExt cx="2871531" cy="274078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C87E106-7A92-FBD1-80F8-181C41F7D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6F4958-D0E3-160A-23F6-B963EAE4F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BE85FBD-EC7E-4BF7-A296-195163CDB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F1CAE09-EFFD-6D14-5C98-8FA816A6B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93ACB6B-5622-5D22-22BF-33EB88DC0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E6FE6B9-34B5-7ADC-AA93-0519379BD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65CE4FE-8876-C74A-7FC5-7226159D0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C929B01-9D59-B0EA-3ACB-01042A0E4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8F0A840-3EC9-C3F4-68F4-7DEB9788F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0608" y="2895754"/>
                <a:ext cx="285222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0C9379D-D050-A379-34B7-B27E8075A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17FF6C5-EC2A-FDF3-39A4-DFDF11C4D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6E6F314-AEBF-B963-9AF2-3D6FDF7FA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036C2DE-5DF6-84A0-B333-1706583C650F}"/>
                </a:ext>
              </a:extLst>
            </p:cNvPr>
            <p:cNvGrpSpPr/>
            <p:nvPr/>
          </p:nvGrpSpPr>
          <p:grpSpPr>
            <a:xfrm>
              <a:off x="3970336" y="1220609"/>
              <a:ext cx="3382138" cy="3335291"/>
              <a:chOff x="1231306" y="360164"/>
              <a:chExt cx="2865223" cy="274078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B1C6F4C-00FB-C9F2-B0CA-75697314C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45A902A-0383-1B6D-0F8E-29825AED5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1C4A56-8E82-CC4C-24AA-A7D1D00A8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D9DAD9B-F581-B8E9-4C00-E781A55ED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2B645C-E2D0-8C82-9F10-89E4236EE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EF4C561-0941-3020-5E6B-89CDA1594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8B9C644-A8EA-0539-08F7-F605777868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0C0330D-093A-96B7-0B0B-C12245632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11D3732-F1E3-DE55-FBDF-D6D61D1F1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43E20D-62BC-0631-9A15-1E983BFD1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DD1528B-1E47-7FD8-6510-C749EB1240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/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        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3492165-36CA-33BA-DB66-4099591155AF}"/>
              </a:ext>
            </a:extLst>
          </p:cNvPr>
          <p:cNvCxnSpPr>
            <a:cxnSpLocks/>
          </p:cNvCxnSpPr>
          <p:nvPr/>
        </p:nvCxnSpPr>
        <p:spPr>
          <a:xfrm>
            <a:off x="1949239" y="2080801"/>
            <a:ext cx="2393326" cy="235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1E081A-BA1E-EBCF-D8A9-9FC79575C47C}"/>
                  </a:ext>
                </a:extLst>
              </p:cNvPr>
              <p:cNvSpPr txBox="1"/>
              <p:nvPr/>
            </p:nvSpPr>
            <p:spPr>
              <a:xfrm>
                <a:off x="2473636" y="175333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1E081A-BA1E-EBCF-D8A9-9FC79575C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636" y="1753331"/>
                <a:ext cx="3378569" cy="307777"/>
              </a:xfrm>
              <a:prstGeom prst="rect">
                <a:avLst/>
              </a:prstGeom>
              <a:blipFill>
                <a:blip r:embed="rId11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A8DF082-3970-F4F2-AE30-8B95C679A45A}"/>
              </a:ext>
            </a:extLst>
          </p:cNvPr>
          <p:cNvSpPr/>
          <p:nvPr/>
        </p:nvSpPr>
        <p:spPr>
          <a:xfrm>
            <a:off x="240147" y="1577793"/>
            <a:ext cx="1457323" cy="1322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1E288-FC4D-9D12-4D7C-AF9A1D96395F}"/>
              </a:ext>
            </a:extLst>
          </p:cNvPr>
          <p:cNvGrpSpPr/>
          <p:nvPr/>
        </p:nvGrpSpPr>
        <p:grpSpPr>
          <a:xfrm>
            <a:off x="7123998" y="1290879"/>
            <a:ext cx="2363147" cy="2153568"/>
            <a:chOff x="7838240" y="1272651"/>
            <a:chExt cx="2363147" cy="215356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A6D77E6-387A-BCA1-81F8-AAECBC5BFC5D}"/>
                </a:ext>
              </a:extLst>
            </p:cNvPr>
            <p:cNvSpPr txBox="1"/>
            <p:nvPr/>
          </p:nvSpPr>
          <p:spPr>
            <a:xfrm>
              <a:off x="7838240" y="1272651"/>
              <a:ext cx="2363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Controller time stepper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BC6EAA8-E482-BB90-4059-7CA1556F08E2}"/>
                    </a:ext>
                  </a:extLst>
                </p:cNvPr>
                <p:cNvSpPr txBox="1"/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BC6EAA8-E482-BB90-4059-7CA1556F08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1412"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FBF9DDC-3CBB-05B2-96E3-010F743DDE17}"/>
                    </a:ext>
                  </a:extLst>
                </p:cNvPr>
                <p:cNvSpPr txBox="1"/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FBF9DDC-3CBB-05B2-96E3-010F743DDE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1412"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79C07B-1A23-3CA5-8FFB-A01557AAC49B}"/>
                  </a:ext>
                </a:extLst>
              </p:cNvPr>
              <p:cNvSpPr txBox="1"/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79C07B-1A23-3CA5-8FFB-A01557AAC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40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601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dirty="0"/>
              </a:p>
              <a:p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601260"/>
              </a:xfrm>
              <a:prstGeom prst="rect">
                <a:avLst/>
              </a:prstGeom>
              <a:blipFill>
                <a:blip r:embed="rId3"/>
                <a:stretch>
                  <a:fillRect l="-470" t="-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26D02-10AD-BACE-A0AF-1D9BF5B2361B}"/>
              </a:ext>
            </a:extLst>
          </p:cNvPr>
          <p:cNvGrpSpPr/>
          <p:nvPr/>
        </p:nvGrpSpPr>
        <p:grpSpPr>
          <a:xfrm>
            <a:off x="7360376" y="5690402"/>
            <a:ext cx="4015495" cy="778271"/>
            <a:chOff x="7360376" y="5690402"/>
            <a:chExt cx="4015495" cy="7782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874CE0-EA15-4424-96D1-95560F923B6E}"/>
                </a:ext>
              </a:extLst>
            </p:cNvPr>
            <p:cNvSpPr txBox="1"/>
            <p:nvPr/>
          </p:nvSpPr>
          <p:spPr>
            <a:xfrm>
              <a:off x="7360376" y="5892814"/>
              <a:ext cx="2316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</a:rPr>
                <a:t>Model PDE: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B58635-8074-4F3E-A8F6-345DD414EABC}"/>
                </a:ext>
              </a:extLst>
            </p:cNvPr>
            <p:cNvSpPr/>
            <p:nvPr/>
          </p:nvSpPr>
          <p:spPr>
            <a:xfrm>
              <a:off x="7360376" y="5690402"/>
              <a:ext cx="4015495" cy="77827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/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acc>
                                    <m:accPr>
                                      <m:chr m:val="̈"/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int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ext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E35C54D-EC9A-B021-3D47-35B87DD1C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14" y="1501353"/>
            <a:ext cx="1404757" cy="2055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AF5E10-08F6-C940-80C8-2E35FACAE044}"/>
              </a:ext>
            </a:extLst>
          </p:cNvPr>
          <p:cNvGrpSpPr/>
          <p:nvPr/>
        </p:nvGrpSpPr>
        <p:grpSpPr>
          <a:xfrm>
            <a:off x="1740502" y="990877"/>
            <a:ext cx="3164873" cy="2572731"/>
            <a:chOff x="3703172" y="745468"/>
            <a:chExt cx="4396199" cy="38104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7A881-7455-988A-2C19-5172BFCE4FEC}"/>
                </a:ext>
              </a:extLst>
            </p:cNvPr>
            <p:cNvSpPr txBox="1"/>
            <p:nvPr/>
          </p:nvSpPr>
          <p:spPr>
            <a:xfrm>
              <a:off x="7914640" y="78232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ACA77EC-F5FA-9E6F-7645-A132831D7F44}"/>
                </a:ext>
              </a:extLst>
            </p:cNvPr>
            <p:cNvGrpSpPr/>
            <p:nvPr/>
          </p:nvGrpSpPr>
          <p:grpSpPr>
            <a:xfrm>
              <a:off x="3970336" y="1220608"/>
              <a:ext cx="3389585" cy="3335291"/>
              <a:chOff x="1231306" y="360164"/>
              <a:chExt cx="2871531" cy="274078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C87E106-7A92-FBD1-80F8-181C41F7D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6F4958-D0E3-160A-23F6-B963EAE4F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BE85FBD-EC7E-4BF7-A296-195163CDB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F1CAE09-EFFD-6D14-5C98-8FA816A6B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93ACB6B-5622-5D22-22BF-33EB88DC0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E6FE6B9-34B5-7ADC-AA93-0519379BD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65CE4FE-8876-C74A-7FC5-7226159D0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C929B01-9D59-B0EA-3ACB-01042A0E4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8F0A840-3EC9-C3F4-68F4-7DEB9788F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0608" y="2895754"/>
                <a:ext cx="285222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0C9379D-D050-A379-34B7-B27E8075A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17FF6C5-EC2A-FDF3-39A4-DFDF11C4D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6E6F314-AEBF-B963-9AF2-3D6FDF7FA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036C2DE-5DF6-84A0-B333-1706583C650F}"/>
                </a:ext>
              </a:extLst>
            </p:cNvPr>
            <p:cNvGrpSpPr/>
            <p:nvPr/>
          </p:nvGrpSpPr>
          <p:grpSpPr>
            <a:xfrm>
              <a:off x="3970336" y="1220609"/>
              <a:ext cx="3382138" cy="3335291"/>
              <a:chOff x="1231306" y="360164"/>
              <a:chExt cx="2865223" cy="274078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B1C6F4C-00FB-C9F2-B0CA-75697314C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45A902A-0383-1B6D-0F8E-29825AED5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1C4A56-8E82-CC4C-24AA-A7D1D00A8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D9DAD9B-F581-B8E9-4C00-E781A55ED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2B645C-E2D0-8C82-9F10-89E4236EE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EF4C561-0941-3020-5E6B-89CDA1594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8B9C644-A8EA-0539-08F7-F605777868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0C0330D-093A-96B7-0B0B-C12245632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11D3732-F1E3-DE55-FBDF-D6D61D1F1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43E20D-62BC-0631-9A15-1E983BFD1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DD1528B-1E47-7FD8-6510-C749EB1240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/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        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DCB1EC1-BFC1-7594-6BA1-0537821FB93A}"/>
              </a:ext>
            </a:extLst>
          </p:cNvPr>
          <p:cNvGrpSpPr/>
          <p:nvPr/>
        </p:nvGrpSpPr>
        <p:grpSpPr>
          <a:xfrm>
            <a:off x="1857846" y="2107489"/>
            <a:ext cx="2565583" cy="1208267"/>
            <a:chOff x="3887313" y="2441217"/>
            <a:chExt cx="3553011" cy="1865521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4B41402-28FB-7B69-2234-1F9E1074C6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6096" y="2441217"/>
              <a:ext cx="991918" cy="0"/>
            </a:xfrm>
            <a:prstGeom prst="straightConnector1">
              <a:avLst/>
            </a:prstGeom>
            <a:ln w="9525">
              <a:solidFill>
                <a:srgbClr val="FF9933"/>
              </a:solidFill>
              <a:prstDash val="sysDot"/>
              <a:headEnd type="stealth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7974B49-C907-5C2D-AC43-586EF2D06F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9775" y="2491422"/>
              <a:ext cx="0" cy="178590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93ABC10-154B-DE13-88E1-AFEFF46D5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856" y="2547420"/>
              <a:ext cx="0" cy="175931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9DF6FD7-5450-9C94-AF6E-D365709152CE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96" y="2443811"/>
              <a:ext cx="563887" cy="0"/>
            </a:xfrm>
            <a:prstGeom prst="straightConnector1">
              <a:avLst/>
            </a:prstGeom>
            <a:ln w="9525">
              <a:solidFill>
                <a:srgbClr val="FF9933"/>
              </a:solidFill>
              <a:prstDash val="sysDot"/>
              <a:headEnd type="stealth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1225DE2-7F3D-8B6F-A201-6B29D5F23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68215" y="2444245"/>
              <a:ext cx="613197" cy="1266"/>
            </a:xfrm>
            <a:prstGeom prst="straightConnector1">
              <a:avLst/>
            </a:prstGeom>
            <a:ln w="9525">
              <a:solidFill>
                <a:srgbClr val="FF9933"/>
              </a:solidFill>
              <a:prstDash val="sysDot"/>
              <a:headEnd type="stealth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ABE531F5-26DE-66F9-4AEA-619CDF74D507}"/>
                </a:ext>
              </a:extLst>
            </p:cNvPr>
            <p:cNvCxnSpPr>
              <a:cxnSpLocks/>
            </p:cNvCxnSpPr>
            <p:nvPr/>
          </p:nvCxnSpPr>
          <p:spPr>
            <a:xfrm>
              <a:off x="6296300" y="2445511"/>
              <a:ext cx="1009310" cy="0"/>
            </a:xfrm>
            <a:prstGeom prst="straightConnector1">
              <a:avLst/>
            </a:prstGeom>
            <a:ln w="9525">
              <a:solidFill>
                <a:srgbClr val="FF9933"/>
              </a:solidFill>
              <a:prstDash val="sysDot"/>
              <a:headEnd type="stealth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own Arrow 63">
              <a:extLst>
                <a:ext uri="{FF2B5EF4-FFF2-40B4-BE49-F238E27FC236}">
                  <a16:creationId xmlns:a16="http://schemas.microsoft.com/office/drawing/2014/main" id="{7052F6F3-B33C-4992-136A-C5DC7136C6E9}"/>
                </a:ext>
              </a:extLst>
            </p:cNvPr>
            <p:cNvSpPr/>
            <p:nvPr/>
          </p:nvSpPr>
          <p:spPr>
            <a:xfrm>
              <a:off x="4944411" y="2923562"/>
              <a:ext cx="190732" cy="1175047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FFCC99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Down Arrow 64">
              <a:extLst>
                <a:ext uri="{FF2B5EF4-FFF2-40B4-BE49-F238E27FC236}">
                  <a16:creationId xmlns:a16="http://schemas.microsoft.com/office/drawing/2014/main" id="{88A8A4D3-65B9-F65C-53E5-91E5E0DC3516}"/>
                </a:ext>
              </a:extLst>
            </p:cNvPr>
            <p:cNvSpPr/>
            <p:nvPr/>
          </p:nvSpPr>
          <p:spPr>
            <a:xfrm>
              <a:off x="6191445" y="2923558"/>
              <a:ext cx="190732" cy="1175045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FFCC99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Down Arrow 65">
              <a:extLst>
                <a:ext uri="{FF2B5EF4-FFF2-40B4-BE49-F238E27FC236}">
                  <a16:creationId xmlns:a16="http://schemas.microsoft.com/office/drawing/2014/main" id="{1A20B56F-004C-C47D-64E1-90A2D22C90A9}"/>
                </a:ext>
              </a:extLst>
            </p:cNvPr>
            <p:cNvSpPr/>
            <p:nvPr/>
          </p:nvSpPr>
          <p:spPr>
            <a:xfrm>
              <a:off x="3887313" y="2941404"/>
              <a:ext cx="190732" cy="1172591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FFCC99">
                <a:alpha val="26667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Down Arrow 66">
              <a:extLst>
                <a:ext uri="{FF2B5EF4-FFF2-40B4-BE49-F238E27FC236}">
                  <a16:creationId xmlns:a16="http://schemas.microsoft.com/office/drawing/2014/main" id="{6ABD78DF-55B6-254D-FA00-FDA1CD31A829}"/>
                </a:ext>
              </a:extLst>
            </p:cNvPr>
            <p:cNvSpPr/>
            <p:nvPr/>
          </p:nvSpPr>
          <p:spPr>
            <a:xfrm>
              <a:off x="7249592" y="2925750"/>
              <a:ext cx="190732" cy="1175046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FFCC99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BCE502A-1E42-B2AC-AE21-316A944027DE}"/>
                  </a:ext>
                </a:extLst>
              </p:cNvPr>
              <p:cNvSpPr txBox="1"/>
              <p:nvPr/>
            </p:nvSpPr>
            <p:spPr>
              <a:xfrm>
                <a:off x="2303498" y="3484119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BCE502A-1E42-B2AC-AE21-316A94402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498" y="3484119"/>
                <a:ext cx="3378569" cy="307777"/>
              </a:xfrm>
              <a:prstGeom prst="rect">
                <a:avLst/>
              </a:prstGeom>
              <a:blipFill>
                <a:blip r:embed="rId11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4EFBB729-7CC7-7205-AA0E-D4E594840265}"/>
                  </a:ext>
                </a:extLst>
              </p:cNvPr>
              <p:cNvSpPr txBox="1"/>
              <p:nvPr/>
            </p:nvSpPr>
            <p:spPr>
              <a:xfrm>
                <a:off x="4439036" y="2549576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4EFBB729-7CC7-7205-AA0E-D4E594840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036" y="2549576"/>
                <a:ext cx="1302838" cy="523220"/>
              </a:xfrm>
              <a:prstGeom prst="rect">
                <a:avLst/>
              </a:prstGeom>
              <a:blipFill>
                <a:blip r:embed="rId12"/>
                <a:stretch>
                  <a:fillRect l="-1402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E05039F0-7F70-8FE0-61FF-99524E631D1B}"/>
              </a:ext>
            </a:extLst>
          </p:cNvPr>
          <p:cNvCxnSpPr>
            <a:cxnSpLocks/>
          </p:cNvCxnSpPr>
          <p:nvPr/>
        </p:nvCxnSpPr>
        <p:spPr>
          <a:xfrm>
            <a:off x="1926708" y="3509661"/>
            <a:ext cx="2393326" cy="235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43CEA25B-0D2B-8477-90A5-5EE5F76495AB}"/>
              </a:ext>
            </a:extLst>
          </p:cNvPr>
          <p:cNvSpPr/>
          <p:nvPr/>
        </p:nvSpPr>
        <p:spPr>
          <a:xfrm>
            <a:off x="487052" y="2150678"/>
            <a:ext cx="969014" cy="1459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34456A4-7055-74E3-A512-45C6453C68B3}"/>
              </a:ext>
            </a:extLst>
          </p:cNvPr>
          <p:cNvGrpSpPr/>
          <p:nvPr/>
        </p:nvGrpSpPr>
        <p:grpSpPr>
          <a:xfrm>
            <a:off x="7123998" y="1290879"/>
            <a:ext cx="2363147" cy="2153568"/>
            <a:chOff x="7838240" y="1272651"/>
            <a:chExt cx="2363147" cy="2153568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9AB3AEC-DAD7-09B0-64B2-D02101C4BF1A}"/>
                </a:ext>
              </a:extLst>
            </p:cNvPr>
            <p:cNvSpPr txBox="1"/>
            <p:nvPr/>
          </p:nvSpPr>
          <p:spPr>
            <a:xfrm>
              <a:off x="7838240" y="1272651"/>
              <a:ext cx="2363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Controller time stepper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4DBDD39C-6818-1C3A-F4CB-42268A489733}"/>
                    </a:ext>
                  </a:extLst>
                </p:cNvPr>
                <p:cNvSpPr txBox="1"/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4DBDD39C-6818-1C3A-F4CB-42268A489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1412"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99B957F4-550F-24F1-DB62-4D84EAF771A6}"/>
                    </a:ext>
                  </a:extLst>
                </p:cNvPr>
                <p:cNvSpPr txBox="1"/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99B957F4-550F-24F1-DB62-4D84EAF771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blipFill>
                  <a:blip r:embed="rId14"/>
                  <a:stretch>
                    <a:fillRect l="-1412"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4F07C9-686D-930C-93BB-D38CAF2F6E0D}"/>
                  </a:ext>
                </a:extLst>
              </p:cNvPr>
              <p:cNvSpPr txBox="1"/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4F07C9-686D-930C-93BB-D38CAF2F6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3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601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601260"/>
              </a:xfrm>
              <a:prstGeom prst="rect">
                <a:avLst/>
              </a:prstGeom>
              <a:blipFill>
                <a:blip r:embed="rId3"/>
                <a:stretch>
                  <a:fillRect l="-470" t="-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26D02-10AD-BACE-A0AF-1D9BF5B2361B}"/>
              </a:ext>
            </a:extLst>
          </p:cNvPr>
          <p:cNvGrpSpPr/>
          <p:nvPr/>
        </p:nvGrpSpPr>
        <p:grpSpPr>
          <a:xfrm>
            <a:off x="7360376" y="5690402"/>
            <a:ext cx="4015495" cy="778271"/>
            <a:chOff x="7360376" y="5690402"/>
            <a:chExt cx="4015495" cy="7782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874CE0-EA15-4424-96D1-95560F923B6E}"/>
                </a:ext>
              </a:extLst>
            </p:cNvPr>
            <p:cNvSpPr txBox="1"/>
            <p:nvPr/>
          </p:nvSpPr>
          <p:spPr>
            <a:xfrm>
              <a:off x="7360376" y="5892814"/>
              <a:ext cx="2316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</a:rPr>
                <a:t>Model PDE: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B58635-8074-4F3E-A8F6-345DD414EABC}"/>
                </a:ext>
              </a:extLst>
            </p:cNvPr>
            <p:cNvSpPr/>
            <p:nvPr/>
          </p:nvSpPr>
          <p:spPr>
            <a:xfrm>
              <a:off x="7360376" y="5690402"/>
              <a:ext cx="4015495" cy="77827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/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acc>
                                    <m:accPr>
                                      <m:chr m:val="̈"/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int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ext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E35C54D-EC9A-B021-3D47-35B87DD1C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14" y="1501353"/>
            <a:ext cx="1404757" cy="2055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AF5E10-08F6-C940-80C8-2E35FACAE044}"/>
              </a:ext>
            </a:extLst>
          </p:cNvPr>
          <p:cNvGrpSpPr/>
          <p:nvPr/>
        </p:nvGrpSpPr>
        <p:grpSpPr>
          <a:xfrm>
            <a:off x="1740502" y="990877"/>
            <a:ext cx="3164873" cy="2572731"/>
            <a:chOff x="3703172" y="745468"/>
            <a:chExt cx="4396199" cy="38104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7A881-7455-988A-2C19-5172BFCE4FEC}"/>
                </a:ext>
              </a:extLst>
            </p:cNvPr>
            <p:cNvSpPr txBox="1"/>
            <p:nvPr/>
          </p:nvSpPr>
          <p:spPr>
            <a:xfrm>
              <a:off x="7914640" y="78232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ACA77EC-F5FA-9E6F-7645-A132831D7F44}"/>
                </a:ext>
              </a:extLst>
            </p:cNvPr>
            <p:cNvGrpSpPr/>
            <p:nvPr/>
          </p:nvGrpSpPr>
          <p:grpSpPr>
            <a:xfrm>
              <a:off x="3970336" y="1220608"/>
              <a:ext cx="3389585" cy="3335291"/>
              <a:chOff x="1231306" y="360164"/>
              <a:chExt cx="2871531" cy="274078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C87E106-7A92-FBD1-80F8-181C41F7D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6F4958-D0E3-160A-23F6-B963EAE4F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BE85FBD-EC7E-4BF7-A296-195163CDB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F1CAE09-EFFD-6D14-5C98-8FA816A6B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93ACB6B-5622-5D22-22BF-33EB88DC0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E6FE6B9-34B5-7ADC-AA93-0519379BD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65CE4FE-8876-C74A-7FC5-7226159D0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C929B01-9D59-B0EA-3ACB-01042A0E4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8F0A840-3EC9-C3F4-68F4-7DEB9788F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0608" y="2895754"/>
                <a:ext cx="285222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0C9379D-D050-A379-34B7-B27E8075A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17FF6C5-EC2A-FDF3-39A4-DFDF11C4D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6E6F314-AEBF-B963-9AF2-3D6FDF7FA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036C2DE-5DF6-84A0-B333-1706583C650F}"/>
                </a:ext>
              </a:extLst>
            </p:cNvPr>
            <p:cNvGrpSpPr/>
            <p:nvPr/>
          </p:nvGrpSpPr>
          <p:grpSpPr>
            <a:xfrm>
              <a:off x="3970336" y="1220609"/>
              <a:ext cx="3382138" cy="3335291"/>
              <a:chOff x="1231306" y="360164"/>
              <a:chExt cx="2865223" cy="274078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B1C6F4C-00FB-C9F2-B0CA-75697314C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45A902A-0383-1B6D-0F8E-29825AED5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1C4A56-8E82-CC4C-24AA-A7D1D00A8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D9DAD9B-F581-B8E9-4C00-E781A55ED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2B645C-E2D0-8C82-9F10-89E4236EE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EF4C561-0941-3020-5E6B-89CDA1594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8B9C644-A8EA-0539-08F7-F605777868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0C0330D-093A-96B7-0B0B-C12245632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11D3732-F1E3-DE55-FBDF-D6D61D1F1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43E20D-62BC-0631-9A15-1E983BFD1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DD1528B-1E47-7FD8-6510-C749EB1240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/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        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734AA4D-E5B6-AD9C-F502-7408A4AEA872}"/>
              </a:ext>
            </a:extLst>
          </p:cNvPr>
          <p:cNvSpPr/>
          <p:nvPr/>
        </p:nvSpPr>
        <p:spPr>
          <a:xfrm>
            <a:off x="4140359" y="990877"/>
            <a:ext cx="422663" cy="26725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F4B2C4-97D9-B36A-42B2-70C70E4B2383}"/>
              </a:ext>
            </a:extLst>
          </p:cNvPr>
          <p:cNvGrpSpPr/>
          <p:nvPr/>
        </p:nvGrpSpPr>
        <p:grpSpPr>
          <a:xfrm>
            <a:off x="7123998" y="1290879"/>
            <a:ext cx="2363147" cy="2153568"/>
            <a:chOff x="7838240" y="1272651"/>
            <a:chExt cx="2363147" cy="215356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3EFEE7-1CFD-AFC6-8807-8AF9ED1DA33B}"/>
                </a:ext>
              </a:extLst>
            </p:cNvPr>
            <p:cNvSpPr txBox="1"/>
            <p:nvPr/>
          </p:nvSpPr>
          <p:spPr>
            <a:xfrm>
              <a:off x="7838240" y="1272651"/>
              <a:ext cx="2363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Controller time stepper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9D9414-2CD4-885A-3652-076B38762F0A}"/>
                    </a:ext>
                  </a:extLst>
                </p:cNvPr>
                <p:cNvSpPr txBox="1"/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29D9414-2CD4-885A-3652-076B38762F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blipFill>
                  <a:blip r:embed="rId11"/>
                  <a:stretch>
                    <a:fillRect l="-1412"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BAE963F-7838-0FBD-701E-87037C1AF14D}"/>
                    </a:ext>
                  </a:extLst>
                </p:cNvPr>
                <p:cNvSpPr txBox="1"/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BAE963F-7838-0FBD-701E-87037C1AF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1412"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30C434-335F-5B42-0E30-EFDCD0E973C6}"/>
                  </a:ext>
                </a:extLst>
              </p:cNvPr>
              <p:cNvSpPr txBox="1"/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30C434-335F-5B42-0E30-EFDCD0E97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1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924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924425"/>
              </a:xfrm>
              <a:prstGeom prst="rect">
                <a:avLst/>
              </a:prstGeom>
              <a:blipFill>
                <a:blip r:embed="rId3"/>
                <a:stretch>
                  <a:fillRect l="-470" t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26D02-10AD-BACE-A0AF-1D9BF5B2361B}"/>
              </a:ext>
            </a:extLst>
          </p:cNvPr>
          <p:cNvGrpSpPr/>
          <p:nvPr/>
        </p:nvGrpSpPr>
        <p:grpSpPr>
          <a:xfrm>
            <a:off x="7360376" y="5690402"/>
            <a:ext cx="4015495" cy="778271"/>
            <a:chOff x="7360376" y="5690402"/>
            <a:chExt cx="4015495" cy="7782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874CE0-EA15-4424-96D1-95560F923B6E}"/>
                </a:ext>
              </a:extLst>
            </p:cNvPr>
            <p:cNvSpPr txBox="1"/>
            <p:nvPr/>
          </p:nvSpPr>
          <p:spPr>
            <a:xfrm>
              <a:off x="7360376" y="5892814"/>
              <a:ext cx="2316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</a:rPr>
                <a:t>Model PDE: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B58635-8074-4F3E-A8F6-345DD414EABC}"/>
                </a:ext>
              </a:extLst>
            </p:cNvPr>
            <p:cNvSpPr/>
            <p:nvPr/>
          </p:nvSpPr>
          <p:spPr>
            <a:xfrm>
              <a:off x="7360376" y="5690402"/>
              <a:ext cx="4015495" cy="77827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/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acc>
                                    <m:accPr>
                                      <m:chr m:val="̈"/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int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ext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E35C54D-EC9A-B021-3D47-35B87DD1C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14" y="1501353"/>
            <a:ext cx="1404757" cy="2055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AF5E10-08F6-C940-80C8-2E35FACAE044}"/>
              </a:ext>
            </a:extLst>
          </p:cNvPr>
          <p:cNvGrpSpPr/>
          <p:nvPr/>
        </p:nvGrpSpPr>
        <p:grpSpPr>
          <a:xfrm>
            <a:off x="1740502" y="990877"/>
            <a:ext cx="3164873" cy="2572731"/>
            <a:chOff x="3703172" y="745468"/>
            <a:chExt cx="4396199" cy="38104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7A881-7455-988A-2C19-5172BFCE4FEC}"/>
                </a:ext>
              </a:extLst>
            </p:cNvPr>
            <p:cNvSpPr txBox="1"/>
            <p:nvPr/>
          </p:nvSpPr>
          <p:spPr>
            <a:xfrm>
              <a:off x="7914640" y="78232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ACA77EC-F5FA-9E6F-7645-A132831D7F44}"/>
                </a:ext>
              </a:extLst>
            </p:cNvPr>
            <p:cNvGrpSpPr/>
            <p:nvPr/>
          </p:nvGrpSpPr>
          <p:grpSpPr>
            <a:xfrm>
              <a:off x="3970336" y="1220608"/>
              <a:ext cx="3389585" cy="3335291"/>
              <a:chOff x="1231306" y="360164"/>
              <a:chExt cx="2871531" cy="274078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C87E106-7A92-FBD1-80F8-181C41F7D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66F4958-D0E3-160A-23F6-B963EAE4F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BE85FBD-EC7E-4BF7-A296-195163CDB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F1CAE09-EFFD-6D14-5C98-8FA816A6B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93ACB6B-5622-5D22-22BF-33EB88DC0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E6FE6B9-34B5-7ADC-AA93-0519379BD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65CE4FE-8876-C74A-7FC5-7226159D0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C929B01-9D59-B0EA-3ACB-01042A0E4F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8F0A840-3EC9-C3F4-68F4-7DEB9788F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0608" y="2895754"/>
                <a:ext cx="285222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0C9379D-D050-A379-34B7-B27E8075A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17FF6C5-EC2A-FDF3-39A4-DFDF11C4D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6E6F314-AEBF-B963-9AF2-3D6FDF7FA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F700A34-272A-B5E8-043E-5F1977645F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33885" y="1319862"/>
                <a:ext cx="0" cy="146757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Down Arrow 144">
              <a:extLst>
                <a:ext uri="{FF2B5EF4-FFF2-40B4-BE49-F238E27FC236}">
                  <a16:creationId xmlns:a16="http://schemas.microsoft.com/office/drawing/2014/main" id="{DFE80C0B-FBB1-1748-8BAF-1810C12ADFBE}"/>
                </a:ext>
              </a:extLst>
            </p:cNvPr>
            <p:cNvSpPr/>
            <p:nvPr/>
          </p:nvSpPr>
          <p:spPr>
            <a:xfrm rot="10800000">
              <a:off x="3889545" y="2819307"/>
              <a:ext cx="161581" cy="1192440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92D050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144">
              <a:extLst>
                <a:ext uri="{FF2B5EF4-FFF2-40B4-BE49-F238E27FC236}">
                  <a16:creationId xmlns:a16="http://schemas.microsoft.com/office/drawing/2014/main" id="{5025218E-8E59-53E2-9D1E-D59F28C99268}"/>
                </a:ext>
              </a:extLst>
            </p:cNvPr>
            <p:cNvSpPr/>
            <p:nvPr/>
          </p:nvSpPr>
          <p:spPr>
            <a:xfrm rot="10800000">
              <a:off x="5543738" y="2820781"/>
              <a:ext cx="161581" cy="1192440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92D050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144">
              <a:extLst>
                <a:ext uri="{FF2B5EF4-FFF2-40B4-BE49-F238E27FC236}">
                  <a16:creationId xmlns:a16="http://schemas.microsoft.com/office/drawing/2014/main" id="{A79BD682-EE14-BEA3-231C-8FE4968E8FD1}"/>
                </a:ext>
              </a:extLst>
            </p:cNvPr>
            <p:cNvSpPr/>
            <p:nvPr/>
          </p:nvSpPr>
          <p:spPr>
            <a:xfrm rot="10800000">
              <a:off x="7266023" y="2813384"/>
              <a:ext cx="161581" cy="1192440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92D050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C637198-C1F9-17D3-0862-FB0DE7C8AE87}"/>
                </a:ext>
              </a:extLst>
            </p:cNvPr>
            <p:cNvCxnSpPr>
              <a:cxnSpLocks/>
            </p:cNvCxnSpPr>
            <p:nvPr/>
          </p:nvCxnSpPr>
          <p:spPr>
            <a:xfrm>
              <a:off x="5055101" y="4379413"/>
              <a:ext cx="576836" cy="0"/>
            </a:xfrm>
            <a:prstGeom prst="straightConnector1">
              <a:avLst/>
            </a:prstGeom>
            <a:ln w="9525">
              <a:solidFill>
                <a:srgbClr val="00B050"/>
              </a:solidFill>
              <a:prstDash val="sysDash"/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5AE599B-517B-ED00-27BE-63D77EA6D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1937" y="4379413"/>
              <a:ext cx="653453" cy="0"/>
            </a:xfrm>
            <a:prstGeom prst="straightConnector1">
              <a:avLst/>
            </a:prstGeom>
            <a:ln w="9525">
              <a:solidFill>
                <a:srgbClr val="00B050"/>
              </a:solidFill>
              <a:prstDash val="sysDash"/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036C2DE-5DF6-84A0-B333-1706583C650F}"/>
                </a:ext>
              </a:extLst>
            </p:cNvPr>
            <p:cNvGrpSpPr/>
            <p:nvPr/>
          </p:nvGrpSpPr>
          <p:grpSpPr>
            <a:xfrm>
              <a:off x="3970336" y="1220609"/>
              <a:ext cx="3389584" cy="3335291"/>
              <a:chOff x="1231306" y="360164"/>
              <a:chExt cx="2871531" cy="274078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B1C6F4C-00FB-C9F2-B0CA-75697314C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45A902A-0383-1B6D-0F8E-29825AED5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1C4A56-8E82-CC4C-24AA-A7D1D00A8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D9DAD9B-F581-B8E9-4C00-E781A55ED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2B645C-E2D0-8C82-9F10-89E4236EE6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EF4C561-0941-3020-5E6B-89CDA1594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8B9C644-A8EA-0539-08F7-F605777868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0C0330D-093A-96B7-0B0B-C12245632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EB7BDEE-2F28-41A9-D48E-4443F9AD81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0608" y="2895754"/>
                <a:ext cx="285222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11D3732-F1E3-DE55-FBDF-D6D61D1F1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43E20D-62BC-0631-9A15-1E983BFD1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DD1528B-1E47-7FD8-6510-C749EB1240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/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        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5760E83-2DA3-6BCF-90E8-F5A70C71DF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64F9B5-56BA-3B82-5F4D-39B8E234F0E8}"/>
                  </a:ext>
                </a:extLst>
              </p:cNvPr>
              <p:cNvSpPr txBox="1"/>
              <p:nvPr/>
            </p:nvSpPr>
            <p:spPr>
              <a:xfrm>
                <a:off x="4439036" y="2549576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64F9B5-56BA-3B82-5F4D-39B8E234F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036" y="2549576"/>
                <a:ext cx="1302838" cy="523220"/>
              </a:xfrm>
              <a:prstGeom prst="rect">
                <a:avLst/>
              </a:prstGeom>
              <a:blipFill>
                <a:blip r:embed="rId11"/>
                <a:stretch>
                  <a:fillRect l="-1402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AC36C0-BCEC-42BF-CAEE-D1457F40C8F2}"/>
              </a:ext>
            </a:extLst>
          </p:cNvPr>
          <p:cNvCxnSpPr>
            <a:cxnSpLocks/>
          </p:cNvCxnSpPr>
          <p:nvPr/>
        </p:nvCxnSpPr>
        <p:spPr>
          <a:xfrm>
            <a:off x="1949239" y="2080801"/>
            <a:ext cx="2393326" cy="235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BB2076-A205-932D-6175-579A841BE14F}"/>
                  </a:ext>
                </a:extLst>
              </p:cNvPr>
              <p:cNvSpPr txBox="1"/>
              <p:nvPr/>
            </p:nvSpPr>
            <p:spPr>
              <a:xfrm>
                <a:off x="2473636" y="175333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BB2076-A205-932D-6175-579A841BE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636" y="1753331"/>
                <a:ext cx="3378569" cy="307777"/>
              </a:xfrm>
              <a:prstGeom prst="rect">
                <a:avLst/>
              </a:prstGeom>
              <a:blipFill>
                <a:blip r:embed="rId12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3D802F4-77CE-2367-5D2D-83F158D12185}"/>
              </a:ext>
            </a:extLst>
          </p:cNvPr>
          <p:cNvSpPr/>
          <p:nvPr/>
        </p:nvSpPr>
        <p:spPr>
          <a:xfrm>
            <a:off x="240147" y="1577793"/>
            <a:ext cx="1457323" cy="1322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4D43CFE-69E2-22DF-CFD4-4432839B7A07}"/>
              </a:ext>
            </a:extLst>
          </p:cNvPr>
          <p:cNvGrpSpPr/>
          <p:nvPr/>
        </p:nvGrpSpPr>
        <p:grpSpPr>
          <a:xfrm>
            <a:off x="7123998" y="1290879"/>
            <a:ext cx="2363147" cy="2153568"/>
            <a:chOff x="7838240" y="1272651"/>
            <a:chExt cx="2363147" cy="215356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54602C-7601-3D21-1B4A-916CB21BD5B0}"/>
                </a:ext>
              </a:extLst>
            </p:cNvPr>
            <p:cNvSpPr txBox="1"/>
            <p:nvPr/>
          </p:nvSpPr>
          <p:spPr>
            <a:xfrm>
              <a:off x="7838240" y="1272651"/>
              <a:ext cx="2363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Controller time stepper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54C2012-A942-8A62-F7F7-F15B932E2592}"/>
                    </a:ext>
                  </a:extLst>
                </p:cNvPr>
                <p:cNvSpPr txBox="1"/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54C2012-A942-8A62-F7F7-F15B932E25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1412"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B6B9CF0-A508-710C-685E-2CE5AAAC4BA6}"/>
                    </a:ext>
                  </a:extLst>
                </p:cNvPr>
                <p:cNvSpPr txBox="1"/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B6B9CF0-A508-710C-685E-2CE5AAAC4B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blipFill>
                  <a:blip r:embed="rId14"/>
                  <a:stretch>
                    <a:fillRect l="-1412"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419DE2-0FF8-3ACF-2C04-1A6253CBB224}"/>
                  </a:ext>
                </a:extLst>
              </p:cNvPr>
              <p:cNvSpPr txBox="1"/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419DE2-0FF8-3ACF-2C04-1A6253CB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52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5509200"/>
              </a:xfrm>
              <a:prstGeom prst="rect">
                <a:avLst/>
              </a:prstGeom>
              <a:blipFill>
                <a:blip r:embed="rId3"/>
                <a:stretch>
                  <a:fillRect l="-470" t="-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626D02-10AD-BACE-A0AF-1D9BF5B2361B}"/>
              </a:ext>
            </a:extLst>
          </p:cNvPr>
          <p:cNvGrpSpPr/>
          <p:nvPr/>
        </p:nvGrpSpPr>
        <p:grpSpPr>
          <a:xfrm>
            <a:off x="7360376" y="5690402"/>
            <a:ext cx="4015495" cy="778271"/>
            <a:chOff x="7360376" y="5690402"/>
            <a:chExt cx="4015495" cy="7782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874CE0-EA15-4424-96D1-95560F923B6E}"/>
                </a:ext>
              </a:extLst>
            </p:cNvPr>
            <p:cNvSpPr txBox="1"/>
            <p:nvPr/>
          </p:nvSpPr>
          <p:spPr>
            <a:xfrm>
              <a:off x="7360376" y="5892814"/>
              <a:ext cx="2316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</a:rPr>
                <a:t>Model PDE: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B58635-8074-4F3E-A8F6-345DD414EABC}"/>
                </a:ext>
              </a:extLst>
            </p:cNvPr>
            <p:cNvSpPr/>
            <p:nvPr/>
          </p:nvSpPr>
          <p:spPr>
            <a:xfrm>
              <a:off x="7360376" y="5690402"/>
              <a:ext cx="4015495" cy="77827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/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acc>
                                    <m:accPr>
                                      <m:chr m:val="̈"/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int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1" i="1" dirty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ext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2226DD-D157-4BDE-947D-F435EC345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4091" y="5768549"/>
                  <a:ext cx="2521780" cy="61786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E35C54D-EC9A-B021-3D47-35B87DD1C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14" y="1501353"/>
            <a:ext cx="1404757" cy="2055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64F9B5-56BA-3B82-5F4D-39B8E234F0E8}"/>
                  </a:ext>
                </a:extLst>
              </p:cNvPr>
              <p:cNvSpPr txBox="1"/>
              <p:nvPr/>
            </p:nvSpPr>
            <p:spPr>
              <a:xfrm>
                <a:off x="3209877" y="2542115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64F9B5-56BA-3B82-5F4D-39B8E234F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877" y="2542115"/>
                <a:ext cx="1302838" cy="523220"/>
              </a:xfrm>
              <a:prstGeom prst="rect">
                <a:avLst/>
              </a:prstGeom>
              <a:blipFill>
                <a:blip r:embed="rId10"/>
                <a:stretch>
                  <a:fillRect l="-1408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AC36C0-BCEC-42BF-CAEE-D1457F40C8F2}"/>
              </a:ext>
            </a:extLst>
          </p:cNvPr>
          <p:cNvCxnSpPr>
            <a:cxnSpLocks/>
          </p:cNvCxnSpPr>
          <p:nvPr/>
        </p:nvCxnSpPr>
        <p:spPr>
          <a:xfrm>
            <a:off x="4377680" y="2100494"/>
            <a:ext cx="2393326" cy="235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BB2076-A205-932D-6175-579A841BE14F}"/>
                  </a:ext>
                </a:extLst>
              </p:cNvPr>
              <p:cNvSpPr txBox="1"/>
              <p:nvPr/>
            </p:nvSpPr>
            <p:spPr>
              <a:xfrm>
                <a:off x="4902077" y="1773024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BB2076-A205-932D-6175-579A841BE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077" y="1773024"/>
                <a:ext cx="3378569" cy="307777"/>
              </a:xfrm>
              <a:prstGeom prst="rect">
                <a:avLst/>
              </a:prstGeom>
              <a:blipFill>
                <a:blip r:embed="rId11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45BC096-F7BF-B860-127F-3D78B5C3BEEE}"/>
              </a:ext>
            </a:extLst>
          </p:cNvPr>
          <p:cNvGrpSpPr/>
          <p:nvPr/>
        </p:nvGrpSpPr>
        <p:grpSpPr>
          <a:xfrm>
            <a:off x="4168962" y="990877"/>
            <a:ext cx="3164873" cy="2572731"/>
            <a:chOff x="3703172" y="745468"/>
            <a:chExt cx="4396199" cy="38104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2E90A5-4D6D-1168-EB18-D66781B8DA14}"/>
                </a:ext>
              </a:extLst>
            </p:cNvPr>
            <p:cNvSpPr txBox="1"/>
            <p:nvPr/>
          </p:nvSpPr>
          <p:spPr>
            <a:xfrm>
              <a:off x="7914640" y="78232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4A6E87-42EA-F9B5-199A-55CF7429B0B3}"/>
                </a:ext>
              </a:extLst>
            </p:cNvPr>
            <p:cNvGrpSpPr/>
            <p:nvPr/>
          </p:nvGrpSpPr>
          <p:grpSpPr>
            <a:xfrm>
              <a:off x="3970336" y="1220608"/>
              <a:ext cx="3389585" cy="3335291"/>
              <a:chOff x="1231306" y="360164"/>
              <a:chExt cx="2871531" cy="2740782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9850F39-A46E-9276-79A4-737216704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116DF3D-5B75-B542-1F56-1B923ACF6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B4B48DF-323E-1F58-F411-7C4928A566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B10714B-EF67-D8BE-7BA4-203081707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00A6500-B12E-39FF-38C9-49A9F5BE2A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39E70CA-31D4-011A-97FF-B13ACF8AB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42D8659C-9FC2-836C-5F43-40EB4CE38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D63A6AA-EDF0-9826-E512-EA667C30A5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858571B-D35C-6BC4-28CD-A236F21B5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0608" y="2895754"/>
                <a:ext cx="285222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1846B09-8C3C-0356-36C4-64BA403E5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5ADDD64B-0C5D-8516-1652-A86015BBEC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E55E97C-2D6E-0CEC-2CFD-67DF5B350F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1F53A03-B22F-DD16-E2EC-058BCA2261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33885" y="1319862"/>
                <a:ext cx="0" cy="146757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Down Arrow 144">
              <a:extLst>
                <a:ext uri="{FF2B5EF4-FFF2-40B4-BE49-F238E27FC236}">
                  <a16:creationId xmlns:a16="http://schemas.microsoft.com/office/drawing/2014/main" id="{ACA82011-1C03-77E1-A486-B2D4CB6215B2}"/>
                </a:ext>
              </a:extLst>
            </p:cNvPr>
            <p:cNvSpPr/>
            <p:nvPr/>
          </p:nvSpPr>
          <p:spPr>
            <a:xfrm rot="10800000">
              <a:off x="3889545" y="2819307"/>
              <a:ext cx="161581" cy="1192440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92D050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44">
              <a:extLst>
                <a:ext uri="{FF2B5EF4-FFF2-40B4-BE49-F238E27FC236}">
                  <a16:creationId xmlns:a16="http://schemas.microsoft.com/office/drawing/2014/main" id="{DA246BD0-E8ED-BE71-4670-5BD03C033018}"/>
                </a:ext>
              </a:extLst>
            </p:cNvPr>
            <p:cNvSpPr/>
            <p:nvPr/>
          </p:nvSpPr>
          <p:spPr>
            <a:xfrm rot="10800000">
              <a:off x="5543738" y="2820781"/>
              <a:ext cx="161581" cy="1192440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92D050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144">
              <a:extLst>
                <a:ext uri="{FF2B5EF4-FFF2-40B4-BE49-F238E27FC236}">
                  <a16:creationId xmlns:a16="http://schemas.microsoft.com/office/drawing/2014/main" id="{28E7A902-B44D-1BCB-3FF3-74E74A50C500}"/>
                </a:ext>
              </a:extLst>
            </p:cNvPr>
            <p:cNvSpPr/>
            <p:nvPr/>
          </p:nvSpPr>
          <p:spPr>
            <a:xfrm rot="10800000">
              <a:off x="7266023" y="2813384"/>
              <a:ext cx="161581" cy="1192440"/>
            </a:xfrm>
            <a:prstGeom prst="downArrow">
              <a:avLst>
                <a:gd name="adj1" fmla="val 34388"/>
                <a:gd name="adj2" fmla="val 104639"/>
              </a:avLst>
            </a:prstGeom>
            <a:solidFill>
              <a:srgbClr val="92D050">
                <a:alpha val="27000"/>
              </a:srgb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4E03E73-599C-4660-8298-315EB076727B}"/>
                </a:ext>
              </a:extLst>
            </p:cNvPr>
            <p:cNvCxnSpPr>
              <a:cxnSpLocks/>
            </p:cNvCxnSpPr>
            <p:nvPr/>
          </p:nvCxnSpPr>
          <p:spPr>
            <a:xfrm>
              <a:off x="5055101" y="4379413"/>
              <a:ext cx="576836" cy="0"/>
            </a:xfrm>
            <a:prstGeom prst="straightConnector1">
              <a:avLst/>
            </a:prstGeom>
            <a:ln w="9525">
              <a:solidFill>
                <a:srgbClr val="00B050"/>
              </a:solidFill>
              <a:prstDash val="sysDash"/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3BC8CF8-8638-1727-198F-AB83637B73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1937" y="4379413"/>
              <a:ext cx="653453" cy="0"/>
            </a:xfrm>
            <a:prstGeom prst="straightConnector1">
              <a:avLst/>
            </a:prstGeom>
            <a:ln w="9525">
              <a:solidFill>
                <a:srgbClr val="00B050"/>
              </a:solidFill>
              <a:prstDash val="sysDash"/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0B72A6B-F385-14C8-EC62-879E5A80F201}"/>
                </a:ext>
              </a:extLst>
            </p:cNvPr>
            <p:cNvGrpSpPr/>
            <p:nvPr/>
          </p:nvGrpSpPr>
          <p:grpSpPr>
            <a:xfrm>
              <a:off x="3970336" y="1220609"/>
              <a:ext cx="3389584" cy="3335291"/>
              <a:chOff x="1231306" y="360164"/>
              <a:chExt cx="2871531" cy="2740782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A257D39-9B6A-DAB6-22A5-A58C3AC6E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1531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356B926-705C-8CC0-3AD0-A77E15919A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9962" y="565351"/>
                <a:ext cx="2837635" cy="0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3E0811D-3E46-76A2-D33E-0DDF8B912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5089" y="360164"/>
                <a:ext cx="0" cy="410377"/>
              </a:xfrm>
              <a:prstGeom prst="line">
                <a:avLst/>
              </a:prstGeom>
              <a:ln w="3810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3B73F3B-1553-4D62-0FAC-32275484A7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306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B662FD1-273B-E409-EB29-C9DE3AEEE8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3793" y="1445969"/>
                <a:ext cx="2825496" cy="0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B32382C-FA10-42C2-BA20-7B08472CF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909" y="1341707"/>
                <a:ext cx="0" cy="208524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81882D1-BE02-98D1-7BFE-ACA69CE4D8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7595" y="1240783"/>
                <a:ext cx="0" cy="410377"/>
              </a:xfrm>
              <a:prstGeom prst="line">
                <a:avLst/>
              </a:prstGeom>
              <a:ln w="38100">
                <a:solidFill>
                  <a:srgbClr val="FF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4376590-FC0B-44D6-3C5E-F6C479806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6882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D6B23A1-6FEC-AE91-4F97-13F66F30D8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0608" y="2895754"/>
                <a:ext cx="2852229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C138A38-18A1-580D-1823-2134574312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6529" y="2690569"/>
                <a:ext cx="0" cy="410377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539B98D-FCD5-0F6A-4F52-8759DEC868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4946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29AA070-EB1D-172D-9DB9-CCCDA0C412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6080" y="2794154"/>
                <a:ext cx="0" cy="208524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B4AA018-A0DA-A10A-642C-EE103FA68EEE}"/>
                    </a:ext>
                  </a:extLst>
                </p:cNvPr>
                <p:cNvSpPr txBox="1"/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/>
                    <a:t>        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B4AA018-A0DA-A10A-642C-EE103FA68E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703172" y="745468"/>
                  <a:ext cx="4113140" cy="50142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6C84445E-765F-E983-D9C4-33D6329AEF3B}"/>
              </a:ext>
            </a:extLst>
          </p:cNvPr>
          <p:cNvSpPr/>
          <p:nvPr/>
        </p:nvSpPr>
        <p:spPr>
          <a:xfrm>
            <a:off x="240147" y="1577793"/>
            <a:ext cx="1457323" cy="1322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4CA8438-0AB8-656A-D8DA-E89D8D0D0CEF}"/>
              </a:ext>
            </a:extLst>
          </p:cNvPr>
          <p:cNvGrpSpPr/>
          <p:nvPr/>
        </p:nvGrpSpPr>
        <p:grpSpPr>
          <a:xfrm>
            <a:off x="7123998" y="1290879"/>
            <a:ext cx="2363147" cy="2153568"/>
            <a:chOff x="7838240" y="1272651"/>
            <a:chExt cx="2363147" cy="2153568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B10072F-EB08-DD43-474E-86578233D798}"/>
                </a:ext>
              </a:extLst>
            </p:cNvPr>
            <p:cNvSpPr txBox="1"/>
            <p:nvPr/>
          </p:nvSpPr>
          <p:spPr>
            <a:xfrm>
              <a:off x="7838240" y="1272651"/>
              <a:ext cx="23631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Controller time stepper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EF8AA32-A96A-A730-8F43-D034DBD8E501}"/>
                    </a:ext>
                  </a:extLst>
                </p:cNvPr>
                <p:cNvSpPr txBox="1"/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EF8AA32-A96A-A730-8F43-D034DBD8E5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1984978"/>
                  <a:ext cx="2153218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1412" t="-7273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A76DF162-70C7-B1BC-7797-6710B03A88B6}"/>
                    </a:ext>
                  </a:extLst>
                </p:cNvPr>
                <p:cNvSpPr txBox="1"/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Time integrator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A76DF162-70C7-B1BC-7797-6710B03A88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1367" y="3087665"/>
                  <a:ext cx="2157963" cy="338554"/>
                </a:xfrm>
                <a:prstGeom prst="rect">
                  <a:avLst/>
                </a:prstGeom>
                <a:blipFill>
                  <a:blip r:embed="rId14"/>
                  <a:stretch>
                    <a:fillRect l="-1412"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AB67400A-6440-8C52-0260-A5D4772A0CBA}"/>
              </a:ext>
            </a:extLst>
          </p:cNvPr>
          <p:cNvSpPr/>
          <p:nvPr/>
        </p:nvSpPr>
        <p:spPr>
          <a:xfrm>
            <a:off x="9646039" y="1008144"/>
            <a:ext cx="2253247" cy="1077218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cs typeface="Calibri" pitchFamily="34" charset="0"/>
              </a:rPr>
              <a:t>Can use </a:t>
            </a:r>
            <a:r>
              <a:rPr lang="en-US" sz="1600" b="1" i="1" dirty="0">
                <a:cs typeface="Calibri" pitchFamily="34" charset="0"/>
              </a:rPr>
              <a:t>different integrators </a:t>
            </a:r>
            <a:r>
              <a:rPr lang="en-US" sz="1600" dirty="0">
                <a:cs typeface="Calibri" pitchFamily="34" charset="0"/>
              </a:rPr>
              <a:t>with </a:t>
            </a:r>
            <a:r>
              <a:rPr lang="en-US" sz="1600" b="1" i="1" dirty="0">
                <a:cs typeface="Calibri" pitchFamily="34" charset="0"/>
              </a:rPr>
              <a:t>different time steps</a:t>
            </a:r>
            <a:r>
              <a:rPr lang="en-US" sz="1600" dirty="0">
                <a:cs typeface="Calibri" pitchFamily="34" charset="0"/>
              </a:rPr>
              <a:t> within each domain!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84DD37B-DC61-938A-48B0-3DA6CC4CF7DC}"/>
              </a:ext>
            </a:extLst>
          </p:cNvPr>
          <p:cNvSpPr/>
          <p:nvPr/>
        </p:nvSpPr>
        <p:spPr>
          <a:xfrm>
            <a:off x="9562001" y="2298840"/>
            <a:ext cx="2438766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cs typeface="Calibri" pitchFamily="34" charset="0"/>
              </a:rPr>
              <a:t>Time-stepping procedure is </a:t>
            </a:r>
            <a:r>
              <a:rPr lang="en-US" sz="1600" b="1" i="1" dirty="0">
                <a:cs typeface="Calibri" pitchFamily="34" charset="0"/>
              </a:rPr>
              <a:t>equivalent</a:t>
            </a:r>
            <a:r>
              <a:rPr lang="en-US" sz="1600" dirty="0">
                <a:cs typeface="Calibri" pitchFamily="34" charset="0"/>
              </a:rPr>
              <a:t> to doing Schwarz on </a:t>
            </a:r>
            <a:r>
              <a:rPr lang="en-US" sz="1600" b="1" i="1" dirty="0">
                <a:cs typeface="Calibri" pitchFamily="34" charset="0"/>
              </a:rPr>
              <a:t>space-time domain </a:t>
            </a:r>
            <a:r>
              <a:rPr lang="en-US" sz="1600" dirty="0">
                <a:cs typeface="Calibri" pitchFamily="34" charset="0"/>
              </a:rPr>
              <a:t>[Mota, </a:t>
            </a:r>
            <a:r>
              <a:rPr lang="en-US" sz="1600" b="1" dirty="0">
                <a:cs typeface="Calibri" pitchFamily="34" charset="0"/>
              </a:rPr>
              <a:t>IT</a:t>
            </a:r>
            <a:r>
              <a:rPr lang="en-US" sz="1600" dirty="0">
                <a:cs typeface="Calibri" pitchFamily="34" charset="0"/>
              </a:rPr>
              <a:t>, </a:t>
            </a:r>
            <a:r>
              <a:rPr lang="en-US" sz="1600" i="1" dirty="0">
                <a:cs typeface="Calibri" pitchFamily="34" charset="0"/>
              </a:rPr>
              <a:t>et al. </a:t>
            </a:r>
            <a:r>
              <a:rPr lang="en-US" sz="1600" dirty="0">
                <a:cs typeface="Calibri" pitchFamily="34" charset="0"/>
              </a:rPr>
              <a:t>2022].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48A4BB-8819-718A-FB34-07DA50F05E48}"/>
                  </a:ext>
                </a:extLst>
              </p:cNvPr>
              <p:cNvSpPr txBox="1"/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48A4BB-8819-718A-FB34-07DA50F05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92" y="1866225"/>
                <a:ext cx="398506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8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Bolted Joint (Overlapping SAM, Predictive): Animations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8" name="bolted-joint-fom-fom-vs-rom-rom">
            <a:hlinkClick r:id="" action="ppaction://media"/>
            <a:extLst>
              <a:ext uri="{FF2B5EF4-FFF2-40B4-BE49-F238E27FC236}">
                <a16:creationId xmlns:a16="http://schemas.microsoft.com/office/drawing/2014/main" id="{8B834D6E-B4EC-A056-68C7-A29B7AEF9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648" y="802777"/>
            <a:ext cx="10660051" cy="5885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A60BE3-38C8-ACCA-9BCE-E83DB8A078A9}"/>
              </a:ext>
            </a:extLst>
          </p:cNvPr>
          <p:cNvSpPr txBox="1"/>
          <p:nvPr/>
        </p:nvSpPr>
        <p:spPr>
          <a:xfrm>
            <a:off x="274648" y="3551375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FOM-FOM</a:t>
            </a:r>
          </a:p>
          <a:p>
            <a:pPr algn="ctr"/>
            <a:r>
              <a:rPr lang="en-US" b="1" dirty="0"/>
              <a:t>~53m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AB990-E9EA-5A57-4C9D-EBF36AA5C5F2}"/>
              </a:ext>
            </a:extLst>
          </p:cNvPr>
          <p:cNvSpPr txBox="1"/>
          <p:nvPr/>
        </p:nvSpPr>
        <p:spPr>
          <a:xfrm>
            <a:off x="9861910" y="3560729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COpInf-COpInf</a:t>
            </a:r>
            <a:endParaRPr lang="en-US" b="1" dirty="0"/>
          </a:p>
          <a:p>
            <a:pPr algn="ctr"/>
            <a:r>
              <a:rPr lang="en-US" b="1" dirty="0"/>
              <a:t>~8.5m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A87F6-A6B4-F8E4-C471-4C2193EACB6C}"/>
              </a:ext>
            </a:extLst>
          </p:cNvPr>
          <p:cNvSpPr txBox="1"/>
          <p:nvPr/>
        </p:nvSpPr>
        <p:spPr>
          <a:xfrm>
            <a:off x="4668777" y="831612"/>
            <a:ext cx="2106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COpInf</a:t>
            </a:r>
            <a:r>
              <a:rPr lang="en-US" sz="1600" dirty="0"/>
              <a:t> = Cubic </a:t>
            </a:r>
            <a:r>
              <a:rPr lang="en-US" sz="1600" dirty="0" err="1"/>
              <a:t>OpInf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54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07FA1-0D81-F2E8-FCA0-E80FFBFF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240503"/>
            <a:ext cx="11002650" cy="57022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References on SAM for FOM-ROM and ROM-ROM Coupling (cont’d)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F660F-01B7-27F0-B817-4B8E8F464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A90DE-5599-99E0-FB12-CC51DF3AA2BB}"/>
              </a:ext>
            </a:extLst>
          </p:cNvPr>
          <p:cNvSpPr txBox="1"/>
          <p:nvPr/>
        </p:nvSpPr>
        <p:spPr>
          <a:xfrm>
            <a:off x="172958" y="991100"/>
            <a:ext cx="987328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Schwarz Couplings Involving Intrusive Projection-Based ROMs: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J. Barnett, </a:t>
            </a:r>
            <a:r>
              <a:rPr lang="en-US" b="1" dirty="0"/>
              <a:t>I. Tezaur</a:t>
            </a:r>
            <a:r>
              <a:rPr lang="en-US" dirty="0"/>
              <a:t>, A. Mota. “The Schwarz alternating method for the seamless coupling of nonlinear reduced order models and full order models”, CSRI Summer Proceedings 2023, Sandia National Laboratories. </a:t>
            </a:r>
            <a:r>
              <a:rPr lang="en-US" dirty="0">
                <a:hlinkClick r:id="rId3"/>
              </a:rPr>
              <a:t>https://arxiv.org/abs/2210.12551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C. Wentland, F. Rizzi, J. Barnett, </a:t>
            </a:r>
            <a:r>
              <a:rPr lang="en-US" b="1" dirty="0"/>
              <a:t>I. Tezaur</a:t>
            </a:r>
            <a:r>
              <a:rPr lang="en-US" dirty="0"/>
              <a:t>. “The role of interface boundary conditions and sampling strategies for Schwarz-based coupling of projection-based reduced order models”, </a:t>
            </a:r>
            <a:r>
              <a:rPr lang="en-US" i="1" dirty="0"/>
              <a:t>J. </a:t>
            </a:r>
            <a:r>
              <a:rPr lang="en-US" i="1" dirty="0" err="1"/>
              <a:t>Comput</a:t>
            </a:r>
            <a:r>
              <a:rPr lang="en-US" i="1" dirty="0"/>
              <a:t>. Appl. Math., </a:t>
            </a:r>
            <a:r>
              <a:rPr lang="en-US" dirty="0"/>
              <a:t>465 116584, 2025</a:t>
            </a:r>
          </a:p>
          <a:p>
            <a:endParaRPr lang="en-US" sz="800" b="1" dirty="0">
              <a:solidFill>
                <a:srgbClr val="0070C0"/>
              </a:solidFill>
            </a:endParaRPr>
          </a:p>
          <a:p>
            <a:endParaRPr lang="en-US" sz="8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Schwarz Couplings Involving Physics-Informed Neural Networks (PINNs):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W. Snyder, </a:t>
            </a:r>
            <a:r>
              <a:rPr lang="en-US" b="1" dirty="0"/>
              <a:t>I. Tezaur</a:t>
            </a:r>
            <a:r>
              <a:rPr lang="en-US" dirty="0"/>
              <a:t>, C. Wentland. “Domain decomposition-based coupling of PINNs via the Schwarz alternating method”, CSRI Summer Proceedings 2023, Sandia National Laboratories. </a:t>
            </a:r>
            <a:r>
              <a:rPr lang="en-US" dirty="0">
                <a:hlinkClick r:id="rId4"/>
              </a:rPr>
              <a:t>https://arxiv.org/abs/2311.00224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" dirty="0"/>
          </a:p>
          <a:p>
            <a:endParaRPr lang="en-US" sz="22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E93C9-B13A-9853-E543-CFAC62323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106" y="5248798"/>
            <a:ext cx="1173106" cy="117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51F78C-45CC-C380-C4F4-D77793025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635" y="5259118"/>
            <a:ext cx="1126182" cy="1180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AF0BAE-488A-6BD1-104F-B84A22C13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615" y="5239596"/>
            <a:ext cx="1199847" cy="1199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0CD66-B5A2-2016-A21E-4460126C0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545" y="5199717"/>
            <a:ext cx="1180325" cy="1180325"/>
          </a:xfrm>
          <a:prstGeom prst="rect">
            <a:avLst/>
          </a:prstGeom>
        </p:spPr>
      </p:pic>
      <p:pic>
        <p:nvPicPr>
          <p:cNvPr id="12" name="Picture 2" descr="Chris Wentland - Postdoc, Sandia National Labs | LinkedIn">
            <a:extLst>
              <a:ext uri="{FF2B5EF4-FFF2-40B4-BE49-F238E27FC236}">
                <a16:creationId xmlns:a16="http://schemas.microsoft.com/office/drawing/2014/main" id="{DC843994-A1C5-8390-6633-4368C5F59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36" y="5229429"/>
            <a:ext cx="1247985" cy="117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5EA21-44DE-51B5-F005-5119565EA0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3958" y="5172959"/>
            <a:ext cx="1137232" cy="1137232"/>
          </a:xfrm>
          <a:prstGeom prst="rect">
            <a:avLst/>
          </a:prstGeom>
        </p:spPr>
      </p:pic>
      <p:pic>
        <p:nvPicPr>
          <p:cNvPr id="14" name="Picture 8" descr="Giulia Sambataro">
            <a:extLst>
              <a:ext uri="{FF2B5EF4-FFF2-40B4-BE49-F238E27FC236}">
                <a16:creationId xmlns:a16="http://schemas.microsoft.com/office/drawing/2014/main" id="{D54D8863-3363-079D-B353-4634B9BB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450" y="5158649"/>
            <a:ext cx="1199847" cy="11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FF8EA3-5798-07AA-0646-6ED0E0B4D500}"/>
              </a:ext>
            </a:extLst>
          </p:cNvPr>
          <p:cNvSpPr txBox="1"/>
          <p:nvPr/>
        </p:nvSpPr>
        <p:spPr>
          <a:xfrm>
            <a:off x="-361334" y="6495364"/>
            <a:ext cx="12299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     I. Tezaur     J. Barnett        I. Moore         E. Parish     C. Wentland      A. Gruber    C. Rodriguez   W. Snyder      G. Sambataro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5C636E-36C3-0A21-7B22-73A1EBC4E9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594" y="5206973"/>
            <a:ext cx="1124613" cy="1246221"/>
          </a:xfrm>
          <a:prstGeom prst="rect">
            <a:avLst/>
          </a:prstGeom>
        </p:spPr>
      </p:pic>
      <p:pic>
        <p:nvPicPr>
          <p:cNvPr id="5" name="Picture 2" descr="Headshot of Cameron Rodriguez">
            <a:extLst>
              <a:ext uri="{FF2B5EF4-FFF2-40B4-BE49-F238E27FC236}">
                <a16:creationId xmlns:a16="http://schemas.microsoft.com/office/drawing/2014/main" id="{1154E31F-9CC9-8CBC-68DC-D87F9E82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94" y="5116644"/>
            <a:ext cx="933842" cy="12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46294F-BF65-E7D5-1E3C-EC9D2F029A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1190" y="926050"/>
            <a:ext cx="1211368" cy="12113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210DB9-CBC8-991B-3884-B1103A7CC3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51190" y="2252740"/>
            <a:ext cx="1219200" cy="1219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055189-5F13-3878-126F-D028C1C450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55242" y="359052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E3199-B615-4BCB-8E43-B3CE9310C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Research Directions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7F806A-2151-EC49-6246-8991F7AAA3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77A042-61DD-A8DB-BC18-2F9C56A13A40}"/>
              </a:ext>
            </a:extLst>
          </p:cNvPr>
          <p:cNvSpPr txBox="1"/>
          <p:nvPr/>
        </p:nvSpPr>
        <p:spPr>
          <a:xfrm>
            <a:off x="210650" y="937696"/>
            <a:ext cx="779035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Production Applications</a:t>
            </a:r>
          </a:p>
          <a:p>
            <a:endParaRPr lang="en-US" sz="2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4-way multiscale coupling in salt caverns for Strategic Petroleum Reserve (SPR)</a:t>
            </a:r>
            <a:endParaRPr lang="en-US" sz="1600" dirty="0">
              <a:solidFill>
                <a:schemeClr val="tx2">
                  <a:lumMod val="50000"/>
                </a:schemeClr>
              </a:solidFill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Schwarz coupling for J-integral around crack front on pressure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Multiscale coupling for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stronglinks</a:t>
            </a:r>
            <a:endParaRPr lang="en-US" sz="16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Schwarz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multiphysics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 coupling for electronics package survivability</a:t>
            </a:r>
          </a:p>
          <a:p>
            <a:endParaRPr lang="en-US" sz="4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endParaRPr lang="en-US" sz="4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r>
              <a:rPr lang="en-US" sz="1800" b="1" dirty="0">
                <a:solidFill>
                  <a:srgbClr val="0070C0"/>
                </a:solidFill>
                <a:cs typeface="Calibri" panose="020F0502020204030204" pitchFamily="34" charset="0"/>
              </a:rPr>
              <a:t>Performance Improvements</a:t>
            </a:r>
          </a:p>
          <a:p>
            <a:endParaRPr lang="en-US" sz="2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Acceleration of Schwarz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Asynchronous additive Schwarz on GPUs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endParaRPr lang="en-US" sz="18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3D4B6-6228-8211-F3C2-9333A02B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119" y="5165728"/>
            <a:ext cx="4100624" cy="114656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C45ECE5-52B4-A5C5-22FF-64A97544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033" y="2569344"/>
            <a:ext cx="4100623" cy="2198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AC8112-0FD6-75C3-9526-B858D2A81ABC}"/>
              </a:ext>
            </a:extLst>
          </p:cNvPr>
          <p:cNvSpPr txBox="1"/>
          <p:nvPr/>
        </p:nvSpPr>
        <p:spPr>
          <a:xfrm>
            <a:off x="192954" y="3331784"/>
            <a:ext cx="747669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cs typeface="Calibri" panose="020F0502020204030204" pitchFamily="34" charset="0"/>
              </a:rPr>
              <a:t>Automated &amp; Adaptive Schwarz</a:t>
            </a:r>
            <a:endParaRPr lang="en-US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endParaRPr lang="en-US" sz="2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Automated optimization of meshes/DD with multiple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tx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to determine appropriate use of less refined or reduced-order models w/o sacrificing accuracy</a:t>
            </a:r>
          </a:p>
          <a:p>
            <a:endParaRPr lang="en-US" sz="4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endParaRPr lang="en-US" sz="4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ea typeface="Calibri" panose="020F0502020204030204" pitchFamily="34" charset="0"/>
                <a:cs typeface="Calibri Light" panose="020F0302020204030204" pitchFamily="34" charset="0"/>
              </a:rPr>
              <a:t>Schwarz for ROM/Data-Driven Model Coupling</a:t>
            </a:r>
          </a:p>
          <a:p>
            <a:endParaRPr lang="en-US" sz="200" b="1" dirty="0">
              <a:solidFill>
                <a:srgbClr val="0070C0"/>
              </a:solidFill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Non-overlapping Schwarz + </a:t>
            </a:r>
            <a:r>
              <a:rPr lang="en-US" sz="1600" dirty="0" err="1">
                <a:ea typeface="Calibri" panose="020F0502020204030204" pitchFamily="34" charset="0"/>
                <a:cs typeface="Calibri Light" panose="020F0302020204030204" pitchFamily="34" charset="0"/>
              </a:rPr>
              <a:t>OpInf</a:t>
            </a:r>
            <a:endParaRPr lang="en-US" sz="16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Schwarz + Deep NN-based 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Schwarz + kernel-based 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Fully non-intrusive ROM-FOM coupling (w/ K. Willcox &amp; N. Aretz, UT Austin)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On-the-fly switching between ROMs and FOMs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Calibri Light" panose="020F0302020204030204" pitchFamily="34" charset="0"/>
              </a:rPr>
              <a:t>Implementation in SIERRA/SM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BFC60-EA38-B7A6-0AD3-99B732270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077" y="2569344"/>
            <a:ext cx="1275869" cy="746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C7DB4-F708-FB84-89AA-FC7ACF9CC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18" y="-35511"/>
            <a:ext cx="4141931" cy="226012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4DC1FB-3879-0462-3B52-B23FC1CE3ABF}"/>
              </a:ext>
            </a:extLst>
          </p:cNvPr>
          <p:cNvSpPr txBox="1"/>
          <p:nvPr/>
        </p:nvSpPr>
        <p:spPr>
          <a:xfrm>
            <a:off x="8020066" y="1900496"/>
            <a:ext cx="2991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Schwarz for salt cavern coupling.  </a:t>
            </a:r>
          </a:p>
          <a:p>
            <a:pPr algn="ctr"/>
            <a:r>
              <a:rPr lang="en-US" sz="1400" i="1" dirty="0"/>
              <a:t>Courtesy of T. </a:t>
            </a:r>
            <a:r>
              <a:rPr lang="en-US" sz="1400" i="1"/>
              <a:t>Ross.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297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036632" y="6951167"/>
            <a:ext cx="522960" cy="292978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4F4DA-1F42-7A48-BE3C-0DAD0E1BC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414" y="932781"/>
            <a:ext cx="6846247" cy="54715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70F74DD-2EE2-2A4E-A243-0CBD309BB742}"/>
              </a:ext>
            </a:extLst>
          </p:cNvPr>
          <p:cNvSpPr txBox="1">
            <a:spLocks/>
          </p:cNvSpPr>
          <p:nvPr/>
        </p:nvSpPr>
        <p:spPr>
          <a:xfrm>
            <a:off x="5766073" y="1408577"/>
            <a:ext cx="3830813" cy="2015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E8B70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 A </a:t>
            </a:r>
            <a:r>
              <a:rPr lang="en-US" sz="3000" b="1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A630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PRECONDITIONER</a:t>
            </a:r>
            <a:r>
              <a:rPr lang="en-US" sz="3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E8B70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FOR THE LINEARIZED SYSTEM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8438B1-8328-6D45-A0B7-0B9417F131E7}"/>
              </a:ext>
            </a:extLst>
          </p:cNvPr>
          <p:cNvSpPr txBox="1">
            <a:spLocks/>
          </p:cNvSpPr>
          <p:nvPr/>
        </p:nvSpPr>
        <p:spPr>
          <a:xfrm>
            <a:off x="5808114" y="3954184"/>
            <a:ext cx="3844897" cy="2004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E8B70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 A </a:t>
            </a:r>
            <a:r>
              <a:rPr lang="en-US" sz="3000" b="1" i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A630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SOLVER</a:t>
            </a:r>
            <a:r>
              <a:rPr lang="en-US" sz="3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E8B70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FOR THE COUPLED</a:t>
            </a:r>
          </a:p>
          <a:p>
            <a:r>
              <a:rPr lang="en-US" sz="3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E8B70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FULLY NONLINEAR PROBLEM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7A2B98-3BDE-41D4-9188-AA05CFB3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How We Use the Schwarz Alternating Method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0A2F712-FC31-F5A3-3A7E-524B55A42C3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7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72527" y="1821520"/>
                <a:ext cx="8160544" cy="4063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+mn-lt"/>
                    <a:cs typeface="Calibri" pitchFamily="34" charset="0"/>
                  </a:rPr>
                  <a:t>S.L.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+mn-lt"/>
                    <a:cs typeface="Calibri" pitchFamily="34" charset="0"/>
                  </a:rPr>
                  <a:t>Sobolev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+mn-lt"/>
                    <a:cs typeface="Calibri" pitchFamily="34" charset="0"/>
                  </a:rPr>
                  <a:t> (1936)</a:t>
                </a:r>
                <a:r>
                  <a:rPr lang="en-US" sz="1800" u="sng" dirty="0">
                    <a:latin typeface="+mn-lt"/>
                    <a:cs typeface="Calibri" pitchFamily="34" charset="0"/>
                  </a:rPr>
                  <a:t>: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  posed Schwarz method for </a:t>
                </a:r>
                <a:r>
                  <a:rPr lang="en-US" sz="1800" b="1" i="1" dirty="0">
                    <a:latin typeface="+mn-lt"/>
                    <a:cs typeface="Calibri" pitchFamily="34" charset="0"/>
                  </a:rPr>
                  <a:t>linear elasticity 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in </a:t>
                </a:r>
                <a:r>
                  <a:rPr lang="en-US" sz="1800" dirty="0" err="1">
                    <a:latin typeface="+mn-lt"/>
                    <a:cs typeface="Calibri" pitchFamily="34" charset="0"/>
                  </a:rPr>
                  <a:t>variational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 form and </a:t>
                </a:r>
                <a:r>
                  <a:rPr lang="en-US" sz="1800" b="1" i="1" dirty="0">
                    <a:latin typeface="+mn-lt"/>
                    <a:cs typeface="Calibri" pitchFamily="34" charset="0"/>
                  </a:rPr>
                  <a:t>proved method’s convergence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 by proposing a convergent sequence of energy </a:t>
                </a:r>
                <a:r>
                  <a:rPr lang="en-US" sz="1800" dirty="0" err="1">
                    <a:latin typeface="+mn-lt"/>
                    <a:cs typeface="Calibri" pitchFamily="34" charset="0"/>
                  </a:rPr>
                  <a:t>functionals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. 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400" dirty="0">
                  <a:latin typeface="+mn-lt"/>
                  <a:cs typeface="Calibri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+mn-lt"/>
                    <a:cs typeface="Calibri" pitchFamily="34" charset="0"/>
                  </a:rPr>
                  <a:t>S.G.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+mn-lt"/>
                    <a:cs typeface="Calibri" pitchFamily="34" charset="0"/>
                  </a:rPr>
                  <a:t>Mikhlin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+mn-lt"/>
                    <a:cs typeface="Calibri" pitchFamily="34" charset="0"/>
                  </a:rPr>
                  <a:t> (1951):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 </a:t>
                </a:r>
                <a:r>
                  <a:rPr lang="en-US" sz="1800" b="1" i="1" dirty="0">
                    <a:latin typeface="+mn-lt"/>
                    <a:cs typeface="Calibri" pitchFamily="34" charset="0"/>
                  </a:rPr>
                  <a:t>proved convergence 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of Schwarz method for general linear elliptic PDEs.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400" dirty="0">
                  <a:latin typeface="+mn-lt"/>
                  <a:cs typeface="Calibri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+mn-lt"/>
                    <a:cs typeface="Calibri" pitchFamily="34" charset="0"/>
                  </a:rPr>
                  <a:t>P.-L. Lions (1988):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 studied convergence of Schwarz for </a:t>
                </a:r>
                <a:r>
                  <a:rPr lang="en-US" sz="1800" b="1" i="1" dirty="0">
                    <a:latin typeface="+mn-lt"/>
                    <a:cs typeface="Calibri" pitchFamily="34" charset="0"/>
                  </a:rPr>
                  <a:t>nonlinear monotone elliptic problems 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using max principle</a:t>
                </a:r>
                <a:r>
                  <a:rPr lang="en-US" sz="1800" b="1" i="1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400" b="1" u="sng" dirty="0">
                  <a:solidFill>
                    <a:srgbClr val="0070C0"/>
                  </a:solidFill>
                  <a:latin typeface="+mn-lt"/>
                  <a:cs typeface="Calibri" pitchFamily="34" charset="0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+mn-lt"/>
                    <a:cs typeface="Calibri" pitchFamily="34" charset="0"/>
                  </a:rPr>
                  <a:t>A. Mota, I. Tezaur, C. Alleman (2017):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 proved </a:t>
                </a:r>
                <a:r>
                  <a:rPr lang="en-US" sz="1800" b="1" i="1" dirty="0">
                    <a:latin typeface="+mn-lt"/>
                    <a:cs typeface="Calibri" pitchFamily="34" charset="0"/>
                  </a:rPr>
                  <a:t>convergence 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of the alternating Schwarz method for </a:t>
                </a:r>
                <a:r>
                  <a:rPr lang="en-US" sz="1800" b="1" i="1" dirty="0">
                    <a:latin typeface="+mn-lt"/>
                    <a:cs typeface="Calibri" pitchFamily="34" charset="0"/>
                  </a:rPr>
                  <a:t>finite deformation quasi-static nonlinear PDEs</a:t>
                </a:r>
                <a:r>
                  <a:rPr lang="en-US" sz="1800" dirty="0">
                    <a:latin typeface="+mn-lt"/>
                    <a:cs typeface="Calibri" pitchFamily="34" charset="0"/>
                  </a:rPr>
                  <a:t> (with energy functional </a:t>
                </a:r>
                <a14:m>
                  <m:oMath xmlns:m="http://schemas.openxmlformats.org/officeDocument/2006/math">
                    <m:r>
                      <a:rPr lang="el-GR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𝜱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[</m:t>
                    </m:r>
                    <m:r>
                      <a:rPr lang="en-US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𝝋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]</m:t>
                    </m:r>
                  </m:oMath>
                </a14:m>
                <a:r>
                  <a:rPr lang="en-US" sz="1800" dirty="0">
                    <a:latin typeface="+mn-lt"/>
                    <a:cs typeface="Calibri" pitchFamily="34" charset="0"/>
                  </a:rPr>
                  <a:t>) with a </a:t>
                </a:r>
                <a:r>
                  <a:rPr lang="en-US" sz="1800" b="1" i="1" dirty="0">
                    <a:latin typeface="+mn-lt"/>
                    <a:cs typeface="Calibri" pitchFamily="34" charset="0"/>
                  </a:rPr>
                  <a:t>geometric convergence rate.</a:t>
                </a:r>
                <a:endParaRPr lang="en-US" sz="1800" dirty="0">
                  <a:latin typeface="+mn-lt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527" y="1821520"/>
                <a:ext cx="8160544" cy="4063778"/>
              </a:xfrm>
              <a:prstGeom prst="rect">
                <a:avLst/>
              </a:prstGeom>
              <a:blipFill>
                <a:blip r:embed="rId3"/>
                <a:stretch>
                  <a:fillRect l="-523" t="-1051" r="-8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15" y="2215615"/>
            <a:ext cx="1104250" cy="127654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7935791" y="3517728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n-lt"/>
              </a:rPr>
              <a:t>S.G. </a:t>
            </a:r>
            <a:r>
              <a:rPr lang="en-US" sz="1200" dirty="0" err="1">
                <a:latin typeface="+mn-lt"/>
              </a:rPr>
              <a:t>Mikhlin</a:t>
            </a:r>
            <a:r>
              <a:rPr lang="en-US" sz="1200" dirty="0">
                <a:latin typeface="+mn-lt"/>
              </a:rPr>
              <a:t> </a:t>
            </a:r>
          </a:p>
          <a:p>
            <a:pPr marL="0" indent="0" algn="ctr">
              <a:buNone/>
            </a:pPr>
            <a:r>
              <a:rPr lang="en-US" sz="1200" dirty="0">
                <a:latin typeface="+mn-lt"/>
              </a:rPr>
              <a:t>(1908 – 1990)</a:t>
            </a:r>
            <a:endParaRPr lang="en-US" sz="1200" i="1" dirty="0">
              <a:latin typeface="+mn-lt"/>
            </a:endParaRPr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75" y="250001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8719173" y="1799317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n-lt"/>
              </a:rPr>
              <a:t>S.L. </a:t>
            </a:r>
            <a:r>
              <a:rPr lang="en-US" sz="1200" dirty="0" err="1">
                <a:latin typeface="+mn-lt"/>
              </a:rPr>
              <a:t>Sobolev</a:t>
            </a:r>
            <a:r>
              <a:rPr lang="en-US" sz="1200" dirty="0">
                <a:latin typeface="+mn-lt"/>
              </a:rPr>
              <a:t> (1908 – 1989)</a:t>
            </a:r>
            <a:endParaRPr lang="en-US" sz="12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20879" y="5495327"/>
                <a:ext cx="4141498" cy="963662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</m:d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e>
                      </m:nary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sz="17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879" y="5495327"/>
                <a:ext cx="4141498" cy="963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52" y="4979991"/>
            <a:ext cx="872785" cy="1078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2937" y="4984399"/>
            <a:ext cx="1076399" cy="107458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8965177" y="6133634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n-lt"/>
              </a:rPr>
              <a:t>A. Mota, I. Tezaur, C. Alleman</a:t>
            </a:r>
            <a:endParaRPr lang="en-US" sz="1200" i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7208" y="880842"/>
            <a:ext cx="684570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Using the Schwarz alternating as a </a:t>
            </a:r>
            <a:r>
              <a:rPr lang="en-US" b="1" i="1" dirty="0"/>
              <a:t>discretization method </a:t>
            </a:r>
            <a:r>
              <a:rPr lang="en-US" dirty="0"/>
              <a:t>for PDEs is natural idea with a sound </a:t>
            </a:r>
            <a:r>
              <a:rPr lang="en-US" b="1" i="1" dirty="0"/>
              <a:t>theoretical foundation</a:t>
            </a:r>
            <a:r>
              <a:rPr lang="en-US" dirty="0"/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D2F29D-FC37-4728-8E91-B88A20D53334}"/>
              </a:ext>
            </a:extLst>
          </p:cNvPr>
          <p:cNvSpPr txBox="1">
            <a:spLocks/>
          </p:cNvSpPr>
          <p:nvPr/>
        </p:nvSpPr>
        <p:spPr>
          <a:xfrm>
            <a:off x="791122" y="140360"/>
            <a:ext cx="6284068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Theoretical Foundation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A7EAD-31AC-4C24-8FF1-650AF61DC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5451" y="5010491"/>
            <a:ext cx="994701" cy="1043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E4C6C-020B-49D3-ACB2-38F1CF940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7063" y="2383216"/>
            <a:ext cx="1508760" cy="2139696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D380E77-7437-4AA6-AE4C-C73D41E88712}"/>
              </a:ext>
            </a:extLst>
          </p:cNvPr>
          <p:cNvSpPr txBox="1">
            <a:spLocks/>
          </p:cNvSpPr>
          <p:nvPr/>
        </p:nvSpPr>
        <p:spPr bwMode="auto">
          <a:xfrm>
            <a:off x="9072801" y="4530709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latin typeface="+mn-lt"/>
              </a:rPr>
              <a:t>P.- L. Lions (1956-)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04FFB-4C63-4480-A3B7-1FE9CFF4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2E4F0F7-1459-499E-281E-C0D36865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442" y="190170"/>
            <a:ext cx="4100623" cy="21981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E78A8F-85A5-8948-94A5-C230761C2842}"/>
              </a:ext>
            </a:extLst>
          </p:cNvPr>
          <p:cNvSpPr txBox="1"/>
          <p:nvPr/>
        </p:nvSpPr>
        <p:spPr>
          <a:xfrm>
            <a:off x="5385093" y="3972264"/>
            <a:ext cx="3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Monolithic (Lagrange multipliers)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Partitioned (loose)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Iterative (Schwarz, optimization)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DA63DF-7C3E-E443-B84A-388E253F20B6}"/>
              </a:ext>
            </a:extLst>
          </p:cNvPr>
          <p:cNvGrpSpPr/>
          <p:nvPr/>
        </p:nvGrpSpPr>
        <p:grpSpPr>
          <a:xfrm>
            <a:off x="641424" y="2367530"/>
            <a:ext cx="1588534" cy="1087830"/>
            <a:chOff x="681448" y="1788720"/>
            <a:chExt cx="1588534" cy="1087830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FA4E105A-BEBF-8F4B-BDBB-063AD9002F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448" y="1788720"/>
              <a:ext cx="1588534" cy="1087830"/>
            </a:xfrm>
            <a:prstGeom prst="roundRect">
              <a:avLst>
                <a:gd name="adj" fmla="val 1026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726056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197BBF4D-2602-B645-96B5-30542714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187723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48038D20-6216-254E-944B-2279D0A9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1877422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AC400097-4705-034A-8C72-3A4B440AC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2352896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2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  <a:endParaRPr kumimoji="0" lang="en-US" sz="40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id="{39A79D6B-77F5-514C-8BD9-3648D9FE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2353079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D5BF7-1767-354E-8F47-35F03B964595}"/>
              </a:ext>
            </a:extLst>
          </p:cNvPr>
          <p:cNvGrpSpPr/>
          <p:nvPr/>
        </p:nvGrpSpPr>
        <p:grpSpPr>
          <a:xfrm>
            <a:off x="3109884" y="2314366"/>
            <a:ext cx="1761697" cy="1194158"/>
            <a:chOff x="696262" y="3333655"/>
            <a:chExt cx="1761697" cy="1194158"/>
          </a:xfrm>
        </p:grpSpPr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id="{55A4E8DF-3808-BC43-BF50-E247A0A78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74983DD6-3C3B-FE4D-8108-EC8FD318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7" name="AutoShape 17">
              <a:extLst>
                <a:ext uri="{FF2B5EF4-FFF2-40B4-BE49-F238E27FC236}">
                  <a16:creationId xmlns:a16="http://schemas.microsoft.com/office/drawing/2014/main" id="{8C7F7153-8858-5547-8368-1D74F24B53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8" name="AutoShape 17">
              <a:extLst>
                <a:ext uri="{FF2B5EF4-FFF2-40B4-BE49-F238E27FC236}">
                  <a16:creationId xmlns:a16="http://schemas.microsoft.com/office/drawing/2014/main" id="{20882266-9F09-1247-816B-505355F4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C1762A20-8DBE-4F4F-8196-AD765352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A96DE4-6114-9147-B611-C1B7ABDC34E2}"/>
              </a:ext>
            </a:extLst>
          </p:cNvPr>
          <p:cNvGrpSpPr/>
          <p:nvPr/>
        </p:nvGrpSpPr>
        <p:grpSpPr>
          <a:xfrm>
            <a:off x="5989957" y="2367530"/>
            <a:ext cx="1588534" cy="1087830"/>
            <a:chOff x="7125077" y="1982320"/>
            <a:chExt cx="1588534" cy="1087830"/>
          </a:xfrm>
        </p:grpSpPr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C1548C15-4814-D947-8C95-A651EFCB26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25077" y="1982320"/>
              <a:ext cx="1588534" cy="1087830"/>
            </a:xfrm>
            <a:prstGeom prst="roundRect">
              <a:avLst>
                <a:gd name="adj" fmla="val 670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4ED5D731-ED99-DF48-BEFE-0411906A4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613" y="2580820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1F68446A-7FE5-584A-A994-B635CD40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53313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4" name="AutoShape 17">
              <a:extLst>
                <a:ext uri="{FF2B5EF4-FFF2-40B4-BE49-F238E27FC236}">
                  <a16:creationId xmlns:a16="http://schemas.microsoft.com/office/drawing/2014/main" id="{9FB0ED0E-E336-E64B-B0CB-E99EBD5EA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79764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646843DA-ED21-4140-8E7C-260E50259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8" y="2055593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6" name="AutoShape 17">
              <a:extLst>
                <a:ext uri="{FF2B5EF4-FFF2-40B4-BE49-F238E27FC236}">
                  <a16:creationId xmlns:a16="http://schemas.microsoft.com/office/drawing/2014/main" id="{3C8D82BE-E463-6644-8865-00503E4643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07613" y="2055593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3194C8-2676-FF4C-8DBE-FD6445571AA8}"/>
              </a:ext>
            </a:extLst>
          </p:cNvPr>
          <p:cNvSpPr/>
          <p:nvPr/>
        </p:nvSpPr>
        <p:spPr>
          <a:xfrm>
            <a:off x="423266" y="3957362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AE6784-1767-B445-A555-AB6CD78B4396}"/>
              </a:ext>
            </a:extLst>
          </p:cNvPr>
          <p:cNvSpPr/>
          <p:nvPr/>
        </p:nvSpPr>
        <p:spPr>
          <a:xfrm>
            <a:off x="2890548" y="3957362"/>
            <a:ext cx="2468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Mesh-based (FE, FV, 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Meshless (SPH,  MLS)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Implicit, explicit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Eulerian, </a:t>
            </a:r>
            <a:r>
              <a:rPr lang="en-US" sz="1400" dirty="0" err="1">
                <a:solidFill>
                  <a:srgbClr val="000000"/>
                </a:solidFill>
              </a:rPr>
              <a:t>Lagrangian</a:t>
            </a:r>
            <a:r>
              <a:rPr lang="en-US" sz="1400" dirty="0">
                <a:solidFill>
                  <a:srgbClr val="000000"/>
                </a:solidFill>
              </a:rPr>
              <a:t>, …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CD0AAA3-8FE9-7542-AB51-AABA4ACF60E3}"/>
              </a:ext>
            </a:extLst>
          </p:cNvPr>
          <p:cNvSpPr/>
          <p:nvPr/>
        </p:nvSpPr>
        <p:spPr bwMode="auto">
          <a:xfrm>
            <a:off x="5278289" y="283528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2F58332-8E42-2545-A91C-FE8F54089D81}"/>
              </a:ext>
            </a:extLst>
          </p:cNvPr>
          <p:cNvSpPr/>
          <p:nvPr/>
        </p:nvSpPr>
        <p:spPr bwMode="auto">
          <a:xfrm>
            <a:off x="2372582" y="283528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EF498-C446-9242-A072-E5B5E0E075C8}"/>
              </a:ext>
            </a:extLst>
          </p:cNvPr>
          <p:cNvSpPr txBox="1"/>
          <p:nvPr/>
        </p:nvSpPr>
        <p:spPr>
          <a:xfrm>
            <a:off x="372550" y="3641150"/>
            <a:ext cx="2242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Complex System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E36C95-545F-7D42-9007-F94A31FDCEB1}"/>
              </a:ext>
            </a:extLst>
          </p:cNvPr>
          <p:cNvSpPr txBox="1"/>
          <p:nvPr/>
        </p:nvSpPr>
        <p:spPr>
          <a:xfrm>
            <a:off x="3135244" y="3648845"/>
            <a:ext cx="1952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Methods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DD0AF4-0972-264B-996A-4953C6EBA1BA}"/>
              </a:ext>
            </a:extLst>
          </p:cNvPr>
          <p:cNvSpPr txBox="1"/>
          <p:nvPr/>
        </p:nvSpPr>
        <p:spPr>
          <a:xfrm>
            <a:off x="5632245" y="3648845"/>
            <a:ext cx="2475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Coupled Numerical Model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27397ED-C2E0-BA44-BD8A-A4145D451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04" y="2124735"/>
            <a:ext cx="689227" cy="689227"/>
          </a:xfrm>
          <a:prstGeom prst="rect">
            <a:avLst/>
          </a:prstGeom>
        </p:spPr>
      </p:pic>
      <p:sp>
        <p:nvSpPr>
          <p:cNvPr id="71" name="Right Arrow 70">
            <a:extLst>
              <a:ext uri="{FF2B5EF4-FFF2-40B4-BE49-F238E27FC236}">
                <a16:creationId xmlns:a16="http://schemas.microsoft.com/office/drawing/2014/main" id="{6F2429FD-1E57-B94E-8E8F-111D872B28A7}"/>
              </a:ext>
            </a:extLst>
          </p:cNvPr>
          <p:cNvSpPr/>
          <p:nvPr/>
        </p:nvSpPr>
        <p:spPr bwMode="auto">
          <a:xfrm rot="10800000">
            <a:off x="8148422" y="2850527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01C51F-CA50-8849-8B98-C27F497A9B0C}"/>
              </a:ext>
            </a:extLst>
          </p:cNvPr>
          <p:cNvSpPr txBox="1"/>
          <p:nvPr/>
        </p:nvSpPr>
        <p:spPr>
          <a:xfrm>
            <a:off x="8706533" y="3649424"/>
            <a:ext cx="32446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+ Data-Driven Methods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40DEB7-A1A9-4242-A06B-563E66176CD5}"/>
              </a:ext>
            </a:extLst>
          </p:cNvPr>
          <p:cNvSpPr/>
          <p:nvPr/>
        </p:nvSpPr>
        <p:spPr>
          <a:xfrm>
            <a:off x="8831806" y="3972602"/>
            <a:ext cx="2806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PINNs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Neural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Projection-based ROMs, …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EB4FDA2-A43A-FE43-BC70-4175AD9E1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820" y="2358616"/>
            <a:ext cx="457200" cy="4318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DC87EE8-3A09-4C23-B0CD-0ED21FBC6E7A}"/>
              </a:ext>
            </a:extLst>
          </p:cNvPr>
          <p:cNvSpPr txBox="1"/>
          <p:nvPr/>
        </p:nvSpPr>
        <p:spPr>
          <a:xfrm>
            <a:off x="881082" y="1015609"/>
            <a:ext cx="6913608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multiscale/</a:t>
            </a:r>
            <a:r>
              <a:rPr lang="en-US" sz="2000" dirty="0" err="1"/>
              <a:t>multiphysics</a:t>
            </a:r>
            <a:r>
              <a:rPr lang="en-US" sz="2000" dirty="0"/>
              <a:t>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(FOMs).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7AFC4-B577-496C-8049-983AF6728653}"/>
              </a:ext>
            </a:extLst>
          </p:cNvPr>
          <p:cNvSpPr txBox="1"/>
          <p:nvPr/>
        </p:nvSpPr>
        <p:spPr>
          <a:xfrm>
            <a:off x="111521" y="1107804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6BD71-0BB9-8773-FD8A-06C912EC0F7C}"/>
              </a:ext>
            </a:extLst>
          </p:cNvPr>
          <p:cNvSpPr/>
          <p:nvPr/>
        </p:nvSpPr>
        <p:spPr>
          <a:xfrm>
            <a:off x="203015" y="4969714"/>
            <a:ext cx="8082306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Deficiencies of data-driven models and couplings involving them: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Existing coupling methods for high-fidelity models </a:t>
            </a:r>
            <a:r>
              <a:rPr lang="en-US" b="1" dirty="0"/>
              <a:t>may not work </a:t>
            </a:r>
            <a:r>
              <a:rPr lang="en-US" dirty="0"/>
              <a:t>out-of-the-box when including </a:t>
            </a:r>
            <a:r>
              <a:rPr lang="en-US" b="1" dirty="0"/>
              <a:t>data-driven models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ROMs </a:t>
            </a:r>
            <a:r>
              <a:rPr lang="en-US" dirty="0"/>
              <a:t>can suffer from </a:t>
            </a:r>
            <a:r>
              <a:rPr lang="en-US" b="1" dirty="0"/>
              <a:t>lack of robustness</a:t>
            </a:r>
            <a:r>
              <a:rPr lang="en-US" dirty="0"/>
              <a:t>, </a:t>
            </a:r>
            <a:r>
              <a:rPr lang="en-US" b="1" dirty="0"/>
              <a:t>stability </a:t>
            </a:r>
            <a:r>
              <a:rPr lang="en-US" dirty="0"/>
              <a:t>and </a:t>
            </a:r>
            <a:r>
              <a:rPr lang="en-US" b="1" dirty="0"/>
              <a:t>accuracy, </a:t>
            </a:r>
            <a:r>
              <a:rPr lang="en-US" dirty="0"/>
              <a:t>and</a:t>
            </a:r>
            <a:r>
              <a:rPr lang="en-US" b="1" dirty="0"/>
              <a:t> cannot</a:t>
            </a:r>
            <a:r>
              <a:rPr lang="en-US" dirty="0"/>
              <a:t> be </a:t>
            </a:r>
            <a:r>
              <a:rPr lang="en-US" b="1" dirty="0"/>
              <a:t>easily refined </a:t>
            </a:r>
            <a:r>
              <a:rPr lang="en-US" dirty="0"/>
              <a:t>to achieve a specified accuracy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33742"/>
            <a:ext cx="8626671" cy="570225"/>
          </a:xfrm>
        </p:spPr>
        <p:txBody>
          <a:bodyPr/>
          <a:lstStyle/>
          <a:p>
            <a:r>
              <a:rPr lang="en-US" dirty="0"/>
              <a:t>Motivation: Multiscale &amp; Multiphysics Coupling                  for Predictive Digital Twins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FC6F1-91BD-4C60-A5F3-2DE087E37A13}"/>
              </a:ext>
            </a:extLst>
          </p:cNvPr>
          <p:cNvSpPr txBox="1"/>
          <p:nvPr/>
        </p:nvSpPr>
        <p:spPr>
          <a:xfrm>
            <a:off x="39561" y="5511364"/>
            <a:ext cx="626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DFB0A-67FC-6A51-3E15-AFBF5E66D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987" y="5549499"/>
            <a:ext cx="4100624" cy="1146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B704E0-8623-0B3B-3761-811A743D3570}"/>
              </a:ext>
            </a:extLst>
          </p:cNvPr>
          <p:cNvSpPr txBox="1"/>
          <p:nvPr/>
        </p:nvSpPr>
        <p:spPr>
          <a:xfrm>
            <a:off x="8039908" y="4778259"/>
            <a:ext cx="3962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Proposed solution: </a:t>
            </a:r>
            <a:r>
              <a:rPr lang="en-US" sz="1600" dirty="0"/>
              <a:t>domain decomposition- (DD-) based coupling via SAM &amp; (soon) online model switching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475FEF-5E56-2630-3E5F-8C48EDCDD43A}"/>
              </a:ext>
            </a:extLst>
          </p:cNvPr>
          <p:cNvSpPr/>
          <p:nvPr/>
        </p:nvSpPr>
        <p:spPr>
          <a:xfrm>
            <a:off x="7970986" y="4765315"/>
            <a:ext cx="4011765" cy="193074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DB8354-4D6A-3FE4-9D1C-230BB7E9C056}"/>
              </a:ext>
            </a:extLst>
          </p:cNvPr>
          <p:cNvGrpSpPr/>
          <p:nvPr/>
        </p:nvGrpSpPr>
        <p:grpSpPr>
          <a:xfrm>
            <a:off x="9064437" y="2329606"/>
            <a:ext cx="1761697" cy="1194158"/>
            <a:chOff x="696262" y="3333655"/>
            <a:chExt cx="1761697" cy="1194158"/>
          </a:xfrm>
        </p:grpSpPr>
        <p:sp>
          <p:nvSpPr>
            <p:cNvPr id="13" name="AutoShape 17">
              <a:extLst>
                <a:ext uri="{FF2B5EF4-FFF2-40B4-BE49-F238E27FC236}">
                  <a16:creationId xmlns:a16="http://schemas.microsoft.com/office/drawing/2014/main" id="{8B372D24-2F71-C989-2FEC-3CB04D8C1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DMD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14" name="AutoShape 17">
              <a:extLst>
                <a:ext uri="{FF2B5EF4-FFF2-40B4-BE49-F238E27FC236}">
                  <a16:creationId xmlns:a16="http://schemas.microsoft.com/office/drawing/2014/main" id="{59E84B23-06DC-A325-4852-96EF0BEE8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ROM=N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5" name="AutoShape 17">
              <a:extLst>
                <a:ext uri="{FF2B5EF4-FFF2-40B4-BE49-F238E27FC236}">
                  <a16:creationId xmlns:a16="http://schemas.microsoft.com/office/drawing/2014/main" id="{F59A5056-746A-47CB-7541-31D48D9C3C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091EC0A9-F9C0-3E69-DF02-78DED3EBC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PINN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8" name="AutoShape 17">
              <a:extLst>
                <a:ext uri="{FF2B5EF4-FFF2-40B4-BE49-F238E27FC236}">
                  <a16:creationId xmlns:a16="http://schemas.microsoft.com/office/drawing/2014/main" id="{0A635869-BAF9-A801-7B2A-545EC3526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UDE=N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cxnSp>
        <p:nvCxnSpPr>
          <p:cNvPr id="44" name="Curved Connector 76">
            <a:extLst>
              <a:ext uri="{FF2B5EF4-FFF2-40B4-BE49-F238E27FC236}">
                <a16:creationId xmlns:a16="http://schemas.microsoft.com/office/drawing/2014/main" id="{76BBC0B2-53D0-2842-1E53-E1856BDEE50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61078" y="2101257"/>
            <a:ext cx="422437" cy="405892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6">
            <a:extLst>
              <a:ext uri="{FF2B5EF4-FFF2-40B4-BE49-F238E27FC236}">
                <a16:creationId xmlns:a16="http://schemas.microsoft.com/office/drawing/2014/main" id="{399733E9-B474-AB69-42F9-52CE1D17F323}"/>
              </a:ext>
            </a:extLst>
          </p:cNvPr>
          <p:cNvCxnSpPr>
            <a:cxnSpLocks/>
            <a:endCxn id="14" idx="3"/>
          </p:cNvCxnSpPr>
          <p:nvPr/>
        </p:nvCxnSpPr>
        <p:spPr>
          <a:xfrm rot="16200000" flipH="1">
            <a:off x="8773429" y="1336975"/>
            <a:ext cx="2045432" cy="1425096"/>
          </a:xfrm>
          <a:prstGeom prst="curvedConnector4">
            <a:avLst>
              <a:gd name="adj1" fmla="val 47332"/>
              <a:gd name="adj2" fmla="val 116041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76">
            <a:extLst>
              <a:ext uri="{FF2B5EF4-FFF2-40B4-BE49-F238E27FC236}">
                <a16:creationId xmlns:a16="http://schemas.microsoft.com/office/drawing/2014/main" id="{7EEF64CA-13FA-1396-4756-AB8C6BD8FAA3}"/>
              </a:ext>
            </a:extLst>
          </p:cNvPr>
          <p:cNvCxnSpPr>
            <a:cxnSpLocks/>
            <a:endCxn id="17" idx="3"/>
          </p:cNvCxnSpPr>
          <p:nvPr/>
        </p:nvCxnSpPr>
        <p:spPr>
          <a:xfrm rot="5400000">
            <a:off x="9760828" y="1557044"/>
            <a:ext cx="1982676" cy="235642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76">
            <a:extLst>
              <a:ext uri="{FF2B5EF4-FFF2-40B4-BE49-F238E27FC236}">
                <a16:creationId xmlns:a16="http://schemas.microsoft.com/office/drawing/2014/main" id="{49EF284D-D996-98A3-CD6F-BFC1282EDF26}"/>
              </a:ext>
            </a:extLst>
          </p:cNvPr>
          <p:cNvCxnSpPr>
            <a:cxnSpLocks/>
            <a:endCxn id="13" idx="1"/>
          </p:cNvCxnSpPr>
          <p:nvPr/>
        </p:nvCxnSpPr>
        <p:spPr>
          <a:xfrm rot="10800000" flipV="1">
            <a:off x="9064437" y="2031271"/>
            <a:ext cx="2360520" cy="1274925"/>
          </a:xfrm>
          <a:prstGeom prst="curvedConnector3">
            <a:avLst>
              <a:gd name="adj1" fmla="val 109684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1FC513B-DF20-4298-AC15-099BA3BCBC18}"/>
              </a:ext>
            </a:extLst>
          </p:cNvPr>
          <p:cNvSpPr txBox="1"/>
          <p:nvPr/>
        </p:nvSpPr>
        <p:spPr>
          <a:xfrm>
            <a:off x="10770429" y="215010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Multiscale</a:t>
            </a:r>
          </a:p>
        </p:txBody>
      </p:sp>
    </p:spTree>
    <p:extLst>
      <p:ext uri="{BB962C8B-B14F-4D97-AF65-F5344CB8AC3E}">
        <p14:creationId xmlns:p14="http://schemas.microsoft.com/office/powerpoint/2010/main" val="17063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77" y="973957"/>
            <a:ext cx="2119746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56" y="1008033"/>
            <a:ext cx="2119746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91" y="3730221"/>
            <a:ext cx="2119746" cy="27432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31" y="3717157"/>
            <a:ext cx="2119746" cy="27432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69" y="3717157"/>
            <a:ext cx="211974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44" y="3734195"/>
            <a:ext cx="2119747" cy="27432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45" y="990995"/>
            <a:ext cx="2119746" cy="27432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31" y="973957"/>
            <a:ext cx="2119746" cy="2743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1876" y="220960"/>
            <a:ext cx="10973349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Theory: Overlapping SAM for Quasistatic Multiscale Coupling*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298E0-95BC-490E-B8EA-1DB91E98A09D}"/>
              </a:ext>
            </a:extLst>
          </p:cNvPr>
          <p:cNvSpPr txBox="1"/>
          <p:nvPr/>
        </p:nvSpPr>
        <p:spPr>
          <a:xfrm>
            <a:off x="422157" y="6407998"/>
            <a:ext cx="1059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Mota, </a:t>
            </a:r>
            <a:r>
              <a:rPr lang="en-US" b="1" dirty="0"/>
              <a:t>IT,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2017</a:t>
            </a:r>
            <a:r>
              <a:rPr lang="en-US" dirty="0"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0E6AD6-1213-4CA1-9F67-727194F9A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2711" y="2677036"/>
            <a:ext cx="8623578" cy="1637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C8403-9032-47BD-857B-1DD2AE59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77849-627A-85A4-D5E0-556ACEA2B4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6516" y="2834640"/>
            <a:ext cx="119415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77092" y="257274"/>
            <a:ext cx="10459092" cy="30777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Theory: Overlapping SAM for Dynamic Multiscale Coupling* </a:t>
            </a:r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/>
              <p:nvPr/>
            </p:nvSpPr>
            <p:spPr>
              <a:xfrm>
                <a:off x="366944" y="990380"/>
                <a:ext cx="11571627" cy="3035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Like for </a:t>
                </a:r>
                <a:r>
                  <a:rPr lang="en-US" sz="2000" dirty="0" err="1">
                    <a:cs typeface="Calibri" panose="020F0502020204030204" pitchFamily="34" charset="0"/>
                  </a:rPr>
                  <a:t>quasistatics</a:t>
                </a:r>
                <a:r>
                  <a:rPr lang="en-US" sz="2000" dirty="0">
                    <a:cs typeface="Calibri" panose="020F0502020204030204" pitchFamily="34" charset="0"/>
                  </a:rPr>
                  <a:t>, dynamic alternating Schwarz method converges provided each single-domain problem is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well-posed</a:t>
                </a:r>
                <a:r>
                  <a:rPr lang="en-US" sz="2000" dirty="0">
                    <a:cs typeface="Calibri" panose="020F0502020204030204" pitchFamily="34" charset="0"/>
                  </a:rPr>
                  <a:t> and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overlap region </a:t>
                </a:r>
                <a:r>
                  <a:rPr lang="en-US" sz="2000" dirty="0">
                    <a:cs typeface="Calibri" panose="020F0502020204030204" pitchFamily="34" charset="0"/>
                  </a:rPr>
                  <a:t>is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non-empty</a:t>
                </a:r>
                <a:r>
                  <a:rPr lang="en-US" sz="2000" i="1" dirty="0">
                    <a:cs typeface="Calibri" panose="020F0502020204030204" pitchFamily="34" charset="0"/>
                  </a:rPr>
                  <a:t>, </a:t>
                </a:r>
                <a:r>
                  <a:rPr lang="en-US" sz="2000" dirty="0">
                    <a:cs typeface="Calibri" panose="020F0502020204030204" pitchFamily="34" charset="0"/>
                  </a:rPr>
                  <a:t>under some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conditions</a:t>
                </a:r>
                <a:r>
                  <a:rPr lang="en-US" sz="2000" dirty="0">
                    <a:cs typeface="Calibri" panose="020F0502020204030204" pitchFamily="34" charset="0"/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cs typeface="Calibri" panose="020F0502020204030204" pitchFamily="34" charset="0"/>
                  </a:rPr>
                  <a:t>Well-</a:t>
                </a:r>
                <a:r>
                  <a:rPr lang="en-US" sz="2000" b="1" i="1" dirty="0" err="1">
                    <a:cs typeface="Calibri" panose="020F0502020204030204" pitchFamily="34" charset="0"/>
                  </a:rPr>
                  <a:t>posedness</a:t>
                </a:r>
                <a:r>
                  <a:rPr lang="en-US" sz="2000" dirty="0">
                    <a:cs typeface="Calibri" panose="020F0502020204030204" pitchFamily="34" charset="0"/>
                  </a:rPr>
                  <a:t> for the dynamic problem requires that action functional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nary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,</m:t>
                            </m:r>
                            <m:acc>
                              <m:accPr>
                                <m:chr m:val="̇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  <m:t>𝝋</m:t>
                                </m:r>
                              </m:e>
                            </m:acc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𝑑𝑉𝑑𝑡</m:t>
                        </m:r>
                      </m:e>
                    </m:nary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 be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strictly convex </a:t>
                </a:r>
                <a:r>
                  <a:rPr lang="en-US" sz="2000" dirty="0">
                    <a:cs typeface="Calibri" panose="020F0502020204030204" pitchFamily="34" charset="0"/>
                  </a:rPr>
                  <a:t>or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strictly concave</a:t>
                </a:r>
                <a:r>
                  <a:rPr lang="en-US" sz="2000" dirty="0">
                    <a:cs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≔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is the </a:t>
                </a:r>
                <a:r>
                  <a:rPr lang="en-US" sz="2000" dirty="0" err="1">
                    <a:cs typeface="Calibri" panose="020F0502020204030204" pitchFamily="34" charset="0"/>
                  </a:rPr>
                  <a:t>Lagrangian</a:t>
                </a:r>
                <a:r>
                  <a:rPr lang="en-US" sz="2000" dirty="0"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This is studied by looking at its second variation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en-US" sz="2000" dirty="0">
                  <a:cs typeface="Calibri" panose="020F0502020204030204" pitchFamily="34" charset="0"/>
                </a:endParaRPr>
              </a:p>
              <a:p>
                <a:endParaRPr lang="en-US" sz="8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We can show assuming a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Newmark</a:t>
                </a:r>
                <a:r>
                  <a:rPr lang="en-US" sz="2000" dirty="0">
                    <a:cs typeface="Calibri" panose="020F0502020204030204" pitchFamily="34" charset="0"/>
                  </a:rPr>
                  <a:t> time-integration scheme that for the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fully-discrete</a:t>
                </a:r>
                <a:r>
                  <a:rPr lang="en-US" sz="2000" dirty="0">
                    <a:cs typeface="Calibri" panose="020F0502020204030204" pitchFamily="34" charset="0"/>
                  </a:rPr>
                  <a:t> problem:</a:t>
                </a:r>
              </a:p>
              <a:p>
                <a:endParaRPr lang="en-US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44" y="990380"/>
                <a:ext cx="11571627" cy="3035639"/>
              </a:xfrm>
              <a:prstGeom prst="rect">
                <a:avLst/>
              </a:prstGeom>
              <a:blipFill>
                <a:blip r:embed="rId3"/>
                <a:stretch>
                  <a:fillRect l="-474" t="-1205" r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/>
              <p:nvPr/>
            </p:nvSpPr>
            <p:spPr>
              <a:xfrm>
                <a:off x="4019514" y="3939153"/>
                <a:ext cx="3943350" cy="752129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𝑆</m:t>
                      </m:r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[</m:t>
                      </m:r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𝝋</m:t>
                          </m:r>
                        </m:e>
                        <m:sub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]=</m:t>
                      </m:r>
                      <m:sSup>
                        <m:sSupPr>
                          <m:ctrlP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(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Δ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𝑡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𝑲</m:t>
                          </m:r>
                        </m:e>
                      </m:d>
                      <m:r>
                        <a:rPr lang="en-US" sz="19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𝒙</m:t>
                      </m:r>
                    </m:oMath>
                  </m:oMathPara>
                </a14:m>
                <a:endParaRPr lang="en-US" sz="19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514" y="3939153"/>
                <a:ext cx="3943350" cy="752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/>
              <p:nvPr/>
            </p:nvSpPr>
            <p:spPr>
              <a:xfrm>
                <a:off x="805810" y="4979212"/>
                <a:ext cx="9694377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 can always be made positive by choosing a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sufficiently small</a:t>
                </a:r>
                <a:r>
                  <a:rPr lang="en-US" sz="20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sz="20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800" dirty="0"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cs typeface="Calibri" panose="020F0502020204030204" pitchFamily="34" charset="0"/>
                  </a:rPr>
                  <a:t>Numerical experiments reveal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 requirements for </a:t>
                </a:r>
                <a:r>
                  <a:rPr lang="en-US" sz="2000" b="1" i="1" dirty="0">
                    <a:cs typeface="Calibri" panose="020F0502020204030204" pitchFamily="34" charset="0"/>
                  </a:rPr>
                  <a:t>stability/accuracy </a:t>
                </a:r>
                <a:r>
                  <a:rPr lang="en-US" sz="2000" dirty="0">
                    <a:cs typeface="Calibri" panose="020F0502020204030204" pitchFamily="34" charset="0"/>
                  </a:rPr>
                  <a:t>typically lead to automatic satisfaction of this bound.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10" y="4979212"/>
                <a:ext cx="9694377" cy="1145763"/>
              </a:xfrm>
              <a:prstGeom prst="rect">
                <a:avLst/>
              </a:prstGeom>
              <a:blipFill>
                <a:blip r:embed="rId5"/>
                <a:stretch>
                  <a:fillRect l="-566" t="-3723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0FB893-6A0C-4059-95E9-9F23F21A4B03}"/>
              </a:ext>
            </a:extLst>
          </p:cNvPr>
          <p:cNvSpPr txBox="1"/>
          <p:nvPr/>
        </p:nvSpPr>
        <p:spPr>
          <a:xfrm>
            <a:off x="167467" y="6431449"/>
            <a:ext cx="1033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* Mota, </a:t>
            </a:r>
            <a:r>
              <a:rPr lang="en-US" b="1" dirty="0">
                <a:cs typeface="Calibri" panose="020F0502020204030204" pitchFamily="34" charset="0"/>
              </a:rPr>
              <a:t>IT</a:t>
            </a:r>
            <a:r>
              <a:rPr lang="en-US" dirty="0">
                <a:cs typeface="Calibri" panose="020F0502020204030204" pitchFamily="34" charset="0"/>
              </a:rPr>
              <a:t>, </a:t>
            </a:r>
            <a:r>
              <a:rPr lang="en-US" i="1" dirty="0">
                <a:cs typeface="Calibri" panose="020F0502020204030204" pitchFamily="34" charset="0"/>
              </a:rPr>
              <a:t>et al.</a:t>
            </a:r>
            <a:r>
              <a:rPr lang="en-US" dirty="0">
                <a:cs typeface="Calibri" panose="020F0502020204030204" pitchFamily="34" charset="0"/>
              </a:rPr>
              <a:t>, 2022.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4F7EF-88B2-4AE3-A7BC-ACC21AD5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91D98-848E-8F29-F523-76D7021FD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0187" y="4421502"/>
            <a:ext cx="1197726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AA224BF-E5E3-05EC-13FC-522A514B1563}"/>
              </a:ext>
            </a:extLst>
          </p:cNvPr>
          <p:cNvGrpSpPr/>
          <p:nvPr/>
        </p:nvGrpSpPr>
        <p:grpSpPr>
          <a:xfrm>
            <a:off x="256032" y="1241721"/>
            <a:ext cx="9953115" cy="2864007"/>
            <a:chOff x="256032" y="1049049"/>
            <a:chExt cx="9953115" cy="28640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854C8A-0B80-4841-BB33-70092436AE64}"/>
                </a:ext>
              </a:extLst>
            </p:cNvPr>
            <p:cNvSpPr txBox="1"/>
            <p:nvPr/>
          </p:nvSpPr>
          <p:spPr>
            <a:xfrm>
              <a:off x="256032" y="1049049"/>
              <a:ext cx="5241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Multiplicative Overlapping Schwarz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F7B149-7E68-9F02-A1F1-FA64AE862355}"/>
                </a:ext>
              </a:extLst>
            </p:cNvPr>
            <p:cNvSpPr txBox="1"/>
            <p:nvPr/>
          </p:nvSpPr>
          <p:spPr>
            <a:xfrm>
              <a:off x="4968074" y="1053414"/>
              <a:ext cx="5241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Additive Overlapping Schwarz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C6BD39-23E9-BF73-174E-834F0B60DF07}"/>
                </a:ext>
              </a:extLst>
            </p:cNvPr>
            <p:cNvCxnSpPr>
              <a:cxnSpLocks/>
            </p:cNvCxnSpPr>
            <p:nvPr/>
          </p:nvCxnSpPr>
          <p:spPr>
            <a:xfrm>
              <a:off x="4727448" y="1049049"/>
              <a:ext cx="0" cy="28640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Additional Parallelism via Additive Schwarz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246" y="2127191"/>
            <a:ext cx="3055658" cy="1600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FEA2B08-2EDF-DE62-C716-9C4EA66CFD41}"/>
              </a:ext>
            </a:extLst>
          </p:cNvPr>
          <p:cNvSpPr txBox="1"/>
          <p:nvPr/>
        </p:nvSpPr>
        <p:spPr>
          <a:xfrm>
            <a:off x="274649" y="4392924"/>
            <a:ext cx="115531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Multiplicative Schwarz</a:t>
            </a:r>
            <a:r>
              <a:rPr lang="en-US" sz="2000" dirty="0"/>
              <a:t>: solves subdomain problems </a:t>
            </a:r>
            <a:r>
              <a:rPr lang="en-US" sz="2000" b="1" dirty="0"/>
              <a:t>sequentially</a:t>
            </a:r>
            <a:r>
              <a:rPr lang="en-US" sz="2000" dirty="0"/>
              <a:t> (in serial)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Additive Schwarz</a:t>
            </a:r>
            <a:r>
              <a:rPr lang="en-US" sz="2000" dirty="0"/>
              <a:t>: advance subdomains in </a:t>
            </a:r>
            <a:r>
              <a:rPr lang="en-US" sz="2000" b="1" dirty="0"/>
              <a:t>parallel</a:t>
            </a:r>
            <a:r>
              <a:rPr lang="en-US" sz="2000" dirty="0"/>
              <a:t>, communicate boundary condition data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Typically requires a few more </a:t>
            </a:r>
            <a:r>
              <a:rPr lang="en-US" sz="2000" b="1" dirty="0"/>
              <a:t>Schwarz iterations</a:t>
            </a:r>
            <a:r>
              <a:rPr lang="en-US" sz="2000" dirty="0"/>
              <a:t>, but does not degrade </a:t>
            </a:r>
            <a:r>
              <a:rPr lang="en-US" sz="2000" b="1" dirty="0"/>
              <a:t>accuracy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Parallelism</a:t>
            </a:r>
            <a:r>
              <a:rPr lang="en-US" sz="2000" dirty="0"/>
              <a:t> helps balance additional </a:t>
            </a:r>
            <a:r>
              <a:rPr lang="en-US" sz="2000" b="1" dirty="0"/>
              <a:t>cost</a:t>
            </a:r>
            <a:r>
              <a:rPr lang="en-US" sz="2000" dirty="0"/>
              <a:t> due to Schwarz iterations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Applicable to both </a:t>
            </a:r>
            <a:r>
              <a:rPr lang="en-US" sz="2000" b="1" dirty="0"/>
              <a:t>overlapping</a:t>
            </a:r>
            <a:r>
              <a:rPr lang="en-US" sz="2000" dirty="0"/>
              <a:t> and</a:t>
            </a:r>
            <a:r>
              <a:rPr lang="en-US" sz="2000" b="1" dirty="0"/>
              <a:t> non-overlapping </a:t>
            </a:r>
            <a:r>
              <a:rPr lang="en-US" sz="2000" dirty="0"/>
              <a:t>Schwarz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BF6908-FDC2-7B59-176B-F35F12AEFACD}"/>
                  </a:ext>
                </a:extLst>
              </p:cNvPr>
              <p:cNvSpPr txBox="1"/>
              <p:nvPr/>
            </p:nvSpPr>
            <p:spPr>
              <a:xfrm>
                <a:off x="-415751" y="1708621"/>
                <a:ext cx="5178175" cy="1202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,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6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BF6908-FDC2-7B59-176B-F35F12AEF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5751" y="1708621"/>
                <a:ext cx="5178175" cy="12021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1E6395-27F0-80DC-1B90-019D19F3A261}"/>
                  </a:ext>
                </a:extLst>
              </p:cNvPr>
              <p:cNvSpPr txBox="1"/>
              <p:nvPr/>
            </p:nvSpPr>
            <p:spPr>
              <a:xfrm>
                <a:off x="-415751" y="2920450"/>
                <a:ext cx="5178175" cy="1202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,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6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solidFill>
                                    <a:srgbClr val="FF0000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1E6395-27F0-80DC-1B90-019D19F3A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5751" y="2920450"/>
                <a:ext cx="5178175" cy="12021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4D58E8-5740-5013-4438-87B80E7462FF}"/>
                  </a:ext>
                </a:extLst>
              </p:cNvPr>
              <p:cNvSpPr txBox="1"/>
              <p:nvPr/>
            </p:nvSpPr>
            <p:spPr>
              <a:xfrm>
                <a:off x="4105809" y="1670303"/>
                <a:ext cx="5178175" cy="1202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,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6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4D58E8-5740-5013-4438-87B80E746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09" y="1670303"/>
                <a:ext cx="5178175" cy="12021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89DA4-987B-DCB7-E65A-74F2FDDE6EBA}"/>
                  </a:ext>
                </a:extLst>
              </p:cNvPr>
              <p:cNvSpPr txBox="1"/>
              <p:nvPr/>
            </p:nvSpPr>
            <p:spPr>
              <a:xfrm>
                <a:off x="4105808" y="2857905"/>
                <a:ext cx="5178175" cy="1202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,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6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600" dirty="0">
                                  <a:solidFill>
                                    <a:srgbClr val="FF0000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6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89DA4-987B-DCB7-E65A-74F2FDDE6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08" y="2857905"/>
                <a:ext cx="5178175" cy="12021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82CCF0A-B8A5-46E3-BE51-E7949D8B48CA}"/>
              </a:ext>
            </a:extLst>
          </p:cNvPr>
          <p:cNvGrpSpPr/>
          <p:nvPr/>
        </p:nvGrpSpPr>
        <p:grpSpPr>
          <a:xfrm>
            <a:off x="9439491" y="869335"/>
            <a:ext cx="2304285" cy="945643"/>
            <a:chOff x="4855220" y="1031235"/>
            <a:chExt cx="2136311" cy="9456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BCF90B2-39DF-B9D8-3852-913216E46728}"/>
                </a:ext>
              </a:extLst>
            </p:cNvPr>
            <p:cNvGrpSpPr/>
            <p:nvPr/>
          </p:nvGrpSpPr>
          <p:grpSpPr>
            <a:xfrm>
              <a:off x="4855220" y="1031235"/>
              <a:ext cx="2136311" cy="945643"/>
              <a:chOff x="7102437" y="3377795"/>
              <a:chExt cx="2848414" cy="126085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320F55-0489-9102-B8CE-C9387446C7D1}"/>
                  </a:ext>
                </a:extLst>
              </p:cNvPr>
              <p:cNvSpPr txBox="1"/>
              <p:nvPr/>
            </p:nvSpPr>
            <p:spPr>
              <a:xfrm>
                <a:off x="7102437" y="3415188"/>
                <a:ext cx="1962614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Model PDE: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1E0CD8F-8F02-AAD2-E0F0-1C3A8FE5DDD9}"/>
                  </a:ext>
                </a:extLst>
              </p:cNvPr>
              <p:cNvSpPr/>
              <p:nvPr/>
            </p:nvSpPr>
            <p:spPr>
              <a:xfrm>
                <a:off x="7102437" y="3377795"/>
                <a:ext cx="2848414" cy="126085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9154C40-D89F-A511-2E0A-09F42AD06E0D}"/>
                    </a:ext>
                  </a:extLst>
                </p:cNvPr>
                <p:cNvSpPr txBox="1"/>
                <p:nvPr/>
              </p:nvSpPr>
              <p:spPr>
                <a:xfrm>
                  <a:off x="4966965" y="1403127"/>
                  <a:ext cx="1952073" cy="51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500" b="1" i="1" dirty="0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el-GR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e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𝝋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𝝌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el-GR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9154C40-D89F-A511-2E0A-09F42AD06E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6965" y="1403127"/>
                  <a:ext cx="1952073" cy="51488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520F428-B03F-D560-A013-566DF7C1D2D3}"/>
              </a:ext>
            </a:extLst>
          </p:cNvPr>
          <p:cNvSpPr/>
          <p:nvPr/>
        </p:nvSpPr>
        <p:spPr>
          <a:xfrm>
            <a:off x="256032" y="1200282"/>
            <a:ext cx="4471416" cy="300052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F1463-4C50-3EDE-8932-084F5D37A1AE}"/>
              </a:ext>
            </a:extLst>
          </p:cNvPr>
          <p:cNvSpPr txBox="1"/>
          <p:nvPr/>
        </p:nvSpPr>
        <p:spPr>
          <a:xfrm>
            <a:off x="3147208" y="875143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8441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30061" y="195303"/>
            <a:ext cx="7752435" cy="6074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How to Apply Schwarz to Dynamics?</a:t>
            </a:r>
          </a:p>
          <a:p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5422" y="1301980"/>
            <a:ext cx="7061812" cy="190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In the literature the Schwarz method is applied to dynamics by using </a:t>
            </a:r>
            <a:r>
              <a:rPr lang="en-US" sz="2200" b="1" i="1" dirty="0">
                <a:latin typeface="Calibri" pitchFamily="34" charset="0"/>
                <a:cs typeface="Calibri" pitchFamily="34" charset="0"/>
              </a:rPr>
              <a:t>space-time </a:t>
            </a:r>
            <a:r>
              <a:rPr lang="en-US" sz="2200" b="1" i="1" dirty="0" err="1">
                <a:latin typeface="Calibri" pitchFamily="34" charset="0"/>
                <a:cs typeface="Calibri" pitchFamily="34" charset="0"/>
              </a:rPr>
              <a:t>discretizations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0" name="Picture 9" descr="SpaceTime-Nonmatc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10" y="964408"/>
            <a:ext cx="3509893" cy="39776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56298" y="5159376"/>
            <a:ext cx="314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</a:rPr>
              <a:t>Overlapping non-matching meshes and time steps in dynamics.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1D136-EEC1-4F91-A9B2-85DF6F58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C7089-81A0-CE6F-2140-86EB7BB7A9DD}"/>
              </a:ext>
            </a:extLst>
          </p:cNvPr>
          <p:cNvSpPr txBox="1"/>
          <p:nvPr/>
        </p:nvSpPr>
        <p:spPr>
          <a:xfrm>
            <a:off x="730061" y="2622756"/>
            <a:ext cx="5395892" cy="209288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</a:t>
            </a:r>
            <a:r>
              <a:rPr lang="en-US" sz="2200" b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r>
              <a:rPr lang="en-US" sz="22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Can use </a:t>
            </a:r>
            <a:r>
              <a:rPr lang="en-US" sz="2200" b="1" i="1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non-matching</a:t>
            </a:r>
            <a:r>
              <a:rPr lang="en-US" sz="22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meshes and time-steps (see right figure).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Unfeasible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 given the design of our current codes and size of simulations.</a:t>
            </a:r>
          </a:p>
          <a:p>
            <a:endParaRPr lang="en-US" sz="1000" dirty="0">
              <a:solidFill>
                <a:srgbClr val="C00000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B8C61F-1538-BD6E-131C-CC54C6A23B98}"/>
              </a:ext>
            </a:extLst>
          </p:cNvPr>
          <p:cNvSpPr txBox="1"/>
          <p:nvPr/>
        </p:nvSpPr>
        <p:spPr>
          <a:xfrm>
            <a:off x="2113324" y="5199839"/>
            <a:ext cx="32725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Ease of implementation is a very important requirement!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7FA40D-85DE-6EA9-DF52-F655911CC9E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00ADD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38" b="89789" l="9155" r="91197">
                        <a14:foregroundMark x1="42958" y1="8099" x2="42254" y2="9155"/>
                        <a14:foregroundMark x1="89437" y1="39085" x2="90493" y2="57746"/>
                        <a14:foregroundMark x1="90493" y1="54225" x2="91901" y2="55634"/>
                        <a14:foregroundMark x1="45070" y1="9859" x2="38732" y2="10211"/>
                        <a14:foregroundMark x1="45423" y1="9155" x2="42254" y2="7746"/>
                        <a14:foregroundMark x1="42254" y1="8099" x2="46831" y2="8803"/>
                        <a14:foregroundMark x1="48944" y1="27817" x2="53521" y2="37676"/>
                        <a14:foregroundMark x1="51761" y1="65845" x2="51761" y2="65845"/>
                        <a14:foregroundMark x1="42958" y1="8099" x2="42958" y2="8099"/>
                        <a14:foregroundMark x1="44718" y1="6338" x2="44718" y2="6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4325" y="5153561"/>
            <a:ext cx="784986" cy="7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1DF4CA-2E01-397B-10D7-211F9BC2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99" y="911522"/>
            <a:ext cx="1801598" cy="3647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45E17-9A67-F830-2300-C65971D0D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80" y="911521"/>
            <a:ext cx="1778727" cy="3647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51FE31-4CF2-10B4-9760-22CFD41620AB}"/>
              </a:ext>
            </a:extLst>
          </p:cNvPr>
          <p:cNvSpPr txBox="1"/>
          <p:nvPr/>
        </p:nvSpPr>
        <p:spPr>
          <a:xfrm>
            <a:off x="405512" y="4558659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 subdomains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34673-C213-B277-6936-0E84332043D9}"/>
              </a:ext>
            </a:extLst>
          </p:cNvPr>
          <p:cNvSpPr txBox="1"/>
          <p:nvPr/>
        </p:nvSpPr>
        <p:spPr>
          <a:xfrm>
            <a:off x="2444320" y="4558659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 subdomains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226583-113E-A9D3-A7E7-1DA22E85AEF5}"/>
              </a:ext>
            </a:extLst>
          </p:cNvPr>
          <p:cNvSpPr txBox="1"/>
          <p:nvPr/>
        </p:nvSpPr>
        <p:spPr>
          <a:xfrm>
            <a:off x="4539787" y="4558659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 subdomains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FFE0C2-5EB7-524E-533B-FFCB74878C55}"/>
                  </a:ext>
                </a:extLst>
              </p:cNvPr>
              <p:cNvSpPr txBox="1"/>
              <p:nvPr/>
            </p:nvSpPr>
            <p:spPr>
              <a:xfrm>
                <a:off x="162355" y="5075078"/>
                <a:ext cx="11075621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Overlapping SAM scaling study from 2 to 8 subdomains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Linear elastic cuboid problem, pulled from top at rate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0.5−0.5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Overlap size varied: 0.4, 0.2 (above) and 0.1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Same mesh resolution of 0.1 in all subdomains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Linear convergence observed </a:t>
                </a:r>
                <a:r>
                  <a:rPr lang="en-US" dirty="0" err="1"/>
                  <a:t>w.r.t.</a:t>
                </a:r>
                <a:r>
                  <a:rPr lang="en-US" dirty="0"/>
                  <a:t> # subdomains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8FFE0C2-5EB7-524E-533B-FFCB74878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55" y="5075078"/>
                <a:ext cx="11075621" cy="1723549"/>
              </a:xfrm>
              <a:prstGeom prst="rect">
                <a:avLst/>
              </a:prstGeom>
              <a:blipFill>
                <a:blip r:embed="rId5"/>
                <a:stretch>
                  <a:fillRect l="-385" t="-2482" b="-4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3638404-5DCC-05C2-978F-952EA22EF8AF}"/>
              </a:ext>
            </a:extLst>
          </p:cNvPr>
          <p:cNvSpPr txBox="1"/>
          <p:nvPr/>
        </p:nvSpPr>
        <p:spPr>
          <a:xfrm>
            <a:off x="781238" y="170213"/>
            <a:ext cx="748134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Scaling with Respect to the Number of Subdomains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1465881-CDD5-D43F-8218-F57CDC5EDD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037994"/>
              </p:ext>
            </p:extLst>
          </p:nvPr>
        </p:nvGraphicFramePr>
        <p:xfrm>
          <a:off x="4212764" y="921147"/>
          <a:ext cx="1883236" cy="363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730671" imgH="7205359" progId="">
                  <p:embed/>
                </p:oleObj>
              </mc:Choice>
              <mc:Fallback>
                <p:oleObj r:id="rId6" imgW="3730671" imgH="7205359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1465881-CDD5-D43F-8218-F57CDC5EDD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12764" y="921147"/>
                        <a:ext cx="1883236" cy="363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0471E1-D3A9-234A-725D-DC70B61919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722127"/>
            <a:ext cx="5320053" cy="4004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1E23E-DA26-562C-55F4-8D2C6D55E00B}"/>
              </a:ext>
            </a:extLst>
          </p:cNvPr>
          <p:cNvSpPr txBox="1"/>
          <p:nvPr/>
        </p:nvSpPr>
        <p:spPr>
          <a:xfrm>
            <a:off x="9272170" y="5333868"/>
            <a:ext cx="260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Generally, we do not target cases with &gt;5-6 subdomains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12A341-1C73-DF8A-22F7-2C7B1AB1A0A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00ADD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38" b="89789" l="9155" r="91197">
                        <a14:foregroundMark x1="42958" y1="8099" x2="42254" y2="9155"/>
                        <a14:foregroundMark x1="89437" y1="39085" x2="90493" y2="57746"/>
                        <a14:foregroundMark x1="90493" y1="54225" x2="91901" y2="55634"/>
                        <a14:foregroundMark x1="45070" y1="9859" x2="38732" y2="10211"/>
                        <a14:foregroundMark x1="45423" y1="9155" x2="42254" y2="7746"/>
                        <a14:foregroundMark x1="42254" y1="8099" x2="46831" y2="8803"/>
                        <a14:foregroundMark x1="48944" y1="27817" x2="53521" y2="37676"/>
                        <a14:foregroundMark x1="51761" y1="65845" x2="51761" y2="65845"/>
                        <a14:foregroundMark x1="42958" y1="8099" x2="42958" y2="8099"/>
                        <a14:foregroundMark x1="44718" y1="6338" x2="44718" y2="6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0343" y="5449857"/>
            <a:ext cx="784986" cy="7849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68AE4-70E4-0C6E-E700-FFE36E02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51" y="437652"/>
            <a:ext cx="419397" cy="365125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Extensions to FOM-ROM and ROM-ROM Couplings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52781-F021-4DA5-84BC-0E26EC4A5161}"/>
              </a:ext>
            </a:extLst>
          </p:cNvPr>
          <p:cNvSpPr txBox="1"/>
          <p:nvPr/>
        </p:nvSpPr>
        <p:spPr>
          <a:xfrm>
            <a:off x="169382" y="812182"/>
            <a:ext cx="12116797" cy="714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Choice of domain decomposition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Overlapping</a:t>
            </a:r>
            <a:r>
              <a:rPr lang="en-US" sz="2000" dirty="0"/>
              <a:t> vs. </a:t>
            </a:r>
            <a:r>
              <a:rPr lang="en-US" sz="2000" b="1" dirty="0"/>
              <a:t>non-overlapping </a:t>
            </a:r>
            <a:r>
              <a:rPr lang="en-US" sz="2000" dirty="0"/>
              <a:t>domain decomposition?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Non-overlapping more flexible but typically requires more Schwarz iterations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FOM</a:t>
            </a:r>
            <a:r>
              <a:rPr lang="en-US" sz="2000" dirty="0"/>
              <a:t> vs. </a:t>
            </a:r>
            <a:r>
              <a:rPr lang="en-US" sz="2000" b="1" dirty="0"/>
              <a:t>ROM</a:t>
            </a:r>
            <a:r>
              <a:rPr lang="en-US" sz="2000" dirty="0"/>
              <a:t> subdomain assignment?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Do not assign ROM to subdomains where they have no hope of approximating solution</a:t>
            </a:r>
          </a:p>
          <a:p>
            <a:pPr lvl="1"/>
            <a:endParaRPr lang="en-US" sz="400" dirty="0"/>
          </a:p>
          <a:p>
            <a:r>
              <a:rPr lang="en-US" sz="2000" b="1" i="1" dirty="0">
                <a:solidFill>
                  <a:srgbClr val="0070C0"/>
                </a:solidFill>
              </a:rPr>
              <a:t>Snapshot collection and reduced basis construction</a:t>
            </a:r>
          </a:p>
          <a:p>
            <a:endParaRPr lang="en-US" sz="400" b="1" i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Are subdomains </a:t>
            </a:r>
            <a:r>
              <a:rPr lang="en-US" sz="2000" b="1" dirty="0"/>
              <a:t>simulated independently </a:t>
            </a:r>
            <a:r>
              <a:rPr lang="en-US" sz="2000" dirty="0"/>
              <a:t>in each subdomains or together?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r>
              <a:rPr lang="en-US" sz="2000" b="1" i="1" dirty="0">
                <a:solidFill>
                  <a:srgbClr val="0070C0"/>
                </a:solidFill>
              </a:rPr>
              <a:t>Enforcement of boundary conditions (BCs) in ROM at Schwarz boundaries</a:t>
            </a:r>
          </a:p>
          <a:p>
            <a:endParaRPr lang="en-US" sz="400" b="1" i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Strong </a:t>
            </a:r>
            <a:r>
              <a:rPr lang="en-US" sz="2000" dirty="0"/>
              <a:t>vs. </a:t>
            </a:r>
            <a:r>
              <a:rPr lang="en-US" sz="2000" b="1" dirty="0"/>
              <a:t>weak</a:t>
            </a:r>
            <a:r>
              <a:rPr lang="en-US" sz="2000" dirty="0"/>
              <a:t> BC enforcement?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Strong BC enforcement difficult for some models (e.g., cell-centered finite volume, PINNs)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Optimizing parameters </a:t>
            </a:r>
            <a:r>
              <a:rPr lang="en-US" sz="2000" dirty="0"/>
              <a:t>in Schwarz BCs for non-overlapping Schwarz?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i="1" dirty="0"/>
          </a:p>
          <a:p>
            <a:r>
              <a:rPr lang="en-US" sz="2000" b="1" i="1" dirty="0">
                <a:solidFill>
                  <a:srgbClr val="0070C0"/>
                </a:solidFill>
              </a:rPr>
              <a:t>Choice of hyper-reduction</a:t>
            </a:r>
          </a:p>
          <a:p>
            <a:endParaRPr lang="en-US" sz="400" b="1" i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</a:t>
            </a:r>
            <a:r>
              <a:rPr lang="en-US" sz="2000" b="1" dirty="0"/>
              <a:t>hyper-reduction </a:t>
            </a:r>
            <a:r>
              <a:rPr lang="en-US" sz="2000" dirty="0"/>
              <a:t>method to use?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Application may require particular method (e.g., ECSW for solid mechanics problems)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to </a:t>
            </a:r>
            <a:r>
              <a:rPr lang="en-US" sz="2000" b="1" dirty="0"/>
              <a:t>sample Schwarz boundaries </a:t>
            </a:r>
            <a:r>
              <a:rPr lang="en-US" sz="2000" dirty="0"/>
              <a:t>in applying hyper-reduction?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Need to have enough sample mesh points at Schwarz boundaries to apply Schwarz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5388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CFFE399E-539B-1D57-8094-081DA5196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2167" y="2797154"/>
            <a:ext cx="4287046" cy="305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44AC9-A446-4D7F-02E7-C21C48729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508" y="156749"/>
            <a:ext cx="4289705" cy="30558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3D Linear Elastic Notched Cylinder Problem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66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D4177B-1FC6-BA8D-9379-CC92C7B06B9B}"/>
                  </a:ext>
                </a:extLst>
              </p:cNvPr>
              <p:cNvSpPr txBox="1"/>
              <p:nvPr/>
            </p:nvSpPr>
            <p:spPr>
              <a:xfrm>
                <a:off x="64951" y="856506"/>
                <a:ext cx="7306022" cy="221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Geometry is </a:t>
                </a:r>
                <a:r>
                  <a:rPr lang="en-US" b="1" i="1" dirty="0"/>
                  <a:t>linear elastic notched cylinder </a:t>
                </a:r>
                <a:r>
                  <a:rPr lang="en-US" dirty="0"/>
                  <a:t>pulled from top </a:t>
                </a:r>
                <a:r>
                  <a:rPr lang="en-US" b="1" i="1" dirty="0"/>
                  <a:t>dynamically</a:t>
                </a:r>
                <a:r>
                  <a:rPr lang="en-US" dirty="0"/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𝑚𝑎𝑥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1.5</m:t>
                    </m:r>
                  </m:oMath>
                </a14:m>
                <a:r>
                  <a:rPr lang="en-US" dirty="0"/>
                  <a:t> at rate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0.0064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=0.005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Demonstration of SAM’s ability to </a:t>
                </a:r>
                <a:r>
                  <a:rPr lang="en-US" b="1" i="1" dirty="0"/>
                  <a:t>couple</a:t>
                </a:r>
                <a:r>
                  <a:rPr lang="en-US" dirty="0"/>
                  <a:t> </a:t>
                </a:r>
                <a:r>
                  <a:rPr lang="en-US" b="1" i="1" dirty="0"/>
                  <a:t>disparate meshes</a:t>
                </a:r>
                <a:r>
                  <a:rPr lang="en-US" dirty="0"/>
                  <a:t>, </a:t>
                </a:r>
                <a:r>
                  <a:rPr lang="en-US" b="1" i="1" dirty="0"/>
                  <a:t>element types </a:t>
                </a:r>
                <a:r>
                  <a:rPr lang="en-US" dirty="0"/>
                  <a:t>and </a:t>
                </a:r>
                <a:r>
                  <a:rPr lang="en-US" b="1" i="1" dirty="0"/>
                  <a:t>models</a:t>
                </a:r>
                <a:r>
                  <a:rPr lang="en-US" dirty="0"/>
                  <a:t>: TET10 + FOM (notched region) and HEX8 + Linear </a:t>
                </a:r>
                <a:r>
                  <a:rPr lang="en-US" dirty="0" err="1"/>
                  <a:t>OpInf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=30 </m:t>
                    </m:r>
                  </m:oMath>
                </a14:m>
                <a:r>
                  <a:rPr lang="en-US" dirty="0"/>
                  <a:t>modes (top region)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/>
                  <a:t>Linear </a:t>
                </a:r>
                <a:r>
                  <a:rPr lang="en-US" b="1" i="1" dirty="0" err="1"/>
                  <a:t>OpInf</a:t>
                </a:r>
                <a:r>
                  <a:rPr lang="en-US" b="1" i="1" dirty="0"/>
                  <a:t> </a:t>
                </a:r>
                <a:r>
                  <a:rPr lang="en-US" dirty="0"/>
                  <a:t>trained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301</m:t>
                    </m:r>
                  </m:oMath>
                </a14:m>
                <a:r>
                  <a:rPr lang="en-US" dirty="0"/>
                  <a:t> snapshots in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/>
                  <a:t>Reproductive</a:t>
                </a:r>
                <a:r>
                  <a:rPr lang="en-US" dirty="0"/>
                  <a:t> problem for now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D4177B-1FC6-BA8D-9379-CC92C7B06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856506"/>
                <a:ext cx="7306022" cy="2215991"/>
              </a:xfrm>
              <a:prstGeom prst="rect">
                <a:avLst/>
              </a:prstGeom>
              <a:blipFill>
                <a:blip r:embed="rId7"/>
                <a:stretch>
                  <a:fillRect l="-584" t="-1928" r="-83" b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AACE22C-CB8F-138F-37A1-878F1D4582C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4648" y="4476608"/>
              <a:ext cx="6740212" cy="2148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1199">
                      <a:extLst>
                        <a:ext uri="{9D8B030D-6E8A-4147-A177-3AD203B41FA5}">
                          <a16:colId xmlns:a16="http://schemas.microsoft.com/office/drawing/2014/main" val="1714620423"/>
                        </a:ext>
                      </a:extLst>
                    </a:gridCol>
                    <a:gridCol w="1655839">
                      <a:extLst>
                        <a:ext uri="{9D8B030D-6E8A-4147-A177-3AD203B41FA5}">
                          <a16:colId xmlns:a16="http://schemas.microsoft.com/office/drawing/2014/main" val="67083922"/>
                        </a:ext>
                      </a:extLst>
                    </a:gridCol>
                    <a:gridCol w="1291023">
                      <a:extLst>
                        <a:ext uri="{9D8B030D-6E8A-4147-A177-3AD203B41FA5}">
                          <a16:colId xmlns:a16="http://schemas.microsoft.com/office/drawing/2014/main" val="1560683578"/>
                        </a:ext>
                      </a:extLst>
                    </a:gridCol>
                    <a:gridCol w="1312151">
                      <a:extLst>
                        <a:ext uri="{9D8B030D-6E8A-4147-A177-3AD203B41FA5}">
                          <a16:colId xmlns:a16="http://schemas.microsoft.com/office/drawing/2014/main" val="2271666470"/>
                        </a:ext>
                      </a:extLst>
                    </a:gridCol>
                  </a:tblGrid>
                  <a:tr h="175373"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Mean/max # Schwarz 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iters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Max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oMath>
                          </a14:m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disp</a:t>
                          </a: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rel</a:t>
                          </a: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error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Max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oMath>
                          </a14:m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disp</a:t>
                          </a: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rel</a:t>
                          </a: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error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960735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5.83/9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1145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FOM-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OpInf</a:t>
                          </a: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=1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5.09/8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2.9e-3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4.2e-3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0388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FOM-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OpInf</a:t>
                          </a: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=1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5.48/9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3.8e-4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643514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FOM-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OpInf</a:t>
                          </a: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=1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5.54/9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2.2e-4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305613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FOM-</a:t>
                          </a:r>
                          <a:r>
                            <a:rPr lang="en-US" sz="1500" b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OpInf</a:t>
                          </a:r>
                          <a:r>
                            <a:rPr lang="en-US" sz="15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=1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en-US" sz="15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5.52/9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3.1e-5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3.6e-5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99730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1AACE22C-CB8F-138F-37A1-878F1D4582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5343895"/>
                  </p:ext>
                </p:extLst>
              </p:nvPr>
            </p:nvGraphicFramePr>
            <p:xfrm>
              <a:off x="274648" y="4476608"/>
              <a:ext cx="6740212" cy="2148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1199">
                      <a:extLst>
                        <a:ext uri="{9D8B030D-6E8A-4147-A177-3AD203B41FA5}">
                          <a16:colId xmlns:a16="http://schemas.microsoft.com/office/drawing/2014/main" val="1714620423"/>
                        </a:ext>
                      </a:extLst>
                    </a:gridCol>
                    <a:gridCol w="1655839">
                      <a:extLst>
                        <a:ext uri="{9D8B030D-6E8A-4147-A177-3AD203B41FA5}">
                          <a16:colId xmlns:a16="http://schemas.microsoft.com/office/drawing/2014/main" val="67083922"/>
                        </a:ext>
                      </a:extLst>
                    </a:gridCol>
                    <a:gridCol w="1291023">
                      <a:extLst>
                        <a:ext uri="{9D8B030D-6E8A-4147-A177-3AD203B41FA5}">
                          <a16:colId xmlns:a16="http://schemas.microsoft.com/office/drawing/2014/main" val="1560683578"/>
                        </a:ext>
                      </a:extLst>
                    </a:gridCol>
                    <a:gridCol w="1312151">
                      <a:extLst>
                        <a:ext uri="{9D8B030D-6E8A-4147-A177-3AD203B41FA5}">
                          <a16:colId xmlns:a16="http://schemas.microsoft.com/office/drawing/2014/main" val="2271666470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Mean/max # Schwarz </a:t>
                          </a:r>
                          <a:r>
                            <a:rPr lang="en-US" sz="150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iters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20755" t="-2222" r="-102358" b="-30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4884" t="-2222" r="-930" b="-30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960735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FOM-FOM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5.83/9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20755" t="-173585" r="-102358" b="-4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414884" t="-173585" r="-930" b="-4169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11455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46" t="-278846" r="-172236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5.09/8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2.9e-3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4.2e-3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03883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46" t="-371698" r="-172236" b="-2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5.48/9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3.8e-4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643514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46" t="-480769" r="-172236" b="-1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5.54/9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1.3e-4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2.2e-4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305613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46" t="-569811" r="-172236" b="-2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5.52/9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3.1e-5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3.6e-5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99730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3408C4-45C3-1636-7E5D-68F108A89BCD}"/>
                  </a:ext>
                </a:extLst>
              </p:cNvPr>
              <p:cNvSpPr txBox="1"/>
              <p:nvPr/>
            </p:nvSpPr>
            <p:spPr>
              <a:xfrm>
                <a:off x="274648" y="3198952"/>
                <a:ext cx="6740212" cy="92333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/>
                  <a:t>Key result: </a:t>
                </a:r>
                <a:r>
                  <a:rPr lang="en-US" b="1" dirty="0"/>
                  <a:t>regularization 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dirty="0"/>
                  <a:t>influences </a:t>
                </a:r>
                <a:r>
                  <a:rPr lang="en-US" b="1" dirty="0"/>
                  <a:t>accuracy</a:t>
                </a:r>
                <a:r>
                  <a:rPr lang="en-US" dirty="0"/>
                  <a:t> &amp; </a:t>
                </a:r>
                <a:r>
                  <a:rPr lang="en-US" b="1" dirty="0"/>
                  <a:t>convergence</a:t>
                </a:r>
                <a:r>
                  <a:rPr lang="en-US" dirty="0"/>
                  <a:t>.  Coupled models are remarkably </a:t>
                </a:r>
                <a:r>
                  <a:rPr lang="en-US" b="1" dirty="0"/>
                  <a:t>accurate</a:t>
                </a:r>
                <a:r>
                  <a:rPr lang="en-US" dirty="0"/>
                  <a:t>!  Schwarz is </a:t>
                </a:r>
                <a:r>
                  <a:rPr lang="en-US" b="1" i="1" dirty="0"/>
                  <a:t>not</a:t>
                </a:r>
                <a:r>
                  <a:rPr lang="en-US" b="1" dirty="0"/>
                  <a:t> </a:t>
                </a:r>
                <a:r>
                  <a:rPr lang="en-US" dirty="0"/>
                  <a:t>introducing </a:t>
                </a:r>
                <a:r>
                  <a:rPr lang="en-US" b="1" dirty="0"/>
                  <a:t>coupling error/artifacts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3408C4-45C3-1636-7E5D-68F108A89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8" y="3198952"/>
                <a:ext cx="6740212" cy="923330"/>
              </a:xfrm>
              <a:prstGeom prst="rect">
                <a:avLst/>
              </a:prstGeom>
              <a:blipFill>
                <a:blip r:embed="rId10"/>
                <a:stretch>
                  <a:fillRect l="-181" t="-4636" r="-1175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9D73A7-A476-9132-7C06-4A59EC1E8829}"/>
                  </a:ext>
                </a:extLst>
              </p:cNvPr>
              <p:cNvSpPr txBox="1"/>
              <p:nvPr/>
            </p:nvSpPr>
            <p:spPr>
              <a:xfrm>
                <a:off x="7733287" y="2666188"/>
                <a:ext cx="18106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(TET10 + FOM)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9D73A7-A476-9132-7C06-4A59EC1E8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287" y="2666188"/>
                <a:ext cx="1810688" cy="338554"/>
              </a:xfrm>
              <a:prstGeom prst="rect">
                <a:avLst/>
              </a:prstGeom>
              <a:blipFill>
                <a:blip r:embed="rId11"/>
                <a:stretch>
                  <a:fillRect t="-7143" r="-337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76130A-CC60-CB8D-3ABB-F5D55A3C5FEF}"/>
                  </a:ext>
                </a:extLst>
              </p:cNvPr>
              <p:cNvSpPr txBox="1"/>
              <p:nvPr/>
            </p:nvSpPr>
            <p:spPr>
              <a:xfrm>
                <a:off x="9797754" y="2696976"/>
                <a:ext cx="1828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(HEX8 + </a:t>
                </a:r>
                <a:r>
                  <a:rPr lang="en-US" sz="1600" dirty="0" err="1"/>
                  <a:t>OpInf</a:t>
                </a:r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76130A-CC60-CB8D-3ABB-F5D55A3C5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754" y="2696976"/>
                <a:ext cx="1828257" cy="338554"/>
              </a:xfrm>
              <a:prstGeom prst="rect">
                <a:avLst/>
              </a:prstGeom>
              <a:blipFill>
                <a:blip r:embed="rId12"/>
                <a:stretch>
                  <a:fillRect t="-7143" r="-33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93B75B6-E51F-AEC2-7E1D-6907B41875A7}"/>
              </a:ext>
            </a:extLst>
          </p:cNvPr>
          <p:cNvSpPr txBox="1"/>
          <p:nvPr/>
        </p:nvSpPr>
        <p:spPr>
          <a:xfrm>
            <a:off x="8044644" y="5774639"/>
            <a:ext cx="103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FOM-FOM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798AF-B68A-F28A-C93E-1AD27FDB4680}"/>
              </a:ext>
            </a:extLst>
          </p:cNvPr>
          <p:cNvSpPr txBox="1"/>
          <p:nvPr/>
        </p:nvSpPr>
        <p:spPr>
          <a:xfrm>
            <a:off x="10139449" y="5771474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FOM-</a:t>
            </a:r>
            <a:r>
              <a:rPr lang="en-US" sz="1600" dirty="0" err="1"/>
              <a:t>OpInf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316B62-5018-53F1-35DA-C4844DDC0B00}"/>
                  </a:ext>
                </a:extLst>
              </p:cNvPr>
              <p:cNvSpPr txBox="1"/>
              <p:nvPr/>
            </p:nvSpPr>
            <p:spPr>
              <a:xfrm>
                <a:off x="7438758" y="6151812"/>
                <a:ext cx="46218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Movies above</a:t>
                </a:r>
                <a:r>
                  <a:rPr lang="en-US" sz="1600" dirty="0"/>
                  <a:t>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600" dirty="0"/>
                  <a:t>-displacement solutions for FOM-FOM and FOM-</a:t>
                </a:r>
                <a:r>
                  <a:rPr lang="en-US" sz="1600" dirty="0" err="1"/>
                  <a:t>OpInf</a:t>
                </a:r>
                <a:r>
                  <a:rPr lang="en-US" sz="1600" dirty="0"/>
                  <a:t> (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=1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316B62-5018-53F1-35DA-C4844DDC0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758" y="6151812"/>
                <a:ext cx="4621817" cy="584775"/>
              </a:xfrm>
              <a:prstGeom prst="rect">
                <a:avLst/>
              </a:prstGeom>
              <a:blipFill>
                <a:blip r:embed="rId13"/>
                <a:stretch>
                  <a:fillRect l="-528" t="-4167" r="-660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603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11B2E-9982-8F63-99BE-71CD19E3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71627-2166-3DE2-826F-BEEF8DC25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9" y="197389"/>
            <a:ext cx="11497420" cy="53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93AA6-0212-8CB4-49B1-283F8DE8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F5143-0D17-6FD3-E242-3DB16BF2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88" y="200045"/>
            <a:ext cx="11171975" cy="64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74FFA-5090-402C-C0D1-C5DF8EA2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AFD54-95A8-641A-F78E-43B69D38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98" y="175638"/>
            <a:ext cx="11452251" cy="65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2"/>
          <p:cNvSpPr txBox="1"/>
          <p:nvPr/>
        </p:nvSpPr>
        <p:spPr>
          <a:xfrm>
            <a:off x="131133" y="930379"/>
            <a:ext cx="6772576" cy="58263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buAutoNum type="arabicPeriod"/>
            </a:pPr>
            <a:r>
              <a:rPr lang="en-US" sz="2200" b="1" dirty="0"/>
              <a:t>Preliminaries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Motivation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/>
              <a:t>The Schwarz Alternating Method (SAM) for                                                    Multi-Scale Coupling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Non-Intrusive Operator Inference (</a:t>
            </a:r>
            <a:r>
              <a:rPr lang="en-US" sz="2200" dirty="0" err="1"/>
              <a:t>OpInf</a:t>
            </a:r>
            <a:r>
              <a:rPr lang="en-US" sz="2200" dirty="0"/>
              <a:t>) 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endParaRPr lang="en-US" sz="400" dirty="0"/>
          </a:p>
          <a:p>
            <a:pPr marL="457200" indent="-457200">
              <a:buAutoNum type="arabicPeriod"/>
            </a:pPr>
            <a:r>
              <a:rPr lang="en-US" sz="2200" dirty="0"/>
              <a:t>Overlapping SAM for </a:t>
            </a:r>
            <a:r>
              <a:rPr lang="en-US" sz="2200" dirty="0" err="1"/>
              <a:t>OpInf</a:t>
            </a:r>
            <a:r>
              <a:rPr lang="en-US" sz="2200" dirty="0"/>
              <a:t> Reduced Order Model (ROM) Coupling</a:t>
            </a:r>
          </a:p>
          <a:p>
            <a:pPr marL="457200" indent="-457200"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Examples</a:t>
            </a:r>
          </a:p>
          <a:p>
            <a:pPr lvl="1"/>
            <a:endParaRPr lang="en-US" sz="400" dirty="0"/>
          </a:p>
          <a:p>
            <a:pPr lvl="1"/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Non-overlapping SAM for </a:t>
            </a:r>
            <a:r>
              <a:rPr lang="en-US" sz="2200" dirty="0" err="1"/>
              <a:t>OpInf</a:t>
            </a:r>
            <a:r>
              <a:rPr lang="en-US" sz="2200" dirty="0"/>
              <a:t> ROM Coupling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Numerical Example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Summary </a:t>
            </a:r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endParaRPr lang="en-US" sz="4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Ongoing &amp; Future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sz="2200" dirty="0"/>
          </a:p>
        </p:txBody>
      </p:sp>
      <p:sp>
        <p:nvSpPr>
          <p:cNvPr id="101" name="TextShape 1"/>
          <p:cNvSpPr txBox="1"/>
          <p:nvPr/>
        </p:nvSpPr>
        <p:spPr>
          <a:xfrm>
            <a:off x="742950" y="-8685"/>
            <a:ext cx="8229240" cy="9914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latin typeface="Gill Sans MT" panose="020B0502020104020203" pitchFamily="34" charset="0"/>
              </a:rPr>
              <a:t>Outline</a:t>
            </a:r>
            <a:endParaRPr sz="2800" dirty="0">
              <a:latin typeface="Gill Sans MT" panose="020B05020201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14DB-F505-4B6E-B151-6BAAB23A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notched-cyl-fom-fom-and-fom-opinf-M30_reg1em6">
            <a:hlinkClick r:id="" action="ppaction://media"/>
            <a:extLst>
              <a:ext uri="{FF2B5EF4-FFF2-40B4-BE49-F238E27FC236}">
                <a16:creationId xmlns:a16="http://schemas.microsoft.com/office/drawing/2014/main" id="{095716DF-836E-1A2F-B3A9-5F262A045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6928" y="313945"/>
            <a:ext cx="5493579" cy="3913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D2C19-1742-8430-1E83-464B52E22C5F}"/>
              </a:ext>
            </a:extLst>
          </p:cNvPr>
          <p:cNvSpPr/>
          <p:nvPr/>
        </p:nvSpPr>
        <p:spPr>
          <a:xfrm>
            <a:off x="7083032" y="1128416"/>
            <a:ext cx="2566107" cy="3424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01E57-7CCD-AD9F-5720-69BB7B3CCC72}"/>
              </a:ext>
            </a:extLst>
          </p:cNvPr>
          <p:cNvSpPr/>
          <p:nvPr/>
        </p:nvSpPr>
        <p:spPr>
          <a:xfrm>
            <a:off x="9764111" y="4620426"/>
            <a:ext cx="1765738" cy="595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65F9B-1484-42C6-A0DE-F46224543649}"/>
              </a:ext>
            </a:extLst>
          </p:cNvPr>
          <p:cNvSpPr/>
          <p:nvPr/>
        </p:nvSpPr>
        <p:spPr>
          <a:xfrm>
            <a:off x="6830610" y="4087947"/>
            <a:ext cx="5268680" cy="810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5FEF4-5FCF-3010-C7B8-E726C0B5A4BE}"/>
              </a:ext>
            </a:extLst>
          </p:cNvPr>
          <p:cNvSpPr/>
          <p:nvPr/>
        </p:nvSpPr>
        <p:spPr>
          <a:xfrm>
            <a:off x="5147826" y="6191039"/>
            <a:ext cx="6946148" cy="156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B438F3D-F2CE-2E31-05ED-857D89D3D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57" y="1006847"/>
            <a:ext cx="1612790" cy="242384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8495E14-51A2-1633-09E8-68C587CD7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05" y="852713"/>
            <a:ext cx="1744639" cy="27335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/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C3C2B7F-227A-D052-53FD-C6E87F31F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98" y="3236508"/>
                <a:ext cx="55002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/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D66DC1F-C379-4A27-C0F9-E28EFAA97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794" y="3236508"/>
                <a:ext cx="555986" cy="400110"/>
              </a:xfrm>
              <a:prstGeom prst="rect">
                <a:avLst/>
              </a:prstGeom>
              <a:blipFill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6882D2-E7B8-F3CE-58DE-533E2C8C7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247" y="4373237"/>
            <a:ext cx="2879597" cy="1863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150822-9BE9-37E6-41C3-21900E1A9C00}"/>
              </a:ext>
            </a:extLst>
          </p:cNvPr>
          <p:cNvSpPr/>
          <p:nvPr/>
        </p:nvSpPr>
        <p:spPr>
          <a:xfrm>
            <a:off x="7016851" y="63823"/>
            <a:ext cx="3013794" cy="946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BBE599-4210-0C66-B52C-5F2418C09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1FB1AD-1D13-B6F1-E854-9B2A4C09AD47}"/>
              </a:ext>
            </a:extLst>
          </p:cNvPr>
          <p:cNvSpPr txBox="1">
            <a:spLocks/>
          </p:cNvSpPr>
          <p:nvPr/>
        </p:nvSpPr>
        <p:spPr>
          <a:xfrm>
            <a:off x="617358" y="108307"/>
            <a:ext cx="10444342" cy="6227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sz="2800" dirty="0"/>
              <a:t>Work in Progress: Accelerating Non-Overlapping Schwarz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2EB89-5AED-97F3-6D6E-1AA432B41EDC}"/>
              </a:ext>
            </a:extLst>
          </p:cNvPr>
          <p:cNvSpPr txBox="1"/>
          <p:nvPr/>
        </p:nvSpPr>
        <p:spPr>
          <a:xfrm>
            <a:off x="0" y="782348"/>
            <a:ext cx="122898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Risk: </a:t>
            </a:r>
            <a:r>
              <a:rPr lang="en-US" sz="2000" dirty="0"/>
              <a:t>non-overlapping Schwarz can be </a:t>
            </a:r>
            <a:r>
              <a:rPr lang="en-US" sz="2000" b="1" dirty="0"/>
              <a:t>slow to converge </a:t>
            </a:r>
            <a:r>
              <a:rPr lang="en-US" sz="2000" dirty="0"/>
              <a:t>w/ </a:t>
            </a:r>
            <a:r>
              <a:rPr lang="en-US" sz="2000" b="1" dirty="0"/>
              <a:t>Dirichlet-Neumann TCs</a:t>
            </a:r>
            <a:r>
              <a:rPr lang="en-US" sz="2000" dirty="0"/>
              <a:t>. 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endParaRPr lang="en-US" sz="400" dirty="0"/>
          </a:p>
          <a:p>
            <a:pPr>
              <a:buClr>
                <a:schemeClr val="tx1"/>
              </a:buClr>
            </a:pPr>
            <a:endParaRPr lang="en-US" sz="400" dirty="0"/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Mitigation:</a:t>
            </a:r>
            <a:r>
              <a:rPr lang="en-US" sz="2000" b="1" dirty="0"/>
              <a:t> </a:t>
            </a:r>
            <a:r>
              <a:rPr lang="en-US" sz="2000" dirty="0"/>
              <a:t>explore accelerating Dirichlet-Neumann Schwarz via </a:t>
            </a:r>
            <a:r>
              <a:rPr lang="en-US" sz="2000" b="1" dirty="0"/>
              <a:t>Aitken</a:t>
            </a:r>
            <a:r>
              <a:rPr lang="en-US" sz="2000" dirty="0"/>
              <a:t> and </a:t>
            </a:r>
            <a:r>
              <a:rPr lang="en-US" sz="2000" b="1" dirty="0"/>
              <a:t>Anderson acceleration</a:t>
            </a:r>
            <a:r>
              <a:rPr lang="en-US" sz="2000" dirty="0"/>
              <a:t>.</a:t>
            </a:r>
            <a:endParaRPr lang="en-US" sz="20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8A07CB-0309-F732-CB99-A77D32D5DC47}"/>
              </a:ext>
            </a:extLst>
          </p:cNvPr>
          <p:cNvGrpSpPr/>
          <p:nvPr/>
        </p:nvGrpSpPr>
        <p:grpSpPr>
          <a:xfrm>
            <a:off x="-512122" y="2006143"/>
            <a:ext cx="5202877" cy="2236203"/>
            <a:chOff x="-650144" y="2359885"/>
            <a:chExt cx="5202877" cy="22362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71A3EE0-7010-5D0E-C911-AC48B28CCD0E}"/>
                    </a:ext>
                  </a:extLst>
                </p:cNvPr>
                <p:cNvSpPr txBox="1"/>
                <p:nvPr/>
              </p:nvSpPr>
              <p:spPr>
                <a:xfrm>
                  <a:off x="-625442" y="2359885"/>
                  <a:ext cx="5178175" cy="1132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sSubSup>
                                  <m:sSubSup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𝝌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 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>
                                    <a:latin typeface="Cambria Math" panose="02040503050406030204" pitchFamily="18" charset="0"/>
                                  </a:rPr>
                                  <m:t>       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 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500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71A3EE0-7010-5D0E-C911-AC48B28CC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25442" y="2359885"/>
                  <a:ext cx="5178175" cy="113281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A1016DB-8F9C-E1A2-4760-724E74C03B9A}"/>
                    </a:ext>
                  </a:extLst>
                </p:cNvPr>
                <p:cNvSpPr txBox="1"/>
                <p:nvPr/>
              </p:nvSpPr>
              <p:spPr>
                <a:xfrm>
                  <a:off x="-650144" y="3463277"/>
                  <a:ext cx="5178175" cy="1132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in</m:t>
                                </m:r>
                                <m:sSub>
                                  <m:sSub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𝝌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 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\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dirty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500" i="1" dirty="0">
                                        <a:latin typeface="Cambria Math" panose="02040503050406030204" pitchFamily="18" charset="0"/>
                                      </a:rPr>
                                      <m:t>+1)</m:t>
                                    </m:r>
                                  </m:sup>
                                </m:sSubSup>
                                <m:r>
                                  <a:rPr lang="en-US" sz="1500" b="1" i="1" dirty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, 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 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500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A1016DB-8F9C-E1A2-4760-724E74C03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50144" y="3463277"/>
                  <a:ext cx="5178175" cy="113281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DB2081-1E3A-0F4F-A9DC-5355AA826A93}"/>
                  </a:ext>
                </a:extLst>
              </p:cNvPr>
              <p:cNvSpPr txBox="1"/>
              <p:nvPr/>
            </p:nvSpPr>
            <p:spPr>
              <a:xfrm>
                <a:off x="274649" y="4316215"/>
                <a:ext cx="5803768" cy="83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Classical relaxation: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on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l-G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endParaRPr lang="en-US" sz="1600" dirty="0"/>
              </a:p>
              <a:p>
                <a:endParaRPr lang="en-US" sz="400" dirty="0"/>
              </a:p>
              <a:p>
                <a:r>
                  <a:rPr lang="en-US" sz="1600" i="1" dirty="0"/>
                  <a:t>Aitken acceleration</a:t>
                </a:r>
                <a:r>
                  <a:rPr lang="en-US" sz="1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DB2081-1E3A-0F4F-A9DC-5355AA826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4316215"/>
                <a:ext cx="5803768" cy="830164"/>
              </a:xfrm>
              <a:prstGeom prst="rect">
                <a:avLst/>
              </a:prstGeom>
              <a:blipFill>
                <a:blip r:embed="rId5"/>
                <a:stretch>
                  <a:fillRect l="-525"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130E38-1B00-C0EE-9C4D-311A15D9A590}"/>
                  </a:ext>
                </a:extLst>
              </p:cNvPr>
              <p:cNvSpPr txBox="1"/>
              <p:nvPr/>
            </p:nvSpPr>
            <p:spPr>
              <a:xfrm>
                <a:off x="1372842" y="5169446"/>
                <a:ext cx="4840876" cy="809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−1)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𝝋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−1)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130E38-1B00-C0EE-9C4D-311A15D9A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842" y="5169446"/>
                <a:ext cx="4840876" cy="8090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1C6F43-93BB-E699-433B-8B54D50674DA}"/>
                  </a:ext>
                </a:extLst>
              </p:cNvPr>
              <p:cNvSpPr txBox="1"/>
              <p:nvPr/>
            </p:nvSpPr>
            <p:spPr>
              <a:xfrm>
                <a:off x="274649" y="6049261"/>
                <a:ext cx="6642618" cy="71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i="1" dirty="0"/>
                  <a:t>Anderson acceleration: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𝝀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</m:e>
                    </m:nary>
                  </m:oMath>
                </a14:m>
                <a:endParaRPr lang="en-US" sz="1600" dirty="0"/>
              </a:p>
              <a:p>
                <a:endParaRPr lang="en-US" sz="400" dirty="0"/>
              </a:p>
              <a:p>
                <a:r>
                  <a:rPr lang="en-US" sz="1600" dirty="0">
                    <a:ea typeface="Cambria Math" panose="02040503050406030204" pitchFamily="18" charset="0"/>
                  </a:rPr>
                  <a:t>	 	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1600" dirty="0"/>
                  <a:t> from optimization problem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1C6F43-93BB-E699-433B-8B54D5067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6049261"/>
                <a:ext cx="6642618" cy="714042"/>
              </a:xfrm>
              <a:prstGeom prst="rect">
                <a:avLst/>
              </a:prstGeom>
              <a:blipFill>
                <a:blip r:embed="rId7"/>
                <a:stretch>
                  <a:fillRect l="-459" t="-48718" b="-31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CDE73BE-BE20-14EE-F502-50983D4B62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382" y="4421311"/>
            <a:ext cx="4321969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F1455F-4657-D345-0CB8-C730E01FC1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5949" y="1889717"/>
            <a:ext cx="4251403" cy="2286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3D2C56-07D9-F266-05C7-EA63252CE054}"/>
              </a:ext>
            </a:extLst>
          </p:cNvPr>
          <p:cNvSpPr/>
          <p:nvPr/>
        </p:nvSpPr>
        <p:spPr>
          <a:xfrm>
            <a:off x="10561320" y="2095399"/>
            <a:ext cx="1000760" cy="77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B96062-E4C7-6253-89A2-1A05710D4489}"/>
                  </a:ext>
                </a:extLst>
              </p:cNvPr>
              <p:cNvSpPr txBox="1"/>
              <p:nvPr/>
            </p:nvSpPr>
            <p:spPr>
              <a:xfrm>
                <a:off x="10573693" y="2061543"/>
                <a:ext cx="990728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Relax</a:t>
                </a:r>
              </a:p>
              <a:p>
                <a:endParaRPr lang="en-US" sz="100" dirty="0"/>
              </a:p>
              <a:p>
                <a:r>
                  <a:rPr lang="en-US" sz="900" dirty="0"/>
                  <a:t>Aitken</a:t>
                </a:r>
              </a:p>
              <a:p>
                <a:endParaRPr lang="en-US" sz="100" dirty="0"/>
              </a:p>
              <a:p>
                <a:r>
                  <a:rPr lang="en-US" sz="900" dirty="0"/>
                  <a:t>Anderson </a:t>
                </a:r>
                <a14:m>
                  <m:oMath xmlns:m="http://schemas.openxmlformats.org/officeDocument/2006/math">
                    <m:r>
                      <a:rPr lang="en-US" sz="9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900" dirty="0"/>
                  <a:t>=1</a:t>
                </a:r>
              </a:p>
              <a:p>
                <a:endParaRPr lang="en-US" sz="100" dirty="0"/>
              </a:p>
              <a:p>
                <a:endParaRPr lang="en-US" sz="100" dirty="0"/>
              </a:p>
              <a:p>
                <a:r>
                  <a:rPr lang="en-US" sz="900" dirty="0"/>
                  <a:t>Anderson </a:t>
                </a:r>
                <a14:m>
                  <m:oMath xmlns:m="http://schemas.openxmlformats.org/officeDocument/2006/math">
                    <m:r>
                      <a:rPr lang="en-US" sz="9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900" dirty="0"/>
                  <a:t>=2</a:t>
                </a:r>
              </a:p>
              <a:p>
                <a:endParaRPr lang="en-US" sz="100" dirty="0"/>
              </a:p>
              <a:p>
                <a:endParaRPr lang="en-US" sz="100" dirty="0"/>
              </a:p>
              <a:p>
                <a:r>
                  <a:rPr lang="en-US" sz="900" dirty="0"/>
                  <a:t>Anderson </a:t>
                </a:r>
                <a14:m>
                  <m:oMath xmlns:m="http://schemas.openxmlformats.org/officeDocument/2006/math">
                    <m:r>
                      <a:rPr lang="en-US" sz="9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900" dirty="0"/>
                  <a:t>=3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B96062-E4C7-6253-89A2-1A05710D4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693" y="2061543"/>
                <a:ext cx="990728" cy="877163"/>
              </a:xfrm>
              <a:prstGeom prst="rect">
                <a:avLst/>
              </a:prstGeom>
              <a:blipFill>
                <a:blip r:embed="rId10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6F908153-7D2D-A869-DAA9-9792483F5EE8}"/>
              </a:ext>
            </a:extLst>
          </p:cNvPr>
          <p:cNvSpPr/>
          <p:nvPr/>
        </p:nvSpPr>
        <p:spPr>
          <a:xfrm>
            <a:off x="10632440" y="4566920"/>
            <a:ext cx="1010920" cy="79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29B79FC-1592-7E45-4081-28B7D6A38E8E}"/>
                  </a:ext>
                </a:extLst>
              </p:cNvPr>
              <p:cNvSpPr txBox="1"/>
              <p:nvPr/>
            </p:nvSpPr>
            <p:spPr>
              <a:xfrm>
                <a:off x="10632440" y="4545730"/>
                <a:ext cx="990728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Relax</a:t>
                </a:r>
              </a:p>
              <a:p>
                <a:endParaRPr lang="en-US" sz="100" dirty="0"/>
              </a:p>
              <a:p>
                <a:r>
                  <a:rPr lang="en-US" sz="900" dirty="0"/>
                  <a:t>Aitken</a:t>
                </a:r>
              </a:p>
              <a:p>
                <a:endParaRPr lang="en-US" sz="100" dirty="0"/>
              </a:p>
              <a:p>
                <a:r>
                  <a:rPr lang="en-US" sz="900" dirty="0"/>
                  <a:t>Anderson </a:t>
                </a:r>
                <a14:m>
                  <m:oMath xmlns:m="http://schemas.openxmlformats.org/officeDocument/2006/math">
                    <m:r>
                      <a:rPr lang="en-US" sz="9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900" dirty="0"/>
                  <a:t>=1</a:t>
                </a:r>
              </a:p>
              <a:p>
                <a:endParaRPr lang="en-US" sz="100" dirty="0"/>
              </a:p>
              <a:p>
                <a:endParaRPr lang="en-US" sz="100" dirty="0"/>
              </a:p>
              <a:p>
                <a:r>
                  <a:rPr lang="en-US" sz="900" dirty="0"/>
                  <a:t>Anderson </a:t>
                </a:r>
                <a14:m>
                  <m:oMath xmlns:m="http://schemas.openxmlformats.org/officeDocument/2006/math">
                    <m:r>
                      <a:rPr lang="en-US" sz="9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900" dirty="0"/>
                  <a:t>=2</a:t>
                </a:r>
              </a:p>
              <a:p>
                <a:endParaRPr lang="en-US" sz="100" dirty="0"/>
              </a:p>
              <a:p>
                <a:endParaRPr lang="en-US" sz="100" dirty="0"/>
              </a:p>
              <a:p>
                <a:r>
                  <a:rPr lang="en-US" sz="900" dirty="0"/>
                  <a:t>Anderson </a:t>
                </a:r>
                <a14:m>
                  <m:oMath xmlns:m="http://schemas.openxmlformats.org/officeDocument/2006/math">
                    <m:r>
                      <a:rPr lang="en-US" sz="9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900" dirty="0"/>
                  <a:t>=3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29B79FC-1592-7E45-4081-28B7D6A38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440" y="4545730"/>
                <a:ext cx="990728" cy="877163"/>
              </a:xfrm>
              <a:prstGeom prst="rect">
                <a:avLst/>
              </a:prstGeom>
              <a:blipFill>
                <a:blip r:embed="rId11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85EE8F2-0408-037B-E442-7766CEB1847C}"/>
              </a:ext>
            </a:extLst>
          </p:cNvPr>
          <p:cNvSpPr txBox="1"/>
          <p:nvPr/>
        </p:nvSpPr>
        <p:spPr>
          <a:xfrm>
            <a:off x="64951" y="1617897"/>
            <a:ext cx="4988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Non-overlapping Dirichlet-Neumann Schwarz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4948DA-BE8A-CDA6-943A-A98E4B6D0D04}"/>
              </a:ext>
            </a:extLst>
          </p:cNvPr>
          <p:cNvSpPr/>
          <p:nvPr/>
        </p:nvSpPr>
        <p:spPr>
          <a:xfrm>
            <a:off x="274649" y="4753864"/>
            <a:ext cx="6185418" cy="12953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8" descr="Giulia Sambataro">
            <a:extLst>
              <a:ext uri="{FF2B5EF4-FFF2-40B4-BE49-F238E27FC236}">
                <a16:creationId xmlns:a16="http://schemas.microsoft.com/office/drawing/2014/main" id="{45998BCC-E0E0-D0C5-800C-6C9B9133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304" y="23638"/>
            <a:ext cx="977326" cy="9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E4986F-F47A-92C6-F57C-7AD9C9966981}"/>
              </a:ext>
            </a:extLst>
          </p:cNvPr>
          <p:cNvSpPr txBox="1"/>
          <p:nvPr/>
        </p:nvSpPr>
        <p:spPr>
          <a:xfrm>
            <a:off x="10305213" y="985262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Sambataro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1116A5-CB6A-7315-D7A6-4E948285C512}"/>
                  </a:ext>
                </a:extLst>
              </p:cNvPr>
              <p:cNvSpPr txBox="1"/>
              <p:nvPr/>
            </p:nvSpPr>
            <p:spPr>
              <a:xfrm>
                <a:off x="6523642" y="2199508"/>
                <a:ext cx="6094562" cy="348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(0)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1116A5-CB6A-7315-D7A6-4E948285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642" y="2199508"/>
                <a:ext cx="6094562" cy="34881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5133C6-7949-D148-2423-97D8A6B21D22}"/>
                  </a:ext>
                </a:extLst>
              </p:cNvPr>
              <p:cNvSpPr txBox="1"/>
              <p:nvPr/>
            </p:nvSpPr>
            <p:spPr>
              <a:xfrm>
                <a:off x="9144719" y="4669061"/>
                <a:ext cx="6094562" cy="348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r>
                  <a:rPr lang="en-US" sz="1600" dirty="0"/>
                  <a:t>5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5133C6-7949-D148-2423-97D8A6B21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19" y="4669061"/>
                <a:ext cx="6094562" cy="348813"/>
              </a:xfrm>
              <a:prstGeom prst="rect">
                <a:avLst/>
              </a:prstGeom>
              <a:blipFill>
                <a:blip r:embed="rId17"/>
                <a:stretch>
                  <a:fillRect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AD2DAA-EF88-3EC7-21AD-F534A792762D}"/>
                  </a:ext>
                </a:extLst>
              </p:cNvPr>
              <p:cNvSpPr txBox="1"/>
              <p:nvPr/>
            </p:nvSpPr>
            <p:spPr>
              <a:xfrm>
                <a:off x="4044448" y="2071274"/>
                <a:ext cx="3297228" cy="1323439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Aitken acceleration </a:t>
                </a:r>
                <a:r>
                  <a:rPr lang="en-US" sz="2000" dirty="0"/>
                  <a:t>can </a:t>
                </a:r>
                <a:r>
                  <a:rPr lang="en-US" sz="2000" b="1" dirty="0"/>
                  <a:t>reduce</a:t>
                </a:r>
                <a:r>
                  <a:rPr lang="en-US" sz="2000" dirty="0"/>
                  <a:t> the # of Schwarz iterations by </a:t>
                </a:r>
                <a:r>
                  <a:rPr lang="en-US" sz="2000" b="1" dirty="0"/>
                  <a:t>3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dirty="0"/>
                  <a:t> and has virtually </a:t>
                </a:r>
                <a:r>
                  <a:rPr lang="en-US" sz="2000" b="1" dirty="0"/>
                  <a:t>no tuning knobs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AD2DAA-EF88-3EC7-21AD-F534A7927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448" y="2071274"/>
                <a:ext cx="3297228" cy="1323439"/>
              </a:xfrm>
              <a:prstGeom prst="rect">
                <a:avLst/>
              </a:prstGeom>
              <a:blipFill>
                <a:blip r:embed="rId18"/>
                <a:stretch>
                  <a:fillRect l="-185" t="-3226" r="-370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5B29E979-DB64-6935-5D25-49C91B9DABDF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rgbClr val="00ADD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38" b="89789" l="9155" r="91197">
                        <a14:foregroundMark x1="42958" y1="8099" x2="42254" y2="9155"/>
                        <a14:foregroundMark x1="89437" y1="39085" x2="90493" y2="57746"/>
                        <a14:foregroundMark x1="90493" y1="54225" x2="91901" y2="55634"/>
                        <a14:foregroundMark x1="45070" y1="9859" x2="38732" y2="10211"/>
                        <a14:foregroundMark x1="45423" y1="9155" x2="42254" y2="7746"/>
                        <a14:foregroundMark x1="42254" y1="8099" x2="46831" y2="8803"/>
                        <a14:foregroundMark x1="48944" y1="27817" x2="53521" y2="37676"/>
                        <a14:foregroundMark x1="51761" y1="65845" x2="51761" y2="65845"/>
                        <a14:foregroundMark x1="42958" y1="8099" x2="42958" y2="8099"/>
                        <a14:foregroundMark x1="44718" y1="6338" x2="44718" y2="6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340" y="3504312"/>
            <a:ext cx="784986" cy="7849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9F1E6E-4F3B-02D9-293D-E953449A41B3}"/>
              </a:ext>
            </a:extLst>
          </p:cNvPr>
          <p:cNvSpPr txBox="1"/>
          <p:nvPr/>
        </p:nvSpPr>
        <p:spPr>
          <a:xfrm>
            <a:off x="4690755" y="3576603"/>
            <a:ext cx="2604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Minimal tuning knobs improves usability.</a:t>
            </a:r>
          </a:p>
        </p:txBody>
      </p:sp>
    </p:spTree>
    <p:extLst>
      <p:ext uri="{BB962C8B-B14F-4D97-AF65-F5344CB8AC3E}">
        <p14:creationId xmlns:p14="http://schemas.microsoft.com/office/powerpoint/2010/main" val="11431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 animBg="1"/>
      <p:bldP spid="3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F791F7CB-6958-AC8F-8942-946B65A52A94}"/>
              </a:ext>
            </a:extLst>
          </p:cNvPr>
          <p:cNvSpPr txBox="1"/>
          <p:nvPr/>
        </p:nvSpPr>
        <p:spPr>
          <a:xfrm>
            <a:off x="156958" y="1118197"/>
            <a:ext cx="619338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Motivation: </a:t>
            </a:r>
            <a:r>
              <a:rPr lang="en-US" dirty="0"/>
              <a:t>finite deformation mechanics </a:t>
            </a:r>
            <a:r>
              <a:rPr lang="en-US" b="1" i="1" dirty="0"/>
              <a:t>does not </a:t>
            </a:r>
            <a:r>
              <a:rPr lang="en-US" dirty="0"/>
              <a:t>admit a </a:t>
            </a:r>
            <a:r>
              <a:rPr lang="en-US" b="1" i="1" dirty="0"/>
              <a:t>polynomial structure</a:t>
            </a:r>
          </a:p>
          <a:p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Limits capacity of polynomial-based </a:t>
            </a:r>
            <a:r>
              <a:rPr lang="en-US" dirty="0" err="1"/>
              <a:t>OpInf</a:t>
            </a:r>
            <a:r>
              <a:rPr lang="en-US" dirty="0"/>
              <a:t> models</a:t>
            </a:r>
          </a:p>
          <a:p>
            <a:endParaRPr lang="en-US" sz="400" dirty="0">
              <a:solidFill>
                <a:srgbClr val="0070C0"/>
              </a:solidFill>
            </a:endParaRPr>
          </a:p>
          <a:p>
            <a:endParaRPr lang="en-US" sz="400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Approach: </a:t>
            </a:r>
            <a:r>
              <a:rPr lang="en-US" dirty="0"/>
              <a:t>Develop a </a:t>
            </a:r>
            <a:r>
              <a:rPr lang="en-US" b="1" i="1" dirty="0"/>
              <a:t>neural-network</a:t>
            </a:r>
            <a:r>
              <a:rPr lang="en-US" dirty="0"/>
              <a:t>-based </a:t>
            </a:r>
            <a:r>
              <a:rPr lang="en-US" b="1" i="1" dirty="0" err="1"/>
              <a:t>OpInf</a:t>
            </a:r>
            <a:r>
              <a:rPr lang="en-US" dirty="0"/>
              <a:t> model-reduction strategy </a:t>
            </a:r>
          </a:p>
          <a:p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represent </a:t>
            </a:r>
            <a:r>
              <a:rPr lang="en-US" b="1" i="1" dirty="0"/>
              <a:t>general nonlinearities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Enforces </a:t>
            </a:r>
            <a:r>
              <a:rPr lang="en-US" b="1" i="1" dirty="0"/>
              <a:t>structure</a:t>
            </a:r>
            <a:r>
              <a:rPr lang="en-US" dirty="0"/>
              <a:t> by designing NN operators to parameterize a positive definite stiffness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Fully differentiable ML software </a:t>
            </a:r>
            <a:r>
              <a:rPr lang="en-US" dirty="0"/>
              <a:t>enables standard and dynamics-constrained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r>
              <a:rPr lang="en-US" b="1" dirty="0">
                <a:solidFill>
                  <a:srgbClr val="00B050"/>
                </a:solidFill>
              </a:rPr>
              <a:t>Pros: </a:t>
            </a:r>
            <a:r>
              <a:rPr lang="en-US" dirty="0"/>
              <a:t>Enables accurate models for </a:t>
            </a:r>
            <a:r>
              <a:rPr lang="en-US" b="1" i="1" dirty="0"/>
              <a:t>strong nonlinearities</a:t>
            </a:r>
          </a:p>
          <a:p>
            <a:endParaRPr lang="en-US" sz="400" dirty="0"/>
          </a:p>
          <a:p>
            <a:endParaRPr lang="en-US" sz="400" dirty="0"/>
          </a:p>
          <a:p>
            <a:r>
              <a:rPr lang="en-US" b="1" dirty="0">
                <a:solidFill>
                  <a:srgbClr val="FF0000"/>
                </a:solidFill>
              </a:rPr>
              <a:t>Cons: </a:t>
            </a:r>
            <a:r>
              <a:rPr lang="en-US" dirty="0"/>
              <a:t>Higher </a:t>
            </a:r>
            <a:r>
              <a:rPr lang="en-US" b="1" i="1" dirty="0"/>
              <a:t>offline cost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32AC35E-168D-EECF-DAA1-D214120C672B}"/>
              </a:ext>
            </a:extLst>
          </p:cNvPr>
          <p:cNvSpPr/>
          <p:nvPr/>
        </p:nvSpPr>
        <p:spPr>
          <a:xfrm>
            <a:off x="6488234" y="1310605"/>
            <a:ext cx="5463250" cy="276597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FC3B06F-84E8-DDAD-A8B3-734F35F0C039}"/>
              </a:ext>
            </a:extLst>
          </p:cNvPr>
          <p:cNvSpPr/>
          <p:nvPr/>
        </p:nvSpPr>
        <p:spPr>
          <a:xfrm>
            <a:off x="6488234" y="4192571"/>
            <a:ext cx="5463250" cy="256060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86617"/>
            <a:ext cx="10471608" cy="570225"/>
          </a:xfrm>
        </p:spPr>
        <p:txBody>
          <a:bodyPr/>
          <a:lstStyle/>
          <a:p>
            <a:r>
              <a:rPr lang="en-US" dirty="0"/>
              <a:t>Work in Progress: SAM-based Coupling for Non-                      Intrusive NN-based Models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71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E5A1DF-BF6C-4D55-EC9C-8A220CEBE95B}"/>
              </a:ext>
            </a:extLst>
          </p:cNvPr>
          <p:cNvGrpSpPr/>
          <p:nvPr/>
        </p:nvGrpSpPr>
        <p:grpSpPr>
          <a:xfrm>
            <a:off x="379317" y="5128129"/>
            <a:ext cx="5997901" cy="1729871"/>
            <a:chOff x="64951" y="4032685"/>
            <a:chExt cx="5987624" cy="17394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8780D4-A879-5368-4C7E-20575BB00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6861" b="15654"/>
            <a:stretch/>
          </p:blipFill>
          <p:spPr>
            <a:xfrm>
              <a:off x="64951" y="4032685"/>
              <a:ext cx="4936844" cy="17394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7F5015-6C00-E630-957A-2435162735E6}"/>
                </a:ext>
              </a:extLst>
            </p:cNvPr>
            <p:cNvSpPr txBox="1"/>
            <p:nvPr/>
          </p:nvSpPr>
          <p:spPr>
            <a:xfrm>
              <a:off x="4850450" y="4527120"/>
              <a:ext cx="1040487" cy="34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FOM-FOM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8CF5DD-3021-2EFD-D5F8-EF0917EFB75B}"/>
                </a:ext>
              </a:extLst>
            </p:cNvPr>
            <p:cNvSpPr txBox="1"/>
            <p:nvPr/>
          </p:nvSpPr>
          <p:spPr>
            <a:xfrm>
              <a:off x="4789445" y="4113185"/>
              <a:ext cx="1183998" cy="34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FOM-SP NN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2904D1-43BC-CA76-33E4-798724B6C516}"/>
                </a:ext>
              </a:extLst>
            </p:cNvPr>
            <p:cNvSpPr txBox="1"/>
            <p:nvPr/>
          </p:nvSpPr>
          <p:spPr>
            <a:xfrm>
              <a:off x="4767249" y="4936772"/>
              <a:ext cx="1285326" cy="340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FOM-</a:t>
              </a:r>
              <a:r>
                <a:rPr lang="en-US" sz="1600" dirty="0" err="1"/>
                <a:t>QOpInf</a:t>
              </a:r>
              <a:endParaRPr lang="en-US" sz="1600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4C45BF4-6800-12EB-A955-00FA56D12533}"/>
              </a:ext>
            </a:extLst>
          </p:cNvPr>
          <p:cNvSpPr txBox="1"/>
          <p:nvPr/>
        </p:nvSpPr>
        <p:spPr>
          <a:xfrm>
            <a:off x="6589578" y="4534377"/>
            <a:ext cx="3126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Offline (traditional) training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811464-BEAE-72F8-6544-42BD422B2A4D}"/>
              </a:ext>
            </a:extLst>
          </p:cNvPr>
          <p:cNvSpPr txBox="1"/>
          <p:nvPr/>
        </p:nvSpPr>
        <p:spPr>
          <a:xfrm>
            <a:off x="6613655" y="5486177"/>
            <a:ext cx="4391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Dynamics-constrained training (rollout)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588005-4E3B-89E5-A077-179A7AB9E048}"/>
              </a:ext>
            </a:extLst>
          </p:cNvPr>
          <p:cNvSpPr txBox="1"/>
          <p:nvPr/>
        </p:nvSpPr>
        <p:spPr>
          <a:xfrm>
            <a:off x="8023654" y="4211399"/>
            <a:ext cx="276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Training paradigms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204785-85BF-E279-71D5-0E32E2639BE6}"/>
              </a:ext>
            </a:extLst>
          </p:cNvPr>
          <p:cNvSpPr txBox="1"/>
          <p:nvPr/>
        </p:nvSpPr>
        <p:spPr>
          <a:xfrm>
            <a:off x="7974402" y="1330910"/>
            <a:ext cx="367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NN modeling strategy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02B554A-E072-394E-0B5F-0994F9B4100E}"/>
              </a:ext>
            </a:extLst>
          </p:cNvPr>
          <p:cNvSpPr txBox="1"/>
          <p:nvPr/>
        </p:nvSpPr>
        <p:spPr>
          <a:xfrm>
            <a:off x="6507911" y="2764495"/>
            <a:ext cx="5328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Structure is enforced via SPD parameterization of stiffness: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73DDC9F-9598-F2D4-FB14-D057706DB26C}"/>
              </a:ext>
            </a:extLst>
          </p:cNvPr>
          <p:cNvGrpSpPr/>
          <p:nvPr/>
        </p:nvGrpSpPr>
        <p:grpSpPr>
          <a:xfrm>
            <a:off x="6959545" y="2122858"/>
            <a:ext cx="4876541" cy="554552"/>
            <a:chOff x="6922807" y="1883878"/>
            <a:chExt cx="4876541" cy="5545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058939-1164-14B3-60E1-12BCA735301E}"/>
                    </a:ext>
                  </a:extLst>
                </p:cNvPr>
                <p:cNvSpPr txBox="1"/>
                <p:nvPr/>
              </p:nvSpPr>
              <p:spPr>
                <a:xfrm>
                  <a:off x="7086858" y="1883878"/>
                  <a:ext cx="4712490" cy="3136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r>
                    <a:rPr lang="en-US" sz="1400" dirty="0"/>
                    <a:t>,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1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400" dirty="0"/>
                    <a:t>: NN models for stiffness and boundary forcings 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058939-1164-14B3-60E1-12BCA7353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858" y="1883878"/>
                  <a:ext cx="4712490" cy="313612"/>
                </a:xfrm>
                <a:prstGeom prst="rect">
                  <a:avLst/>
                </a:prstGeom>
                <a:blipFill>
                  <a:blip r:embed="rId4"/>
                  <a:stretch>
                    <a:fillRect t="-3922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9417A66-7F45-DD20-D05F-C54F36B3673A}"/>
                    </a:ext>
                  </a:extLst>
                </p:cNvPr>
                <p:cNvSpPr txBox="1"/>
                <p:nvPr/>
              </p:nvSpPr>
              <p:spPr>
                <a:xfrm>
                  <a:off x="6922807" y="2130653"/>
                  <a:ext cx="434677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a14:m>
                  <a:r>
                    <a:rPr lang="en-US" sz="1400" b="1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r>
                    <a:rPr lang="en-US" sz="1400" b="1" dirty="0"/>
                    <a:t> </a:t>
                  </a:r>
                  <a:r>
                    <a:rPr lang="en-US" sz="1400" dirty="0"/>
                    <a:t>:</a:t>
                  </a:r>
                  <a:r>
                    <a:rPr lang="en-US" sz="1400" b="1" dirty="0"/>
                    <a:t> </a:t>
                  </a:r>
                  <a:r>
                    <a:rPr lang="en-US" sz="1400" dirty="0"/>
                    <a:t>Learnable parameters</a:t>
                  </a: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9417A66-7F45-DD20-D05F-C54F36B367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807" y="2130653"/>
                  <a:ext cx="4346775" cy="307777"/>
                </a:xfrm>
                <a:prstGeom prst="rect">
                  <a:avLst/>
                </a:prstGeom>
                <a:blipFill>
                  <a:blip r:embed="rId5"/>
                  <a:stretch>
                    <a:fillRect t="-5882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C149AC3-269A-3B17-943F-94296DE26A12}"/>
              </a:ext>
            </a:extLst>
          </p:cNvPr>
          <p:cNvSpPr txBox="1"/>
          <p:nvPr/>
        </p:nvSpPr>
        <p:spPr>
          <a:xfrm>
            <a:off x="6510158" y="3710705"/>
            <a:ext cx="5245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Future work: </a:t>
            </a:r>
            <a:r>
              <a:rPr lang="en-US" sz="1400" dirty="0"/>
              <a:t>Hamiltonian parameterizations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C7A0F2-6A91-87ED-08A4-2348038114C4}"/>
              </a:ext>
            </a:extLst>
          </p:cNvPr>
          <p:cNvSpPr txBox="1"/>
          <p:nvPr/>
        </p:nvSpPr>
        <p:spPr>
          <a:xfrm>
            <a:off x="6510158" y="3414097"/>
            <a:ext cx="5245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Enforced structure significantly improves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52ED6D-1008-53FD-C7C0-F142248B43D9}"/>
                  </a:ext>
                </a:extLst>
              </p:cNvPr>
              <p:cNvSpPr txBox="1"/>
              <p:nvPr/>
            </p:nvSpPr>
            <p:spPr>
              <a:xfrm>
                <a:off x="6915334" y="1743865"/>
                <a:ext cx="4324709" cy="3909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52ED6D-1008-53FD-C7C0-F142248B4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334" y="1743865"/>
                <a:ext cx="4324709" cy="390941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0CCE56-0693-2C4E-3F1E-3FD2CC5C21DE}"/>
                  </a:ext>
                </a:extLst>
              </p:cNvPr>
              <p:cNvSpPr txBox="1"/>
              <p:nvPr/>
            </p:nvSpPr>
            <p:spPr>
              <a:xfrm>
                <a:off x="8428218" y="3037039"/>
                <a:ext cx="1282915" cy="37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  <m:sSup>
                        <m:sSup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0CCE56-0693-2C4E-3F1E-3FD2CC5C2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218" y="3037039"/>
                <a:ext cx="1282915" cy="376770"/>
              </a:xfrm>
              <a:prstGeom prst="rect">
                <a:avLst/>
              </a:prstGeom>
              <a:blipFill>
                <a:blip r:embed="rId7"/>
                <a:stretch>
                  <a:fillRect r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0B4B63-DF04-A83A-0244-5F3389FCFB5B}"/>
                  </a:ext>
                </a:extLst>
              </p:cNvPr>
              <p:cNvSpPr txBox="1"/>
              <p:nvPr/>
            </p:nvSpPr>
            <p:spPr>
              <a:xfrm>
                <a:off x="6657754" y="4932145"/>
                <a:ext cx="5178331" cy="3222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e>
                      <m:sub>
                        <m:sSub>
                          <m:sSubPr>
                            <m:ctrlPr>
                              <a:rPr lang="en-US" sz="19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9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9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900" b="1" i="1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</m:acc>
                              </m:e>
                            </m:acc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9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  <m:d>
                          <m:d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900" b="1" i="1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d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9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  <m:d>
                          <m:d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1" i="1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9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900" b="1" i="1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1900" i="1" baseline="30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nary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0B4B63-DF04-A83A-0244-5F3389FCF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754" y="4932145"/>
                <a:ext cx="5178331" cy="322268"/>
              </a:xfrm>
              <a:prstGeom prst="rect">
                <a:avLst/>
              </a:prstGeom>
              <a:blipFill>
                <a:blip r:embed="rId8"/>
                <a:stretch>
                  <a:fillRect l="-1647" t="-150943" b="-2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A7F619-13F7-CB5B-DB3F-253B1BD0A6E4}"/>
                  </a:ext>
                </a:extLst>
              </p:cNvPr>
              <p:cNvSpPr txBox="1"/>
              <p:nvPr/>
            </p:nvSpPr>
            <p:spPr>
              <a:xfrm>
                <a:off x="6657754" y="5854413"/>
                <a:ext cx="5178331" cy="7456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e>
                      <m: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9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9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sz="19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9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  <m:d>
                          <m:d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brk m:alnAt="1"/>
                          </m:rPr>
                          <a:rPr lang="en-US" sz="1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19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9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  <m:sup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p>
                        </m:sSup>
                        <m:r>
                          <m:rPr>
                            <m:brk m:alnAt="1"/>
                          </m:rPr>
                          <a:rPr lang="en-US" sz="19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brk m:alnAt="1"/>
                          </m:rPr>
                          <a:rPr lang="en-US" sz="19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1900" i="1" baseline="30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nary>
                  </m:oMath>
                </a14:m>
                <a:endParaRPr lang="en-US" sz="1900" baseline="30000" dirty="0"/>
              </a:p>
              <a:p>
                <a:endParaRPr lang="en-US" sz="200" baseline="30000" dirty="0"/>
              </a:p>
              <a:p>
                <a:r>
                  <a:rPr lang="en-US" sz="1900" dirty="0" err="1"/>
                  <a:t>s.t.</a:t>
                </a:r>
                <a:r>
                  <a:rPr lang="en-US" sz="19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̈"/>
                            <m:ctrlPr>
                              <a:rPr lang="en-US" sz="19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̂"/>
                                <m:ctrlPr>
                                  <a:rPr lang="en-US" sz="19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9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</m:acc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19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d>
                      <m:d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19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9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  <m:sup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p>
                        </m:s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9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d>
                      <m:d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19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9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</m:acc>
                          </m:e>
                          <m:sup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p>
                        </m:s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19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A7F619-13F7-CB5B-DB3F-253B1BD0A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754" y="5854413"/>
                <a:ext cx="5178331" cy="745653"/>
              </a:xfrm>
              <a:prstGeom prst="rect">
                <a:avLst/>
              </a:prstGeom>
              <a:blipFill>
                <a:blip r:embed="rId9"/>
                <a:stretch>
                  <a:fillRect l="-1059" t="-60163" b="-4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4E5F78A-C7CA-89C7-3E2B-E97D81C80D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1245" y="42629"/>
            <a:ext cx="967962" cy="9679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F8E614-1769-2620-64A7-5C14B17ED8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4107" y="46993"/>
            <a:ext cx="952213" cy="952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3D0D00-2D11-225C-6C18-D3A8F2D5AA55}"/>
              </a:ext>
            </a:extLst>
          </p:cNvPr>
          <p:cNvSpPr txBox="1"/>
          <p:nvPr/>
        </p:nvSpPr>
        <p:spPr>
          <a:xfrm>
            <a:off x="9274695" y="1007026"/>
            <a:ext cx="2033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 Parish       A. Gruber</a:t>
            </a:r>
          </a:p>
        </p:txBody>
      </p:sp>
    </p:spTree>
    <p:extLst>
      <p:ext uri="{BB962C8B-B14F-4D97-AF65-F5344CB8AC3E}">
        <p14:creationId xmlns:p14="http://schemas.microsoft.com/office/powerpoint/2010/main" val="36080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45303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(SAM)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767788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72" y="179277"/>
            <a:ext cx="1082378" cy="14888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E1025A-7D5A-4C02-B9AF-9BCFFDAF8B40}"/>
              </a:ext>
            </a:extLst>
          </p:cNvPr>
          <p:cNvSpPr/>
          <p:nvPr/>
        </p:nvSpPr>
        <p:spPr>
          <a:xfrm>
            <a:off x="6959950" y="6377940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Lions, 1990.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Zanolli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dirty="0">
                <a:solidFill>
                  <a:schemeClr val="bg1"/>
                </a:solidFill>
              </a:rPr>
              <a:t>1987.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1E853B-0A16-F6D9-1F1E-A1CAA8663773}"/>
              </a:ext>
            </a:extLst>
          </p:cNvPr>
          <p:cNvGrpSpPr/>
          <p:nvPr/>
        </p:nvGrpSpPr>
        <p:grpSpPr>
          <a:xfrm>
            <a:off x="9003660" y="1720256"/>
            <a:ext cx="5667299" cy="3164147"/>
            <a:chOff x="8762578" y="1518969"/>
            <a:chExt cx="5667299" cy="31641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7EF9CF-55CB-4BC6-8856-9A0F58A1A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2578" y="3082916"/>
              <a:ext cx="3122815" cy="1600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325D87-8E51-4DD2-B6AE-E124EFEAE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2578" y="1518969"/>
              <a:ext cx="3055658" cy="1600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F87F96-6331-40D0-8FCE-3C7FFC982044}"/>
                </a:ext>
              </a:extLst>
            </p:cNvPr>
            <p:cNvSpPr txBox="1"/>
            <p:nvPr/>
          </p:nvSpPr>
          <p:spPr>
            <a:xfrm>
              <a:off x="10360294" y="1655579"/>
              <a:ext cx="4069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</a:rPr>
                <a:t>overlapping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C15424-0FE5-4BD9-BD06-67EB2ED0F41D}"/>
                </a:ext>
              </a:extLst>
            </p:cNvPr>
            <p:cNvSpPr txBox="1"/>
            <p:nvPr/>
          </p:nvSpPr>
          <p:spPr>
            <a:xfrm>
              <a:off x="10167729" y="3189972"/>
              <a:ext cx="4069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</a:rPr>
                <a:t>non-overlapping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33AE594-6724-431A-8098-C94D45352009}"/>
              </a:ext>
            </a:extLst>
          </p:cNvPr>
          <p:cNvSpPr txBox="1"/>
          <p:nvPr/>
        </p:nvSpPr>
        <p:spPr>
          <a:xfrm>
            <a:off x="154454" y="4440405"/>
            <a:ext cx="9068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SAM most commonly used as a </a:t>
            </a:r>
            <a:r>
              <a:rPr lang="en-US" sz="2000" b="1" i="1" dirty="0"/>
              <a:t>preconditioner</a:t>
            </a:r>
            <a:r>
              <a:rPr lang="en-US" sz="2000" dirty="0"/>
              <a:t> for linear solvers.</a:t>
            </a:r>
          </a:p>
          <a:p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92900-F1B9-4D28-8B8E-9069C3B88433}"/>
              </a:ext>
            </a:extLst>
          </p:cNvPr>
          <p:cNvSpPr txBox="1"/>
          <p:nvPr/>
        </p:nvSpPr>
        <p:spPr>
          <a:xfrm>
            <a:off x="1022149" y="4910493"/>
            <a:ext cx="6718781" cy="707886"/>
          </a:xfrm>
          <a:prstGeom prst="rect">
            <a:avLst/>
          </a:prstGeom>
          <a:solidFill>
            <a:srgbClr val="CCFFC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u="sng" dirty="0">
                <a:cs typeface="Calibri"/>
              </a:rPr>
              <a:t>Idea behind this work</a:t>
            </a:r>
            <a:r>
              <a:rPr lang="en-US" sz="2000" b="1" dirty="0">
                <a:cs typeface="Calibri"/>
              </a:rPr>
              <a:t>: </a:t>
            </a:r>
            <a:r>
              <a:rPr lang="en-US" sz="2000" dirty="0">
                <a:cs typeface="Calibri"/>
              </a:rPr>
              <a:t>using SAM as a </a:t>
            </a:r>
            <a:r>
              <a:rPr lang="en-US" sz="2000" b="1" i="1" dirty="0">
                <a:cs typeface="Calibri"/>
              </a:rPr>
              <a:t>discretization/ coupling method </a:t>
            </a:r>
            <a:r>
              <a:rPr lang="en-US" sz="2000" dirty="0">
                <a:cs typeface="Calibri"/>
              </a:rPr>
              <a:t>for solving multiscale PDEs.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5890" y="2242714"/>
                <a:ext cx="8827770" cy="21418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transmission boundary conditions (BCs)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from just-obtained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solution.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from just-obtained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solution.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890" y="2242714"/>
                <a:ext cx="8827770" cy="2141837"/>
              </a:xfrm>
              <a:prstGeom prst="rect">
                <a:avLst/>
              </a:prstGeom>
              <a:blipFill>
                <a:blip r:embed="rId6"/>
                <a:stretch>
                  <a:fillRect l="-621" t="-1416" b="-567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8B9569D-87E4-4567-A923-8B139D0B921B}"/>
              </a:ext>
            </a:extLst>
          </p:cNvPr>
          <p:cNvSpPr txBox="1"/>
          <p:nvPr/>
        </p:nvSpPr>
        <p:spPr>
          <a:xfrm>
            <a:off x="2905282" y="2054930"/>
            <a:ext cx="30967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774899" y="1323350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H. </a:t>
            </a:r>
            <a:r>
              <a:rPr lang="en-US" sz="1400" dirty="0">
                <a:latin typeface="+mn-lt"/>
              </a:rPr>
              <a:t>Sc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hwarz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93620" y="1247073"/>
            <a:ext cx="8948351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608E52-EE87-2102-9DBE-495D716B9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6594" y="4955206"/>
            <a:ext cx="3580952" cy="13587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48AC71-32F1-6E8F-5D8D-A53F57B4183F}"/>
              </a:ext>
            </a:extLst>
          </p:cNvPr>
          <p:cNvSpPr txBox="1"/>
          <p:nvPr/>
        </p:nvSpPr>
        <p:spPr>
          <a:xfrm>
            <a:off x="207829" y="5695485"/>
            <a:ext cx="830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>
                <a:solidFill>
                  <a:srgbClr val="0070C0"/>
                </a:solidFill>
              </a:rPr>
              <a:t>Original driving application: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0070C0"/>
                </a:solidFill>
              </a:rPr>
              <a:t>simplifying meshing in solid mechanics.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AF2E19-AE98-8669-EE0F-6A9BC778D473}"/>
              </a:ext>
            </a:extLst>
          </p:cNvPr>
          <p:cNvSpPr txBox="1"/>
          <p:nvPr/>
        </p:nvSpPr>
        <p:spPr>
          <a:xfrm>
            <a:off x="350639" y="6107057"/>
            <a:ext cx="8542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+mn-lt"/>
              </a:rPr>
              <a:t>Enables coupling* of subdomains with </a:t>
            </a:r>
            <a:r>
              <a:rPr lang="en-US" b="1" i="1" dirty="0">
                <a:latin typeface="+mn-lt"/>
              </a:rPr>
              <a:t>different non-conformal meshes</a:t>
            </a:r>
            <a:r>
              <a:rPr lang="en-US" dirty="0">
                <a:latin typeface="+mn-lt"/>
              </a:rPr>
              <a:t>, </a:t>
            </a:r>
            <a:r>
              <a:rPr lang="en-US" b="1" i="1" dirty="0">
                <a:latin typeface="+mn-lt"/>
              </a:rPr>
              <a:t>element types</a:t>
            </a:r>
            <a:r>
              <a:rPr lang="en-US" b="1" i="1" dirty="0"/>
              <a:t>,</a:t>
            </a:r>
            <a:r>
              <a:rPr lang="en-US" dirty="0">
                <a:latin typeface="+mn-lt"/>
              </a:rPr>
              <a:t> </a:t>
            </a:r>
            <a:r>
              <a:rPr lang="en-US" b="1" i="1" dirty="0">
                <a:latin typeface="+mn-lt"/>
              </a:rPr>
              <a:t>levels of refinement, time-steppers, solvers </a:t>
            </a:r>
            <a:r>
              <a:rPr lang="en-US" i="1" dirty="0">
                <a:latin typeface="+mn-lt"/>
              </a:rPr>
              <a:t>and</a:t>
            </a:r>
            <a:r>
              <a:rPr lang="en-US" b="1" i="1" dirty="0">
                <a:latin typeface="+mn-lt"/>
              </a:rPr>
              <a:t> </a:t>
            </a:r>
            <a:r>
              <a:rPr lang="en-US" b="1" i="1" u="sng" dirty="0">
                <a:latin typeface="+mn-lt"/>
              </a:rPr>
              <a:t>models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41865-920F-C3D1-12DD-47C265234D99}"/>
              </a:ext>
            </a:extLst>
          </p:cNvPr>
          <p:cNvSpPr txBox="1"/>
          <p:nvPr/>
        </p:nvSpPr>
        <p:spPr>
          <a:xfrm>
            <a:off x="8961903" y="6574936"/>
            <a:ext cx="3206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*Mota </a:t>
            </a:r>
            <a:r>
              <a:rPr lang="en-US" sz="1400" i="1" dirty="0"/>
              <a:t>et al.</a:t>
            </a:r>
            <a:r>
              <a:rPr lang="en-US" sz="1400" dirty="0"/>
              <a:t>, 2017; Mota </a:t>
            </a:r>
            <a:r>
              <a:rPr lang="en-US" sz="1400" i="1" dirty="0"/>
              <a:t>et al.</a:t>
            </a:r>
            <a:r>
              <a:rPr lang="en-US" sz="1400" dirty="0"/>
              <a:t>, 2022.</a:t>
            </a:r>
          </a:p>
        </p:txBody>
      </p:sp>
    </p:spTree>
    <p:extLst>
      <p:ext uri="{BB962C8B-B14F-4D97-AF65-F5344CB8AC3E}">
        <p14:creationId xmlns:p14="http://schemas.microsoft.com/office/powerpoint/2010/main" val="1448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1" grpId="0"/>
      <p:bldP spid="2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54C8A-0B80-4841-BB33-70092436AE64}"/>
              </a:ext>
            </a:extLst>
          </p:cNvPr>
          <p:cNvSpPr txBox="1"/>
          <p:nvPr/>
        </p:nvSpPr>
        <p:spPr>
          <a:xfrm>
            <a:off x="172401" y="800600"/>
            <a:ext cx="423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cs typeface="Calibri" panose="020F0502020204030204" pitchFamily="34" charset="0"/>
              </a:rPr>
              <a:t>Overlapping Domain Decomposition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5410A-D35B-425E-A27C-1D80F745CE15}"/>
              </a:ext>
            </a:extLst>
          </p:cNvPr>
          <p:cNvSpPr txBox="1"/>
          <p:nvPr/>
        </p:nvSpPr>
        <p:spPr>
          <a:xfrm>
            <a:off x="225992" y="3641686"/>
            <a:ext cx="480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cs typeface="Calibri" panose="020F0502020204030204" pitchFamily="34" charset="0"/>
              </a:rPr>
              <a:t>Non-overlapping Domain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/>
              <p:nvPr/>
            </p:nvSpPr>
            <p:spPr>
              <a:xfrm>
                <a:off x="8029651" y="3885798"/>
                <a:ext cx="3908054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Calibri" panose="020F0502020204030204" pitchFamily="34" charset="0"/>
                  </a:rPr>
                  <a:t>Relevant for multi-material and </a:t>
                </a:r>
                <a:r>
                  <a:rPr lang="en-US" dirty="0" err="1">
                    <a:cs typeface="Calibri" panose="020F0502020204030204" pitchFamily="34" charset="0"/>
                  </a:rPr>
                  <a:t>multiphysics</a:t>
                </a:r>
                <a:r>
                  <a:rPr lang="en-US" dirty="0">
                    <a:cs typeface="Calibri" panose="020F0502020204030204" pitchFamily="34" charset="0"/>
                  </a:rPr>
                  <a:t> coupling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400" dirty="0">
                  <a:cs typeface="Calibri" panose="020F050202020403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Calibri" panose="020F0502020204030204" pitchFamily="34" charset="0"/>
                  </a:rPr>
                  <a:t>Alternating Dirichlet-Neumann transmission BCs [</a:t>
                </a:r>
                <a:r>
                  <a:rPr lang="en-US" dirty="0" err="1">
                    <a:cs typeface="Calibri" panose="020F0502020204030204" pitchFamily="34" charset="0"/>
                  </a:rPr>
                  <a:t>Zanolli</a:t>
                </a:r>
                <a:r>
                  <a:rPr lang="en-US" dirty="0">
                    <a:cs typeface="Calibri" panose="020F0502020204030204" pitchFamily="34" charset="0"/>
                  </a:rPr>
                  <a:t> </a:t>
                </a:r>
                <a:r>
                  <a:rPr lang="en-US" i="1" dirty="0">
                    <a:cs typeface="Calibri" panose="020F0502020204030204" pitchFamily="34" charset="0"/>
                  </a:rPr>
                  <a:t>et al., </a:t>
                </a:r>
                <a:r>
                  <a:rPr lang="en-US" dirty="0">
                    <a:cs typeface="Calibri" panose="020F0502020204030204" pitchFamily="34" charset="0"/>
                  </a:rPr>
                  <a:t>1987]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400" dirty="0">
                  <a:cs typeface="Calibri" panose="020F050202020403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Calibri" panose="020F0502020204030204" pitchFamily="34" charset="0"/>
                  </a:rPr>
                  <a:t>Robin-Robin transmission BCs also lead to convergence [Lions,1990]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sz="400" dirty="0">
                  <a:cs typeface="Calibri" panose="020F050202020403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relaxation parameter (can help convergence)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651" y="3885798"/>
                <a:ext cx="3908054" cy="2769989"/>
              </a:xfrm>
              <a:prstGeom prst="rect">
                <a:avLst/>
              </a:prstGeom>
              <a:blipFill>
                <a:blip r:embed="rId3"/>
                <a:stretch>
                  <a:fillRect l="-936" t="-1319" r="-1404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022134EF-CCAF-4096-9D7F-1D1D65D4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523" y="4464469"/>
            <a:ext cx="2342111" cy="1200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889" y="1721395"/>
            <a:ext cx="2291744" cy="12001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3B285D9-A6E8-4355-B3AD-464C5F574CED}"/>
              </a:ext>
            </a:extLst>
          </p:cNvPr>
          <p:cNvSpPr txBox="1"/>
          <p:nvPr/>
        </p:nvSpPr>
        <p:spPr>
          <a:xfrm>
            <a:off x="8029651" y="2223936"/>
            <a:ext cx="3469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 pitchFamily="34" charset="0"/>
              </a:rPr>
              <a:t>Dirichlet-Dirichlet transmission BCs [Schwarz, 1870; Lions, 1988]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B200B5-C9EE-4F97-AEDE-12D0992CFF5F}"/>
              </a:ext>
            </a:extLst>
          </p:cNvPr>
          <p:cNvCxnSpPr>
            <a:cxnSpLocks/>
          </p:cNvCxnSpPr>
          <p:nvPr/>
        </p:nvCxnSpPr>
        <p:spPr>
          <a:xfrm>
            <a:off x="225992" y="3507286"/>
            <a:ext cx="117117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06ADB048-97DB-477C-A58B-23AF464706FD}"/>
              </a:ext>
            </a:extLst>
          </p:cNvPr>
          <p:cNvSpPr txBox="1">
            <a:spLocks/>
          </p:cNvSpPr>
          <p:nvPr/>
        </p:nvSpPr>
        <p:spPr>
          <a:xfrm>
            <a:off x="753105" y="96542"/>
            <a:ext cx="9545008" cy="6491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>
                <a:solidFill>
                  <a:schemeClr val="tx1"/>
                </a:solidFill>
                <a:latin typeface="Gill Sans MT" panose="020B0502020104020203" pitchFamily="34" charset="0"/>
              </a:rPr>
              <a:t>DD-based Coupling </a:t>
            </a: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via SAM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1E96DB-D33F-4C27-A352-665AAF35FB2A}"/>
                  </a:ext>
                </a:extLst>
              </p:cNvPr>
              <p:cNvSpPr txBox="1"/>
              <p:nvPr/>
            </p:nvSpPr>
            <p:spPr>
              <a:xfrm>
                <a:off x="-748689" y="1180800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>
                                  <a:latin typeface="Cambria Math" panose="02040503050406030204" pitchFamily="18" charset="0"/>
                                </a:rPr>
                                <m:t>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1E96DB-D33F-4C27-A352-665AAF35F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8689" y="1180800"/>
                <a:ext cx="5178175" cy="113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AC3B890-B757-40A3-9F1C-763BC3883EB4}"/>
                  </a:ext>
                </a:extLst>
              </p:cNvPr>
              <p:cNvSpPr txBox="1"/>
              <p:nvPr/>
            </p:nvSpPr>
            <p:spPr>
              <a:xfrm>
                <a:off x="-783665" y="2239110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AC3B890-B757-40A3-9F1C-763BC3883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3665" y="2239110"/>
                <a:ext cx="5178175" cy="113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BE0943-1F5E-42C5-A639-B7C44C98FE04}"/>
                  </a:ext>
                </a:extLst>
              </p:cNvPr>
              <p:cNvSpPr txBox="1"/>
              <p:nvPr/>
            </p:nvSpPr>
            <p:spPr>
              <a:xfrm>
                <a:off x="-769237" y="3992489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BE0943-1F5E-42C5-A639-B7C44C98F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9237" y="3992489"/>
                <a:ext cx="5178175" cy="113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569548-CA25-468D-AC82-C67F22C0F4E5}"/>
                  </a:ext>
                </a:extLst>
              </p:cNvPr>
              <p:cNvSpPr txBox="1"/>
              <p:nvPr/>
            </p:nvSpPr>
            <p:spPr>
              <a:xfrm>
                <a:off x="-793939" y="5095881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Div</m:t>
                              </m:r>
                              <m: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𝝌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b="1" i="1" dirty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mbria Math" panose="02040503050406030204" pitchFamily="18" charset="0"/>
                                </a:rPr>
                                <m:t>,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569548-CA25-468D-AC82-C67F22C0F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93939" y="5095881"/>
                <a:ext cx="5178175" cy="113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BCB37E-7DDF-4524-844C-58C09BBCF1BE}"/>
                  </a:ext>
                </a:extLst>
              </p:cNvPr>
              <p:cNvSpPr txBox="1"/>
              <p:nvPr/>
            </p:nvSpPr>
            <p:spPr>
              <a:xfrm>
                <a:off x="178559" y="6194423"/>
                <a:ext cx="43911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BCB37E-7DDF-4524-844C-58C09BBCF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59" y="6194423"/>
                <a:ext cx="4391183" cy="400110"/>
              </a:xfrm>
              <a:prstGeom prst="rect">
                <a:avLst/>
              </a:prstGeom>
              <a:blipFill>
                <a:blip r:embed="rId10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F63D6EB5-C27B-A89E-2905-3EEEE8016574}"/>
              </a:ext>
            </a:extLst>
          </p:cNvPr>
          <p:cNvGrpSpPr/>
          <p:nvPr/>
        </p:nvGrpSpPr>
        <p:grpSpPr>
          <a:xfrm>
            <a:off x="9145970" y="679587"/>
            <a:ext cx="2304285" cy="945643"/>
            <a:chOff x="4855220" y="1031235"/>
            <a:chExt cx="2136311" cy="9456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FD73BB-866D-6A26-9E1B-094ED1D1DA25}"/>
                </a:ext>
              </a:extLst>
            </p:cNvPr>
            <p:cNvGrpSpPr/>
            <p:nvPr/>
          </p:nvGrpSpPr>
          <p:grpSpPr>
            <a:xfrm>
              <a:off x="4855220" y="1031235"/>
              <a:ext cx="2136311" cy="945643"/>
              <a:chOff x="7102437" y="3377795"/>
              <a:chExt cx="2848414" cy="126085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D0B4D1-3F0F-1FC5-D8F1-354BEECBE243}"/>
                  </a:ext>
                </a:extLst>
              </p:cNvPr>
              <p:cNvSpPr txBox="1"/>
              <p:nvPr/>
            </p:nvSpPr>
            <p:spPr>
              <a:xfrm>
                <a:off x="7102437" y="3415188"/>
                <a:ext cx="1962614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Model PDE: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93A335-56F4-622F-9531-670961B8E886}"/>
                  </a:ext>
                </a:extLst>
              </p:cNvPr>
              <p:cNvSpPr/>
              <p:nvPr/>
            </p:nvSpPr>
            <p:spPr>
              <a:xfrm>
                <a:off x="7102437" y="3377795"/>
                <a:ext cx="2848414" cy="126085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32AF62-1811-6BBA-F89E-1CA077255D89}"/>
                    </a:ext>
                  </a:extLst>
                </p:cNvPr>
                <p:cNvSpPr txBox="1"/>
                <p:nvPr/>
              </p:nvSpPr>
              <p:spPr>
                <a:xfrm>
                  <a:off x="4966965" y="1403127"/>
                  <a:ext cx="1952073" cy="5148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500" b="1" i="1" dirty="0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US" sz="1500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el-GR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e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𝝋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5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𝝌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>
                                    <a:latin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sz="1500" dirty="0"/>
                                  <m:t> </m:t>
                                </m:r>
                                <m:r>
                                  <a:rPr lang="en-US" sz="15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el-GR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32AF62-1811-6BBA-F89E-1CA077255D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6965" y="1403127"/>
                  <a:ext cx="1952073" cy="51488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6759A4-8924-2A4D-E156-8C3F53E78CC4}"/>
              </a:ext>
            </a:extLst>
          </p:cNvPr>
          <p:cNvSpPr txBox="1"/>
          <p:nvPr/>
        </p:nvSpPr>
        <p:spPr>
          <a:xfrm>
            <a:off x="5349396" y="3885798"/>
            <a:ext cx="2519451" cy="646331"/>
          </a:xfrm>
          <a:prstGeom prst="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More </a:t>
            </a:r>
            <a:r>
              <a:rPr lang="en-US" b="1" i="1" dirty="0"/>
              <a:t>flexible</a:t>
            </a:r>
            <a:r>
              <a:rPr lang="en-US" i="1" dirty="0"/>
              <a:t> but </a:t>
            </a:r>
            <a:r>
              <a:rPr lang="en-US" b="1" i="1" dirty="0"/>
              <a:t>slower</a:t>
            </a:r>
            <a:r>
              <a:rPr lang="en-US" i="1" dirty="0"/>
              <a:t> to converge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17573-7878-67CC-5B60-514455F2D49F}"/>
              </a:ext>
            </a:extLst>
          </p:cNvPr>
          <p:cNvSpPr txBox="1"/>
          <p:nvPr/>
        </p:nvSpPr>
        <p:spPr>
          <a:xfrm>
            <a:off x="5230891" y="1046186"/>
            <a:ext cx="27987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Easier </a:t>
            </a:r>
            <a:r>
              <a:rPr lang="en-US" b="1" i="1" dirty="0"/>
              <a:t>implementation </a:t>
            </a:r>
            <a:r>
              <a:rPr lang="en-US" i="1" dirty="0"/>
              <a:t>and </a:t>
            </a:r>
            <a:r>
              <a:rPr lang="en-US" b="1" i="1" dirty="0"/>
              <a:t>faster convergence</a:t>
            </a:r>
          </a:p>
        </p:txBody>
      </p:sp>
    </p:spTree>
    <p:extLst>
      <p:ext uri="{BB962C8B-B14F-4D97-AF65-F5344CB8AC3E}">
        <p14:creationId xmlns:p14="http://schemas.microsoft.com/office/powerpoint/2010/main" val="35804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32205F344AD540AEE0C5988AC246EC" ma:contentTypeVersion="2" ma:contentTypeDescription="Create a new document." ma:contentTypeScope="" ma:versionID="a5ef081f47514053affda75db6dc7d0a">
  <xsd:schema xmlns:xsd="http://www.w3.org/2001/XMLSchema" xmlns:xs="http://www.w3.org/2001/XMLSchema" xmlns:p="http://schemas.microsoft.com/office/2006/metadata/properties" xmlns:ns2="317de2d1-d151-4649-898e-e6a41747d2a4" targetNamespace="http://schemas.microsoft.com/office/2006/metadata/properties" ma:root="true" ma:fieldsID="182108b4fd5ff5324528874d0fe37308" ns2:_="">
    <xsd:import namespace="317de2d1-d151-4649-898e-e6a41747d2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de2d1-d151-4649-898e-e6a41747d2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232DC6-85BC-484A-8F19-80A048D5322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17de2d1-d151-4649-898e-e6a41747d2a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7ACEA40-233A-4B3D-80C3-A05A4A6EFA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4BE96C-99EB-4C6D-8E16-05FD71FC4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de2d1-d151-4649-898e-e6a41747d2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62337</TotalTime>
  <Words>8471</Words>
  <Application>Microsoft Office PowerPoint</Application>
  <PresentationFormat>Widescreen</PresentationFormat>
  <Paragraphs>1974</Paragraphs>
  <Slides>71</Slides>
  <Notes>66</Notes>
  <HiddenSlides>0</HiddenSlides>
  <MMClips>23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71</vt:i4>
      </vt:variant>
    </vt:vector>
  </HeadingPairs>
  <TitlesOfParts>
    <vt:vector size="84" baseType="lpstr">
      <vt:lpstr>Aptos</vt:lpstr>
      <vt:lpstr>Arial</vt:lpstr>
      <vt:lpstr>Calibri</vt:lpstr>
      <vt:lpstr>Cambria Math</vt:lpstr>
      <vt:lpstr>Copperplate Gothic Bold</vt:lpstr>
      <vt:lpstr>Courier New</vt:lpstr>
      <vt:lpstr>Garamond</vt:lpstr>
      <vt:lpstr>Gill Sans MT</vt:lpstr>
      <vt:lpstr>Symbol</vt:lpstr>
      <vt:lpstr>Times</vt:lpstr>
      <vt:lpstr>Trebuchet MS</vt:lpstr>
      <vt:lpstr>Wingdings</vt:lpstr>
      <vt:lpstr>Sandia Theme (White Background)</vt:lpstr>
      <vt:lpstr>Accelerating analyst workflows via alternating Schwarz-based coupling and (non-intrusive Operator Inference-based) model order reduction</vt:lpstr>
      <vt:lpstr>PowerPoint Presentation</vt:lpstr>
      <vt:lpstr>PowerPoint Presentation</vt:lpstr>
      <vt:lpstr>Motivation: Multiscale &amp; Multiphysics Coupling                  for Predictive Digital Twins</vt:lpstr>
      <vt:lpstr>Motivation: Multiscale &amp; Multiphysics Coupling                  for Predictive Digital Twins</vt:lpstr>
      <vt:lpstr>Motivation: Multiscale &amp; Multiphysics Coupling                  for Predictive Digital Twins</vt:lpstr>
      <vt:lpstr>PowerPoint Presentation</vt:lpstr>
      <vt:lpstr>Schwarz Alternating Method (SAM)</vt:lpstr>
      <vt:lpstr>PowerPoint Presentation</vt:lpstr>
      <vt:lpstr>PowerPoint Presentation</vt:lpstr>
      <vt:lpstr>Projection-Based Model Order Reduction via the POD/Galerkin Method</vt:lpstr>
      <vt:lpstr>Non-Intrusive Model Order Reduction via OpInf*</vt:lpstr>
      <vt:lpstr>PowerPoint Presentation</vt:lpstr>
      <vt:lpstr>Overlapping SAM-based Coupling for Non-Intrusive OpInf ROMs</vt:lpstr>
      <vt:lpstr>Overlapping SAM-based Coupling for Non-Intrusive OpInf ROMs</vt:lpstr>
      <vt:lpstr>Overlapping SAM-based Coupling for Non-Intrusive OpInf ROMs</vt:lpstr>
      <vt:lpstr>Overlapping SAM-based Coupling for Non-Intrusive OpInf ROMs</vt:lpstr>
      <vt:lpstr>Overlapping SAM-based Coupling for Non-Intrusive OpInf ROMs</vt:lpstr>
      <vt:lpstr>PowerPoint Presentation</vt:lpstr>
      <vt:lpstr>Tension Specimen (Overlapping SAM, Predictive)</vt:lpstr>
      <vt:lpstr>Tension Specimen (Overlapping SAM, Predictive)</vt:lpstr>
      <vt:lpstr>Tension Specimen (Overlapping SAM, Predictive)</vt:lpstr>
      <vt:lpstr>Tension Specimen (Overlapping SAM, Predictive)</vt:lpstr>
      <vt:lpstr>Torsion (Overlapping SAM, Reproductive &amp; Predictive)</vt:lpstr>
      <vt:lpstr>PowerPoint Presentation</vt:lpstr>
      <vt:lpstr>Torsion (Overlapping SAM, Reproductive &amp; Predictive)</vt:lpstr>
      <vt:lpstr>Bolted Joint (Overlapping SAM, Reproductive)</vt:lpstr>
      <vt:lpstr>Bolted Joint (Overlapping SAM, Predictive): Displacements </vt:lpstr>
      <vt:lpstr>Bolted Joint (Overlapping SAM, Predictive): von Mises Stresses</vt:lpstr>
      <vt:lpstr>PowerPoint Presentation</vt:lpstr>
      <vt:lpstr>Non-overlapping SAM-based Coupling for Non-Intrusive OpInf ROMs</vt:lpstr>
      <vt:lpstr>Non-overlapping SAM-based Coupling for Non-Intrusive OpInf ROMs</vt:lpstr>
      <vt:lpstr>Non-overlapping SAM-based Coupling for Non-Intrusive OpInf ROMs</vt:lpstr>
      <vt:lpstr>PowerPoint Presentation</vt:lpstr>
      <vt:lpstr>Linear Elastic Wave Propagation (Non-Overlapping SAM, Reproductive)</vt:lpstr>
      <vt:lpstr>Work in Progress:  Accelerating Non-Overlapping SAM                             via Transmission Condition Design</vt:lpstr>
      <vt:lpstr>PowerPoint Presentation</vt:lpstr>
      <vt:lpstr>PowerPoint Presentation</vt:lpstr>
      <vt:lpstr>PowerPoint Presentation</vt:lpstr>
      <vt:lpstr>PowerPoint Presentation</vt:lpstr>
      <vt:lpstr>References on SAM for FOM-ROM and ROM-ROM Coupling</vt:lpstr>
      <vt:lpstr>PowerPoint Presentation</vt:lpstr>
      <vt:lpstr>Other References on SAM for FOM-ROM and ROM-ROM Coupling</vt:lpstr>
      <vt:lpstr>Start of Backup Slides</vt:lpstr>
      <vt:lpstr>PowerPoint Presentation</vt:lpstr>
      <vt:lpstr>PowerPoint Presentation</vt:lpstr>
      <vt:lpstr>Projects on Coupling for Predictive Hybrid Models</vt:lpstr>
      <vt:lpstr>Projects on Coupling for Predictive Hybrid Models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Bolted Joint (Overlapping SAM, Predictive): Animations</vt:lpstr>
      <vt:lpstr>References on SAM for FOM-ROM and ROM-ROM Coupling (cont’d)</vt:lpstr>
      <vt:lpstr>Current Research Directions</vt:lpstr>
      <vt:lpstr>How We Use the Schwarz Alternating Method</vt:lpstr>
      <vt:lpstr>PowerPoint Presentation</vt:lpstr>
      <vt:lpstr>PowerPoint Presentation</vt:lpstr>
      <vt:lpstr>PowerPoint Presentation</vt:lpstr>
      <vt:lpstr>Additional Parallelism via Additive Schwarz</vt:lpstr>
      <vt:lpstr>PowerPoint Presentation</vt:lpstr>
      <vt:lpstr>PowerPoint Presentation</vt:lpstr>
      <vt:lpstr>Schwarz Extensions to FOM-ROM and ROM-ROM Couplings</vt:lpstr>
      <vt:lpstr>3D Linear Elastic Notched Cylinder Problem</vt:lpstr>
      <vt:lpstr>PowerPoint Presentation</vt:lpstr>
      <vt:lpstr>PowerPoint Presentation</vt:lpstr>
      <vt:lpstr>PowerPoint Presentation</vt:lpstr>
      <vt:lpstr>PowerPoint Presentation</vt:lpstr>
      <vt:lpstr>Work in Progress: SAM-based Coupling for Non-                      Intrusive NN-based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Tezaur, Irina Kalashnikova</cp:lastModifiedBy>
  <cp:revision>1094</cp:revision>
  <cp:lastPrinted>2019-08-07T18:49:35Z</cp:lastPrinted>
  <dcterms:created xsi:type="dcterms:W3CDTF">2017-10-14T01:15:26Z</dcterms:created>
  <dcterms:modified xsi:type="dcterms:W3CDTF">2026-02-27T23:34:20Z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0x0101005332205F344AD540AEE0C5988AC246EC</vt:lpwstr>
  </property>
</Properties>
</file>