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4">
  <p:sldMasterIdLst>
    <p:sldMasterId id="2147483783" r:id="rId1"/>
  </p:sldMasterIdLst>
  <p:notesMasterIdLst>
    <p:notesMasterId r:id="rId48"/>
  </p:notesMasterIdLst>
  <p:handoutMasterIdLst>
    <p:handoutMasterId r:id="rId49"/>
  </p:handoutMasterIdLst>
  <p:sldIdLst>
    <p:sldId id="497" r:id="rId2"/>
    <p:sldId id="572" r:id="rId3"/>
    <p:sldId id="1841" r:id="rId4"/>
    <p:sldId id="530" r:id="rId5"/>
    <p:sldId id="543" r:id="rId6"/>
    <p:sldId id="541" r:id="rId7"/>
    <p:sldId id="580" r:id="rId8"/>
    <p:sldId id="544" r:id="rId9"/>
    <p:sldId id="538" r:id="rId10"/>
    <p:sldId id="1842" r:id="rId11"/>
    <p:sldId id="614" r:id="rId12"/>
    <p:sldId id="615" r:id="rId13"/>
    <p:sldId id="1843" r:id="rId14"/>
    <p:sldId id="568" r:id="rId15"/>
    <p:sldId id="567" r:id="rId16"/>
    <p:sldId id="562" r:id="rId17"/>
    <p:sldId id="556" r:id="rId18"/>
    <p:sldId id="484" r:id="rId19"/>
    <p:sldId id="478" r:id="rId20"/>
    <p:sldId id="569" r:id="rId21"/>
    <p:sldId id="1844" r:id="rId22"/>
    <p:sldId id="610" r:id="rId23"/>
    <p:sldId id="603" r:id="rId24"/>
    <p:sldId id="1854" r:id="rId25"/>
    <p:sldId id="1851" r:id="rId26"/>
    <p:sldId id="1852" r:id="rId27"/>
    <p:sldId id="1853" r:id="rId28"/>
    <p:sldId id="1849" r:id="rId29"/>
    <p:sldId id="1845" r:id="rId30"/>
    <p:sldId id="535" r:id="rId31"/>
    <p:sldId id="1846" r:id="rId32"/>
    <p:sldId id="1840" r:id="rId33"/>
    <p:sldId id="261" r:id="rId34"/>
    <p:sldId id="262" r:id="rId35"/>
    <p:sldId id="257" r:id="rId36"/>
    <p:sldId id="258" r:id="rId37"/>
    <p:sldId id="259" r:id="rId38"/>
    <p:sldId id="260" r:id="rId39"/>
    <p:sldId id="1850" r:id="rId40"/>
    <p:sldId id="1847" r:id="rId41"/>
    <p:sldId id="624" r:id="rId42"/>
    <p:sldId id="1848" r:id="rId43"/>
    <p:sldId id="613" r:id="rId44"/>
    <p:sldId id="561" r:id="rId45"/>
    <p:sldId id="623" r:id="rId46"/>
    <p:sldId id="622" r:id="rId47"/>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34DFCBF-30D7-4CDD-A94F-C05C077023E7}">
          <p14:sldIdLst>
            <p14:sldId id="497"/>
            <p14:sldId id="572"/>
            <p14:sldId id="1841"/>
            <p14:sldId id="530"/>
            <p14:sldId id="543"/>
            <p14:sldId id="541"/>
            <p14:sldId id="580"/>
            <p14:sldId id="544"/>
            <p14:sldId id="538"/>
            <p14:sldId id="1842"/>
            <p14:sldId id="614"/>
            <p14:sldId id="615"/>
            <p14:sldId id="1843"/>
            <p14:sldId id="568"/>
            <p14:sldId id="567"/>
            <p14:sldId id="562"/>
            <p14:sldId id="556"/>
            <p14:sldId id="484"/>
            <p14:sldId id="478"/>
            <p14:sldId id="569"/>
            <p14:sldId id="1844"/>
            <p14:sldId id="610"/>
            <p14:sldId id="603"/>
            <p14:sldId id="1854"/>
            <p14:sldId id="1851"/>
            <p14:sldId id="1852"/>
            <p14:sldId id="1853"/>
            <p14:sldId id="1849"/>
            <p14:sldId id="1845"/>
            <p14:sldId id="535"/>
            <p14:sldId id="1846"/>
            <p14:sldId id="1840"/>
            <p14:sldId id="261"/>
            <p14:sldId id="262"/>
            <p14:sldId id="257"/>
            <p14:sldId id="258"/>
            <p14:sldId id="259"/>
            <p14:sldId id="260"/>
            <p14:sldId id="1850"/>
            <p14:sldId id="1847"/>
            <p14:sldId id="624"/>
            <p14:sldId id="1848"/>
            <p14:sldId id="613"/>
            <p14:sldId id="561"/>
            <p14:sldId id="623"/>
            <p14:sldId id="622"/>
          </p14:sldIdLst>
        </p14:section>
        <p14:section name="Back ups" id="{4B9908F4-F485-4F19-9163-F558A9673786}">
          <p14:sldIdLst/>
        </p14:section>
        <p14:section name="Last Year" id="{8BE590B3-399D-45A8-9118-97AC81E835FC}">
          <p14:sldIdLst/>
        </p14:section>
        <p14:section name="Background Material" id="{83DB53C5-CE5B-4337-A324-4A96F3E92E9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ruizenga, Alan Michael" initials="AMK" lastIdx="1" clrIdx="0"/>
  <p:cmAuthor id="1" name="Tezaur, Irina" initials="TI" lastIdx="1" clrIdx="1">
    <p:extLst>
      <p:ext uri="{19B8F6BF-5375-455C-9EA6-DF929625EA0E}">
        <p15:presenceInfo xmlns:p15="http://schemas.microsoft.com/office/powerpoint/2012/main" userId="S::ikalash@srn.sandia.gov::ab5855ef-b775-481e-b851-5311ff5a5b2b" providerId="AD"/>
      </p:ext>
    </p:extLst>
  </p:cmAuthor>
  <p:cmAuthor id="2" name="Tezaur, Irina" initials="TI [2]" lastIdx="1" clrIdx="2">
    <p:extLst>
      <p:ext uri="{19B8F6BF-5375-455C-9EA6-DF929625EA0E}">
        <p15:presenceInfo xmlns:p15="http://schemas.microsoft.com/office/powerpoint/2012/main" userId="S::ikalash@sandia.gov::ab5855ef-b775-481e-b851-5311ff5a5b2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99"/>
    <a:srgbClr val="CCFFFF"/>
    <a:srgbClr val="CCECFF"/>
    <a:srgbClr val="CCFFCC"/>
    <a:srgbClr val="C7B5D5"/>
    <a:srgbClr val="CCCCFF"/>
    <a:srgbClr val="FFFFCC"/>
    <a:srgbClr val="C09BEB"/>
    <a:srgbClr val="00D2E2"/>
    <a:srgbClr val="B9C1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808" autoAdjust="0"/>
    <p:restoredTop sz="80094" autoAdjust="0"/>
  </p:normalViewPr>
  <p:slideViewPr>
    <p:cSldViewPr snapToGrid="0" snapToObjects="1">
      <p:cViewPr varScale="1">
        <p:scale>
          <a:sx n="54" d="100"/>
          <a:sy n="54" d="100"/>
        </p:scale>
        <p:origin x="1272" y="44"/>
      </p:cViewPr>
      <p:guideLst>
        <p:guide orient="horz" pos="2160"/>
        <p:guide pos="3840"/>
      </p:guideLst>
    </p:cSldViewPr>
  </p:slideViewPr>
  <p:notesTextViewPr>
    <p:cViewPr>
      <p:scale>
        <a:sx n="3" d="2"/>
        <a:sy n="3" d="2"/>
      </p:scale>
      <p:origin x="0" y="0"/>
    </p:cViewPr>
  </p:notesTextViewPr>
  <p:notesViewPr>
    <p:cSldViewPr snapToGrid="0" snapToObjects="1">
      <p:cViewPr>
        <p:scale>
          <a:sx n="75" d="100"/>
          <a:sy n="75" d="100"/>
        </p:scale>
        <p:origin x="2904" y="18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E02E8FA7-2F4C-5D49-9BA4-AF921E49AE74}" type="datetime1">
              <a:rPr lang="en-US" smtClean="0"/>
              <a:pPr/>
              <a:t>5/27/2025</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A4337E74-6FDC-BA4C-B798-CEB3174D958C}" type="slidenum">
              <a:rPr lang="en-US" smtClean="0"/>
              <a:pPr/>
              <a:t>‹#›</a:t>
            </a:fld>
            <a:endParaRPr lang="en-US"/>
          </a:p>
        </p:txBody>
      </p:sp>
    </p:spTree>
    <p:extLst>
      <p:ext uri="{BB962C8B-B14F-4D97-AF65-F5344CB8AC3E}">
        <p14:creationId xmlns:p14="http://schemas.microsoft.com/office/powerpoint/2010/main" val="4224349898"/>
      </p:ext>
    </p:extLst>
  </p:cSld>
  <p:clrMap bg1="lt1" tx1="dk1" bg2="lt2" tx2="dk2" accent1="accent1" accent2="accent2" accent3="accent3" accent4="accent4" accent5="accent5" accent6="accent6" hlink="hlink" folHlink="folHlink"/>
  <p:hf sldNum="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8T19:08:32.170"/>
    </inkml:context>
    <inkml:brush xml:id="br0">
      <inkml:brushProperty name="width" value="0.05" units="cm"/>
      <inkml:brushProperty name="height" value="0.05" units="cm"/>
    </inkml:brush>
  </inkml:definitions>
  <inkml:trace contextRef="#ctx0" brushRef="#br0">0 0 13563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8T19:08:38.599"/>
    </inkml:context>
    <inkml:brush xml:id="br0">
      <inkml:brushProperty name="width" value="0.05" units="cm"/>
      <inkml:brushProperty name="height" value="0.05" units="cm"/>
    </inkml:brush>
  </inkml:definitions>
  <inkml:trace contextRef="#ctx0" brushRef="#br0">0 0 13211,'0'0'208</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8T19:08:39.676"/>
    </inkml:context>
    <inkml:brush xml:id="br0">
      <inkml:brushProperty name="width" value="0.05" units="cm"/>
      <inkml:brushProperty name="height" value="0.05" units="cm"/>
    </inkml:brush>
  </inkml:definitions>
  <inkml:trace contextRef="#ctx0" brushRef="#br0">38 1 12451,'-18'2'928,"16"-2"-552,0 0 32,0 0 32,0 0-56,0 0-136,0 0-200,0 0-56,0 0-168,0 0-144,0 0-568</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8T19:08:40.394"/>
    </inkml:context>
    <inkml:brush xml:id="br0">
      <inkml:brushProperty name="width" value="0.05" units="cm"/>
      <inkml:brushProperty name="height" value="0.05" units="cm"/>
    </inkml:brush>
  </inkml:definitions>
  <inkml:trace contextRef="#ctx0" brushRef="#br0">44 0 15883,'-22'0'1521,"21"0"-905,-1 0 32,0 0-24,0 0-120,0 2-224,0 0-72,0 0-88,0 0-40,0 0-72,2 2-8,0 0-88,-4 57-96,6-59-1168</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8T19:08:41.352"/>
    </inkml:context>
    <inkml:brush xml:id="br0">
      <inkml:brushProperty name="width" value="0.05" units="cm"/>
      <inkml:brushProperty name="height" value="0.05" units="cm"/>
    </inkml:brush>
  </inkml:definitions>
  <inkml:trace contextRef="#ctx0" brushRef="#br0">24 1 14243,'-4'0'619,"-12"5"-991,12 5 8655,4-5-7955,0 0-3391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8T19:08:41.867"/>
    </inkml:context>
    <inkml:brush xml:id="br0">
      <inkml:brushProperty name="width" value="0.05" units="cm"/>
      <inkml:brushProperty name="height" value="0.05" units="cm"/>
    </inkml:brush>
  </inkml:definitions>
  <inkml:trace contextRef="#ctx0" brushRef="#br0">36 0 19676,'-22'2'488,"8"2"-304</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8T19:08:45.458"/>
    </inkml:context>
    <inkml:brush xml:id="br0">
      <inkml:brushProperty name="width" value="0.05" units="cm"/>
      <inkml:brushProperty name="height" value="0.05" units="cm"/>
    </inkml:brush>
  </inkml:definitions>
  <inkml:trace contextRef="#ctx0" brushRef="#br0">3 1 13707,'0'0'4953,"-2"0"-4345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8T19:08:54.254"/>
    </inkml:context>
    <inkml:brush xml:id="br0">
      <inkml:brushProperty name="width" value="0.05" units="cm"/>
      <inkml:brushProperty name="height" value="0.05" units="cm"/>
    </inkml:brush>
  </inkml:definitions>
  <inkml:trace contextRef="#ctx0" brushRef="#br0">15 8 10314,'-14'-4'-408,"14"0"-648,20 6-1385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0426B0FB-EA67-3A40-825F-8F252A860502}" type="datetime1">
              <a:rPr lang="en-US" smtClean="0"/>
              <a:pPr/>
              <a:t>5/27/2025</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E2C66A3-1D14-8C46-8C0C-97773EFB716B}" type="slidenum">
              <a:rPr lang="en-US" smtClean="0"/>
              <a:pPr/>
              <a:t>‹#›</a:t>
            </a:fld>
            <a:endParaRPr lang="en-US"/>
          </a:p>
        </p:txBody>
      </p:sp>
    </p:spTree>
    <p:extLst>
      <p:ext uri="{BB962C8B-B14F-4D97-AF65-F5344CB8AC3E}">
        <p14:creationId xmlns:p14="http://schemas.microsoft.com/office/powerpoint/2010/main" val="210733337"/>
      </p:ext>
    </p:extLst>
  </p:cSld>
  <p:clrMap bg1="lt1" tx1="dk1" bg2="lt2" tx2="dk2" accent1="accent1" accent2="accent2" accent3="accent3" accent4="accent4" accent5="accent5" accent6="accent6" hlink="hlink" folHlink="folHlink"/>
  <p:hf sldNum="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google.com/search?sca_esv=fa34d6276ba07f63&amp;cs=0&amp;sxsrf=AHTn8zrbfcvpyjZyVu0zJYKIYHLxpZzvuA%3A1745620956000&amp;q=SSP5-8.5&amp;sa=X&amp;ved=2ahUKEwitnc3noPSMAxWAOjQIHVuREx8QxccNegQIMxAB&amp;mstk=AUtExfBNPIHs90-udFqHChWhFxKzQ-rcdPHhdE7A62-RhG2wL0da9YQgB3TXBI8-XveO0FeJYwz23zIei62k0ZekplhCxOnWaihQCiy1e1ZwMrseO7OOPVnBYHnZ2YAlPChQlIYErGYDMt-Aw7he2XVhtO4TP0_QrXb9KsJu_VoEmvzbY0p_ninGxGPoarpM13qVEXTKuR90yACnAnL5HQCJG0ytHyOP_TBHgpxWTX2jJhdINGyKMVxdEXgVD0a4zOT28le2S_kvzXsKMjJf8f6fyBeb&amp;csui=3"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s://www.google.com/search?sca_esv=fa34d6276ba07f63&amp;cs=0&amp;sxsrf=AHTn8zrbfcvpyjZyVu0zJYKIYHLxpZzvuA%3A1745620956000&amp;q=SSP5-8.5&amp;sa=X&amp;ved=2ahUKEwitnc3noPSMAxWAOjQIHVuREx8QxccNegQINxAB&amp;mstk=AUtExfBNPIHs90-udFqHChWhFxKzQ-rcdPHhdE7A62-RhG2wL0da9YQgB3TXBI8-XveO0FeJYwz23zIei62k0ZekplhCxOnWaihQCiy1e1ZwMrseO7OOPVnBYHnZ2YAlPChQlIYErGYDMt-Aw7he2XVhtO4TP0_QrXb9KsJu_VoEmvzbY0p_ninGxGPoarpM13qVEXTKuR90yACnAnL5HQCJG0ytHyOP_TBHgpxWTX2jJhdINGyKMVxdEXgVD0a4zOT28le2S_kvzXsKMjJf8f6fyBeb&amp;csui=3"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customXml" Target="../ink/ink4.xml"/><Relationship Id="rId13" Type="http://schemas.openxmlformats.org/officeDocument/2006/relationships/image" Target="../media/image25.png"/><Relationship Id="rId3" Type="http://schemas.openxmlformats.org/officeDocument/2006/relationships/customXml" Target="../ink/ink1.xml"/><Relationship Id="rId7" Type="http://schemas.openxmlformats.org/officeDocument/2006/relationships/image" Target="../media/image22.png"/><Relationship Id="rId12" Type="http://schemas.openxmlformats.org/officeDocument/2006/relationships/customXml" Target="../ink/ink6.xml"/><Relationship Id="rId2" Type="http://schemas.openxmlformats.org/officeDocument/2006/relationships/slide" Target="../slides/slide4.xml"/><Relationship Id="rId16" Type="http://schemas.openxmlformats.org/officeDocument/2006/relationships/image" Target="../media/image26.png"/><Relationship Id="rId1" Type="http://schemas.openxmlformats.org/officeDocument/2006/relationships/notesMaster" Target="../notesMasters/notesMaster1.xml"/><Relationship Id="rId6" Type="http://schemas.openxmlformats.org/officeDocument/2006/relationships/customXml" Target="../ink/ink3.xml"/><Relationship Id="rId11" Type="http://schemas.openxmlformats.org/officeDocument/2006/relationships/image" Target="../media/image24.png"/><Relationship Id="rId5" Type="http://schemas.openxmlformats.org/officeDocument/2006/relationships/customXml" Target="../ink/ink2.xml"/><Relationship Id="rId15" Type="http://schemas.openxmlformats.org/officeDocument/2006/relationships/customXml" Target="../ink/ink8.xml"/><Relationship Id="rId10" Type="http://schemas.openxmlformats.org/officeDocument/2006/relationships/customXml" Target="../ink/ink5.xml"/><Relationship Id="rId4" Type="http://schemas.openxmlformats.org/officeDocument/2006/relationships/image" Target="../media/image210.png"/><Relationship Id="rId9" Type="http://schemas.openxmlformats.org/officeDocument/2006/relationships/image" Target="../media/image23.png"/><Relationship Id="rId14" Type="http://schemas.openxmlformats.org/officeDocument/2006/relationships/customXml" Target="../ink/ink7.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Tree>
    <p:extLst>
      <p:ext uri="{BB962C8B-B14F-4D97-AF65-F5344CB8AC3E}">
        <p14:creationId xmlns:p14="http://schemas.microsoft.com/office/powerpoint/2010/main" val="1836095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Tree>
    <p:extLst>
      <p:ext uri="{BB962C8B-B14F-4D97-AF65-F5344CB8AC3E}">
        <p14:creationId xmlns:p14="http://schemas.microsoft.com/office/powerpoint/2010/main" val="2073288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Sandia, we have created a tool to try and study what the dominant factors are control erosion mechanisms along these permafrost coastal bluffs.</a:t>
            </a:r>
          </a:p>
          <a:p>
            <a:endParaRPr lang="en-US" dirty="0"/>
          </a:p>
          <a:p>
            <a:r>
              <a:rPr lang="en-US" dirty="0"/>
              <a:t>It is a numerical model that has several pieces to it, with the main pieces being the terrestrial and ocean components. </a:t>
            </a:r>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26007545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Near-shore ocean model: WWWIII-SWAN-DELFT3D model</a:t>
            </a:r>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23078768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Tree>
    <p:extLst>
      <p:ext uri="{BB962C8B-B14F-4D97-AF65-F5344CB8AC3E}">
        <p14:creationId xmlns:p14="http://schemas.microsoft.com/office/powerpoint/2010/main" val="8540138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10624837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Q: ocean salinity is not “true” BC, right?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From Jenn: </a:t>
            </a:r>
            <a:r>
              <a:rPr lang="en-US" sz="1800" dirty="0">
                <a:solidFill>
                  <a:srgbClr val="FF0000"/>
                </a:solidFill>
                <a:effectLst/>
                <a:latin typeface="Calibri" panose="020F0502020204030204" pitchFamily="34" charset="0"/>
                <a:ea typeface="Calibri" panose="020F0502020204030204" pitchFamily="34" charset="0"/>
              </a:rPr>
              <a:t>That is correct. It is not a true BC because there is no governing equation that solves for the salinity. The integration points that are associated with an erodible surface and are below the sea level, have their salinity value modified. This allows the melting temperature to change for those integration points.</a:t>
            </a:r>
            <a:endParaRPr lang="en-US" sz="1800" dirty="0">
              <a:effectLst/>
              <a:latin typeface="Calibri" panose="020F0502020204030204" pitchFamily="34" charset="0"/>
              <a:ea typeface="Calibri" panose="020F0502020204030204" pitchFamily="34" charset="0"/>
            </a:endParaRPr>
          </a:p>
          <a:p>
            <a:r>
              <a:rPr lang="en-US" sz="1200" kern="1200" dirty="0">
                <a:solidFill>
                  <a:schemeClr val="tx1"/>
                </a:solidFill>
                <a:effectLst/>
                <a:latin typeface="+mn-lt"/>
                <a:ea typeface="+mn-ea"/>
                <a:cs typeface="+mn-cs"/>
              </a:rPr>
              <a:t> </a:t>
            </a:r>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19771834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 damage variable is not really BC, right?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From Jenn: </a:t>
            </a:r>
            <a:r>
              <a:rPr lang="en-US" sz="1800" dirty="0">
                <a:solidFill>
                  <a:srgbClr val="FF0000"/>
                </a:solidFill>
                <a:effectLst/>
                <a:latin typeface="Calibri" panose="020F0502020204030204" pitchFamily="34" charset="0"/>
                <a:ea typeface="Calibri" panose="020F0502020204030204" pitchFamily="34" charset="0"/>
              </a:rPr>
              <a:t>Yes, the damage variable is the by which the residual elastic modulus is divided by if the integration point is associated with an erodible surface and below the sea level. This decreases the residual elastic modulus and makes the material softer or more compliant.</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40032144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22228180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36402453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fontAlgn="t"/>
            <a:endParaRPr lang="en-US" dirty="0"/>
          </a:p>
        </p:txBody>
      </p:sp>
    </p:spTree>
    <p:extLst>
      <p:ext uri="{BB962C8B-B14F-4D97-AF65-F5344CB8AC3E}">
        <p14:creationId xmlns:p14="http://schemas.microsoft.com/office/powerpoint/2010/main" val="1761523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Tree>
    <p:extLst>
      <p:ext uri="{BB962C8B-B14F-4D97-AF65-F5344CB8AC3E}">
        <p14:creationId xmlns:p14="http://schemas.microsoft.com/office/powerpoint/2010/main" val="32838235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26868978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Tree>
    <p:extLst>
      <p:ext uri="{BB962C8B-B14F-4D97-AF65-F5344CB8AC3E}">
        <p14:creationId xmlns:p14="http://schemas.microsoft.com/office/powerpoint/2010/main" val="27250739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From Jenn: </a:t>
            </a:r>
            <a:r>
              <a:rPr lang="en-US" sz="1800" dirty="0">
                <a:solidFill>
                  <a:srgbClr val="FF0000"/>
                </a:solidFill>
                <a:effectLst/>
                <a:latin typeface="Calibri" panose="020F0502020204030204" pitchFamily="34" charset="0"/>
                <a:ea typeface="Calibri" panose="020F0502020204030204" pitchFamily="34" charset="0"/>
              </a:rPr>
              <a:t>We calibrated the model by choosing parameter values for the damage variable (E weakening factor described above) and the residual elastic modulus that goes into the material model fit for elastic modulus. The E weakening factor controls niche growth and the residual elastic modulus controls the thermal denudation rate. We used the sediment mixture model to determine the freezing curves and the thermal parameters like conductivity, density, and specific heat capacity. Sediment mixtures were not varied (the values came from the field work core samples). We used the vertical thermistor data to give us an idea of the niche geometry and timing of niche growth, and the camera data to give us plausible thermal denudation rates and the date/time of the block collapse. We call the model “calibrated” if the denudation, niche growth and day/time of collapse match what was observed.</a:t>
            </a:r>
            <a:endParaRPr lang="en-US" sz="1800" dirty="0">
              <a:effectLst/>
              <a:latin typeface="Calibri" panose="020F0502020204030204" pitchFamily="34" charset="0"/>
              <a:ea typeface="Calibri" panose="020F0502020204030204" pitchFamily="34" charset="0"/>
            </a:endParaRPr>
          </a:p>
          <a:p>
            <a:r>
              <a:rPr lang="en-US" sz="1200" kern="1200" dirty="0">
                <a:solidFill>
                  <a:schemeClr val="tx1"/>
                </a:solidFill>
                <a:effectLst/>
                <a:latin typeface="+mn-lt"/>
                <a:ea typeface="+mn-ea"/>
                <a:cs typeface="+mn-cs"/>
              </a:rPr>
              <a:t> </a:t>
            </a:r>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6891178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a:t>Asymmetric treatment of yield stress under compression and tension. </a:t>
            </a:r>
          </a:p>
          <a:p>
            <a:endParaRPr lang="en-US" dirty="0"/>
          </a:p>
          <a:p>
            <a:r>
              <a:rPr lang="en-US" dirty="0"/>
              <a:t>Q: does this need updating??</a:t>
            </a:r>
          </a:p>
          <a:p>
            <a:r>
              <a:rPr lang="en-US" dirty="0"/>
              <a:t>Q: is point that the fits are not great, and this is why we are doing </a:t>
            </a:r>
            <a:r>
              <a:rPr lang="en-US" dirty="0" err="1"/>
              <a:t>sens.</a:t>
            </a:r>
            <a:r>
              <a:rPr lang="en-US" dirty="0"/>
              <a:t> Studies?  What are theoretical points?</a:t>
            </a:r>
          </a:p>
          <a:p>
            <a:pPr marL="171450" indent="-171450">
              <a:buFontTx/>
              <a:buChar char="-"/>
            </a:pPr>
            <a:r>
              <a:rPr lang="en-US" dirty="0"/>
              <a:t>Black points = BCs.  Strongly applied BCs.  </a:t>
            </a:r>
          </a:p>
          <a:p>
            <a:pPr marL="171450" indent="-171450">
              <a:buFontTx/>
              <a:buChar char="-"/>
            </a:pPr>
            <a:r>
              <a:rPr lang="en-US" dirty="0"/>
              <a:t>Red points = experimental points – change shape as a result of these.</a:t>
            </a:r>
          </a:p>
          <a:p>
            <a:pPr marL="171450" indent="-171450">
              <a:buFontTx/>
              <a:buChar char="-"/>
            </a:pPr>
            <a:r>
              <a:rPr lang="en-US" dirty="0"/>
              <a:t>If use just data fits with experiments, at edges would get something nonphysical.  Also not getting good responses w/ just experimental data.  </a:t>
            </a:r>
          </a:p>
          <a:p>
            <a:pPr marL="0" indent="0">
              <a:buFontTx/>
              <a:buNone/>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From Jenn: </a:t>
            </a:r>
            <a:r>
              <a:rPr lang="en-US" sz="1800" dirty="0">
                <a:solidFill>
                  <a:srgbClr val="FF0000"/>
                </a:solidFill>
                <a:effectLst/>
                <a:latin typeface="Calibri" panose="020F0502020204030204" pitchFamily="34" charset="0"/>
                <a:ea typeface="Calibri" panose="020F0502020204030204" pitchFamily="34" charset="0"/>
              </a:rPr>
              <a:t>The black theoretical points are values for pure ice (porosity=1), pure water (porosity=1), and pure rock (porosity=0). These are used in the fits in addition to the experimental values (red stars). The surface that is slightly transparent is the fit that is used in ACE. It’s a best fit for the data as a function of porosity and ice saturation, but the r^2 values are not shown on this slide. You are correct in your observation that the fits don’t contain the red stars. The red stars are close (meaning, the red stars were used to determine the equation for the surface fits, but the r^2 value is not perfect). I think you can talk about these fits exactly as you suggested.  </a:t>
            </a:r>
            <a:endParaRPr lang="en-US" sz="1800" dirty="0">
              <a:effectLst/>
              <a:latin typeface="Calibri" panose="020F0502020204030204" pitchFamily="34" charset="0"/>
              <a:ea typeface="Calibri" panose="020F0502020204030204" pitchFamily="34" charset="0"/>
            </a:endParaRPr>
          </a:p>
          <a:p>
            <a:r>
              <a:rPr lang="en-US" dirty="0"/>
              <a:t> </a:t>
            </a:r>
          </a:p>
          <a:p>
            <a:endParaRPr lang="en-US" dirty="0"/>
          </a:p>
          <a:p>
            <a:r>
              <a:rPr lang="en-US" dirty="0"/>
              <a:t>4 unconfined compressive stress (UCS) experimental results were used to calibrate the material model.</a:t>
            </a:r>
          </a:p>
          <a:p>
            <a:r>
              <a:rPr lang="en-US" dirty="0"/>
              <a:t>Sigma (yield strength) is the value of the stress where the sample fails (where the slope changes).</a:t>
            </a:r>
          </a:p>
          <a:p>
            <a:r>
              <a:rPr lang="en-US" dirty="0"/>
              <a:t>E (elastic modulus) is the slope of the axial strain curves before reaching the point of failure, where the slope changes.</a:t>
            </a:r>
          </a:p>
          <a:p>
            <a:r>
              <a:rPr lang="en-US" dirty="0"/>
              <a:t>K (hardening modulus) is the slope of the axial strain after reaching the point of failure.</a:t>
            </a:r>
          </a:p>
          <a:p>
            <a:r>
              <a:rPr lang="en-US" dirty="0"/>
              <a:t>The equations for the fits are given above the bilinear surfaces, along with the r^2 values.</a:t>
            </a:r>
          </a:p>
          <a:p>
            <a:endParaRPr lang="en-US" dirty="0"/>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33422295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spcBef>
                    <a:spcPts val="0"/>
                  </a:spcBef>
                  <a:spcAft>
                    <a:spcPts val="0"/>
                  </a:spcAft>
                  <a:buFont typeface="Calibri" panose="020F0502020204030204" pitchFamily="34" charset="0"/>
                  <a:buNone/>
                </a:pPr>
                <a:r>
                  <a:rPr lang="en-US" sz="1200" dirty="0">
                    <a:solidFill>
                      <a:srgbClr val="0066FF"/>
                    </a:solidFill>
                    <a:effectLst/>
                    <a:latin typeface="Calibri" panose="020F0502020204030204" pitchFamily="34" charset="0"/>
                    <a:ea typeface="Times New Roman" panose="02020603050405020304" pitchFamily="18" charset="0"/>
                  </a:rPr>
                  <a:t>As discussed in slide 23, mechanical material properties are hard to define as ice saturation </a:t>
                </a:r>
                <a:r>
                  <a:rPr lang="en-US" sz="1200" dirty="0">
                    <a:solidFill>
                      <a:srgbClr val="0066FF"/>
                    </a:solidFill>
                    <a:effectLst/>
                    <a:latin typeface="Wingdings" panose="05000000000000000000" pitchFamily="2" charset="2"/>
                    <a:ea typeface="Times New Roman" panose="02020603050405020304" pitchFamily="18" charset="0"/>
                  </a:rPr>
                  <a:t>-&gt; </a:t>
                </a:r>
                <a:r>
                  <a:rPr lang="en-US" sz="1200" dirty="0">
                    <a:solidFill>
                      <a:srgbClr val="0066FF"/>
                    </a:solidFill>
                    <a:effectLst/>
                    <a:latin typeface="Calibri" panose="020F0502020204030204" pitchFamily="34" charset="0"/>
                    <a:ea typeface="Times New Roman" panose="02020603050405020304" pitchFamily="18" charset="0"/>
                  </a:rPr>
                  <a:t>0. As a result, we need to define a minimum allowable elastic modulus to bound the material property fit in this regime. This value is highly active at the bluff face in general, because at the bluff face the ice saturation is typically very close to zero. This leads to this minimum allowable value having a significant impact on the modeled erosion. As such, we proposed to define two different values: </a:t>
                </a:r>
                <a:endParaRPr lang="en-US" sz="11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200" dirty="0">
                    <a:solidFill>
                      <a:srgbClr val="0066FF"/>
                    </a:solidFill>
                    <a:effectLst/>
                    <a:latin typeface="Calibri" panose="020F0502020204030204" pitchFamily="34" charset="0"/>
                    <a:ea typeface="Times New Roman" panose="02020603050405020304" pitchFamily="18" charset="0"/>
                  </a:rPr>
                  <a:t>The general min allowable elastic modulus, called Em </a:t>
                </a:r>
                <a:r>
                  <a:rPr lang="en-US" sz="1200" dirty="0">
                    <a:solidFill>
                      <a:srgbClr val="0066FF"/>
                    </a:solidFill>
                    <a:effectLst/>
                    <a:latin typeface="Wingdings" panose="05000000000000000000" pitchFamily="2" charset="2"/>
                    <a:ea typeface="Times New Roman" panose="02020603050405020304" pitchFamily="18" charset="0"/>
                  </a:rPr>
                  <a:t>-&gt; </a:t>
                </a:r>
                <a:r>
                  <a:rPr lang="en-US" sz="1200" dirty="0">
                    <a:solidFill>
                      <a:srgbClr val="0066FF"/>
                    </a:solidFill>
                    <a:effectLst/>
                    <a:latin typeface="Calibri" panose="020F0502020204030204" pitchFamily="34" charset="0"/>
                    <a:ea typeface="Times New Roman" panose="02020603050405020304" pitchFamily="18" charset="0"/>
                  </a:rPr>
                  <a:t>this takes effect generally, and represents the softening of material as it thaws</a:t>
                </a:r>
                <a:endParaRPr lang="en-US" sz="11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200" dirty="0">
                    <a:solidFill>
                      <a:srgbClr val="0066FF"/>
                    </a:solidFill>
                    <a:effectLst/>
                    <a:latin typeface="Calibri" panose="020F0502020204030204" pitchFamily="34" charset="0"/>
                    <a:ea typeface="Times New Roman" panose="02020603050405020304" pitchFamily="18" charset="0"/>
                  </a:rPr>
                  <a:t>The min allowable elastic modulus for ocean-contacted material, called Emo </a:t>
                </a:r>
                <a:r>
                  <a:rPr lang="en-US" sz="1200" dirty="0">
                    <a:solidFill>
                      <a:srgbClr val="0066FF"/>
                    </a:solidFill>
                    <a:effectLst/>
                    <a:latin typeface="Wingdings" panose="05000000000000000000" pitchFamily="2" charset="2"/>
                    <a:ea typeface="Times New Roman" panose="02020603050405020304" pitchFamily="18" charset="0"/>
                  </a:rPr>
                  <a:t>-&gt;</a:t>
                </a:r>
                <a:r>
                  <a:rPr lang="en-US" sz="1200" dirty="0">
                    <a:solidFill>
                      <a:srgbClr val="0066FF"/>
                    </a:solidFill>
                    <a:effectLst/>
                    <a:latin typeface="Calibri" panose="020F0502020204030204" pitchFamily="34" charset="0"/>
                    <a:ea typeface="Times New Roman" panose="02020603050405020304" pitchFamily="18" charset="0"/>
                  </a:rPr>
                  <a:t> the material adopts this value when material is actually in contact with the ocean. This is a modeling decision made to reflect the following: When in contact with ocean water, permafrost transitions into a state of unconsolidated slurry. As such, a distinct and lowered min allowable elastic modulus is applied to reflect this slurry-like state for which the material will experience much larger deformations for a given applied stress. </a:t>
                </a:r>
              </a:p>
              <a:p>
                <a:pPr marL="0" marR="0" lvl="0" indent="0" algn="l" defTabSz="4572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600" dirty="0">
                    <a:latin typeface="Calibri"/>
                    <a:cs typeface="Arial"/>
                    <a:sym typeface="Wingdings" panose="05000000000000000000" pitchFamily="2" charset="2"/>
                  </a:rPr>
                  <a:t>T</a:t>
                </a:r>
                <a:r>
                  <a:rPr lang="en-US" sz="1100" dirty="0">
                    <a:latin typeface="Calibri"/>
                    <a:cs typeface="Arial"/>
                    <a:sym typeface="Wingdings" panose="05000000000000000000" pitchFamily="2" charset="2"/>
                  </a:rPr>
                  <a:t>here is </a:t>
                </a:r>
                <a:r>
                  <a:rPr lang="en-US" sz="1100" b="1" dirty="0">
                    <a:latin typeface="Calibri"/>
                    <a:cs typeface="Arial"/>
                    <a:sym typeface="Wingdings" panose="05000000000000000000" pitchFamily="2" charset="2"/>
                  </a:rPr>
                  <a:t>interaction</a:t>
                </a:r>
                <a:r>
                  <a:rPr lang="en-US" sz="1100" dirty="0">
                    <a:latin typeface="Calibri"/>
                    <a:cs typeface="Arial"/>
                    <a:sym typeface="Wingdings" panose="05000000000000000000" pitchFamily="2" charset="2"/>
                  </a:rPr>
                  <a:t> in choice of </a:t>
                </a:r>
                <a14:m>
                  <m:oMath xmlns:m="http://schemas.openxmlformats.org/officeDocument/2006/math">
                    <m:sSub>
                      <m:sSubPr>
                        <m:ctrlPr>
                          <a:rPr lang="en-US" sz="1100" i="1" dirty="0" smtClean="0">
                            <a:solidFill>
                              <a:schemeClr val="tx1"/>
                            </a:solidFill>
                            <a:latin typeface="Cambria Math" panose="02040503050406030204" pitchFamily="18" charset="0"/>
                          </a:rPr>
                        </m:ctrlPr>
                      </m:sSubPr>
                      <m:e>
                        <m:r>
                          <a:rPr lang="en-US" sz="1100" b="0" i="1" dirty="0" smtClean="0">
                            <a:solidFill>
                              <a:schemeClr val="tx1"/>
                            </a:solidFill>
                            <a:latin typeface="Cambria Math" panose="02040503050406030204" pitchFamily="18" charset="0"/>
                          </a:rPr>
                          <m:t>𝐸</m:t>
                        </m:r>
                      </m:e>
                      <m:sub>
                        <m:r>
                          <a:rPr lang="en-US" sz="1100" b="0" i="1" dirty="0" smtClean="0">
                            <a:solidFill>
                              <a:schemeClr val="tx1"/>
                            </a:solidFill>
                            <a:latin typeface="Cambria Math" panose="02040503050406030204" pitchFamily="18" charset="0"/>
                          </a:rPr>
                          <m:t>𝑚</m:t>
                        </m:r>
                      </m:sub>
                    </m:sSub>
                  </m:oMath>
                </a14:m>
                <a:r>
                  <a:rPr lang="en-US" sz="1100" dirty="0">
                    <a:latin typeface="Calibri"/>
                  </a:rPr>
                  <a:t> and </a:t>
                </a:r>
                <a14:m>
                  <m:oMath xmlns:m="http://schemas.openxmlformats.org/officeDocument/2006/math">
                    <m:sSub>
                      <m:sSubPr>
                        <m:ctrlPr>
                          <a:rPr lang="en-US" sz="1100" i="1" dirty="0" smtClean="0">
                            <a:solidFill>
                              <a:schemeClr val="tx1"/>
                            </a:solidFill>
                            <a:latin typeface="Cambria Math" panose="02040503050406030204" pitchFamily="18" charset="0"/>
                          </a:rPr>
                        </m:ctrlPr>
                      </m:sSubPr>
                      <m:e>
                        <m:r>
                          <a:rPr lang="en-US" sz="1100" b="0" i="1" dirty="0" smtClean="0">
                            <a:solidFill>
                              <a:schemeClr val="tx1"/>
                            </a:solidFill>
                            <a:latin typeface="Cambria Math" panose="02040503050406030204" pitchFamily="18" charset="0"/>
                          </a:rPr>
                          <m:t>𝐸</m:t>
                        </m:r>
                      </m:e>
                      <m:sub>
                        <m:r>
                          <a:rPr lang="en-US" sz="1100" b="0" i="1" dirty="0" smtClean="0">
                            <a:solidFill>
                              <a:schemeClr val="tx1"/>
                            </a:solidFill>
                            <a:latin typeface="Cambria Math" panose="02040503050406030204" pitchFamily="18" charset="0"/>
                          </a:rPr>
                          <m:t>𝑚</m:t>
                        </m:r>
                        <m:r>
                          <a:rPr lang="en-US" sz="1100" b="0" i="1" dirty="0" smtClean="0">
                            <a:solidFill>
                              <a:schemeClr val="tx1"/>
                            </a:solidFill>
                            <a:latin typeface="Cambria Math" panose="02040503050406030204" pitchFamily="18" charset="0"/>
                          </a:rPr>
                          <m:t>,</m:t>
                        </m:r>
                        <m:r>
                          <a:rPr lang="en-US" sz="1100" b="0" i="1" dirty="0" smtClean="0">
                            <a:solidFill>
                              <a:schemeClr val="tx1"/>
                            </a:solidFill>
                            <a:latin typeface="Cambria Math" panose="02040503050406030204" pitchFamily="18" charset="0"/>
                          </a:rPr>
                          <m:t>𝑜</m:t>
                        </m:r>
                      </m:sub>
                    </m:sSub>
                  </m:oMath>
                </a14:m>
                <a:r>
                  <a:rPr lang="en-US" sz="1100" dirty="0">
                    <a:latin typeface="Calibri"/>
                  </a:rPr>
                  <a:t> as </a:t>
                </a:r>
                <a:r>
                  <a:rPr lang="en-US" sz="1100" b="1" dirty="0">
                    <a:latin typeface="Calibri"/>
                  </a:rPr>
                  <a:t>erosion</a:t>
                </a:r>
                <a:r>
                  <a:rPr lang="en-US" sz="1100" dirty="0">
                    <a:latin typeface="Calibri"/>
                  </a:rPr>
                  <a:t> in </a:t>
                </a:r>
                <a:r>
                  <a:rPr lang="en-US" sz="1100" b="1" dirty="0">
                    <a:latin typeface="Calibri"/>
                  </a:rPr>
                  <a:t>upper</a:t>
                </a:r>
                <a:r>
                  <a:rPr lang="en-US" sz="1100" dirty="0">
                    <a:latin typeface="Calibri"/>
                  </a:rPr>
                  <a:t> and </a:t>
                </a:r>
                <a:r>
                  <a:rPr lang="en-US" sz="1100" b="1" dirty="0">
                    <a:latin typeface="Calibri"/>
                  </a:rPr>
                  <a:t>lower bluff </a:t>
                </a:r>
                <a:r>
                  <a:rPr lang="en-US" sz="1100" dirty="0">
                    <a:latin typeface="Calibri"/>
                  </a:rPr>
                  <a:t>can affect one another!</a:t>
                </a:r>
                <a:endParaRPr lang="en-US" sz="1100" dirty="0">
                  <a:latin typeface="Calibri"/>
                  <a:cs typeface="Calibri"/>
                </a:endParaRPr>
              </a:p>
              <a:p>
                <a:pPr marL="0" marR="0" lvl="0" indent="0">
                  <a:spcBef>
                    <a:spcPts val="0"/>
                  </a:spcBef>
                  <a:spcAft>
                    <a:spcPts val="0"/>
                  </a:spcAft>
                  <a:buFont typeface="Courier New" panose="02070309020205020404" pitchFamily="49" charset="0"/>
                  <a:buNone/>
                </a:pPr>
                <a:endParaRPr lang="en-US" sz="1100" dirty="0">
                  <a:solidFill>
                    <a:srgbClr val="0066FF"/>
                  </a:solidFill>
                  <a:effectLst/>
                  <a:latin typeface="Calibri" panose="020F0502020204030204" pitchFamily="34" charset="0"/>
                  <a:ea typeface="Calibri" panose="020F0502020204030204" pitchFamily="34" charset="0"/>
                </a:endParaRPr>
              </a:p>
              <a:p>
                <a:endParaRPr lang="en-US" dirty="0"/>
              </a:p>
            </p:txBody>
          </p:sp>
        </mc:Choice>
        <mc:Fallback xmlns="">
          <p:sp>
            <p:nvSpPr>
              <p:cNvPr id="3" name="Notes Placeholder 2"/>
              <p:cNvSpPr>
                <a:spLocks noGrp="1"/>
              </p:cNvSpPr>
              <p:nvPr>
                <p:ph type="body" idx="1"/>
              </p:nvPr>
            </p:nvSpPr>
            <p:spPr/>
            <p:txBody>
              <a:bodyPr/>
              <a:lstStyle/>
              <a:p>
                <a:pPr marL="0" marR="0" lvl="0" indent="0">
                  <a:spcBef>
                    <a:spcPts val="0"/>
                  </a:spcBef>
                  <a:spcAft>
                    <a:spcPts val="0"/>
                  </a:spcAft>
                  <a:buFont typeface="Calibri" panose="020F0502020204030204" pitchFamily="34" charset="0"/>
                  <a:buNone/>
                </a:pPr>
                <a:r>
                  <a:rPr lang="en-US" sz="1200" dirty="0">
                    <a:solidFill>
                      <a:srgbClr val="0066FF"/>
                    </a:solidFill>
                    <a:effectLst/>
                    <a:latin typeface="Calibri" panose="020F0502020204030204" pitchFamily="34" charset="0"/>
                    <a:ea typeface="Times New Roman" panose="02020603050405020304" pitchFamily="18" charset="0"/>
                  </a:rPr>
                  <a:t>As discussed in slide 23, mechanical material properties are hard to define as ice saturation </a:t>
                </a:r>
                <a:r>
                  <a:rPr lang="en-US" sz="1200" dirty="0">
                    <a:solidFill>
                      <a:srgbClr val="0066FF"/>
                    </a:solidFill>
                    <a:effectLst/>
                    <a:latin typeface="Wingdings" panose="05000000000000000000" pitchFamily="2" charset="2"/>
                    <a:ea typeface="Times New Roman" panose="02020603050405020304" pitchFamily="18" charset="0"/>
                  </a:rPr>
                  <a:t>-&gt; </a:t>
                </a:r>
                <a:r>
                  <a:rPr lang="en-US" sz="1200" dirty="0">
                    <a:solidFill>
                      <a:srgbClr val="0066FF"/>
                    </a:solidFill>
                    <a:effectLst/>
                    <a:latin typeface="Calibri" panose="020F0502020204030204" pitchFamily="34" charset="0"/>
                    <a:ea typeface="Times New Roman" panose="02020603050405020304" pitchFamily="18" charset="0"/>
                  </a:rPr>
                  <a:t>0. As a result, we need to define a minimum allowable elastic modulus to bound the material property fit in this regime. This value is highly active at the bluff face in general, because at the bluff face the ice saturation is typically very close to zero. This leads to this minimum allowable value having a significant impact on the modeled erosion. As such, we proposed to define two different values: </a:t>
                </a:r>
                <a:endParaRPr lang="en-US" sz="11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200" dirty="0">
                    <a:solidFill>
                      <a:srgbClr val="0066FF"/>
                    </a:solidFill>
                    <a:effectLst/>
                    <a:latin typeface="Calibri" panose="020F0502020204030204" pitchFamily="34" charset="0"/>
                    <a:ea typeface="Times New Roman" panose="02020603050405020304" pitchFamily="18" charset="0"/>
                  </a:rPr>
                  <a:t>The general min allowable elastic modulus, called Em </a:t>
                </a:r>
                <a:r>
                  <a:rPr lang="en-US" sz="1200" dirty="0">
                    <a:solidFill>
                      <a:srgbClr val="0066FF"/>
                    </a:solidFill>
                    <a:effectLst/>
                    <a:latin typeface="Wingdings" panose="05000000000000000000" pitchFamily="2" charset="2"/>
                    <a:ea typeface="Times New Roman" panose="02020603050405020304" pitchFamily="18" charset="0"/>
                  </a:rPr>
                  <a:t>-&gt; </a:t>
                </a:r>
                <a:r>
                  <a:rPr lang="en-US" sz="1200" dirty="0">
                    <a:solidFill>
                      <a:srgbClr val="0066FF"/>
                    </a:solidFill>
                    <a:effectLst/>
                    <a:latin typeface="Calibri" panose="020F0502020204030204" pitchFamily="34" charset="0"/>
                    <a:ea typeface="Times New Roman" panose="02020603050405020304" pitchFamily="18" charset="0"/>
                  </a:rPr>
                  <a:t>this takes effect generally, and represents the softening of material as it thaws</a:t>
                </a:r>
                <a:endParaRPr lang="en-US" sz="11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200" dirty="0">
                    <a:solidFill>
                      <a:srgbClr val="0066FF"/>
                    </a:solidFill>
                    <a:effectLst/>
                    <a:latin typeface="Calibri" panose="020F0502020204030204" pitchFamily="34" charset="0"/>
                    <a:ea typeface="Times New Roman" panose="02020603050405020304" pitchFamily="18" charset="0"/>
                  </a:rPr>
                  <a:t>The min allowable elastic modulus for ocean-contacted material, called Emo </a:t>
                </a:r>
                <a:r>
                  <a:rPr lang="en-US" sz="1200" dirty="0">
                    <a:solidFill>
                      <a:srgbClr val="0066FF"/>
                    </a:solidFill>
                    <a:effectLst/>
                    <a:latin typeface="Wingdings" panose="05000000000000000000" pitchFamily="2" charset="2"/>
                    <a:ea typeface="Times New Roman" panose="02020603050405020304" pitchFamily="18" charset="0"/>
                  </a:rPr>
                  <a:t>-&gt;</a:t>
                </a:r>
                <a:r>
                  <a:rPr lang="en-US" sz="1200" dirty="0">
                    <a:solidFill>
                      <a:srgbClr val="0066FF"/>
                    </a:solidFill>
                    <a:effectLst/>
                    <a:latin typeface="Calibri" panose="020F0502020204030204" pitchFamily="34" charset="0"/>
                    <a:ea typeface="Times New Roman" panose="02020603050405020304" pitchFamily="18" charset="0"/>
                  </a:rPr>
                  <a:t> the material adopts this value when material is actually in contact with the ocean. This is a modeling decision made to reflect the following: When in contact with ocean water, permafrost transitions into a state of unconsolidated slurry. As such, a distinct and lowered min allowable elastic modulus is applied to reflect this slurry-like state for which the material will experience much larger deformations for a given applied stress. </a:t>
                </a:r>
              </a:p>
              <a:p>
                <a:pPr marL="0" marR="0" lvl="0" indent="0" algn="l" defTabSz="4572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1600" dirty="0">
                    <a:latin typeface="Calibri"/>
                    <a:cs typeface="Arial"/>
                    <a:sym typeface="Wingdings" panose="05000000000000000000" pitchFamily="2" charset="2"/>
                  </a:rPr>
                  <a:t>T</a:t>
                </a:r>
                <a:r>
                  <a:rPr lang="en-US" sz="1100" dirty="0">
                    <a:latin typeface="Calibri"/>
                    <a:cs typeface="Arial"/>
                    <a:sym typeface="Wingdings" panose="05000000000000000000" pitchFamily="2" charset="2"/>
                  </a:rPr>
                  <a:t>here is </a:t>
                </a:r>
                <a:r>
                  <a:rPr lang="en-US" sz="1100" b="1" dirty="0">
                    <a:latin typeface="Calibri"/>
                    <a:cs typeface="Arial"/>
                    <a:sym typeface="Wingdings" panose="05000000000000000000" pitchFamily="2" charset="2"/>
                  </a:rPr>
                  <a:t>interaction</a:t>
                </a:r>
                <a:r>
                  <a:rPr lang="en-US" sz="1100" dirty="0">
                    <a:latin typeface="Calibri"/>
                    <a:cs typeface="Arial"/>
                    <a:sym typeface="Wingdings" panose="05000000000000000000" pitchFamily="2" charset="2"/>
                  </a:rPr>
                  <a:t> in choice of </a:t>
                </a:r>
                <a:r>
                  <a:rPr lang="en-US" sz="1100" b="0" i="0" dirty="0">
                    <a:solidFill>
                      <a:schemeClr val="tx1"/>
                    </a:solidFill>
                    <a:latin typeface="Cambria Math" panose="02040503050406030204" pitchFamily="18" charset="0"/>
                  </a:rPr>
                  <a:t>𝐸_𝑚</a:t>
                </a:r>
                <a:r>
                  <a:rPr lang="en-US" sz="1100" dirty="0">
                    <a:latin typeface="Calibri"/>
                  </a:rPr>
                  <a:t> and </a:t>
                </a:r>
                <a:r>
                  <a:rPr lang="en-US" sz="1100" b="0" i="0" dirty="0">
                    <a:solidFill>
                      <a:schemeClr val="tx1"/>
                    </a:solidFill>
                    <a:latin typeface="Cambria Math" panose="02040503050406030204" pitchFamily="18" charset="0"/>
                  </a:rPr>
                  <a:t>𝐸_(𝑚,𝑜)</a:t>
                </a:r>
                <a:r>
                  <a:rPr lang="en-US" sz="1100" dirty="0">
                    <a:latin typeface="Calibri"/>
                  </a:rPr>
                  <a:t> as </a:t>
                </a:r>
                <a:r>
                  <a:rPr lang="en-US" sz="1100" b="1" dirty="0">
                    <a:latin typeface="Calibri"/>
                  </a:rPr>
                  <a:t>erosion</a:t>
                </a:r>
                <a:r>
                  <a:rPr lang="en-US" sz="1100" dirty="0">
                    <a:latin typeface="Calibri"/>
                  </a:rPr>
                  <a:t> in </a:t>
                </a:r>
                <a:r>
                  <a:rPr lang="en-US" sz="1100" b="1" dirty="0">
                    <a:latin typeface="Calibri"/>
                  </a:rPr>
                  <a:t>upper</a:t>
                </a:r>
                <a:r>
                  <a:rPr lang="en-US" sz="1100" dirty="0">
                    <a:latin typeface="Calibri"/>
                  </a:rPr>
                  <a:t> and </a:t>
                </a:r>
                <a:r>
                  <a:rPr lang="en-US" sz="1100" b="1" dirty="0">
                    <a:latin typeface="Calibri"/>
                  </a:rPr>
                  <a:t>lower bluff </a:t>
                </a:r>
                <a:r>
                  <a:rPr lang="en-US" sz="1100" dirty="0">
                    <a:latin typeface="Calibri"/>
                  </a:rPr>
                  <a:t>can affect one another!</a:t>
                </a:r>
                <a:endParaRPr lang="en-US" sz="1100" dirty="0">
                  <a:latin typeface="Calibri"/>
                  <a:cs typeface="Calibri"/>
                </a:endParaRPr>
              </a:p>
              <a:p>
                <a:pPr marL="0" marR="0" lvl="0" indent="0">
                  <a:spcBef>
                    <a:spcPts val="0"/>
                  </a:spcBef>
                  <a:spcAft>
                    <a:spcPts val="0"/>
                  </a:spcAft>
                  <a:buFont typeface="Courier New" panose="02070309020205020404" pitchFamily="49" charset="0"/>
                  <a:buNone/>
                </a:pPr>
                <a:endParaRPr lang="en-US" sz="1100" dirty="0">
                  <a:solidFill>
                    <a:srgbClr val="0066FF"/>
                  </a:solidFill>
                  <a:effectLst/>
                  <a:latin typeface="Calibri" panose="020F0502020204030204" pitchFamily="34" charset="0"/>
                  <a:ea typeface="Calibri" panose="020F0502020204030204" pitchFamily="34" charset="0"/>
                </a:endParaRPr>
              </a:p>
              <a:p>
                <a:endParaRPr lang="en-US" dirty="0"/>
              </a:p>
            </p:txBody>
          </p:sp>
        </mc:Fallback>
      </mc:AlternateContent>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26251913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Calibri" panose="020F0502020204030204" pitchFamily="34" charset="0"/>
              <a:buChar char="-"/>
            </a:pPr>
            <a:r>
              <a:rPr lang="en-US" sz="1800" dirty="0">
                <a:solidFill>
                  <a:srgbClr val="0066FF"/>
                </a:solidFill>
                <a:effectLst/>
                <a:latin typeface="Calibri" panose="020F0502020204030204" pitchFamily="34" charset="0"/>
                <a:ea typeface="Times New Roman" panose="02020603050405020304" pitchFamily="18" charset="0"/>
              </a:rPr>
              <a:t>I’ve added an animation of the temperature, ice saturation, and tensile + strain failure indicators to this slide, along with some text that sort of highlights how each component of the terrestrial model is linked together. I often like to think about/talk about it this way. </a:t>
            </a:r>
            <a:endParaRPr lang="en-US" sz="1800" dirty="0">
              <a:solidFill>
                <a:srgbClr val="0066FF"/>
              </a:solidFill>
              <a:effectLst/>
              <a:latin typeface="Calibri" panose="020F0502020204030204" pitchFamily="34" charset="0"/>
              <a:ea typeface="Calibri" panose="020F0502020204030204" pitchFamily="34" charset="0"/>
            </a:endParaRPr>
          </a:p>
          <a:p>
            <a:pPr marL="457200" marR="0">
              <a:spcBef>
                <a:spcPts val="0"/>
              </a:spcBef>
              <a:spcAft>
                <a:spcPts val="0"/>
              </a:spcAft>
            </a:pPr>
            <a:r>
              <a:rPr lang="en-US" sz="1800" dirty="0">
                <a:effectLst/>
                <a:latin typeface="Calibri" panose="020F0502020204030204" pitchFamily="34" charset="0"/>
                <a:ea typeface="Calibri" panose="020F0502020204030204" pitchFamily="34" charset="0"/>
              </a:rPr>
              <a:t> </a:t>
            </a:r>
          </a:p>
          <a:p>
            <a:endParaRPr lang="en-US" sz="1200" kern="1200" dirty="0">
              <a:solidFill>
                <a:schemeClr val="tx1"/>
              </a:solidFill>
              <a:effectLst/>
              <a:latin typeface="+mn-lt"/>
              <a:ea typeface="+mn-ea"/>
              <a:cs typeface="+mn-cs"/>
            </a:endParaRPr>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31703115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Q: why are we still doing calibration?  What is wrong here?</a:t>
            </a:r>
          </a:p>
          <a:p>
            <a:pPr marL="457200" marR="0">
              <a:spcBef>
                <a:spcPts val="0"/>
              </a:spcBef>
              <a:spcAft>
                <a:spcPts val="0"/>
              </a:spcAft>
            </a:pPr>
            <a:r>
              <a:rPr lang="en-US" dirty="0"/>
              <a:t>From Jenn: </a:t>
            </a:r>
            <a:r>
              <a:rPr lang="en-US" sz="1800" dirty="0">
                <a:solidFill>
                  <a:srgbClr val="FF0000"/>
                </a:solidFill>
                <a:effectLst/>
                <a:latin typeface="Calibri" panose="020F0502020204030204" pitchFamily="34" charset="0"/>
                <a:ea typeface="Calibri" panose="020F0502020204030204" pitchFamily="34" charset="0"/>
              </a:rPr>
              <a:t>The thing we are not matching very well is the temperature evolution in the bluff (which we know what it was from the vertical thermistor data). The thermistor data shows a temperature evolution that is more consistent with an ice-filled hole that might even have some water </a:t>
            </a:r>
            <a:r>
              <a:rPr lang="en-US" sz="1800" dirty="0" err="1">
                <a:solidFill>
                  <a:srgbClr val="FF0000"/>
                </a:solidFill>
                <a:effectLst/>
                <a:latin typeface="Calibri" panose="020F0502020204030204" pitchFamily="34" charset="0"/>
                <a:ea typeface="Calibri" panose="020F0502020204030204" pitchFamily="34" charset="0"/>
              </a:rPr>
              <a:t>convecting</a:t>
            </a:r>
            <a:r>
              <a:rPr lang="en-US" sz="1800" dirty="0">
                <a:solidFill>
                  <a:srgbClr val="FF0000"/>
                </a:solidFill>
                <a:effectLst/>
                <a:latin typeface="Calibri" panose="020F0502020204030204" pitchFamily="34" charset="0"/>
                <a:ea typeface="Calibri" panose="020F0502020204030204" pitchFamily="34" charset="0"/>
              </a:rPr>
              <a:t> in it (based on the estimates of the thermal diffusivity backed out from the data). The temperature in the undisturbed permafrost would occur much slower. The model temperatures are warming in response to the summer air temperatures much slower than the thermistor data shows.</a:t>
            </a:r>
            <a:endParaRPr lang="en-US" sz="1800" dirty="0">
              <a:effectLst/>
              <a:latin typeface="Calibri" panose="020F0502020204030204" pitchFamily="34" charset="0"/>
              <a:ea typeface="Calibri" panose="020F0502020204030204" pitchFamily="34" charset="0"/>
            </a:endParaRPr>
          </a:p>
          <a:p>
            <a:pPr marL="457200" marR="0">
              <a:spcBef>
                <a:spcPts val="0"/>
              </a:spcBef>
              <a:spcAft>
                <a:spcPts val="0"/>
              </a:spcAft>
            </a:pPr>
            <a:r>
              <a:rPr lang="en-US" sz="1800" dirty="0">
                <a:solidFill>
                  <a:srgbClr val="FF0000"/>
                </a:solidFill>
                <a:effectLst/>
                <a:latin typeface="Calibri" panose="020F0502020204030204" pitchFamily="34" charset="0"/>
                <a:ea typeface="Calibri" panose="020F0502020204030204" pitchFamily="34" charset="0"/>
              </a:rPr>
              <a:t>Elyce is re-running the parameter sensitivity study for the E weakening factor and the residual elastic modulus.</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13442072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TODO: add slide that is quantitative.</a:t>
            </a:r>
          </a:p>
          <a:p>
            <a:r>
              <a:rPr lang="en-US" dirty="0"/>
              <a:t>Q: what are errors w.r.t?  </a:t>
            </a:r>
          </a:p>
          <a:p>
            <a:endParaRPr lang="en-US" dirty="0"/>
          </a:p>
          <a:p>
            <a:r>
              <a:rPr lang="en-US" dirty="0"/>
              <a:t>Elyce: the errors are with respect to the camera measurement. </a:t>
            </a:r>
          </a:p>
          <a:p>
            <a:endParaRPr lang="en-US" dirty="0"/>
          </a:p>
          <a:p>
            <a:r>
              <a:rPr lang="en-US" dirty="0"/>
              <a:t>The amount of erosion due to thermo-denudation was taken as the amount eroded prior to observed collapse, and the amount due to block collapse was taken as amount eroded during the block collapse event. </a:t>
            </a:r>
          </a:p>
          <a:p>
            <a:endParaRPr lang="en-US" dirty="0"/>
          </a:p>
          <a:p>
            <a:r>
              <a:rPr lang="en-US" dirty="0"/>
              <a:t>The RMSE was calculated by comparing daily simulated erosion amounts averaged from the elevations z=3.5, 4.0, and 4.5 m against the daily camera measurement of erosion amount. This RMSE is a big deal because it shows that we get the rate of erosion pretty well, not just the total amount at the end of the summer.</a:t>
            </a:r>
          </a:p>
          <a:p>
            <a:endParaRPr lang="en-US" dirty="0"/>
          </a:p>
          <a:p>
            <a:r>
              <a:rPr lang="en-US" dirty="0"/>
              <a:t>Q: is Fig. 17 from paper worth including?  Thermal validation.  Results sort of not great. Elyce: I would stay away from it… that whole discussion is not just a can of worms, but a bucket … that section of the paper took a ton of time for us to write and it still didn’t sit great at the end. Feel free to ask me for more details if you’re interested! </a:t>
            </a:r>
          </a:p>
          <a:p>
            <a:endParaRPr lang="en-US" dirty="0"/>
          </a:p>
          <a:p>
            <a:r>
              <a:rPr lang="en-US" dirty="0"/>
              <a:t>Q: can we put figure here? Elyce: hmm. I wish we could, but honestly I think this may just have to stand as is. </a:t>
            </a:r>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28942875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Tree>
    <p:extLst>
      <p:ext uri="{BB962C8B-B14F-4D97-AF65-F5344CB8AC3E}">
        <p14:creationId xmlns:p14="http://schemas.microsoft.com/office/powerpoint/2010/main" val="22786938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2329193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Tree>
    <p:extLst>
      <p:ext uri="{BB962C8B-B14F-4D97-AF65-F5344CB8AC3E}">
        <p14:creationId xmlns:p14="http://schemas.microsoft.com/office/powerpoint/2010/main" val="29494197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Tree>
    <p:extLst>
      <p:ext uri="{BB962C8B-B14F-4D97-AF65-F5344CB8AC3E}">
        <p14:creationId xmlns:p14="http://schemas.microsoft.com/office/powerpoint/2010/main" val="31238685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model is currently running. However, the forthcoming results will show the level of permafrost degradation and subsidence along the runway, including the level of stress, deformation, and damage to the runway on top of the permafrost.</a:t>
            </a:r>
          </a:p>
          <a:p>
            <a:pPr marL="171450" indent="-171450">
              <a:buFont typeface="Arial" panose="020B0604020202020204" pitchFamily="34" charset="0"/>
              <a:buChar char="•"/>
            </a:pPr>
            <a:r>
              <a:rPr lang="en-US" dirty="0"/>
              <a:t>As is occurring in other hamlets in the north, snow is most likely accumulating at the side of the airstrip embankment contact, leading to a larger volume of water during summer, enhancing thaw pond formation. Similar observations have been made at the </a:t>
            </a:r>
            <a:r>
              <a:rPr lang="en-US" dirty="0" err="1"/>
              <a:t>Tasiujaq</a:t>
            </a:r>
            <a:r>
              <a:rPr lang="en-US" dirty="0"/>
              <a:t> airstrip in Quebec (Allard et al., 2012). There, the snow cover was thicker along the embankment foot due to the dominant winds, acting as an isolator and preventing the cooling of the ground surface. Snow accumulation and poor water drainage result in water retention along the runways. Thaw pond water retains heat from solar radiation and participates in downward heat diffusion inducing permafrost degradation and subsidence (Allard et al., 2020). Once the degradation has begun, the new soil surface conditions reinforce the degradation phenomena.</a:t>
            </a:r>
          </a:p>
          <a:p>
            <a:pPr marL="171450" indent="-171450">
              <a:buFont typeface="Arial" panose="020B0604020202020204" pitchFamily="34" charset="0"/>
              <a:buChar char="•"/>
            </a:pPr>
            <a:r>
              <a:rPr lang="en-US" dirty="0"/>
              <a:t>The Albany model can capture the processes of snow accumulation and poor drainage which induce permafrost degradation and subsidence.</a:t>
            </a:r>
          </a:p>
        </p:txBody>
      </p:sp>
      <p:sp>
        <p:nvSpPr>
          <p:cNvPr id="4" name="Slide Number Placeholder 3"/>
          <p:cNvSpPr>
            <a:spLocks noGrp="1"/>
          </p:cNvSpPr>
          <p:nvPr>
            <p:ph type="sldNum" sz="quarter" idx="5"/>
          </p:nvPr>
        </p:nvSpPr>
        <p:spPr/>
        <p:txBody>
          <a:bodyPr/>
          <a:lstStyle/>
          <a:p>
            <a:fld id="{6775F24D-116B-4291-9438-00939C91B47E}" type="slidenum">
              <a:rPr lang="en-US" smtClean="0"/>
              <a:t>32</a:t>
            </a:fld>
            <a:endParaRPr lang="en-US"/>
          </a:p>
        </p:txBody>
      </p:sp>
    </p:spTree>
    <p:extLst>
      <p:ext uri="{BB962C8B-B14F-4D97-AF65-F5344CB8AC3E}">
        <p14:creationId xmlns:p14="http://schemas.microsoft.com/office/powerpoint/2010/main" val="27970269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Run on 36 procs, 2-2.5 weeks to </a:t>
            </a:r>
            <a:r>
              <a:rPr lang="en-US"/>
              <a:t>run each case.</a:t>
            </a:r>
          </a:p>
          <a:p>
            <a:endParaRPr lang="en-US" dirty="0"/>
          </a:p>
          <a:p>
            <a:r>
              <a:rPr lang="en-US" dirty="0"/>
              <a:t>Subbase = gravel</a:t>
            </a:r>
          </a:p>
          <a:p>
            <a:r>
              <a:rPr lang="en-US" dirty="0"/>
              <a:t>Base = compacted sand.  Very fine grain.  </a:t>
            </a:r>
          </a:p>
          <a:p>
            <a:r>
              <a:rPr lang="en-US" dirty="0"/>
              <a:t>Everything J2.  Yield stress  </a:t>
            </a:r>
          </a:p>
          <a:p>
            <a:endParaRPr lang="en-US" dirty="0"/>
          </a:p>
          <a:p>
            <a:r>
              <a:rPr lang="en-US" dirty="0"/>
              <a:t>  </a:t>
            </a:r>
          </a:p>
          <a:p>
            <a:endParaRPr lang="en-US" dirty="0"/>
          </a:p>
        </p:txBody>
      </p:sp>
      <p:sp>
        <p:nvSpPr>
          <p:cNvPr id="4" name="Slide Number Placeholder 3"/>
          <p:cNvSpPr>
            <a:spLocks noGrp="1"/>
          </p:cNvSpPr>
          <p:nvPr>
            <p:ph type="sldNum" sz="quarter" idx="5"/>
          </p:nvPr>
        </p:nvSpPr>
        <p:spPr/>
        <p:txBody>
          <a:bodyPr/>
          <a:lstStyle/>
          <a:p>
            <a:fld id="{160053EA-6907-8F47-ACA5-08DBFA1C37EA}" type="slidenum">
              <a:rPr lang="en-US" smtClean="0"/>
              <a:t>33</a:t>
            </a:fld>
            <a:endParaRPr lang="en-US"/>
          </a:p>
        </p:txBody>
      </p:sp>
    </p:spTree>
    <p:extLst>
      <p:ext uri="{BB962C8B-B14F-4D97-AF65-F5344CB8AC3E}">
        <p14:creationId xmlns:p14="http://schemas.microsoft.com/office/powerpoint/2010/main" val="39089475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a:t>TODO: materials/properties should be added.  Is J2 being used for all materials?</a:t>
            </a:r>
          </a:p>
          <a:p>
            <a:r>
              <a:rPr lang="en-US" dirty="0"/>
              <a:t>Q for Alejandro/Elyce: what RCP scenario was being considered for forecast?</a:t>
            </a:r>
          </a:p>
          <a:p>
            <a:endParaRPr lang="en-US" dirty="0"/>
          </a:p>
          <a:p>
            <a:pPr marL="0" marR="0">
              <a:spcBef>
                <a:spcPts val="0"/>
              </a:spcBef>
              <a:spcAft>
                <a:spcPts val="0"/>
              </a:spcAft>
            </a:pPr>
            <a:r>
              <a:rPr lang="en-US" sz="1800" dirty="0">
                <a:effectLst/>
                <a:latin typeface="Calibri" panose="020F0502020204030204" pitchFamily="34" charset="0"/>
                <a:ea typeface="Calibri" panose="020F0502020204030204" pitchFamily="34" charset="0"/>
              </a:rPr>
              <a:t>Side note – when I was going through the bad frames, I remembered that another part of why we see that artificially high deformation in those areas is because that’s the snow layer, and in the mechanical material input deck I think I put something super low for the elastic modulus of snow, which resulted in really (probably unreasonably) high deformation in the snow layer. We didn’t think too hard about this since we weren’t interested in modeling the deformation of the snow, it was really only there to provide thermal insulation (we were modifying the thermal conductivity in the snow layer depending on given snow depth, which changed how the thermal boundary condition got propagated through the solution). </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Another note on that too – we purposefully applied uneven snow depth (higher on one side of the runway compared to the other) so that we could see what effect that might have. That’s why we see an asymmetrical thermal solution. (You likely already know this but figured it’d be good to throw in here just in case someone asks about it!) </a:t>
            </a:r>
          </a:p>
          <a:p>
            <a:endParaRPr lang="en-US" dirty="0"/>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5640555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TODO: ask Alejandro about main takeaways, significant of arrows.  Has any kind of comparison to observational data been done?  </a:t>
            </a:r>
          </a:p>
          <a:p>
            <a:r>
              <a:rPr lang="en-US" dirty="0"/>
              <a:t>Q for Elyce: can movies be made to be faster?  More fps?</a:t>
            </a:r>
          </a:p>
          <a:p>
            <a:endParaRPr lang="en-US" dirty="0"/>
          </a:p>
          <a:p>
            <a:r>
              <a:rPr lang="en-US" dirty="0"/>
              <a:t>Uneven snow depth =&gt; asymmetric temperature profile.  </a:t>
            </a:r>
          </a:p>
          <a:p>
            <a:endParaRPr lang="en-US" dirty="0"/>
          </a:p>
          <a:p>
            <a:r>
              <a:rPr lang="en-US" dirty="0"/>
              <a:t>Increase in temp for forecast not much to see much change.  </a:t>
            </a:r>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21753883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28442521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1143000" marR="0" lvl="2" indent="-228600">
              <a:spcBef>
                <a:spcPts val="0"/>
              </a:spcBef>
              <a:spcAft>
                <a:spcPts val="0"/>
              </a:spcAft>
              <a:buFont typeface="Wingdings" panose="05000000000000000000" pitchFamily="2" charset="2"/>
              <a:buChar char=""/>
            </a:pPr>
            <a:r>
              <a:rPr lang="en-US" sz="1200" dirty="0">
                <a:solidFill>
                  <a:srgbClr val="0066FF"/>
                </a:solidFill>
                <a:effectLst/>
                <a:latin typeface="Calibri" panose="020F0502020204030204" pitchFamily="34" charset="0"/>
                <a:ea typeface="Times New Roman" panose="02020603050405020304" pitchFamily="18" charset="0"/>
              </a:rPr>
              <a:t>The good: we highlighted that we are close to being well-poised to simulate such applications (permafrost &amp; infrastructure interaction) – we have a material mechanical model that is responsive to the thermal state of the permafrost, and weather drivers like atmospheric temperature. We were able to incorporate other materials (like concrete) on top of the permafrost. </a:t>
            </a:r>
            <a:endParaRPr lang="en-US" sz="1100" dirty="0">
              <a:effectLst/>
              <a:latin typeface="Calibri" panose="020F0502020204030204" pitchFamily="34" charset="0"/>
              <a:ea typeface="Calibri" panose="020F0502020204030204" pitchFamily="34" charset="0"/>
            </a:endParaRPr>
          </a:p>
          <a:p>
            <a:pPr marL="1143000" marR="0" lvl="2" indent="-228600">
              <a:spcBef>
                <a:spcPts val="0"/>
              </a:spcBef>
              <a:spcAft>
                <a:spcPts val="0"/>
              </a:spcAft>
              <a:buFont typeface="Wingdings" panose="05000000000000000000" pitchFamily="2" charset="2"/>
              <a:buChar char=""/>
            </a:pPr>
            <a:r>
              <a:rPr lang="en-US" sz="1200" dirty="0">
                <a:solidFill>
                  <a:srgbClr val="0066FF"/>
                </a:solidFill>
                <a:effectLst/>
                <a:latin typeface="Calibri" panose="020F0502020204030204" pitchFamily="34" charset="0"/>
                <a:ea typeface="Times New Roman" panose="02020603050405020304" pitchFamily="18" charset="0"/>
              </a:rPr>
              <a:t>The less good: we really need to be able to model plastic deformation to have any real shot at modeling meaningful subsidence.</a:t>
            </a:r>
            <a:endParaRPr lang="en-US" sz="1100" dirty="0">
              <a:effectLst/>
              <a:latin typeface="Calibri" panose="020F0502020204030204" pitchFamily="34" charset="0"/>
              <a:ea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solidFill>
                <a:srgbClr val="0066FF"/>
              </a:solidFill>
              <a:effectLst/>
              <a:latin typeface="Calibri" panose="020F0502020204030204" pitchFamily="34" charset="0"/>
              <a:ea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0066FF"/>
                </a:solidFill>
                <a:effectLst/>
                <a:latin typeface="Calibri" panose="020F0502020204030204" pitchFamily="34" charset="0"/>
                <a:ea typeface="Times New Roman" panose="02020603050405020304" pitchFamily="18" charset="0"/>
              </a:rPr>
              <a:t>If I had to guess I’d say we did not match what happened to the runway due to the whole “no plastic deformation” thing, because without plastic deformation we were not able to model any kind of subsidence that accumulated past one season of one year (which is super unrealistic… as cumulative subsidence over many years is what we were really hoping to model in the first place, and would likely be the eventual cause of runway demise). Please feel free to double check what I’m saying with Jenn though to be sure.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solidFill>
                <a:srgbClr val="0066FF"/>
              </a:solidFill>
              <a:effectLst/>
              <a:latin typeface="Calibri" panose="020F0502020204030204" pitchFamily="34" charset="0"/>
              <a:ea typeface="Calibri" panose="020F0502020204030204" pitchFamily="34" charset="0"/>
            </a:endParaRPr>
          </a:p>
          <a:p>
            <a:pPr algn="l" fontAlgn="ctr">
              <a:buFont typeface="Arial" panose="020B0604020202020204" pitchFamily="34" charset="0"/>
              <a:buChar char="•"/>
            </a:pPr>
            <a:r>
              <a:rPr lang="en-US" sz="1600" b="1" i="0" dirty="0">
                <a:solidFill>
                  <a:srgbClr val="001D35"/>
                </a:solidFill>
                <a:effectLst/>
                <a:latin typeface="Google Sans"/>
                <a:hlinkClick r:id="rId3"/>
              </a:rPr>
              <a:t>SSP5-8.5</a:t>
            </a:r>
            <a:r>
              <a:rPr lang="en-US" sz="1600" b="1" i="0" dirty="0">
                <a:solidFill>
                  <a:srgbClr val="001D35"/>
                </a:solidFill>
                <a:effectLst/>
                <a:latin typeface="Google Sans"/>
              </a:rPr>
              <a:t>:</a:t>
            </a:r>
            <a:r>
              <a:rPr lang="en-US" sz="1600" b="0" i="0" dirty="0">
                <a:solidFill>
                  <a:srgbClr val="001D35"/>
                </a:solidFill>
                <a:effectLst/>
                <a:latin typeface="Google Sans"/>
              </a:rPr>
              <a:t> An update of RCP8.5, combining it with socioeconomic factors. </a:t>
            </a:r>
            <a:endParaRPr lang="en-US" sz="1600" b="0" i="0" dirty="0">
              <a:solidFill>
                <a:srgbClr val="0B57D0"/>
              </a:solidFill>
              <a:effectLst/>
              <a:latin typeface="Google Sans"/>
            </a:endParaRPr>
          </a:p>
          <a:p>
            <a:pPr algn="l">
              <a:buFont typeface="Arial" panose="020B0604020202020204" pitchFamily="34" charset="0"/>
              <a:buChar char="•"/>
            </a:pPr>
            <a:r>
              <a:rPr lang="en-US" sz="1600" b="1" i="0" dirty="0">
                <a:solidFill>
                  <a:srgbClr val="001D35"/>
                </a:solidFill>
                <a:effectLst/>
                <a:latin typeface="Google Sans"/>
                <a:hlinkClick r:id="rId4"/>
              </a:rPr>
              <a:t>SSP5-8.5</a:t>
            </a:r>
            <a:r>
              <a:rPr lang="en-US" sz="1600" b="1" i="0" dirty="0">
                <a:solidFill>
                  <a:srgbClr val="001D35"/>
                </a:solidFill>
                <a:effectLst/>
                <a:latin typeface="Google Sans"/>
              </a:rPr>
              <a:t>:</a:t>
            </a:r>
            <a:r>
              <a:rPr lang="en-US" sz="1600" b="0" i="0" dirty="0">
                <a:solidFill>
                  <a:srgbClr val="001D35"/>
                </a:solidFill>
                <a:effectLst/>
                <a:latin typeface="Google Sans"/>
              </a:rPr>
              <a:t> The upper boundary of the range of scenarios, representing high emissions and radiative forcing.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dirty="0">
              <a:effectLst/>
              <a:latin typeface="Calibri" panose="020F0502020204030204" pitchFamily="34" charset="0"/>
              <a:ea typeface="Calibri" panose="020F0502020204030204" pitchFamily="34" charset="0"/>
            </a:endParaRPr>
          </a:p>
          <a:p>
            <a:endParaRPr lang="en-US" dirty="0"/>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24821000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Tree>
    <p:extLst>
      <p:ext uri="{BB962C8B-B14F-4D97-AF65-F5344CB8AC3E}">
        <p14:creationId xmlns:p14="http://schemas.microsoft.com/office/powerpoint/2010/main" val="34153980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21112420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Tree>
    <p:extLst>
      <p:ext uri="{BB962C8B-B14F-4D97-AF65-F5344CB8AC3E}">
        <p14:creationId xmlns:p14="http://schemas.microsoft.com/office/powerpoint/2010/main" val="2484642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97840" y="4416107"/>
            <a:ext cx="5872480" cy="4183380"/>
          </a:xfrm>
        </p:spPr>
        <p:txBody>
          <a:bodyPr/>
          <a:lstStyle/>
          <a:p>
            <a:r>
              <a:rPr lang="en-US" b="1" dirty="0"/>
              <a:t>The Arctic is a rapidly changing place.</a:t>
            </a:r>
          </a:p>
          <a:p>
            <a:r>
              <a:rPr lang="en-US" b="1" dirty="0"/>
              <a:t>We now recognize it is warming 4 times the rate as the rest of the globe!</a:t>
            </a:r>
          </a:p>
          <a:p>
            <a:r>
              <a:rPr lang="en-US" b="1" dirty="0"/>
              <a:t>Sea ice is diminishing, creating a longer ice-free season with greater fetch and larger waves.</a:t>
            </a:r>
          </a:p>
          <a:p>
            <a:r>
              <a:rPr lang="en-US" b="1" dirty="0"/>
              <a:t>As a result, the Arctic coastline is experiencing high erosion rates.</a:t>
            </a:r>
          </a:p>
        </p:txBody>
      </p:sp>
      <p:sp>
        <p:nvSpPr>
          <p:cNvPr id="4" name="Header Placeholder 3"/>
          <p:cNvSpPr>
            <a:spLocks noGrp="1"/>
          </p:cNvSpPr>
          <p:nvPr>
            <p:ph type="hdr" sz="quarter" idx="10"/>
          </p:nvPr>
        </p:nvSpPr>
        <p:spPr/>
        <p:txBody>
          <a:bodyPr/>
          <a:lstStyle/>
          <a:p>
            <a:endParaRPr lang="en-US"/>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57BAACA8-F076-AEB2-27D7-2A88EF57369C}"/>
                  </a:ext>
                </a:extLst>
              </p14:cNvPr>
              <p14:cNvContentPartPr/>
              <p14:nvPr/>
            </p14:nvContentPartPr>
            <p14:xfrm>
              <a:off x="7573480" y="1891720"/>
              <a:ext cx="360" cy="360"/>
            </p14:xfrm>
          </p:contentPart>
        </mc:Choice>
        <mc:Fallback xmlns="">
          <p:pic>
            <p:nvPicPr>
              <p:cNvPr id="5" name="Ink 4">
                <a:extLst>
                  <a:ext uri="{FF2B5EF4-FFF2-40B4-BE49-F238E27FC236}">
                    <a16:creationId xmlns:a16="http://schemas.microsoft.com/office/drawing/2014/main" id="{57BAACA8-F076-AEB2-27D7-2A88EF57369C}"/>
                  </a:ext>
                </a:extLst>
              </p:cNvPr>
              <p:cNvPicPr/>
              <p:nvPr/>
            </p:nvPicPr>
            <p:blipFill>
              <a:blip r:embed="rId4"/>
              <a:stretch>
                <a:fillRect/>
              </a:stretch>
            </p:blipFill>
            <p:spPr>
              <a:xfrm>
                <a:off x="7564480" y="188272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8299BA93-BCD3-4C57-9C58-A1CC95AC2DAC}"/>
                  </a:ext>
                </a:extLst>
              </p14:cNvPr>
              <p14:cNvContentPartPr/>
              <p14:nvPr/>
            </p14:nvContentPartPr>
            <p14:xfrm>
              <a:off x="646000" y="5481280"/>
              <a:ext cx="360" cy="360"/>
            </p14:xfrm>
          </p:contentPart>
        </mc:Choice>
        <mc:Fallback xmlns="">
          <p:pic>
            <p:nvPicPr>
              <p:cNvPr id="6" name="Ink 5">
                <a:extLst>
                  <a:ext uri="{FF2B5EF4-FFF2-40B4-BE49-F238E27FC236}">
                    <a16:creationId xmlns:a16="http://schemas.microsoft.com/office/drawing/2014/main" id="{8299BA93-BCD3-4C57-9C58-A1CC95AC2DAC}"/>
                  </a:ext>
                </a:extLst>
              </p:cNvPr>
              <p:cNvPicPr/>
              <p:nvPr/>
            </p:nvPicPr>
            <p:blipFill>
              <a:blip r:embed="rId4"/>
              <a:stretch>
                <a:fillRect/>
              </a:stretch>
            </p:blipFill>
            <p:spPr>
              <a:xfrm>
                <a:off x="637000" y="54722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5E84CC2F-8AFD-DBB6-BF5A-4AC00E9CB51E}"/>
                  </a:ext>
                </a:extLst>
              </p14:cNvPr>
              <p14:cNvContentPartPr/>
              <p14:nvPr/>
            </p14:nvContentPartPr>
            <p14:xfrm>
              <a:off x="948040" y="5499640"/>
              <a:ext cx="14040" cy="1080"/>
            </p14:xfrm>
          </p:contentPart>
        </mc:Choice>
        <mc:Fallback xmlns="">
          <p:pic>
            <p:nvPicPr>
              <p:cNvPr id="7" name="Ink 6">
                <a:extLst>
                  <a:ext uri="{FF2B5EF4-FFF2-40B4-BE49-F238E27FC236}">
                    <a16:creationId xmlns:a16="http://schemas.microsoft.com/office/drawing/2014/main" id="{5E84CC2F-8AFD-DBB6-BF5A-4AC00E9CB51E}"/>
                  </a:ext>
                </a:extLst>
              </p:cNvPr>
              <p:cNvPicPr/>
              <p:nvPr/>
            </p:nvPicPr>
            <p:blipFill>
              <a:blip r:embed="rId7"/>
              <a:stretch>
                <a:fillRect/>
              </a:stretch>
            </p:blipFill>
            <p:spPr>
              <a:xfrm>
                <a:off x="939040" y="5491000"/>
                <a:ext cx="31680" cy="187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B0DDEC84-B3FF-26FA-FB63-9DABD40FA03B}"/>
                  </a:ext>
                </a:extLst>
              </p14:cNvPr>
              <p14:cNvContentPartPr/>
              <p14:nvPr/>
            </p14:nvContentPartPr>
            <p14:xfrm>
              <a:off x="1515040" y="5426560"/>
              <a:ext cx="15840" cy="29520"/>
            </p14:xfrm>
          </p:contentPart>
        </mc:Choice>
        <mc:Fallback xmlns="">
          <p:pic>
            <p:nvPicPr>
              <p:cNvPr id="8" name="Ink 7">
                <a:extLst>
                  <a:ext uri="{FF2B5EF4-FFF2-40B4-BE49-F238E27FC236}">
                    <a16:creationId xmlns:a16="http://schemas.microsoft.com/office/drawing/2014/main" id="{B0DDEC84-B3FF-26FA-FB63-9DABD40FA03B}"/>
                  </a:ext>
                </a:extLst>
              </p:cNvPr>
              <p:cNvPicPr/>
              <p:nvPr/>
            </p:nvPicPr>
            <p:blipFill>
              <a:blip r:embed="rId9"/>
              <a:stretch>
                <a:fillRect/>
              </a:stretch>
            </p:blipFill>
            <p:spPr>
              <a:xfrm>
                <a:off x="1506400" y="5417560"/>
                <a:ext cx="33480" cy="471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Ink 8">
                <a:extLst>
                  <a:ext uri="{FF2B5EF4-FFF2-40B4-BE49-F238E27FC236}">
                    <a16:creationId xmlns:a16="http://schemas.microsoft.com/office/drawing/2014/main" id="{E30FFBA7-AF75-9970-5D1A-0A1E23C96624}"/>
                  </a:ext>
                </a:extLst>
              </p14:cNvPr>
              <p14:cNvContentPartPr/>
              <p14:nvPr/>
            </p14:nvContentPartPr>
            <p14:xfrm>
              <a:off x="1781080" y="5226760"/>
              <a:ext cx="9000" cy="9720"/>
            </p14:xfrm>
          </p:contentPart>
        </mc:Choice>
        <mc:Fallback xmlns="">
          <p:pic>
            <p:nvPicPr>
              <p:cNvPr id="9" name="Ink 8">
                <a:extLst>
                  <a:ext uri="{FF2B5EF4-FFF2-40B4-BE49-F238E27FC236}">
                    <a16:creationId xmlns:a16="http://schemas.microsoft.com/office/drawing/2014/main" id="{E30FFBA7-AF75-9970-5D1A-0A1E23C96624}"/>
                  </a:ext>
                </a:extLst>
              </p:cNvPr>
              <p:cNvPicPr/>
              <p:nvPr/>
            </p:nvPicPr>
            <p:blipFill>
              <a:blip r:embed="rId11"/>
              <a:stretch>
                <a:fillRect/>
              </a:stretch>
            </p:blipFill>
            <p:spPr>
              <a:xfrm>
                <a:off x="1772080" y="5218120"/>
                <a:ext cx="26640" cy="273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0" name="Ink 9">
                <a:extLst>
                  <a:ext uri="{FF2B5EF4-FFF2-40B4-BE49-F238E27FC236}">
                    <a16:creationId xmlns:a16="http://schemas.microsoft.com/office/drawing/2014/main" id="{82B97134-F06F-5652-559E-AED63D986692}"/>
                  </a:ext>
                </a:extLst>
              </p14:cNvPr>
              <p14:cNvContentPartPr/>
              <p14:nvPr/>
            </p14:nvContentPartPr>
            <p14:xfrm>
              <a:off x="2029120" y="5401720"/>
              <a:ext cx="13320" cy="2520"/>
            </p14:xfrm>
          </p:contentPart>
        </mc:Choice>
        <mc:Fallback xmlns="">
          <p:pic>
            <p:nvPicPr>
              <p:cNvPr id="10" name="Ink 9">
                <a:extLst>
                  <a:ext uri="{FF2B5EF4-FFF2-40B4-BE49-F238E27FC236}">
                    <a16:creationId xmlns:a16="http://schemas.microsoft.com/office/drawing/2014/main" id="{82B97134-F06F-5652-559E-AED63D986692}"/>
                  </a:ext>
                </a:extLst>
              </p:cNvPr>
              <p:cNvPicPr/>
              <p:nvPr/>
            </p:nvPicPr>
            <p:blipFill>
              <a:blip r:embed="rId13"/>
              <a:stretch>
                <a:fillRect/>
              </a:stretch>
            </p:blipFill>
            <p:spPr>
              <a:xfrm>
                <a:off x="2020120" y="5392720"/>
                <a:ext cx="30960" cy="201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 name="Ink 10">
                <a:extLst>
                  <a:ext uri="{FF2B5EF4-FFF2-40B4-BE49-F238E27FC236}">
                    <a16:creationId xmlns:a16="http://schemas.microsoft.com/office/drawing/2014/main" id="{62120D64-EB0E-C29E-9853-3376F2C17912}"/>
                  </a:ext>
                </a:extLst>
              </p14:cNvPr>
              <p14:cNvContentPartPr/>
              <p14:nvPr/>
            </p14:nvContentPartPr>
            <p14:xfrm>
              <a:off x="1675600" y="5275000"/>
              <a:ext cx="1080" cy="360"/>
            </p14:xfrm>
          </p:contentPart>
        </mc:Choice>
        <mc:Fallback xmlns="">
          <p:pic>
            <p:nvPicPr>
              <p:cNvPr id="11" name="Ink 10">
                <a:extLst>
                  <a:ext uri="{FF2B5EF4-FFF2-40B4-BE49-F238E27FC236}">
                    <a16:creationId xmlns:a16="http://schemas.microsoft.com/office/drawing/2014/main" id="{62120D64-EB0E-C29E-9853-3376F2C17912}"/>
                  </a:ext>
                </a:extLst>
              </p:cNvPr>
              <p:cNvPicPr/>
              <p:nvPr/>
            </p:nvPicPr>
            <p:blipFill>
              <a:blip r:embed="rId4"/>
              <a:stretch>
                <a:fillRect/>
              </a:stretch>
            </p:blipFill>
            <p:spPr>
              <a:xfrm>
                <a:off x="1666960" y="5266360"/>
                <a:ext cx="1872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2" name="Ink 11">
                <a:extLst>
                  <a:ext uri="{FF2B5EF4-FFF2-40B4-BE49-F238E27FC236}">
                    <a16:creationId xmlns:a16="http://schemas.microsoft.com/office/drawing/2014/main" id="{027360CC-3A3D-17AF-E9FA-4C67EB9B9371}"/>
                  </a:ext>
                </a:extLst>
              </p14:cNvPr>
              <p14:cNvContentPartPr/>
              <p14:nvPr/>
            </p14:nvContentPartPr>
            <p14:xfrm>
              <a:off x="1567600" y="5320000"/>
              <a:ext cx="7560" cy="3240"/>
            </p14:xfrm>
          </p:contentPart>
        </mc:Choice>
        <mc:Fallback xmlns="">
          <p:pic>
            <p:nvPicPr>
              <p:cNvPr id="12" name="Ink 11">
                <a:extLst>
                  <a:ext uri="{FF2B5EF4-FFF2-40B4-BE49-F238E27FC236}">
                    <a16:creationId xmlns:a16="http://schemas.microsoft.com/office/drawing/2014/main" id="{027360CC-3A3D-17AF-E9FA-4C67EB9B9371}"/>
                  </a:ext>
                </a:extLst>
              </p:cNvPr>
              <p:cNvPicPr/>
              <p:nvPr/>
            </p:nvPicPr>
            <p:blipFill>
              <a:blip r:embed="rId16"/>
              <a:stretch>
                <a:fillRect/>
              </a:stretch>
            </p:blipFill>
            <p:spPr>
              <a:xfrm>
                <a:off x="1558960" y="5311000"/>
                <a:ext cx="25200" cy="20880"/>
              </a:xfrm>
              <a:prstGeom prst="rect">
                <a:avLst/>
              </a:prstGeom>
            </p:spPr>
          </p:pic>
        </mc:Fallback>
      </mc:AlternateContent>
    </p:spTree>
    <p:extLst>
      <p:ext uri="{BB962C8B-B14F-4D97-AF65-F5344CB8AC3E}">
        <p14:creationId xmlns:p14="http://schemas.microsoft.com/office/powerpoint/2010/main" val="951923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Cap plasticity: </a:t>
            </a:r>
          </a:p>
          <a:p>
            <a:pPr marL="171450" indent="-171450">
              <a:buFontTx/>
              <a:buChar char="-"/>
            </a:pPr>
            <a:r>
              <a:rPr lang="en-US" dirty="0"/>
              <a:t>For J2: can only have plastic deformation induced by deviatoric stresses – good for metals.  Lattices slip, where you have permanent deformation.</a:t>
            </a:r>
          </a:p>
          <a:p>
            <a:pPr marL="171450" indent="-171450">
              <a:buFontTx/>
              <a:buChar char="-"/>
            </a:pPr>
            <a:r>
              <a:rPr lang="en-US" dirty="0"/>
              <a:t>Geomaterials: can have deviatoric flavor but also can compress b/c a lot of porosity.  Can compress in permanent fashion.  Volumetric or pressure-sensitive plasticity.</a:t>
            </a:r>
          </a:p>
          <a:p>
            <a:pPr marL="171450" indent="-171450">
              <a:buFontTx/>
              <a:buChar char="-"/>
            </a:pPr>
            <a:r>
              <a:rPr lang="en-US" dirty="0"/>
              <a:t>Rich: J2 is OK at top layers.  If deep underground where there is pressure, J2 assumption is garbage.</a:t>
            </a:r>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12756326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25677642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13322682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Tree>
    <p:extLst>
      <p:ext uri="{BB962C8B-B14F-4D97-AF65-F5344CB8AC3E}">
        <p14:creationId xmlns:p14="http://schemas.microsoft.com/office/powerpoint/2010/main" val="34830936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Many of you here already are familiar with permafrost, so I won’t go into much detail, except to point out that much of the permafrost along the eroding coasts has polygonal geomorphology. . . . </a:t>
            </a:r>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1116051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Not all erosion mechanisms are the same, and there can be several types of erosion going on along the same stretch of coast.</a:t>
            </a:r>
          </a:p>
          <a:p>
            <a:r>
              <a:rPr lang="en-US" dirty="0"/>
              <a:t>The types of erosion are often categorized into these 3 types. . .  </a:t>
            </a:r>
            <a:endParaRPr lang="en-US" sz="1200" kern="1200" dirty="0">
              <a:solidFill>
                <a:schemeClr val="tx1"/>
              </a:solidFill>
              <a:effectLst/>
              <a:latin typeface="+mn-lt"/>
              <a:ea typeface="+mn-ea"/>
              <a:cs typeface="+mn-cs"/>
            </a:endParaRPr>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4157703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1414302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was can see three consecutive images from a UAV survey in 2019 over a stretch of coastline at Drew Point.</a:t>
            </a:r>
          </a:p>
          <a:p>
            <a:r>
              <a:rPr lang="en-US" dirty="0"/>
              <a:t>In a matter of just 2 weeks, you can see large blocks fall off and disintegrate.</a:t>
            </a:r>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12123248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16257627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google.com/url?sa=i&amp;rct=j&amp;q=&amp;esrc=s&amp;source=images&amp;cd=&amp;cad=rja&amp;uact=8&amp;ved=0ahUKEwi2qsqs5JvYAhUKjlQKHeHYAbgQjRwIBw&amp;url=https://www.aconex.com/projects/university-alaska-fairbanks&amp;psig=AOvVaw2WwQ9pmBnh_Myx8pZC9dkB&amp;ust=1513969046712705"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2.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12192000" cy="2514600"/>
          </a:xfrm>
          <a:prstGeom prst="rect">
            <a:avLst/>
          </a:prstGeom>
          <a:solidFill>
            <a:srgbClr val="102E5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10" name="Picture 6" descr="SNL_Stacked_White.png"/>
          <p:cNvPicPr>
            <a:picLocks noChangeAspect="1"/>
          </p:cNvPicPr>
          <p:nvPr/>
        </p:nvPicPr>
        <p:blipFill>
          <a:blip r:embed="rId2"/>
          <a:srcRect/>
          <a:stretch>
            <a:fillRect/>
          </a:stretch>
        </p:blipFill>
        <p:spPr bwMode="auto">
          <a:xfrm>
            <a:off x="9614516" y="1008064"/>
            <a:ext cx="1663083" cy="585787"/>
          </a:xfrm>
          <a:prstGeom prst="rect">
            <a:avLst/>
          </a:prstGeom>
          <a:noFill/>
          <a:ln w="9525">
            <a:noFill/>
            <a:miter lim="800000"/>
            <a:headEnd/>
            <a:tailEnd/>
          </a:ln>
        </p:spPr>
      </p:pic>
      <p:pic>
        <p:nvPicPr>
          <p:cNvPr id="11" name="Picture 7" descr="SNL_Motto.png"/>
          <p:cNvPicPr>
            <a:picLocks noChangeAspect="1"/>
          </p:cNvPicPr>
          <p:nvPr/>
        </p:nvPicPr>
        <p:blipFill>
          <a:blip r:embed="rId3"/>
          <a:srcRect/>
          <a:stretch>
            <a:fillRect/>
          </a:stretch>
        </p:blipFill>
        <p:spPr bwMode="auto">
          <a:xfrm>
            <a:off x="2974405" y="1185863"/>
            <a:ext cx="5854213" cy="304800"/>
          </a:xfrm>
          <a:prstGeom prst="rect">
            <a:avLst/>
          </a:prstGeom>
          <a:noFill/>
          <a:ln w="9525">
            <a:noFill/>
            <a:miter lim="800000"/>
            <a:headEnd/>
            <a:tailEnd/>
          </a:ln>
        </p:spPr>
      </p:pic>
      <p:sp>
        <p:nvSpPr>
          <p:cNvPr id="12" name="Rectangle 11"/>
          <p:cNvSpPr/>
          <p:nvPr/>
        </p:nvSpPr>
        <p:spPr>
          <a:xfrm>
            <a:off x="0" y="6553200"/>
            <a:ext cx="12192000" cy="304800"/>
          </a:xfrm>
          <a:prstGeom prst="rect">
            <a:avLst/>
          </a:prstGeom>
          <a:solidFill>
            <a:srgbClr val="9E8C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3" name="Rectangle 12"/>
          <p:cNvSpPr/>
          <p:nvPr/>
        </p:nvSpPr>
        <p:spPr>
          <a:xfrm>
            <a:off x="0" y="6451600"/>
            <a:ext cx="12192000" cy="76200"/>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16" name="Picture 13" descr="NNSAlogo_Black.jpg"/>
          <p:cNvPicPr>
            <a:picLocks noChangeAspect="1"/>
          </p:cNvPicPr>
          <p:nvPr userDrawn="1"/>
        </p:nvPicPr>
        <p:blipFill>
          <a:blip r:embed="rId4"/>
          <a:srcRect/>
          <a:stretch>
            <a:fillRect/>
          </a:stretch>
        </p:blipFill>
        <p:spPr bwMode="auto">
          <a:xfrm>
            <a:off x="283634" y="6119813"/>
            <a:ext cx="1030262" cy="247650"/>
          </a:xfrm>
          <a:prstGeom prst="rect">
            <a:avLst/>
          </a:prstGeom>
          <a:noFill/>
          <a:ln w="9525">
            <a:noFill/>
            <a:miter lim="800000"/>
            <a:headEnd/>
            <a:tailEnd/>
          </a:ln>
        </p:spPr>
      </p:pic>
      <p:sp>
        <p:nvSpPr>
          <p:cNvPr id="17" name="Rectangle 16"/>
          <p:cNvSpPr/>
          <p:nvPr/>
        </p:nvSpPr>
        <p:spPr>
          <a:xfrm>
            <a:off x="0" y="2590800"/>
            <a:ext cx="5025189" cy="1615326"/>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1">
                    <a:lumMod val="65000"/>
                  </a:schemeClr>
                </a:solidFill>
              </a:rPr>
              <a:t>Photos placed in horizontal position </a:t>
            </a:r>
            <a:br>
              <a:rPr lang="en-US" sz="1400" dirty="0">
                <a:solidFill>
                  <a:schemeClr val="bg1">
                    <a:lumMod val="65000"/>
                  </a:schemeClr>
                </a:solidFill>
              </a:rPr>
            </a:br>
            <a:r>
              <a:rPr lang="en-US" sz="1400" dirty="0">
                <a:solidFill>
                  <a:schemeClr val="bg1">
                    <a:lumMod val="65000"/>
                  </a:schemeClr>
                </a:solidFill>
              </a:rPr>
              <a:t>with even amount of white space</a:t>
            </a:r>
            <a:br>
              <a:rPr lang="en-US" sz="1400" dirty="0">
                <a:solidFill>
                  <a:schemeClr val="bg1">
                    <a:lumMod val="65000"/>
                  </a:schemeClr>
                </a:solidFill>
              </a:rPr>
            </a:br>
            <a:r>
              <a:rPr lang="en-US" sz="1400" dirty="0">
                <a:solidFill>
                  <a:schemeClr val="bg1">
                    <a:lumMod val="65000"/>
                  </a:schemeClr>
                </a:solidFill>
              </a:rPr>
              <a:t> between photos and header</a:t>
            </a:r>
          </a:p>
        </p:txBody>
      </p:sp>
      <p:sp>
        <p:nvSpPr>
          <p:cNvPr id="18" name="Rectangle 17"/>
          <p:cNvSpPr/>
          <p:nvPr/>
        </p:nvSpPr>
        <p:spPr>
          <a:xfrm>
            <a:off x="5136080" y="2590800"/>
            <a:ext cx="3048000" cy="1615326"/>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9" name="Rectangle 18"/>
          <p:cNvSpPr/>
          <p:nvPr/>
        </p:nvSpPr>
        <p:spPr>
          <a:xfrm>
            <a:off x="8302485" y="2590800"/>
            <a:ext cx="3889515" cy="1615326"/>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1227528" y="4260258"/>
            <a:ext cx="10363200" cy="898198"/>
          </a:xfrm>
        </p:spPr>
        <p:txBody>
          <a:bodyPr/>
          <a:lstStyle>
            <a:lvl1pPr algn="r">
              <a:defRPr>
                <a:solidFill>
                  <a:srgbClr val="9D8C78"/>
                </a:solidFill>
              </a:defRPr>
            </a:lvl1pPr>
          </a:lstStyle>
          <a:p>
            <a:r>
              <a:rPr lang="en-US" dirty="0"/>
              <a:t>Click to edit Master title style</a:t>
            </a:r>
          </a:p>
        </p:txBody>
      </p:sp>
      <p:sp>
        <p:nvSpPr>
          <p:cNvPr id="3" name="Subtitle 2"/>
          <p:cNvSpPr>
            <a:spLocks noGrp="1"/>
          </p:cNvSpPr>
          <p:nvPr>
            <p:ph type="subTitle" idx="1"/>
          </p:nvPr>
        </p:nvSpPr>
        <p:spPr>
          <a:xfrm>
            <a:off x="4059137" y="5173653"/>
            <a:ext cx="7521783" cy="593737"/>
          </a:xfrm>
        </p:spPr>
        <p:txBody>
          <a:bodyPr/>
          <a:lstStyle>
            <a:lvl1pPr marL="0" indent="0" algn="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31" name="Rectangle 4"/>
          <p:cNvSpPr>
            <a:spLocks noGrp="1" noChangeArrowheads="1"/>
          </p:cNvSpPr>
          <p:nvPr>
            <p:ph type="dt" sz="half" idx="2"/>
          </p:nvPr>
        </p:nvSpPr>
        <p:spPr bwMode="auto">
          <a:xfrm>
            <a:off x="0" y="6519332"/>
            <a:ext cx="1242485" cy="28120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100">
                <a:latin typeface="Calibri"/>
                <a:cs typeface="Calibri"/>
              </a:defRPr>
            </a:lvl1pPr>
          </a:lstStyle>
          <a:p>
            <a:fld id="{E3A661A9-AB95-644B-88B2-9DDC7A23F4F4}" type="datetime1">
              <a:rPr lang="en-US" smtClean="0"/>
              <a:pPr/>
              <a:t>5/27/2025</a:t>
            </a:fld>
            <a:endParaRPr lang="en-US" dirty="0"/>
          </a:p>
        </p:txBody>
      </p:sp>
      <p:pic>
        <p:nvPicPr>
          <p:cNvPr id="32" name="Picture 12" descr="NNSAlogo_Black.jpg"/>
          <p:cNvPicPr>
            <a:picLocks noChangeAspect="1"/>
          </p:cNvPicPr>
          <p:nvPr userDrawn="1"/>
        </p:nvPicPr>
        <p:blipFill>
          <a:blip r:embed="rId5"/>
          <a:stretch>
            <a:fillRect/>
          </a:stretch>
        </p:blipFill>
        <p:spPr bwMode="auto">
          <a:xfrm>
            <a:off x="1419605" y="6115573"/>
            <a:ext cx="840967" cy="276233"/>
          </a:xfrm>
          <a:prstGeom prst="rect">
            <a:avLst/>
          </a:prstGeom>
          <a:noFill/>
          <a:ln w="9525">
            <a:noFill/>
            <a:miter lim="800000"/>
            <a:headEnd/>
            <a:tailEnd/>
          </a:ln>
        </p:spPr>
      </p:pic>
      <p:sp>
        <p:nvSpPr>
          <p:cNvPr id="33" name="Rectangle 5"/>
          <p:cNvSpPr>
            <a:spLocks noGrp="1" noChangeArrowheads="1"/>
          </p:cNvSpPr>
          <p:nvPr>
            <p:ph type="ftr" sz="quarter" idx="3"/>
          </p:nvPr>
        </p:nvSpPr>
        <p:spPr bwMode="auto">
          <a:xfrm>
            <a:off x="4164540" y="6519332"/>
            <a:ext cx="3860800"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Calibri"/>
                <a:cs typeface="Calibri"/>
              </a:defRPr>
            </a:lvl1pPr>
          </a:lstStyle>
          <a:p>
            <a:endParaRPr lang="en-US" dirty="0"/>
          </a:p>
        </p:txBody>
      </p:sp>
      <p:sp>
        <p:nvSpPr>
          <p:cNvPr id="20" name="TextBox 19"/>
          <p:cNvSpPr txBox="1"/>
          <p:nvPr userDrawn="1"/>
        </p:nvSpPr>
        <p:spPr>
          <a:xfrm>
            <a:off x="3855634" y="6174602"/>
            <a:ext cx="8336367" cy="276999"/>
          </a:xfrm>
          <a:prstGeom prst="rect">
            <a:avLst/>
          </a:prstGeom>
          <a:noFill/>
        </p:spPr>
        <p:txBody>
          <a:bodyPr wrap="square">
            <a:spAutoFit/>
          </a:bodyPr>
          <a:lstStyle/>
          <a:p>
            <a:r>
              <a:rPr lang="en-US" sz="600" kern="1200" dirty="0">
                <a:solidFill>
                  <a:schemeClr val="tx1"/>
                </a:solidFill>
                <a:effectLst/>
                <a:latin typeface="+mn-lt"/>
                <a:ea typeface="+mn-ea"/>
                <a:cs typeface="Arial"/>
              </a:rPr>
              <a:t>Sandia National Laboratories is a multi-mission laboratory managed and operated by National Technology and Engineering Solutions of Sandia, LLC., a wholly owned subsidiary of Honeywell International, Inc., for the U.S. Department of Energy’s National Nuclear Security Administration under contract DE-NA0003525. </a:t>
            </a:r>
            <a:r>
              <a:rPr lang="en-US" sz="600" kern="1200">
                <a:solidFill>
                  <a:schemeClr val="tx1"/>
                </a:solidFill>
                <a:effectLst/>
                <a:latin typeface="+mn-lt"/>
                <a:ea typeface="+mn-ea"/>
                <a:cs typeface="Arial"/>
              </a:rPr>
              <a:t>SAND2019-7899 C</a:t>
            </a:r>
            <a:endParaRPr lang="en-US" sz="600" kern="1200" dirty="0">
              <a:solidFill>
                <a:schemeClr val="tx1"/>
              </a:solidFill>
              <a:effectLst/>
              <a:latin typeface="Arial"/>
              <a:ea typeface="+mn-ea"/>
              <a:cs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fld id="{2D31639C-5EF8-8C48-833F-078F90087180}" type="datetime1">
              <a:rPr lang="en-US" smtClean="0"/>
              <a:pPr/>
              <a:t>5/27/2025</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A5E55A7B-7854-E145-92D9-B491DF4BAE2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B535C3D4-B14E-194D-A22F-ABBD9D7BE7F7}" type="datetime1">
              <a:rPr lang="en-US" smtClean="0"/>
              <a:pPr/>
              <a:t>5/27/2025</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A5E55A7B-7854-E145-92D9-B491DF4BAE2D}"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91CFF6A9-F7ED-464D-9ECE-18CDAAFFF013}" type="datetime1">
              <a:rPr lang="en-US" smtClean="0"/>
              <a:pPr/>
              <a:t>5/27/2025</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A5E55A7B-7854-E145-92D9-B491DF4BAE2D}"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C7865AE2-28C7-4947-8319-D60EEB07BE79}" type="datetime1">
              <a:rPr lang="en-US" smtClean="0"/>
              <a:pPr/>
              <a:t>5/27/2025</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DB0E4600-0381-4CF3-88F2-7ED7D2E3F9C8}"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D6782EBC-51D7-AB40-8702-393A26BF0924}" type="datetime1">
              <a:rPr lang="en-US" smtClean="0"/>
              <a:pPr/>
              <a:t>5/27/2025</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A5E55A7B-7854-E145-92D9-B491DF4BAE2D}"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199A187D-6C3F-6D41-880E-F6B6C4095670}" type="datetime1">
              <a:rPr lang="en-US" smtClean="0"/>
              <a:pPr/>
              <a:t>5/27/2025</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A5E55A7B-7854-E145-92D9-B491DF4BAE2D}"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AA07F8E1-8F00-1645-9B46-B2F7ACC8F53A}" type="datetime1">
              <a:rPr lang="en-US" smtClean="0"/>
              <a:pPr/>
              <a:t>5/27/2025</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A5E55A7B-7854-E145-92D9-B491DF4BAE2D}"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p:txBody>
          <a:bodyPr/>
          <a:lstStyle>
            <a:lvl1pPr>
              <a:defRPr/>
            </a:lvl1pPr>
          </a:lstStyle>
          <a:p>
            <a:fld id="{8138B7F0-25BC-B045-8049-7CADA7B3A1D1}" type="datetime1">
              <a:rPr lang="en-US" smtClean="0"/>
              <a:pPr/>
              <a:t>5/27/2025</a:t>
            </a:fld>
            <a:endParaRPr lang="en-US"/>
          </a:p>
        </p:txBody>
      </p:sp>
      <p:sp>
        <p:nvSpPr>
          <p:cNvPr id="7" name="Footer Placeholder 6"/>
          <p:cNvSpPr>
            <a:spLocks noGrp="1"/>
          </p:cNvSpPr>
          <p:nvPr>
            <p:ph type="ftr" sz="quarter" idx="11"/>
          </p:nvPr>
        </p:nvSpPr>
        <p:spPr/>
        <p:txBody>
          <a:bodyPr/>
          <a:lstStyle>
            <a:lvl1pPr>
              <a:defRPr/>
            </a:lvl1pPr>
          </a:lstStyle>
          <a:p>
            <a:endParaRPr lang="en-US"/>
          </a:p>
        </p:txBody>
      </p:sp>
      <p:sp>
        <p:nvSpPr>
          <p:cNvPr id="8" name="Slide Number Placeholder 7"/>
          <p:cNvSpPr>
            <a:spLocks noGrp="1"/>
          </p:cNvSpPr>
          <p:nvPr>
            <p:ph type="sldNum" sz="quarter" idx="12"/>
          </p:nvPr>
        </p:nvSpPr>
        <p:spPr>
          <a:xfrm>
            <a:off x="8737600" y="6245225"/>
            <a:ext cx="2844800" cy="476250"/>
          </a:xfrm>
        </p:spPr>
        <p:txBody>
          <a:bodyPr/>
          <a:lstStyle>
            <a:lvl1pPr>
              <a:defRPr/>
            </a:lvl1pPr>
          </a:lstStyle>
          <a:p>
            <a:fld id="{A5E55A7B-7854-E145-92D9-B491DF4BAE2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7" name="Rectangle 6"/>
          <p:cNvSpPr/>
          <p:nvPr userDrawn="1"/>
        </p:nvSpPr>
        <p:spPr>
          <a:xfrm>
            <a:off x="0" y="0"/>
            <a:ext cx="12192000" cy="1593850"/>
          </a:xfrm>
          <a:prstGeom prst="rect">
            <a:avLst/>
          </a:prstGeom>
          <a:solidFill>
            <a:srgbClr val="102E5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2" name="Rectangle 11"/>
          <p:cNvSpPr/>
          <p:nvPr/>
        </p:nvSpPr>
        <p:spPr>
          <a:xfrm>
            <a:off x="0" y="6553200"/>
            <a:ext cx="12192000" cy="304800"/>
          </a:xfrm>
          <a:prstGeom prst="rect">
            <a:avLst/>
          </a:prstGeom>
          <a:solidFill>
            <a:srgbClr val="9E8C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3" name="Rectangle 12"/>
          <p:cNvSpPr/>
          <p:nvPr/>
        </p:nvSpPr>
        <p:spPr>
          <a:xfrm>
            <a:off x="0" y="6451600"/>
            <a:ext cx="12192000" cy="76200"/>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16" name="Picture 13" descr="NNSAlogo_Black.jpg"/>
          <p:cNvPicPr>
            <a:picLocks noChangeAspect="1"/>
          </p:cNvPicPr>
          <p:nvPr/>
        </p:nvPicPr>
        <p:blipFill>
          <a:blip r:embed="rId2"/>
          <a:srcRect/>
          <a:stretch>
            <a:fillRect/>
          </a:stretch>
        </p:blipFill>
        <p:spPr bwMode="auto">
          <a:xfrm>
            <a:off x="283633" y="6119813"/>
            <a:ext cx="1365251" cy="247650"/>
          </a:xfrm>
          <a:prstGeom prst="rect">
            <a:avLst/>
          </a:prstGeom>
          <a:noFill/>
          <a:ln w="9525">
            <a:noFill/>
            <a:miter lim="800000"/>
            <a:headEnd/>
            <a:tailEnd/>
          </a:ln>
        </p:spPr>
      </p:pic>
      <p:sp>
        <p:nvSpPr>
          <p:cNvPr id="17" name="Rectangle 16"/>
          <p:cNvSpPr/>
          <p:nvPr/>
        </p:nvSpPr>
        <p:spPr>
          <a:xfrm>
            <a:off x="0" y="1676633"/>
            <a:ext cx="5025189" cy="1615326"/>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1">
                    <a:lumMod val="65000"/>
                  </a:schemeClr>
                </a:solidFill>
              </a:rPr>
              <a:t>Photos placed in horizontal position </a:t>
            </a:r>
            <a:br>
              <a:rPr lang="en-US" sz="1400" dirty="0">
                <a:solidFill>
                  <a:schemeClr val="bg1">
                    <a:lumMod val="65000"/>
                  </a:schemeClr>
                </a:solidFill>
              </a:rPr>
            </a:br>
            <a:r>
              <a:rPr lang="en-US" sz="1400" dirty="0">
                <a:solidFill>
                  <a:schemeClr val="bg1">
                    <a:lumMod val="65000"/>
                  </a:schemeClr>
                </a:solidFill>
              </a:rPr>
              <a:t>with even amount of white space</a:t>
            </a:r>
            <a:br>
              <a:rPr lang="en-US" sz="1400" dirty="0">
                <a:solidFill>
                  <a:schemeClr val="bg1">
                    <a:lumMod val="65000"/>
                  </a:schemeClr>
                </a:solidFill>
              </a:rPr>
            </a:br>
            <a:r>
              <a:rPr lang="en-US" sz="1400" dirty="0">
                <a:solidFill>
                  <a:schemeClr val="bg1">
                    <a:lumMod val="65000"/>
                  </a:schemeClr>
                </a:solidFill>
              </a:rPr>
              <a:t> between photos and header</a:t>
            </a:r>
          </a:p>
        </p:txBody>
      </p:sp>
      <p:sp>
        <p:nvSpPr>
          <p:cNvPr id="18" name="Rectangle 17"/>
          <p:cNvSpPr/>
          <p:nvPr/>
        </p:nvSpPr>
        <p:spPr>
          <a:xfrm>
            <a:off x="5136080" y="1676633"/>
            <a:ext cx="3048000" cy="1615326"/>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9" name="Rectangle 18"/>
          <p:cNvSpPr/>
          <p:nvPr/>
        </p:nvSpPr>
        <p:spPr>
          <a:xfrm>
            <a:off x="8302485" y="1676633"/>
            <a:ext cx="3889515" cy="1615326"/>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1227528" y="3517300"/>
            <a:ext cx="10363200" cy="898198"/>
          </a:xfrm>
        </p:spPr>
        <p:txBody>
          <a:bodyPr/>
          <a:lstStyle>
            <a:lvl1pPr algn="r">
              <a:defRPr>
                <a:solidFill>
                  <a:srgbClr val="9D8C78"/>
                </a:solidFill>
              </a:defRPr>
            </a:lvl1pPr>
          </a:lstStyle>
          <a:p>
            <a:r>
              <a:rPr lang="en-US" dirty="0"/>
              <a:t>Click to edit Master title style</a:t>
            </a:r>
          </a:p>
        </p:txBody>
      </p:sp>
      <p:sp>
        <p:nvSpPr>
          <p:cNvPr id="3" name="Subtitle 2"/>
          <p:cNvSpPr>
            <a:spLocks noGrp="1"/>
          </p:cNvSpPr>
          <p:nvPr>
            <p:ph type="subTitle" idx="1"/>
          </p:nvPr>
        </p:nvSpPr>
        <p:spPr>
          <a:xfrm>
            <a:off x="4059137" y="4430695"/>
            <a:ext cx="7521783" cy="593737"/>
          </a:xfrm>
        </p:spPr>
        <p:txBody>
          <a:bodyPr/>
          <a:lstStyle>
            <a:lvl1pPr marL="0" indent="0" algn="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pic>
        <p:nvPicPr>
          <p:cNvPr id="21" name="Picture 6" descr="SNL_Stacked_White.png"/>
          <p:cNvPicPr>
            <a:picLocks noChangeAspect="1"/>
          </p:cNvPicPr>
          <p:nvPr userDrawn="1"/>
        </p:nvPicPr>
        <p:blipFill>
          <a:blip r:embed="rId3"/>
          <a:srcRect/>
          <a:stretch>
            <a:fillRect/>
          </a:stretch>
        </p:blipFill>
        <p:spPr bwMode="auto">
          <a:xfrm>
            <a:off x="9245600" y="533560"/>
            <a:ext cx="2032000" cy="585787"/>
          </a:xfrm>
          <a:prstGeom prst="rect">
            <a:avLst/>
          </a:prstGeom>
          <a:noFill/>
          <a:ln w="9525">
            <a:noFill/>
            <a:miter lim="800000"/>
            <a:headEnd/>
            <a:tailEnd/>
          </a:ln>
        </p:spPr>
      </p:pic>
      <p:pic>
        <p:nvPicPr>
          <p:cNvPr id="22" name="Picture 7" descr="SNL_Motto.png"/>
          <p:cNvPicPr>
            <a:picLocks noChangeAspect="1"/>
          </p:cNvPicPr>
          <p:nvPr userDrawn="1"/>
        </p:nvPicPr>
        <p:blipFill>
          <a:blip r:embed="rId4"/>
          <a:srcRect/>
          <a:stretch>
            <a:fillRect/>
          </a:stretch>
        </p:blipFill>
        <p:spPr bwMode="auto">
          <a:xfrm>
            <a:off x="1636185" y="711359"/>
            <a:ext cx="7192433" cy="304800"/>
          </a:xfrm>
          <a:prstGeom prst="rect">
            <a:avLst/>
          </a:prstGeom>
          <a:noFill/>
          <a:ln w="9525">
            <a:noFill/>
            <a:miter lim="800000"/>
            <a:headEnd/>
            <a:tailEnd/>
          </a:ln>
        </p:spPr>
      </p:pic>
      <p:sp>
        <p:nvSpPr>
          <p:cNvPr id="32" name="Rectangle 4"/>
          <p:cNvSpPr>
            <a:spLocks noGrp="1" noChangeArrowheads="1"/>
          </p:cNvSpPr>
          <p:nvPr>
            <p:ph type="dt" sz="half" idx="2"/>
          </p:nvPr>
        </p:nvSpPr>
        <p:spPr bwMode="auto">
          <a:xfrm>
            <a:off x="9245599" y="5797079"/>
            <a:ext cx="2335319" cy="32273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100">
                <a:latin typeface="Calibri"/>
                <a:cs typeface="Calibri"/>
              </a:defRPr>
            </a:lvl1pPr>
          </a:lstStyle>
          <a:p>
            <a:fld id="{1B799630-9E30-DE4D-BE8D-4E9CA304B925}" type="datetime1">
              <a:rPr lang="en-US" smtClean="0"/>
              <a:pPr/>
              <a:t>5/27/2025</a:t>
            </a:fld>
            <a:endParaRPr lang="en-US"/>
          </a:p>
        </p:txBody>
      </p:sp>
      <p:pic>
        <p:nvPicPr>
          <p:cNvPr id="20" name="Picture 12" descr="NNSAlogo_Black.jpg"/>
          <p:cNvPicPr>
            <a:picLocks noChangeAspect="1"/>
          </p:cNvPicPr>
          <p:nvPr userDrawn="1"/>
        </p:nvPicPr>
        <p:blipFill>
          <a:blip r:embed="rId5"/>
          <a:stretch>
            <a:fillRect/>
          </a:stretch>
        </p:blipFill>
        <p:spPr bwMode="auto">
          <a:xfrm>
            <a:off x="1840089" y="6115573"/>
            <a:ext cx="1134316" cy="276233"/>
          </a:xfrm>
          <a:prstGeom prst="rect">
            <a:avLst/>
          </a:prstGeom>
          <a:noFill/>
          <a:ln w="9525">
            <a:noFill/>
            <a:miter lim="800000"/>
            <a:headEnd/>
            <a:tailEnd/>
          </a:ln>
        </p:spPr>
      </p:pic>
      <p:sp>
        <p:nvSpPr>
          <p:cNvPr id="25" name="Rectangle 5"/>
          <p:cNvSpPr>
            <a:spLocks noGrp="1" noChangeArrowheads="1"/>
          </p:cNvSpPr>
          <p:nvPr>
            <p:ph type="ftr" sz="quarter" idx="3"/>
          </p:nvPr>
        </p:nvSpPr>
        <p:spPr bwMode="auto">
          <a:xfrm>
            <a:off x="4164540" y="6519332"/>
            <a:ext cx="3860800"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Calibri"/>
                <a:cs typeface="Calibri"/>
              </a:defRPr>
            </a:lvl1pPr>
          </a:lstStyle>
          <a:p>
            <a:endParaRPr lang="en-US" dirty="0"/>
          </a:p>
        </p:txBody>
      </p:sp>
      <p:sp>
        <p:nvSpPr>
          <p:cNvPr id="23" name="TextBox 22"/>
          <p:cNvSpPr txBox="1"/>
          <p:nvPr userDrawn="1"/>
        </p:nvSpPr>
        <p:spPr>
          <a:xfrm>
            <a:off x="4165600" y="6172201"/>
            <a:ext cx="7416800" cy="276999"/>
          </a:xfrm>
          <a:prstGeom prst="rect">
            <a:avLst/>
          </a:prstGeom>
          <a:noFill/>
        </p:spPr>
        <p:txBody>
          <a:bodyPr>
            <a:spAutoFit/>
          </a:bodyPr>
          <a:lstStyle/>
          <a:p>
            <a:r>
              <a:rPr lang="en-US" sz="600" kern="1200" dirty="0">
                <a:solidFill>
                  <a:schemeClr val="tx1"/>
                </a:solidFill>
                <a:effectLst/>
                <a:latin typeface="Arial"/>
                <a:ea typeface="+mn-ea"/>
                <a:cs typeface="Arial"/>
              </a:rPr>
              <a:t>Sandia National Laboratories is a multi-program laboratory managed and operated by Sandia Corporation, a wholly owned subsidiary of Lockheed Martin Corporation, for the U.S. Department of Energy’s National Nuclear Security Administration under contract DE-AC04-94AL85000. SAND NO. 2011-XXXXP</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34" name="Rectangle 33"/>
          <p:cNvSpPr/>
          <p:nvPr userDrawn="1"/>
        </p:nvSpPr>
        <p:spPr>
          <a:xfrm>
            <a:off x="0" y="1"/>
            <a:ext cx="12192000" cy="66124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ectangle 11"/>
          <p:cNvSpPr/>
          <p:nvPr/>
        </p:nvSpPr>
        <p:spPr>
          <a:xfrm>
            <a:off x="0" y="6553200"/>
            <a:ext cx="12192000" cy="304800"/>
          </a:xfrm>
          <a:prstGeom prst="rect">
            <a:avLst/>
          </a:prstGeom>
          <a:solidFill>
            <a:srgbClr val="9E8C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3" name="Rectangle 12"/>
          <p:cNvSpPr/>
          <p:nvPr/>
        </p:nvSpPr>
        <p:spPr>
          <a:xfrm>
            <a:off x="0" y="6451600"/>
            <a:ext cx="12192000" cy="76200"/>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16" name="Picture 13" descr="NNSAlogo_Black.jpg"/>
          <p:cNvPicPr>
            <a:picLocks noChangeAspect="1"/>
          </p:cNvPicPr>
          <p:nvPr/>
        </p:nvPicPr>
        <p:blipFill>
          <a:blip r:embed="rId2"/>
          <a:srcRect/>
          <a:stretch>
            <a:fillRect/>
          </a:stretch>
        </p:blipFill>
        <p:spPr bwMode="auto">
          <a:xfrm>
            <a:off x="283633" y="6119813"/>
            <a:ext cx="1365251" cy="247650"/>
          </a:xfrm>
          <a:prstGeom prst="rect">
            <a:avLst/>
          </a:prstGeom>
          <a:noFill/>
          <a:ln w="9525">
            <a:noFill/>
            <a:miter lim="800000"/>
            <a:headEnd/>
            <a:tailEnd/>
          </a:ln>
        </p:spPr>
      </p:pic>
      <p:sp>
        <p:nvSpPr>
          <p:cNvPr id="17" name="Rectangle 16"/>
          <p:cNvSpPr/>
          <p:nvPr/>
        </p:nvSpPr>
        <p:spPr>
          <a:xfrm>
            <a:off x="0" y="1456267"/>
            <a:ext cx="5025189" cy="183569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1">
                    <a:lumMod val="65000"/>
                  </a:schemeClr>
                </a:solidFill>
              </a:rPr>
              <a:t>Photos placed in horizontal position </a:t>
            </a:r>
            <a:br>
              <a:rPr lang="en-US" sz="1400" dirty="0">
                <a:solidFill>
                  <a:schemeClr val="bg1">
                    <a:lumMod val="65000"/>
                  </a:schemeClr>
                </a:solidFill>
              </a:rPr>
            </a:br>
            <a:r>
              <a:rPr lang="en-US" sz="1400" dirty="0">
                <a:solidFill>
                  <a:schemeClr val="bg1">
                    <a:lumMod val="65000"/>
                  </a:schemeClr>
                </a:solidFill>
              </a:rPr>
              <a:t>with even amount of white space</a:t>
            </a:r>
            <a:br>
              <a:rPr lang="en-US" sz="1400" dirty="0">
                <a:solidFill>
                  <a:schemeClr val="bg1">
                    <a:lumMod val="65000"/>
                  </a:schemeClr>
                </a:solidFill>
              </a:rPr>
            </a:br>
            <a:r>
              <a:rPr lang="en-US" sz="1400" dirty="0">
                <a:solidFill>
                  <a:schemeClr val="bg1">
                    <a:lumMod val="65000"/>
                  </a:schemeClr>
                </a:solidFill>
              </a:rPr>
              <a:t> between photos and header</a:t>
            </a:r>
          </a:p>
        </p:txBody>
      </p:sp>
      <p:sp>
        <p:nvSpPr>
          <p:cNvPr id="18" name="Rectangle 17"/>
          <p:cNvSpPr/>
          <p:nvPr/>
        </p:nvSpPr>
        <p:spPr>
          <a:xfrm>
            <a:off x="5136080" y="1456267"/>
            <a:ext cx="3048000" cy="183569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9" name="Rectangle 18"/>
          <p:cNvSpPr/>
          <p:nvPr/>
        </p:nvSpPr>
        <p:spPr>
          <a:xfrm>
            <a:off x="8302485" y="1456267"/>
            <a:ext cx="3889515" cy="183569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1227528" y="3678173"/>
            <a:ext cx="10363200" cy="898198"/>
          </a:xfrm>
        </p:spPr>
        <p:txBody>
          <a:bodyPr/>
          <a:lstStyle>
            <a:lvl1pPr algn="r">
              <a:defRPr>
                <a:solidFill>
                  <a:srgbClr val="9D8C78"/>
                </a:solidFill>
              </a:defRPr>
            </a:lvl1pPr>
          </a:lstStyle>
          <a:p>
            <a:r>
              <a:rPr lang="en-US" dirty="0"/>
              <a:t>Click to edit Master title style</a:t>
            </a:r>
          </a:p>
        </p:txBody>
      </p:sp>
      <p:sp>
        <p:nvSpPr>
          <p:cNvPr id="3" name="Subtitle 2"/>
          <p:cNvSpPr>
            <a:spLocks noGrp="1"/>
          </p:cNvSpPr>
          <p:nvPr>
            <p:ph type="subTitle" idx="1"/>
          </p:nvPr>
        </p:nvSpPr>
        <p:spPr>
          <a:xfrm>
            <a:off x="4059137" y="4591568"/>
            <a:ext cx="7521783" cy="593737"/>
          </a:xfrm>
        </p:spPr>
        <p:txBody>
          <a:bodyPr/>
          <a:lstStyle>
            <a:lvl1pPr marL="0" indent="0" algn="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pic>
        <p:nvPicPr>
          <p:cNvPr id="21" name="Picture 6" descr="SNL_Stacked_White.png"/>
          <p:cNvPicPr>
            <a:picLocks noChangeAspect="1"/>
          </p:cNvPicPr>
          <p:nvPr userDrawn="1"/>
        </p:nvPicPr>
        <p:blipFill>
          <a:blip r:embed="rId3"/>
          <a:srcRect/>
          <a:stretch>
            <a:fillRect/>
          </a:stretch>
        </p:blipFill>
        <p:spPr bwMode="auto">
          <a:xfrm>
            <a:off x="9245600" y="533560"/>
            <a:ext cx="2032000" cy="585787"/>
          </a:xfrm>
          <a:prstGeom prst="rect">
            <a:avLst/>
          </a:prstGeom>
          <a:noFill/>
          <a:ln w="9525">
            <a:noFill/>
            <a:miter lim="800000"/>
            <a:headEnd/>
            <a:tailEnd/>
          </a:ln>
        </p:spPr>
      </p:pic>
      <p:pic>
        <p:nvPicPr>
          <p:cNvPr id="22" name="Picture 7" descr="SNL_Motto.png"/>
          <p:cNvPicPr>
            <a:picLocks noChangeAspect="1"/>
          </p:cNvPicPr>
          <p:nvPr userDrawn="1"/>
        </p:nvPicPr>
        <p:blipFill>
          <a:blip r:embed="rId4"/>
          <a:stretch>
            <a:fillRect/>
          </a:stretch>
        </p:blipFill>
        <p:spPr bwMode="auto">
          <a:xfrm>
            <a:off x="1636998" y="601288"/>
            <a:ext cx="7190805" cy="304800"/>
          </a:xfrm>
          <a:prstGeom prst="rect">
            <a:avLst/>
          </a:prstGeom>
          <a:noFill/>
          <a:ln w="9525">
            <a:noFill/>
            <a:miter lim="800000"/>
            <a:headEnd/>
            <a:tailEnd/>
          </a:ln>
        </p:spPr>
      </p:pic>
      <p:sp>
        <p:nvSpPr>
          <p:cNvPr id="32" name="Rectangle 4"/>
          <p:cNvSpPr>
            <a:spLocks noGrp="1" noChangeArrowheads="1"/>
          </p:cNvSpPr>
          <p:nvPr>
            <p:ph type="dt" sz="half" idx="2"/>
          </p:nvPr>
        </p:nvSpPr>
        <p:spPr bwMode="auto">
          <a:xfrm>
            <a:off x="9245599" y="5797079"/>
            <a:ext cx="2335319" cy="32273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100">
                <a:latin typeface="Calibri"/>
                <a:cs typeface="Calibri"/>
              </a:defRPr>
            </a:lvl1pPr>
          </a:lstStyle>
          <a:p>
            <a:fld id="{504244A8-8889-154D-9568-D8C635C53E9B}" type="datetime1">
              <a:rPr lang="en-US" smtClean="0"/>
              <a:pPr/>
              <a:t>5/27/2025</a:t>
            </a:fld>
            <a:endParaRPr lang="en-US"/>
          </a:p>
        </p:txBody>
      </p:sp>
      <p:pic>
        <p:nvPicPr>
          <p:cNvPr id="33" name="Picture 8" descr="SNL_color_stack.png"/>
          <p:cNvPicPr>
            <a:picLocks noChangeAspect="1"/>
          </p:cNvPicPr>
          <p:nvPr userDrawn="1"/>
        </p:nvPicPr>
        <p:blipFill>
          <a:blip r:embed="rId5"/>
          <a:srcRect/>
          <a:stretch>
            <a:fillRect/>
          </a:stretch>
        </p:blipFill>
        <p:spPr bwMode="auto">
          <a:xfrm>
            <a:off x="9245601" y="408001"/>
            <a:ext cx="2032000" cy="669011"/>
          </a:xfrm>
          <a:prstGeom prst="rect">
            <a:avLst/>
          </a:prstGeom>
          <a:noFill/>
          <a:ln w="9525">
            <a:noFill/>
            <a:miter lim="800000"/>
            <a:headEnd/>
            <a:tailEnd/>
          </a:ln>
        </p:spPr>
      </p:pic>
      <p:sp>
        <p:nvSpPr>
          <p:cNvPr id="36" name="Rectangle 35"/>
          <p:cNvSpPr/>
          <p:nvPr userDrawn="1"/>
        </p:nvSpPr>
        <p:spPr>
          <a:xfrm>
            <a:off x="0" y="3369732"/>
            <a:ext cx="12192000" cy="397933"/>
          </a:xfrm>
          <a:prstGeom prst="rect">
            <a:avLst/>
          </a:prstGeom>
          <a:solidFill>
            <a:srgbClr val="102E5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37" name="Picture 12" descr="NNSAlogo_Black.jpg"/>
          <p:cNvPicPr>
            <a:picLocks noChangeAspect="1"/>
          </p:cNvPicPr>
          <p:nvPr userDrawn="1"/>
        </p:nvPicPr>
        <p:blipFill>
          <a:blip r:embed="rId6"/>
          <a:stretch>
            <a:fillRect/>
          </a:stretch>
        </p:blipFill>
        <p:spPr bwMode="auto">
          <a:xfrm>
            <a:off x="1840089" y="6115573"/>
            <a:ext cx="1134316" cy="276233"/>
          </a:xfrm>
          <a:prstGeom prst="rect">
            <a:avLst/>
          </a:prstGeom>
          <a:noFill/>
          <a:ln w="9525">
            <a:noFill/>
            <a:miter lim="800000"/>
            <a:headEnd/>
            <a:tailEnd/>
          </a:ln>
        </p:spPr>
      </p:pic>
      <p:sp>
        <p:nvSpPr>
          <p:cNvPr id="38" name="Rectangle 5"/>
          <p:cNvSpPr>
            <a:spLocks noGrp="1" noChangeArrowheads="1"/>
          </p:cNvSpPr>
          <p:nvPr>
            <p:ph type="ftr" sz="quarter" idx="3"/>
          </p:nvPr>
        </p:nvSpPr>
        <p:spPr bwMode="auto">
          <a:xfrm>
            <a:off x="4164540" y="6519332"/>
            <a:ext cx="3860800"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Calibri"/>
                <a:cs typeface="Calibri"/>
              </a:defRPr>
            </a:lvl1pPr>
          </a:lstStyle>
          <a:p>
            <a:endParaRPr lang="en-US" dirty="0"/>
          </a:p>
        </p:txBody>
      </p:sp>
      <p:sp>
        <p:nvSpPr>
          <p:cNvPr id="20" name="TextBox 19"/>
          <p:cNvSpPr txBox="1"/>
          <p:nvPr userDrawn="1"/>
        </p:nvSpPr>
        <p:spPr>
          <a:xfrm>
            <a:off x="4165600" y="6172201"/>
            <a:ext cx="7416800" cy="276999"/>
          </a:xfrm>
          <a:prstGeom prst="rect">
            <a:avLst/>
          </a:prstGeom>
          <a:noFill/>
        </p:spPr>
        <p:txBody>
          <a:bodyPr>
            <a:spAutoFit/>
          </a:bodyPr>
          <a:lstStyle/>
          <a:p>
            <a:r>
              <a:rPr lang="en-US" sz="600" kern="1200" dirty="0">
                <a:solidFill>
                  <a:schemeClr val="tx1"/>
                </a:solidFill>
                <a:effectLst/>
                <a:latin typeface="Arial"/>
                <a:ea typeface="+mn-ea"/>
                <a:cs typeface="Arial"/>
              </a:rPr>
              <a:t>Sandia National Laboratories is a multi-program laboratory managed and operated by Sandia Corporation, a wholly owned subsidiary of Lockheed Martin Corporation, for the U.S. Department of Energy’s National Nuclear Security Administration under contract DE-AC04-94AL85000. SAND NO. 2011-XXXXP</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34" name="Rectangle 33"/>
          <p:cNvSpPr/>
          <p:nvPr userDrawn="1"/>
        </p:nvSpPr>
        <p:spPr>
          <a:xfrm>
            <a:off x="0" y="1"/>
            <a:ext cx="12192000" cy="66124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3" name="Rectangle 22"/>
          <p:cNvSpPr/>
          <p:nvPr userDrawn="1"/>
        </p:nvSpPr>
        <p:spPr>
          <a:xfrm>
            <a:off x="0" y="3369732"/>
            <a:ext cx="12192000" cy="3089807"/>
          </a:xfrm>
          <a:prstGeom prst="rect">
            <a:avLst/>
          </a:prstGeom>
          <a:solidFill>
            <a:srgbClr val="9E8C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2" name="Rectangle 11"/>
          <p:cNvSpPr/>
          <p:nvPr/>
        </p:nvSpPr>
        <p:spPr>
          <a:xfrm>
            <a:off x="0" y="6553200"/>
            <a:ext cx="12192000" cy="304800"/>
          </a:xfrm>
          <a:prstGeom prst="rect">
            <a:avLst/>
          </a:prstGeom>
          <a:solidFill>
            <a:srgbClr val="30A6C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3" name="Rectangle 12"/>
          <p:cNvSpPr/>
          <p:nvPr/>
        </p:nvSpPr>
        <p:spPr>
          <a:xfrm>
            <a:off x="0" y="6451600"/>
            <a:ext cx="12192000" cy="76200"/>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15" name="Picture 12" descr="NNSAlogo_Black.jpg"/>
          <p:cNvPicPr>
            <a:picLocks noChangeAspect="1"/>
          </p:cNvPicPr>
          <p:nvPr/>
        </p:nvPicPr>
        <p:blipFill>
          <a:blip r:embed="rId2"/>
          <a:stretch>
            <a:fillRect/>
          </a:stretch>
        </p:blipFill>
        <p:spPr bwMode="auto">
          <a:xfrm>
            <a:off x="1840089" y="6115573"/>
            <a:ext cx="1134316" cy="276233"/>
          </a:xfrm>
          <a:prstGeom prst="rect">
            <a:avLst/>
          </a:prstGeom>
          <a:noFill/>
          <a:ln w="9525">
            <a:noFill/>
            <a:miter lim="800000"/>
            <a:headEnd/>
            <a:tailEnd/>
          </a:ln>
        </p:spPr>
      </p:pic>
      <p:pic>
        <p:nvPicPr>
          <p:cNvPr id="16" name="Picture 13" descr="NNSAlogo_Black.jpg"/>
          <p:cNvPicPr>
            <a:picLocks noChangeAspect="1"/>
          </p:cNvPicPr>
          <p:nvPr/>
        </p:nvPicPr>
        <p:blipFill>
          <a:blip r:embed="rId3"/>
          <a:srcRect/>
          <a:stretch>
            <a:fillRect/>
          </a:stretch>
        </p:blipFill>
        <p:spPr bwMode="auto">
          <a:xfrm>
            <a:off x="283633" y="6119813"/>
            <a:ext cx="1365251" cy="247650"/>
          </a:xfrm>
          <a:prstGeom prst="rect">
            <a:avLst/>
          </a:prstGeom>
          <a:noFill/>
          <a:ln w="9525">
            <a:noFill/>
            <a:miter lim="800000"/>
            <a:headEnd/>
            <a:tailEnd/>
          </a:ln>
        </p:spPr>
      </p:pic>
      <p:sp>
        <p:nvSpPr>
          <p:cNvPr id="17" name="Rectangle 16"/>
          <p:cNvSpPr/>
          <p:nvPr/>
        </p:nvSpPr>
        <p:spPr>
          <a:xfrm>
            <a:off x="0" y="1456267"/>
            <a:ext cx="5025189" cy="183569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1">
                    <a:lumMod val="65000"/>
                  </a:schemeClr>
                </a:solidFill>
              </a:rPr>
              <a:t>Photos placed in horizontal position </a:t>
            </a:r>
            <a:br>
              <a:rPr lang="en-US" sz="1400" dirty="0">
                <a:solidFill>
                  <a:schemeClr val="bg1">
                    <a:lumMod val="65000"/>
                  </a:schemeClr>
                </a:solidFill>
              </a:rPr>
            </a:br>
            <a:r>
              <a:rPr lang="en-US" sz="1400" dirty="0">
                <a:solidFill>
                  <a:schemeClr val="bg1">
                    <a:lumMod val="65000"/>
                  </a:schemeClr>
                </a:solidFill>
              </a:rPr>
              <a:t>with even amount of white space</a:t>
            </a:r>
            <a:br>
              <a:rPr lang="en-US" sz="1400" dirty="0">
                <a:solidFill>
                  <a:schemeClr val="bg1">
                    <a:lumMod val="65000"/>
                  </a:schemeClr>
                </a:solidFill>
              </a:rPr>
            </a:br>
            <a:r>
              <a:rPr lang="en-US" sz="1400" dirty="0">
                <a:solidFill>
                  <a:schemeClr val="bg1">
                    <a:lumMod val="65000"/>
                  </a:schemeClr>
                </a:solidFill>
              </a:rPr>
              <a:t> between photos and header</a:t>
            </a:r>
          </a:p>
        </p:txBody>
      </p:sp>
      <p:sp>
        <p:nvSpPr>
          <p:cNvPr id="18" name="Rectangle 17"/>
          <p:cNvSpPr/>
          <p:nvPr/>
        </p:nvSpPr>
        <p:spPr>
          <a:xfrm>
            <a:off x="5136080" y="1456267"/>
            <a:ext cx="3048000" cy="183569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9" name="Rectangle 18"/>
          <p:cNvSpPr/>
          <p:nvPr/>
        </p:nvSpPr>
        <p:spPr>
          <a:xfrm>
            <a:off x="8302485" y="1456267"/>
            <a:ext cx="3889515" cy="183569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1227528" y="3678173"/>
            <a:ext cx="10363200" cy="898198"/>
          </a:xfrm>
        </p:spPr>
        <p:txBody>
          <a:bodyPr/>
          <a:lstStyle>
            <a:lvl1pPr algn="r">
              <a:defRPr>
                <a:solidFill>
                  <a:srgbClr val="FFFFFF"/>
                </a:solidFill>
              </a:defRPr>
            </a:lvl1pPr>
          </a:lstStyle>
          <a:p>
            <a:r>
              <a:rPr lang="en-US" dirty="0"/>
              <a:t>Click to edit Master title style</a:t>
            </a:r>
          </a:p>
        </p:txBody>
      </p:sp>
      <p:sp>
        <p:nvSpPr>
          <p:cNvPr id="3" name="Subtitle 2"/>
          <p:cNvSpPr>
            <a:spLocks noGrp="1"/>
          </p:cNvSpPr>
          <p:nvPr>
            <p:ph type="subTitle" idx="1"/>
          </p:nvPr>
        </p:nvSpPr>
        <p:spPr>
          <a:xfrm>
            <a:off x="4059137" y="4591568"/>
            <a:ext cx="7521783" cy="593737"/>
          </a:xfrm>
        </p:spPr>
        <p:txBody>
          <a:bodyPr/>
          <a:lstStyle>
            <a:lvl1pPr marL="0" indent="0" algn="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pic>
        <p:nvPicPr>
          <p:cNvPr id="21" name="Picture 6" descr="SNL_Stacked_White.png"/>
          <p:cNvPicPr>
            <a:picLocks noChangeAspect="1"/>
          </p:cNvPicPr>
          <p:nvPr userDrawn="1"/>
        </p:nvPicPr>
        <p:blipFill>
          <a:blip r:embed="rId4"/>
          <a:srcRect/>
          <a:stretch>
            <a:fillRect/>
          </a:stretch>
        </p:blipFill>
        <p:spPr bwMode="auto">
          <a:xfrm>
            <a:off x="9245600" y="533560"/>
            <a:ext cx="2032000" cy="585787"/>
          </a:xfrm>
          <a:prstGeom prst="rect">
            <a:avLst/>
          </a:prstGeom>
          <a:noFill/>
          <a:ln w="9525">
            <a:noFill/>
            <a:miter lim="800000"/>
            <a:headEnd/>
            <a:tailEnd/>
          </a:ln>
        </p:spPr>
      </p:pic>
      <p:pic>
        <p:nvPicPr>
          <p:cNvPr id="22" name="Picture 7" descr="SNL_Motto.png"/>
          <p:cNvPicPr>
            <a:picLocks noChangeAspect="1"/>
          </p:cNvPicPr>
          <p:nvPr userDrawn="1"/>
        </p:nvPicPr>
        <p:blipFill>
          <a:blip r:embed="rId5"/>
          <a:stretch>
            <a:fillRect/>
          </a:stretch>
        </p:blipFill>
        <p:spPr bwMode="auto">
          <a:xfrm>
            <a:off x="1636998" y="601288"/>
            <a:ext cx="7190805" cy="304800"/>
          </a:xfrm>
          <a:prstGeom prst="rect">
            <a:avLst/>
          </a:prstGeom>
          <a:noFill/>
          <a:ln w="9525">
            <a:noFill/>
            <a:miter lim="800000"/>
            <a:headEnd/>
            <a:tailEnd/>
          </a:ln>
        </p:spPr>
      </p:pic>
      <p:sp>
        <p:nvSpPr>
          <p:cNvPr id="32" name="Rectangle 4"/>
          <p:cNvSpPr>
            <a:spLocks noGrp="1" noChangeArrowheads="1"/>
          </p:cNvSpPr>
          <p:nvPr>
            <p:ph type="dt" sz="half" idx="2"/>
          </p:nvPr>
        </p:nvSpPr>
        <p:spPr bwMode="auto">
          <a:xfrm>
            <a:off x="9245599" y="5797079"/>
            <a:ext cx="2335319" cy="32273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100">
                <a:latin typeface="Calibri"/>
                <a:cs typeface="Calibri"/>
              </a:defRPr>
            </a:lvl1pPr>
          </a:lstStyle>
          <a:p>
            <a:fld id="{9522E0D4-989F-3A4B-AA2E-486ADFE0E698}" type="datetime1">
              <a:rPr lang="en-US" smtClean="0"/>
              <a:pPr/>
              <a:t>5/27/2025</a:t>
            </a:fld>
            <a:endParaRPr lang="en-US"/>
          </a:p>
        </p:txBody>
      </p:sp>
      <p:pic>
        <p:nvPicPr>
          <p:cNvPr id="33" name="Picture 8" descr="SNL_color_stack.png"/>
          <p:cNvPicPr>
            <a:picLocks noChangeAspect="1"/>
          </p:cNvPicPr>
          <p:nvPr userDrawn="1"/>
        </p:nvPicPr>
        <p:blipFill>
          <a:blip r:embed="rId6"/>
          <a:srcRect/>
          <a:stretch>
            <a:fillRect/>
          </a:stretch>
        </p:blipFill>
        <p:spPr bwMode="auto">
          <a:xfrm>
            <a:off x="9245601" y="408001"/>
            <a:ext cx="2032000" cy="669011"/>
          </a:xfrm>
          <a:prstGeom prst="rect">
            <a:avLst/>
          </a:prstGeom>
          <a:noFill/>
          <a:ln w="9525">
            <a:noFill/>
            <a:miter lim="800000"/>
            <a:headEnd/>
            <a:tailEnd/>
          </a:ln>
        </p:spPr>
      </p:pic>
      <p:sp>
        <p:nvSpPr>
          <p:cNvPr id="20" name="Rectangle 5"/>
          <p:cNvSpPr>
            <a:spLocks noGrp="1" noChangeArrowheads="1"/>
          </p:cNvSpPr>
          <p:nvPr>
            <p:ph type="ftr" sz="quarter" idx="3"/>
          </p:nvPr>
        </p:nvSpPr>
        <p:spPr bwMode="auto">
          <a:xfrm>
            <a:off x="4164540" y="6519332"/>
            <a:ext cx="3860800"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Calibri"/>
                <a:cs typeface="Calibri"/>
              </a:defRPr>
            </a:lvl1pPr>
          </a:lstStyle>
          <a:p>
            <a:endParaRPr lang="en-US" dirty="0"/>
          </a:p>
        </p:txBody>
      </p:sp>
      <p:sp>
        <p:nvSpPr>
          <p:cNvPr id="24" name="TextBox 23"/>
          <p:cNvSpPr txBox="1"/>
          <p:nvPr userDrawn="1"/>
        </p:nvSpPr>
        <p:spPr>
          <a:xfrm>
            <a:off x="4165600" y="6172201"/>
            <a:ext cx="7416800" cy="276999"/>
          </a:xfrm>
          <a:prstGeom prst="rect">
            <a:avLst/>
          </a:prstGeom>
          <a:noFill/>
        </p:spPr>
        <p:txBody>
          <a:bodyPr>
            <a:spAutoFit/>
          </a:bodyPr>
          <a:lstStyle/>
          <a:p>
            <a:r>
              <a:rPr lang="en-US" sz="600" kern="1200" dirty="0">
                <a:solidFill>
                  <a:schemeClr val="tx1"/>
                </a:solidFill>
                <a:effectLst/>
                <a:latin typeface="Arial"/>
                <a:ea typeface="+mn-ea"/>
                <a:cs typeface="Arial"/>
              </a:rPr>
              <a:t>Sandia National Laboratories is a multi-program laboratory managed and operated by Sandia Corporation, a wholly owned subsidiary of Lockheed Martin Corporation, for the U.S. Department of Energy’s National Nuclear Security Administration under contract DE-AC04-94AL85000. SAND NO. 2011-XXXXP</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chemeClr val="bg1"/>
        </a:solidFill>
        <a:effectLst/>
      </p:bgPr>
    </p:bg>
    <p:spTree>
      <p:nvGrpSpPr>
        <p:cNvPr id="1" name=""/>
        <p:cNvGrpSpPr/>
        <p:nvPr/>
      </p:nvGrpSpPr>
      <p:grpSpPr>
        <a:xfrm>
          <a:off x="0" y="0"/>
          <a:ext cx="0" cy="0"/>
          <a:chOff x="0" y="0"/>
          <a:chExt cx="0" cy="0"/>
        </a:xfrm>
      </p:grpSpPr>
      <p:sp>
        <p:nvSpPr>
          <p:cNvPr id="29" name="Rectangle 28"/>
          <p:cNvSpPr/>
          <p:nvPr userDrawn="1"/>
        </p:nvSpPr>
        <p:spPr>
          <a:xfrm>
            <a:off x="2" y="0"/>
            <a:ext cx="12191999"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0" name="Rectangle 29"/>
          <p:cNvSpPr/>
          <p:nvPr userDrawn="1"/>
        </p:nvSpPr>
        <p:spPr>
          <a:xfrm>
            <a:off x="0" y="4040485"/>
            <a:ext cx="3312297" cy="2817515"/>
          </a:xfrm>
          <a:prstGeom prst="rect">
            <a:avLst/>
          </a:prstGeom>
          <a:solidFill>
            <a:srgbClr val="102E5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7" name="Rectangle 6"/>
          <p:cNvSpPr/>
          <p:nvPr/>
        </p:nvSpPr>
        <p:spPr>
          <a:xfrm>
            <a:off x="0" y="0"/>
            <a:ext cx="3312297" cy="893232"/>
          </a:xfrm>
          <a:prstGeom prst="rect">
            <a:avLst/>
          </a:prstGeom>
          <a:solidFill>
            <a:srgbClr val="102E5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3" name="Rectangle 12"/>
          <p:cNvSpPr/>
          <p:nvPr/>
        </p:nvSpPr>
        <p:spPr>
          <a:xfrm>
            <a:off x="11741910" y="-1"/>
            <a:ext cx="450089" cy="6857999"/>
          </a:xfrm>
          <a:prstGeom prst="rect">
            <a:avLst/>
          </a:prstGeom>
          <a:solidFill>
            <a:srgbClr val="9D8C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7" name="Rectangle 16"/>
          <p:cNvSpPr/>
          <p:nvPr/>
        </p:nvSpPr>
        <p:spPr>
          <a:xfrm>
            <a:off x="2" y="989096"/>
            <a:ext cx="1812876" cy="139587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bg1">
                    <a:lumMod val="65000"/>
                  </a:schemeClr>
                </a:solidFill>
              </a:rPr>
              <a:t>Photos placed in horizontal position </a:t>
            </a:r>
            <a:br>
              <a:rPr lang="en-US" sz="1100" dirty="0">
                <a:solidFill>
                  <a:schemeClr val="bg1">
                    <a:lumMod val="65000"/>
                  </a:schemeClr>
                </a:solidFill>
              </a:rPr>
            </a:br>
            <a:r>
              <a:rPr lang="en-US" sz="1100" dirty="0">
                <a:solidFill>
                  <a:schemeClr val="bg1">
                    <a:lumMod val="65000"/>
                  </a:schemeClr>
                </a:solidFill>
              </a:rPr>
              <a:t>with even amount of white space</a:t>
            </a:r>
            <a:br>
              <a:rPr lang="en-US" sz="1100" dirty="0">
                <a:solidFill>
                  <a:schemeClr val="bg1">
                    <a:lumMod val="65000"/>
                  </a:schemeClr>
                </a:solidFill>
              </a:rPr>
            </a:br>
            <a:r>
              <a:rPr lang="en-US" sz="1100" dirty="0">
                <a:solidFill>
                  <a:schemeClr val="bg1">
                    <a:lumMod val="65000"/>
                  </a:schemeClr>
                </a:solidFill>
              </a:rPr>
              <a:t> between photos and header</a:t>
            </a:r>
          </a:p>
        </p:txBody>
      </p:sp>
      <p:sp>
        <p:nvSpPr>
          <p:cNvPr id="2" name="Title 1"/>
          <p:cNvSpPr>
            <a:spLocks noGrp="1"/>
          </p:cNvSpPr>
          <p:nvPr>
            <p:ph type="ctrTitle"/>
          </p:nvPr>
        </p:nvSpPr>
        <p:spPr>
          <a:xfrm>
            <a:off x="3619337" y="1250965"/>
            <a:ext cx="7961583" cy="1233338"/>
          </a:xfrm>
        </p:spPr>
        <p:txBody>
          <a:bodyPr/>
          <a:lstStyle>
            <a:lvl1pPr algn="l">
              <a:lnSpc>
                <a:spcPts val="3800"/>
              </a:lnSpc>
              <a:defRPr>
                <a:solidFill>
                  <a:srgbClr val="9D8C78"/>
                </a:solidFill>
              </a:defRPr>
            </a:lvl1pPr>
          </a:lstStyle>
          <a:p>
            <a:r>
              <a:rPr lang="en-US" dirty="0"/>
              <a:t>Click to edit Master title style</a:t>
            </a:r>
          </a:p>
        </p:txBody>
      </p:sp>
      <p:sp>
        <p:nvSpPr>
          <p:cNvPr id="3" name="Subtitle 2"/>
          <p:cNvSpPr>
            <a:spLocks noGrp="1"/>
          </p:cNvSpPr>
          <p:nvPr>
            <p:ph type="subTitle" idx="1"/>
          </p:nvPr>
        </p:nvSpPr>
        <p:spPr>
          <a:xfrm>
            <a:off x="3619337" y="2588979"/>
            <a:ext cx="7521783" cy="593737"/>
          </a:xfrm>
        </p:spPr>
        <p:txBody>
          <a:bodyPr/>
          <a:lstStyle>
            <a:lvl1pPr marL="0" indent="0" algn="l">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pic>
        <p:nvPicPr>
          <p:cNvPr id="21" name="Picture 6" descr="SNL_Stacked_White.png"/>
          <p:cNvPicPr>
            <a:picLocks noChangeAspect="1"/>
          </p:cNvPicPr>
          <p:nvPr userDrawn="1"/>
        </p:nvPicPr>
        <p:blipFill>
          <a:blip r:embed="rId2"/>
          <a:srcRect/>
          <a:stretch>
            <a:fillRect/>
          </a:stretch>
        </p:blipFill>
        <p:spPr bwMode="auto">
          <a:xfrm>
            <a:off x="476265" y="4339007"/>
            <a:ext cx="2032000" cy="585787"/>
          </a:xfrm>
          <a:prstGeom prst="rect">
            <a:avLst/>
          </a:prstGeom>
          <a:noFill/>
          <a:ln w="9525">
            <a:noFill/>
            <a:miter lim="800000"/>
            <a:headEnd/>
            <a:tailEnd/>
          </a:ln>
        </p:spPr>
      </p:pic>
      <p:pic>
        <p:nvPicPr>
          <p:cNvPr id="22" name="Picture 7" descr="SNL_Motto.png"/>
          <p:cNvPicPr>
            <a:picLocks noChangeAspect="1"/>
          </p:cNvPicPr>
          <p:nvPr userDrawn="1"/>
        </p:nvPicPr>
        <p:blipFill>
          <a:blip r:embed="rId3"/>
          <a:stretch>
            <a:fillRect/>
          </a:stretch>
        </p:blipFill>
        <p:spPr bwMode="auto">
          <a:xfrm>
            <a:off x="397397" y="5157318"/>
            <a:ext cx="1294291" cy="1453660"/>
          </a:xfrm>
          <a:prstGeom prst="rect">
            <a:avLst/>
          </a:prstGeom>
          <a:noFill/>
          <a:ln w="9525">
            <a:noFill/>
            <a:miter lim="800000"/>
            <a:headEnd/>
            <a:tailEnd/>
          </a:ln>
        </p:spPr>
      </p:pic>
      <p:pic>
        <p:nvPicPr>
          <p:cNvPr id="27" name="Picture 13" descr="NNSAlogo_Black.jpg"/>
          <p:cNvPicPr>
            <a:picLocks noChangeAspect="1"/>
          </p:cNvPicPr>
          <p:nvPr userDrawn="1"/>
        </p:nvPicPr>
        <p:blipFill>
          <a:blip r:embed="rId4"/>
          <a:srcRect/>
          <a:stretch>
            <a:fillRect/>
          </a:stretch>
        </p:blipFill>
        <p:spPr bwMode="auto">
          <a:xfrm>
            <a:off x="3684911" y="5932869"/>
            <a:ext cx="1365251" cy="247650"/>
          </a:xfrm>
          <a:prstGeom prst="rect">
            <a:avLst/>
          </a:prstGeom>
          <a:noFill/>
          <a:ln w="9525">
            <a:noFill/>
            <a:miter lim="800000"/>
            <a:headEnd/>
            <a:tailEnd/>
          </a:ln>
        </p:spPr>
      </p:pic>
      <p:sp>
        <p:nvSpPr>
          <p:cNvPr id="32" name="Rectangle 4"/>
          <p:cNvSpPr>
            <a:spLocks noGrp="1" noChangeArrowheads="1"/>
          </p:cNvSpPr>
          <p:nvPr>
            <p:ph type="dt" sz="half" idx="2"/>
          </p:nvPr>
        </p:nvSpPr>
        <p:spPr bwMode="auto">
          <a:xfrm>
            <a:off x="3619336" y="265178"/>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100">
                <a:latin typeface="Calibri"/>
                <a:cs typeface="Calibri"/>
              </a:defRPr>
            </a:lvl1pPr>
          </a:lstStyle>
          <a:p>
            <a:fld id="{5B35050C-AFC0-D74A-963F-148736DC45A4}" type="datetime1">
              <a:rPr lang="en-US" smtClean="0"/>
              <a:pPr/>
              <a:t>5/27/2025</a:t>
            </a:fld>
            <a:endParaRPr lang="en-US" dirty="0"/>
          </a:p>
        </p:txBody>
      </p:sp>
      <p:sp>
        <p:nvSpPr>
          <p:cNvPr id="20" name="Rectangle 19"/>
          <p:cNvSpPr/>
          <p:nvPr userDrawn="1"/>
        </p:nvSpPr>
        <p:spPr>
          <a:xfrm>
            <a:off x="0" y="2484303"/>
            <a:ext cx="3312296" cy="1467948"/>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1">
                    <a:lumMod val="65000"/>
                  </a:schemeClr>
                </a:solidFill>
              </a:rPr>
              <a:t>Photos placed in horizontal position </a:t>
            </a:r>
            <a:br>
              <a:rPr lang="en-US" sz="1400" dirty="0">
                <a:solidFill>
                  <a:schemeClr val="bg1">
                    <a:lumMod val="65000"/>
                  </a:schemeClr>
                </a:solidFill>
              </a:rPr>
            </a:br>
            <a:r>
              <a:rPr lang="en-US" sz="1400" dirty="0">
                <a:solidFill>
                  <a:schemeClr val="bg1">
                    <a:lumMod val="65000"/>
                  </a:schemeClr>
                </a:solidFill>
              </a:rPr>
              <a:t>with even amount of white space</a:t>
            </a:r>
            <a:br>
              <a:rPr lang="en-US" sz="1400" dirty="0">
                <a:solidFill>
                  <a:schemeClr val="bg1">
                    <a:lumMod val="65000"/>
                  </a:schemeClr>
                </a:solidFill>
              </a:rPr>
            </a:br>
            <a:r>
              <a:rPr lang="en-US" sz="1400" dirty="0">
                <a:solidFill>
                  <a:schemeClr val="bg1">
                    <a:lumMod val="65000"/>
                  </a:schemeClr>
                </a:solidFill>
              </a:rPr>
              <a:t> between photos and header</a:t>
            </a:r>
          </a:p>
        </p:txBody>
      </p:sp>
      <p:sp>
        <p:nvSpPr>
          <p:cNvPr id="25" name="Rectangle 24"/>
          <p:cNvSpPr/>
          <p:nvPr userDrawn="1"/>
        </p:nvSpPr>
        <p:spPr>
          <a:xfrm>
            <a:off x="1963189" y="989096"/>
            <a:ext cx="1349108" cy="139587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solidFill>
                <a:schemeClr val="bg1">
                  <a:lumMod val="65000"/>
                </a:schemeClr>
              </a:solidFill>
            </a:endParaRPr>
          </a:p>
        </p:txBody>
      </p:sp>
      <p:sp>
        <p:nvSpPr>
          <p:cNvPr id="31" name="Rectangle 30"/>
          <p:cNvSpPr/>
          <p:nvPr userDrawn="1"/>
        </p:nvSpPr>
        <p:spPr>
          <a:xfrm>
            <a:off x="11591704" y="-1"/>
            <a:ext cx="103685" cy="6857999"/>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3" name="Picture 12" descr="NNSAlogo_Black.jpg"/>
          <p:cNvPicPr>
            <a:picLocks noChangeAspect="1"/>
          </p:cNvPicPr>
          <p:nvPr userDrawn="1"/>
        </p:nvPicPr>
        <p:blipFill>
          <a:blip r:embed="rId5"/>
          <a:stretch>
            <a:fillRect/>
          </a:stretch>
        </p:blipFill>
        <p:spPr bwMode="auto">
          <a:xfrm>
            <a:off x="5386267" y="5921221"/>
            <a:ext cx="1134316" cy="276233"/>
          </a:xfrm>
          <a:prstGeom prst="rect">
            <a:avLst/>
          </a:prstGeom>
          <a:noFill/>
          <a:ln w="9525">
            <a:noFill/>
            <a:miter lim="800000"/>
            <a:headEnd/>
            <a:tailEnd/>
          </a:ln>
        </p:spPr>
      </p:pic>
      <p:sp>
        <p:nvSpPr>
          <p:cNvPr id="34" name="Rectangle 5"/>
          <p:cNvSpPr>
            <a:spLocks noGrp="1" noChangeArrowheads="1"/>
          </p:cNvSpPr>
          <p:nvPr>
            <p:ph type="ftr" sz="quarter" idx="3"/>
          </p:nvPr>
        </p:nvSpPr>
        <p:spPr bwMode="auto">
          <a:xfrm>
            <a:off x="3611363" y="6519332"/>
            <a:ext cx="3860800"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Calibri"/>
                <a:cs typeface="Calibri"/>
              </a:defRPr>
            </a:lvl1pPr>
          </a:lstStyle>
          <a:p>
            <a:endParaRPr lang="en-US" dirty="0"/>
          </a:p>
        </p:txBody>
      </p:sp>
      <p:sp>
        <p:nvSpPr>
          <p:cNvPr id="19" name="TextBox 18"/>
          <p:cNvSpPr txBox="1"/>
          <p:nvPr userDrawn="1"/>
        </p:nvSpPr>
        <p:spPr>
          <a:xfrm>
            <a:off x="4165600" y="6172201"/>
            <a:ext cx="7416800" cy="276999"/>
          </a:xfrm>
          <a:prstGeom prst="rect">
            <a:avLst/>
          </a:prstGeom>
          <a:noFill/>
        </p:spPr>
        <p:txBody>
          <a:bodyPr>
            <a:spAutoFit/>
          </a:bodyPr>
          <a:lstStyle/>
          <a:p>
            <a:r>
              <a:rPr lang="en-US" sz="600" kern="1200" dirty="0">
                <a:solidFill>
                  <a:schemeClr val="tx1"/>
                </a:solidFill>
                <a:effectLst/>
                <a:latin typeface="Arial"/>
                <a:ea typeface="+mn-ea"/>
                <a:cs typeface="Arial"/>
              </a:rPr>
              <a:t>Sandia National Laboratories is a multi-program laboratory managed and operated by Sandia Corporation, a wholly owned subsidiary of Lockheed Martin Corporation, for the U.S. Department of Energy’s National Nuclear Security Administration under contract DE-AC04-94AL85000. SAND NO. 2011-XXXXP</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_Title Slide">
    <p:bg>
      <p:bgPr>
        <a:solidFill>
          <a:schemeClr val="bg1"/>
        </a:solidFill>
        <a:effectLst/>
      </p:bgPr>
    </p:bg>
    <p:spTree>
      <p:nvGrpSpPr>
        <p:cNvPr id="1" name=""/>
        <p:cNvGrpSpPr/>
        <p:nvPr/>
      </p:nvGrpSpPr>
      <p:grpSpPr>
        <a:xfrm>
          <a:off x="0" y="0"/>
          <a:ext cx="0" cy="0"/>
          <a:chOff x="0" y="0"/>
          <a:chExt cx="0" cy="0"/>
        </a:xfrm>
      </p:grpSpPr>
      <p:sp>
        <p:nvSpPr>
          <p:cNvPr id="29" name="Rectangle 28"/>
          <p:cNvSpPr/>
          <p:nvPr userDrawn="1"/>
        </p:nvSpPr>
        <p:spPr>
          <a:xfrm>
            <a:off x="2" y="0"/>
            <a:ext cx="12191999"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0" name="Rectangle 29"/>
          <p:cNvSpPr/>
          <p:nvPr userDrawn="1"/>
        </p:nvSpPr>
        <p:spPr>
          <a:xfrm>
            <a:off x="6096000" y="1"/>
            <a:ext cx="6096001" cy="2817515"/>
          </a:xfrm>
          <a:prstGeom prst="rect">
            <a:avLst/>
          </a:prstGeom>
          <a:solidFill>
            <a:srgbClr val="102E5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7" name="Rectangle 6"/>
          <p:cNvSpPr/>
          <p:nvPr/>
        </p:nvSpPr>
        <p:spPr>
          <a:xfrm>
            <a:off x="6096000" y="5964768"/>
            <a:ext cx="6096001" cy="893232"/>
          </a:xfrm>
          <a:prstGeom prst="rect">
            <a:avLst/>
          </a:prstGeom>
          <a:solidFill>
            <a:srgbClr val="102E5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17" name="Rectangle 16"/>
          <p:cNvSpPr/>
          <p:nvPr/>
        </p:nvSpPr>
        <p:spPr>
          <a:xfrm>
            <a:off x="6096002" y="2908380"/>
            <a:ext cx="1812876" cy="139587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bg1">
                    <a:lumMod val="65000"/>
                  </a:schemeClr>
                </a:solidFill>
              </a:rPr>
              <a:t>Photos placed in horizontal position </a:t>
            </a:r>
            <a:br>
              <a:rPr lang="en-US" sz="1100" dirty="0">
                <a:solidFill>
                  <a:schemeClr val="bg1">
                    <a:lumMod val="65000"/>
                  </a:schemeClr>
                </a:solidFill>
              </a:rPr>
            </a:br>
            <a:r>
              <a:rPr lang="en-US" sz="1100" dirty="0">
                <a:solidFill>
                  <a:schemeClr val="bg1">
                    <a:lumMod val="65000"/>
                  </a:schemeClr>
                </a:solidFill>
              </a:rPr>
              <a:t>with even amount of white space</a:t>
            </a:r>
            <a:br>
              <a:rPr lang="en-US" sz="1100" dirty="0">
                <a:solidFill>
                  <a:schemeClr val="bg1">
                    <a:lumMod val="65000"/>
                  </a:schemeClr>
                </a:solidFill>
              </a:rPr>
            </a:br>
            <a:r>
              <a:rPr lang="en-US" sz="1100" dirty="0">
                <a:solidFill>
                  <a:schemeClr val="bg1">
                    <a:lumMod val="65000"/>
                  </a:schemeClr>
                </a:solidFill>
              </a:rPr>
              <a:t> between photos and header</a:t>
            </a:r>
          </a:p>
        </p:txBody>
      </p:sp>
      <p:pic>
        <p:nvPicPr>
          <p:cNvPr id="21" name="Picture 6" descr="SNL_Stacked_White.png"/>
          <p:cNvPicPr>
            <a:picLocks noChangeAspect="1"/>
          </p:cNvPicPr>
          <p:nvPr userDrawn="1"/>
        </p:nvPicPr>
        <p:blipFill>
          <a:blip r:embed="rId2"/>
          <a:srcRect/>
          <a:stretch>
            <a:fillRect/>
          </a:stretch>
        </p:blipFill>
        <p:spPr bwMode="auto">
          <a:xfrm>
            <a:off x="9590997" y="1488546"/>
            <a:ext cx="2032000" cy="585787"/>
          </a:xfrm>
          <a:prstGeom prst="rect">
            <a:avLst/>
          </a:prstGeom>
          <a:noFill/>
          <a:ln w="9525">
            <a:noFill/>
            <a:miter lim="800000"/>
            <a:headEnd/>
            <a:tailEnd/>
          </a:ln>
        </p:spPr>
      </p:pic>
      <p:sp>
        <p:nvSpPr>
          <p:cNvPr id="20" name="Rectangle 19"/>
          <p:cNvSpPr/>
          <p:nvPr userDrawn="1"/>
        </p:nvSpPr>
        <p:spPr>
          <a:xfrm>
            <a:off x="6096000" y="4403587"/>
            <a:ext cx="6096000" cy="1467948"/>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1">
                    <a:lumMod val="65000"/>
                  </a:schemeClr>
                </a:solidFill>
              </a:rPr>
              <a:t>Photos placed in horizontal position </a:t>
            </a:r>
            <a:br>
              <a:rPr lang="en-US" sz="1400" dirty="0">
                <a:solidFill>
                  <a:schemeClr val="bg1">
                    <a:lumMod val="65000"/>
                  </a:schemeClr>
                </a:solidFill>
              </a:rPr>
            </a:br>
            <a:r>
              <a:rPr lang="en-US" sz="1400" dirty="0">
                <a:solidFill>
                  <a:schemeClr val="bg1">
                    <a:lumMod val="65000"/>
                  </a:schemeClr>
                </a:solidFill>
              </a:rPr>
              <a:t>with even amount of white space</a:t>
            </a:r>
            <a:br>
              <a:rPr lang="en-US" sz="1400" dirty="0">
                <a:solidFill>
                  <a:schemeClr val="bg1">
                    <a:lumMod val="65000"/>
                  </a:schemeClr>
                </a:solidFill>
              </a:rPr>
            </a:br>
            <a:r>
              <a:rPr lang="en-US" sz="1400" dirty="0">
                <a:solidFill>
                  <a:schemeClr val="bg1">
                    <a:lumMod val="65000"/>
                  </a:schemeClr>
                </a:solidFill>
              </a:rPr>
              <a:t> between photos and header</a:t>
            </a:r>
          </a:p>
        </p:txBody>
      </p:sp>
      <p:sp>
        <p:nvSpPr>
          <p:cNvPr id="25" name="Rectangle 24"/>
          <p:cNvSpPr/>
          <p:nvPr userDrawn="1"/>
        </p:nvSpPr>
        <p:spPr>
          <a:xfrm>
            <a:off x="8059189" y="2908380"/>
            <a:ext cx="4132812" cy="1395877"/>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solidFill>
                <a:schemeClr val="bg1">
                  <a:lumMod val="65000"/>
                </a:schemeClr>
              </a:solidFill>
            </a:endParaRPr>
          </a:p>
        </p:txBody>
      </p:sp>
      <p:sp>
        <p:nvSpPr>
          <p:cNvPr id="13" name="Rectangle 12"/>
          <p:cNvSpPr/>
          <p:nvPr/>
        </p:nvSpPr>
        <p:spPr>
          <a:xfrm rot="10800000">
            <a:off x="150208" y="-1"/>
            <a:ext cx="450089" cy="6857999"/>
          </a:xfrm>
          <a:prstGeom prst="rect">
            <a:avLst/>
          </a:prstGeom>
          <a:solidFill>
            <a:srgbClr val="9D8C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4" name="TextBox 13"/>
          <p:cNvSpPr txBox="1"/>
          <p:nvPr userDrawn="1"/>
        </p:nvSpPr>
        <p:spPr>
          <a:xfrm>
            <a:off x="933804" y="6375407"/>
            <a:ext cx="5015440" cy="579645"/>
          </a:xfrm>
          <a:prstGeom prst="rect">
            <a:avLst/>
          </a:prstGeom>
          <a:noFill/>
        </p:spPr>
        <p:txBody>
          <a:bodyPr wrap="square">
            <a:spAutoFit/>
          </a:bodyPr>
          <a:lstStyle/>
          <a:p>
            <a:pPr algn="l">
              <a:defRPr/>
            </a:pPr>
            <a:r>
              <a:rPr lang="en-US" sz="950" baseline="30000" dirty="0">
                <a:latin typeface="Arial" pitchFamily="-112" charset="0"/>
              </a:rPr>
              <a:t>Sandia National Laboratories is a multi-program laboratory managed and operated by Sandia Corporation, a wholly owned subsidiary of Lockheed Martin Corporation, for the U.S. Department of Energy’s National Nuclear Security Administration under contract DE-AC04-94AL85000. </a:t>
            </a:r>
            <a:br>
              <a:rPr lang="en-US" sz="950" baseline="30000" dirty="0">
                <a:latin typeface="Arial" pitchFamily="-112" charset="0"/>
              </a:rPr>
            </a:br>
            <a:r>
              <a:rPr lang="en-US" sz="950" baseline="30000" dirty="0">
                <a:latin typeface="Arial" pitchFamily="-112" charset="0"/>
              </a:rPr>
              <a:t>SAND No. 2011–XXXXP.</a:t>
            </a:r>
          </a:p>
          <a:p>
            <a:pPr algn="l">
              <a:defRPr/>
            </a:pPr>
            <a:endParaRPr lang="en-US" sz="950" baseline="30000" dirty="0">
              <a:latin typeface="Arial" pitchFamily="-112" charset="0"/>
            </a:endParaRPr>
          </a:p>
        </p:txBody>
      </p:sp>
      <p:sp>
        <p:nvSpPr>
          <p:cNvPr id="2" name="Title 1"/>
          <p:cNvSpPr>
            <a:spLocks noGrp="1"/>
          </p:cNvSpPr>
          <p:nvPr>
            <p:ph type="ctrTitle"/>
          </p:nvPr>
        </p:nvSpPr>
        <p:spPr>
          <a:xfrm>
            <a:off x="896558" y="1250965"/>
            <a:ext cx="5052687" cy="1233338"/>
          </a:xfrm>
        </p:spPr>
        <p:txBody>
          <a:bodyPr/>
          <a:lstStyle>
            <a:lvl1pPr algn="l">
              <a:lnSpc>
                <a:spcPts val="3800"/>
              </a:lnSpc>
              <a:defRPr>
                <a:solidFill>
                  <a:srgbClr val="9D8C78"/>
                </a:solidFill>
              </a:defRPr>
            </a:lvl1pPr>
          </a:lstStyle>
          <a:p>
            <a:r>
              <a:rPr lang="en-US" dirty="0"/>
              <a:t>Click to edit Master title style</a:t>
            </a:r>
          </a:p>
        </p:txBody>
      </p:sp>
      <p:sp>
        <p:nvSpPr>
          <p:cNvPr id="3" name="Subtitle 2"/>
          <p:cNvSpPr>
            <a:spLocks noGrp="1"/>
          </p:cNvSpPr>
          <p:nvPr>
            <p:ph type="subTitle" idx="1"/>
          </p:nvPr>
        </p:nvSpPr>
        <p:spPr>
          <a:xfrm>
            <a:off x="896558" y="2588979"/>
            <a:ext cx="4781753" cy="1085555"/>
          </a:xfrm>
        </p:spPr>
        <p:txBody>
          <a:bodyPr/>
          <a:lstStyle>
            <a:lvl1pPr marL="0" indent="0" algn="l">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pic>
        <p:nvPicPr>
          <p:cNvPr id="27" name="Picture 13" descr="NNSAlogo_Black.jpg"/>
          <p:cNvPicPr>
            <a:picLocks noChangeAspect="1"/>
          </p:cNvPicPr>
          <p:nvPr userDrawn="1"/>
        </p:nvPicPr>
        <p:blipFill>
          <a:blip r:embed="rId3"/>
          <a:srcRect/>
          <a:stretch>
            <a:fillRect/>
          </a:stretch>
        </p:blipFill>
        <p:spPr bwMode="auto">
          <a:xfrm>
            <a:off x="1069276" y="6051407"/>
            <a:ext cx="1365251" cy="247650"/>
          </a:xfrm>
          <a:prstGeom prst="rect">
            <a:avLst/>
          </a:prstGeom>
          <a:noFill/>
          <a:ln w="9525">
            <a:noFill/>
            <a:miter lim="800000"/>
            <a:headEnd/>
            <a:tailEnd/>
          </a:ln>
        </p:spPr>
      </p:pic>
      <p:sp>
        <p:nvSpPr>
          <p:cNvPr id="32" name="Rectangle 4"/>
          <p:cNvSpPr>
            <a:spLocks noGrp="1" noChangeArrowheads="1"/>
          </p:cNvSpPr>
          <p:nvPr>
            <p:ph type="dt" sz="half" idx="2"/>
          </p:nvPr>
        </p:nvSpPr>
        <p:spPr bwMode="auto">
          <a:xfrm>
            <a:off x="896558" y="265179"/>
            <a:ext cx="1372509" cy="28515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100">
                <a:latin typeface="Calibri"/>
                <a:cs typeface="Calibri"/>
              </a:defRPr>
            </a:lvl1pPr>
          </a:lstStyle>
          <a:p>
            <a:fld id="{7D098A99-26EF-B34F-91F8-30EA53688AF7}" type="datetime1">
              <a:rPr lang="en-US" smtClean="0"/>
              <a:pPr/>
              <a:t>5/27/2025</a:t>
            </a:fld>
            <a:endParaRPr lang="en-US" dirty="0"/>
          </a:p>
        </p:txBody>
      </p:sp>
      <p:sp>
        <p:nvSpPr>
          <p:cNvPr id="31" name="Rectangle 30"/>
          <p:cNvSpPr/>
          <p:nvPr userDrawn="1"/>
        </p:nvSpPr>
        <p:spPr>
          <a:xfrm rot="10800000">
            <a:off x="2" y="-1"/>
            <a:ext cx="103685" cy="6857999"/>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3" name="Picture 12" descr="NNSAlogo_Black.jpg"/>
          <p:cNvPicPr>
            <a:picLocks noChangeAspect="1"/>
          </p:cNvPicPr>
          <p:nvPr userDrawn="1"/>
        </p:nvPicPr>
        <p:blipFill>
          <a:blip r:embed="rId4"/>
          <a:stretch>
            <a:fillRect/>
          </a:stretch>
        </p:blipFill>
        <p:spPr bwMode="auto">
          <a:xfrm>
            <a:off x="2770633" y="6039759"/>
            <a:ext cx="1134316" cy="276233"/>
          </a:xfrm>
          <a:prstGeom prst="rect">
            <a:avLst/>
          </a:prstGeom>
          <a:noFill/>
          <a:ln w="9525">
            <a:noFill/>
            <a:miter lim="800000"/>
            <a:headEnd/>
            <a:tailEnd/>
          </a:ln>
        </p:spPr>
      </p:pic>
      <p:pic>
        <p:nvPicPr>
          <p:cNvPr id="18" name="Picture 17" descr="SNL_motto_2 lines.png"/>
          <p:cNvPicPr>
            <a:picLocks noChangeAspect="1"/>
          </p:cNvPicPr>
          <p:nvPr userDrawn="1"/>
        </p:nvPicPr>
        <p:blipFill>
          <a:blip r:embed="rId5"/>
          <a:stretch>
            <a:fillRect/>
          </a:stretch>
        </p:blipFill>
        <p:spPr>
          <a:xfrm>
            <a:off x="6660443" y="1586652"/>
            <a:ext cx="2580645" cy="394494"/>
          </a:xfrm>
          <a:prstGeom prst="rect">
            <a:avLst/>
          </a:prstGeom>
        </p:spPr>
      </p:pic>
      <p:sp>
        <p:nvSpPr>
          <p:cNvPr id="19" name="Rectangle 5"/>
          <p:cNvSpPr>
            <a:spLocks noGrp="1" noChangeArrowheads="1"/>
          </p:cNvSpPr>
          <p:nvPr>
            <p:ph type="ftr" sz="quarter" idx="3"/>
          </p:nvPr>
        </p:nvSpPr>
        <p:spPr bwMode="auto">
          <a:xfrm>
            <a:off x="6151463" y="6519332"/>
            <a:ext cx="3860800"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FFFFFF"/>
                </a:solidFill>
                <a:latin typeface="Calibri"/>
                <a:cs typeface="Calibri"/>
              </a:defRPr>
            </a:lvl1pPr>
          </a:lstStyle>
          <a:p>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5435" y="1"/>
            <a:ext cx="8313336" cy="991675"/>
          </a:xfrm>
        </p:spPr>
        <p:txBody>
          <a:bodyPr/>
          <a:lstStyle/>
          <a:p>
            <a:r>
              <a:rPr lang="en-US"/>
              <a:t>Click to edit Master title style</a:t>
            </a:r>
          </a:p>
        </p:txBody>
      </p:sp>
      <p:sp>
        <p:nvSpPr>
          <p:cNvPr id="3" name="Content Placeholder 2"/>
          <p:cNvSpPr>
            <a:spLocks noGrp="1"/>
          </p:cNvSpPr>
          <p:nvPr>
            <p:ph idx="1"/>
          </p:nvPr>
        </p:nvSpPr>
        <p:spPr>
          <a:xfrm>
            <a:off x="435435" y="1278740"/>
            <a:ext cx="10972800" cy="50904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29733" y="6563352"/>
            <a:ext cx="2844800" cy="476250"/>
          </a:xfrm>
          <a:ln/>
        </p:spPr>
        <p:txBody>
          <a:bodyPr/>
          <a:lstStyle>
            <a:lvl1pPr>
              <a:defRPr>
                <a:latin typeface="Calibri"/>
                <a:cs typeface="Calibri"/>
              </a:defRPr>
            </a:lvl1pPr>
          </a:lstStyle>
          <a:p>
            <a:fld id="{C9CA6C2B-6061-6F46-BF6B-C0454CDDAB35}" type="datetime1">
              <a:rPr lang="en-US" smtClean="0"/>
              <a:pPr/>
              <a:t>5/27/2025</a:t>
            </a:fld>
            <a:endParaRPr lang="en-US"/>
          </a:p>
        </p:txBody>
      </p:sp>
      <p:sp>
        <p:nvSpPr>
          <p:cNvPr id="6" name="Rectangle 6"/>
          <p:cNvSpPr>
            <a:spLocks noGrp="1" noChangeArrowheads="1"/>
          </p:cNvSpPr>
          <p:nvPr>
            <p:ph type="sldNum" sz="quarter" idx="12"/>
          </p:nvPr>
        </p:nvSpPr>
        <p:spPr>
          <a:xfrm>
            <a:off x="11379200" y="6547487"/>
            <a:ext cx="812800" cy="374650"/>
          </a:xfrm>
          <a:ln/>
        </p:spPr>
        <p:txBody>
          <a:bodyPr/>
          <a:lstStyle>
            <a:lvl1pPr>
              <a:defRPr/>
            </a:lvl1pPr>
          </a:lstStyle>
          <a:p>
            <a:fld id="{A5E55A7B-7854-E145-92D9-B491DF4BAE2D}" type="slidenum">
              <a:rPr lang="en-US" smtClean="0"/>
              <a:pPr/>
              <a:t>‹#›</a:t>
            </a:fld>
            <a:endParaRPr lang="en-US"/>
          </a:p>
        </p:txBody>
      </p:sp>
      <p:sp>
        <p:nvSpPr>
          <p:cNvPr id="7" name="Rectangle 5"/>
          <p:cNvSpPr>
            <a:spLocks noGrp="1" noChangeArrowheads="1"/>
          </p:cNvSpPr>
          <p:nvPr>
            <p:ph type="ftr" sz="quarter" idx="3"/>
          </p:nvPr>
        </p:nvSpPr>
        <p:spPr bwMode="auto">
          <a:xfrm>
            <a:off x="4164540" y="6519332"/>
            <a:ext cx="3860800"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Calibri"/>
                <a:cs typeface="Calibri"/>
              </a:defRPr>
            </a:lvl1pPr>
          </a:lstStyle>
          <a:p>
            <a:endParaRPr lang="en-US" dirty="0"/>
          </a:p>
        </p:txBody>
      </p:sp>
      <p:sp>
        <p:nvSpPr>
          <p:cNvPr id="18" name="AutoShape 2" descr="Image result for university of alaska fairbanks logo">
            <a:hlinkClick r:id="rId2"/>
            <a:extLst>
              <a:ext uri="{FF2B5EF4-FFF2-40B4-BE49-F238E27FC236}">
                <a16:creationId xmlns:a16="http://schemas.microsoft.com/office/drawing/2014/main" id="{B89AA8D7-E569-42A3-927D-D902D7BDC638}"/>
              </a:ext>
            </a:extLst>
          </p:cNvPr>
          <p:cNvSpPr>
            <a:spLocks noChangeAspect="1" noChangeArrowheads="1"/>
          </p:cNvSpPr>
          <p:nvPr userDrawn="1"/>
        </p:nvSpPr>
        <p:spPr bwMode="auto">
          <a:xfrm>
            <a:off x="2895600" y="2667000"/>
            <a:ext cx="6400800" cy="1524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p>
        </p:txBody>
      </p:sp>
      <p:sp>
        <p:nvSpPr>
          <p:cNvPr id="28" name="Rectangle 27">
            <a:extLst>
              <a:ext uri="{FF2B5EF4-FFF2-40B4-BE49-F238E27FC236}">
                <a16:creationId xmlns:a16="http://schemas.microsoft.com/office/drawing/2014/main" id="{FA9F287E-2F75-4FFD-821B-E6B9C9F0E655}"/>
              </a:ext>
            </a:extLst>
          </p:cNvPr>
          <p:cNvSpPr/>
          <p:nvPr userDrawn="1"/>
        </p:nvSpPr>
        <p:spPr>
          <a:xfrm>
            <a:off x="10622699" y="0"/>
            <a:ext cx="1510737" cy="83273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33" name="Picture 32">
            <a:extLst>
              <a:ext uri="{FF2B5EF4-FFF2-40B4-BE49-F238E27FC236}">
                <a16:creationId xmlns:a16="http://schemas.microsoft.com/office/drawing/2014/main" id="{4A7E7E5A-A366-4269-957E-E5AC6ACDEEB5}"/>
              </a:ext>
            </a:extLst>
          </p:cNvPr>
          <p:cNvPicPr>
            <a:picLocks noChangeAspect="1"/>
          </p:cNvPicPr>
          <p:nvPr userDrawn="1"/>
        </p:nvPicPr>
        <p:blipFill>
          <a:blip r:embed="rId3"/>
          <a:stretch>
            <a:fillRect/>
          </a:stretch>
        </p:blipFill>
        <p:spPr>
          <a:xfrm>
            <a:off x="10283792" y="144846"/>
            <a:ext cx="1790990" cy="68789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121530" y="6594933"/>
            <a:ext cx="1987901" cy="284666"/>
          </a:xfrm>
          <a:ln/>
        </p:spPr>
        <p:txBody>
          <a:bodyPr/>
          <a:lstStyle>
            <a:lvl1pPr>
              <a:defRPr/>
            </a:lvl1pPr>
          </a:lstStyle>
          <a:p>
            <a:fld id="{DADE15B5-4D50-754D-8585-236811896E05}" type="datetime1">
              <a:rPr lang="en-US" smtClean="0"/>
              <a:pPr/>
              <a:t>5/27/2025</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xfrm>
            <a:off x="11074400" y="6527800"/>
            <a:ext cx="812800" cy="374650"/>
          </a:xfrm>
          <a:ln/>
        </p:spPr>
        <p:txBody>
          <a:bodyPr/>
          <a:lstStyle>
            <a:lvl1pPr>
              <a:defRPr/>
            </a:lvl1pPr>
          </a:lstStyle>
          <a:p>
            <a:fld id="{A5E55A7B-7854-E145-92D9-B491DF4BAE2D}" type="slidenum">
              <a:rPr lang="en-US" smtClean="0"/>
              <a:pPr/>
              <a:t>‹#›</a:t>
            </a:fld>
            <a:endParaRPr lang="en-US"/>
          </a:p>
        </p:txBody>
      </p:sp>
      <p:sp>
        <p:nvSpPr>
          <p:cNvPr id="18" name="Rectangle 17">
            <a:extLst>
              <a:ext uri="{FF2B5EF4-FFF2-40B4-BE49-F238E27FC236}">
                <a16:creationId xmlns:a16="http://schemas.microsoft.com/office/drawing/2014/main" id="{F292C9E6-E108-4D1D-B24E-398F06849A1C}"/>
              </a:ext>
            </a:extLst>
          </p:cNvPr>
          <p:cNvSpPr/>
          <p:nvPr userDrawn="1"/>
        </p:nvSpPr>
        <p:spPr>
          <a:xfrm>
            <a:off x="10692272" y="0"/>
            <a:ext cx="1510737" cy="83273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19" name="Picture 18">
            <a:extLst>
              <a:ext uri="{FF2B5EF4-FFF2-40B4-BE49-F238E27FC236}">
                <a16:creationId xmlns:a16="http://schemas.microsoft.com/office/drawing/2014/main" id="{F522642E-3F7B-4B16-9817-9DCCBFA90095}"/>
              </a:ext>
            </a:extLst>
          </p:cNvPr>
          <p:cNvPicPr>
            <a:picLocks noChangeAspect="1"/>
          </p:cNvPicPr>
          <p:nvPr userDrawn="1"/>
        </p:nvPicPr>
        <p:blipFill>
          <a:blip r:embed="rId2"/>
          <a:stretch>
            <a:fillRect/>
          </a:stretch>
        </p:blipFill>
        <p:spPr>
          <a:xfrm>
            <a:off x="11112287" y="-42336"/>
            <a:ext cx="1069007" cy="801755"/>
          </a:xfrm>
          <a:prstGeom prst="rect">
            <a:avLst/>
          </a:prstGeom>
        </p:spPr>
      </p:pic>
      <p:pic>
        <p:nvPicPr>
          <p:cNvPr id="20" name="Picture 19">
            <a:extLst>
              <a:ext uri="{FF2B5EF4-FFF2-40B4-BE49-F238E27FC236}">
                <a16:creationId xmlns:a16="http://schemas.microsoft.com/office/drawing/2014/main" id="{B521A78F-A15C-44AD-B6CB-BF668930A802}"/>
              </a:ext>
            </a:extLst>
          </p:cNvPr>
          <p:cNvPicPr>
            <a:picLocks noChangeAspect="1"/>
          </p:cNvPicPr>
          <p:nvPr userDrawn="1"/>
        </p:nvPicPr>
        <p:blipFill>
          <a:blip r:embed="rId3"/>
          <a:stretch>
            <a:fillRect/>
          </a:stretch>
        </p:blipFill>
        <p:spPr>
          <a:xfrm>
            <a:off x="10013486" y="-153003"/>
            <a:ext cx="1209704" cy="907278"/>
          </a:xfrm>
          <a:prstGeom prst="rect">
            <a:avLst/>
          </a:prstGeom>
        </p:spPr>
      </p:pic>
      <p:pic>
        <p:nvPicPr>
          <p:cNvPr id="22" name="Picture 21">
            <a:extLst>
              <a:ext uri="{FF2B5EF4-FFF2-40B4-BE49-F238E27FC236}">
                <a16:creationId xmlns:a16="http://schemas.microsoft.com/office/drawing/2014/main" id="{8CFDCA33-97D9-4706-8A2A-EBC310953955}"/>
              </a:ext>
            </a:extLst>
          </p:cNvPr>
          <p:cNvPicPr>
            <a:picLocks noChangeAspect="1"/>
          </p:cNvPicPr>
          <p:nvPr userDrawn="1"/>
        </p:nvPicPr>
        <p:blipFill>
          <a:blip r:embed="rId4"/>
          <a:stretch>
            <a:fillRect/>
          </a:stretch>
        </p:blipFill>
        <p:spPr>
          <a:xfrm>
            <a:off x="10096846" y="580485"/>
            <a:ext cx="933541" cy="509714"/>
          </a:xfrm>
          <a:prstGeom prst="rect">
            <a:avLst/>
          </a:prstGeom>
        </p:spPr>
      </p:pic>
      <p:pic>
        <p:nvPicPr>
          <p:cNvPr id="21" name="Picture 20">
            <a:extLst>
              <a:ext uri="{FF2B5EF4-FFF2-40B4-BE49-F238E27FC236}">
                <a16:creationId xmlns:a16="http://schemas.microsoft.com/office/drawing/2014/main" id="{ED8ED54E-5917-4238-83AE-1632AC8CEC90}"/>
              </a:ext>
            </a:extLst>
          </p:cNvPr>
          <p:cNvPicPr>
            <a:picLocks noChangeAspect="1"/>
          </p:cNvPicPr>
          <p:nvPr userDrawn="1"/>
        </p:nvPicPr>
        <p:blipFill>
          <a:blip r:embed="rId5"/>
          <a:stretch>
            <a:fillRect/>
          </a:stretch>
        </p:blipFill>
        <p:spPr>
          <a:xfrm>
            <a:off x="11008584" y="699384"/>
            <a:ext cx="1112525" cy="364220"/>
          </a:xfrm>
          <a:prstGeom prst="rect">
            <a:avLst/>
          </a:prstGeom>
        </p:spPr>
      </p:pic>
      <p:pic>
        <p:nvPicPr>
          <p:cNvPr id="23" name="Picture 22">
            <a:extLst>
              <a:ext uri="{FF2B5EF4-FFF2-40B4-BE49-F238E27FC236}">
                <a16:creationId xmlns:a16="http://schemas.microsoft.com/office/drawing/2014/main" id="{7238A241-221F-4F78-9648-405DB709BEF3}"/>
              </a:ext>
            </a:extLst>
          </p:cNvPr>
          <p:cNvPicPr>
            <a:picLocks noChangeAspect="1"/>
          </p:cNvPicPr>
          <p:nvPr userDrawn="1"/>
        </p:nvPicPr>
        <p:blipFill>
          <a:blip r:embed="rId6"/>
          <a:stretch>
            <a:fillRect/>
          </a:stretch>
        </p:blipFill>
        <p:spPr>
          <a:xfrm>
            <a:off x="9115567" y="281343"/>
            <a:ext cx="1052968" cy="404428"/>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114F66A0-55BE-484A-9667-5C4C7A46FB26}" type="datetime1">
              <a:rPr lang="en-US" smtClean="0"/>
              <a:pPr/>
              <a:t>5/27/2025</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A5E55A7B-7854-E145-92D9-B491DF4BAE2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6553200"/>
            <a:ext cx="12192000" cy="304800"/>
          </a:xfrm>
          <a:prstGeom prst="rect">
            <a:avLst/>
          </a:prstGeom>
          <a:solidFill>
            <a:srgbClr val="9E8C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8" name="Rectangle 7"/>
          <p:cNvSpPr/>
          <p:nvPr/>
        </p:nvSpPr>
        <p:spPr>
          <a:xfrm>
            <a:off x="0" y="6451600"/>
            <a:ext cx="12192000" cy="76200"/>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1028" name="Picture 8" descr="SNL_color_stack.png"/>
          <p:cNvPicPr>
            <a:picLocks noChangeAspect="1"/>
          </p:cNvPicPr>
          <p:nvPr/>
        </p:nvPicPr>
        <p:blipFill>
          <a:blip r:embed="rId19"/>
          <a:srcRect/>
          <a:stretch>
            <a:fillRect/>
          </a:stretch>
        </p:blipFill>
        <p:spPr bwMode="auto">
          <a:xfrm>
            <a:off x="10668001" y="228601"/>
            <a:ext cx="1248833" cy="411163"/>
          </a:xfrm>
          <a:prstGeom prst="rect">
            <a:avLst/>
          </a:prstGeom>
          <a:noFill/>
          <a:ln w="9525">
            <a:noFill/>
            <a:miter lim="800000"/>
            <a:headEnd/>
            <a:tailEnd/>
          </a:ln>
        </p:spPr>
      </p:pic>
      <p:sp>
        <p:nvSpPr>
          <p:cNvPr id="1029" name="Rectangle 2"/>
          <p:cNvSpPr>
            <a:spLocks noGrp="1" noChangeArrowheads="1"/>
          </p:cNvSpPr>
          <p:nvPr>
            <p:ph type="title"/>
          </p:nvPr>
        </p:nvSpPr>
        <p:spPr bwMode="auto">
          <a:xfrm>
            <a:off x="609600" y="1"/>
            <a:ext cx="10972800" cy="9916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0" name="Rectangle 3"/>
          <p:cNvSpPr>
            <a:spLocks noGrp="1" noChangeArrowheads="1"/>
          </p:cNvSpPr>
          <p:nvPr>
            <p:ph type="body" idx="1"/>
          </p:nvPr>
        </p:nvSpPr>
        <p:spPr bwMode="auto">
          <a:xfrm>
            <a:off x="609600" y="1278740"/>
            <a:ext cx="10972800" cy="48474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Rectangle 4"/>
          <p:cNvSpPr>
            <a:spLocks noGrp="1" noChangeArrowheads="1"/>
          </p:cNvSpPr>
          <p:nvPr>
            <p:ph type="dt" sz="half" idx="2"/>
          </p:nvPr>
        </p:nvSpPr>
        <p:spPr bwMode="auto">
          <a:xfrm>
            <a:off x="145699" y="6166934"/>
            <a:ext cx="1987901"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a:cs typeface="Calibri"/>
              </a:defRPr>
            </a:lvl1pPr>
          </a:lstStyle>
          <a:p>
            <a:fld id="{30B37176-1C50-7042-8162-64D2C2671FE5}" type="datetime1">
              <a:rPr lang="en-US" smtClean="0"/>
              <a:pPr/>
              <a:t>5/27/2025</a:t>
            </a:fld>
            <a:endParaRPr lang="en-US" dirty="0"/>
          </a:p>
        </p:txBody>
      </p:sp>
      <p:sp>
        <p:nvSpPr>
          <p:cNvPr id="3" name="Rectangle 5"/>
          <p:cNvSpPr>
            <a:spLocks noGrp="1" noChangeArrowheads="1"/>
          </p:cNvSpPr>
          <p:nvPr>
            <p:ph type="ftr" sz="quarter" idx="3"/>
          </p:nvPr>
        </p:nvSpPr>
        <p:spPr bwMode="auto">
          <a:xfrm>
            <a:off x="4164540" y="6519332"/>
            <a:ext cx="3860800" cy="28466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Calibri"/>
                <a:cs typeface="Calibri"/>
              </a:defRPr>
            </a:lvl1pPr>
          </a:lstStyle>
          <a:p>
            <a:endParaRPr lang="en-US" dirty="0"/>
          </a:p>
        </p:txBody>
      </p:sp>
      <p:sp>
        <p:nvSpPr>
          <p:cNvPr id="4" name="Rectangle 6"/>
          <p:cNvSpPr>
            <a:spLocks noGrp="1" noChangeArrowheads="1"/>
          </p:cNvSpPr>
          <p:nvPr>
            <p:ph type="sldNum" sz="quarter" idx="4"/>
          </p:nvPr>
        </p:nvSpPr>
        <p:spPr bwMode="auto">
          <a:xfrm>
            <a:off x="11074400" y="6153150"/>
            <a:ext cx="812800" cy="374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a:cs typeface="Calibri"/>
              </a:defRPr>
            </a:lvl1pPr>
          </a:lstStyle>
          <a:p>
            <a:fld id="{A5E55A7B-7854-E145-92D9-B491DF4BAE2D}"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84" r:id="rId1"/>
    <p:sldLayoutId id="2147483798" r:id="rId2"/>
    <p:sldLayoutId id="2147483796" r:id="rId3"/>
    <p:sldLayoutId id="2147483799" r:id="rId4"/>
    <p:sldLayoutId id="2147483797" r:id="rId5"/>
    <p:sldLayoutId id="2147483800"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 id="2147483794" r:id="rId16"/>
    <p:sldLayoutId id="2147483795" r:id="rId17"/>
  </p:sldLayoutIdLst>
  <p:hf hdr="0" ftr="0" dt="0"/>
  <p:txStyles>
    <p:titleStyle>
      <a:lvl1pPr algn="l" rtl="0" eaLnBrk="1" fontAlgn="base" hangingPunct="1">
        <a:spcBef>
          <a:spcPct val="0"/>
        </a:spcBef>
        <a:spcAft>
          <a:spcPct val="0"/>
        </a:spcAft>
        <a:defRPr sz="4000" b="0">
          <a:solidFill>
            <a:srgbClr val="102E54"/>
          </a:solidFill>
          <a:latin typeface="Calibri"/>
          <a:ea typeface="ＭＳ Ｐゴシック" charset="-128"/>
          <a:cs typeface="Calibri"/>
        </a:defRPr>
      </a:lvl1pPr>
      <a:lvl2pPr algn="l" rtl="0" eaLnBrk="1" fontAlgn="base" hangingPunct="1">
        <a:spcBef>
          <a:spcPct val="0"/>
        </a:spcBef>
        <a:spcAft>
          <a:spcPct val="0"/>
        </a:spcAft>
        <a:defRPr sz="4000">
          <a:solidFill>
            <a:srgbClr val="102E54"/>
          </a:solidFill>
          <a:latin typeface="Calibri" charset="0"/>
          <a:ea typeface="ＭＳ Ｐゴシック" charset="-128"/>
        </a:defRPr>
      </a:lvl2pPr>
      <a:lvl3pPr algn="l" rtl="0" eaLnBrk="1" fontAlgn="base" hangingPunct="1">
        <a:spcBef>
          <a:spcPct val="0"/>
        </a:spcBef>
        <a:spcAft>
          <a:spcPct val="0"/>
        </a:spcAft>
        <a:defRPr sz="4000">
          <a:solidFill>
            <a:srgbClr val="102E54"/>
          </a:solidFill>
          <a:latin typeface="Calibri" charset="0"/>
          <a:ea typeface="ＭＳ Ｐゴシック" charset="-128"/>
        </a:defRPr>
      </a:lvl3pPr>
      <a:lvl4pPr algn="l" rtl="0" eaLnBrk="1" fontAlgn="base" hangingPunct="1">
        <a:spcBef>
          <a:spcPct val="0"/>
        </a:spcBef>
        <a:spcAft>
          <a:spcPct val="0"/>
        </a:spcAft>
        <a:defRPr sz="4000">
          <a:solidFill>
            <a:srgbClr val="102E54"/>
          </a:solidFill>
          <a:latin typeface="Calibri" charset="0"/>
          <a:ea typeface="ＭＳ Ｐゴシック" charset="-128"/>
        </a:defRPr>
      </a:lvl4pPr>
      <a:lvl5pPr algn="l" rtl="0" eaLnBrk="1" fontAlgn="base" hangingPunct="1">
        <a:spcBef>
          <a:spcPct val="0"/>
        </a:spcBef>
        <a:spcAft>
          <a:spcPct val="0"/>
        </a:spcAft>
        <a:defRPr sz="4000">
          <a:solidFill>
            <a:srgbClr val="102E54"/>
          </a:solidFill>
          <a:latin typeface="Calibri" charset="0"/>
          <a:ea typeface="ＭＳ Ｐゴシック" charset="-128"/>
        </a:defRPr>
      </a:lvl5pPr>
      <a:lvl6pPr marL="457200" algn="ctr" rtl="0" eaLnBrk="1" fontAlgn="base" hangingPunct="1">
        <a:spcBef>
          <a:spcPct val="0"/>
        </a:spcBef>
        <a:spcAft>
          <a:spcPct val="0"/>
        </a:spcAft>
        <a:defRPr sz="4400">
          <a:solidFill>
            <a:schemeClr val="tx2"/>
          </a:solidFill>
          <a:latin typeface="Arial" pitchFamily="-112" charset="0"/>
        </a:defRPr>
      </a:lvl6pPr>
      <a:lvl7pPr marL="914400" algn="ctr" rtl="0" eaLnBrk="1" fontAlgn="base" hangingPunct="1">
        <a:spcBef>
          <a:spcPct val="0"/>
        </a:spcBef>
        <a:spcAft>
          <a:spcPct val="0"/>
        </a:spcAft>
        <a:defRPr sz="4400">
          <a:solidFill>
            <a:schemeClr val="tx2"/>
          </a:solidFill>
          <a:latin typeface="Arial" pitchFamily="-112" charset="0"/>
        </a:defRPr>
      </a:lvl7pPr>
      <a:lvl8pPr marL="1371600" algn="ctr" rtl="0" eaLnBrk="1" fontAlgn="base" hangingPunct="1">
        <a:spcBef>
          <a:spcPct val="0"/>
        </a:spcBef>
        <a:spcAft>
          <a:spcPct val="0"/>
        </a:spcAft>
        <a:defRPr sz="4400">
          <a:solidFill>
            <a:schemeClr val="tx2"/>
          </a:solidFill>
          <a:latin typeface="Arial" pitchFamily="-112" charset="0"/>
        </a:defRPr>
      </a:lvl8pPr>
      <a:lvl9pPr marL="1828800" algn="ctr" rtl="0" eaLnBrk="1" fontAlgn="base" hangingPunct="1">
        <a:spcBef>
          <a:spcPct val="0"/>
        </a:spcBef>
        <a:spcAft>
          <a:spcPct val="0"/>
        </a:spcAft>
        <a:defRPr sz="4400">
          <a:solidFill>
            <a:schemeClr val="tx2"/>
          </a:solidFill>
          <a:latin typeface="Arial" pitchFamily="-112" charset="0"/>
        </a:defRPr>
      </a:lvl9pPr>
    </p:titleStyle>
    <p:body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tif"/><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emf"/><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openxmlformats.org/officeDocument/2006/relationships/image" Target="../media/image420.png"/><Relationship Id="rId3" Type="http://schemas.openxmlformats.org/officeDocument/2006/relationships/image" Target="../media/image39.png"/><Relationship Id="rId7"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7.jpg"/><Relationship Id="rId5" Type="http://schemas.openxmlformats.org/officeDocument/2006/relationships/image" Target="../media/image51.png"/><Relationship Id="rId10" Type="http://schemas.openxmlformats.org/officeDocument/2006/relationships/image" Target="../media/image55.pn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1.png"/><Relationship Id="rId7" Type="http://schemas.openxmlformats.org/officeDocument/2006/relationships/image" Target="../media/image37.jp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0.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37.jp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20.xml.rels><?xml version="1.0" encoding="UTF-8" standalone="yes"?>
<Relationships xmlns="http://schemas.openxmlformats.org/package/2006/relationships"><Relationship Id="rId8" Type="http://schemas.openxmlformats.org/officeDocument/2006/relationships/image" Target="../media/image60.JPG"/><Relationship Id="rId3" Type="http://schemas.openxmlformats.org/officeDocument/2006/relationships/image" Target="../media/image12.jpg"/><Relationship Id="rId7" Type="http://schemas.openxmlformats.org/officeDocument/2006/relationships/image" Target="../media/image59.JP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00.png"/><Relationship Id="rId3" Type="http://schemas.openxmlformats.org/officeDocument/2006/relationships/image" Target="../media/image59.JPG"/><Relationship Id="rId7" Type="http://schemas.openxmlformats.org/officeDocument/2006/relationships/image" Target="../media/image65.png"/><Relationship Id="rId12" Type="http://schemas.openxmlformats.org/officeDocument/2006/relationships/image" Target="../media/image690.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50.png"/><Relationship Id="rId11" Type="http://schemas.openxmlformats.org/officeDocument/2006/relationships/image" Target="../media/image69.png"/><Relationship Id="rId5" Type="http://schemas.openxmlformats.org/officeDocument/2006/relationships/image" Target="../media/image64.png"/><Relationship Id="rId15" Type="http://schemas.openxmlformats.org/officeDocument/2006/relationships/image" Target="../media/image72.png"/><Relationship Id="rId10" Type="http://schemas.openxmlformats.org/officeDocument/2006/relationships/image" Target="../media/image66.png"/><Relationship Id="rId4" Type="http://schemas.openxmlformats.org/officeDocument/2006/relationships/image" Target="../media/image60.JPG"/><Relationship Id="rId9" Type="http://schemas.openxmlformats.org/officeDocument/2006/relationships/image" Target="../media/image68.png"/><Relationship Id="rId14" Type="http://schemas.openxmlformats.org/officeDocument/2006/relationships/image" Target="../media/image71.png"/></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25.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18" Type="http://schemas.openxmlformats.org/officeDocument/2006/relationships/image" Target="../media/image870.png"/><Relationship Id="rId3" Type="http://schemas.openxmlformats.org/officeDocument/2006/relationships/image" Target="../media/image76.png"/><Relationship Id="rId7" Type="http://schemas.openxmlformats.org/officeDocument/2006/relationships/image" Target="../media/image77.png"/><Relationship Id="rId12" Type="http://schemas.openxmlformats.org/officeDocument/2006/relationships/image" Target="../media/image82.png"/><Relationship Id="rId17" Type="http://schemas.openxmlformats.org/officeDocument/2006/relationships/image" Target="../media/image87.png"/><Relationship Id="rId2" Type="http://schemas.openxmlformats.org/officeDocument/2006/relationships/notesSlide" Target="../notesSlides/notesSlide24.xml"/><Relationship Id="rId16"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760.png"/><Relationship Id="rId11" Type="http://schemas.openxmlformats.org/officeDocument/2006/relationships/image" Target="../media/image81.png"/><Relationship Id="rId5" Type="http://schemas.openxmlformats.org/officeDocument/2006/relationships/image" Target="../media/image750.png"/><Relationship Id="rId15" Type="http://schemas.openxmlformats.org/officeDocument/2006/relationships/image" Target="../media/image85.png"/><Relationship Id="rId10" Type="http://schemas.openxmlformats.org/officeDocument/2006/relationships/image" Target="../media/image80.png"/><Relationship Id="rId19" Type="http://schemas.openxmlformats.org/officeDocument/2006/relationships/image" Target="../media/image88.png"/><Relationship Id="rId4" Type="http://schemas.openxmlformats.org/officeDocument/2006/relationships/image" Target="../media/image74.png"/><Relationship Id="rId9" Type="http://schemas.openxmlformats.org/officeDocument/2006/relationships/image" Target="../media/image79.png"/><Relationship Id="rId14" Type="http://schemas.openxmlformats.org/officeDocument/2006/relationships/image" Target="../media/image84.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9.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hyperlink" Target="https://essopenarchive.org/doi/full/10.22541/essoar.174086594.45589925/v1"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3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53.png"/><Relationship Id="rId5" Type="http://schemas.microsoft.com/office/2007/relationships/hdphoto" Target="../media/hdphoto1.wdp"/><Relationship Id="rId4" Type="http://schemas.openxmlformats.org/officeDocument/2006/relationships/image" Target="../media/image94.pn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32.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3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34.xml.rels><?xml version="1.0" encoding="UTF-8" standalone="yes"?>
<Relationships xmlns="http://schemas.openxmlformats.org/package/2006/relationships"><Relationship Id="rId8" Type="http://schemas.openxmlformats.org/officeDocument/2006/relationships/hyperlink" Target="http://gtnpdatabase.org/boreholes/view/365" TargetMode="External"/><Relationship Id="rId3" Type="http://schemas.openxmlformats.org/officeDocument/2006/relationships/image" Target="../media/image1040.png"/><Relationship Id="rId7" Type="http://schemas.openxmlformats.org/officeDocument/2006/relationships/image" Target="../media/image108.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 Id="rId9" Type="http://schemas.openxmlformats.org/officeDocument/2006/relationships/hyperlink" Target="https://climate-change.canada.ca/climate-data/#/daily-climate-data" TargetMode="External"/></Relationships>
</file>

<file path=ppt/slides/_rels/slide35.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slideLayout" Target="../slideLayouts/slideLayout7.xml"/><Relationship Id="rId7" Type="http://schemas.openxmlformats.org/officeDocument/2006/relationships/image" Target="../media/image103.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01.png"/><Relationship Id="rId5" Type="http://schemas.openxmlformats.org/officeDocument/2006/relationships/image" Target="../media/image109.png"/><Relationship Id="rId4"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12.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04.png"/><Relationship Id="rId5" Type="http://schemas.openxmlformats.org/officeDocument/2006/relationships/image" Target="../media/image102.png"/><Relationship Id="rId4" Type="http://schemas.openxmlformats.org/officeDocument/2006/relationships/image" Target="../media/image111.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14.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03.png"/><Relationship Id="rId5" Type="http://schemas.openxmlformats.org/officeDocument/2006/relationships/image" Target="../media/image101.png"/><Relationship Id="rId4" Type="http://schemas.openxmlformats.org/officeDocument/2006/relationships/image" Target="../media/image113.png"/></Relationships>
</file>

<file path=ppt/slides/_rels/slide38.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slideLayout" Target="../slideLayouts/slideLayout7.xml"/><Relationship Id="rId7" Type="http://schemas.openxmlformats.org/officeDocument/2006/relationships/image" Target="../media/image104.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102.png"/><Relationship Id="rId5" Type="http://schemas.openxmlformats.org/officeDocument/2006/relationships/image" Target="../media/image115.png"/><Relationship Id="rId4" Type="http://schemas.openxmlformats.org/officeDocument/2006/relationships/notesSlide" Target="../notesSlides/notesSlide35.xml"/></Relationships>
</file>

<file path=ppt/slides/_rels/slide3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118.png"/><Relationship Id="rId4" Type="http://schemas.openxmlformats.org/officeDocument/2006/relationships/hyperlink" Target="https://www.sandia.gov/app/uploads/sites/127/2024/09/ACI-LDRD-report-SAND2024-12315R.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2.emf"/></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4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43.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18.png"/><Relationship Id="rId7"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21.png"/><Relationship Id="rId11" Type="http://schemas.openxmlformats.org/officeDocument/2006/relationships/image" Target="../media/image123.png"/><Relationship Id="rId5" Type="http://schemas.openxmlformats.org/officeDocument/2006/relationships/image" Target="../media/image120.jpeg"/><Relationship Id="rId10" Type="http://schemas.openxmlformats.org/officeDocument/2006/relationships/image" Target="../media/image122.png"/><Relationship Id="rId4" Type="http://schemas.openxmlformats.org/officeDocument/2006/relationships/image" Target="../media/image19.png"/><Relationship Id="rId9" Type="http://schemas.microsoft.com/office/2007/relationships/hdphoto" Target="../media/hdphoto1.wdp"/></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2.jpg"/><Relationship Id="rId5" Type="http://schemas.openxmlformats.org/officeDocument/2006/relationships/image" Target="../media/image3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2.jpg"/><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a:xfrm>
            <a:off x="73021" y="4199619"/>
            <a:ext cx="11791957" cy="1549515"/>
          </a:xfrm>
        </p:spPr>
        <p:txBody>
          <a:bodyPr/>
          <a:lstStyle/>
          <a:p>
            <a:pPr algn="ctr">
              <a:spcAft>
                <a:spcPts val="0"/>
              </a:spcAft>
            </a:pPr>
            <a:r>
              <a:rPr lang="en-US" sz="2800" b="1" i="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Assessing permafrost erosion and infrastructure using the Arctic Coastal Erosion (ACE) coupled thermo-mechanical model</a:t>
            </a:r>
            <a:endParaRPr lang="en-US" sz="28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3"/>
          <a:stretch>
            <a:fillRect/>
          </a:stretch>
        </p:blipFill>
        <p:spPr>
          <a:xfrm>
            <a:off x="-3302" y="2549691"/>
            <a:ext cx="2933093" cy="1764792"/>
          </a:xfrm>
          <a:prstGeom prst="rect">
            <a:avLst/>
          </a:prstGeom>
        </p:spPr>
      </p:pic>
      <p:pic>
        <p:nvPicPr>
          <p:cNvPr id="8" name="Picture 6">
            <a:extLst>
              <a:ext uri="{FF2B5EF4-FFF2-40B4-BE49-F238E27FC236}">
                <a16:creationId xmlns:a16="http://schemas.microsoft.com/office/drawing/2014/main" id="{97552FB1-A017-466D-8AE1-9970A127AF2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4445"/>
          <a:stretch/>
        </p:blipFill>
        <p:spPr bwMode="auto">
          <a:xfrm>
            <a:off x="9441579" y="2551475"/>
            <a:ext cx="2745772" cy="176297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 name="Picture 5">
            <a:extLst>
              <a:ext uri="{FF2B5EF4-FFF2-40B4-BE49-F238E27FC236}">
                <a16:creationId xmlns:a16="http://schemas.microsoft.com/office/drawing/2014/main" id="{86F14780-6FAC-4690-9944-05EB7E280E91}"/>
              </a:ext>
            </a:extLst>
          </p:cNvPr>
          <p:cNvPicPr>
            <a:picLocks/>
          </p:cNvPicPr>
          <p:nvPr/>
        </p:nvPicPr>
        <p:blipFill rotWithShape="1">
          <a:blip r:embed="rId5"/>
          <a:srcRect l="56942" r="831" b="2973"/>
          <a:stretch/>
        </p:blipFill>
        <p:spPr>
          <a:xfrm>
            <a:off x="6702947" y="2551475"/>
            <a:ext cx="2810191" cy="1764792"/>
          </a:xfrm>
          <a:prstGeom prst="rect">
            <a:avLst/>
          </a:prstGeom>
        </p:spPr>
      </p:pic>
      <p:sp>
        <p:nvSpPr>
          <p:cNvPr id="2" name="TextBox 1">
            <a:extLst>
              <a:ext uri="{FF2B5EF4-FFF2-40B4-BE49-F238E27FC236}">
                <a16:creationId xmlns:a16="http://schemas.microsoft.com/office/drawing/2014/main" id="{4F662E67-BAF2-49A6-A445-1DA3F5449EAB}"/>
              </a:ext>
            </a:extLst>
          </p:cNvPr>
          <p:cNvSpPr txBox="1"/>
          <p:nvPr/>
        </p:nvSpPr>
        <p:spPr>
          <a:xfrm>
            <a:off x="5095292" y="6519446"/>
            <a:ext cx="3326688" cy="338554"/>
          </a:xfrm>
          <a:prstGeom prst="rect">
            <a:avLst/>
          </a:prstGeom>
          <a:noFill/>
        </p:spPr>
        <p:txBody>
          <a:bodyPr wrap="square" rtlCol="0">
            <a:spAutoFit/>
          </a:bodyPr>
          <a:lstStyle/>
          <a:p>
            <a:r>
              <a:rPr lang="en-US" sz="1600" dirty="0">
                <a:solidFill>
                  <a:schemeClr val="bg1"/>
                </a:solidFill>
                <a:latin typeface="Calibri" panose="020F0502020204030204" pitchFamily="34" charset="0"/>
                <a:cs typeface="Calibri" panose="020F0502020204030204" pitchFamily="34" charset="0"/>
              </a:rPr>
              <a:t>SAND2025-05255C</a:t>
            </a:r>
          </a:p>
        </p:txBody>
      </p:sp>
      <p:sp>
        <p:nvSpPr>
          <p:cNvPr id="11" name="TextBox 10">
            <a:extLst>
              <a:ext uri="{FF2B5EF4-FFF2-40B4-BE49-F238E27FC236}">
                <a16:creationId xmlns:a16="http://schemas.microsoft.com/office/drawing/2014/main" id="{0168412B-C1F5-4FB4-A3B1-5BBE2DA809DB}"/>
              </a:ext>
            </a:extLst>
          </p:cNvPr>
          <p:cNvSpPr txBox="1"/>
          <p:nvPr/>
        </p:nvSpPr>
        <p:spPr>
          <a:xfrm>
            <a:off x="0" y="6501904"/>
            <a:ext cx="4875962" cy="338554"/>
          </a:xfrm>
          <a:prstGeom prst="rect">
            <a:avLst/>
          </a:prstGeom>
          <a:noFill/>
        </p:spPr>
        <p:txBody>
          <a:bodyPr wrap="square" rtlCol="0">
            <a:spAutoFit/>
          </a:bodyPr>
          <a:lstStyle/>
          <a:p>
            <a:r>
              <a:rPr lang="en-US" sz="1600" dirty="0" err="1">
                <a:solidFill>
                  <a:schemeClr val="bg1"/>
                </a:solidFill>
                <a:latin typeface="Calibri" panose="020F0502020204030204" pitchFamily="34" charset="0"/>
                <a:cs typeface="Calibri" panose="020F0502020204030204" pitchFamily="34" charset="0"/>
              </a:rPr>
              <a:t>Villasimius</a:t>
            </a:r>
            <a:r>
              <a:rPr lang="en-US" sz="1600" dirty="0">
                <a:solidFill>
                  <a:schemeClr val="bg1"/>
                </a:solidFill>
                <a:latin typeface="Calibri" panose="020F0502020204030204" pitchFamily="34" charset="0"/>
                <a:cs typeface="Calibri" panose="020F0502020204030204" pitchFamily="34" charset="0"/>
              </a:rPr>
              <a:t>, Italy</a:t>
            </a:r>
          </a:p>
        </p:txBody>
      </p:sp>
      <p:sp>
        <p:nvSpPr>
          <p:cNvPr id="12" name="TextBox 11">
            <a:extLst>
              <a:ext uri="{FF2B5EF4-FFF2-40B4-BE49-F238E27FC236}">
                <a16:creationId xmlns:a16="http://schemas.microsoft.com/office/drawing/2014/main" id="{D20BF2C2-621B-4FEA-918D-FCFBAD125254}"/>
              </a:ext>
            </a:extLst>
          </p:cNvPr>
          <p:cNvSpPr txBox="1"/>
          <p:nvPr/>
        </p:nvSpPr>
        <p:spPr>
          <a:xfrm>
            <a:off x="10492508" y="6521815"/>
            <a:ext cx="1944224" cy="338554"/>
          </a:xfrm>
          <a:prstGeom prst="rect">
            <a:avLst/>
          </a:prstGeom>
          <a:noFill/>
        </p:spPr>
        <p:txBody>
          <a:bodyPr wrap="square" rtlCol="0">
            <a:spAutoFit/>
          </a:bodyPr>
          <a:lstStyle/>
          <a:p>
            <a:r>
              <a:rPr lang="en-US" sz="1600" dirty="0">
                <a:solidFill>
                  <a:schemeClr val="bg1"/>
                </a:solidFill>
                <a:latin typeface="Calibri" panose="020F0502020204030204" pitchFamily="34" charset="0"/>
                <a:cs typeface="Calibri" panose="020F0502020204030204" pitchFamily="34" charset="0"/>
              </a:rPr>
              <a:t>May 26-28, 2025</a:t>
            </a:r>
          </a:p>
        </p:txBody>
      </p:sp>
      <p:pic>
        <p:nvPicPr>
          <p:cNvPr id="5" name="Picture 4">
            <a:extLst>
              <a:ext uri="{FF2B5EF4-FFF2-40B4-BE49-F238E27FC236}">
                <a16:creationId xmlns:a16="http://schemas.microsoft.com/office/drawing/2014/main" id="{00D38095-4E9C-0FB5-8562-6E30E915BAAC}"/>
              </a:ext>
            </a:extLst>
          </p:cNvPr>
          <p:cNvPicPr>
            <a:picLocks noChangeAspect="1"/>
          </p:cNvPicPr>
          <p:nvPr/>
        </p:nvPicPr>
        <p:blipFill rotWithShape="1">
          <a:blip r:embed="rId6"/>
          <a:srcRect t="15598"/>
          <a:stretch/>
        </p:blipFill>
        <p:spPr>
          <a:xfrm>
            <a:off x="2791947" y="2549655"/>
            <a:ext cx="4051474" cy="1764792"/>
          </a:xfrm>
          <a:prstGeom prst="rect">
            <a:avLst/>
          </a:prstGeom>
        </p:spPr>
      </p:pic>
      <p:sp>
        <p:nvSpPr>
          <p:cNvPr id="13" name="Rectangle 12">
            <a:extLst>
              <a:ext uri="{FF2B5EF4-FFF2-40B4-BE49-F238E27FC236}">
                <a16:creationId xmlns:a16="http://schemas.microsoft.com/office/drawing/2014/main" id="{3A7CE976-6EE3-206A-FBD2-CE1F8B6B001B}"/>
              </a:ext>
            </a:extLst>
          </p:cNvPr>
          <p:cNvSpPr/>
          <p:nvPr/>
        </p:nvSpPr>
        <p:spPr>
          <a:xfrm>
            <a:off x="0" y="2475772"/>
            <a:ext cx="12192000" cy="84544"/>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3535BE7-FCE9-E4F8-7E64-4AEC7A328419}"/>
              </a:ext>
            </a:extLst>
          </p:cNvPr>
          <p:cNvSpPr/>
          <p:nvPr/>
        </p:nvSpPr>
        <p:spPr>
          <a:xfrm>
            <a:off x="1324" y="4307002"/>
            <a:ext cx="12192000" cy="84544"/>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E5B2EF0-81D2-BADD-15B1-70F9A8AF36F0}"/>
              </a:ext>
            </a:extLst>
          </p:cNvPr>
          <p:cNvSpPr txBox="1"/>
          <p:nvPr/>
        </p:nvSpPr>
        <p:spPr>
          <a:xfrm>
            <a:off x="938097" y="5381348"/>
            <a:ext cx="10371033" cy="769441"/>
          </a:xfrm>
          <a:prstGeom prst="rect">
            <a:avLst/>
          </a:prstGeom>
          <a:noFill/>
        </p:spPr>
        <p:txBody>
          <a:bodyPr wrap="square">
            <a:spAutoFit/>
          </a:bodyPr>
          <a:lstStyle/>
          <a:p>
            <a:pPr algn="ctr"/>
            <a:r>
              <a:rPr lang="en-US" sz="2200">
                <a:latin typeface="Calibri" panose="020F0502020204030204" pitchFamily="34" charset="0"/>
                <a:ea typeface="Calibri" panose="020F0502020204030204" pitchFamily="34" charset="0"/>
                <a:cs typeface="Calibri" panose="020F0502020204030204" pitchFamily="34" charset="0"/>
              </a:rPr>
              <a:t>Elyce Bayat, Jenn </a:t>
            </a:r>
            <a:r>
              <a:rPr lang="en-US" sz="2200" dirty="0">
                <a:latin typeface="Calibri" panose="020F0502020204030204" pitchFamily="34" charset="0"/>
                <a:ea typeface="Calibri" panose="020F0502020204030204" pitchFamily="34" charset="0"/>
                <a:cs typeface="Calibri" panose="020F0502020204030204" pitchFamily="34" charset="0"/>
              </a:rPr>
              <a:t>Frederick, </a:t>
            </a:r>
            <a:r>
              <a:rPr lang="en-US" sz="2200">
                <a:latin typeface="Calibri" panose="020F0502020204030204" pitchFamily="34" charset="0"/>
                <a:ea typeface="Calibri" panose="020F0502020204030204" pitchFamily="34" charset="0"/>
                <a:cs typeface="Calibri" panose="020F0502020204030204" pitchFamily="34" charset="0"/>
              </a:rPr>
              <a:t>Alejandro Mota, </a:t>
            </a:r>
            <a:r>
              <a:rPr lang="en-US" sz="2200" b="1" u="sng" dirty="0">
                <a:latin typeface="Calibri" panose="020F0502020204030204" pitchFamily="34" charset="0"/>
                <a:ea typeface="Calibri" panose="020F0502020204030204" pitchFamily="34" charset="0"/>
                <a:cs typeface="Calibri" panose="020F0502020204030204" pitchFamily="34" charset="0"/>
              </a:rPr>
              <a:t>Irina Tezaur</a:t>
            </a:r>
            <a:r>
              <a:rPr lang="en-US" sz="2200" dirty="0">
                <a:latin typeface="Calibri" panose="020F0502020204030204" pitchFamily="34" charset="0"/>
                <a:ea typeface="Calibri" panose="020F0502020204030204" pitchFamily="34" charset="0"/>
                <a:cs typeface="Calibri" panose="020F0502020204030204" pitchFamily="34" charset="0"/>
              </a:rPr>
              <a:t>, Diana Bull </a:t>
            </a:r>
          </a:p>
          <a:p>
            <a:pPr algn="ctr"/>
            <a:r>
              <a:rPr lang="en-US" sz="2200" dirty="0">
                <a:latin typeface="Calibri" panose="020F0502020204030204" pitchFamily="34" charset="0"/>
                <a:ea typeface="Calibri" panose="020F0502020204030204" pitchFamily="34" charset="0"/>
                <a:cs typeface="Calibri" panose="020F0502020204030204" pitchFamily="34" charset="0"/>
              </a:rPr>
              <a:t>Sandia National Laboratories, USA</a:t>
            </a:r>
          </a:p>
        </p:txBody>
      </p:sp>
      <p:pic>
        <p:nvPicPr>
          <p:cNvPr id="9" name="Picture 8">
            <a:extLst>
              <a:ext uri="{FF2B5EF4-FFF2-40B4-BE49-F238E27FC236}">
                <a16:creationId xmlns:a16="http://schemas.microsoft.com/office/drawing/2014/main" id="{EA98C79E-074C-D6DD-FD13-69A7FB898061}"/>
              </a:ext>
            </a:extLst>
          </p:cNvPr>
          <p:cNvPicPr>
            <a:picLocks noChangeAspect="1"/>
          </p:cNvPicPr>
          <p:nvPr/>
        </p:nvPicPr>
        <p:blipFill>
          <a:blip r:embed="rId7"/>
          <a:stretch>
            <a:fillRect/>
          </a:stretch>
        </p:blipFill>
        <p:spPr>
          <a:xfrm>
            <a:off x="499033" y="324508"/>
            <a:ext cx="1872135" cy="1872135"/>
          </a:xfrm>
          <a:prstGeom prst="rect">
            <a:avLst/>
          </a:prstGeom>
        </p:spPr>
      </p:pic>
    </p:spTree>
    <p:extLst>
      <p:ext uri="{BB962C8B-B14F-4D97-AF65-F5344CB8AC3E}">
        <p14:creationId xmlns:p14="http://schemas.microsoft.com/office/powerpoint/2010/main" val="24489637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805" y="46782"/>
            <a:ext cx="8991813" cy="991675"/>
          </a:xfrm>
        </p:spPr>
        <p:txBody>
          <a:bodyPr/>
          <a:lstStyle/>
          <a:p>
            <a:r>
              <a:rPr lang="en-US" sz="3600" dirty="0"/>
              <a:t>Outline</a:t>
            </a:r>
            <a:endParaRPr lang="en-US" sz="3800" dirty="0"/>
          </a:p>
        </p:txBody>
      </p:sp>
      <p:sp>
        <p:nvSpPr>
          <p:cNvPr id="10" name="TextBox 9">
            <a:extLst>
              <a:ext uri="{FF2B5EF4-FFF2-40B4-BE49-F238E27FC236}">
                <a16:creationId xmlns:a16="http://schemas.microsoft.com/office/drawing/2014/main" id="{89F95423-09F5-49CF-8E95-3CD6E6829395}"/>
              </a:ext>
            </a:extLst>
          </p:cNvPr>
          <p:cNvSpPr txBox="1"/>
          <p:nvPr/>
        </p:nvSpPr>
        <p:spPr>
          <a:xfrm>
            <a:off x="203805" y="907864"/>
            <a:ext cx="11554290" cy="6247864"/>
          </a:xfrm>
          <a:prstGeom prst="rect">
            <a:avLst/>
          </a:prstGeom>
          <a:noFill/>
        </p:spPr>
        <p:txBody>
          <a:bodyPr wrap="square" rtlCol="0">
            <a:spAutoFit/>
          </a:bodyPr>
          <a:lstStyle/>
          <a:p>
            <a:pPr marL="285750" indent="-285750">
              <a:buFont typeface="Arial" panose="020B0604020202020204" pitchFamily="34" charset="0"/>
              <a:buChar char="•"/>
            </a:pPr>
            <a:r>
              <a:rPr lang="en-US" sz="3000" dirty="0">
                <a:latin typeface="Calibri" panose="020F0502020204030204" pitchFamily="34" charset="0"/>
                <a:cs typeface="Calibri" panose="020F0502020204030204" pitchFamily="34" charset="0"/>
              </a:rPr>
              <a:t>Motivation and background</a:t>
            </a: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3000" b="1" dirty="0">
                <a:latin typeface="Calibri" panose="020F0502020204030204" pitchFamily="34" charset="0"/>
                <a:cs typeface="Calibri" panose="020F0502020204030204" pitchFamily="34" charset="0"/>
              </a:rPr>
              <a:t>The Arctic Coastal Erosion (ACE) model</a:t>
            </a: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914400" lvl="1" indent="-457200">
              <a:buFont typeface="Wingdings" panose="05000000000000000000" pitchFamily="2" charset="2"/>
              <a:buChar char="Ø"/>
            </a:pPr>
            <a:r>
              <a:rPr lang="en-US" sz="3000" dirty="0">
                <a:latin typeface="Calibri" panose="020F0502020204030204" pitchFamily="34" charset="0"/>
                <a:cs typeface="Calibri" panose="020F0502020204030204" pitchFamily="34" charset="0"/>
              </a:rPr>
              <a:t>The coupled thermo-mechanical FEM terrestrial model in ACE</a:t>
            </a:r>
          </a:p>
          <a:p>
            <a:pPr marL="914400" lvl="1" indent="-457200">
              <a:buFont typeface="Wingdings" panose="05000000000000000000" pitchFamily="2" charset="2"/>
              <a:buChar char="Ø"/>
            </a:pPr>
            <a:r>
              <a:rPr lang="en-US" sz="3000" dirty="0">
                <a:latin typeface="Calibri" panose="020F0502020204030204" pitchFamily="34" charset="0"/>
                <a:cs typeface="Calibri" panose="020F0502020204030204" pitchFamily="34" charset="0"/>
              </a:rPr>
              <a:t>Numerical results: calibration/validation of thermo-mechanical coupling for pseudo-realistic 2.5D slice problem</a:t>
            </a:r>
          </a:p>
          <a:p>
            <a:pPr marL="914400" lvl="1" indent="-45720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914400" lvl="1" indent="-45720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3000" dirty="0">
                <a:latin typeface="Calibri" panose="020F0502020204030204" pitchFamily="34" charset="0"/>
                <a:cs typeface="Calibri" panose="020F0502020204030204" pitchFamily="34" charset="0"/>
              </a:rPr>
              <a:t>From Arctic Coastal Erosion to Arctic Critical Infrastructure (ACI)</a:t>
            </a: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914400" lvl="1" indent="-457200">
              <a:buFont typeface="Wingdings" panose="05000000000000000000" pitchFamily="2" charset="2"/>
              <a:buChar char="Ø"/>
            </a:pPr>
            <a:r>
              <a:rPr lang="en-US" sz="3000" dirty="0">
                <a:latin typeface="Calibri" panose="020F0502020204030204" pitchFamily="34" charset="0"/>
                <a:cs typeface="Calibri" panose="020F0502020204030204" pitchFamily="34" charset="0"/>
              </a:rPr>
              <a:t>The ACI project</a:t>
            </a:r>
          </a:p>
          <a:p>
            <a:pPr marL="914400" lvl="1" indent="-457200">
              <a:buFont typeface="Wingdings" panose="05000000000000000000" pitchFamily="2" charset="2"/>
              <a:buChar char="Ø"/>
            </a:pPr>
            <a:r>
              <a:rPr lang="en-US" sz="3000" dirty="0">
                <a:latin typeface="Calibri" panose="020F0502020204030204" pitchFamily="34" charset="0"/>
                <a:cs typeface="Calibri" panose="020F0502020204030204" pitchFamily="34" charset="0"/>
              </a:rPr>
              <a:t>Numerical results: </a:t>
            </a:r>
            <a:r>
              <a:rPr lang="en-US" sz="3000" dirty="0" err="1">
                <a:latin typeface="Calibri" panose="020F0502020204030204" pitchFamily="34" charset="0"/>
                <a:cs typeface="Calibri" panose="020F0502020204030204" pitchFamily="34" charset="0"/>
              </a:rPr>
              <a:t>Paulatuk</a:t>
            </a:r>
            <a:r>
              <a:rPr lang="en-US" sz="3000" dirty="0">
                <a:latin typeface="Calibri" panose="020F0502020204030204" pitchFamily="34" charset="0"/>
                <a:cs typeface="Calibri" panose="020F0502020204030204" pitchFamily="34" charset="0"/>
              </a:rPr>
              <a:t> peninsula airstrip </a:t>
            </a:r>
          </a:p>
          <a:p>
            <a:pPr marL="914400" lvl="1" indent="-45720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914400" lvl="1" indent="-45720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3000" dirty="0">
                <a:latin typeface="Calibri" panose="020F0502020204030204" pitchFamily="34" charset="0"/>
                <a:cs typeface="Calibri" panose="020F0502020204030204" pitchFamily="34" charset="0"/>
              </a:rPr>
              <a:t>Summary</a:t>
            </a:r>
          </a:p>
          <a:p>
            <a:pPr marL="285750" indent="-285750">
              <a:buFont typeface="Arial" panose="020B0604020202020204" pitchFamily="34" charset="0"/>
              <a:buChar char="•"/>
            </a:pPr>
            <a:endParaRPr lang="en-US" sz="400"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400"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3000" dirty="0">
                <a:latin typeface="Calibri" panose="020F0502020204030204" pitchFamily="34" charset="0"/>
                <a:cs typeface="Calibri" panose="020F0502020204030204" pitchFamily="34" charset="0"/>
              </a:rPr>
              <a:t>Current and future work</a:t>
            </a:r>
          </a:p>
          <a:p>
            <a:pPr marL="285750" indent="-285750">
              <a:buFont typeface="Arial" panose="020B0604020202020204" pitchFamily="34" charset="0"/>
              <a:buChar char="•"/>
            </a:pPr>
            <a:endParaRPr lang="en-US" sz="3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3000" dirty="0">
              <a:latin typeface="Calibri" panose="020F0502020204030204" pitchFamily="34" charset="0"/>
              <a:cs typeface="Calibri" panose="020F0502020204030204" pitchFamily="34" charset="0"/>
            </a:endParaRPr>
          </a:p>
        </p:txBody>
      </p:sp>
      <p:sp>
        <p:nvSpPr>
          <p:cNvPr id="3" name="Slide Number Placeholder 3">
            <a:extLst>
              <a:ext uri="{FF2B5EF4-FFF2-40B4-BE49-F238E27FC236}">
                <a16:creationId xmlns:a16="http://schemas.microsoft.com/office/drawing/2014/main" id="{D3C15B3A-3C68-923C-ED46-DB2EB6DD540B}"/>
              </a:ext>
            </a:extLst>
          </p:cNvPr>
          <p:cNvSpPr>
            <a:spLocks noGrp="1"/>
          </p:cNvSpPr>
          <p:nvPr>
            <p:ph type="sldNum" sz="quarter" idx="12"/>
          </p:nvPr>
        </p:nvSpPr>
        <p:spPr>
          <a:xfrm>
            <a:off x="11176000" y="6547487"/>
            <a:ext cx="812800" cy="374650"/>
          </a:xfrm>
        </p:spPr>
        <p:txBody>
          <a:bodyPr/>
          <a:lstStyle/>
          <a:p>
            <a:fld id="{A5E55A7B-7854-E145-92D9-B491DF4BAE2D}" type="slidenum">
              <a:rPr lang="en-US" smtClean="0">
                <a:solidFill>
                  <a:schemeClr val="bg1"/>
                </a:solidFill>
              </a:rPr>
              <a:pPr/>
              <a:t>10</a:t>
            </a:fld>
            <a:endParaRPr lang="en-US" dirty="0">
              <a:solidFill>
                <a:schemeClr val="bg1"/>
              </a:solidFill>
            </a:endParaRPr>
          </a:p>
        </p:txBody>
      </p:sp>
      <p:pic>
        <p:nvPicPr>
          <p:cNvPr id="4" name="Picture 3">
            <a:extLst>
              <a:ext uri="{FF2B5EF4-FFF2-40B4-BE49-F238E27FC236}">
                <a16:creationId xmlns:a16="http://schemas.microsoft.com/office/drawing/2014/main" id="{F65CAFBA-CD24-90BF-BA4D-376D859F2B8A}"/>
              </a:ext>
            </a:extLst>
          </p:cNvPr>
          <p:cNvPicPr>
            <a:picLocks noChangeAspect="1"/>
          </p:cNvPicPr>
          <p:nvPr/>
        </p:nvPicPr>
        <p:blipFill>
          <a:blip r:embed="rId3"/>
          <a:stretch>
            <a:fillRect/>
          </a:stretch>
        </p:blipFill>
        <p:spPr>
          <a:xfrm>
            <a:off x="7006911" y="482549"/>
            <a:ext cx="3136743" cy="1398238"/>
          </a:xfrm>
          <a:prstGeom prst="rect">
            <a:avLst/>
          </a:prstGeom>
        </p:spPr>
      </p:pic>
      <p:pic>
        <p:nvPicPr>
          <p:cNvPr id="6" name="Picture 5" descr="A picture containing outdoor, grass, field, truck&#10;&#10;Description automatically generated">
            <a:extLst>
              <a:ext uri="{FF2B5EF4-FFF2-40B4-BE49-F238E27FC236}">
                <a16:creationId xmlns:a16="http://schemas.microsoft.com/office/drawing/2014/main" id="{827C3DA7-9588-248D-22F5-50863FDBAB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5283" y="4479927"/>
            <a:ext cx="3347408" cy="1882917"/>
          </a:xfrm>
          <a:prstGeom prst="rect">
            <a:avLst/>
          </a:prstGeom>
        </p:spPr>
      </p:pic>
      <p:sp>
        <p:nvSpPr>
          <p:cNvPr id="7" name="TextBox 6">
            <a:extLst>
              <a:ext uri="{FF2B5EF4-FFF2-40B4-BE49-F238E27FC236}">
                <a16:creationId xmlns:a16="http://schemas.microsoft.com/office/drawing/2014/main" id="{C9BD7096-29E3-0C3E-1BB1-6F2579E1CD98}"/>
              </a:ext>
            </a:extLst>
          </p:cNvPr>
          <p:cNvSpPr txBox="1"/>
          <p:nvPr/>
        </p:nvSpPr>
        <p:spPr>
          <a:xfrm>
            <a:off x="7706027" y="6067674"/>
            <a:ext cx="3469973" cy="307777"/>
          </a:xfrm>
          <a:prstGeom prst="rect">
            <a:avLst/>
          </a:prstGeom>
          <a:noFill/>
        </p:spPr>
        <p:txBody>
          <a:bodyPr wrap="square" rtlCol="0">
            <a:spAutoFit/>
          </a:bodyPr>
          <a:lstStyle/>
          <a:p>
            <a:pPr algn="ctr"/>
            <a:r>
              <a:rPr lang="en-US" sz="1400" dirty="0">
                <a:solidFill>
                  <a:schemeClr val="bg1"/>
                </a:solidFill>
                <a:latin typeface="Calibri" panose="020F0502020204030204" pitchFamily="34" charset="0"/>
                <a:ea typeface="Calibri" panose="020F0502020204030204" pitchFamily="34" charset="0"/>
                <a:cs typeface="Calibri" panose="020F0502020204030204" pitchFamily="34" charset="0"/>
              </a:rPr>
              <a:t>From newsweek.com.</a:t>
            </a:r>
          </a:p>
        </p:txBody>
      </p:sp>
    </p:spTree>
    <p:extLst>
      <p:ext uri="{BB962C8B-B14F-4D97-AF65-F5344CB8AC3E}">
        <p14:creationId xmlns:p14="http://schemas.microsoft.com/office/powerpoint/2010/main" val="34352894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59C26D5-93EC-1CC9-AF7E-DA795FEAE631}"/>
              </a:ext>
            </a:extLst>
          </p:cNvPr>
          <p:cNvPicPr>
            <a:picLocks noChangeAspect="1"/>
          </p:cNvPicPr>
          <p:nvPr/>
        </p:nvPicPr>
        <p:blipFill>
          <a:blip r:embed="rId3"/>
          <a:stretch>
            <a:fillRect/>
          </a:stretch>
        </p:blipFill>
        <p:spPr>
          <a:xfrm>
            <a:off x="296307" y="85167"/>
            <a:ext cx="11351736" cy="6462320"/>
          </a:xfrm>
          <a:prstGeom prst="rect">
            <a:avLst/>
          </a:prstGeom>
        </p:spPr>
      </p:pic>
      <p:sp>
        <p:nvSpPr>
          <p:cNvPr id="2" name="Title 1">
            <a:extLst>
              <a:ext uri="{FF2B5EF4-FFF2-40B4-BE49-F238E27FC236}">
                <a16:creationId xmlns:a16="http://schemas.microsoft.com/office/drawing/2014/main" id="{16AF6929-1548-CEB6-6BF8-916A2D1113E6}"/>
              </a:ext>
            </a:extLst>
          </p:cNvPr>
          <p:cNvSpPr>
            <a:spLocks noGrp="1"/>
          </p:cNvSpPr>
          <p:nvPr>
            <p:ph type="title"/>
          </p:nvPr>
        </p:nvSpPr>
        <p:spPr>
          <a:xfrm>
            <a:off x="166737" y="0"/>
            <a:ext cx="6825645" cy="643083"/>
          </a:xfrm>
          <a:solidFill>
            <a:schemeClr val="bg1"/>
          </a:solidFill>
        </p:spPr>
        <p:txBody>
          <a:bodyPr/>
          <a:lstStyle/>
          <a:p>
            <a:r>
              <a:rPr lang="en-US" sz="3600" dirty="0"/>
              <a:t>Arctic Coastal Erosion (ACE) model</a:t>
            </a:r>
            <a:endParaRPr lang="en-US" sz="3800" dirty="0"/>
          </a:p>
        </p:txBody>
      </p:sp>
      <p:sp>
        <p:nvSpPr>
          <p:cNvPr id="3" name="Slide Number Placeholder 3">
            <a:extLst>
              <a:ext uri="{FF2B5EF4-FFF2-40B4-BE49-F238E27FC236}">
                <a16:creationId xmlns:a16="http://schemas.microsoft.com/office/drawing/2014/main" id="{F065429A-DEC7-62CA-5C9D-C63BA2D92030}"/>
              </a:ext>
            </a:extLst>
          </p:cNvPr>
          <p:cNvSpPr>
            <a:spLocks noGrp="1"/>
          </p:cNvSpPr>
          <p:nvPr>
            <p:ph type="sldNum" sz="quarter" idx="12"/>
          </p:nvPr>
        </p:nvSpPr>
        <p:spPr>
          <a:xfrm>
            <a:off x="11176000" y="6547487"/>
            <a:ext cx="812800" cy="374650"/>
          </a:xfrm>
        </p:spPr>
        <p:txBody>
          <a:bodyPr/>
          <a:lstStyle/>
          <a:p>
            <a:fld id="{A5E55A7B-7854-E145-92D9-B491DF4BAE2D}" type="slidenum">
              <a:rPr lang="en-US" smtClean="0">
                <a:solidFill>
                  <a:schemeClr val="bg1"/>
                </a:solidFill>
              </a:rPr>
              <a:pPr/>
              <a:t>11</a:t>
            </a:fld>
            <a:endParaRPr lang="en-US" dirty="0">
              <a:solidFill>
                <a:schemeClr val="bg1"/>
              </a:solidFill>
            </a:endParaRPr>
          </a:p>
        </p:txBody>
      </p:sp>
      <p:pic>
        <p:nvPicPr>
          <p:cNvPr id="4" name="Picture 3">
            <a:extLst>
              <a:ext uri="{FF2B5EF4-FFF2-40B4-BE49-F238E27FC236}">
                <a16:creationId xmlns:a16="http://schemas.microsoft.com/office/drawing/2014/main" id="{081703CF-1D68-D8EE-BB78-29044400C102}"/>
              </a:ext>
            </a:extLst>
          </p:cNvPr>
          <p:cNvPicPr>
            <a:picLocks noChangeAspect="1"/>
          </p:cNvPicPr>
          <p:nvPr/>
        </p:nvPicPr>
        <p:blipFill>
          <a:blip r:embed="rId4"/>
          <a:stretch>
            <a:fillRect/>
          </a:stretch>
        </p:blipFill>
        <p:spPr>
          <a:xfrm>
            <a:off x="9042403" y="-3574"/>
            <a:ext cx="918311" cy="918311"/>
          </a:xfrm>
          <a:prstGeom prst="rect">
            <a:avLst/>
          </a:prstGeom>
        </p:spPr>
      </p:pic>
      <p:pic>
        <p:nvPicPr>
          <p:cNvPr id="5" name="Picture 4">
            <a:extLst>
              <a:ext uri="{FF2B5EF4-FFF2-40B4-BE49-F238E27FC236}">
                <a16:creationId xmlns:a16="http://schemas.microsoft.com/office/drawing/2014/main" id="{ADBD4BC2-3818-50B9-E1F6-58338B2D7C50}"/>
              </a:ext>
            </a:extLst>
          </p:cNvPr>
          <p:cNvPicPr>
            <a:picLocks noChangeAspect="1"/>
          </p:cNvPicPr>
          <p:nvPr/>
        </p:nvPicPr>
        <p:blipFill>
          <a:blip r:embed="rId5"/>
          <a:stretch>
            <a:fillRect/>
          </a:stretch>
        </p:blipFill>
        <p:spPr>
          <a:xfrm>
            <a:off x="7595626" y="0"/>
            <a:ext cx="1035806" cy="776855"/>
          </a:xfrm>
          <a:prstGeom prst="rect">
            <a:avLst/>
          </a:prstGeom>
        </p:spPr>
      </p:pic>
    </p:spTree>
    <p:extLst>
      <p:ext uri="{BB962C8B-B14F-4D97-AF65-F5344CB8AC3E}">
        <p14:creationId xmlns:p14="http://schemas.microsoft.com/office/powerpoint/2010/main" val="13056898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9EB9C7-BD75-5DB4-C35C-CE2C352F6FD6}"/>
              </a:ext>
            </a:extLst>
          </p:cNvPr>
          <p:cNvPicPr>
            <a:picLocks noChangeAspect="1"/>
          </p:cNvPicPr>
          <p:nvPr/>
        </p:nvPicPr>
        <p:blipFill>
          <a:blip r:embed="rId3"/>
          <a:stretch>
            <a:fillRect/>
          </a:stretch>
        </p:blipFill>
        <p:spPr>
          <a:xfrm>
            <a:off x="296307" y="85167"/>
            <a:ext cx="11351736" cy="6462320"/>
          </a:xfrm>
          <a:prstGeom prst="rect">
            <a:avLst/>
          </a:prstGeom>
        </p:spPr>
      </p:pic>
      <p:sp>
        <p:nvSpPr>
          <p:cNvPr id="7" name="Title 1">
            <a:extLst>
              <a:ext uri="{FF2B5EF4-FFF2-40B4-BE49-F238E27FC236}">
                <a16:creationId xmlns:a16="http://schemas.microsoft.com/office/drawing/2014/main" id="{C9945EAE-C5C0-53F8-814F-D8F78C097105}"/>
              </a:ext>
            </a:extLst>
          </p:cNvPr>
          <p:cNvSpPr>
            <a:spLocks noGrp="1"/>
          </p:cNvSpPr>
          <p:nvPr>
            <p:ph type="title"/>
          </p:nvPr>
        </p:nvSpPr>
        <p:spPr>
          <a:xfrm>
            <a:off x="166737" y="0"/>
            <a:ext cx="6825645" cy="643083"/>
          </a:xfrm>
          <a:solidFill>
            <a:schemeClr val="bg1"/>
          </a:solidFill>
        </p:spPr>
        <p:txBody>
          <a:bodyPr/>
          <a:lstStyle/>
          <a:p>
            <a:r>
              <a:rPr lang="en-US" sz="3600" dirty="0"/>
              <a:t>Arctic Coastal Erosion (ACE) model</a:t>
            </a:r>
            <a:endParaRPr lang="en-US" sz="3800" dirty="0"/>
          </a:p>
        </p:txBody>
      </p:sp>
      <p:sp>
        <p:nvSpPr>
          <p:cNvPr id="2" name="Rectangle 1">
            <a:extLst>
              <a:ext uri="{FF2B5EF4-FFF2-40B4-BE49-F238E27FC236}">
                <a16:creationId xmlns:a16="http://schemas.microsoft.com/office/drawing/2014/main" id="{4F727CDE-B7A8-B6C4-B2CE-069244D7D087}"/>
              </a:ext>
            </a:extLst>
          </p:cNvPr>
          <p:cNvSpPr/>
          <p:nvPr/>
        </p:nvSpPr>
        <p:spPr>
          <a:xfrm>
            <a:off x="5374791" y="2499552"/>
            <a:ext cx="6402822" cy="2595688"/>
          </a:xfrm>
          <a:prstGeom prst="rect">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47A8E85-94B4-94B7-6248-6E3107024669}"/>
              </a:ext>
            </a:extLst>
          </p:cNvPr>
          <p:cNvSpPr txBox="1"/>
          <p:nvPr/>
        </p:nvSpPr>
        <p:spPr>
          <a:xfrm>
            <a:off x="6860910" y="4309204"/>
            <a:ext cx="2652706" cy="430887"/>
          </a:xfrm>
          <a:prstGeom prst="rect">
            <a:avLst/>
          </a:prstGeom>
          <a:noFill/>
        </p:spPr>
        <p:txBody>
          <a:bodyPr wrap="square" rtlCol="0">
            <a:spAutoFit/>
          </a:bodyPr>
          <a:lstStyle/>
          <a:p>
            <a:pPr algn="ctr"/>
            <a:r>
              <a:rPr lang="en-US" sz="2200" b="1" i="1" dirty="0">
                <a:latin typeface="Calibri" panose="020F0502020204030204" pitchFamily="34" charset="0"/>
                <a:cs typeface="Calibri" panose="020F0502020204030204" pitchFamily="34" charset="0"/>
              </a:rPr>
              <a:t>This talk</a:t>
            </a:r>
          </a:p>
        </p:txBody>
      </p:sp>
      <p:sp>
        <p:nvSpPr>
          <p:cNvPr id="6" name="Slide Number Placeholder 3">
            <a:extLst>
              <a:ext uri="{FF2B5EF4-FFF2-40B4-BE49-F238E27FC236}">
                <a16:creationId xmlns:a16="http://schemas.microsoft.com/office/drawing/2014/main" id="{ED24CE4F-A3A0-EDD2-40B4-F4DE79E72F15}"/>
              </a:ext>
            </a:extLst>
          </p:cNvPr>
          <p:cNvSpPr txBox="1">
            <a:spLocks/>
          </p:cNvSpPr>
          <p:nvPr/>
        </p:nvSpPr>
        <p:spPr bwMode="auto">
          <a:xfrm>
            <a:off x="11176000" y="6547487"/>
            <a:ext cx="812800" cy="374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400" kern="1200">
                <a:solidFill>
                  <a:schemeClr val="tx1"/>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5E55A7B-7854-E145-92D9-B491DF4BAE2D}" type="slidenum">
              <a:rPr lang="en-US" smtClean="0">
                <a:solidFill>
                  <a:schemeClr val="bg1"/>
                </a:solidFill>
              </a:rPr>
              <a:pPr/>
              <a:t>12</a:t>
            </a:fld>
            <a:endParaRPr lang="en-US" dirty="0">
              <a:solidFill>
                <a:schemeClr val="bg1"/>
              </a:solidFill>
            </a:endParaRPr>
          </a:p>
        </p:txBody>
      </p:sp>
      <p:pic>
        <p:nvPicPr>
          <p:cNvPr id="4" name="Picture 3">
            <a:extLst>
              <a:ext uri="{FF2B5EF4-FFF2-40B4-BE49-F238E27FC236}">
                <a16:creationId xmlns:a16="http://schemas.microsoft.com/office/drawing/2014/main" id="{E345C7AA-B519-85F9-E67D-D6B5C744F0A5}"/>
              </a:ext>
            </a:extLst>
          </p:cNvPr>
          <p:cNvPicPr>
            <a:picLocks noChangeAspect="1"/>
          </p:cNvPicPr>
          <p:nvPr/>
        </p:nvPicPr>
        <p:blipFill>
          <a:blip r:embed="rId4"/>
          <a:stretch>
            <a:fillRect/>
          </a:stretch>
        </p:blipFill>
        <p:spPr>
          <a:xfrm>
            <a:off x="9042403" y="-3574"/>
            <a:ext cx="918311" cy="918311"/>
          </a:xfrm>
          <a:prstGeom prst="rect">
            <a:avLst/>
          </a:prstGeom>
        </p:spPr>
      </p:pic>
      <p:pic>
        <p:nvPicPr>
          <p:cNvPr id="8" name="Picture 7">
            <a:extLst>
              <a:ext uri="{FF2B5EF4-FFF2-40B4-BE49-F238E27FC236}">
                <a16:creationId xmlns:a16="http://schemas.microsoft.com/office/drawing/2014/main" id="{BEC3BB1D-7521-6AEC-B592-95387C5A9BB2}"/>
              </a:ext>
            </a:extLst>
          </p:cNvPr>
          <p:cNvPicPr>
            <a:picLocks noChangeAspect="1"/>
          </p:cNvPicPr>
          <p:nvPr/>
        </p:nvPicPr>
        <p:blipFill>
          <a:blip r:embed="rId5"/>
          <a:stretch>
            <a:fillRect/>
          </a:stretch>
        </p:blipFill>
        <p:spPr>
          <a:xfrm>
            <a:off x="7595626" y="0"/>
            <a:ext cx="1035806" cy="776855"/>
          </a:xfrm>
          <a:prstGeom prst="rect">
            <a:avLst/>
          </a:prstGeom>
        </p:spPr>
      </p:pic>
    </p:spTree>
    <p:extLst>
      <p:ext uri="{BB962C8B-B14F-4D97-AF65-F5344CB8AC3E}">
        <p14:creationId xmlns:p14="http://schemas.microsoft.com/office/powerpoint/2010/main" val="32894010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805" y="46782"/>
            <a:ext cx="8991813" cy="991675"/>
          </a:xfrm>
        </p:spPr>
        <p:txBody>
          <a:bodyPr/>
          <a:lstStyle/>
          <a:p>
            <a:r>
              <a:rPr lang="en-US" sz="3600" dirty="0"/>
              <a:t>Outline</a:t>
            </a:r>
            <a:endParaRPr lang="en-US" sz="3800" dirty="0"/>
          </a:p>
        </p:txBody>
      </p:sp>
      <p:sp>
        <p:nvSpPr>
          <p:cNvPr id="10" name="TextBox 9">
            <a:extLst>
              <a:ext uri="{FF2B5EF4-FFF2-40B4-BE49-F238E27FC236}">
                <a16:creationId xmlns:a16="http://schemas.microsoft.com/office/drawing/2014/main" id="{89F95423-09F5-49CF-8E95-3CD6E6829395}"/>
              </a:ext>
            </a:extLst>
          </p:cNvPr>
          <p:cNvSpPr txBox="1"/>
          <p:nvPr/>
        </p:nvSpPr>
        <p:spPr>
          <a:xfrm>
            <a:off x="203805" y="907864"/>
            <a:ext cx="11554290" cy="6247864"/>
          </a:xfrm>
          <a:prstGeom prst="rect">
            <a:avLst/>
          </a:prstGeom>
          <a:noFill/>
        </p:spPr>
        <p:txBody>
          <a:bodyPr wrap="square" rtlCol="0">
            <a:spAutoFit/>
          </a:bodyPr>
          <a:lstStyle/>
          <a:p>
            <a:pPr marL="285750" indent="-285750">
              <a:buFont typeface="Arial" panose="020B0604020202020204" pitchFamily="34" charset="0"/>
              <a:buChar char="•"/>
            </a:pPr>
            <a:r>
              <a:rPr lang="en-US" sz="3000" dirty="0">
                <a:latin typeface="Calibri" panose="020F0502020204030204" pitchFamily="34" charset="0"/>
                <a:cs typeface="Calibri" panose="020F0502020204030204" pitchFamily="34" charset="0"/>
              </a:rPr>
              <a:t>Motivation and background</a:t>
            </a: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3000" b="1" dirty="0">
                <a:latin typeface="Calibri" panose="020F0502020204030204" pitchFamily="34" charset="0"/>
                <a:cs typeface="Calibri" panose="020F0502020204030204" pitchFamily="34" charset="0"/>
              </a:rPr>
              <a:t>The Arctic Coastal Erosion (ACE) model</a:t>
            </a:r>
          </a:p>
          <a:p>
            <a:pPr marL="285750" indent="-285750">
              <a:buFont typeface="Arial" panose="020B0604020202020204" pitchFamily="34" charset="0"/>
              <a:buChar char="•"/>
            </a:pPr>
            <a:endParaRPr lang="en-US" sz="400" b="1" dirty="0">
              <a:latin typeface="Calibri" panose="020F0502020204030204" pitchFamily="34" charset="0"/>
              <a:cs typeface="Calibri" panose="020F0502020204030204" pitchFamily="34" charset="0"/>
            </a:endParaRPr>
          </a:p>
          <a:p>
            <a:pPr marL="914400" lvl="1" indent="-457200">
              <a:buFont typeface="Wingdings" panose="05000000000000000000" pitchFamily="2" charset="2"/>
              <a:buChar char="Ø"/>
            </a:pPr>
            <a:r>
              <a:rPr lang="en-US" sz="3000" b="1" dirty="0">
                <a:latin typeface="Calibri" panose="020F0502020204030204" pitchFamily="34" charset="0"/>
                <a:cs typeface="Calibri" panose="020F0502020204030204" pitchFamily="34" charset="0"/>
              </a:rPr>
              <a:t>The coupled thermo-mechanical FEM terrestrial model in ACE</a:t>
            </a:r>
          </a:p>
          <a:p>
            <a:pPr marL="914400" lvl="1" indent="-457200">
              <a:buFont typeface="Wingdings" panose="05000000000000000000" pitchFamily="2" charset="2"/>
              <a:buChar char="Ø"/>
            </a:pPr>
            <a:r>
              <a:rPr lang="en-US" sz="3000" dirty="0">
                <a:latin typeface="Calibri" panose="020F0502020204030204" pitchFamily="34" charset="0"/>
                <a:cs typeface="Calibri" panose="020F0502020204030204" pitchFamily="34" charset="0"/>
              </a:rPr>
              <a:t>Numerical results: calibration/validation of thermo-mechanical coupling for pseudo-realistic 2.5D slice problem</a:t>
            </a:r>
          </a:p>
          <a:p>
            <a:pPr marL="914400" lvl="1" indent="-45720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914400" lvl="1" indent="-45720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3000" dirty="0">
                <a:latin typeface="Calibri" panose="020F0502020204030204" pitchFamily="34" charset="0"/>
                <a:cs typeface="Calibri" panose="020F0502020204030204" pitchFamily="34" charset="0"/>
              </a:rPr>
              <a:t>From Arctic Coastal Erosion to Arctic Critical Infrastructure (ACI)</a:t>
            </a: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914400" lvl="1" indent="-457200">
              <a:buFont typeface="Wingdings" panose="05000000000000000000" pitchFamily="2" charset="2"/>
              <a:buChar char="Ø"/>
            </a:pPr>
            <a:r>
              <a:rPr lang="en-US" sz="3000" dirty="0">
                <a:latin typeface="Calibri" panose="020F0502020204030204" pitchFamily="34" charset="0"/>
                <a:cs typeface="Calibri" panose="020F0502020204030204" pitchFamily="34" charset="0"/>
              </a:rPr>
              <a:t>The ACI project</a:t>
            </a:r>
          </a:p>
          <a:p>
            <a:pPr marL="914400" lvl="1" indent="-457200">
              <a:buFont typeface="Wingdings" panose="05000000000000000000" pitchFamily="2" charset="2"/>
              <a:buChar char="Ø"/>
            </a:pPr>
            <a:r>
              <a:rPr lang="en-US" sz="3000" dirty="0">
                <a:latin typeface="Calibri" panose="020F0502020204030204" pitchFamily="34" charset="0"/>
                <a:cs typeface="Calibri" panose="020F0502020204030204" pitchFamily="34" charset="0"/>
              </a:rPr>
              <a:t>Numerical results: </a:t>
            </a:r>
            <a:r>
              <a:rPr lang="en-US" sz="3000" dirty="0" err="1">
                <a:latin typeface="Calibri" panose="020F0502020204030204" pitchFamily="34" charset="0"/>
                <a:cs typeface="Calibri" panose="020F0502020204030204" pitchFamily="34" charset="0"/>
              </a:rPr>
              <a:t>Paulatuk</a:t>
            </a:r>
            <a:r>
              <a:rPr lang="en-US" sz="3000" dirty="0">
                <a:latin typeface="Calibri" panose="020F0502020204030204" pitchFamily="34" charset="0"/>
                <a:cs typeface="Calibri" panose="020F0502020204030204" pitchFamily="34" charset="0"/>
              </a:rPr>
              <a:t> peninsula airstrip </a:t>
            </a:r>
          </a:p>
          <a:p>
            <a:pPr marL="914400" lvl="1" indent="-45720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914400" lvl="1" indent="-45720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3000" dirty="0">
                <a:latin typeface="Calibri" panose="020F0502020204030204" pitchFamily="34" charset="0"/>
                <a:cs typeface="Calibri" panose="020F0502020204030204" pitchFamily="34" charset="0"/>
              </a:rPr>
              <a:t>Summary</a:t>
            </a:r>
          </a:p>
          <a:p>
            <a:pPr marL="285750" indent="-285750">
              <a:buFont typeface="Arial" panose="020B0604020202020204" pitchFamily="34" charset="0"/>
              <a:buChar char="•"/>
            </a:pPr>
            <a:endParaRPr lang="en-US" sz="400"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400"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3000" dirty="0">
                <a:latin typeface="Calibri" panose="020F0502020204030204" pitchFamily="34" charset="0"/>
                <a:cs typeface="Calibri" panose="020F0502020204030204" pitchFamily="34" charset="0"/>
              </a:rPr>
              <a:t>Current and future work</a:t>
            </a:r>
          </a:p>
          <a:p>
            <a:pPr marL="285750" indent="-285750">
              <a:buFont typeface="Arial" panose="020B0604020202020204" pitchFamily="34" charset="0"/>
              <a:buChar char="•"/>
            </a:pPr>
            <a:endParaRPr lang="en-US" sz="3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3000" dirty="0">
              <a:latin typeface="Calibri" panose="020F0502020204030204" pitchFamily="34" charset="0"/>
              <a:cs typeface="Calibri" panose="020F0502020204030204" pitchFamily="34" charset="0"/>
            </a:endParaRPr>
          </a:p>
        </p:txBody>
      </p:sp>
      <p:sp>
        <p:nvSpPr>
          <p:cNvPr id="3" name="Slide Number Placeholder 3">
            <a:extLst>
              <a:ext uri="{FF2B5EF4-FFF2-40B4-BE49-F238E27FC236}">
                <a16:creationId xmlns:a16="http://schemas.microsoft.com/office/drawing/2014/main" id="{D3C15B3A-3C68-923C-ED46-DB2EB6DD540B}"/>
              </a:ext>
            </a:extLst>
          </p:cNvPr>
          <p:cNvSpPr>
            <a:spLocks noGrp="1"/>
          </p:cNvSpPr>
          <p:nvPr>
            <p:ph type="sldNum" sz="quarter" idx="12"/>
          </p:nvPr>
        </p:nvSpPr>
        <p:spPr>
          <a:xfrm>
            <a:off x="11176000" y="6547487"/>
            <a:ext cx="812800" cy="374650"/>
          </a:xfrm>
        </p:spPr>
        <p:txBody>
          <a:bodyPr/>
          <a:lstStyle/>
          <a:p>
            <a:fld id="{A5E55A7B-7854-E145-92D9-B491DF4BAE2D}" type="slidenum">
              <a:rPr lang="en-US" smtClean="0">
                <a:solidFill>
                  <a:schemeClr val="bg1"/>
                </a:solidFill>
              </a:rPr>
              <a:pPr/>
              <a:t>13</a:t>
            </a:fld>
            <a:endParaRPr lang="en-US" dirty="0">
              <a:solidFill>
                <a:schemeClr val="bg1"/>
              </a:solidFill>
            </a:endParaRPr>
          </a:p>
        </p:txBody>
      </p:sp>
      <p:pic>
        <p:nvPicPr>
          <p:cNvPr id="4" name="Picture 3">
            <a:extLst>
              <a:ext uri="{FF2B5EF4-FFF2-40B4-BE49-F238E27FC236}">
                <a16:creationId xmlns:a16="http://schemas.microsoft.com/office/drawing/2014/main" id="{F65CAFBA-CD24-90BF-BA4D-376D859F2B8A}"/>
              </a:ext>
            </a:extLst>
          </p:cNvPr>
          <p:cNvPicPr>
            <a:picLocks noChangeAspect="1"/>
          </p:cNvPicPr>
          <p:nvPr/>
        </p:nvPicPr>
        <p:blipFill>
          <a:blip r:embed="rId3"/>
          <a:stretch>
            <a:fillRect/>
          </a:stretch>
        </p:blipFill>
        <p:spPr>
          <a:xfrm>
            <a:off x="7006911" y="482549"/>
            <a:ext cx="3136743" cy="1398238"/>
          </a:xfrm>
          <a:prstGeom prst="rect">
            <a:avLst/>
          </a:prstGeom>
        </p:spPr>
      </p:pic>
      <p:pic>
        <p:nvPicPr>
          <p:cNvPr id="6" name="Picture 5" descr="A picture containing outdoor, grass, field, truck&#10;&#10;Description automatically generated">
            <a:extLst>
              <a:ext uri="{FF2B5EF4-FFF2-40B4-BE49-F238E27FC236}">
                <a16:creationId xmlns:a16="http://schemas.microsoft.com/office/drawing/2014/main" id="{827C3DA7-9588-248D-22F5-50863FDBAB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5283" y="4479927"/>
            <a:ext cx="3347408" cy="1882917"/>
          </a:xfrm>
          <a:prstGeom prst="rect">
            <a:avLst/>
          </a:prstGeom>
        </p:spPr>
      </p:pic>
      <p:sp>
        <p:nvSpPr>
          <p:cNvPr id="7" name="TextBox 6">
            <a:extLst>
              <a:ext uri="{FF2B5EF4-FFF2-40B4-BE49-F238E27FC236}">
                <a16:creationId xmlns:a16="http://schemas.microsoft.com/office/drawing/2014/main" id="{C9BD7096-29E3-0C3E-1BB1-6F2579E1CD98}"/>
              </a:ext>
            </a:extLst>
          </p:cNvPr>
          <p:cNvSpPr txBox="1"/>
          <p:nvPr/>
        </p:nvSpPr>
        <p:spPr>
          <a:xfrm>
            <a:off x="7706027" y="6067674"/>
            <a:ext cx="3469973" cy="307777"/>
          </a:xfrm>
          <a:prstGeom prst="rect">
            <a:avLst/>
          </a:prstGeom>
          <a:noFill/>
        </p:spPr>
        <p:txBody>
          <a:bodyPr wrap="square" rtlCol="0">
            <a:spAutoFit/>
          </a:bodyPr>
          <a:lstStyle/>
          <a:p>
            <a:pPr algn="ctr"/>
            <a:r>
              <a:rPr lang="en-US" sz="1400" dirty="0">
                <a:solidFill>
                  <a:schemeClr val="bg1"/>
                </a:solidFill>
                <a:latin typeface="Calibri" panose="020F0502020204030204" pitchFamily="34" charset="0"/>
                <a:ea typeface="Calibri" panose="020F0502020204030204" pitchFamily="34" charset="0"/>
                <a:cs typeface="Calibri" panose="020F0502020204030204" pitchFamily="34" charset="0"/>
              </a:rPr>
              <a:t>From newsweek.com.</a:t>
            </a:r>
          </a:p>
        </p:txBody>
      </p:sp>
    </p:spTree>
    <p:extLst>
      <p:ext uri="{BB962C8B-B14F-4D97-AF65-F5344CB8AC3E}">
        <p14:creationId xmlns:p14="http://schemas.microsoft.com/office/powerpoint/2010/main" val="26633320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37EB0EB-3422-49A4-A018-1ADBB3529658}"/>
              </a:ext>
            </a:extLst>
          </p:cNvPr>
          <p:cNvPicPr>
            <a:picLocks noChangeAspect="1"/>
          </p:cNvPicPr>
          <p:nvPr/>
        </p:nvPicPr>
        <p:blipFill>
          <a:blip r:embed="rId3"/>
          <a:stretch>
            <a:fillRect/>
          </a:stretch>
        </p:blipFill>
        <p:spPr>
          <a:xfrm>
            <a:off x="1551142" y="1121077"/>
            <a:ext cx="9157164" cy="4983155"/>
          </a:xfrm>
          <a:prstGeom prst="rect">
            <a:avLst/>
          </a:prstGeom>
        </p:spPr>
      </p:pic>
      <p:sp>
        <p:nvSpPr>
          <p:cNvPr id="2" name="Title 1"/>
          <p:cNvSpPr>
            <a:spLocks noGrp="1"/>
          </p:cNvSpPr>
          <p:nvPr>
            <p:ph type="title"/>
          </p:nvPr>
        </p:nvSpPr>
        <p:spPr>
          <a:xfrm>
            <a:off x="42951" y="-12932"/>
            <a:ext cx="10427053" cy="991675"/>
          </a:xfrm>
        </p:spPr>
        <p:txBody>
          <a:bodyPr/>
          <a:lstStyle/>
          <a:p>
            <a:r>
              <a:rPr lang="en-US" dirty="0"/>
              <a:t>Anatomy of a canonical computational domain</a:t>
            </a:r>
          </a:p>
        </p:txBody>
      </p:sp>
      <p:sp>
        <p:nvSpPr>
          <p:cNvPr id="7" name="Text Placeholder 2">
            <a:extLst>
              <a:ext uri="{FF2B5EF4-FFF2-40B4-BE49-F238E27FC236}">
                <a16:creationId xmlns:a16="http://schemas.microsoft.com/office/drawing/2014/main" id="{0C4B6C8D-67F2-DD43-84A8-126F23EAD3C2}"/>
              </a:ext>
            </a:extLst>
          </p:cNvPr>
          <p:cNvSpPr txBox="1">
            <a:spLocks/>
          </p:cNvSpPr>
          <p:nvPr/>
        </p:nvSpPr>
        <p:spPr bwMode="auto">
          <a:xfrm>
            <a:off x="68189" y="4305836"/>
            <a:ext cx="1240848" cy="34499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400" kern="1200">
                <a:solidFill>
                  <a:schemeClr val="tx1"/>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000" dirty="0"/>
              <a:t>Bluff face (exposed to ocean)</a:t>
            </a:r>
          </a:p>
        </p:txBody>
      </p:sp>
      <p:cxnSp>
        <p:nvCxnSpPr>
          <p:cNvPr id="11" name="Straight Arrow Connector 10">
            <a:extLst>
              <a:ext uri="{FF2B5EF4-FFF2-40B4-BE49-F238E27FC236}">
                <a16:creationId xmlns:a16="http://schemas.microsoft.com/office/drawing/2014/main" id="{4FAAC4F8-E5A9-9A4E-80E1-1454895785B1}"/>
              </a:ext>
            </a:extLst>
          </p:cNvPr>
          <p:cNvCxnSpPr>
            <a:cxnSpLocks/>
            <a:stCxn id="7" idx="3"/>
          </p:cNvCxnSpPr>
          <p:nvPr/>
        </p:nvCxnSpPr>
        <p:spPr>
          <a:xfrm flipV="1">
            <a:off x="1309037" y="4062335"/>
            <a:ext cx="1861383" cy="41600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4" name="Text Placeholder 2">
            <a:extLst>
              <a:ext uri="{FF2B5EF4-FFF2-40B4-BE49-F238E27FC236}">
                <a16:creationId xmlns:a16="http://schemas.microsoft.com/office/drawing/2014/main" id="{9AFF9E4A-1F92-294B-A4EC-BDA904F1A215}"/>
              </a:ext>
            </a:extLst>
          </p:cNvPr>
          <p:cNvSpPr txBox="1">
            <a:spLocks/>
          </p:cNvSpPr>
          <p:nvPr/>
        </p:nvSpPr>
        <p:spPr bwMode="auto">
          <a:xfrm>
            <a:off x="104098" y="1313861"/>
            <a:ext cx="1417404" cy="34499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400" kern="1200">
                <a:solidFill>
                  <a:schemeClr val="tx1"/>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000" dirty="0"/>
              <a:t>Permafrost</a:t>
            </a:r>
          </a:p>
        </p:txBody>
      </p:sp>
      <p:sp>
        <p:nvSpPr>
          <p:cNvPr id="25" name="Text Placeholder 2">
            <a:extLst>
              <a:ext uri="{FF2B5EF4-FFF2-40B4-BE49-F238E27FC236}">
                <a16:creationId xmlns:a16="http://schemas.microsoft.com/office/drawing/2014/main" id="{6AD6468D-A2C2-284C-BF73-D8078704CA55}"/>
              </a:ext>
            </a:extLst>
          </p:cNvPr>
          <p:cNvSpPr txBox="1">
            <a:spLocks/>
          </p:cNvSpPr>
          <p:nvPr/>
        </p:nvSpPr>
        <p:spPr bwMode="auto">
          <a:xfrm>
            <a:off x="10754531" y="3806314"/>
            <a:ext cx="576288" cy="38479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400" kern="1200">
                <a:solidFill>
                  <a:schemeClr val="tx1"/>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000" dirty="0"/>
              <a:t>Ice</a:t>
            </a:r>
          </a:p>
        </p:txBody>
      </p:sp>
      <p:sp>
        <p:nvSpPr>
          <p:cNvPr id="26" name="Text Placeholder 2">
            <a:extLst>
              <a:ext uri="{FF2B5EF4-FFF2-40B4-BE49-F238E27FC236}">
                <a16:creationId xmlns:a16="http://schemas.microsoft.com/office/drawing/2014/main" id="{2687F6F8-D916-B245-BF27-140306077774}"/>
              </a:ext>
            </a:extLst>
          </p:cNvPr>
          <p:cNvSpPr txBox="1">
            <a:spLocks/>
          </p:cNvSpPr>
          <p:nvPr/>
        </p:nvSpPr>
        <p:spPr bwMode="auto">
          <a:xfrm>
            <a:off x="6277803" y="6001809"/>
            <a:ext cx="1404921" cy="37182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400" kern="1200">
                <a:solidFill>
                  <a:schemeClr val="tx1"/>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000" dirty="0" err="1"/>
              <a:t>Cryopeg</a:t>
            </a:r>
            <a:r>
              <a:rPr lang="en-US" sz="2000" dirty="0"/>
              <a:t>*</a:t>
            </a:r>
          </a:p>
        </p:txBody>
      </p:sp>
      <p:cxnSp>
        <p:nvCxnSpPr>
          <p:cNvPr id="28" name="Straight Arrow Connector 27">
            <a:extLst>
              <a:ext uri="{FF2B5EF4-FFF2-40B4-BE49-F238E27FC236}">
                <a16:creationId xmlns:a16="http://schemas.microsoft.com/office/drawing/2014/main" id="{7A5B6E6A-0841-FE42-AD52-7342BBE9FAC5}"/>
              </a:ext>
            </a:extLst>
          </p:cNvPr>
          <p:cNvCxnSpPr>
            <a:cxnSpLocks/>
          </p:cNvCxnSpPr>
          <p:nvPr/>
        </p:nvCxnSpPr>
        <p:spPr>
          <a:xfrm>
            <a:off x="1460073" y="1572831"/>
            <a:ext cx="1851285" cy="1150227"/>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7F4922CA-1A36-BB44-AD5A-DDB072A4375F}"/>
              </a:ext>
            </a:extLst>
          </p:cNvPr>
          <p:cNvCxnSpPr>
            <a:cxnSpLocks/>
          </p:cNvCxnSpPr>
          <p:nvPr/>
        </p:nvCxnSpPr>
        <p:spPr>
          <a:xfrm flipH="1" flipV="1">
            <a:off x="7696876" y="2725912"/>
            <a:ext cx="3011430" cy="116215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70CA8B64-BEDA-704A-A48A-C7CA94F2EAC8}"/>
              </a:ext>
            </a:extLst>
          </p:cNvPr>
          <p:cNvCxnSpPr>
            <a:cxnSpLocks/>
          </p:cNvCxnSpPr>
          <p:nvPr/>
        </p:nvCxnSpPr>
        <p:spPr>
          <a:xfrm flipH="1" flipV="1">
            <a:off x="6164338" y="5736923"/>
            <a:ext cx="260414" cy="38479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086BF905-5FEB-4183-AEEF-C1115285B00F}"/>
              </a:ext>
            </a:extLst>
          </p:cNvPr>
          <p:cNvSpPr txBox="1"/>
          <p:nvPr/>
        </p:nvSpPr>
        <p:spPr>
          <a:xfrm>
            <a:off x="0" y="6547487"/>
            <a:ext cx="11250051" cy="338554"/>
          </a:xfrm>
          <a:prstGeom prst="rect">
            <a:avLst/>
          </a:prstGeom>
          <a:noFill/>
        </p:spPr>
        <p:txBody>
          <a:bodyPr wrap="square" rtlCol="0">
            <a:spAutoFit/>
          </a:bodyPr>
          <a:lstStyle/>
          <a:p>
            <a:r>
              <a:rPr lang="en-US" sz="1600" dirty="0">
                <a:solidFill>
                  <a:schemeClr val="bg1"/>
                </a:solidFill>
                <a:latin typeface="Calibri" panose="020F0502020204030204" pitchFamily="34" charset="0"/>
                <a:cs typeface="Calibri" panose="020F0502020204030204" pitchFamily="34" charset="0"/>
              </a:rPr>
              <a:t>* Layer of unfrozen ground that is perennially </a:t>
            </a:r>
            <a:r>
              <a:rPr lang="en-US" sz="1600" dirty="0" err="1">
                <a:solidFill>
                  <a:schemeClr val="bg1"/>
                </a:solidFill>
                <a:latin typeface="Calibri" panose="020F0502020204030204" pitchFamily="34" charset="0"/>
                <a:cs typeface="Calibri" panose="020F0502020204030204" pitchFamily="34" charset="0"/>
              </a:rPr>
              <a:t>cryotic</a:t>
            </a:r>
            <a:r>
              <a:rPr lang="en-US" sz="1600" dirty="0">
                <a:solidFill>
                  <a:schemeClr val="bg1"/>
                </a:solidFill>
                <a:latin typeface="Calibri" panose="020F0502020204030204" pitchFamily="34" charset="0"/>
                <a:cs typeface="Calibri" panose="020F0502020204030204" pitchFamily="34" charset="0"/>
              </a:rPr>
              <a:t> (forming part of the permafrost) in which freezing is prevented.</a:t>
            </a:r>
          </a:p>
        </p:txBody>
      </p:sp>
      <p:cxnSp>
        <p:nvCxnSpPr>
          <p:cNvPr id="14" name="Straight Arrow Connector 13">
            <a:extLst>
              <a:ext uri="{FF2B5EF4-FFF2-40B4-BE49-F238E27FC236}">
                <a16:creationId xmlns:a16="http://schemas.microsoft.com/office/drawing/2014/main" id="{CECF6F4F-7BF1-4D37-9C28-1939275A639C}"/>
              </a:ext>
            </a:extLst>
          </p:cNvPr>
          <p:cNvCxnSpPr>
            <a:cxnSpLocks/>
          </p:cNvCxnSpPr>
          <p:nvPr/>
        </p:nvCxnSpPr>
        <p:spPr>
          <a:xfrm flipV="1">
            <a:off x="1640910" y="1326030"/>
            <a:ext cx="4271375" cy="1279324"/>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E16327BC-A8A1-4AED-8442-13D41EE715E1}"/>
              </a:ext>
            </a:extLst>
          </p:cNvPr>
          <p:cNvCxnSpPr>
            <a:cxnSpLocks/>
          </p:cNvCxnSpPr>
          <p:nvPr/>
        </p:nvCxnSpPr>
        <p:spPr>
          <a:xfrm>
            <a:off x="6096000" y="1334400"/>
            <a:ext cx="4460510" cy="1217624"/>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33" name="Parallelogram 32">
            <a:extLst>
              <a:ext uri="{FF2B5EF4-FFF2-40B4-BE49-F238E27FC236}">
                <a16:creationId xmlns:a16="http://schemas.microsoft.com/office/drawing/2014/main" id="{946E71DC-65A4-4401-95C3-65E0ACD7E2B8}"/>
              </a:ext>
            </a:extLst>
          </p:cNvPr>
          <p:cNvSpPr/>
          <p:nvPr/>
        </p:nvSpPr>
        <p:spPr>
          <a:xfrm rot="1473242">
            <a:off x="615422" y="4010296"/>
            <a:ext cx="5630741" cy="831510"/>
          </a:xfrm>
          <a:prstGeom prst="parallelogram">
            <a:avLst>
              <a:gd name="adj" fmla="val 102851"/>
            </a:avLst>
          </a:prstGeom>
          <a:solidFill>
            <a:srgbClr val="00B0F0">
              <a:alpha val="62000"/>
            </a:srgbClr>
          </a:solidFill>
          <a:ln w="9525" cap="flat" cmpd="sng" algn="ctr">
            <a:solidFill>
              <a:srgbClr val="00B0F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cxnSp>
        <p:nvCxnSpPr>
          <p:cNvPr id="29" name="Straight Arrow Connector 28">
            <a:extLst>
              <a:ext uri="{FF2B5EF4-FFF2-40B4-BE49-F238E27FC236}">
                <a16:creationId xmlns:a16="http://schemas.microsoft.com/office/drawing/2014/main" id="{0DBC20E4-48A3-4AC7-8C62-82AC45A7629B}"/>
              </a:ext>
            </a:extLst>
          </p:cNvPr>
          <p:cNvCxnSpPr>
            <a:cxnSpLocks/>
          </p:cNvCxnSpPr>
          <p:nvPr/>
        </p:nvCxnSpPr>
        <p:spPr>
          <a:xfrm>
            <a:off x="5936659" y="4662277"/>
            <a:ext cx="0" cy="1074646"/>
          </a:xfrm>
          <a:prstGeom prst="straightConnector1">
            <a:avLst/>
          </a:prstGeom>
          <a:ln>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a16="http://schemas.microsoft.com/office/drawing/2014/main" id="{51F6EB8F-3BB3-4DC4-BB83-EE0FE0E2F96D}"/>
              </a:ext>
            </a:extLst>
          </p:cNvPr>
          <p:cNvSpPr txBox="1"/>
          <p:nvPr/>
        </p:nvSpPr>
        <p:spPr>
          <a:xfrm>
            <a:off x="3408568" y="1486360"/>
            <a:ext cx="1352811" cy="400110"/>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30 m</a:t>
            </a:r>
          </a:p>
        </p:txBody>
      </p:sp>
      <p:sp>
        <p:nvSpPr>
          <p:cNvPr id="40" name="TextBox 39">
            <a:extLst>
              <a:ext uri="{FF2B5EF4-FFF2-40B4-BE49-F238E27FC236}">
                <a16:creationId xmlns:a16="http://schemas.microsoft.com/office/drawing/2014/main" id="{586704EC-2DB9-4987-B96C-AEFC3BDC9958}"/>
              </a:ext>
            </a:extLst>
          </p:cNvPr>
          <p:cNvSpPr txBox="1"/>
          <p:nvPr/>
        </p:nvSpPr>
        <p:spPr>
          <a:xfrm>
            <a:off x="8122224" y="1438705"/>
            <a:ext cx="1352811" cy="400110"/>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30 m</a:t>
            </a:r>
          </a:p>
        </p:txBody>
      </p:sp>
      <p:sp>
        <p:nvSpPr>
          <p:cNvPr id="41" name="TextBox 40">
            <a:extLst>
              <a:ext uri="{FF2B5EF4-FFF2-40B4-BE49-F238E27FC236}">
                <a16:creationId xmlns:a16="http://schemas.microsoft.com/office/drawing/2014/main" id="{AB5DD779-70A8-4B4A-AF8A-FB9DD51E8C13}"/>
              </a:ext>
            </a:extLst>
          </p:cNvPr>
          <p:cNvSpPr txBox="1"/>
          <p:nvPr/>
        </p:nvSpPr>
        <p:spPr>
          <a:xfrm>
            <a:off x="6048347" y="5036956"/>
            <a:ext cx="1352811" cy="400110"/>
          </a:xfrm>
          <a:prstGeom prst="rect">
            <a:avLst/>
          </a:prstGeom>
          <a:noFill/>
        </p:spPr>
        <p:txBody>
          <a:bodyPr wrap="square" rtlCol="0">
            <a:spAutoFit/>
          </a:bodyPr>
          <a:lstStyle/>
          <a:p>
            <a:r>
              <a:rPr lang="en-US" sz="2000" dirty="0">
                <a:solidFill>
                  <a:schemeClr val="bg1"/>
                </a:solidFill>
                <a:latin typeface="Calibri" panose="020F0502020204030204" pitchFamily="34" charset="0"/>
                <a:cs typeface="Calibri" panose="020F0502020204030204" pitchFamily="34" charset="0"/>
              </a:rPr>
              <a:t>5 m</a:t>
            </a:r>
          </a:p>
        </p:txBody>
      </p:sp>
      <p:sp>
        <p:nvSpPr>
          <p:cNvPr id="43" name="TextBox 42">
            <a:extLst>
              <a:ext uri="{FF2B5EF4-FFF2-40B4-BE49-F238E27FC236}">
                <a16:creationId xmlns:a16="http://schemas.microsoft.com/office/drawing/2014/main" id="{05C239C8-353B-4A90-A833-C8D729A31053}"/>
              </a:ext>
            </a:extLst>
          </p:cNvPr>
          <p:cNvSpPr txBox="1"/>
          <p:nvPr/>
        </p:nvSpPr>
        <p:spPr>
          <a:xfrm rot="1621062">
            <a:off x="2745660" y="4719434"/>
            <a:ext cx="2491490" cy="369332"/>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ocean water</a:t>
            </a:r>
          </a:p>
        </p:txBody>
      </p:sp>
      <p:pic>
        <p:nvPicPr>
          <p:cNvPr id="21" name="Picture 20">
            <a:extLst>
              <a:ext uri="{FF2B5EF4-FFF2-40B4-BE49-F238E27FC236}">
                <a16:creationId xmlns:a16="http://schemas.microsoft.com/office/drawing/2014/main" id="{2417D297-5DA5-4883-AE5E-6E68AA0A03BF}"/>
              </a:ext>
            </a:extLst>
          </p:cNvPr>
          <p:cNvPicPr>
            <a:picLocks noChangeAspect="1"/>
          </p:cNvPicPr>
          <p:nvPr/>
        </p:nvPicPr>
        <p:blipFill rotWithShape="1">
          <a:blip r:embed="rId4"/>
          <a:srcRect t="10644"/>
          <a:stretch/>
        </p:blipFill>
        <p:spPr>
          <a:xfrm>
            <a:off x="9031460" y="4589516"/>
            <a:ext cx="3011430" cy="1806771"/>
          </a:xfrm>
          <a:prstGeom prst="rect">
            <a:avLst/>
          </a:prstGeom>
        </p:spPr>
      </p:pic>
      <p:sp>
        <p:nvSpPr>
          <p:cNvPr id="3" name="Slide Number Placeholder 3">
            <a:extLst>
              <a:ext uri="{FF2B5EF4-FFF2-40B4-BE49-F238E27FC236}">
                <a16:creationId xmlns:a16="http://schemas.microsoft.com/office/drawing/2014/main" id="{BF20A391-377B-5773-CF57-108D09ACE53C}"/>
              </a:ext>
            </a:extLst>
          </p:cNvPr>
          <p:cNvSpPr>
            <a:spLocks noGrp="1"/>
          </p:cNvSpPr>
          <p:nvPr>
            <p:ph type="sldNum" sz="quarter" idx="12"/>
          </p:nvPr>
        </p:nvSpPr>
        <p:spPr>
          <a:xfrm>
            <a:off x="11176000" y="6547487"/>
            <a:ext cx="812800" cy="374650"/>
          </a:xfrm>
        </p:spPr>
        <p:txBody>
          <a:bodyPr/>
          <a:lstStyle/>
          <a:p>
            <a:fld id="{A5E55A7B-7854-E145-92D9-B491DF4BAE2D}" type="slidenum">
              <a:rPr lang="en-US" smtClean="0">
                <a:solidFill>
                  <a:schemeClr val="bg1"/>
                </a:solidFill>
              </a:rPr>
              <a:pPr/>
              <a:t>14</a:t>
            </a:fld>
            <a:endParaRPr lang="en-US" dirty="0">
              <a:solidFill>
                <a:schemeClr val="bg1"/>
              </a:solidFill>
            </a:endParaRPr>
          </a:p>
        </p:txBody>
      </p:sp>
      <p:sp>
        <p:nvSpPr>
          <p:cNvPr id="4" name="TextBox 3"/>
          <p:cNvSpPr txBox="1"/>
          <p:nvPr/>
        </p:nvSpPr>
        <p:spPr>
          <a:xfrm>
            <a:off x="379171" y="5426280"/>
            <a:ext cx="4062201" cy="923330"/>
          </a:xfrm>
          <a:prstGeom prst="rect">
            <a:avLst/>
          </a:prstGeom>
          <a:noFill/>
          <a:ln w="19050">
            <a:solidFill>
              <a:srgbClr val="0070C0"/>
            </a:solidFill>
          </a:ln>
        </p:spPr>
        <p:txBody>
          <a:bodyPr wrap="square" rtlCol="0">
            <a:spAutoFit/>
          </a:bodyPr>
          <a:lstStyle/>
          <a:p>
            <a:pPr algn="ctr"/>
            <a:r>
              <a:rPr lang="en-US" b="1" i="1" dirty="0" smtClean="0">
                <a:solidFill>
                  <a:srgbClr val="0070C0"/>
                </a:solidFill>
                <a:latin typeface="Trebuchet MS" panose="020B0603020202020204" pitchFamily="34" charset="0"/>
              </a:rPr>
              <a:t>Unique capability of ACE: </a:t>
            </a:r>
            <a:r>
              <a:rPr lang="en-US" dirty="0" smtClean="0">
                <a:latin typeface="Trebuchet MS" panose="020B0603020202020204" pitchFamily="34" charset="0"/>
              </a:rPr>
              <a:t>elements are </a:t>
            </a:r>
            <a:r>
              <a:rPr lang="en-US" b="1" dirty="0" smtClean="0">
                <a:latin typeface="Trebuchet MS" panose="020B0603020202020204" pitchFamily="34" charset="0"/>
              </a:rPr>
              <a:t>removed</a:t>
            </a:r>
            <a:r>
              <a:rPr lang="en-US" dirty="0" smtClean="0">
                <a:latin typeface="Trebuchet MS" panose="020B0603020202020204" pitchFamily="34" charset="0"/>
              </a:rPr>
              <a:t> from the computational domain based on </a:t>
            </a:r>
            <a:r>
              <a:rPr lang="en-US" b="1" dirty="0" smtClean="0">
                <a:latin typeface="Trebuchet MS" panose="020B0603020202020204" pitchFamily="34" charset="0"/>
              </a:rPr>
              <a:t>failure criteria</a:t>
            </a:r>
            <a:r>
              <a:rPr lang="en-US" dirty="0" smtClean="0">
                <a:latin typeface="Trebuchet MS" panose="020B0603020202020204" pitchFamily="34" charset="0"/>
              </a:rPr>
              <a:t>.</a:t>
            </a:r>
            <a:endParaRPr lang="en-US" dirty="0">
              <a:latin typeface="Trebuchet MS" panose="020B0603020202020204" pitchFamily="34" charset="0"/>
            </a:endParaRPr>
          </a:p>
        </p:txBody>
      </p:sp>
    </p:spTree>
    <p:extLst>
      <p:ext uri="{BB962C8B-B14F-4D97-AF65-F5344CB8AC3E}">
        <p14:creationId xmlns:p14="http://schemas.microsoft.com/office/powerpoint/2010/main" val="1185454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FF65B86-074E-0817-F2D8-311417F2B303}"/>
              </a:ext>
            </a:extLst>
          </p:cNvPr>
          <p:cNvPicPr>
            <a:picLocks noChangeAspect="1"/>
          </p:cNvPicPr>
          <p:nvPr/>
        </p:nvPicPr>
        <p:blipFill>
          <a:blip r:embed="rId3"/>
          <a:stretch>
            <a:fillRect/>
          </a:stretch>
        </p:blipFill>
        <p:spPr>
          <a:xfrm>
            <a:off x="7967732" y="3112224"/>
            <a:ext cx="4295147" cy="3221360"/>
          </a:xfrm>
          <a:prstGeom prst="rect">
            <a:avLst/>
          </a:prstGeom>
        </p:spPr>
      </p:pic>
      <p:sp>
        <p:nvSpPr>
          <p:cNvPr id="2" name="Title 1"/>
          <p:cNvSpPr>
            <a:spLocks noGrp="1"/>
          </p:cNvSpPr>
          <p:nvPr>
            <p:ph type="title"/>
          </p:nvPr>
        </p:nvSpPr>
        <p:spPr>
          <a:xfrm>
            <a:off x="87147" y="-8586"/>
            <a:ext cx="8313336" cy="991675"/>
          </a:xfrm>
        </p:spPr>
        <p:txBody>
          <a:bodyPr/>
          <a:lstStyle/>
          <a:p>
            <a:r>
              <a:rPr lang="en-US" dirty="0"/>
              <a:t>Thermal model</a:t>
            </a:r>
          </a:p>
        </p:txBody>
      </p:sp>
      <p:sp>
        <p:nvSpPr>
          <p:cNvPr id="3" name="TextBox 2">
            <a:extLst>
              <a:ext uri="{FF2B5EF4-FFF2-40B4-BE49-F238E27FC236}">
                <a16:creationId xmlns:a16="http://schemas.microsoft.com/office/drawing/2014/main" id="{75B3EB30-B506-457F-A3F1-37B5E2C35829}"/>
              </a:ext>
            </a:extLst>
          </p:cNvPr>
          <p:cNvSpPr txBox="1"/>
          <p:nvPr/>
        </p:nvSpPr>
        <p:spPr>
          <a:xfrm>
            <a:off x="87147" y="880401"/>
            <a:ext cx="7547774" cy="769441"/>
          </a:xfrm>
          <a:prstGeom prst="rect">
            <a:avLst/>
          </a:prstGeom>
          <a:noFill/>
        </p:spPr>
        <p:txBody>
          <a:bodyPr wrap="square" rtlCol="0">
            <a:spAutoFit/>
          </a:bodyPr>
          <a:lstStyle/>
          <a:p>
            <a:pPr marL="285750" indent="-285750">
              <a:buFont typeface="Arial" panose="020B0604020202020204" pitchFamily="34" charset="0"/>
              <a:buChar char="•"/>
            </a:pPr>
            <a:r>
              <a:rPr lang="en-US" sz="2200" b="1" i="1" dirty="0">
                <a:latin typeface="Calibri" panose="020F0502020204030204" pitchFamily="34" charset="0"/>
                <a:cs typeface="Calibri" panose="020F0502020204030204" pitchFamily="34" charset="0"/>
              </a:rPr>
              <a:t>Transient heat conduction </a:t>
            </a:r>
            <a:r>
              <a:rPr lang="en-US" sz="2200" dirty="0">
                <a:latin typeface="Calibri" panose="020F0502020204030204" pitchFamily="34" charset="0"/>
                <a:cs typeface="Calibri" panose="020F0502020204030204" pitchFamily="34" charset="0"/>
              </a:rPr>
              <a:t>in a non-homogeneous porous media with water-ice phase change:</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40416265-5105-432E-B574-4CF7D8B4B026}"/>
                  </a:ext>
                </a:extLst>
              </p:cNvPr>
              <p:cNvSpPr/>
              <p:nvPr/>
            </p:nvSpPr>
            <p:spPr>
              <a:xfrm>
                <a:off x="1554289" y="1700060"/>
                <a:ext cx="3255827" cy="677558"/>
              </a:xfrm>
              <a:prstGeom prst="rect">
                <a:avLst/>
              </a:prstGeom>
              <a:solidFill>
                <a:srgbClr val="FFFFCC"/>
              </a:solidFill>
              <a:ln>
                <a:solidFill>
                  <a:schemeClr val="bg1"/>
                </a:solidFill>
              </a:ln>
            </p:spPr>
            <p:txBody>
              <a:bodyPr wrap="none">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m:t>
                      </m:r>
                      <m:acc>
                        <m:accPr>
                          <m:chr m:val="̅"/>
                          <m:ctrlPr>
                            <a:rPr lang="en-US" sz="2000" i="1">
                              <a:latin typeface="Cambria Math" panose="02040503050406030204" pitchFamily="18" charset="0"/>
                            </a:rPr>
                          </m:ctrlPr>
                        </m:accPr>
                        <m:e>
                          <m:r>
                            <a:rPr lang="en-US" sz="2000" i="1">
                              <a:latin typeface="Cambria Math" panose="02040503050406030204" pitchFamily="18" charset="0"/>
                              <a:ea typeface="Cambria Math" panose="02040503050406030204" pitchFamily="18" charset="0"/>
                            </a:rPr>
                            <m:t>𝜌</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𝑐</m:t>
                              </m:r>
                            </m:e>
                            <m:sub>
                              <m:r>
                                <a:rPr lang="en-US" sz="2000" i="1">
                                  <a:latin typeface="Cambria Math" panose="02040503050406030204" pitchFamily="18" charset="0"/>
                                  <a:ea typeface="Cambria Math" panose="02040503050406030204" pitchFamily="18" charset="0"/>
                                </a:rPr>
                                <m:t>𝑝</m:t>
                              </m:r>
                            </m:sub>
                          </m:sSub>
                        </m:e>
                      </m:acc>
                      <m:r>
                        <a:rPr lang="en-US" sz="2000" b="0" i="1" smtClean="0">
                          <a:latin typeface="Cambria Math" panose="02040503050406030204" pitchFamily="18" charset="0"/>
                          <a:ea typeface="Cambria Math" panose="02040503050406030204" pitchFamily="18" charset="0"/>
                        </a:rPr>
                        <m:t>+</m:t>
                      </m:r>
                      <m:acc>
                        <m:accPr>
                          <m:chr m:val="̃"/>
                          <m:ctrlPr>
                            <a:rPr lang="en-US" sz="2000" b="0" i="1" smtClean="0">
                              <a:latin typeface="Cambria Math" panose="02040503050406030204" pitchFamily="18" charset="0"/>
                              <a:ea typeface="Cambria Math" panose="02040503050406030204" pitchFamily="18" charset="0"/>
                            </a:rPr>
                          </m:ctrlPr>
                        </m:accPr>
                        <m:e>
                          <m:r>
                            <m:rPr>
                              <m:sty m:val="p"/>
                            </m:rPr>
                            <a:rPr lang="el-GR" sz="2000" i="1">
                              <a:latin typeface="Cambria Math" panose="02040503050406030204" pitchFamily="18" charset="0"/>
                              <a:ea typeface="Cambria Math" panose="02040503050406030204" pitchFamily="18" charset="0"/>
                            </a:rPr>
                            <m:t>Θ</m:t>
                          </m:r>
                        </m:e>
                      </m:acc>
                      <m:r>
                        <a:rPr lang="en-US" sz="2000" b="0" i="1" smtClean="0">
                          <a:latin typeface="Cambria Math" panose="02040503050406030204" pitchFamily="18" charset="0"/>
                        </a:rPr>
                        <m:t>)</m:t>
                      </m:r>
                      <m:f>
                        <m:fPr>
                          <m:ctrlPr>
                            <a:rPr lang="en-US" sz="2000" i="1" smtClean="0">
                              <a:latin typeface="Cambria Math" panose="02040503050406030204" pitchFamily="18" charset="0"/>
                            </a:rPr>
                          </m:ctrlPr>
                        </m:fPr>
                        <m:num>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𝑇</m:t>
                          </m:r>
                        </m:num>
                        <m:den>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𝑡</m:t>
                          </m:r>
                        </m:den>
                      </m:f>
                      <m:r>
                        <a:rPr lang="en-US" sz="2000" i="1">
                          <a:latin typeface="Cambria Math" panose="02040503050406030204" pitchFamily="18" charset="0"/>
                        </a:rPr>
                        <m:t>=</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m:t>
                      </m:r>
                      <m:d>
                        <m:dPr>
                          <m:ctrlPr>
                            <a:rPr lang="en-US" sz="2000" i="1">
                              <a:latin typeface="Cambria Math" panose="02040503050406030204" pitchFamily="18" charset="0"/>
                              <a:ea typeface="Cambria Math" panose="02040503050406030204" pitchFamily="18" charset="0"/>
                            </a:rPr>
                          </m:ctrlPr>
                        </m:dPr>
                        <m:e>
                          <m:r>
                            <a:rPr lang="en-US" sz="2000" b="1" i="1">
                              <a:latin typeface="Cambria Math" panose="02040503050406030204" pitchFamily="18" charset="0"/>
                              <a:ea typeface="Cambria Math" panose="02040503050406030204" pitchFamily="18" charset="0"/>
                            </a:rPr>
                            <m:t>𝑲</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𝑇</m:t>
                          </m:r>
                        </m:e>
                      </m:d>
                    </m:oMath>
                  </m:oMathPara>
                </a14:m>
                <a:endParaRPr lang="en-US" sz="2000" dirty="0"/>
              </a:p>
            </p:txBody>
          </p:sp>
        </mc:Choice>
        <mc:Fallback xmlns="">
          <p:sp>
            <p:nvSpPr>
              <p:cNvPr id="4" name="Rectangle 3">
                <a:extLst>
                  <a:ext uri="{FF2B5EF4-FFF2-40B4-BE49-F238E27FC236}">
                    <a16:creationId xmlns:a16="http://schemas.microsoft.com/office/drawing/2014/main" id="{40416265-5105-432E-B574-4CF7D8B4B026}"/>
                  </a:ext>
                </a:extLst>
              </p:cNvPr>
              <p:cNvSpPr>
                <a:spLocks noRot="1" noChangeAspect="1" noMove="1" noResize="1" noEditPoints="1" noAdjustHandles="1" noChangeArrowheads="1" noChangeShapeType="1" noTextEdit="1"/>
              </p:cNvSpPr>
              <p:nvPr/>
            </p:nvSpPr>
            <p:spPr>
              <a:xfrm>
                <a:off x="1554289" y="1700060"/>
                <a:ext cx="3255827" cy="677558"/>
              </a:xfrm>
              <a:prstGeom prst="rect">
                <a:avLst/>
              </a:prstGeom>
              <a:blipFill>
                <a:blip r:embed="rId4"/>
                <a:stretch>
                  <a:fillRect/>
                </a:stretch>
              </a:blipFill>
              <a:ln>
                <a:solidFill>
                  <a:schemeClr val="bg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D9F2C71-E8DF-448B-BF54-93F08A08A893}"/>
                  </a:ext>
                </a:extLst>
              </p:cNvPr>
              <p:cNvSpPr txBox="1"/>
              <p:nvPr/>
            </p:nvSpPr>
            <p:spPr>
              <a:xfrm>
                <a:off x="456252" y="2517137"/>
                <a:ext cx="6339660" cy="1581202"/>
              </a:xfrm>
              <a:prstGeom prst="rect">
                <a:avLst/>
              </a:prstGeom>
              <a:noFill/>
            </p:spPr>
            <p:txBody>
              <a:bodyPr wrap="square" rtlCol="0">
                <a:spAutoFit/>
              </a:bodyPr>
              <a:lstStyle/>
              <a:p>
                <a:r>
                  <a:rPr lang="en-US" sz="2200" dirty="0">
                    <a:latin typeface="Calibri" panose="020F0502020204030204" pitchFamily="34" charset="0"/>
                    <a:cs typeface="Calibri" panose="020F0502020204030204" pitchFamily="34" charset="0"/>
                  </a:rPr>
                  <a:t>where </a:t>
                </a:r>
                <a14:m>
                  <m:oMath xmlns:m="http://schemas.openxmlformats.org/officeDocument/2006/math">
                    <m:acc>
                      <m:accPr>
                        <m:chr m:val="̃"/>
                        <m:ctrlPr>
                          <a:rPr lang="en-US" sz="2400" i="1">
                            <a:latin typeface="Cambria Math" panose="02040503050406030204" pitchFamily="18" charset="0"/>
                            <a:ea typeface="Cambria Math" panose="02040503050406030204" pitchFamily="18" charset="0"/>
                          </a:rPr>
                        </m:ctrlPr>
                      </m:accPr>
                      <m:e>
                        <m:r>
                          <m:rPr>
                            <m:sty m:val="p"/>
                          </m:rPr>
                          <a:rPr lang="el-GR" sz="2400" i="1">
                            <a:latin typeface="Cambria Math" panose="02040503050406030204" pitchFamily="18" charset="0"/>
                            <a:ea typeface="Cambria Math" panose="02040503050406030204" pitchFamily="18" charset="0"/>
                          </a:rPr>
                          <m:t>Θ</m:t>
                        </m:r>
                      </m:e>
                    </m:acc>
                    <m:r>
                      <a:rPr lang="en-US" sz="2200" b="0" i="0" smtClean="0">
                        <a:latin typeface="Cambria Math" panose="02040503050406030204" pitchFamily="18" charset="0"/>
                        <a:ea typeface="Cambria Math" panose="02040503050406030204" pitchFamily="18" charset="0"/>
                        <a:cs typeface="Calibri" panose="020F0502020204030204" pitchFamily="34" charset="0"/>
                      </a:rPr>
                      <m:t>≔ </m:t>
                    </m:r>
                    <m:sSub>
                      <m:sSubPr>
                        <m:ctrlPr>
                          <a:rPr lang="en-US" sz="2200" b="0" i="1" smtClean="0">
                            <a:latin typeface="Cambria Math" panose="02040503050406030204" pitchFamily="18" charset="0"/>
                            <a:ea typeface="Cambria Math" panose="02040503050406030204" pitchFamily="18" charset="0"/>
                            <a:cs typeface="Calibri" panose="020F0502020204030204" pitchFamily="34" charset="0"/>
                          </a:rPr>
                        </m:ctrlPr>
                      </m:sSubPr>
                      <m:e>
                        <m:r>
                          <a:rPr lang="en-US" sz="2200" b="0" i="1" smtClean="0">
                            <a:latin typeface="Cambria Math" panose="02040503050406030204" pitchFamily="18" charset="0"/>
                            <a:ea typeface="Cambria Math" panose="02040503050406030204" pitchFamily="18" charset="0"/>
                            <a:cs typeface="Calibri" panose="020F0502020204030204" pitchFamily="34" charset="0"/>
                          </a:rPr>
                          <m:t>𝜌</m:t>
                        </m:r>
                      </m:e>
                      <m:sub>
                        <m:r>
                          <a:rPr lang="en-US" sz="2200" b="0" i="1" smtClean="0">
                            <a:latin typeface="Cambria Math" panose="02040503050406030204" pitchFamily="18" charset="0"/>
                            <a:ea typeface="Cambria Math" panose="02040503050406030204" pitchFamily="18" charset="0"/>
                            <a:cs typeface="Calibri" panose="020F0502020204030204" pitchFamily="34" charset="0"/>
                          </a:rPr>
                          <m:t>𝑓</m:t>
                        </m:r>
                      </m:sub>
                    </m:sSub>
                    <m:sSub>
                      <m:sSubPr>
                        <m:ctrlPr>
                          <a:rPr lang="en-US" sz="2200" b="0" i="1" smtClean="0">
                            <a:latin typeface="Cambria Math" panose="02040503050406030204" pitchFamily="18" charset="0"/>
                            <a:ea typeface="Cambria Math" panose="02040503050406030204" pitchFamily="18" charset="0"/>
                            <a:cs typeface="Calibri" panose="020F0502020204030204" pitchFamily="34" charset="0"/>
                          </a:rPr>
                        </m:ctrlPr>
                      </m:sSubPr>
                      <m:e>
                        <m:r>
                          <a:rPr lang="en-US" sz="2200" b="0" i="1" smtClean="0">
                            <a:latin typeface="Cambria Math" panose="02040503050406030204" pitchFamily="18" charset="0"/>
                            <a:ea typeface="Cambria Math" panose="02040503050406030204" pitchFamily="18" charset="0"/>
                            <a:cs typeface="Calibri" panose="020F0502020204030204" pitchFamily="34" charset="0"/>
                          </a:rPr>
                          <m:t>𝐿</m:t>
                        </m:r>
                      </m:e>
                      <m:sub>
                        <m:r>
                          <a:rPr lang="en-US" sz="2200" b="0" i="1" smtClean="0">
                            <a:latin typeface="Cambria Math" panose="02040503050406030204" pitchFamily="18" charset="0"/>
                            <a:ea typeface="Cambria Math" panose="02040503050406030204" pitchFamily="18" charset="0"/>
                            <a:cs typeface="Calibri" panose="020F0502020204030204" pitchFamily="34" charset="0"/>
                          </a:rPr>
                          <m:t>𝑓</m:t>
                        </m:r>
                      </m:sub>
                    </m:sSub>
                    <m:f>
                      <m:fPr>
                        <m:ctrlPr>
                          <a:rPr lang="en-US" sz="2200" b="0" i="1" smtClean="0">
                            <a:latin typeface="Cambria Math" panose="02040503050406030204" pitchFamily="18" charset="0"/>
                            <a:ea typeface="Cambria Math" panose="02040503050406030204" pitchFamily="18" charset="0"/>
                            <a:cs typeface="Calibri" panose="020F0502020204030204" pitchFamily="34" charset="0"/>
                          </a:rPr>
                        </m:ctrlPr>
                      </m:fPr>
                      <m:num>
                        <m:r>
                          <a:rPr lang="en-US" sz="2200" b="0" i="1" smtClean="0">
                            <a:latin typeface="Cambria Math" panose="02040503050406030204" pitchFamily="18" charset="0"/>
                            <a:ea typeface="Cambria Math" panose="02040503050406030204" pitchFamily="18" charset="0"/>
                            <a:cs typeface="Calibri" panose="020F0502020204030204" pitchFamily="34" charset="0"/>
                          </a:rPr>
                          <m:t>𝜕</m:t>
                        </m:r>
                        <m:r>
                          <a:rPr lang="en-US" sz="2200" b="0" i="1" smtClean="0">
                            <a:latin typeface="Cambria Math" panose="02040503050406030204" pitchFamily="18" charset="0"/>
                            <a:ea typeface="Cambria Math" panose="02040503050406030204" pitchFamily="18" charset="0"/>
                            <a:cs typeface="Calibri" panose="020F0502020204030204" pitchFamily="34" charset="0"/>
                          </a:rPr>
                          <m:t>𝑓</m:t>
                        </m:r>
                      </m:num>
                      <m:den>
                        <m:r>
                          <a:rPr lang="en-US" sz="2200" b="0" i="1" smtClean="0">
                            <a:latin typeface="Cambria Math" panose="02040503050406030204" pitchFamily="18" charset="0"/>
                            <a:ea typeface="Cambria Math" panose="02040503050406030204" pitchFamily="18" charset="0"/>
                            <a:cs typeface="Calibri" panose="020F0502020204030204" pitchFamily="34" charset="0"/>
                          </a:rPr>
                          <m:t>𝜕</m:t>
                        </m:r>
                        <m:r>
                          <a:rPr lang="en-US" sz="2200" b="0" i="1" smtClean="0">
                            <a:latin typeface="Cambria Math" panose="02040503050406030204" pitchFamily="18" charset="0"/>
                            <a:ea typeface="Cambria Math" panose="02040503050406030204" pitchFamily="18" charset="0"/>
                            <a:cs typeface="Calibri" panose="020F0502020204030204" pitchFamily="34" charset="0"/>
                          </a:rPr>
                          <m:t>𝑇</m:t>
                        </m:r>
                      </m:den>
                    </m:f>
                  </m:oMath>
                </a14:m>
                <a:r>
                  <a:rPr lang="en-US" sz="2200" dirty="0">
                    <a:latin typeface="Calibri" panose="020F0502020204030204" pitchFamily="34" charset="0"/>
                    <a:cs typeface="Calibri" panose="020F0502020204030204" pitchFamily="34" charset="0"/>
                  </a:rPr>
                  <a:t>  incorporates phase                    changes through soil freezing curve, </a:t>
                </a:r>
                <a14:m>
                  <m:oMath xmlns:m="http://schemas.openxmlformats.org/officeDocument/2006/math">
                    <m:f>
                      <m:fPr>
                        <m:ctrlPr>
                          <a:rPr lang="en-US" sz="2200" i="1">
                            <a:latin typeface="Cambria Math" panose="02040503050406030204" pitchFamily="18" charset="0"/>
                            <a:ea typeface="Cambria Math" panose="02040503050406030204" pitchFamily="18" charset="0"/>
                            <a:cs typeface="Calibri" panose="020F0502020204030204" pitchFamily="34" charset="0"/>
                          </a:rPr>
                        </m:ctrlPr>
                      </m:fPr>
                      <m:num>
                        <m:r>
                          <a:rPr lang="en-US" sz="2200" i="1">
                            <a:latin typeface="Cambria Math" panose="02040503050406030204" pitchFamily="18" charset="0"/>
                            <a:ea typeface="Cambria Math" panose="02040503050406030204" pitchFamily="18" charset="0"/>
                            <a:cs typeface="Calibri" panose="020F0502020204030204" pitchFamily="34" charset="0"/>
                          </a:rPr>
                          <m:t>𝜕</m:t>
                        </m:r>
                        <m:r>
                          <a:rPr lang="en-US" sz="2200" i="1">
                            <a:latin typeface="Cambria Math" panose="02040503050406030204" pitchFamily="18" charset="0"/>
                            <a:ea typeface="Cambria Math" panose="02040503050406030204" pitchFamily="18" charset="0"/>
                            <a:cs typeface="Calibri" panose="020F0502020204030204" pitchFamily="34" charset="0"/>
                          </a:rPr>
                          <m:t>𝑓</m:t>
                        </m:r>
                      </m:num>
                      <m:den>
                        <m:r>
                          <a:rPr lang="en-US" sz="2200" i="1">
                            <a:latin typeface="Cambria Math" panose="02040503050406030204" pitchFamily="18" charset="0"/>
                            <a:ea typeface="Cambria Math" panose="02040503050406030204" pitchFamily="18" charset="0"/>
                            <a:cs typeface="Calibri" panose="020F0502020204030204" pitchFamily="34" charset="0"/>
                          </a:rPr>
                          <m:t>𝜕</m:t>
                        </m:r>
                        <m:r>
                          <a:rPr lang="en-US" sz="2200" i="1">
                            <a:latin typeface="Cambria Math" panose="02040503050406030204" pitchFamily="18" charset="0"/>
                            <a:ea typeface="Cambria Math" panose="02040503050406030204" pitchFamily="18" charset="0"/>
                            <a:cs typeface="Calibri" panose="020F0502020204030204" pitchFamily="34" charset="0"/>
                          </a:rPr>
                          <m:t>𝑇</m:t>
                        </m:r>
                      </m:den>
                    </m:f>
                  </m:oMath>
                </a14:m>
                <a:r>
                  <a:rPr lang="en-US" sz="2200" dirty="0">
                    <a:latin typeface="Calibri" panose="020F0502020204030204" pitchFamily="34" charset="0"/>
                    <a:cs typeface="Calibri" panose="020F0502020204030204" pitchFamily="34" charset="0"/>
                  </a:rPr>
                  <a:t>. </a:t>
                </a:r>
              </a:p>
              <a:p>
                <a:endParaRPr lang="en-US" sz="400" dirty="0">
                  <a:latin typeface="Calibri" panose="020F0502020204030204" pitchFamily="34" charset="0"/>
                  <a:cs typeface="Calibri" panose="020F0502020204030204" pitchFamily="34" charset="0"/>
                </a:endParaRPr>
              </a:p>
              <a:p>
                <a:endParaRPr lang="en-US" sz="400" dirty="0">
                  <a:latin typeface="Calibri" panose="020F0502020204030204" pitchFamily="34" charset="0"/>
                  <a:cs typeface="Calibri" panose="020F0502020204030204" pitchFamily="34" charset="0"/>
                </a:endParaRPr>
              </a:p>
              <a:p>
                <a:pPr marL="342900" indent="-342900">
                  <a:buFont typeface="Wingdings" panose="05000000000000000000" pitchFamily="2" charset="2"/>
                  <a:buChar char="Ø"/>
                </a:pPr>
                <a:r>
                  <a:rPr lang="en-US" sz="2200" dirty="0">
                    <a:latin typeface="Calibri" panose="020F0502020204030204" pitchFamily="34" charset="0"/>
                    <a:cs typeface="Calibri" panose="020F0502020204030204" pitchFamily="34" charset="0"/>
                  </a:rPr>
                  <a:t>Computes </a:t>
                </a:r>
                <a:r>
                  <a:rPr lang="en-US" sz="2200" b="1" i="1" dirty="0">
                    <a:latin typeface="Calibri" panose="020F0502020204030204" pitchFamily="34" charset="0"/>
                    <a:cs typeface="Calibri" panose="020F0502020204030204" pitchFamily="34" charset="0"/>
                  </a:rPr>
                  <a:t>temperature</a:t>
                </a:r>
                <a:r>
                  <a:rPr lang="en-US" sz="2200" dirty="0">
                    <a:latin typeface="Calibri" panose="020F0502020204030204" pitchFamily="34" charset="0"/>
                    <a:cs typeface="Calibri" panose="020F0502020204030204" pitchFamily="34" charset="0"/>
                  </a:rPr>
                  <a:t> </a:t>
                </a:r>
                <a14:m>
                  <m:oMath xmlns:m="http://schemas.openxmlformats.org/officeDocument/2006/math">
                    <m:r>
                      <a:rPr lang="en-US" sz="2200" i="1" dirty="0" smtClean="0">
                        <a:latin typeface="Cambria Math" panose="02040503050406030204" pitchFamily="18" charset="0"/>
                        <a:cs typeface="Calibri" panose="020F0502020204030204" pitchFamily="34" charset="0"/>
                      </a:rPr>
                      <m:t>𝑇</m:t>
                    </m:r>
                  </m:oMath>
                </a14:m>
                <a:r>
                  <a:rPr lang="en-US" sz="2200" dirty="0">
                    <a:latin typeface="Calibri" panose="020F0502020204030204" pitchFamily="34" charset="0"/>
                    <a:cs typeface="Calibri" panose="020F0502020204030204" pitchFamily="34" charset="0"/>
                  </a:rPr>
                  <a:t> and </a:t>
                </a:r>
                <a:r>
                  <a:rPr lang="en-US" sz="2200" b="1" i="1" dirty="0">
                    <a:latin typeface="Calibri" panose="020F0502020204030204" pitchFamily="34" charset="0"/>
                    <a:cs typeface="Calibri" panose="020F0502020204030204" pitchFamily="34" charset="0"/>
                  </a:rPr>
                  <a:t>ice saturation </a:t>
                </a:r>
                <a14:m>
                  <m:oMath xmlns:m="http://schemas.openxmlformats.org/officeDocument/2006/math">
                    <m:r>
                      <a:rPr lang="en-US" sz="2200" i="1" dirty="0" smtClean="0">
                        <a:latin typeface="Cambria Math" panose="02040503050406030204" pitchFamily="18" charset="0"/>
                        <a:cs typeface="Calibri" panose="020F0502020204030204" pitchFamily="34" charset="0"/>
                      </a:rPr>
                      <m:t>𝑓</m:t>
                    </m:r>
                  </m:oMath>
                </a14:m>
                <a:endParaRPr lang="en-US" sz="2200" dirty="0">
                  <a:latin typeface="Calibri" panose="020F0502020204030204" pitchFamily="34" charset="0"/>
                  <a:cs typeface="Calibri" panose="020F0502020204030204" pitchFamily="34" charset="0"/>
                </a:endParaRPr>
              </a:p>
            </p:txBody>
          </p:sp>
        </mc:Choice>
        <mc:Fallback xmlns="">
          <p:sp>
            <p:nvSpPr>
              <p:cNvPr id="5" name="TextBox 4">
                <a:extLst>
                  <a:ext uri="{FF2B5EF4-FFF2-40B4-BE49-F238E27FC236}">
                    <a16:creationId xmlns:a16="http://schemas.microsoft.com/office/drawing/2014/main" id="{FD9F2C71-E8DF-448B-BF54-93F08A08A893}"/>
                  </a:ext>
                </a:extLst>
              </p:cNvPr>
              <p:cNvSpPr txBox="1">
                <a:spLocks noRot="1" noChangeAspect="1" noMove="1" noResize="1" noEditPoints="1" noAdjustHandles="1" noChangeArrowheads="1" noChangeShapeType="1" noTextEdit="1"/>
              </p:cNvSpPr>
              <p:nvPr/>
            </p:nvSpPr>
            <p:spPr>
              <a:xfrm>
                <a:off x="456252" y="2517137"/>
                <a:ext cx="6339660" cy="1581202"/>
              </a:xfrm>
              <a:prstGeom prst="rect">
                <a:avLst/>
              </a:prstGeom>
              <a:blipFill>
                <a:blip r:embed="rId5"/>
                <a:stretch>
                  <a:fillRect l="-1250" b="-6950"/>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33F68FA9-F7F7-4FA0-BC00-A7751434B807}"/>
              </a:ext>
            </a:extLst>
          </p:cNvPr>
          <p:cNvPicPr>
            <a:picLocks noChangeAspect="1"/>
          </p:cNvPicPr>
          <p:nvPr/>
        </p:nvPicPr>
        <p:blipFill>
          <a:blip r:embed="rId6"/>
          <a:stretch>
            <a:fillRect/>
          </a:stretch>
        </p:blipFill>
        <p:spPr>
          <a:xfrm>
            <a:off x="-45424" y="4419145"/>
            <a:ext cx="2884446" cy="1569661"/>
          </a:xfrm>
          <a:prstGeom prst="rect">
            <a:avLst/>
          </a:prstGeom>
        </p:spPr>
      </p:pic>
      <p:sp>
        <p:nvSpPr>
          <p:cNvPr id="12" name="Text Placeholder 2">
            <a:extLst>
              <a:ext uri="{FF2B5EF4-FFF2-40B4-BE49-F238E27FC236}">
                <a16:creationId xmlns:a16="http://schemas.microsoft.com/office/drawing/2014/main" id="{5B6E6518-464A-4FC7-BD2B-93E3CDE2C2C6}"/>
              </a:ext>
            </a:extLst>
          </p:cNvPr>
          <p:cNvSpPr txBox="1">
            <a:spLocks/>
          </p:cNvSpPr>
          <p:nvPr/>
        </p:nvSpPr>
        <p:spPr bwMode="auto">
          <a:xfrm>
            <a:off x="-132571" y="5816307"/>
            <a:ext cx="1240848" cy="34499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400" kern="1200">
                <a:solidFill>
                  <a:schemeClr val="tx1"/>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dirty="0"/>
              <a:t>Bluff face</a:t>
            </a:r>
          </a:p>
        </p:txBody>
      </p:sp>
      <p:cxnSp>
        <p:nvCxnSpPr>
          <p:cNvPr id="13" name="Straight Arrow Connector 12">
            <a:extLst>
              <a:ext uri="{FF2B5EF4-FFF2-40B4-BE49-F238E27FC236}">
                <a16:creationId xmlns:a16="http://schemas.microsoft.com/office/drawing/2014/main" id="{9663193E-7DC3-48B5-A7CF-06967ADBF277}"/>
              </a:ext>
            </a:extLst>
          </p:cNvPr>
          <p:cNvCxnSpPr>
            <a:cxnSpLocks/>
            <a:stCxn id="12" idx="0"/>
          </p:cNvCxnSpPr>
          <p:nvPr/>
        </p:nvCxnSpPr>
        <p:spPr>
          <a:xfrm flipV="1">
            <a:off x="487853" y="5440457"/>
            <a:ext cx="271116" cy="3758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Text Placeholder 2">
            <a:extLst>
              <a:ext uri="{FF2B5EF4-FFF2-40B4-BE49-F238E27FC236}">
                <a16:creationId xmlns:a16="http://schemas.microsoft.com/office/drawing/2014/main" id="{E02479A2-2CFA-4F54-B2B9-0EBA0B805DEE}"/>
              </a:ext>
            </a:extLst>
          </p:cNvPr>
          <p:cNvSpPr txBox="1">
            <a:spLocks/>
          </p:cNvSpPr>
          <p:nvPr/>
        </p:nvSpPr>
        <p:spPr bwMode="auto">
          <a:xfrm>
            <a:off x="1431544" y="5917107"/>
            <a:ext cx="1240848" cy="34499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400" kern="1200">
                <a:solidFill>
                  <a:schemeClr val="tx1"/>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dirty="0"/>
              <a:t>Below</a:t>
            </a:r>
          </a:p>
        </p:txBody>
      </p:sp>
      <p:cxnSp>
        <p:nvCxnSpPr>
          <p:cNvPr id="18" name="Straight Arrow Connector 17">
            <a:extLst>
              <a:ext uri="{FF2B5EF4-FFF2-40B4-BE49-F238E27FC236}">
                <a16:creationId xmlns:a16="http://schemas.microsoft.com/office/drawing/2014/main" id="{D8CFBB28-D33F-4D48-B464-A38707BA0223}"/>
              </a:ext>
            </a:extLst>
          </p:cNvPr>
          <p:cNvCxnSpPr>
            <a:cxnSpLocks/>
          </p:cNvCxnSpPr>
          <p:nvPr/>
        </p:nvCxnSpPr>
        <p:spPr>
          <a:xfrm>
            <a:off x="1021859" y="4451644"/>
            <a:ext cx="315967" cy="54054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757746D1-C059-4801-A87C-4BFCB37130C3}"/>
              </a:ext>
            </a:extLst>
          </p:cNvPr>
          <p:cNvSpPr txBox="1"/>
          <p:nvPr/>
        </p:nvSpPr>
        <p:spPr>
          <a:xfrm>
            <a:off x="561645" y="4123001"/>
            <a:ext cx="1107864" cy="338554"/>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Above</a:t>
            </a:r>
          </a:p>
        </p:txBody>
      </p:sp>
      <p:cxnSp>
        <p:nvCxnSpPr>
          <p:cNvPr id="23" name="Straight Arrow Connector 22">
            <a:extLst>
              <a:ext uri="{FF2B5EF4-FFF2-40B4-BE49-F238E27FC236}">
                <a16:creationId xmlns:a16="http://schemas.microsoft.com/office/drawing/2014/main" id="{59F7893C-30AD-48C3-B2D9-3A9F74B3D2F4}"/>
              </a:ext>
            </a:extLst>
          </p:cNvPr>
          <p:cNvCxnSpPr>
            <a:cxnSpLocks/>
          </p:cNvCxnSpPr>
          <p:nvPr/>
        </p:nvCxnSpPr>
        <p:spPr>
          <a:xfrm flipH="1" flipV="1">
            <a:off x="1921510" y="5670647"/>
            <a:ext cx="104279" cy="30609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91E4A3A4-6BE8-499E-B57C-C009651940D2}"/>
              </a:ext>
            </a:extLst>
          </p:cNvPr>
          <p:cNvSpPr txBox="1"/>
          <p:nvPr/>
        </p:nvSpPr>
        <p:spPr>
          <a:xfrm>
            <a:off x="2330859" y="4292278"/>
            <a:ext cx="6903720" cy="2769989"/>
          </a:xfrm>
          <a:prstGeom prst="rect">
            <a:avLst/>
          </a:prstGeom>
          <a:noFill/>
        </p:spPr>
        <p:txBody>
          <a:bodyPr wrap="square" rtlCol="0">
            <a:spAutoFit/>
          </a:bodyPr>
          <a:lstStyle/>
          <a:p>
            <a:pPr marL="342900" indent="-342900">
              <a:buFont typeface="Arial" panose="020B0604020202020204" pitchFamily="34" charset="0"/>
              <a:buChar char="•"/>
            </a:pPr>
            <a:r>
              <a:rPr lang="en-US" sz="2200" b="1" i="1" dirty="0">
                <a:latin typeface="Calibri" panose="020F0502020204030204" pitchFamily="34" charset="0"/>
                <a:cs typeface="Calibri" panose="020F0502020204030204" pitchFamily="34" charset="0"/>
              </a:rPr>
              <a:t>Boundary conditions </a:t>
            </a:r>
            <a:r>
              <a:rPr lang="en-US" sz="2200" dirty="0">
                <a:latin typeface="Calibri" panose="020F0502020204030204" pitchFamily="34" charset="0"/>
                <a:cs typeface="Calibri" panose="020F0502020204030204" pitchFamily="34" charset="0"/>
              </a:rPr>
              <a:t>(from</a:t>
            </a:r>
            <a:r>
              <a:rPr lang="en-US" sz="2200" i="1" dirty="0">
                <a:latin typeface="Calibri" panose="020F0502020204030204" pitchFamily="34" charset="0"/>
                <a:cs typeface="Calibri" panose="020F0502020204030204" pitchFamily="34" charset="0"/>
              </a:rPr>
              <a:t> </a:t>
            </a:r>
            <a:r>
              <a:rPr lang="en-US" sz="2200" dirty="0">
                <a:latin typeface="Calibri" panose="020F0502020204030204" pitchFamily="34" charset="0"/>
                <a:cs typeface="Calibri" panose="020F0502020204030204" pitchFamily="34" charset="0"/>
              </a:rPr>
              <a:t>wave model/data)</a:t>
            </a:r>
            <a:endParaRPr lang="en-US" sz="2200"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400" b="1" i="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400" b="1" i="1" dirty="0">
              <a:latin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r>
              <a:rPr lang="en-US" sz="2200" dirty="0">
                <a:latin typeface="Calibri" panose="020F0502020204030204" pitchFamily="34" charset="0"/>
                <a:cs typeface="Calibri" panose="020F0502020204030204" pitchFamily="34" charset="0"/>
              </a:rPr>
              <a:t>Local </a:t>
            </a:r>
            <a:r>
              <a:rPr lang="en-US" sz="2200" b="1" i="1" dirty="0">
                <a:latin typeface="Calibri" panose="020F0502020204030204" pitchFamily="34" charset="0"/>
                <a:cs typeface="Calibri" panose="020F0502020204030204" pitchFamily="34" charset="0"/>
              </a:rPr>
              <a:t>geothermal heat flux </a:t>
            </a:r>
            <a:r>
              <a:rPr lang="en-US" sz="2200" dirty="0">
                <a:latin typeface="Calibri" panose="020F0502020204030204" pitchFamily="34" charset="0"/>
                <a:cs typeface="Calibri" panose="020F0502020204030204" pitchFamily="34" charset="0"/>
              </a:rPr>
              <a:t>from below </a:t>
            </a:r>
          </a:p>
          <a:p>
            <a:pPr marL="342900" indent="-34290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r>
              <a:rPr lang="en-US" sz="2200" b="1" i="1" dirty="0">
                <a:latin typeface="Calibri" panose="020F0502020204030204" pitchFamily="34" charset="0"/>
                <a:cs typeface="Calibri" panose="020F0502020204030204" pitchFamily="34" charset="0"/>
              </a:rPr>
              <a:t>Air temp</a:t>
            </a:r>
            <a:r>
              <a:rPr lang="en-US" sz="2200" dirty="0">
                <a:latin typeface="Calibri" panose="020F0502020204030204" pitchFamily="34" charset="0"/>
                <a:cs typeface="Calibri" panose="020F0502020204030204" pitchFamily="34" charset="0"/>
              </a:rPr>
              <a:t>* from above</a:t>
            </a:r>
          </a:p>
          <a:p>
            <a:pPr marL="800100" lvl="1" indent="-34290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r>
              <a:rPr lang="en-US" sz="2200" b="1" i="1" dirty="0">
                <a:latin typeface="Calibri" panose="020F0502020204030204" pitchFamily="34" charset="0"/>
                <a:cs typeface="Calibri" panose="020F0502020204030204" pitchFamily="34" charset="0"/>
              </a:rPr>
              <a:t>Air/ocean temp </a:t>
            </a:r>
            <a:r>
              <a:rPr lang="en-US" sz="2200" dirty="0">
                <a:latin typeface="Calibri" panose="020F0502020204030204" pitchFamily="34" charset="0"/>
                <a:cs typeface="Calibri" panose="020F0502020204030204" pitchFamily="34" charset="0"/>
              </a:rPr>
              <a:t>at bluff face</a:t>
            </a:r>
          </a:p>
          <a:p>
            <a:pPr marL="800100" lvl="1" indent="-34290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r>
              <a:rPr lang="en-US" sz="2200" b="1" i="1" dirty="0">
                <a:latin typeface="Calibri" panose="020F0502020204030204" pitchFamily="34" charset="0"/>
                <a:cs typeface="Calibri" panose="020F0502020204030204" pitchFamily="34" charset="0"/>
              </a:rPr>
              <a:t>Ocean salinity </a:t>
            </a:r>
            <a:r>
              <a:rPr lang="en-US" sz="2200" dirty="0">
                <a:latin typeface="Calibri" panose="020F0502020204030204" pitchFamily="34" charset="0"/>
                <a:cs typeface="Calibri" panose="020F0502020204030204" pitchFamily="34" charset="0"/>
              </a:rPr>
              <a:t>at bluff face** </a:t>
            </a:r>
          </a:p>
          <a:p>
            <a:pPr marL="800100" lvl="1" indent="-342900">
              <a:buFont typeface="Wingdings" panose="05000000000000000000" pitchFamily="2" charset="2"/>
              <a:buChar char="Ø"/>
            </a:pPr>
            <a:endParaRPr lang="en-US" sz="22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2200" dirty="0">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B16A8235-B437-4086-8B51-9A95CFF711C5}"/>
              </a:ext>
            </a:extLst>
          </p:cNvPr>
          <p:cNvSpPr txBox="1"/>
          <p:nvPr/>
        </p:nvSpPr>
        <p:spPr>
          <a:xfrm>
            <a:off x="9543578" y="6140992"/>
            <a:ext cx="1368067" cy="307777"/>
          </a:xfrm>
          <a:prstGeom prst="rect">
            <a:avLst/>
          </a:prstGeom>
          <a:solidFill>
            <a:schemeClr val="bg1"/>
          </a:solidFill>
        </p:spPr>
        <p:txBody>
          <a:bodyPr wrap="none" rtlCol="0">
            <a:spAutoFit/>
          </a:bodyPr>
          <a:lstStyle/>
          <a:p>
            <a:r>
              <a:rPr lang="en-US" sz="1400" dirty="0">
                <a:latin typeface="Calibri" panose="020F0502020204030204" pitchFamily="34" charset="0"/>
                <a:cs typeface="Calibri" panose="020F0502020204030204" pitchFamily="34" charset="0"/>
              </a:rPr>
              <a:t>Temperature [C]</a:t>
            </a:r>
          </a:p>
        </p:txBody>
      </p:sp>
      <p:sp>
        <p:nvSpPr>
          <p:cNvPr id="29" name="TextBox 28">
            <a:extLst>
              <a:ext uri="{FF2B5EF4-FFF2-40B4-BE49-F238E27FC236}">
                <a16:creationId xmlns:a16="http://schemas.microsoft.com/office/drawing/2014/main" id="{7A7D7D33-3567-494D-8EE0-6D779BE85526}"/>
              </a:ext>
            </a:extLst>
          </p:cNvPr>
          <p:cNvSpPr txBox="1"/>
          <p:nvPr/>
        </p:nvSpPr>
        <p:spPr>
          <a:xfrm rot="16200000">
            <a:off x="7537016" y="4651899"/>
            <a:ext cx="1192378" cy="307777"/>
          </a:xfrm>
          <a:prstGeom prst="rect">
            <a:avLst/>
          </a:prstGeom>
          <a:solidFill>
            <a:schemeClr val="bg1"/>
          </a:solidFill>
        </p:spPr>
        <p:txBody>
          <a:bodyPr wrap="none" rtlCol="0">
            <a:spAutoFit/>
          </a:bodyPr>
          <a:lstStyle/>
          <a:p>
            <a:r>
              <a:rPr lang="en-US" sz="1400" dirty="0">
                <a:latin typeface="Calibri" panose="020F0502020204030204" pitchFamily="34" charset="0"/>
                <a:cs typeface="Calibri" panose="020F0502020204030204" pitchFamily="34" charset="0"/>
              </a:rPr>
              <a:t>Ice Saturation</a:t>
            </a:r>
          </a:p>
        </p:txBody>
      </p:sp>
      <p:sp>
        <p:nvSpPr>
          <p:cNvPr id="30" name="TextBox 29">
            <a:extLst>
              <a:ext uri="{FF2B5EF4-FFF2-40B4-BE49-F238E27FC236}">
                <a16:creationId xmlns:a16="http://schemas.microsoft.com/office/drawing/2014/main" id="{B2DD8613-5BF7-49E7-8165-121BBDC7631B}"/>
              </a:ext>
            </a:extLst>
          </p:cNvPr>
          <p:cNvSpPr txBox="1"/>
          <p:nvPr/>
        </p:nvSpPr>
        <p:spPr>
          <a:xfrm>
            <a:off x="8761029" y="3019925"/>
            <a:ext cx="2886268" cy="307777"/>
          </a:xfrm>
          <a:prstGeom prst="rect">
            <a:avLst/>
          </a:prstGeom>
          <a:solidFill>
            <a:schemeClr val="bg1"/>
          </a:solidFill>
        </p:spPr>
        <p:txBody>
          <a:bodyPr wrap="square" rtlCol="0">
            <a:spAutoFit/>
          </a:bodyPr>
          <a:lstStyle/>
          <a:p>
            <a:pPr algn="ctr"/>
            <a:endParaRPr lang="en-US" sz="1400" dirty="0">
              <a:latin typeface="Calibri" panose="020F0502020204030204" pitchFamily="34" charset="0"/>
              <a:cs typeface="Calibri" panose="020F0502020204030204" pitchFamily="34" charset="0"/>
            </a:endParaRPr>
          </a:p>
        </p:txBody>
      </p:sp>
      <p:pic>
        <p:nvPicPr>
          <p:cNvPr id="48" name="Picture 47">
            <a:extLst>
              <a:ext uri="{FF2B5EF4-FFF2-40B4-BE49-F238E27FC236}">
                <a16:creationId xmlns:a16="http://schemas.microsoft.com/office/drawing/2014/main" id="{E21680EC-6126-4A4B-808B-296E8067F54A}"/>
              </a:ext>
            </a:extLst>
          </p:cNvPr>
          <p:cNvPicPr>
            <a:picLocks noChangeAspect="1"/>
          </p:cNvPicPr>
          <p:nvPr/>
        </p:nvPicPr>
        <p:blipFill>
          <a:blip r:embed="rId7"/>
          <a:stretch>
            <a:fillRect/>
          </a:stretch>
        </p:blipFill>
        <p:spPr>
          <a:xfrm>
            <a:off x="5908152" y="1354103"/>
            <a:ext cx="1872801" cy="1680390"/>
          </a:xfrm>
          <a:prstGeom prst="rect">
            <a:avLst/>
          </a:prstGeom>
        </p:spPr>
      </p:pic>
      <p:sp>
        <p:nvSpPr>
          <p:cNvPr id="49" name="TextBox 48">
            <a:extLst>
              <a:ext uri="{FF2B5EF4-FFF2-40B4-BE49-F238E27FC236}">
                <a16:creationId xmlns:a16="http://schemas.microsoft.com/office/drawing/2014/main" id="{8049A46F-A3A5-4F3C-8401-69619C523EA2}"/>
              </a:ext>
            </a:extLst>
          </p:cNvPr>
          <p:cNvSpPr txBox="1"/>
          <p:nvPr/>
        </p:nvSpPr>
        <p:spPr>
          <a:xfrm>
            <a:off x="5846199" y="2731753"/>
            <a:ext cx="1996706" cy="276999"/>
          </a:xfrm>
          <a:prstGeom prst="rect">
            <a:avLst/>
          </a:prstGeom>
          <a:noFill/>
        </p:spPr>
        <p:txBody>
          <a:bodyPr wrap="square" rtlCol="0">
            <a:spAutoFit/>
          </a:bodyPr>
          <a:lstStyle/>
          <a:p>
            <a:pPr algn="ctr"/>
            <a:r>
              <a:rPr lang="en-US" sz="1200" dirty="0">
                <a:latin typeface="Calibri" panose="020F0502020204030204" pitchFamily="34" charset="0"/>
                <a:cs typeface="Calibri" panose="020F0502020204030204" pitchFamily="34" charset="0"/>
              </a:rPr>
              <a:t>Permafrost control volume</a:t>
            </a:r>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DA06B3E3-6E61-472B-9A57-317E247A5730}"/>
                  </a:ext>
                </a:extLst>
              </p:cNvPr>
              <p:cNvSpPr txBox="1"/>
              <p:nvPr/>
            </p:nvSpPr>
            <p:spPr>
              <a:xfrm>
                <a:off x="8608179" y="4159904"/>
                <a:ext cx="1701469" cy="1701748"/>
              </a:xfrm>
              <a:prstGeom prst="rect">
                <a:avLst/>
              </a:prstGeom>
              <a:solidFill>
                <a:schemeClr val="bg1"/>
              </a:solidFill>
              <a:ln>
                <a:solidFill>
                  <a:schemeClr val="tx1"/>
                </a:solidFill>
              </a:ln>
            </p:spPr>
            <p:txBody>
              <a:bodyPr wrap="square" rtlCol="0">
                <a:spAutoFit/>
              </a:bodyPr>
              <a:lstStyle/>
              <a:p>
                <a:pPr algn="ctr"/>
                <a:r>
                  <a:rPr lang="en-US" sz="1400" dirty="0">
                    <a:latin typeface="Calibri" panose="020F0502020204030204" pitchFamily="34" charset="0"/>
                    <a:cs typeface="Calibri" panose="020F0502020204030204" pitchFamily="34" charset="0"/>
                  </a:rPr>
                  <a:t>Soil freezing curve </a:t>
                </a:r>
                <a14:m>
                  <m:oMath xmlns:m="http://schemas.openxmlformats.org/officeDocument/2006/math">
                    <m:f>
                      <m:fPr>
                        <m:ctrlPr>
                          <a:rPr lang="en-US" sz="1400" i="1" smtClean="0">
                            <a:latin typeface="Cambria Math" panose="02040503050406030204" pitchFamily="18" charset="0"/>
                            <a:cs typeface="Calibri" panose="020F0502020204030204" pitchFamily="34" charset="0"/>
                          </a:rPr>
                        </m:ctrlPr>
                      </m:fPr>
                      <m:num>
                        <m:r>
                          <a:rPr lang="en-US" sz="1400" i="1">
                            <a:latin typeface="Cambria Math" panose="02040503050406030204" pitchFamily="18" charset="0"/>
                            <a:ea typeface="Cambria Math" panose="02040503050406030204" pitchFamily="18" charset="0"/>
                            <a:cs typeface="Calibri" panose="020F0502020204030204" pitchFamily="34" charset="0"/>
                          </a:rPr>
                          <m:t>𝜕</m:t>
                        </m:r>
                        <m:r>
                          <a:rPr lang="en-US" sz="1400" i="1">
                            <a:latin typeface="Cambria Math" panose="02040503050406030204" pitchFamily="18" charset="0"/>
                            <a:ea typeface="Cambria Math" panose="02040503050406030204" pitchFamily="18" charset="0"/>
                            <a:cs typeface="Calibri" panose="020F0502020204030204" pitchFamily="34" charset="0"/>
                          </a:rPr>
                          <m:t>𝑓</m:t>
                        </m:r>
                      </m:num>
                      <m:den>
                        <m:r>
                          <a:rPr lang="en-US" sz="1400" i="1">
                            <a:latin typeface="Cambria Math" panose="02040503050406030204" pitchFamily="18" charset="0"/>
                            <a:ea typeface="Cambria Math" panose="02040503050406030204" pitchFamily="18" charset="0"/>
                            <a:cs typeface="Calibri" panose="020F0502020204030204" pitchFamily="34" charset="0"/>
                          </a:rPr>
                          <m:t>𝜕</m:t>
                        </m:r>
                        <m:r>
                          <a:rPr lang="en-US" sz="1400" i="1">
                            <a:latin typeface="Cambria Math" panose="02040503050406030204" pitchFamily="18" charset="0"/>
                            <a:ea typeface="Cambria Math" panose="02040503050406030204" pitchFamily="18" charset="0"/>
                            <a:cs typeface="Calibri" panose="020F0502020204030204" pitchFamily="34" charset="0"/>
                          </a:rPr>
                          <m:t>𝑇</m:t>
                        </m:r>
                      </m:den>
                    </m:f>
                    <m:r>
                      <a:rPr lang="en-US" sz="1400" i="1" smtClean="0">
                        <a:latin typeface="Cambria Math" panose="02040503050406030204" pitchFamily="18" charset="0"/>
                        <a:ea typeface="Cambria Math" panose="02040503050406030204" pitchFamily="18" charset="0"/>
                        <a:cs typeface="Calibri" panose="020F0502020204030204" pitchFamily="34" charset="0"/>
                      </a:rPr>
                      <m:t>≠</m:t>
                    </m:r>
                    <m:r>
                      <a:rPr lang="en-US" sz="1400" b="0" i="1" smtClean="0">
                        <a:latin typeface="Cambria Math" panose="02040503050406030204" pitchFamily="18" charset="0"/>
                        <a:ea typeface="Cambria Math" panose="02040503050406030204" pitchFamily="18" charset="0"/>
                        <a:cs typeface="Calibri" panose="020F0502020204030204" pitchFamily="34" charset="0"/>
                      </a:rPr>
                      <m:t>0</m:t>
                    </m:r>
                  </m:oMath>
                </a14:m>
                <a:r>
                  <a:rPr lang="en-US" sz="1400" dirty="0">
                    <a:latin typeface="Calibri" panose="020F0502020204030204" pitchFamily="34" charset="0"/>
                    <a:cs typeface="Calibri" panose="020F0502020204030204" pitchFamily="34" charset="0"/>
                  </a:rPr>
                  <a:t> only during phase change, which occurs in narrow temp zone where the width depends on soil components.</a:t>
                </a:r>
              </a:p>
            </p:txBody>
          </p:sp>
        </mc:Choice>
        <mc:Fallback xmlns="">
          <p:sp>
            <p:nvSpPr>
              <p:cNvPr id="25" name="TextBox 24">
                <a:extLst>
                  <a:ext uri="{FF2B5EF4-FFF2-40B4-BE49-F238E27FC236}">
                    <a16:creationId xmlns:a16="http://schemas.microsoft.com/office/drawing/2014/main" id="{DA06B3E3-6E61-472B-9A57-317E247A5730}"/>
                  </a:ext>
                </a:extLst>
              </p:cNvPr>
              <p:cNvSpPr txBox="1">
                <a:spLocks noRot="1" noChangeAspect="1" noMove="1" noResize="1" noEditPoints="1" noAdjustHandles="1" noChangeArrowheads="1" noChangeShapeType="1" noTextEdit="1"/>
              </p:cNvSpPr>
              <p:nvPr/>
            </p:nvSpPr>
            <p:spPr>
              <a:xfrm>
                <a:off x="8608179" y="4159904"/>
                <a:ext cx="1701469" cy="1701748"/>
              </a:xfrm>
              <a:prstGeom prst="rect">
                <a:avLst/>
              </a:prstGeom>
              <a:blipFill>
                <a:blip r:embed="rId8"/>
                <a:stretch>
                  <a:fillRect l="-356" r="-2491" b="-2482"/>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104AD28-63B7-4D1D-925B-1E3DB57C6BF3}"/>
                  </a:ext>
                </a:extLst>
              </p:cNvPr>
              <p:cNvSpPr txBox="1"/>
              <p:nvPr/>
            </p:nvSpPr>
            <p:spPr>
              <a:xfrm>
                <a:off x="8044002" y="935913"/>
                <a:ext cx="3798370" cy="1990160"/>
              </a:xfrm>
              <a:prstGeom prst="rect">
                <a:avLst/>
              </a:prstGeom>
              <a:noFill/>
              <a:ln>
                <a:solidFill>
                  <a:schemeClr val="tx1"/>
                </a:solidFill>
              </a:ln>
            </p:spPr>
            <p:txBody>
              <a:bodyPr wrap="square" rtlCol="0">
                <a:spAutoFit/>
              </a:bodyPr>
              <a:lstStyle/>
              <a:p>
                <a14:m>
                  <m:oMath xmlns:m="http://schemas.openxmlformats.org/officeDocument/2006/math">
                    <m:acc>
                      <m:accPr>
                        <m:chr m:val="̅"/>
                        <m:ctrlPr>
                          <a:rPr lang="en-US" sz="1600" i="1" dirty="0" smtClean="0">
                            <a:latin typeface="Cambria Math" panose="02040503050406030204" pitchFamily="18" charset="0"/>
                            <a:ea typeface="Cambria Math" panose="02040503050406030204" pitchFamily="18" charset="0"/>
                            <a:cs typeface="Calibri" panose="020F0502020204030204" pitchFamily="34" charset="0"/>
                          </a:rPr>
                        </m:ctrlPr>
                      </m:accPr>
                      <m:e>
                        <m:r>
                          <a:rPr lang="en-US" sz="1600" i="1" dirty="0">
                            <a:latin typeface="Cambria Math" panose="02040503050406030204" pitchFamily="18" charset="0"/>
                            <a:ea typeface="Cambria Math" panose="02040503050406030204" pitchFamily="18" charset="0"/>
                            <a:cs typeface="Calibri" panose="020F0502020204030204" pitchFamily="34" charset="0"/>
                          </a:rPr>
                          <m:t>𝜌</m:t>
                        </m:r>
                      </m:e>
                    </m:acc>
                  </m:oMath>
                </a14:m>
                <a:r>
                  <a:rPr lang="en-US" sz="1600" dirty="0">
                    <a:latin typeface="Calibri" panose="020F0502020204030204" pitchFamily="34" charset="0"/>
                    <a:cs typeface="Calibri" panose="020F0502020204030204" pitchFamily="34" charset="0"/>
                  </a:rPr>
                  <a:t>: density from mixture model</a:t>
                </a:r>
              </a:p>
              <a:p>
                <a14:m>
                  <m:oMath xmlns:m="http://schemas.openxmlformats.org/officeDocument/2006/math">
                    <m:acc>
                      <m:accPr>
                        <m:chr m:val="̅"/>
                        <m:ctrlPr>
                          <a:rPr lang="en-US" sz="1600" i="1" smtClean="0">
                            <a:latin typeface="Cambria Math" panose="02040503050406030204" pitchFamily="18" charset="0"/>
                            <a:cs typeface="Calibri" panose="020F0502020204030204" pitchFamily="34" charset="0"/>
                          </a:rPr>
                        </m:ctrlPr>
                      </m:accPr>
                      <m:e>
                        <m:sSub>
                          <m:sSubPr>
                            <m:ctrlPr>
                              <a:rPr lang="en-US" sz="1600" i="1" smtClean="0">
                                <a:latin typeface="Cambria Math" panose="02040503050406030204" pitchFamily="18" charset="0"/>
                                <a:cs typeface="Calibri" panose="020F0502020204030204" pitchFamily="34" charset="0"/>
                              </a:rPr>
                            </m:ctrlPr>
                          </m:sSubPr>
                          <m:e>
                            <m:r>
                              <a:rPr lang="en-US" sz="1600" b="0" i="1" smtClean="0">
                                <a:latin typeface="Cambria Math" panose="02040503050406030204" pitchFamily="18" charset="0"/>
                                <a:cs typeface="Calibri" panose="020F0502020204030204" pitchFamily="34" charset="0"/>
                              </a:rPr>
                              <m:t>𝑐</m:t>
                            </m:r>
                          </m:e>
                          <m:sub>
                            <m:r>
                              <a:rPr lang="en-US" sz="1600" b="0" i="1" smtClean="0">
                                <a:latin typeface="Cambria Math" panose="02040503050406030204" pitchFamily="18" charset="0"/>
                                <a:cs typeface="Calibri" panose="020F0502020204030204" pitchFamily="34" charset="0"/>
                              </a:rPr>
                              <m:t>𝑝</m:t>
                            </m:r>
                          </m:sub>
                        </m:sSub>
                      </m:e>
                    </m:acc>
                  </m:oMath>
                </a14:m>
                <a:r>
                  <a:rPr lang="en-US" sz="1600" dirty="0">
                    <a:latin typeface="Calibri" panose="020F0502020204030204" pitchFamily="34" charset="0"/>
                    <a:cs typeface="Calibri" panose="020F0502020204030204" pitchFamily="34" charset="0"/>
                  </a:rPr>
                  <a:t>: specific heat from mixture model</a:t>
                </a:r>
              </a:p>
              <a:p>
                <a14:m>
                  <m:oMath xmlns:m="http://schemas.openxmlformats.org/officeDocument/2006/math">
                    <m:r>
                      <a:rPr lang="en-US" sz="1600" b="1" i="1" dirty="0" smtClean="0">
                        <a:latin typeface="Cambria Math" panose="02040503050406030204" pitchFamily="18" charset="0"/>
                        <a:cs typeface="Calibri" panose="020F0502020204030204" pitchFamily="34" charset="0"/>
                      </a:rPr>
                      <m:t>𝑲</m:t>
                    </m:r>
                  </m:oMath>
                </a14:m>
                <a:r>
                  <a:rPr lang="en-US" sz="1600" dirty="0">
                    <a:latin typeface="Calibri" panose="020F0502020204030204" pitchFamily="34" charset="0"/>
                    <a:cs typeface="Calibri" panose="020F0502020204030204" pitchFamily="34" charset="0"/>
                  </a:rPr>
                  <a:t>: thermal diffusivity tensor</a:t>
                </a:r>
              </a:p>
              <a:p>
                <a14:m>
                  <m:oMath xmlns:m="http://schemas.openxmlformats.org/officeDocument/2006/math">
                    <m:sSub>
                      <m:sSubPr>
                        <m:ctrlPr>
                          <a:rPr lang="en-US" sz="1600" i="1" dirty="0">
                            <a:latin typeface="Cambria Math" panose="02040503050406030204" pitchFamily="18" charset="0"/>
                            <a:cs typeface="Calibri" panose="020F0502020204030204" pitchFamily="34" charset="0"/>
                          </a:rPr>
                        </m:ctrlPr>
                      </m:sSubPr>
                      <m:e>
                        <m:r>
                          <a:rPr lang="en-US" sz="1600" i="1" dirty="0">
                            <a:latin typeface="Cambria Math" panose="02040503050406030204" pitchFamily="18" charset="0"/>
                            <a:ea typeface="Cambria Math" panose="02040503050406030204" pitchFamily="18" charset="0"/>
                            <a:cs typeface="Calibri" panose="020F0502020204030204" pitchFamily="34" charset="0"/>
                          </a:rPr>
                          <m:t>𝜌</m:t>
                        </m:r>
                      </m:e>
                      <m:sub>
                        <m:r>
                          <a:rPr lang="en-US" sz="1600" b="0" i="1" dirty="0" smtClean="0">
                            <a:latin typeface="Cambria Math" panose="02040503050406030204" pitchFamily="18" charset="0"/>
                            <a:cs typeface="Calibri" panose="020F0502020204030204" pitchFamily="34" charset="0"/>
                          </a:rPr>
                          <m:t>𝑓</m:t>
                        </m:r>
                      </m:sub>
                    </m:sSub>
                  </m:oMath>
                </a14:m>
                <a:r>
                  <a:rPr lang="en-US" sz="1600" dirty="0">
                    <a:latin typeface="Calibri" panose="020F0502020204030204" pitchFamily="34" charset="0"/>
                    <a:cs typeface="Calibri" panose="020F0502020204030204" pitchFamily="34" charset="0"/>
                  </a:rPr>
                  <a:t>: ice density</a:t>
                </a:r>
              </a:p>
              <a:p>
                <a14:m>
                  <m:oMath xmlns:m="http://schemas.openxmlformats.org/officeDocument/2006/math">
                    <m:sSub>
                      <m:sSubPr>
                        <m:ctrlPr>
                          <a:rPr lang="en-US" sz="1600" i="1" dirty="0">
                            <a:latin typeface="Cambria Math" panose="02040503050406030204" pitchFamily="18" charset="0"/>
                            <a:cs typeface="Calibri" panose="020F0502020204030204" pitchFamily="34" charset="0"/>
                          </a:rPr>
                        </m:ctrlPr>
                      </m:sSubPr>
                      <m:e>
                        <m:r>
                          <a:rPr lang="en-US" sz="1600" b="0" i="1" dirty="0" smtClean="0">
                            <a:latin typeface="Cambria Math" panose="02040503050406030204" pitchFamily="18" charset="0"/>
                            <a:ea typeface="Cambria Math" panose="02040503050406030204" pitchFamily="18" charset="0"/>
                            <a:cs typeface="Calibri" panose="020F0502020204030204" pitchFamily="34" charset="0"/>
                          </a:rPr>
                          <m:t>𝐿</m:t>
                        </m:r>
                      </m:e>
                      <m:sub>
                        <m:r>
                          <a:rPr lang="en-US" sz="1600" i="1" dirty="0">
                            <a:latin typeface="Cambria Math" panose="02040503050406030204" pitchFamily="18" charset="0"/>
                            <a:cs typeface="Calibri" panose="020F0502020204030204" pitchFamily="34" charset="0"/>
                          </a:rPr>
                          <m:t>𝑓</m:t>
                        </m:r>
                      </m:sub>
                    </m:sSub>
                  </m:oMath>
                </a14:m>
                <a:r>
                  <a:rPr lang="en-US" sz="1600" dirty="0">
                    <a:latin typeface="Calibri" panose="020F0502020204030204" pitchFamily="34" charset="0"/>
                    <a:cs typeface="Calibri" panose="020F0502020204030204" pitchFamily="34" charset="0"/>
                  </a:rPr>
                  <a:t>: latent heat of water-ice phase change</a:t>
                </a:r>
              </a:p>
              <a:p>
                <a14:m>
                  <m:oMath xmlns:m="http://schemas.openxmlformats.org/officeDocument/2006/math">
                    <m:r>
                      <a:rPr lang="en-US" sz="1600" i="1" dirty="0" smtClean="0">
                        <a:latin typeface="Cambria Math" panose="02040503050406030204" pitchFamily="18" charset="0"/>
                        <a:cs typeface="Calibri" panose="020F0502020204030204" pitchFamily="34" charset="0"/>
                      </a:rPr>
                      <m:t>𝑓</m:t>
                    </m:r>
                  </m:oMath>
                </a14:m>
                <a:r>
                  <a:rPr lang="en-US" sz="1600" dirty="0">
                    <a:latin typeface="Calibri" panose="020F0502020204030204" pitchFamily="34" charset="0"/>
                    <a:cs typeface="Calibri" panose="020F0502020204030204" pitchFamily="34" charset="0"/>
                  </a:rPr>
                  <a:t>: ice saturation (</a:t>
                </a:r>
                <a14:m>
                  <m:oMath xmlns:m="http://schemas.openxmlformats.org/officeDocument/2006/math">
                    <m:r>
                      <a:rPr lang="en-US" sz="1600" i="1" smtClean="0">
                        <a:latin typeface="Cambria Math" panose="02040503050406030204" pitchFamily="18" charset="0"/>
                        <a:ea typeface="Cambria Math" panose="02040503050406030204" pitchFamily="18" charset="0"/>
                        <a:cs typeface="Calibri" panose="020F0502020204030204" pitchFamily="34" charset="0"/>
                      </a:rPr>
                      <m:t>∈</m:t>
                    </m:r>
                    <m:r>
                      <a:rPr lang="en-US" sz="1600" b="0" i="1" smtClean="0">
                        <a:latin typeface="Cambria Math" panose="02040503050406030204" pitchFamily="18" charset="0"/>
                        <a:ea typeface="Cambria Math" panose="02040503050406030204" pitchFamily="18" charset="0"/>
                        <a:cs typeface="Calibri" panose="020F0502020204030204" pitchFamily="34" charset="0"/>
                      </a:rPr>
                      <m:t>[0,1]</m:t>
                    </m:r>
                  </m:oMath>
                </a14:m>
                <a:r>
                  <a:rPr lang="en-US" sz="1600" dirty="0">
                    <a:latin typeface="Calibri" panose="020F0502020204030204" pitchFamily="34" charset="0"/>
                    <a:cs typeface="Calibri" panose="020F0502020204030204" pitchFamily="34" charset="0"/>
                  </a:rPr>
                  <a:t>)</a:t>
                </a:r>
              </a:p>
              <a:p>
                <a14:m>
                  <m:oMath xmlns:m="http://schemas.openxmlformats.org/officeDocument/2006/math">
                    <m:f>
                      <m:fPr>
                        <m:ctrlPr>
                          <a:rPr lang="en-US" sz="1600" i="1" smtClean="0">
                            <a:latin typeface="Cambria Math" panose="02040503050406030204" pitchFamily="18" charset="0"/>
                            <a:cs typeface="Calibri" panose="020F0502020204030204" pitchFamily="34" charset="0"/>
                          </a:rPr>
                        </m:ctrlPr>
                      </m:fPr>
                      <m:num>
                        <m:r>
                          <a:rPr lang="en-US" sz="1600" i="1">
                            <a:latin typeface="Cambria Math" panose="02040503050406030204" pitchFamily="18" charset="0"/>
                            <a:ea typeface="Cambria Math" panose="02040503050406030204" pitchFamily="18" charset="0"/>
                            <a:cs typeface="Calibri" panose="020F0502020204030204" pitchFamily="34" charset="0"/>
                          </a:rPr>
                          <m:t>𝜕</m:t>
                        </m:r>
                        <m:r>
                          <a:rPr lang="en-US" sz="1600" i="1">
                            <a:latin typeface="Cambria Math" panose="02040503050406030204" pitchFamily="18" charset="0"/>
                            <a:ea typeface="Cambria Math" panose="02040503050406030204" pitchFamily="18" charset="0"/>
                            <a:cs typeface="Calibri" panose="020F0502020204030204" pitchFamily="34" charset="0"/>
                          </a:rPr>
                          <m:t>𝑓</m:t>
                        </m:r>
                      </m:num>
                      <m:den>
                        <m:r>
                          <a:rPr lang="en-US" sz="1600" i="1">
                            <a:latin typeface="Cambria Math" panose="02040503050406030204" pitchFamily="18" charset="0"/>
                            <a:ea typeface="Cambria Math" panose="02040503050406030204" pitchFamily="18" charset="0"/>
                            <a:cs typeface="Calibri" panose="020F0502020204030204" pitchFamily="34" charset="0"/>
                          </a:rPr>
                          <m:t>𝜕</m:t>
                        </m:r>
                        <m:r>
                          <a:rPr lang="en-US" sz="1600" b="0" i="1" smtClean="0">
                            <a:latin typeface="Cambria Math" panose="02040503050406030204" pitchFamily="18" charset="0"/>
                            <a:ea typeface="Cambria Math" panose="02040503050406030204" pitchFamily="18" charset="0"/>
                            <a:cs typeface="Calibri" panose="020F0502020204030204" pitchFamily="34" charset="0"/>
                          </a:rPr>
                          <m:t>𝑇</m:t>
                        </m:r>
                      </m:den>
                    </m:f>
                    <m:r>
                      <a:rPr lang="en-US" sz="1600" b="0" i="1" smtClean="0">
                        <a:latin typeface="Cambria Math" panose="02040503050406030204" pitchFamily="18" charset="0"/>
                        <a:cs typeface="Calibri" panose="020F0502020204030204" pitchFamily="34" charset="0"/>
                      </a:rPr>
                      <m:t>: </m:t>
                    </m:r>
                  </m:oMath>
                </a14:m>
                <a:r>
                  <a:rPr lang="en-US" sz="1600" dirty="0">
                    <a:latin typeface="Calibri" panose="020F0502020204030204" pitchFamily="34" charset="0"/>
                    <a:cs typeface="Calibri" panose="020F0502020204030204" pitchFamily="34" charset="0"/>
                  </a:rPr>
                  <a:t>soil freezing curve (depends on salinity)</a:t>
                </a:r>
              </a:p>
            </p:txBody>
          </p:sp>
        </mc:Choice>
        <mc:Fallback xmlns="">
          <p:sp>
            <p:nvSpPr>
              <p:cNvPr id="8" name="TextBox 7">
                <a:extLst>
                  <a:ext uri="{FF2B5EF4-FFF2-40B4-BE49-F238E27FC236}">
                    <a16:creationId xmlns:a16="http://schemas.microsoft.com/office/drawing/2014/main" id="{9104AD28-63B7-4D1D-925B-1E3DB57C6BF3}"/>
                  </a:ext>
                </a:extLst>
              </p:cNvPr>
              <p:cNvSpPr txBox="1">
                <a:spLocks noRot="1" noChangeAspect="1" noMove="1" noResize="1" noEditPoints="1" noAdjustHandles="1" noChangeArrowheads="1" noChangeShapeType="1" noTextEdit="1"/>
              </p:cNvSpPr>
              <p:nvPr/>
            </p:nvSpPr>
            <p:spPr>
              <a:xfrm>
                <a:off x="8044002" y="935913"/>
                <a:ext cx="3798370" cy="1990160"/>
              </a:xfrm>
              <a:prstGeom prst="rect">
                <a:avLst/>
              </a:prstGeom>
              <a:blipFill>
                <a:blip r:embed="rId10"/>
                <a:stretch>
                  <a:fillRect t="-610" b="-305"/>
                </a:stretch>
              </a:blipFill>
              <a:ln>
                <a:solidFill>
                  <a:schemeClr val="tx1"/>
                </a:solidFill>
              </a:ln>
            </p:spPr>
            <p:txBody>
              <a:bodyPr/>
              <a:lstStyle/>
              <a:p>
                <a:r>
                  <a:rPr lang="en-US">
                    <a:noFill/>
                  </a:rPr>
                  <a:t> </a:t>
                </a:r>
              </a:p>
            </p:txBody>
          </p:sp>
        </mc:Fallback>
      </mc:AlternateContent>
      <p:sp>
        <p:nvSpPr>
          <p:cNvPr id="6" name="TextBox 5">
            <a:extLst>
              <a:ext uri="{FF2B5EF4-FFF2-40B4-BE49-F238E27FC236}">
                <a16:creationId xmlns:a16="http://schemas.microsoft.com/office/drawing/2014/main" id="{865953F7-4BBF-44BB-7B0E-2766A71E0F8B}"/>
              </a:ext>
            </a:extLst>
          </p:cNvPr>
          <p:cNvSpPr txBox="1"/>
          <p:nvPr/>
        </p:nvSpPr>
        <p:spPr>
          <a:xfrm>
            <a:off x="0" y="6547487"/>
            <a:ext cx="11250051" cy="338554"/>
          </a:xfrm>
          <a:prstGeom prst="rect">
            <a:avLst/>
          </a:prstGeom>
          <a:noFill/>
        </p:spPr>
        <p:txBody>
          <a:bodyPr wrap="square" rtlCol="0">
            <a:spAutoFit/>
          </a:bodyPr>
          <a:lstStyle/>
          <a:p>
            <a:r>
              <a:rPr lang="en-US" sz="1600" dirty="0">
                <a:solidFill>
                  <a:schemeClr val="bg1"/>
                </a:solidFill>
                <a:latin typeface="Calibri" panose="020F0502020204030204" pitchFamily="34" charset="0"/>
                <a:cs typeface="Calibri" panose="020F0502020204030204" pitchFamily="34" charset="0"/>
              </a:rPr>
              <a:t>* Or, alternatively surface ground temperature (if available).         ** Used to modify melting temperature of ice.</a:t>
            </a:r>
          </a:p>
        </p:txBody>
      </p:sp>
      <p:sp>
        <p:nvSpPr>
          <p:cNvPr id="9" name="Slide Number Placeholder 3">
            <a:extLst>
              <a:ext uri="{FF2B5EF4-FFF2-40B4-BE49-F238E27FC236}">
                <a16:creationId xmlns:a16="http://schemas.microsoft.com/office/drawing/2014/main" id="{F0676972-BE57-3FC0-421D-8B70A61F1DC4}"/>
              </a:ext>
            </a:extLst>
          </p:cNvPr>
          <p:cNvSpPr>
            <a:spLocks noGrp="1"/>
          </p:cNvSpPr>
          <p:nvPr>
            <p:ph type="sldNum" sz="quarter" idx="12"/>
          </p:nvPr>
        </p:nvSpPr>
        <p:spPr>
          <a:xfrm>
            <a:off x="11176000" y="6547487"/>
            <a:ext cx="812800" cy="374650"/>
          </a:xfrm>
        </p:spPr>
        <p:txBody>
          <a:bodyPr/>
          <a:lstStyle/>
          <a:p>
            <a:fld id="{A5E55A7B-7854-E145-92D9-B491DF4BAE2D}" type="slidenum">
              <a:rPr lang="en-US" smtClean="0">
                <a:solidFill>
                  <a:schemeClr val="bg1"/>
                </a:solidFill>
              </a:rPr>
              <a:pPr/>
              <a:t>15</a:t>
            </a:fld>
            <a:endParaRPr lang="en-US" dirty="0">
              <a:solidFill>
                <a:schemeClr val="bg1"/>
              </a:solidFill>
            </a:endParaRPr>
          </a:p>
        </p:txBody>
      </p:sp>
      <p:sp>
        <p:nvSpPr>
          <p:cNvPr id="10" name="TextBox 9">
            <a:extLst>
              <a:ext uri="{FF2B5EF4-FFF2-40B4-BE49-F238E27FC236}">
                <a16:creationId xmlns:a16="http://schemas.microsoft.com/office/drawing/2014/main" id="{BC1C98DF-E2DC-D927-6FCA-068160C6BBAD}"/>
              </a:ext>
            </a:extLst>
          </p:cNvPr>
          <p:cNvSpPr txBox="1"/>
          <p:nvPr/>
        </p:nvSpPr>
        <p:spPr>
          <a:xfrm>
            <a:off x="11261893" y="5578813"/>
            <a:ext cx="607089" cy="307777"/>
          </a:xfrm>
          <a:prstGeom prst="rect">
            <a:avLst/>
          </a:prstGeom>
          <a:noFill/>
        </p:spPr>
        <p:txBody>
          <a:bodyPr wrap="none" rtlCol="0">
            <a:spAutoFit/>
          </a:bodyPr>
          <a:lstStyle/>
          <a:p>
            <a:r>
              <a:rPr lang="en-US" sz="1400" dirty="0">
                <a:latin typeface="Calibri" panose="020F0502020204030204" pitchFamily="34" charset="0"/>
                <a:ea typeface="Calibri" panose="020F0502020204030204" pitchFamily="34" charset="0"/>
                <a:cs typeface="Calibri" panose="020F0502020204030204" pitchFamily="34" charset="0"/>
              </a:rPr>
              <a:t>water</a:t>
            </a:r>
          </a:p>
        </p:txBody>
      </p:sp>
    </p:spTree>
    <p:extLst>
      <p:ext uri="{BB962C8B-B14F-4D97-AF65-F5344CB8AC3E}">
        <p14:creationId xmlns:p14="http://schemas.microsoft.com/office/powerpoint/2010/main" val="36355981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47" y="-124603"/>
            <a:ext cx="8313336" cy="991675"/>
          </a:xfrm>
        </p:spPr>
        <p:txBody>
          <a:bodyPr/>
          <a:lstStyle/>
          <a:p>
            <a:r>
              <a:rPr lang="en-US" dirty="0"/>
              <a:t>Mechanical model</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9922573F-ECCB-4D77-982D-A1C7FF857205}"/>
                  </a:ext>
                </a:extLst>
              </p:cNvPr>
              <p:cNvSpPr txBox="1"/>
              <p:nvPr/>
            </p:nvSpPr>
            <p:spPr>
              <a:xfrm>
                <a:off x="493901" y="1581164"/>
                <a:ext cx="7288755" cy="772199"/>
              </a:xfrm>
              <a:prstGeom prst="rect">
                <a:avLst/>
              </a:prstGeom>
              <a:solidFill>
                <a:srgbClr val="CCCCFF"/>
              </a:solid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l-GR" b="0" i="1" smtClean="0">
                          <a:latin typeface="Cambria Math" panose="02040503050406030204" pitchFamily="18" charset="0"/>
                          <a:ea typeface="Cambria Math" panose="02040503050406030204" pitchFamily="18" charset="0"/>
                        </a:rPr>
                        <m:t>Φ</m:t>
                      </m:r>
                      <m:d>
                        <m:dPr>
                          <m:begChr m:val="["/>
                          <m:endChr m:val="]"/>
                          <m:ctrlPr>
                            <a:rPr lang="en-US" b="0" i="1" smtClean="0">
                              <a:latin typeface="Cambria Math" panose="02040503050406030204" pitchFamily="18" charset="0"/>
                              <a:ea typeface="Cambria Math" panose="02040503050406030204" pitchFamily="18" charset="0"/>
                            </a:rPr>
                          </m:ctrlPr>
                        </m:dPr>
                        <m:e>
                          <m:r>
                            <a:rPr lang="en-US" b="1" i="1" smtClean="0">
                              <a:latin typeface="Cambria Math" panose="02040503050406030204" pitchFamily="18" charset="0"/>
                              <a:ea typeface="Cambria Math" panose="02040503050406030204" pitchFamily="18" charset="0"/>
                            </a:rPr>
                            <m:t>𝝋</m:t>
                          </m:r>
                        </m:e>
                      </m:d>
                      <m:r>
                        <a:rPr lang="en-US" b="0" i="1" smtClean="0">
                          <a:latin typeface="Cambria Math" panose="02040503050406030204" pitchFamily="18" charset="0"/>
                          <a:ea typeface="Cambria Math" panose="02040503050406030204" pitchFamily="18" charset="0"/>
                        </a:rPr>
                        <m:t>≔</m:t>
                      </m:r>
                      <m:nary>
                        <m:naryPr>
                          <m:ctrlPr>
                            <a:rPr lang="en-US" b="0" i="1" smtClean="0">
                              <a:latin typeface="Cambria Math" panose="02040503050406030204" pitchFamily="18" charset="0"/>
                              <a:ea typeface="Cambria Math" panose="02040503050406030204" pitchFamily="18" charset="0"/>
                            </a:rPr>
                          </m:ctrlPr>
                        </m:naryPr>
                        <m:sub>
                          <m:r>
                            <m:rPr>
                              <m:sty m:val="p"/>
                              <m:brk m:alnAt="23"/>
                            </m:rPr>
                            <a:rPr lang="el-GR" i="1">
                              <a:latin typeface="Cambria Math" panose="02040503050406030204" pitchFamily="18" charset="0"/>
                              <a:ea typeface="Cambria Math" panose="02040503050406030204" pitchFamily="18" charset="0"/>
                            </a:rPr>
                            <m:t>Ω</m:t>
                          </m:r>
                        </m:sub>
                        <m:sup/>
                        <m:e>
                          <m:r>
                            <a:rPr lang="en-US" i="1">
                              <a:latin typeface="Cambria Math" panose="02040503050406030204" pitchFamily="18" charset="0"/>
                              <a:ea typeface="Cambria Math" panose="02040503050406030204" pitchFamily="18" charset="0"/>
                            </a:rPr>
                            <m:t>𝜌</m:t>
                          </m:r>
                          <m:acc>
                            <m:accPr>
                              <m:chr m:val="̇"/>
                              <m:ctrlPr>
                                <a:rPr lang="en-US" b="1" i="1" smtClean="0">
                                  <a:latin typeface="Cambria Math" panose="02040503050406030204" pitchFamily="18" charset="0"/>
                                  <a:ea typeface="Cambria Math" panose="02040503050406030204" pitchFamily="18" charset="0"/>
                                </a:rPr>
                              </m:ctrlPr>
                            </m:accPr>
                            <m:e>
                              <m:r>
                                <a:rPr lang="en-US" b="1" i="1" smtClean="0">
                                  <a:latin typeface="Cambria Math" panose="02040503050406030204" pitchFamily="18" charset="0"/>
                                  <a:ea typeface="Cambria Math" panose="02040503050406030204" pitchFamily="18" charset="0"/>
                                </a:rPr>
                                <m:t>𝝋</m:t>
                              </m:r>
                            </m:e>
                          </m:acc>
                          <m:r>
                            <a:rPr lang="el-GR" b="0" i="1" smtClean="0">
                              <a:latin typeface="Cambria Math" panose="02040503050406030204" pitchFamily="18" charset="0"/>
                              <a:ea typeface="Cambria Math" panose="02040503050406030204" pitchFamily="18" charset="0"/>
                            </a:rPr>
                            <m:t>∙</m:t>
                          </m:r>
                          <m:acc>
                            <m:accPr>
                              <m:chr m:val="̇"/>
                              <m:ctrlPr>
                                <a:rPr lang="en-US" b="1" i="1">
                                  <a:latin typeface="Cambria Math" panose="02040503050406030204" pitchFamily="18" charset="0"/>
                                  <a:ea typeface="Cambria Math" panose="02040503050406030204" pitchFamily="18" charset="0"/>
                                </a:rPr>
                              </m:ctrlPr>
                            </m:accPr>
                            <m:e>
                              <m:r>
                                <a:rPr lang="en-US" b="1" i="1">
                                  <a:latin typeface="Cambria Math" panose="02040503050406030204" pitchFamily="18" charset="0"/>
                                  <a:ea typeface="Cambria Math" panose="02040503050406030204" pitchFamily="18" charset="0"/>
                                </a:rPr>
                                <m:t>𝝋</m:t>
                              </m:r>
                            </m:e>
                          </m:acc>
                          <m:r>
                            <a:rPr lang="en-US" b="0" i="1" smtClean="0">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𝑑𝑉</m:t>
                          </m:r>
                          <m:r>
                            <a:rPr lang="en-US" b="0" i="1" smtClean="0">
                              <a:latin typeface="Cambria Math" panose="02040503050406030204" pitchFamily="18" charset="0"/>
                              <a:ea typeface="Cambria Math" panose="02040503050406030204" pitchFamily="18" charset="0"/>
                            </a:rPr>
                            <m:t>+</m:t>
                          </m:r>
                        </m:e>
                      </m:nary>
                      <m:nary>
                        <m:naryPr>
                          <m:ctrlPr>
                            <a:rPr lang="en-US" b="0" i="1" smtClean="0">
                              <a:latin typeface="Cambria Math" panose="02040503050406030204" pitchFamily="18" charset="0"/>
                              <a:ea typeface="Cambria Math" panose="02040503050406030204" pitchFamily="18" charset="0"/>
                            </a:rPr>
                          </m:ctrlPr>
                        </m:naryPr>
                        <m:sub>
                          <m:r>
                            <m:rPr>
                              <m:sty m:val="p"/>
                              <m:brk m:alnAt="23"/>
                            </m:rPr>
                            <a:rPr lang="el-GR" b="0" i="1" smtClean="0">
                              <a:latin typeface="Cambria Math" panose="02040503050406030204" pitchFamily="18" charset="0"/>
                              <a:ea typeface="Cambria Math" panose="02040503050406030204" pitchFamily="18" charset="0"/>
                            </a:rPr>
                            <m:t>Ω</m:t>
                          </m:r>
                        </m:sub>
                        <m:sup/>
                        <m:e>
                          <m:r>
                            <a:rPr lang="en-US" b="0" i="1" smtClean="0">
                              <a:latin typeface="Cambria Math" panose="02040503050406030204" pitchFamily="18" charset="0"/>
                              <a:ea typeface="Cambria Math" panose="02040503050406030204" pitchFamily="18" charset="0"/>
                            </a:rPr>
                            <m:t>𝐴</m:t>
                          </m:r>
                          <m:d>
                            <m:dPr>
                              <m:ctrlPr>
                                <a:rPr lang="en-US" b="0" i="1" smtClean="0">
                                  <a:latin typeface="Cambria Math" panose="02040503050406030204" pitchFamily="18" charset="0"/>
                                  <a:ea typeface="Cambria Math" panose="02040503050406030204" pitchFamily="18" charset="0"/>
                                </a:rPr>
                              </m:ctrlPr>
                            </m:dPr>
                            <m:e>
                              <m:r>
                                <a:rPr lang="en-US" b="1" i="1" smtClean="0">
                                  <a:latin typeface="Cambria Math" panose="02040503050406030204" pitchFamily="18" charset="0"/>
                                  <a:ea typeface="Cambria Math" panose="02040503050406030204" pitchFamily="18" charset="0"/>
                                </a:rPr>
                                <m:t>𝑭</m:t>
                              </m:r>
                              <m:r>
                                <a:rPr lang="en-US" b="0"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𝒁</m:t>
                              </m:r>
                            </m:e>
                          </m:d>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𝑑𝑉</m:t>
                          </m:r>
                          <m:r>
                            <a:rPr lang="en-US" b="0" i="1" smtClean="0">
                              <a:latin typeface="Cambria Math" panose="02040503050406030204" pitchFamily="18" charset="0"/>
                              <a:ea typeface="Cambria Math" panose="02040503050406030204" pitchFamily="18" charset="0"/>
                            </a:rPr>
                            <m:t>−</m:t>
                          </m:r>
                          <m:nary>
                            <m:naryPr>
                              <m:ctrlPr>
                                <a:rPr lang="en-US" b="0" i="1" smtClean="0">
                                  <a:latin typeface="Cambria Math" panose="02040503050406030204" pitchFamily="18" charset="0"/>
                                  <a:ea typeface="Cambria Math" panose="02040503050406030204" pitchFamily="18" charset="0"/>
                                </a:rPr>
                              </m:ctrlPr>
                            </m:naryPr>
                            <m:sub>
                              <m:r>
                                <m:rPr>
                                  <m:sty m:val="p"/>
                                  <m:brk m:alnAt="23"/>
                                </m:rPr>
                                <a:rPr lang="el-GR" b="0" i="1" smtClean="0">
                                  <a:latin typeface="Cambria Math" panose="02040503050406030204" pitchFamily="18" charset="0"/>
                                  <a:ea typeface="Cambria Math" panose="02040503050406030204" pitchFamily="18" charset="0"/>
                                </a:rPr>
                                <m:t>Ω</m:t>
                              </m:r>
                            </m:sub>
                            <m:sup/>
                            <m:e>
                              <m:r>
                                <a:rPr lang="en-US" b="0" i="1" smtClean="0">
                                  <a:latin typeface="Cambria Math" panose="02040503050406030204" pitchFamily="18" charset="0"/>
                                  <a:ea typeface="Cambria Math" panose="02040503050406030204" pitchFamily="18" charset="0"/>
                                </a:rPr>
                                <m:t>𝜌</m:t>
                              </m:r>
                              <m:r>
                                <a:rPr lang="en-US" b="1" i="1" smtClean="0">
                                  <a:latin typeface="Cambria Math" panose="02040503050406030204" pitchFamily="18" charset="0"/>
                                  <a:ea typeface="Cambria Math" panose="02040503050406030204" pitchFamily="18" charset="0"/>
                                </a:rPr>
                                <m:t>𝑩</m:t>
                              </m:r>
                              <m:r>
                                <a:rPr lang="en-US" b="0"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𝝋</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𝑑𝑉</m:t>
                              </m:r>
                              <m:r>
                                <a:rPr lang="en-US" b="0" i="1" smtClean="0">
                                  <a:latin typeface="Cambria Math" panose="02040503050406030204" pitchFamily="18" charset="0"/>
                                  <a:ea typeface="Cambria Math" panose="02040503050406030204" pitchFamily="18" charset="0"/>
                                </a:rPr>
                                <m:t>−</m:t>
                              </m:r>
                              <m:nary>
                                <m:naryPr>
                                  <m:ctrlPr>
                                    <a:rPr lang="en-US" b="0" i="1" smtClean="0">
                                      <a:latin typeface="Cambria Math" panose="02040503050406030204" pitchFamily="18" charset="0"/>
                                      <a:ea typeface="Cambria Math" panose="02040503050406030204" pitchFamily="18" charset="0"/>
                                    </a:rPr>
                                  </m:ctrlPr>
                                </m:naryPr>
                                <m:sub>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m:t>
                                      </m:r>
                                    </m:e>
                                    <m:sub>
                                      <m:r>
                                        <a:rPr lang="en-US" b="1" i="1" smtClean="0">
                                          <a:latin typeface="Cambria Math" panose="02040503050406030204" pitchFamily="18" charset="0"/>
                                          <a:ea typeface="Cambria Math" panose="02040503050406030204" pitchFamily="18" charset="0"/>
                                        </a:rPr>
                                        <m:t>𝑻</m:t>
                                      </m:r>
                                    </m:sub>
                                  </m:sSub>
                                  <m:r>
                                    <m:rPr>
                                      <m:sty m:val="p"/>
                                      <m:brk m:alnAt="23"/>
                                    </m:rPr>
                                    <a:rPr lang="el-GR" b="0" i="1" smtClean="0">
                                      <a:latin typeface="Cambria Math" panose="02040503050406030204" pitchFamily="18" charset="0"/>
                                      <a:ea typeface="Cambria Math" panose="02040503050406030204" pitchFamily="18" charset="0"/>
                                    </a:rPr>
                                    <m:t>Ω</m:t>
                                  </m:r>
                                </m:sub>
                                <m:sup/>
                                <m:e>
                                  <m:r>
                                    <a:rPr lang="en-US" b="1" i="1" smtClean="0">
                                      <a:latin typeface="Cambria Math" panose="02040503050406030204" pitchFamily="18" charset="0"/>
                                      <a:ea typeface="Cambria Math" panose="02040503050406030204" pitchFamily="18" charset="0"/>
                                    </a:rPr>
                                    <m:t>𝑻</m:t>
                                  </m:r>
                                  <m:r>
                                    <a:rPr lang="en-US" b="0"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𝝋</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𝑑𝑆</m:t>
                                  </m:r>
                                </m:e>
                              </m:nary>
                            </m:e>
                          </m:nary>
                        </m:e>
                      </m:nary>
                    </m:oMath>
                  </m:oMathPara>
                </a14:m>
                <a:endParaRPr lang="en-US" dirty="0"/>
              </a:p>
            </p:txBody>
          </p:sp>
        </mc:Choice>
        <mc:Fallback xmlns="">
          <p:sp>
            <p:nvSpPr>
              <p:cNvPr id="12" name="TextBox 11">
                <a:extLst>
                  <a:ext uri="{FF2B5EF4-FFF2-40B4-BE49-F238E27FC236}">
                    <a16:creationId xmlns:a16="http://schemas.microsoft.com/office/drawing/2014/main" id="{9922573F-ECCB-4D77-982D-A1C7FF857205}"/>
                  </a:ext>
                </a:extLst>
              </p:cNvPr>
              <p:cNvSpPr txBox="1">
                <a:spLocks noRot="1" noChangeAspect="1" noMove="1" noResize="1" noEditPoints="1" noAdjustHandles="1" noChangeArrowheads="1" noChangeShapeType="1" noTextEdit="1"/>
              </p:cNvSpPr>
              <p:nvPr/>
            </p:nvSpPr>
            <p:spPr>
              <a:xfrm>
                <a:off x="493901" y="1581164"/>
                <a:ext cx="7288755" cy="772199"/>
              </a:xfrm>
              <a:prstGeom prst="rect">
                <a:avLst/>
              </a:prstGeom>
              <a:blipFill>
                <a:blip r:embed="rId3"/>
                <a:stretch>
                  <a:fillRect/>
                </a:stretch>
              </a:blipFill>
              <a:ln>
                <a:noFill/>
              </a:ln>
            </p:spPr>
            <p:txBody>
              <a:bodyPr/>
              <a:lstStyle/>
              <a:p>
                <a:r>
                  <a:rPr lang="en-US">
                    <a:noFill/>
                  </a:rPr>
                  <a:t> </a:t>
                </a:r>
              </a:p>
            </p:txBody>
          </p:sp>
        </mc:Fallback>
      </mc:AlternateContent>
      <p:sp>
        <p:nvSpPr>
          <p:cNvPr id="3" name="TextBox 2">
            <a:extLst>
              <a:ext uri="{FF2B5EF4-FFF2-40B4-BE49-F238E27FC236}">
                <a16:creationId xmlns:a16="http://schemas.microsoft.com/office/drawing/2014/main" id="{559A6E34-CED4-488B-BAEC-6906B864012B}"/>
              </a:ext>
            </a:extLst>
          </p:cNvPr>
          <p:cNvSpPr txBox="1"/>
          <p:nvPr/>
        </p:nvSpPr>
        <p:spPr>
          <a:xfrm>
            <a:off x="87147" y="721062"/>
            <a:ext cx="8652510" cy="769441"/>
          </a:xfrm>
          <a:prstGeom prst="rect">
            <a:avLst/>
          </a:prstGeom>
          <a:noFill/>
        </p:spPr>
        <p:txBody>
          <a:bodyPr wrap="square" rtlCol="0">
            <a:spAutoFit/>
          </a:bodyPr>
          <a:lstStyle/>
          <a:p>
            <a:pPr marL="285750"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Finite deformation </a:t>
            </a:r>
            <a:r>
              <a:rPr lang="en-US" sz="2200" b="1" i="1" dirty="0">
                <a:latin typeface="Calibri" panose="020F0502020204030204" pitchFamily="34" charset="0"/>
                <a:cs typeface="Calibri" panose="020F0502020204030204" pitchFamily="34" charset="0"/>
              </a:rPr>
              <a:t>time-dependent </a:t>
            </a:r>
            <a:r>
              <a:rPr lang="en-US" sz="2200" dirty="0">
                <a:latin typeface="Calibri" panose="020F0502020204030204" pitchFamily="34" charset="0"/>
                <a:cs typeface="Calibri" panose="020F0502020204030204" pitchFamily="34" charset="0"/>
              </a:rPr>
              <a:t>variational formulation for </a:t>
            </a:r>
            <a:r>
              <a:rPr lang="en-US" sz="2200" b="1" i="1" dirty="0">
                <a:latin typeface="Calibri" panose="020F0502020204030204" pitchFamily="34" charset="0"/>
                <a:cs typeface="Calibri" panose="020F0502020204030204" pitchFamily="34" charset="0"/>
              </a:rPr>
              <a:t>solid</a:t>
            </a:r>
            <a:r>
              <a:rPr lang="en-US" sz="2200" b="1" dirty="0">
                <a:latin typeface="Calibri" panose="020F0502020204030204" pitchFamily="34" charset="0"/>
                <a:cs typeface="Calibri" panose="020F0502020204030204" pitchFamily="34" charset="0"/>
              </a:rPr>
              <a:t> </a:t>
            </a:r>
            <a:r>
              <a:rPr lang="en-US" sz="2200" b="1" i="1" dirty="0">
                <a:latin typeface="Calibri" panose="020F0502020204030204" pitchFamily="34" charset="0"/>
                <a:cs typeface="Calibri" panose="020F0502020204030204" pitchFamily="34" charset="0"/>
              </a:rPr>
              <a:t>mechanics problem </a:t>
            </a:r>
            <a:r>
              <a:rPr lang="en-US" sz="2200" dirty="0">
                <a:latin typeface="Calibri" panose="020F0502020204030204" pitchFamily="34" charset="0"/>
                <a:cs typeface="Calibri" panose="020F0502020204030204" pitchFamily="34" charset="0"/>
              </a:rPr>
              <a:t>obtained by minimizing the energy functional:</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5A5C4D3-72A3-4219-8AE6-CCE4E30A37A4}"/>
                  </a:ext>
                </a:extLst>
              </p:cNvPr>
              <p:cNvSpPr txBox="1"/>
              <p:nvPr/>
            </p:nvSpPr>
            <p:spPr>
              <a:xfrm>
                <a:off x="8500336" y="714721"/>
                <a:ext cx="3470910" cy="1569660"/>
              </a:xfrm>
              <a:prstGeom prst="rect">
                <a:avLst/>
              </a:prstGeom>
              <a:solidFill>
                <a:schemeClr val="bg1"/>
              </a:solidFill>
              <a:ln>
                <a:solidFill>
                  <a:schemeClr val="tx1"/>
                </a:solidFill>
              </a:ln>
            </p:spPr>
            <p:txBody>
              <a:bodyPr wrap="square" rtlCol="0">
                <a:spAutoFit/>
              </a:bodyPr>
              <a:lstStyle/>
              <a:p>
                <a14:m>
                  <m:oMath xmlns:m="http://schemas.openxmlformats.org/officeDocument/2006/math">
                    <m:r>
                      <a:rPr lang="en-US" sz="1600" b="0" i="1" smtClean="0">
                        <a:latin typeface="Cambria Math" panose="02040503050406030204" pitchFamily="18" charset="0"/>
                      </a:rPr>
                      <m:t>𝐴</m:t>
                    </m:r>
                    <m:d>
                      <m:dPr>
                        <m:ctrlPr>
                          <a:rPr lang="en-US" sz="1600" b="0" i="1" smtClean="0">
                            <a:latin typeface="Cambria Math" panose="02040503050406030204" pitchFamily="18" charset="0"/>
                          </a:rPr>
                        </m:ctrlPr>
                      </m:dPr>
                      <m:e>
                        <m:r>
                          <a:rPr lang="en-US" sz="1600" b="1" i="1" smtClean="0">
                            <a:latin typeface="Cambria Math" panose="02040503050406030204" pitchFamily="18" charset="0"/>
                          </a:rPr>
                          <m:t>𝑭</m:t>
                        </m:r>
                        <m:r>
                          <a:rPr lang="en-US" sz="1600" b="0" i="1" smtClean="0">
                            <a:latin typeface="Cambria Math" panose="02040503050406030204" pitchFamily="18" charset="0"/>
                          </a:rPr>
                          <m:t>,</m:t>
                        </m:r>
                        <m:r>
                          <a:rPr lang="en-US" sz="1600" b="1" i="1" smtClean="0">
                            <a:latin typeface="Cambria Math" panose="02040503050406030204" pitchFamily="18" charset="0"/>
                          </a:rPr>
                          <m:t>𝒁</m:t>
                        </m:r>
                      </m:e>
                    </m:d>
                    <m:r>
                      <a:rPr lang="en-US" sz="1600" b="0" i="1" smtClean="0">
                        <a:latin typeface="Cambria Math" panose="02040503050406030204" pitchFamily="18" charset="0"/>
                      </a:rPr>
                      <m:t>:</m:t>
                    </m:r>
                  </m:oMath>
                </a14:m>
                <a:r>
                  <a:rPr lang="en-US" sz="1600" dirty="0">
                    <a:latin typeface="Calibri" panose="020F0502020204030204" pitchFamily="34" charset="0"/>
                    <a:cs typeface="Calibri" panose="020F0502020204030204" pitchFamily="34" charset="0"/>
                  </a:rPr>
                  <a:t> Helmholtz free-energy density</a:t>
                </a:r>
              </a:p>
              <a:p>
                <a14:m>
                  <m:oMath xmlns:m="http://schemas.openxmlformats.org/officeDocument/2006/math">
                    <m:r>
                      <a:rPr lang="en-US" sz="1600" b="1" i="1" dirty="0" smtClean="0">
                        <a:latin typeface="Cambria Math" panose="02040503050406030204" pitchFamily="18" charset="0"/>
                        <a:cs typeface="Calibri" panose="020F0502020204030204" pitchFamily="34" charset="0"/>
                      </a:rPr>
                      <m:t>𝒁</m:t>
                    </m:r>
                  </m:oMath>
                </a14:m>
                <a:r>
                  <a:rPr lang="en-US" sz="1600" dirty="0">
                    <a:latin typeface="Calibri" panose="020F0502020204030204" pitchFamily="34" charset="0"/>
                    <a:cs typeface="Calibri" panose="020F0502020204030204" pitchFamily="34" charset="0"/>
                  </a:rPr>
                  <a:t>: material variables</a:t>
                </a:r>
              </a:p>
              <a:p>
                <a14:m>
                  <m:oMath xmlns:m="http://schemas.openxmlformats.org/officeDocument/2006/math">
                    <m:r>
                      <a:rPr lang="en-US" sz="1600" b="1" i="1" dirty="0" smtClean="0">
                        <a:latin typeface="Cambria Math" panose="02040503050406030204" pitchFamily="18" charset="0"/>
                        <a:cs typeface="Calibri" panose="020F0502020204030204" pitchFamily="34" charset="0"/>
                      </a:rPr>
                      <m:t>𝑭</m:t>
                    </m:r>
                  </m:oMath>
                </a14:m>
                <a:r>
                  <a:rPr lang="en-US" sz="1600" dirty="0">
                    <a:latin typeface="Calibri" panose="020F0502020204030204" pitchFamily="34" charset="0"/>
                    <a:cs typeface="Calibri" panose="020F0502020204030204" pitchFamily="34" charset="0"/>
                  </a:rPr>
                  <a:t>: deformation gradient (</a:t>
                </a:r>
                <a14:m>
                  <m:oMath xmlns:m="http://schemas.openxmlformats.org/officeDocument/2006/math">
                    <m:r>
                      <a:rPr lang="en-US" sz="1600" i="1" smtClean="0">
                        <a:latin typeface="Cambria Math" panose="02040503050406030204" pitchFamily="18" charset="0"/>
                        <a:ea typeface="Cambria Math" panose="02040503050406030204" pitchFamily="18" charset="0"/>
                        <a:cs typeface="Calibri" panose="020F0502020204030204" pitchFamily="34" charset="0"/>
                      </a:rPr>
                      <m:t>𝛻</m:t>
                    </m:r>
                    <m:r>
                      <a:rPr lang="en-US" sz="1600" b="1" i="1" smtClean="0">
                        <a:latin typeface="Cambria Math" panose="02040503050406030204" pitchFamily="18" charset="0"/>
                        <a:ea typeface="Cambria Math" panose="02040503050406030204" pitchFamily="18" charset="0"/>
                        <a:cs typeface="Calibri" panose="020F0502020204030204" pitchFamily="34" charset="0"/>
                      </a:rPr>
                      <m:t>𝝋</m:t>
                    </m:r>
                  </m:oMath>
                </a14:m>
                <a:r>
                  <a:rPr lang="en-US" sz="1600" dirty="0">
                    <a:latin typeface="Calibri" panose="020F0502020204030204" pitchFamily="34" charset="0"/>
                    <a:cs typeface="Calibri" panose="020F0502020204030204" pitchFamily="34" charset="0"/>
                  </a:rPr>
                  <a:t>)</a:t>
                </a:r>
              </a:p>
              <a:p>
                <a14:m>
                  <m:oMath xmlns:m="http://schemas.openxmlformats.org/officeDocument/2006/math">
                    <m:r>
                      <a:rPr lang="en-US" sz="1600" i="1" smtClean="0">
                        <a:latin typeface="Cambria Math" panose="02040503050406030204" pitchFamily="18" charset="0"/>
                        <a:ea typeface="Cambria Math" panose="02040503050406030204" pitchFamily="18" charset="0"/>
                        <a:cs typeface="Calibri" panose="020F0502020204030204" pitchFamily="34" charset="0"/>
                      </a:rPr>
                      <m:t>𝜌</m:t>
                    </m:r>
                  </m:oMath>
                </a14:m>
                <a:r>
                  <a:rPr lang="en-US" sz="1600" dirty="0">
                    <a:latin typeface="Calibri" panose="020F0502020204030204" pitchFamily="34" charset="0"/>
                    <a:cs typeface="Calibri" panose="020F0502020204030204" pitchFamily="34" charset="0"/>
                  </a:rPr>
                  <a:t>: density</a:t>
                </a:r>
              </a:p>
              <a:p>
                <a14:m>
                  <m:oMath xmlns:m="http://schemas.openxmlformats.org/officeDocument/2006/math">
                    <m:r>
                      <a:rPr lang="en-US" sz="1600" b="1" i="1" dirty="0" smtClean="0">
                        <a:latin typeface="Cambria Math" panose="02040503050406030204" pitchFamily="18" charset="0"/>
                        <a:cs typeface="Calibri" panose="020F0502020204030204" pitchFamily="34" charset="0"/>
                      </a:rPr>
                      <m:t>𝑩</m:t>
                    </m:r>
                  </m:oMath>
                </a14:m>
                <a:r>
                  <a:rPr lang="en-US" sz="1600" dirty="0">
                    <a:latin typeface="Calibri" panose="020F0502020204030204" pitchFamily="34" charset="0"/>
                    <a:cs typeface="Calibri" panose="020F0502020204030204" pitchFamily="34" charset="0"/>
                  </a:rPr>
                  <a:t>: body force</a:t>
                </a:r>
              </a:p>
              <a:p>
                <a14:m>
                  <m:oMath xmlns:m="http://schemas.openxmlformats.org/officeDocument/2006/math">
                    <m:r>
                      <a:rPr lang="en-US" sz="1600" b="1" i="1" dirty="0" smtClean="0">
                        <a:latin typeface="Cambria Math" panose="02040503050406030204" pitchFamily="18" charset="0"/>
                        <a:cs typeface="Calibri" panose="020F0502020204030204" pitchFamily="34" charset="0"/>
                      </a:rPr>
                      <m:t>𝑻</m:t>
                    </m:r>
                  </m:oMath>
                </a14:m>
                <a:r>
                  <a:rPr lang="en-US" sz="1600" dirty="0">
                    <a:latin typeface="Calibri" panose="020F0502020204030204" pitchFamily="34" charset="0"/>
                    <a:cs typeface="Calibri" panose="020F0502020204030204" pitchFamily="34" charset="0"/>
                  </a:rPr>
                  <a:t>: prescribed traction</a:t>
                </a:r>
              </a:p>
            </p:txBody>
          </p:sp>
        </mc:Choice>
        <mc:Fallback xmlns="">
          <p:sp>
            <p:nvSpPr>
              <p:cNvPr id="5" name="TextBox 4">
                <a:extLst>
                  <a:ext uri="{FF2B5EF4-FFF2-40B4-BE49-F238E27FC236}">
                    <a16:creationId xmlns:a16="http://schemas.microsoft.com/office/drawing/2014/main" id="{65A5C4D3-72A3-4219-8AE6-CCE4E30A37A4}"/>
                  </a:ext>
                </a:extLst>
              </p:cNvPr>
              <p:cNvSpPr txBox="1">
                <a:spLocks noRot="1" noChangeAspect="1" noMove="1" noResize="1" noEditPoints="1" noAdjustHandles="1" noChangeArrowheads="1" noChangeShapeType="1" noTextEdit="1"/>
              </p:cNvSpPr>
              <p:nvPr/>
            </p:nvSpPr>
            <p:spPr>
              <a:xfrm>
                <a:off x="8500336" y="714721"/>
                <a:ext cx="3470910" cy="1569660"/>
              </a:xfrm>
              <a:prstGeom prst="rect">
                <a:avLst/>
              </a:prstGeom>
              <a:blipFill>
                <a:blip r:embed="rId4"/>
                <a:stretch>
                  <a:fillRect t="-769" b="-3462"/>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6971708-09C5-4202-A4CD-311F229E20C7}"/>
                  </a:ext>
                </a:extLst>
              </p:cNvPr>
              <p:cNvSpPr txBox="1"/>
              <p:nvPr/>
            </p:nvSpPr>
            <p:spPr>
              <a:xfrm>
                <a:off x="57149" y="2903001"/>
                <a:ext cx="12355567" cy="1569660"/>
              </a:xfrm>
              <a:prstGeom prst="rect">
                <a:avLst/>
              </a:prstGeom>
              <a:noFill/>
            </p:spPr>
            <p:txBody>
              <a:bodyPr wrap="square" rtlCol="0">
                <a:spAutoFit/>
              </a:bodyPr>
              <a:lstStyle/>
              <a:p>
                <a:pPr marL="285750" indent="-285750">
                  <a:buFont typeface="Arial" panose="020B0604020202020204" pitchFamily="34" charset="0"/>
                  <a:buChar char="•"/>
                </a:pPr>
                <a:r>
                  <a:rPr lang="en-US" sz="2200" b="1" i="1" dirty="0">
                    <a:latin typeface="Calibri" panose="020F0502020204030204" pitchFamily="34" charset="0"/>
                    <a:cs typeface="Calibri" panose="020F0502020204030204" pitchFamily="34" charset="0"/>
                  </a:rPr>
                  <a:t>J</a:t>
                </a:r>
                <a:r>
                  <a:rPr lang="en-US" sz="2200" b="1" i="1" baseline="-25000" dirty="0">
                    <a:latin typeface="Calibri" panose="020F0502020204030204" pitchFamily="34" charset="0"/>
                    <a:cs typeface="Calibri" panose="020F0502020204030204" pitchFamily="34" charset="0"/>
                  </a:rPr>
                  <a:t>2</a:t>
                </a:r>
                <a:r>
                  <a:rPr lang="en-US" sz="2200" b="1" i="1" dirty="0">
                    <a:latin typeface="Calibri" panose="020F0502020204030204" pitchFamily="34" charset="0"/>
                    <a:cs typeface="Calibri" panose="020F0502020204030204" pitchFamily="34" charset="0"/>
                  </a:rPr>
                  <a:t> plasticity </a:t>
                </a:r>
                <a:r>
                  <a:rPr lang="en-US" sz="2200" dirty="0">
                    <a:latin typeface="Calibri" panose="020F0502020204030204" pitchFamily="34" charset="0"/>
                    <a:cs typeface="Calibri" panose="020F0502020204030204" pitchFamily="34" charset="0"/>
                  </a:rPr>
                  <a:t>extended to large-deformation regime </a:t>
                </a:r>
                <a:r>
                  <a:rPr lang="en-US" sz="2200" b="1" i="1" dirty="0">
                    <a:latin typeface="Calibri" panose="020F0502020204030204" pitchFamily="34" charset="0"/>
                    <a:cs typeface="Calibri" panose="020F0502020204030204" pitchFamily="34" charset="0"/>
                  </a:rPr>
                  <a:t>constitutive model </a:t>
                </a:r>
                <a:r>
                  <a:rPr lang="en-US" sz="2200" dirty="0">
                    <a:latin typeface="Calibri" panose="020F0502020204030204" pitchFamily="34" charset="0"/>
                    <a:cs typeface="Calibri" panose="020F0502020204030204" pitchFamily="34" charset="0"/>
                  </a:rPr>
                  <a:t>for </a:t>
                </a:r>
                <a:r>
                  <a:rPr lang="en-US" sz="2200" b="1" i="1" dirty="0">
                    <a:latin typeface="Calibri" panose="020F0502020204030204" pitchFamily="34" charset="0"/>
                    <a:cs typeface="Calibri" panose="020F0502020204030204" pitchFamily="34" charset="0"/>
                  </a:rPr>
                  <a:t>ice</a:t>
                </a:r>
                <a:r>
                  <a:rPr lang="en-US" sz="2200" dirty="0">
                    <a:latin typeface="Calibri" panose="020F0502020204030204" pitchFamily="34" charset="0"/>
                    <a:cs typeface="Calibri" panose="020F0502020204030204" pitchFamily="34" charset="0"/>
                  </a:rPr>
                  <a:t> and </a:t>
                </a:r>
                <a:r>
                  <a:rPr lang="en-US" sz="2200" b="1" i="1" dirty="0">
                    <a:latin typeface="Calibri" panose="020F0502020204030204" pitchFamily="34" charset="0"/>
                    <a:cs typeface="Calibri" panose="020F0502020204030204" pitchFamily="34" charset="0"/>
                  </a:rPr>
                  <a:t>permafrost</a:t>
                </a:r>
              </a:p>
              <a:p>
                <a:pPr marL="285750" indent="-285750">
                  <a:buFont typeface="Arial" panose="020B0604020202020204" pitchFamily="34" charset="0"/>
                  <a:buChar char="•"/>
                </a:pPr>
                <a:endParaRPr lang="en-US" sz="400" b="1" i="1" dirty="0">
                  <a:latin typeface="Calibri" panose="020F0502020204030204" pitchFamily="34" charset="0"/>
                  <a:cs typeface="Calibri" panose="020F0502020204030204" pitchFamily="34" charset="0"/>
                </a:endParaRPr>
              </a:p>
              <a:p>
                <a:pPr marL="742950" lvl="1" indent="-285750">
                  <a:buFont typeface="Wingdings" panose="05000000000000000000" pitchFamily="2" charset="2"/>
                  <a:buChar char="Ø"/>
                </a:pPr>
                <a:r>
                  <a:rPr lang="en-US" sz="2200" b="1" i="1" dirty="0">
                    <a:latin typeface="Calibri" panose="020F0502020204030204" pitchFamily="34" charset="0"/>
                    <a:cs typeface="Calibri" panose="020F0502020204030204" pitchFamily="34" charset="0"/>
                  </a:rPr>
                  <a:t>Incorporates all mechanisms </a:t>
                </a:r>
                <a:r>
                  <a:rPr lang="en-US" sz="2200" dirty="0">
                    <a:latin typeface="Calibri" panose="020F0502020204030204" pitchFamily="34" charset="0"/>
                    <a:cs typeface="Calibri" panose="020F0502020204030204" pitchFamily="34" charset="0"/>
                  </a:rPr>
                  <a:t>that lead to deformation and plastic flow of polycrystalline materials like ice; </a:t>
                </a:r>
                <a:r>
                  <a:rPr lang="en-US" sz="2200" b="1" i="1" dirty="0">
                    <a:latin typeface="Calibri" panose="020F0502020204030204" pitchFamily="34" charset="0"/>
                    <a:cs typeface="Calibri" panose="020F0502020204030204" pitchFamily="34" charset="0"/>
                  </a:rPr>
                  <a:t>minimal</a:t>
                </a:r>
                <a:r>
                  <a:rPr lang="en-US" sz="2200" dirty="0">
                    <a:latin typeface="Calibri" panose="020F0502020204030204" pitchFamily="34" charset="0"/>
                    <a:cs typeface="Calibri" panose="020F0502020204030204" pitchFamily="34" charset="0"/>
                  </a:rPr>
                  <a:t> calibration </a:t>
                </a:r>
                <a:r>
                  <a:rPr lang="en-US" sz="2200" b="1" i="1" dirty="0">
                    <a:latin typeface="Calibri" panose="020F0502020204030204" pitchFamily="34" charset="0"/>
                    <a:cs typeface="Calibri" panose="020F0502020204030204" pitchFamily="34" charset="0"/>
                  </a:rPr>
                  <a:t>parameters</a:t>
                </a:r>
                <a:r>
                  <a:rPr lang="en-US" sz="2200" dirty="0">
                    <a:latin typeface="Calibri" panose="020F0502020204030204" pitchFamily="34" charset="0"/>
                    <a:cs typeface="Calibri" panose="020F0502020204030204" pitchFamily="34" charset="0"/>
                  </a:rPr>
                  <a:t>; </a:t>
                </a:r>
                <a:r>
                  <a:rPr lang="en-US" sz="2200" b="1" i="1" dirty="0">
                    <a:latin typeface="Calibri" panose="020F0502020204030204" pitchFamily="34" charset="0"/>
                    <a:cs typeface="Calibri" panose="020F0502020204030204" pitchFamily="34" charset="0"/>
                  </a:rPr>
                  <a:t>simplest</a:t>
                </a:r>
                <a:r>
                  <a:rPr lang="en-US" sz="2200" dirty="0">
                    <a:latin typeface="Calibri" panose="020F0502020204030204" pitchFamily="34" charset="0"/>
                    <a:cs typeface="Calibri" panose="020F0502020204030204" pitchFamily="34" charset="0"/>
                  </a:rPr>
                  <a:t> material model w/ plastic behavior</a:t>
                </a:r>
              </a:p>
              <a:p>
                <a:pPr marL="742950" lvl="1" indent="-28575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742950" lvl="1" indent="-285750">
                  <a:buFont typeface="Wingdings" panose="05000000000000000000" pitchFamily="2" charset="2"/>
                  <a:buChar char="Ø"/>
                </a:pPr>
                <a:r>
                  <a:rPr lang="en-US" sz="2200" dirty="0">
                    <a:latin typeface="Calibri" panose="020F0502020204030204" pitchFamily="34" charset="0"/>
                    <a:cs typeface="Calibri" panose="020F0502020204030204" pitchFamily="34" charset="0"/>
                  </a:rPr>
                  <a:t>Constitutive model is a function of </a:t>
                </a:r>
                <a14:m>
                  <m:oMath xmlns:m="http://schemas.openxmlformats.org/officeDocument/2006/math">
                    <m:r>
                      <a:rPr lang="en-US" sz="2200" i="1" dirty="0" smtClean="0">
                        <a:latin typeface="Cambria Math" panose="02040503050406030204" pitchFamily="18" charset="0"/>
                        <a:cs typeface="Calibri" panose="020F0502020204030204" pitchFamily="34" charset="0"/>
                      </a:rPr>
                      <m:t>𝑓</m:t>
                    </m:r>
                  </m:oMath>
                </a14:m>
                <a:r>
                  <a:rPr lang="en-US" sz="2200" dirty="0">
                    <a:latin typeface="Calibri" panose="020F0502020204030204" pitchFamily="34" charset="0"/>
                    <a:cs typeface="Calibri" panose="020F0502020204030204" pitchFamily="34" charset="0"/>
                  </a:rPr>
                  <a:t>, the </a:t>
                </a:r>
                <a:r>
                  <a:rPr lang="en-US" sz="2200" b="1" i="1" dirty="0">
                    <a:latin typeface="Calibri" panose="020F0502020204030204" pitchFamily="34" charset="0"/>
                    <a:cs typeface="Calibri" panose="020F0502020204030204" pitchFamily="34" charset="0"/>
                  </a:rPr>
                  <a:t>ice saturation*</a:t>
                </a:r>
                <a:r>
                  <a:rPr lang="en-US" sz="2200" dirty="0">
                    <a:latin typeface="Calibri" panose="020F0502020204030204" pitchFamily="34" charset="0"/>
                    <a:cs typeface="Calibri" panose="020F0502020204030204" pitchFamily="34" charset="0"/>
                  </a:rPr>
                  <a:t>, which comes from the </a:t>
                </a:r>
                <a:r>
                  <a:rPr lang="en-US" sz="2200" b="1" i="1" dirty="0">
                    <a:latin typeface="Calibri" panose="020F0502020204030204" pitchFamily="34" charset="0"/>
                    <a:cs typeface="Calibri" panose="020F0502020204030204" pitchFamily="34" charset="0"/>
                  </a:rPr>
                  <a:t>thermal problem</a:t>
                </a:r>
              </a:p>
            </p:txBody>
          </p:sp>
        </mc:Choice>
        <mc:Fallback xmlns="">
          <p:sp>
            <p:nvSpPr>
              <p:cNvPr id="13" name="TextBox 12">
                <a:extLst>
                  <a:ext uri="{FF2B5EF4-FFF2-40B4-BE49-F238E27FC236}">
                    <a16:creationId xmlns:a16="http://schemas.microsoft.com/office/drawing/2014/main" id="{46971708-09C5-4202-A4CD-311F229E20C7}"/>
                  </a:ext>
                </a:extLst>
              </p:cNvPr>
              <p:cNvSpPr txBox="1">
                <a:spLocks noRot="1" noChangeAspect="1" noMove="1" noResize="1" noEditPoints="1" noAdjustHandles="1" noChangeArrowheads="1" noChangeShapeType="1" noTextEdit="1"/>
              </p:cNvSpPr>
              <p:nvPr/>
            </p:nvSpPr>
            <p:spPr>
              <a:xfrm>
                <a:off x="57149" y="2903001"/>
                <a:ext cx="12355567" cy="1569660"/>
              </a:xfrm>
              <a:prstGeom prst="rect">
                <a:avLst/>
              </a:prstGeom>
              <a:blipFill>
                <a:blip r:embed="rId5"/>
                <a:stretch>
                  <a:fillRect l="-543" t="-2713" b="-69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31BF11E-1DB7-4278-B7DD-4ACEB67F7B64}"/>
                  </a:ext>
                </a:extLst>
              </p:cNvPr>
              <p:cNvSpPr txBox="1"/>
              <p:nvPr/>
            </p:nvSpPr>
            <p:spPr>
              <a:xfrm>
                <a:off x="59639" y="4389292"/>
                <a:ext cx="9112503" cy="1969770"/>
              </a:xfrm>
              <a:prstGeom prst="rect">
                <a:avLst/>
              </a:prstGeom>
              <a:noFill/>
            </p:spPr>
            <p:txBody>
              <a:bodyPr wrap="square" rtlCol="0">
                <a:spAutoFit/>
              </a:bodyPr>
              <a:lstStyle/>
              <a:p>
                <a:pPr marL="342900" indent="-342900">
                  <a:buFont typeface="Arial" panose="020B0604020202020204" pitchFamily="34" charset="0"/>
                  <a:buChar char="•"/>
                </a:pPr>
                <a:r>
                  <a:rPr lang="en-US" sz="2200" b="1" i="1" dirty="0">
                    <a:latin typeface="Calibri" panose="020F0502020204030204" pitchFamily="34" charset="0"/>
                    <a:cs typeface="Calibri" panose="020F0502020204030204" pitchFamily="34" charset="0"/>
                  </a:rPr>
                  <a:t>Boundary conditions:</a:t>
                </a:r>
              </a:p>
              <a:p>
                <a:pPr marL="342900" indent="-342900">
                  <a:buFont typeface="Arial" panose="020B0604020202020204" pitchFamily="34" charset="0"/>
                  <a:buChar char="•"/>
                </a:pPr>
                <a:endParaRPr lang="en-US" sz="400" b="1" i="1" dirty="0">
                  <a:latin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r>
                  <a:rPr lang="en-US" sz="2200" b="1" i="1" dirty="0">
                    <a:latin typeface="Calibri" panose="020F0502020204030204" pitchFamily="34" charset="0"/>
                    <a:cs typeface="Calibri" panose="020F0502020204030204" pitchFamily="34" charset="0"/>
                  </a:rPr>
                  <a:t>Symmetry BCs </a:t>
                </a:r>
                <a:r>
                  <a:rPr lang="en-US" sz="2200" dirty="0">
                    <a:latin typeface="Calibri" panose="020F0502020204030204" pitchFamily="34" charset="0"/>
                    <a:cs typeface="Calibri" panose="020F0502020204030204" pitchFamily="34" charset="0"/>
                  </a:rPr>
                  <a:t>on lateral sides</a:t>
                </a:r>
              </a:p>
              <a:p>
                <a:pPr marL="800100" lvl="1" indent="-342900">
                  <a:buFont typeface="Wingdings" panose="05000000000000000000" pitchFamily="2" charset="2"/>
                  <a:buChar char="Ø"/>
                </a:pPr>
                <a:endParaRPr lang="en-US" sz="200" dirty="0">
                  <a:latin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endParaRPr lang="en-US" sz="200" dirty="0">
                  <a:latin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r>
                  <a:rPr lang="en-US" sz="2200" b="1" i="1" dirty="0">
                    <a:latin typeface="Calibri" panose="020F0502020204030204" pitchFamily="34" charset="0"/>
                    <a:cs typeface="Calibri" panose="020F0502020204030204" pitchFamily="34" charset="0"/>
                  </a:rPr>
                  <a:t>Wave pressure Neumann BC </a:t>
                </a:r>
                <a:r>
                  <a:rPr lang="en-US" sz="2200" dirty="0">
                    <a:latin typeface="Calibri" panose="020F0502020204030204" pitchFamily="34" charset="0"/>
                    <a:cs typeface="Calibri" panose="020F0502020204030204" pitchFamily="34" charset="0"/>
                  </a:rPr>
                  <a:t>on bluff face** (from wave model)</a:t>
                </a:r>
              </a:p>
              <a:p>
                <a:pPr marL="800100" lvl="1" indent="-34290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r>
                  <a:rPr lang="en-US" sz="2200" b="1" dirty="0">
                    <a:latin typeface="Calibri" panose="020F0502020204030204" pitchFamily="34" charset="0"/>
                    <a:cs typeface="Calibri" panose="020F0502020204030204" pitchFamily="34" charset="0"/>
                  </a:rPr>
                  <a:t>Damage variable </a:t>
                </a:r>
                <a:r>
                  <a:rPr lang="en-US" sz="2200" dirty="0">
                    <a:latin typeface="Calibri" panose="020F0502020204030204" pitchFamily="34" charset="0"/>
                    <a:cs typeface="Calibri" panose="020F0502020204030204" pitchFamily="34" charset="0"/>
                  </a:rPr>
                  <a:t>on bluff face in contact with ocean (introduces softening due to dissolution by lowering elastic modulus </a:t>
                </a:r>
                <a14:m>
                  <m:oMath xmlns:m="http://schemas.openxmlformats.org/officeDocument/2006/math">
                    <m:r>
                      <a:rPr lang="en-US" sz="2200" i="1" dirty="0" smtClean="0">
                        <a:latin typeface="Cambria Math" panose="02040503050406030204" pitchFamily="18" charset="0"/>
                        <a:cs typeface="Calibri" panose="020F0502020204030204" pitchFamily="34" charset="0"/>
                      </a:rPr>
                      <m:t>𝐸</m:t>
                    </m:r>
                  </m:oMath>
                </a14:m>
                <a:r>
                  <a:rPr lang="en-US" sz="2200" dirty="0">
                    <a:latin typeface="Calibri" panose="020F0502020204030204" pitchFamily="34" charset="0"/>
                    <a:cs typeface="Calibri" panose="020F0502020204030204" pitchFamily="34" charset="0"/>
                  </a:rPr>
                  <a:t>)</a:t>
                </a:r>
              </a:p>
            </p:txBody>
          </p:sp>
        </mc:Choice>
        <mc:Fallback xmlns="">
          <p:sp>
            <p:nvSpPr>
              <p:cNvPr id="16" name="TextBox 15">
                <a:extLst>
                  <a:ext uri="{FF2B5EF4-FFF2-40B4-BE49-F238E27FC236}">
                    <a16:creationId xmlns:a16="http://schemas.microsoft.com/office/drawing/2014/main" id="{931BF11E-1DB7-4278-B7DD-4ACEB67F7B64}"/>
                  </a:ext>
                </a:extLst>
              </p:cNvPr>
              <p:cNvSpPr txBox="1">
                <a:spLocks noRot="1" noChangeAspect="1" noMove="1" noResize="1" noEditPoints="1" noAdjustHandles="1" noChangeArrowheads="1" noChangeShapeType="1" noTextEdit="1"/>
              </p:cNvSpPr>
              <p:nvPr/>
            </p:nvSpPr>
            <p:spPr>
              <a:xfrm>
                <a:off x="59639" y="4389292"/>
                <a:ext cx="9112503" cy="1969770"/>
              </a:xfrm>
              <a:prstGeom prst="rect">
                <a:avLst/>
              </a:prstGeom>
              <a:blipFill>
                <a:blip r:embed="rId6"/>
                <a:stretch>
                  <a:fillRect l="-803" t="-2167" b="-5573"/>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92337EA3-403B-4CE9-8746-392CBE1C7F73}"/>
              </a:ext>
            </a:extLst>
          </p:cNvPr>
          <p:cNvSpPr txBox="1"/>
          <p:nvPr/>
        </p:nvSpPr>
        <p:spPr>
          <a:xfrm>
            <a:off x="493901" y="2459085"/>
            <a:ext cx="9818370" cy="430887"/>
          </a:xfrm>
          <a:prstGeom prst="rect">
            <a:avLst/>
          </a:prstGeom>
          <a:noFill/>
        </p:spPr>
        <p:txBody>
          <a:bodyPr wrap="square" rtlCol="0">
            <a:spAutoFit/>
          </a:bodyPr>
          <a:lstStyle/>
          <a:p>
            <a:pPr marL="285750" indent="-285750">
              <a:buFont typeface="Wingdings" panose="05000000000000000000" pitchFamily="2" charset="2"/>
              <a:buChar char="Ø"/>
            </a:pPr>
            <a:r>
              <a:rPr lang="en-US" sz="2200" dirty="0">
                <a:latin typeface="Calibri" panose="020F0502020204030204" pitchFamily="34" charset="0"/>
                <a:cs typeface="Calibri" panose="020F0502020204030204" pitchFamily="34" charset="0"/>
              </a:rPr>
              <a:t>Computes </a:t>
            </a:r>
            <a:r>
              <a:rPr lang="en-US" sz="2200" b="1" i="1" dirty="0">
                <a:latin typeface="Calibri" panose="020F0502020204030204" pitchFamily="34" charset="0"/>
                <a:cs typeface="Calibri" panose="020F0502020204030204" pitchFamily="34" charset="0"/>
              </a:rPr>
              <a:t>displacements</a:t>
            </a:r>
            <a:r>
              <a:rPr lang="en-US" sz="2200" dirty="0">
                <a:latin typeface="Calibri" panose="020F0502020204030204" pitchFamily="34" charset="0"/>
                <a:cs typeface="Calibri" panose="020F0502020204030204" pitchFamily="34" charset="0"/>
              </a:rPr>
              <a:t> and </a:t>
            </a:r>
            <a:r>
              <a:rPr lang="en-US" sz="2200" b="1" i="1" dirty="0">
                <a:latin typeface="Calibri" panose="020F0502020204030204" pitchFamily="34" charset="0"/>
                <a:cs typeface="Calibri" panose="020F0502020204030204" pitchFamily="34" charset="0"/>
              </a:rPr>
              <a:t>new computational geometry </a:t>
            </a:r>
            <a:r>
              <a:rPr lang="en-US" sz="2200" dirty="0">
                <a:latin typeface="Calibri" panose="020F0502020204030204" pitchFamily="34" charset="0"/>
                <a:cs typeface="Calibri" panose="020F0502020204030204" pitchFamily="34" charset="0"/>
              </a:rPr>
              <a:t>(following erosion)</a:t>
            </a:r>
          </a:p>
        </p:txBody>
      </p:sp>
      <p:pic>
        <p:nvPicPr>
          <p:cNvPr id="21" name="Picture 20">
            <a:extLst>
              <a:ext uri="{FF2B5EF4-FFF2-40B4-BE49-F238E27FC236}">
                <a16:creationId xmlns:a16="http://schemas.microsoft.com/office/drawing/2014/main" id="{DEDE0412-32C5-40DD-AB8E-1C30C97B3697}"/>
              </a:ext>
            </a:extLst>
          </p:cNvPr>
          <p:cNvPicPr>
            <a:picLocks noChangeAspect="1"/>
          </p:cNvPicPr>
          <p:nvPr/>
        </p:nvPicPr>
        <p:blipFill>
          <a:blip r:embed="rId7"/>
          <a:stretch>
            <a:fillRect/>
          </a:stretch>
        </p:blipFill>
        <p:spPr>
          <a:xfrm>
            <a:off x="9133339" y="4602451"/>
            <a:ext cx="2884446" cy="1569661"/>
          </a:xfrm>
          <a:prstGeom prst="rect">
            <a:avLst/>
          </a:prstGeom>
        </p:spPr>
      </p:pic>
      <p:sp>
        <p:nvSpPr>
          <p:cNvPr id="22" name="Text Placeholder 2">
            <a:extLst>
              <a:ext uri="{FF2B5EF4-FFF2-40B4-BE49-F238E27FC236}">
                <a16:creationId xmlns:a16="http://schemas.microsoft.com/office/drawing/2014/main" id="{70240A27-F3BF-4A16-9CB0-E8C09A5246AD}"/>
              </a:ext>
            </a:extLst>
          </p:cNvPr>
          <p:cNvSpPr txBox="1">
            <a:spLocks/>
          </p:cNvSpPr>
          <p:nvPr/>
        </p:nvSpPr>
        <p:spPr bwMode="auto">
          <a:xfrm>
            <a:off x="8786877" y="4459314"/>
            <a:ext cx="1389401" cy="3718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400" kern="1200">
                <a:solidFill>
                  <a:schemeClr val="tx1"/>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dirty="0"/>
              <a:t>Symmetry BCs</a:t>
            </a:r>
          </a:p>
        </p:txBody>
      </p:sp>
      <p:sp>
        <p:nvSpPr>
          <p:cNvPr id="23" name="Text Placeholder 2">
            <a:extLst>
              <a:ext uri="{FF2B5EF4-FFF2-40B4-BE49-F238E27FC236}">
                <a16:creationId xmlns:a16="http://schemas.microsoft.com/office/drawing/2014/main" id="{AB4A87E5-B80E-485E-9F58-937ACCC61471}"/>
              </a:ext>
            </a:extLst>
          </p:cNvPr>
          <p:cNvSpPr txBox="1">
            <a:spLocks/>
          </p:cNvSpPr>
          <p:nvPr/>
        </p:nvSpPr>
        <p:spPr bwMode="auto">
          <a:xfrm>
            <a:off x="10664697" y="6034452"/>
            <a:ext cx="1389401" cy="3718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400" kern="1200">
                <a:solidFill>
                  <a:schemeClr val="tx1"/>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dirty="0"/>
              <a:t>Symmetry BCs</a:t>
            </a:r>
          </a:p>
        </p:txBody>
      </p:sp>
      <p:cxnSp>
        <p:nvCxnSpPr>
          <p:cNvPr id="25" name="Straight Arrow Connector 24">
            <a:extLst>
              <a:ext uri="{FF2B5EF4-FFF2-40B4-BE49-F238E27FC236}">
                <a16:creationId xmlns:a16="http://schemas.microsoft.com/office/drawing/2014/main" id="{C9C20DD2-3EAB-4C8F-9E26-C6AF8CAC6D40}"/>
              </a:ext>
            </a:extLst>
          </p:cNvPr>
          <p:cNvCxnSpPr>
            <a:cxnSpLocks/>
          </p:cNvCxnSpPr>
          <p:nvPr/>
        </p:nvCxnSpPr>
        <p:spPr>
          <a:xfrm>
            <a:off x="9333889" y="4764677"/>
            <a:ext cx="188964" cy="25904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CC1BF9DB-27F8-4CBA-9A9E-72FF2D73D5E7}"/>
              </a:ext>
            </a:extLst>
          </p:cNvPr>
          <p:cNvCxnSpPr>
            <a:cxnSpLocks/>
          </p:cNvCxnSpPr>
          <p:nvPr/>
        </p:nvCxnSpPr>
        <p:spPr>
          <a:xfrm flipH="1" flipV="1">
            <a:off x="11039358" y="5681811"/>
            <a:ext cx="217169" cy="42965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Text Placeholder 2">
            <a:extLst>
              <a:ext uri="{FF2B5EF4-FFF2-40B4-BE49-F238E27FC236}">
                <a16:creationId xmlns:a16="http://schemas.microsoft.com/office/drawing/2014/main" id="{36F40827-7703-4EEC-A480-DEE16CDBB9B8}"/>
              </a:ext>
            </a:extLst>
          </p:cNvPr>
          <p:cNvSpPr txBox="1">
            <a:spLocks/>
          </p:cNvSpPr>
          <p:nvPr/>
        </p:nvSpPr>
        <p:spPr bwMode="auto">
          <a:xfrm>
            <a:off x="9035110" y="5919885"/>
            <a:ext cx="1240848" cy="34499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400" kern="1200">
                <a:solidFill>
                  <a:schemeClr val="tx1"/>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600" dirty="0"/>
              <a:t>Bluff face</a:t>
            </a:r>
          </a:p>
        </p:txBody>
      </p:sp>
      <p:cxnSp>
        <p:nvCxnSpPr>
          <p:cNvPr id="18" name="Straight Arrow Connector 17">
            <a:extLst>
              <a:ext uri="{FF2B5EF4-FFF2-40B4-BE49-F238E27FC236}">
                <a16:creationId xmlns:a16="http://schemas.microsoft.com/office/drawing/2014/main" id="{3AF1550C-D8A0-4727-95FC-D79587E30565}"/>
              </a:ext>
            </a:extLst>
          </p:cNvPr>
          <p:cNvCxnSpPr>
            <a:cxnSpLocks/>
            <a:stCxn id="17" idx="0"/>
          </p:cNvCxnSpPr>
          <p:nvPr/>
        </p:nvCxnSpPr>
        <p:spPr>
          <a:xfrm flipV="1">
            <a:off x="9655534" y="5544035"/>
            <a:ext cx="271116" cy="3758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CCA2EAF-5494-4DEB-92F2-BD114EC02EDF}"/>
                  </a:ext>
                </a:extLst>
              </p:cNvPr>
              <p:cNvSpPr txBox="1"/>
              <p:nvPr/>
            </p:nvSpPr>
            <p:spPr>
              <a:xfrm>
                <a:off x="-1" y="6550223"/>
                <a:ext cx="11256527" cy="338554"/>
              </a:xfrm>
              <a:prstGeom prst="rect">
                <a:avLst/>
              </a:prstGeom>
              <a:noFill/>
            </p:spPr>
            <p:txBody>
              <a:bodyPr wrap="square" rtlCol="0">
                <a:spAutoFit/>
              </a:bodyPr>
              <a:lstStyle/>
              <a:p>
                <a:r>
                  <a:rPr lang="en-US" sz="1600" dirty="0">
                    <a:solidFill>
                      <a:schemeClr val="bg1"/>
                    </a:solidFill>
                    <a:latin typeface="Calibri" panose="020F0502020204030204" pitchFamily="34" charset="0"/>
                    <a:ea typeface="Calibri" panose="020F0502020204030204" pitchFamily="34" charset="0"/>
                    <a:cs typeface="Calibri" panose="020F0502020204030204" pitchFamily="34" charset="0"/>
                  </a:rPr>
                  <a:t>* Young’s modulus </a:t>
                </a:r>
                <a14:m>
                  <m:oMath xmlns:m="http://schemas.openxmlformats.org/officeDocument/2006/math">
                    <m:r>
                      <a:rPr lang="en-US" sz="1600" b="0" i="1" dirty="0" smtClean="0">
                        <a:solidFill>
                          <a:schemeClr val="bg1"/>
                        </a:solidFill>
                        <a:latin typeface="Cambria Math" panose="02040503050406030204" pitchFamily="18" charset="0"/>
                        <a:ea typeface="Calibri" panose="020F0502020204030204" pitchFamily="34" charset="0"/>
                        <a:cs typeface="Calibri" panose="020F0502020204030204" pitchFamily="34" charset="0"/>
                      </a:rPr>
                      <m:t>𝐸</m:t>
                    </m:r>
                  </m:oMath>
                </a14:m>
                <a:r>
                  <a:rPr lang="en-US" sz="1600" dirty="0">
                    <a:solidFill>
                      <a:schemeClr val="bg1"/>
                    </a:solidFill>
                    <a:latin typeface="Calibri" panose="020F0502020204030204" pitchFamily="34" charset="0"/>
                    <a:ea typeface="Calibri" panose="020F0502020204030204" pitchFamily="34" charset="0"/>
                    <a:cs typeface="Calibri" panose="020F0502020204030204" pitchFamily="34" charset="0"/>
                  </a:rPr>
                  <a:t> and yield stress </a:t>
                </a:r>
                <a14:m>
                  <m:oMath xmlns:m="http://schemas.openxmlformats.org/officeDocument/2006/math">
                    <m:r>
                      <a:rPr lang="en-US" sz="1600" i="1" smtClean="0">
                        <a:solidFill>
                          <a:schemeClr val="bg1"/>
                        </a:solidFill>
                        <a:latin typeface="Cambria Math" panose="02040503050406030204" pitchFamily="18" charset="0"/>
                        <a:ea typeface="Cambria Math" panose="02040503050406030204" pitchFamily="18" charset="0"/>
                        <a:cs typeface="Calibri" panose="020F0502020204030204" pitchFamily="34" charset="0"/>
                      </a:rPr>
                      <m:t>𝜎</m:t>
                    </m:r>
                    <m:r>
                      <a:rPr lang="en-US" sz="1600" b="0" i="1" smtClean="0">
                        <a:solidFill>
                          <a:schemeClr val="bg1"/>
                        </a:solidFill>
                        <a:latin typeface="Cambria Math" panose="02040503050406030204" pitchFamily="18" charset="0"/>
                        <a:ea typeface="Cambria Math" panose="02040503050406030204" pitchFamily="18" charset="0"/>
                        <a:cs typeface="Calibri" panose="020F0502020204030204" pitchFamily="34" charset="0"/>
                      </a:rPr>
                      <m:t> </m:t>
                    </m:r>
                  </m:oMath>
                </a14:m>
                <a:r>
                  <a:rPr lang="en-US" sz="1600" dirty="0">
                    <a:solidFill>
                      <a:schemeClr val="bg1"/>
                    </a:solidFill>
                    <a:latin typeface="Calibri" panose="020F0502020204030204" pitchFamily="34" charset="0"/>
                    <a:ea typeface="Calibri" panose="020F0502020204030204" pitchFamily="34" charset="0"/>
                    <a:cs typeface="Calibri" panose="020F0502020204030204" pitchFamily="34" charset="0"/>
                  </a:rPr>
                  <a:t>are functions of temp and ice saturation.  ** </a:t>
                </a:r>
                <a:r>
                  <a:rPr lang="en-US" sz="1600" dirty="0" err="1">
                    <a:solidFill>
                      <a:schemeClr val="bg1"/>
                    </a:solidFill>
                    <a:latin typeface="Calibri" panose="020F0502020204030204" pitchFamily="34" charset="0"/>
                    <a:ea typeface="Calibri" panose="020F0502020204030204" pitchFamily="34" charset="0"/>
                    <a:cs typeface="Calibri" panose="020F0502020204030204" pitchFamily="34" charset="0"/>
                  </a:rPr>
                  <a:t>Holthuijsen</a:t>
                </a:r>
                <a:r>
                  <a:rPr lang="en-US" sz="1600" dirty="0">
                    <a:solidFill>
                      <a:schemeClr val="bg1"/>
                    </a:solidFill>
                    <a:latin typeface="Calibri" panose="020F0502020204030204" pitchFamily="34" charset="0"/>
                    <a:ea typeface="Calibri" panose="020F0502020204030204" pitchFamily="34" charset="0"/>
                    <a:cs typeface="Calibri" panose="020F0502020204030204" pitchFamily="34" charset="0"/>
                  </a:rPr>
                  <a:t> 2007.</a:t>
                </a:r>
              </a:p>
            </p:txBody>
          </p:sp>
        </mc:Choice>
        <mc:Fallback xmlns="">
          <p:sp>
            <p:nvSpPr>
              <p:cNvPr id="4" name="TextBox 3">
                <a:extLst>
                  <a:ext uri="{FF2B5EF4-FFF2-40B4-BE49-F238E27FC236}">
                    <a16:creationId xmlns:a16="http://schemas.microsoft.com/office/drawing/2014/main" id="{2CCA2EAF-5494-4DEB-92F2-BD114EC02EDF}"/>
                  </a:ext>
                </a:extLst>
              </p:cNvPr>
              <p:cNvSpPr txBox="1">
                <a:spLocks noRot="1" noChangeAspect="1" noMove="1" noResize="1" noEditPoints="1" noAdjustHandles="1" noChangeArrowheads="1" noChangeShapeType="1" noTextEdit="1"/>
              </p:cNvSpPr>
              <p:nvPr/>
            </p:nvSpPr>
            <p:spPr>
              <a:xfrm>
                <a:off x="-1" y="6550223"/>
                <a:ext cx="11256527" cy="338554"/>
              </a:xfrm>
              <a:prstGeom prst="rect">
                <a:avLst/>
              </a:prstGeom>
              <a:blipFill>
                <a:blip r:embed="rId8"/>
                <a:stretch>
                  <a:fillRect l="-271" t="-5455" b="-23636"/>
                </a:stretch>
              </a:blipFill>
            </p:spPr>
            <p:txBody>
              <a:bodyPr/>
              <a:lstStyle/>
              <a:p>
                <a:r>
                  <a:rPr lang="en-US">
                    <a:noFill/>
                  </a:rPr>
                  <a:t> </a:t>
                </a:r>
              </a:p>
            </p:txBody>
          </p:sp>
        </mc:Fallback>
      </mc:AlternateContent>
      <p:sp>
        <p:nvSpPr>
          <p:cNvPr id="6" name="Slide Number Placeholder 3">
            <a:extLst>
              <a:ext uri="{FF2B5EF4-FFF2-40B4-BE49-F238E27FC236}">
                <a16:creationId xmlns:a16="http://schemas.microsoft.com/office/drawing/2014/main" id="{CFDCB144-596F-9430-D0B7-D4619E038171}"/>
              </a:ext>
            </a:extLst>
          </p:cNvPr>
          <p:cNvSpPr>
            <a:spLocks noGrp="1"/>
          </p:cNvSpPr>
          <p:nvPr>
            <p:ph type="sldNum" sz="quarter" idx="12"/>
          </p:nvPr>
        </p:nvSpPr>
        <p:spPr>
          <a:xfrm>
            <a:off x="11176000" y="6547487"/>
            <a:ext cx="812800" cy="374650"/>
          </a:xfrm>
        </p:spPr>
        <p:txBody>
          <a:bodyPr/>
          <a:lstStyle/>
          <a:p>
            <a:fld id="{A5E55A7B-7854-E145-92D9-B491DF4BAE2D}" type="slidenum">
              <a:rPr lang="en-US" smtClean="0">
                <a:solidFill>
                  <a:schemeClr val="bg1"/>
                </a:solidFill>
              </a:rPr>
              <a:pPr/>
              <a:t>16</a:t>
            </a:fld>
            <a:endParaRPr lang="en-US" dirty="0">
              <a:solidFill>
                <a:schemeClr val="bg1"/>
              </a:solidFill>
            </a:endParaRPr>
          </a:p>
        </p:txBody>
      </p:sp>
    </p:spTree>
    <p:extLst>
      <p:ext uri="{BB962C8B-B14F-4D97-AF65-F5344CB8AC3E}">
        <p14:creationId xmlns:p14="http://schemas.microsoft.com/office/powerpoint/2010/main" val="15460968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6E190-C651-489A-8AD9-D8654A8EC8E5}"/>
              </a:ext>
            </a:extLst>
          </p:cNvPr>
          <p:cNvSpPr>
            <a:spLocks noGrp="1"/>
          </p:cNvSpPr>
          <p:nvPr>
            <p:ph type="title"/>
          </p:nvPr>
        </p:nvSpPr>
        <p:spPr>
          <a:xfrm>
            <a:off x="63810" y="-35824"/>
            <a:ext cx="8313336" cy="991675"/>
          </a:xfrm>
        </p:spPr>
        <p:txBody>
          <a:bodyPr/>
          <a:lstStyle/>
          <a:p>
            <a:r>
              <a:rPr lang="en-US" dirty="0"/>
              <a:t>Erosion failure criteria </a:t>
            </a:r>
          </a:p>
        </p:txBody>
      </p:sp>
      <p:sp>
        <p:nvSpPr>
          <p:cNvPr id="3" name="Rectangle 2">
            <a:extLst>
              <a:ext uri="{FF2B5EF4-FFF2-40B4-BE49-F238E27FC236}">
                <a16:creationId xmlns:a16="http://schemas.microsoft.com/office/drawing/2014/main" id="{F7D5249C-DF33-46FB-8B2A-525B0EEDA667}"/>
              </a:ext>
            </a:extLst>
          </p:cNvPr>
          <p:cNvSpPr/>
          <p:nvPr/>
        </p:nvSpPr>
        <p:spPr>
          <a:xfrm>
            <a:off x="59163" y="955851"/>
            <a:ext cx="8313334" cy="892552"/>
          </a:xfrm>
          <a:prstGeom prst="rect">
            <a:avLst/>
          </a:prstGeom>
        </p:spPr>
        <p:txBody>
          <a:bodyPr wrap="square">
            <a:spAutoFit/>
          </a:bodyPr>
          <a:lstStyle/>
          <a:p>
            <a:pPr marL="285750" indent="-285750">
              <a:buFont typeface="Arial" panose="020B0604020202020204" pitchFamily="34" charset="0"/>
              <a:buChar char="•"/>
            </a:pPr>
            <a:r>
              <a:rPr lang="en-US" sz="2200" b="1" u="sng" dirty="0">
                <a:solidFill>
                  <a:srgbClr val="0070C0"/>
                </a:solidFill>
                <a:latin typeface="Calibri" panose="020F0502020204030204" pitchFamily="34" charset="0"/>
                <a:cs typeface="Calibri" panose="020F0502020204030204" pitchFamily="34" charset="0"/>
              </a:rPr>
              <a:t>Stress criterion</a:t>
            </a:r>
            <a:r>
              <a:rPr lang="en-US" sz="2200" b="1" dirty="0">
                <a:solidFill>
                  <a:srgbClr val="0070C0"/>
                </a:solidFill>
                <a:latin typeface="Calibri" panose="020F0502020204030204" pitchFamily="34" charset="0"/>
                <a:cs typeface="Calibri" panose="020F0502020204030204" pitchFamily="34" charset="0"/>
              </a:rPr>
              <a:t>: </a:t>
            </a:r>
            <a:r>
              <a:rPr lang="en-US" sz="2200" dirty="0">
                <a:latin typeface="Calibri" panose="020F0502020204030204" pitchFamily="34" charset="0"/>
                <a:cs typeface="Calibri" panose="020F0502020204030204" pitchFamily="34" charset="0"/>
              </a:rPr>
              <a:t>when material reaches a critical value of the stress in tension or compression. </a:t>
            </a:r>
          </a:p>
          <a:p>
            <a:endParaRPr lang="en-US" sz="400" dirty="0">
              <a:latin typeface="Calibri" panose="020F0502020204030204" pitchFamily="34" charset="0"/>
              <a:cs typeface="Calibri" panose="020F0502020204030204" pitchFamily="34" charset="0"/>
            </a:endParaRPr>
          </a:p>
          <a:p>
            <a:endParaRPr lang="en-US" sz="400" dirty="0">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C694E81B-AE84-467F-AB41-2C869A0E1254}"/>
              </a:ext>
            </a:extLst>
          </p:cNvPr>
          <p:cNvSpPr txBox="1"/>
          <p:nvPr/>
        </p:nvSpPr>
        <p:spPr>
          <a:xfrm>
            <a:off x="354368" y="4991474"/>
            <a:ext cx="7732358" cy="1200329"/>
          </a:xfrm>
          <a:prstGeom prst="rect">
            <a:avLst/>
          </a:prstGeom>
          <a:solidFill>
            <a:srgbClr val="FFCCFF"/>
          </a:solidFill>
        </p:spPr>
        <p:txBody>
          <a:bodyPr wrap="square" rtlCol="0">
            <a:spAutoFit/>
          </a:bodyPr>
          <a:lstStyle/>
          <a:p>
            <a:pPr algn="ctr"/>
            <a:r>
              <a:rPr lang="en-US" sz="2400" dirty="0">
                <a:latin typeface="Calibri" panose="020F0502020204030204" pitchFamily="34" charset="0"/>
                <a:cs typeface="Calibri" panose="020F0502020204030204" pitchFamily="34" charset="0"/>
              </a:rPr>
              <a:t>When any of the </a:t>
            </a:r>
            <a:r>
              <a:rPr lang="en-US" sz="2400" b="1" dirty="0">
                <a:latin typeface="Calibri" panose="020F0502020204030204" pitchFamily="34" charset="0"/>
                <a:cs typeface="Calibri" panose="020F0502020204030204" pitchFamily="34" charset="0"/>
              </a:rPr>
              <a:t>failure criteria </a:t>
            </a:r>
            <a:r>
              <a:rPr lang="en-US" sz="2400" dirty="0">
                <a:latin typeface="Calibri" panose="020F0502020204030204" pitchFamily="34" charset="0"/>
                <a:cs typeface="Calibri" panose="020F0502020204030204" pitchFamily="34" charset="0"/>
              </a:rPr>
              <a:t>are reached for all integration points within an element, “failed” elements are </a:t>
            </a:r>
            <a:r>
              <a:rPr lang="en-US" sz="2400" b="1" dirty="0">
                <a:latin typeface="Calibri" panose="020F0502020204030204" pitchFamily="34" charset="0"/>
                <a:cs typeface="Calibri" panose="020F0502020204030204" pitchFamily="34" charset="0"/>
              </a:rPr>
              <a:t>removed</a:t>
            </a:r>
            <a:r>
              <a:rPr lang="en-US" sz="2400" dirty="0">
                <a:latin typeface="Calibri" panose="020F0502020204030204" pitchFamily="34" charset="0"/>
                <a:cs typeface="Calibri" panose="020F0502020204030204" pitchFamily="34" charset="0"/>
              </a:rPr>
              <a:t> from mesh.</a:t>
            </a:r>
          </a:p>
        </p:txBody>
      </p:sp>
      <p:sp>
        <p:nvSpPr>
          <p:cNvPr id="10" name="Rectangle 9">
            <a:extLst>
              <a:ext uri="{FF2B5EF4-FFF2-40B4-BE49-F238E27FC236}">
                <a16:creationId xmlns:a16="http://schemas.microsoft.com/office/drawing/2014/main" id="{43C17CD2-C5F1-4B99-AC77-F0473F0F0327}"/>
              </a:ext>
            </a:extLst>
          </p:cNvPr>
          <p:cNvSpPr/>
          <p:nvPr/>
        </p:nvSpPr>
        <p:spPr>
          <a:xfrm>
            <a:off x="59163" y="3076919"/>
            <a:ext cx="5315920" cy="1446550"/>
          </a:xfrm>
          <a:prstGeom prst="rect">
            <a:avLst/>
          </a:prstGeom>
        </p:spPr>
        <p:txBody>
          <a:bodyPr wrap="square">
            <a:spAutoFit/>
          </a:bodyPr>
          <a:lstStyle/>
          <a:p>
            <a:pPr marL="285750" indent="-285750">
              <a:buFont typeface="Arial" panose="020B0604020202020204" pitchFamily="34" charset="0"/>
              <a:buChar char="•"/>
            </a:pPr>
            <a:r>
              <a:rPr lang="en-US" sz="2200" b="1" u="sng" dirty="0">
                <a:solidFill>
                  <a:srgbClr val="0070C0"/>
                </a:solidFill>
                <a:latin typeface="Calibri" panose="020F0502020204030204" pitchFamily="34" charset="0"/>
                <a:cs typeface="Calibri" panose="020F0502020204030204" pitchFamily="34" charset="0"/>
              </a:rPr>
              <a:t>Kinematic criterion</a:t>
            </a:r>
            <a:r>
              <a:rPr lang="en-US" sz="2200" b="1" dirty="0">
                <a:solidFill>
                  <a:srgbClr val="0070C0"/>
                </a:solidFill>
                <a:latin typeface="Calibri" panose="020F0502020204030204" pitchFamily="34" charset="0"/>
                <a:cs typeface="Calibri" panose="020F0502020204030204" pitchFamily="34" charset="0"/>
              </a:rPr>
              <a:t>: </a:t>
            </a:r>
            <a:r>
              <a:rPr lang="en-US" sz="2200" dirty="0">
                <a:latin typeface="Calibri" panose="020F0502020204030204" pitchFamily="34" charset="0"/>
                <a:cs typeface="Calibri" panose="020F0502020204030204" pitchFamily="34" charset="0"/>
              </a:rPr>
              <a:t>when material has tilted excessively, or exceeded a maximum physical displacement, it is assumed to have fallen as part of block erosion.</a:t>
            </a:r>
          </a:p>
        </p:txBody>
      </p:sp>
      <p:sp>
        <p:nvSpPr>
          <p:cNvPr id="7" name="Rectangle 6">
            <a:extLst>
              <a:ext uri="{FF2B5EF4-FFF2-40B4-BE49-F238E27FC236}">
                <a16:creationId xmlns:a16="http://schemas.microsoft.com/office/drawing/2014/main" id="{1659A42A-9065-3673-1765-27963361CDBE}"/>
              </a:ext>
            </a:extLst>
          </p:cNvPr>
          <p:cNvSpPr/>
          <p:nvPr/>
        </p:nvSpPr>
        <p:spPr>
          <a:xfrm>
            <a:off x="63810" y="1986910"/>
            <a:ext cx="8313335" cy="892552"/>
          </a:xfrm>
          <a:prstGeom prst="rect">
            <a:avLst/>
          </a:prstGeom>
        </p:spPr>
        <p:txBody>
          <a:bodyPr wrap="square">
            <a:spAutoFit/>
          </a:bodyPr>
          <a:lstStyle/>
          <a:p>
            <a:pPr marL="285750" indent="-285750">
              <a:buFont typeface="Arial" panose="020B0604020202020204" pitchFamily="34" charset="0"/>
              <a:buChar char="•"/>
            </a:pPr>
            <a:r>
              <a:rPr lang="en-US" sz="2200" b="1" u="sng" dirty="0">
                <a:solidFill>
                  <a:srgbClr val="0070C0"/>
                </a:solidFill>
                <a:latin typeface="Calibri" panose="020F0502020204030204" pitchFamily="34" charset="0"/>
                <a:cs typeface="Calibri" panose="020F0502020204030204" pitchFamily="34" charset="0"/>
              </a:rPr>
              <a:t>Strain criterion</a:t>
            </a:r>
            <a:r>
              <a:rPr lang="en-US" sz="2200" b="1" dirty="0">
                <a:solidFill>
                  <a:srgbClr val="0070C0"/>
                </a:solidFill>
                <a:latin typeface="Calibri" panose="020F0502020204030204" pitchFamily="34" charset="0"/>
                <a:cs typeface="Calibri" panose="020F0502020204030204" pitchFamily="34" charset="0"/>
              </a:rPr>
              <a:t>: </a:t>
            </a:r>
            <a:r>
              <a:rPr lang="en-US" sz="2200" dirty="0">
                <a:latin typeface="Calibri" panose="020F0502020204030204" pitchFamily="34" charset="0"/>
                <a:cs typeface="Calibri" panose="020F0502020204030204" pitchFamily="34" charset="0"/>
              </a:rPr>
              <a:t>when material reaches a critical strain limit defined as a function of peat content (distortion). </a:t>
            </a:r>
          </a:p>
          <a:p>
            <a:endParaRPr lang="en-US" sz="400" dirty="0">
              <a:latin typeface="Calibri" panose="020F0502020204030204" pitchFamily="34" charset="0"/>
              <a:cs typeface="Calibri" panose="020F0502020204030204" pitchFamily="34" charset="0"/>
            </a:endParaRPr>
          </a:p>
          <a:p>
            <a:endParaRPr lang="en-US" sz="400" dirty="0">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903FE635-E148-9305-E0EE-10136590090F}"/>
              </a:ext>
            </a:extLst>
          </p:cNvPr>
          <p:cNvPicPr>
            <a:picLocks noChangeAspect="1"/>
          </p:cNvPicPr>
          <p:nvPr/>
        </p:nvPicPr>
        <p:blipFill rotWithShape="1">
          <a:blip r:embed="rId3"/>
          <a:srcRect r="15433"/>
          <a:stretch/>
        </p:blipFill>
        <p:spPr>
          <a:xfrm>
            <a:off x="9050892" y="979723"/>
            <a:ext cx="3141108" cy="1737360"/>
          </a:xfrm>
          <a:prstGeom prst="rect">
            <a:avLst/>
          </a:prstGeom>
        </p:spPr>
      </p:pic>
      <p:pic>
        <p:nvPicPr>
          <p:cNvPr id="12" name="Picture 11">
            <a:extLst>
              <a:ext uri="{FF2B5EF4-FFF2-40B4-BE49-F238E27FC236}">
                <a16:creationId xmlns:a16="http://schemas.microsoft.com/office/drawing/2014/main" id="{05194F2E-A0CF-53D5-43EA-AC73B51384AC}"/>
              </a:ext>
            </a:extLst>
          </p:cNvPr>
          <p:cNvPicPr>
            <a:picLocks noChangeAspect="1"/>
          </p:cNvPicPr>
          <p:nvPr/>
        </p:nvPicPr>
        <p:blipFill rotWithShape="1">
          <a:blip r:embed="rId4"/>
          <a:srcRect r="15433"/>
          <a:stretch/>
        </p:blipFill>
        <p:spPr>
          <a:xfrm>
            <a:off x="9050892" y="2717083"/>
            <a:ext cx="3141108" cy="1737360"/>
          </a:xfrm>
          <a:prstGeom prst="rect">
            <a:avLst/>
          </a:prstGeom>
        </p:spPr>
      </p:pic>
      <p:pic>
        <p:nvPicPr>
          <p:cNvPr id="14" name="Picture 13">
            <a:extLst>
              <a:ext uri="{FF2B5EF4-FFF2-40B4-BE49-F238E27FC236}">
                <a16:creationId xmlns:a16="http://schemas.microsoft.com/office/drawing/2014/main" id="{268967E7-FFCA-77C0-C408-D6CC03D6400C}"/>
              </a:ext>
            </a:extLst>
          </p:cNvPr>
          <p:cNvPicPr>
            <a:picLocks noChangeAspect="1"/>
          </p:cNvPicPr>
          <p:nvPr/>
        </p:nvPicPr>
        <p:blipFill rotWithShape="1">
          <a:blip r:embed="rId5"/>
          <a:srcRect r="15433"/>
          <a:stretch/>
        </p:blipFill>
        <p:spPr>
          <a:xfrm>
            <a:off x="9050892" y="4454443"/>
            <a:ext cx="3141108" cy="1737360"/>
          </a:xfrm>
          <a:prstGeom prst="rect">
            <a:avLst/>
          </a:prstGeom>
        </p:spPr>
      </p:pic>
      <p:sp>
        <p:nvSpPr>
          <p:cNvPr id="15" name="Arc 14">
            <a:extLst>
              <a:ext uri="{FF2B5EF4-FFF2-40B4-BE49-F238E27FC236}">
                <a16:creationId xmlns:a16="http://schemas.microsoft.com/office/drawing/2014/main" id="{FAC20A2D-A8B5-9F7C-20BA-9EB64B2C6687}"/>
              </a:ext>
            </a:extLst>
          </p:cNvPr>
          <p:cNvSpPr/>
          <p:nvPr/>
        </p:nvSpPr>
        <p:spPr>
          <a:xfrm rot="13575283">
            <a:off x="8816875" y="1888595"/>
            <a:ext cx="1554480" cy="1554480"/>
          </a:xfrm>
          <a:prstGeom prst="arc">
            <a:avLst>
              <a:gd name="adj1" fmla="val 15413139"/>
              <a:gd name="adj2" fmla="val 0"/>
            </a:avLst>
          </a:prstGeom>
          <a:ln>
            <a:headEnd type="arrow"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Arc 15">
            <a:extLst>
              <a:ext uri="{FF2B5EF4-FFF2-40B4-BE49-F238E27FC236}">
                <a16:creationId xmlns:a16="http://schemas.microsoft.com/office/drawing/2014/main" id="{F8A44128-D38D-4F9F-0C3B-AEF9866E6F75}"/>
              </a:ext>
            </a:extLst>
          </p:cNvPr>
          <p:cNvSpPr/>
          <p:nvPr/>
        </p:nvSpPr>
        <p:spPr>
          <a:xfrm rot="13575283">
            <a:off x="8816875" y="3635015"/>
            <a:ext cx="1554480" cy="1554480"/>
          </a:xfrm>
          <a:prstGeom prst="arc">
            <a:avLst>
              <a:gd name="adj1" fmla="val 15413139"/>
              <a:gd name="adj2" fmla="val 0"/>
            </a:avLst>
          </a:prstGeom>
          <a:ln>
            <a:headEnd type="arrow"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21" name="Group 20">
            <a:extLst>
              <a:ext uri="{FF2B5EF4-FFF2-40B4-BE49-F238E27FC236}">
                <a16:creationId xmlns:a16="http://schemas.microsoft.com/office/drawing/2014/main" id="{CBC15F14-410B-4950-A4B0-02EE2DBA4949}"/>
              </a:ext>
            </a:extLst>
          </p:cNvPr>
          <p:cNvGrpSpPr/>
          <p:nvPr/>
        </p:nvGrpSpPr>
        <p:grpSpPr>
          <a:xfrm>
            <a:off x="5694727" y="2847694"/>
            <a:ext cx="2759175" cy="1905000"/>
            <a:chOff x="5493133" y="2836734"/>
            <a:chExt cx="2759175" cy="1905000"/>
          </a:xfrm>
        </p:grpSpPr>
        <p:pic>
          <p:nvPicPr>
            <p:cNvPr id="7170" name="Picture 2" descr="Finite element computation of discrete configurational forces in crystal  plasticity - ScienceDirect">
              <a:extLst>
                <a:ext uri="{FF2B5EF4-FFF2-40B4-BE49-F238E27FC236}">
                  <a16:creationId xmlns:a16="http://schemas.microsoft.com/office/drawing/2014/main" id="{70F5AB1C-2DEC-4BC4-1550-960E8A2F96C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46904"/>
            <a:stretch/>
          </p:blipFill>
          <p:spPr bwMode="auto">
            <a:xfrm>
              <a:off x="5493133" y="2836734"/>
              <a:ext cx="1901580" cy="19050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C32E8A87-4FBB-7B43-8FBB-D695D5538EA1}"/>
                </a:ext>
              </a:extLst>
            </p:cNvPr>
            <p:cNvSpPr txBox="1"/>
            <p:nvPr/>
          </p:nvSpPr>
          <p:spPr>
            <a:xfrm>
              <a:off x="7394713" y="2985424"/>
              <a:ext cx="772969" cy="461665"/>
            </a:xfrm>
            <a:prstGeom prst="rect">
              <a:avLst/>
            </a:prstGeom>
            <a:noFill/>
          </p:spPr>
          <p:txBody>
            <a:bodyPr wrap="none" rtlCol="0">
              <a:spAutoFit/>
            </a:bodyPr>
            <a:lstStyle/>
            <a:p>
              <a:r>
                <a:rPr lang="en-US" sz="1200" dirty="0"/>
                <a:t>element </a:t>
              </a:r>
            </a:p>
            <a:p>
              <a:r>
                <a:rPr lang="en-US" sz="1200" dirty="0">
                  <a:latin typeface="Calibri" panose="020F0502020204030204" pitchFamily="34" charset="0"/>
                  <a:ea typeface="Calibri" panose="020F0502020204030204" pitchFamily="34" charset="0"/>
                  <a:cs typeface="Calibri" panose="020F0502020204030204" pitchFamily="34" charset="0"/>
                </a:rPr>
                <a:t>nodes</a:t>
              </a:r>
            </a:p>
          </p:txBody>
        </p:sp>
        <p:sp>
          <p:nvSpPr>
            <p:cNvPr id="18" name="TextBox 17">
              <a:extLst>
                <a:ext uri="{FF2B5EF4-FFF2-40B4-BE49-F238E27FC236}">
                  <a16:creationId xmlns:a16="http://schemas.microsoft.com/office/drawing/2014/main" id="{21FF111B-8FE9-7367-829D-BB2819CC8729}"/>
                </a:ext>
              </a:extLst>
            </p:cNvPr>
            <p:cNvSpPr txBox="1"/>
            <p:nvPr/>
          </p:nvSpPr>
          <p:spPr>
            <a:xfrm>
              <a:off x="7384378" y="3585596"/>
              <a:ext cx="867930" cy="646331"/>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element </a:t>
              </a:r>
            </a:p>
            <a:p>
              <a:r>
                <a:rPr lang="en-US" sz="1200" dirty="0">
                  <a:latin typeface="Calibri" panose="020F0502020204030204" pitchFamily="34" charset="0"/>
                  <a:ea typeface="Calibri" panose="020F0502020204030204" pitchFamily="34" charset="0"/>
                  <a:cs typeface="Calibri" panose="020F0502020204030204" pitchFamily="34" charset="0"/>
                </a:rPr>
                <a:t>integration</a:t>
              </a:r>
            </a:p>
            <a:p>
              <a:r>
                <a:rPr lang="en-US" sz="1200" dirty="0">
                  <a:latin typeface="Calibri" panose="020F0502020204030204" pitchFamily="34" charset="0"/>
                  <a:ea typeface="Calibri" panose="020F0502020204030204" pitchFamily="34" charset="0"/>
                  <a:cs typeface="Calibri" panose="020F0502020204030204" pitchFamily="34" charset="0"/>
                </a:rPr>
                <a:t>points</a:t>
              </a:r>
            </a:p>
          </p:txBody>
        </p:sp>
      </p:grpSp>
      <p:sp>
        <p:nvSpPr>
          <p:cNvPr id="4" name="Slide Number Placeholder 3">
            <a:extLst>
              <a:ext uri="{FF2B5EF4-FFF2-40B4-BE49-F238E27FC236}">
                <a16:creationId xmlns:a16="http://schemas.microsoft.com/office/drawing/2014/main" id="{828D6ADF-025D-21AE-C1A8-A9770640B80E}"/>
              </a:ext>
            </a:extLst>
          </p:cNvPr>
          <p:cNvSpPr>
            <a:spLocks noGrp="1"/>
          </p:cNvSpPr>
          <p:nvPr>
            <p:ph type="sldNum" sz="quarter" idx="12"/>
          </p:nvPr>
        </p:nvSpPr>
        <p:spPr>
          <a:xfrm>
            <a:off x="11176000" y="6547487"/>
            <a:ext cx="812800" cy="374650"/>
          </a:xfrm>
        </p:spPr>
        <p:txBody>
          <a:bodyPr/>
          <a:lstStyle/>
          <a:p>
            <a:fld id="{A5E55A7B-7854-E145-92D9-B491DF4BAE2D}" type="slidenum">
              <a:rPr lang="en-US" smtClean="0">
                <a:solidFill>
                  <a:schemeClr val="bg1"/>
                </a:solidFill>
              </a:rPr>
              <a:pPr/>
              <a:t>17</a:t>
            </a:fld>
            <a:endParaRPr lang="en-US" dirty="0">
              <a:solidFill>
                <a:schemeClr val="bg1"/>
              </a:solidFill>
            </a:endParaRPr>
          </a:p>
        </p:txBody>
      </p:sp>
    </p:spTree>
    <p:extLst>
      <p:ext uri="{BB962C8B-B14F-4D97-AF65-F5344CB8AC3E}">
        <p14:creationId xmlns:p14="http://schemas.microsoft.com/office/powerpoint/2010/main" val="3146777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4453B5D-91B5-4754-87B7-7AFEE81B0CC8}"/>
              </a:ext>
            </a:extLst>
          </p:cNvPr>
          <p:cNvPicPr>
            <a:picLocks noChangeAspect="1"/>
          </p:cNvPicPr>
          <p:nvPr/>
        </p:nvPicPr>
        <p:blipFill>
          <a:blip r:embed="rId3"/>
          <a:stretch>
            <a:fillRect/>
          </a:stretch>
        </p:blipFill>
        <p:spPr>
          <a:xfrm>
            <a:off x="4933189" y="1041881"/>
            <a:ext cx="812295" cy="1165709"/>
          </a:xfrm>
          <a:prstGeom prst="rect">
            <a:avLst/>
          </a:prstGeom>
        </p:spPr>
      </p:pic>
      <p:sp>
        <p:nvSpPr>
          <p:cNvPr id="2" name="Title 1">
            <a:extLst>
              <a:ext uri="{FF2B5EF4-FFF2-40B4-BE49-F238E27FC236}">
                <a16:creationId xmlns:a16="http://schemas.microsoft.com/office/drawing/2014/main" id="{A0E6E190-C651-489A-8AD9-D8654A8EC8E5}"/>
              </a:ext>
            </a:extLst>
          </p:cNvPr>
          <p:cNvSpPr>
            <a:spLocks noGrp="1"/>
          </p:cNvSpPr>
          <p:nvPr>
            <p:ph type="title"/>
          </p:nvPr>
        </p:nvSpPr>
        <p:spPr>
          <a:xfrm>
            <a:off x="72131" y="17"/>
            <a:ext cx="9630006" cy="991675"/>
          </a:xfrm>
        </p:spPr>
        <p:txBody>
          <a:bodyPr/>
          <a:lstStyle/>
          <a:p>
            <a:r>
              <a:rPr lang="en-US" dirty="0"/>
              <a:t>Coupled thermo-mechanical formulation</a:t>
            </a:r>
          </a:p>
        </p:txBody>
      </p:sp>
      <p:sp>
        <p:nvSpPr>
          <p:cNvPr id="39" name="Rectangle 38">
            <a:extLst>
              <a:ext uri="{FF2B5EF4-FFF2-40B4-BE49-F238E27FC236}">
                <a16:creationId xmlns:a16="http://schemas.microsoft.com/office/drawing/2014/main" id="{8F2290AB-7679-465E-80E5-2661DC615243}"/>
              </a:ext>
            </a:extLst>
          </p:cNvPr>
          <p:cNvSpPr/>
          <p:nvPr/>
        </p:nvSpPr>
        <p:spPr>
          <a:xfrm>
            <a:off x="72131" y="891065"/>
            <a:ext cx="4827410" cy="4093428"/>
          </a:xfrm>
          <a:prstGeom prst="rect">
            <a:avLst/>
          </a:prstGeom>
          <a:ln>
            <a:solidFill>
              <a:schemeClr val="bg1"/>
            </a:solidFill>
          </a:ln>
        </p:spPr>
        <p:txBody>
          <a:bodyPr wrap="square">
            <a:spAutoFit/>
          </a:bodyPr>
          <a:lstStyle/>
          <a:p>
            <a:r>
              <a:rPr lang="en-US" sz="2400" b="1" i="1" dirty="0">
                <a:solidFill>
                  <a:srgbClr val="0070C0"/>
                </a:solidFill>
                <a:latin typeface="Calibri" panose="020F0502020204030204" pitchFamily="34" charset="0"/>
                <a:cs typeface="Calibri" panose="020F0502020204030204" pitchFamily="34" charset="0"/>
              </a:rPr>
              <a:t>Potential key advantages:</a:t>
            </a:r>
          </a:p>
          <a:p>
            <a:endParaRPr lang="en-US" sz="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200" dirty="0">
                <a:latin typeface="Calibri" panose="020F0502020204030204" pitchFamily="34" charset="0"/>
                <a:cs typeface="Calibri" panose="020F0502020204030204" pitchFamily="34" charset="0"/>
              </a:rPr>
              <a:t>Failure modes develop from </a:t>
            </a:r>
            <a:r>
              <a:rPr lang="en-US" sz="2200" b="1" dirty="0">
                <a:latin typeface="Calibri" panose="020F0502020204030204" pitchFamily="34" charset="0"/>
                <a:cs typeface="Calibri" panose="020F0502020204030204" pitchFamily="34" charset="0"/>
              </a:rPr>
              <a:t>constitutive relationships </a:t>
            </a:r>
            <a:r>
              <a:rPr lang="en-US" sz="2200" dirty="0">
                <a:latin typeface="Calibri" panose="020F0502020204030204" pitchFamily="34" charset="0"/>
                <a:cs typeface="Calibri" panose="020F0502020204030204" pitchFamily="34" charset="0"/>
              </a:rPr>
              <a:t>in FEM model (no empirical relationships!)</a:t>
            </a:r>
          </a:p>
          <a:p>
            <a:pPr marL="342900"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200" b="1" dirty="0" smtClean="0">
                <a:latin typeface="Calibri" panose="020F0502020204030204" pitchFamily="34" charset="0"/>
                <a:cs typeface="Calibri" panose="020F0502020204030204" pitchFamily="34" charset="0"/>
              </a:rPr>
              <a:t>Elements</a:t>
            </a:r>
            <a:r>
              <a:rPr lang="en-US" sz="2200" dirty="0" smtClean="0">
                <a:latin typeface="Calibri" panose="020F0502020204030204" pitchFamily="34" charset="0"/>
                <a:cs typeface="Calibri" panose="020F0502020204030204" pitchFamily="34" charset="0"/>
              </a:rPr>
              <a:t> are actually </a:t>
            </a:r>
            <a:r>
              <a:rPr lang="en-US" sz="2200" b="1" dirty="0" smtClean="0">
                <a:latin typeface="Calibri" panose="020F0502020204030204" pitchFamily="34" charset="0"/>
                <a:cs typeface="Calibri" panose="020F0502020204030204" pitchFamily="34" charset="0"/>
              </a:rPr>
              <a:t>removed</a:t>
            </a:r>
            <a:r>
              <a:rPr lang="en-US" sz="2200" dirty="0" smtClean="0">
                <a:latin typeface="Calibri" panose="020F0502020204030204" pitchFamily="34" charset="0"/>
                <a:cs typeface="Calibri" panose="020F0502020204030204" pitchFamily="34" charset="0"/>
              </a:rPr>
              <a:t> from the mesh based on </a:t>
            </a:r>
            <a:r>
              <a:rPr lang="en-US" sz="2200" b="1" dirty="0" smtClean="0">
                <a:latin typeface="Calibri" panose="020F0502020204030204" pitchFamily="34" charset="0"/>
                <a:cs typeface="Calibri" panose="020F0502020204030204" pitchFamily="34" charset="0"/>
              </a:rPr>
              <a:t>failure</a:t>
            </a:r>
            <a:r>
              <a:rPr lang="en-US" sz="2200" dirty="0" smtClean="0">
                <a:latin typeface="Calibri" panose="020F0502020204030204" pitchFamily="34" charset="0"/>
                <a:cs typeface="Calibri" panose="020F0502020204030204" pitchFamily="34" charset="0"/>
              </a:rPr>
              <a:t> </a:t>
            </a:r>
            <a:r>
              <a:rPr lang="en-US" sz="2200" b="1" dirty="0" smtClean="0">
                <a:latin typeface="Calibri" panose="020F0502020204030204" pitchFamily="34" charset="0"/>
                <a:cs typeface="Calibri" panose="020F0502020204030204" pitchFamily="34" charset="0"/>
              </a:rPr>
              <a:t>criteria</a:t>
            </a:r>
            <a:endParaRPr lang="en-US" sz="2200" b="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200" dirty="0">
                <a:latin typeface="Calibri" panose="020F0502020204030204" pitchFamily="34" charset="0"/>
                <a:cs typeface="Calibri" panose="020F0502020204030204" pitchFamily="34" charset="0"/>
              </a:rPr>
              <a:t>Thermal and mechanical problems can be advanced using </a:t>
            </a:r>
            <a:r>
              <a:rPr lang="en-US" sz="2200" b="1" dirty="0">
                <a:latin typeface="Calibri" panose="020F0502020204030204" pitchFamily="34" charset="0"/>
                <a:cs typeface="Calibri" panose="020F0502020204030204" pitchFamily="34" charset="0"/>
              </a:rPr>
              <a:t>different time-steppers </a:t>
            </a:r>
            <a:r>
              <a:rPr lang="en-US" sz="2200" dirty="0">
                <a:latin typeface="Calibri" panose="020F0502020204030204" pitchFamily="34" charset="0"/>
                <a:cs typeface="Calibri" panose="020F0502020204030204" pitchFamily="34" charset="0"/>
              </a:rPr>
              <a:t>(e.g., implicit-explicit coupling)</a:t>
            </a:r>
          </a:p>
          <a:p>
            <a:pPr marL="342900"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endParaRPr lang="en-US" sz="2200" dirty="0">
              <a:latin typeface="Calibri" panose="020F0502020204030204" pitchFamily="34" charset="0"/>
              <a:cs typeface="Calibri" panose="020F0502020204030204" pitchFamily="34" charset="0"/>
            </a:endParaRPr>
          </a:p>
        </p:txBody>
      </p:sp>
      <p:grpSp>
        <p:nvGrpSpPr>
          <p:cNvPr id="10" name="Group 9">
            <a:extLst>
              <a:ext uri="{FF2B5EF4-FFF2-40B4-BE49-F238E27FC236}">
                <a16:creationId xmlns:a16="http://schemas.microsoft.com/office/drawing/2014/main" id="{B5D984F6-3BC4-48BC-B378-25AE35C413BC}"/>
              </a:ext>
            </a:extLst>
          </p:cNvPr>
          <p:cNvGrpSpPr/>
          <p:nvPr/>
        </p:nvGrpSpPr>
        <p:grpSpPr>
          <a:xfrm>
            <a:off x="5247014" y="1065580"/>
            <a:ext cx="6497093" cy="5178799"/>
            <a:chOff x="5517947" y="1087044"/>
            <a:chExt cx="6497093" cy="5178799"/>
          </a:xfrm>
        </p:grpSpPr>
        <p:grpSp>
          <p:nvGrpSpPr>
            <p:cNvPr id="41" name="Group 40">
              <a:extLst>
                <a:ext uri="{FF2B5EF4-FFF2-40B4-BE49-F238E27FC236}">
                  <a16:creationId xmlns:a16="http://schemas.microsoft.com/office/drawing/2014/main" id="{3119739A-958A-416E-AEBC-3E7CFB3ACF6A}"/>
                </a:ext>
              </a:extLst>
            </p:cNvPr>
            <p:cNvGrpSpPr/>
            <p:nvPr/>
          </p:nvGrpSpPr>
          <p:grpSpPr>
            <a:xfrm>
              <a:off x="5517947" y="1087044"/>
              <a:ext cx="6497093" cy="5178799"/>
              <a:chOff x="363705" y="1270846"/>
              <a:chExt cx="6497093" cy="5178799"/>
            </a:xfrm>
          </p:grpSpPr>
          <p:sp>
            <p:nvSpPr>
              <p:cNvPr id="7" name="TextBox 6">
                <a:extLst>
                  <a:ext uri="{FF2B5EF4-FFF2-40B4-BE49-F238E27FC236}">
                    <a16:creationId xmlns:a16="http://schemas.microsoft.com/office/drawing/2014/main" id="{9C2C9B9F-9EB6-486F-8D8A-A760508C5B57}"/>
                  </a:ext>
                </a:extLst>
              </p:cNvPr>
              <p:cNvSpPr txBox="1"/>
              <p:nvPr/>
            </p:nvSpPr>
            <p:spPr>
              <a:xfrm>
                <a:off x="1087491" y="1270846"/>
                <a:ext cx="5049520" cy="1538883"/>
              </a:xfrm>
              <a:prstGeom prst="rect">
                <a:avLst/>
              </a:prstGeom>
              <a:solidFill>
                <a:srgbClr val="FFFFCC"/>
              </a:solidFill>
            </p:spPr>
            <p:txBody>
              <a:bodyPr wrap="square" rtlCol="0">
                <a:spAutoFit/>
              </a:bodyPr>
              <a:lstStyle/>
              <a:p>
                <a:pPr algn="ctr"/>
                <a:r>
                  <a:rPr lang="en-US" sz="2400" b="1" i="1" dirty="0">
                    <a:latin typeface="Calibri" panose="020F0502020204030204" pitchFamily="34" charset="0"/>
                    <a:cs typeface="Calibri" panose="020F0502020204030204" pitchFamily="34" charset="0"/>
                  </a:rPr>
                  <a:t>Thermal:</a:t>
                </a:r>
              </a:p>
              <a:p>
                <a:pPr algn="ctr"/>
                <a:r>
                  <a:rPr lang="en-US" sz="2200" b="1" i="1" dirty="0">
                    <a:latin typeface="Calibri" panose="020F0502020204030204" pitchFamily="34" charset="0"/>
                    <a:cs typeface="Calibri" panose="020F0502020204030204" pitchFamily="34" charset="0"/>
                  </a:rPr>
                  <a:t>Inputs: </a:t>
                </a:r>
                <a:r>
                  <a:rPr lang="en-US" sz="2200" dirty="0">
                    <a:latin typeface="Calibri" panose="020F0502020204030204" pitchFamily="34" charset="0"/>
                    <a:cs typeface="Calibri" panose="020F0502020204030204" pitchFamily="34" charset="0"/>
                  </a:rPr>
                  <a:t>geometry, sediment type, </a:t>
                </a:r>
              </a:p>
              <a:p>
                <a:pPr algn="ctr"/>
                <a:r>
                  <a:rPr lang="en-US" sz="2200" dirty="0">
                    <a:latin typeface="Calibri" panose="020F0502020204030204" pitchFamily="34" charset="0"/>
                    <a:cs typeface="Calibri" panose="020F0502020204030204" pitchFamily="34" charset="0"/>
                  </a:rPr>
                  <a:t>porosity, salinity</a:t>
                </a:r>
              </a:p>
              <a:p>
                <a:pPr algn="ctr"/>
                <a:endParaRPr lang="en-US" sz="400" dirty="0">
                  <a:latin typeface="Calibri" panose="020F0502020204030204" pitchFamily="34" charset="0"/>
                  <a:cs typeface="Calibri" panose="020F0502020204030204" pitchFamily="34" charset="0"/>
                </a:endParaRPr>
              </a:p>
              <a:p>
                <a:pPr algn="ctr"/>
                <a:r>
                  <a:rPr lang="en-US" sz="2200" b="1" i="1" dirty="0">
                    <a:latin typeface="Calibri" panose="020F0502020204030204" pitchFamily="34" charset="0"/>
                    <a:cs typeface="Calibri" panose="020F0502020204030204" pitchFamily="34" charset="0"/>
                  </a:rPr>
                  <a:t>Outputs:</a:t>
                </a:r>
                <a:r>
                  <a:rPr lang="en-US" sz="2200" dirty="0">
                    <a:latin typeface="Calibri" panose="020F0502020204030204" pitchFamily="34" charset="0"/>
                    <a:cs typeface="Calibri" panose="020F0502020204030204" pitchFamily="34" charset="0"/>
                  </a:rPr>
                  <a:t> temperature field, ice saturation    </a:t>
                </a:r>
              </a:p>
            </p:txBody>
          </p:sp>
          <p:sp>
            <p:nvSpPr>
              <p:cNvPr id="13" name="TextBox 12">
                <a:extLst>
                  <a:ext uri="{FF2B5EF4-FFF2-40B4-BE49-F238E27FC236}">
                    <a16:creationId xmlns:a16="http://schemas.microsoft.com/office/drawing/2014/main" id="{A7EA498D-D3C3-4F0A-A472-C499546D2D8C}"/>
                  </a:ext>
                </a:extLst>
              </p:cNvPr>
              <p:cNvSpPr txBox="1"/>
              <p:nvPr/>
            </p:nvSpPr>
            <p:spPr>
              <a:xfrm>
                <a:off x="1132637" y="4572208"/>
                <a:ext cx="5181601" cy="1877437"/>
              </a:xfrm>
              <a:prstGeom prst="rect">
                <a:avLst/>
              </a:prstGeom>
              <a:solidFill>
                <a:srgbClr val="CCCCFF"/>
              </a:solidFill>
            </p:spPr>
            <p:txBody>
              <a:bodyPr wrap="square" rtlCol="0">
                <a:spAutoFit/>
              </a:bodyPr>
              <a:lstStyle/>
              <a:p>
                <a:pPr algn="ctr"/>
                <a:r>
                  <a:rPr lang="en-US" sz="2400" b="1" i="1" dirty="0">
                    <a:latin typeface="Calibri" panose="020F0502020204030204" pitchFamily="34" charset="0"/>
                    <a:cs typeface="Calibri" panose="020F0502020204030204" pitchFamily="34" charset="0"/>
                  </a:rPr>
                  <a:t>Mechanical:</a:t>
                </a:r>
              </a:p>
              <a:p>
                <a:pPr algn="ctr"/>
                <a:r>
                  <a:rPr lang="en-US" sz="2200" b="1" i="1" dirty="0">
                    <a:latin typeface="Calibri" panose="020F0502020204030204" pitchFamily="34" charset="0"/>
                    <a:cs typeface="Calibri" panose="020F0502020204030204" pitchFamily="34" charset="0"/>
                  </a:rPr>
                  <a:t>Inputs:</a:t>
                </a:r>
                <a:r>
                  <a:rPr lang="en-US" sz="2200" dirty="0">
                    <a:latin typeface="Calibri" panose="020F0502020204030204" pitchFamily="34" charset="0"/>
                    <a:cs typeface="Calibri" panose="020F0502020204030204" pitchFamily="34" charset="0"/>
                  </a:rPr>
                  <a:t> ice saturation, mechanical parameter relationships as function of sediment type and ice saturation </a:t>
                </a:r>
              </a:p>
              <a:p>
                <a:pPr algn="ctr"/>
                <a:endParaRPr lang="en-US" sz="400" dirty="0">
                  <a:latin typeface="Calibri" panose="020F0502020204030204" pitchFamily="34" charset="0"/>
                  <a:cs typeface="Calibri" panose="020F0502020204030204" pitchFamily="34" charset="0"/>
                </a:endParaRPr>
              </a:p>
              <a:p>
                <a:pPr algn="ctr"/>
                <a:r>
                  <a:rPr lang="en-US" sz="2200" b="1" i="1" dirty="0">
                    <a:latin typeface="Calibri" panose="020F0502020204030204" pitchFamily="34" charset="0"/>
                    <a:cs typeface="Calibri" panose="020F0502020204030204" pitchFamily="34" charset="0"/>
                  </a:rPr>
                  <a:t>Outputs:</a:t>
                </a:r>
                <a:r>
                  <a:rPr lang="en-US" sz="2200" dirty="0">
                    <a:latin typeface="Calibri" panose="020F0502020204030204" pitchFamily="34" charset="0"/>
                    <a:cs typeface="Calibri" panose="020F0502020204030204" pitchFamily="34" charset="0"/>
                  </a:rPr>
                  <a:t> displacements, eroded geometry </a:t>
                </a:r>
              </a:p>
            </p:txBody>
          </p:sp>
          <p:cxnSp>
            <p:nvCxnSpPr>
              <p:cNvPr id="24" name="Connector: Elbow 23">
                <a:extLst>
                  <a:ext uri="{FF2B5EF4-FFF2-40B4-BE49-F238E27FC236}">
                    <a16:creationId xmlns:a16="http://schemas.microsoft.com/office/drawing/2014/main" id="{E3F81493-2C25-4087-8E03-106A712726A9}"/>
                  </a:ext>
                </a:extLst>
              </p:cNvPr>
              <p:cNvCxnSpPr>
                <a:cxnSpLocks/>
                <a:stCxn id="13" idx="1"/>
                <a:endCxn id="7" idx="1"/>
              </p:cNvCxnSpPr>
              <p:nvPr/>
            </p:nvCxnSpPr>
            <p:spPr>
              <a:xfrm rot="10800000">
                <a:off x="1087491" y="2040289"/>
                <a:ext cx="45146" cy="3470639"/>
              </a:xfrm>
              <a:prstGeom prst="bentConnector3">
                <a:avLst>
                  <a:gd name="adj1" fmla="val 606357"/>
                </a:avLst>
              </a:prstGeom>
              <a:ln w="952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5" name="Connector: Elbow 34">
                <a:extLst>
                  <a:ext uri="{FF2B5EF4-FFF2-40B4-BE49-F238E27FC236}">
                    <a16:creationId xmlns:a16="http://schemas.microsoft.com/office/drawing/2014/main" id="{AB885F98-542C-4281-9E7E-A60E49F359CD}"/>
                  </a:ext>
                </a:extLst>
              </p:cNvPr>
              <p:cNvCxnSpPr>
                <a:cxnSpLocks/>
                <a:stCxn id="7" idx="3"/>
                <a:endCxn id="13" idx="3"/>
              </p:cNvCxnSpPr>
              <p:nvPr/>
            </p:nvCxnSpPr>
            <p:spPr>
              <a:xfrm>
                <a:off x="6137011" y="2040288"/>
                <a:ext cx="177227" cy="3470639"/>
              </a:xfrm>
              <a:prstGeom prst="bentConnector3">
                <a:avLst>
                  <a:gd name="adj1" fmla="val 228987"/>
                </a:avLst>
              </a:prstGeom>
              <a:ln w="952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641160F5-2449-419B-A963-C6C5C5D07C72}"/>
                  </a:ext>
                </a:extLst>
              </p:cNvPr>
              <p:cNvSpPr txBox="1"/>
              <p:nvPr/>
            </p:nvSpPr>
            <p:spPr>
              <a:xfrm rot="16200000">
                <a:off x="5350253" y="3255143"/>
                <a:ext cx="2651757" cy="369332"/>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Ice saturation</a:t>
                </a:r>
              </a:p>
            </p:txBody>
          </p:sp>
          <p:sp>
            <p:nvSpPr>
              <p:cNvPr id="38" name="TextBox 37">
                <a:extLst>
                  <a:ext uri="{FF2B5EF4-FFF2-40B4-BE49-F238E27FC236}">
                    <a16:creationId xmlns:a16="http://schemas.microsoft.com/office/drawing/2014/main" id="{6CBFA5AA-D41C-4799-95C7-E6DE462EBB36}"/>
                  </a:ext>
                </a:extLst>
              </p:cNvPr>
              <p:cNvSpPr txBox="1"/>
              <p:nvPr/>
            </p:nvSpPr>
            <p:spPr>
              <a:xfrm rot="16200000">
                <a:off x="-777508" y="3253233"/>
                <a:ext cx="2651757" cy="369332"/>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Eroded geometry</a:t>
                </a:r>
              </a:p>
            </p:txBody>
          </p:sp>
        </p:grpSp>
        <p:pic>
          <p:nvPicPr>
            <p:cNvPr id="17" name="Picture 16">
              <a:extLst>
                <a:ext uri="{FF2B5EF4-FFF2-40B4-BE49-F238E27FC236}">
                  <a16:creationId xmlns:a16="http://schemas.microsoft.com/office/drawing/2014/main" id="{37737272-6E02-4C06-8ACC-76C6CBBBCD3A}"/>
                </a:ext>
              </a:extLst>
            </p:cNvPr>
            <p:cNvPicPr>
              <a:picLocks noChangeAspect="1"/>
            </p:cNvPicPr>
            <p:nvPr/>
          </p:nvPicPr>
          <p:blipFill>
            <a:blip r:embed="rId4"/>
            <a:stretch>
              <a:fillRect/>
            </a:stretch>
          </p:blipFill>
          <p:spPr>
            <a:xfrm>
              <a:off x="6109672" y="2705341"/>
              <a:ext cx="2884446" cy="1569661"/>
            </a:xfrm>
            <a:prstGeom prst="rect">
              <a:avLst/>
            </a:prstGeom>
          </p:spPr>
        </p:pic>
      </p:grpSp>
      <p:pic>
        <p:nvPicPr>
          <p:cNvPr id="26" name="Picture 25">
            <a:extLst>
              <a:ext uri="{FF2B5EF4-FFF2-40B4-BE49-F238E27FC236}">
                <a16:creationId xmlns:a16="http://schemas.microsoft.com/office/drawing/2014/main" id="{F7E5CA29-493C-4D5F-A762-6E4401388217}"/>
              </a:ext>
            </a:extLst>
          </p:cNvPr>
          <p:cNvPicPr>
            <a:picLocks noChangeAspect="1"/>
          </p:cNvPicPr>
          <p:nvPr/>
        </p:nvPicPr>
        <p:blipFill>
          <a:blip r:embed="rId5"/>
          <a:stretch>
            <a:fillRect/>
          </a:stretch>
        </p:blipFill>
        <p:spPr>
          <a:xfrm>
            <a:off x="11242694" y="5539051"/>
            <a:ext cx="745720" cy="1043674"/>
          </a:xfrm>
          <a:prstGeom prst="rect">
            <a:avLst/>
          </a:prstGeom>
        </p:spPr>
      </p:pic>
      <p:sp>
        <p:nvSpPr>
          <p:cNvPr id="3" name="TextBox 2">
            <a:extLst>
              <a:ext uri="{FF2B5EF4-FFF2-40B4-BE49-F238E27FC236}">
                <a16:creationId xmlns:a16="http://schemas.microsoft.com/office/drawing/2014/main" id="{27E9B573-E1C8-47F7-B383-CD18CC114ABF}"/>
              </a:ext>
            </a:extLst>
          </p:cNvPr>
          <p:cNvSpPr txBox="1"/>
          <p:nvPr/>
        </p:nvSpPr>
        <p:spPr>
          <a:xfrm>
            <a:off x="477906" y="5137358"/>
            <a:ext cx="4295836" cy="1107996"/>
          </a:xfrm>
          <a:prstGeom prst="rect">
            <a:avLst/>
          </a:prstGeom>
          <a:solidFill>
            <a:srgbClr val="CCFFFF"/>
          </a:solidFill>
        </p:spPr>
        <p:txBody>
          <a:bodyPr wrap="square" rtlCol="0">
            <a:spAutoFit/>
          </a:bodyPr>
          <a:lstStyle/>
          <a:p>
            <a:pPr algn="ctr"/>
            <a:r>
              <a:rPr lang="en-US" sz="2200" b="1" i="1" dirty="0">
                <a:latin typeface="Calibri" panose="020F0502020204030204" pitchFamily="34" charset="0"/>
                <a:cs typeface="Calibri" panose="020F0502020204030204" pitchFamily="34" charset="0"/>
              </a:rPr>
              <a:t>Unique characteristic of coupled model</a:t>
            </a:r>
            <a:r>
              <a:rPr lang="en-US" sz="2200" dirty="0">
                <a:latin typeface="Calibri" panose="020F0502020204030204" pitchFamily="34" charset="0"/>
                <a:cs typeface="Calibri" panose="020F0502020204030204" pitchFamily="34" charset="0"/>
              </a:rPr>
              <a:t>: coupling happens at the  level of material model</a:t>
            </a:r>
          </a:p>
        </p:txBody>
      </p:sp>
      <p:sp>
        <p:nvSpPr>
          <p:cNvPr id="4" name="Rectangle 3">
            <a:extLst>
              <a:ext uri="{FF2B5EF4-FFF2-40B4-BE49-F238E27FC236}">
                <a16:creationId xmlns:a16="http://schemas.microsoft.com/office/drawing/2014/main" id="{46BC800B-C27C-4C26-BE95-67A47FF72D31}"/>
              </a:ext>
            </a:extLst>
          </p:cNvPr>
          <p:cNvSpPr/>
          <p:nvPr/>
        </p:nvSpPr>
        <p:spPr>
          <a:xfrm>
            <a:off x="72131" y="4595340"/>
            <a:ext cx="5544215" cy="430887"/>
          </a:xfrm>
          <a:prstGeom prst="rect">
            <a:avLst/>
          </a:prstGeom>
        </p:spPr>
        <p:txBody>
          <a:bodyPr wrap="square">
            <a:spAutoFit/>
          </a:bodyPr>
          <a:lstStyle/>
          <a:p>
            <a:pPr marL="342900" indent="-342900">
              <a:buFont typeface="Arial" panose="020B0604020202020204" pitchFamily="34" charset="0"/>
              <a:buChar char="•"/>
            </a:pPr>
            <a:r>
              <a:rPr lang="en-US" sz="2200" b="1" dirty="0">
                <a:latin typeface="Calibri" panose="020F0502020204030204" pitchFamily="34" charset="0"/>
                <a:cs typeface="Calibri" panose="020F0502020204030204" pitchFamily="34" charset="0"/>
              </a:rPr>
              <a:t>Coupled </a:t>
            </a:r>
            <a:r>
              <a:rPr lang="en-US" sz="2200" dirty="0">
                <a:latin typeface="Calibri" panose="020F0502020204030204" pitchFamily="34" charset="0"/>
                <a:cs typeface="Calibri" panose="020F0502020204030204" pitchFamily="34" charset="0"/>
              </a:rPr>
              <a:t>mechanical + thermal states</a:t>
            </a:r>
          </a:p>
        </p:txBody>
      </p:sp>
      <p:pic>
        <p:nvPicPr>
          <p:cNvPr id="6" name="Picture 5">
            <a:extLst>
              <a:ext uri="{FF2B5EF4-FFF2-40B4-BE49-F238E27FC236}">
                <a16:creationId xmlns:a16="http://schemas.microsoft.com/office/drawing/2014/main" id="{1B8E0D78-AB2F-85F8-B550-DE829F0FFE0A}"/>
              </a:ext>
            </a:extLst>
          </p:cNvPr>
          <p:cNvPicPr>
            <a:picLocks noChangeAspect="1"/>
          </p:cNvPicPr>
          <p:nvPr/>
        </p:nvPicPr>
        <p:blipFill>
          <a:blip r:embed="rId6"/>
          <a:stretch>
            <a:fillRect/>
          </a:stretch>
        </p:blipFill>
        <p:spPr>
          <a:xfrm>
            <a:off x="8855245" y="3027399"/>
            <a:ext cx="2331391" cy="879543"/>
          </a:xfrm>
          <a:prstGeom prst="rect">
            <a:avLst/>
          </a:prstGeom>
        </p:spPr>
      </p:pic>
      <p:sp>
        <p:nvSpPr>
          <p:cNvPr id="5" name="Slide Number Placeholder 3">
            <a:extLst>
              <a:ext uri="{FF2B5EF4-FFF2-40B4-BE49-F238E27FC236}">
                <a16:creationId xmlns:a16="http://schemas.microsoft.com/office/drawing/2014/main" id="{80BEE7D7-00CA-6F1F-228A-715947F364AA}"/>
              </a:ext>
            </a:extLst>
          </p:cNvPr>
          <p:cNvSpPr>
            <a:spLocks noGrp="1"/>
          </p:cNvSpPr>
          <p:nvPr>
            <p:ph type="sldNum" sz="quarter" idx="12"/>
          </p:nvPr>
        </p:nvSpPr>
        <p:spPr>
          <a:xfrm>
            <a:off x="11176000" y="6547487"/>
            <a:ext cx="812800" cy="374650"/>
          </a:xfrm>
        </p:spPr>
        <p:txBody>
          <a:bodyPr/>
          <a:lstStyle/>
          <a:p>
            <a:fld id="{A5E55A7B-7854-E145-92D9-B491DF4BAE2D}" type="slidenum">
              <a:rPr lang="en-US" smtClean="0">
                <a:solidFill>
                  <a:schemeClr val="bg1"/>
                </a:solidFill>
              </a:rPr>
              <a:pPr/>
              <a:t>18</a:t>
            </a:fld>
            <a:endParaRPr lang="en-US" dirty="0">
              <a:solidFill>
                <a:schemeClr val="bg1"/>
              </a:solidFill>
            </a:endParaRPr>
          </a:p>
        </p:txBody>
      </p:sp>
    </p:spTree>
    <p:extLst>
      <p:ext uri="{BB962C8B-B14F-4D97-AF65-F5344CB8AC3E}">
        <p14:creationId xmlns:p14="http://schemas.microsoft.com/office/powerpoint/2010/main" val="34059621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opped-cropped-logo_trilinos_moon-e143103952224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3903" y="3883814"/>
            <a:ext cx="2188072" cy="912472"/>
          </a:xfrm>
          <a:prstGeom prst="rect">
            <a:avLst/>
          </a:prstGeom>
        </p:spPr>
      </p:pic>
      <p:sp>
        <p:nvSpPr>
          <p:cNvPr id="10" name="Subtitle 2"/>
          <p:cNvSpPr txBox="1">
            <a:spLocks/>
          </p:cNvSpPr>
          <p:nvPr/>
        </p:nvSpPr>
        <p:spPr bwMode="auto">
          <a:xfrm>
            <a:off x="8844565" y="5031141"/>
            <a:ext cx="3126748" cy="34767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marL="0" indent="0" algn="ctr">
              <a:buNone/>
            </a:pPr>
            <a:r>
              <a:rPr lang="en-US" sz="2000" dirty="0">
                <a:latin typeface="Calibri" panose="020F0502020204030204" pitchFamily="34" charset="0"/>
                <a:ea typeface="Andale Mono" charset="0"/>
                <a:cs typeface="Andale Mono" charset="0"/>
              </a:rPr>
              <a:t>https://</a:t>
            </a:r>
            <a:r>
              <a:rPr lang="en-US" sz="2000" dirty="0" err="1">
                <a:latin typeface="Calibri" panose="020F0502020204030204" pitchFamily="34" charset="0"/>
                <a:ea typeface="Andale Mono" charset="0"/>
                <a:cs typeface="Andale Mono" charset="0"/>
              </a:rPr>
              <a:t>github.com</a:t>
            </a:r>
            <a:r>
              <a:rPr lang="en-US" sz="2000" dirty="0">
                <a:latin typeface="Calibri" panose="020F0502020204030204" pitchFamily="34" charset="0"/>
                <a:ea typeface="Andale Mono" charset="0"/>
                <a:cs typeface="Andale Mono" charset="0"/>
              </a:rPr>
              <a:t>/</a:t>
            </a:r>
            <a:r>
              <a:rPr lang="en-US" sz="2000" dirty="0" err="1">
                <a:latin typeface="Calibri" panose="020F0502020204030204" pitchFamily="34" charset="0"/>
                <a:ea typeface="Andale Mono" charset="0"/>
                <a:cs typeface="Andale Mono" charset="0"/>
              </a:rPr>
              <a:t>trilinos</a:t>
            </a:r>
            <a:r>
              <a:rPr lang="en-US" sz="2000" dirty="0">
                <a:latin typeface="Calibri" panose="020F0502020204030204" pitchFamily="34" charset="0"/>
                <a:ea typeface="Andale Mono" charset="0"/>
                <a:cs typeface="Andale Mono" charset="0"/>
              </a:rPr>
              <a:t>/</a:t>
            </a:r>
            <a:r>
              <a:rPr lang="en-US" sz="2000" dirty="0" err="1">
                <a:latin typeface="Calibri" panose="020F0502020204030204" pitchFamily="34" charset="0"/>
                <a:ea typeface="Andale Mono" charset="0"/>
                <a:cs typeface="Andale Mono" charset="0"/>
              </a:rPr>
              <a:t>trilinos</a:t>
            </a:r>
            <a:endParaRPr lang="en-US" sz="2000" dirty="0">
              <a:latin typeface="Calibri" panose="020F0502020204030204" pitchFamily="34" charset="0"/>
              <a:ea typeface="Andale Mono" charset="0"/>
              <a:cs typeface="Andale Mono" charset="0"/>
            </a:endParaRPr>
          </a:p>
        </p:txBody>
      </p:sp>
      <p:sp>
        <p:nvSpPr>
          <p:cNvPr id="12" name="Subtitle 2"/>
          <p:cNvSpPr txBox="1">
            <a:spLocks/>
          </p:cNvSpPr>
          <p:nvPr/>
        </p:nvSpPr>
        <p:spPr bwMode="auto">
          <a:xfrm>
            <a:off x="9275755" y="2440124"/>
            <a:ext cx="2264367" cy="34767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marL="0" indent="0" algn="ctr">
              <a:buNone/>
            </a:pPr>
            <a:r>
              <a:rPr lang="en-US" sz="2000" dirty="0">
                <a:latin typeface="Calibri" panose="020F0502020204030204" pitchFamily="34" charset="0"/>
                <a:ea typeface="Andale Mono" charset="0"/>
                <a:cs typeface="Andale Mono" charset="0"/>
              </a:rPr>
              <a:t>https://github.com/sandialabs/LCM</a:t>
            </a:r>
          </a:p>
        </p:txBody>
      </p:sp>
      <p:sp>
        <p:nvSpPr>
          <p:cNvPr id="7" name="TextBox 6"/>
          <p:cNvSpPr txBox="1"/>
          <p:nvPr/>
        </p:nvSpPr>
        <p:spPr>
          <a:xfrm>
            <a:off x="520622" y="1003231"/>
            <a:ext cx="8109028" cy="1200329"/>
          </a:xfrm>
          <a:prstGeom prst="rect">
            <a:avLst/>
          </a:prstGeom>
          <a:solidFill>
            <a:srgbClr val="FFFFCC"/>
          </a:solidFill>
        </p:spPr>
        <p:txBody>
          <a:bodyPr wrap="square" rtlCol="0">
            <a:spAutoFit/>
          </a:bodyPr>
          <a:lstStyle/>
          <a:p>
            <a:pPr algn="ctr"/>
            <a:r>
              <a:rPr lang="en-US" sz="2400" dirty="0">
                <a:latin typeface="Calibri" pitchFamily="34" charset="0"/>
                <a:cs typeface="Calibri" pitchFamily="34" charset="0"/>
              </a:rPr>
              <a:t>The </a:t>
            </a:r>
            <a:r>
              <a:rPr lang="en-US" sz="2400" b="1" i="1" dirty="0">
                <a:latin typeface="Calibri" pitchFamily="34" charset="0"/>
                <a:cs typeface="Calibri" pitchFamily="34" charset="0"/>
              </a:rPr>
              <a:t>thermo-mechanical</a:t>
            </a:r>
            <a:r>
              <a:rPr lang="en-US" sz="2400" dirty="0">
                <a:latin typeface="Calibri" pitchFamily="34" charset="0"/>
                <a:cs typeface="Calibri" pitchFamily="34" charset="0"/>
              </a:rPr>
              <a:t> </a:t>
            </a:r>
            <a:r>
              <a:rPr lang="en-US" sz="2400" b="1" i="1" dirty="0">
                <a:latin typeface="Calibri" pitchFamily="34" charset="0"/>
                <a:cs typeface="Calibri" pitchFamily="34" charset="0"/>
              </a:rPr>
              <a:t>Arctic Coastal Erosion (ACE) </a:t>
            </a:r>
            <a:r>
              <a:rPr lang="en-US" sz="2400" dirty="0">
                <a:latin typeface="Calibri" pitchFamily="34" charset="0"/>
                <a:cs typeface="Calibri" pitchFamily="34" charset="0"/>
              </a:rPr>
              <a:t>model is implemented within the </a:t>
            </a:r>
            <a:r>
              <a:rPr lang="en-US" sz="2400" b="1" i="1" dirty="0">
                <a:latin typeface="Calibri" pitchFamily="34" charset="0"/>
                <a:cs typeface="Calibri" pitchFamily="34" charset="0"/>
              </a:rPr>
              <a:t>LCM</a:t>
            </a:r>
            <a:r>
              <a:rPr lang="en-US" sz="2400" dirty="0">
                <a:latin typeface="Calibri" pitchFamily="34" charset="0"/>
                <a:cs typeface="Calibri" pitchFamily="34" charset="0"/>
              </a:rPr>
              <a:t> </a:t>
            </a:r>
            <a:r>
              <a:rPr lang="en-US" sz="2400" b="1" i="1" dirty="0">
                <a:latin typeface="Calibri" pitchFamily="34" charset="0"/>
                <a:cs typeface="Calibri" pitchFamily="34" charset="0"/>
              </a:rPr>
              <a:t>project</a:t>
            </a:r>
            <a:r>
              <a:rPr lang="en-US" sz="2400" dirty="0">
                <a:latin typeface="Calibri" pitchFamily="34" charset="0"/>
                <a:cs typeface="Calibri" pitchFamily="34" charset="0"/>
              </a:rPr>
              <a:t> in Sandia’s open-source parallel, C++, multi-physics, finite element code, </a:t>
            </a:r>
            <a:r>
              <a:rPr lang="en-US" sz="2400" b="1" i="1" dirty="0">
                <a:latin typeface="Calibri" pitchFamily="34" charset="0"/>
                <a:cs typeface="Calibri" pitchFamily="34" charset="0"/>
              </a:rPr>
              <a:t>Albany</a:t>
            </a:r>
            <a:r>
              <a:rPr lang="en-US" sz="2400" dirty="0">
                <a:latin typeface="Calibri" pitchFamily="34" charset="0"/>
                <a:cs typeface="Calibri" pitchFamily="34" charset="0"/>
              </a:rPr>
              <a:t>.</a:t>
            </a:r>
          </a:p>
        </p:txBody>
      </p:sp>
      <p:sp>
        <p:nvSpPr>
          <p:cNvPr id="8" name="Rectangle 7">
            <a:extLst>
              <a:ext uri="{FF2B5EF4-FFF2-40B4-BE49-F238E27FC236}">
                <a16:creationId xmlns:a16="http://schemas.microsoft.com/office/drawing/2014/main" id="{99B0A014-DDCA-460C-B2BF-C3202ECFC29F}"/>
              </a:ext>
            </a:extLst>
          </p:cNvPr>
          <p:cNvSpPr/>
          <p:nvPr/>
        </p:nvSpPr>
        <p:spPr>
          <a:xfrm>
            <a:off x="220687" y="2377080"/>
            <a:ext cx="8364878" cy="4108817"/>
          </a:xfrm>
          <a:prstGeom prst="rect">
            <a:avLst/>
          </a:prstGeom>
        </p:spPr>
        <p:txBody>
          <a:bodyPr wrap="square">
            <a:spAutoFit/>
          </a:bodyPr>
          <a:lstStyle/>
          <a:p>
            <a:pPr marL="285750" indent="-285750">
              <a:buFont typeface="Arial" panose="020B0604020202020204" pitchFamily="34" charset="0"/>
              <a:buChar char="•"/>
              <a:defRPr/>
            </a:pPr>
            <a:r>
              <a:rPr lang="en-US" sz="2300" b="1" i="1" dirty="0">
                <a:latin typeface="Calibri" pitchFamily="34" charset="0"/>
                <a:cs typeface="Calibri" pitchFamily="34" charset="0"/>
              </a:rPr>
              <a:t>Component-based</a:t>
            </a:r>
            <a:r>
              <a:rPr lang="en-US" sz="2300" dirty="0">
                <a:latin typeface="Calibri" pitchFamily="34" charset="0"/>
                <a:cs typeface="Calibri" pitchFamily="34" charset="0"/>
              </a:rPr>
              <a:t> design for rapid development.</a:t>
            </a:r>
          </a:p>
          <a:p>
            <a:pPr marL="285750" indent="-285750">
              <a:buFont typeface="Arial" panose="020B0604020202020204" pitchFamily="34" charset="0"/>
              <a:buChar char="•"/>
              <a:defRPr/>
            </a:pPr>
            <a:endParaRPr lang="en-US" sz="2300" dirty="0">
              <a:latin typeface="Calibri" pitchFamily="34" charset="0"/>
              <a:cs typeface="Calibri" pitchFamily="34" charset="0"/>
            </a:endParaRPr>
          </a:p>
          <a:p>
            <a:pPr marL="285750" indent="-285750">
              <a:buFont typeface="Arial" panose="020B0604020202020204" pitchFamily="34" charset="0"/>
              <a:buChar char="•"/>
              <a:defRPr/>
            </a:pPr>
            <a:r>
              <a:rPr lang="en-US" sz="2300" dirty="0">
                <a:latin typeface="Calibri" pitchFamily="34" charset="0"/>
                <a:cs typeface="Calibri" pitchFamily="34" charset="0"/>
              </a:rPr>
              <a:t>Contains a wide variety of </a:t>
            </a:r>
            <a:r>
              <a:rPr lang="en-US" sz="2300" b="1" i="1" dirty="0">
                <a:latin typeface="Calibri" pitchFamily="34" charset="0"/>
                <a:cs typeface="Calibri" pitchFamily="34" charset="0"/>
              </a:rPr>
              <a:t>constitutive models</a:t>
            </a:r>
            <a:r>
              <a:rPr lang="en-US" sz="2300" dirty="0">
                <a:latin typeface="Calibri" pitchFamily="34" charset="0"/>
                <a:cs typeface="Calibri" pitchFamily="34" charset="0"/>
              </a:rPr>
              <a:t>.</a:t>
            </a:r>
          </a:p>
          <a:p>
            <a:pPr marL="285750" indent="-285750">
              <a:buFont typeface="Arial" panose="020B0604020202020204" pitchFamily="34" charset="0"/>
              <a:buChar char="•"/>
              <a:defRPr/>
            </a:pPr>
            <a:endParaRPr lang="en-US" sz="2300" dirty="0">
              <a:latin typeface="Calibri" pitchFamily="34" charset="0"/>
              <a:cs typeface="Calibri" pitchFamily="34" charset="0"/>
            </a:endParaRPr>
          </a:p>
          <a:p>
            <a:pPr marL="285750" indent="-285750">
              <a:buFont typeface="Arial" panose="020B0604020202020204" pitchFamily="34" charset="0"/>
              <a:buChar char="•"/>
              <a:defRPr/>
            </a:pPr>
            <a:r>
              <a:rPr lang="en-US" sz="2300" dirty="0">
                <a:latin typeface="Calibri" pitchFamily="34" charset="0"/>
                <a:cs typeface="Calibri" pitchFamily="34" charset="0"/>
              </a:rPr>
              <a:t>Extensive use of libraries from the open-source </a:t>
            </a:r>
            <a:r>
              <a:rPr lang="en-US" sz="2300" b="1" i="1" dirty="0" err="1">
                <a:latin typeface="Calibri" pitchFamily="34" charset="0"/>
                <a:cs typeface="Calibri" pitchFamily="34" charset="0"/>
              </a:rPr>
              <a:t>Trilinos</a:t>
            </a:r>
            <a:r>
              <a:rPr lang="en-US" sz="2300" dirty="0">
                <a:latin typeface="Calibri" pitchFamily="34" charset="0"/>
                <a:cs typeface="Calibri" pitchFamily="34" charset="0"/>
              </a:rPr>
              <a:t> project.</a:t>
            </a:r>
          </a:p>
          <a:p>
            <a:pPr marL="285750" indent="-285750">
              <a:buFont typeface="Arial" panose="020B0604020202020204" pitchFamily="34" charset="0"/>
              <a:buChar char="•"/>
              <a:defRPr/>
            </a:pPr>
            <a:endParaRPr lang="en-US" sz="400" dirty="0">
              <a:latin typeface="Calibri" pitchFamily="34" charset="0"/>
              <a:cs typeface="Calibri" pitchFamily="34" charset="0"/>
            </a:endParaRPr>
          </a:p>
          <a:p>
            <a:pPr marL="742950" lvl="1" indent="-285750">
              <a:buFont typeface="Wingdings" panose="05000000000000000000" pitchFamily="2" charset="2"/>
              <a:buChar char="Ø"/>
              <a:defRPr/>
            </a:pPr>
            <a:r>
              <a:rPr lang="en-US" sz="2300" dirty="0">
                <a:latin typeface="Calibri" pitchFamily="34" charset="0"/>
                <a:cs typeface="Calibri" pitchFamily="34" charset="0"/>
              </a:rPr>
              <a:t>Use of the </a:t>
            </a:r>
            <a:r>
              <a:rPr lang="en-US" sz="2300" b="1" i="1" dirty="0">
                <a:latin typeface="Calibri" pitchFamily="34" charset="0"/>
                <a:cs typeface="Calibri" pitchFamily="34" charset="0"/>
              </a:rPr>
              <a:t>Phalanx</a:t>
            </a:r>
            <a:r>
              <a:rPr lang="en-US" sz="2300" dirty="0">
                <a:latin typeface="Calibri" pitchFamily="34" charset="0"/>
                <a:cs typeface="Calibri" pitchFamily="34" charset="0"/>
              </a:rPr>
              <a:t> package to decompose complex problem into simpler problems with managed dependencies.</a:t>
            </a:r>
          </a:p>
          <a:p>
            <a:pPr marL="742950" lvl="1" indent="-285750">
              <a:buFont typeface="Wingdings" panose="05000000000000000000" pitchFamily="2" charset="2"/>
              <a:buChar char="Ø"/>
              <a:defRPr/>
            </a:pPr>
            <a:endParaRPr lang="en-US" sz="400" dirty="0">
              <a:latin typeface="Calibri" pitchFamily="34" charset="0"/>
              <a:cs typeface="Calibri" pitchFamily="34" charset="0"/>
            </a:endParaRPr>
          </a:p>
          <a:p>
            <a:pPr marL="742950" lvl="1" indent="-285750">
              <a:buFont typeface="Wingdings" panose="05000000000000000000" pitchFamily="2" charset="2"/>
              <a:buChar char="Ø"/>
              <a:defRPr/>
            </a:pPr>
            <a:r>
              <a:rPr lang="en-US" sz="2300" dirty="0">
                <a:latin typeface="Calibri" pitchFamily="34" charset="0"/>
                <a:cs typeface="Calibri" pitchFamily="34" charset="0"/>
              </a:rPr>
              <a:t>Use of the </a:t>
            </a:r>
            <a:r>
              <a:rPr lang="en-US" sz="2300" b="1" i="1" dirty="0" err="1">
                <a:latin typeface="Calibri" pitchFamily="34" charset="0"/>
                <a:cs typeface="Calibri" pitchFamily="34" charset="0"/>
              </a:rPr>
              <a:t>Sacado</a:t>
            </a:r>
            <a:r>
              <a:rPr lang="en-US" sz="2300" b="1" i="1" dirty="0">
                <a:latin typeface="Calibri" pitchFamily="34" charset="0"/>
                <a:cs typeface="Calibri" pitchFamily="34" charset="0"/>
              </a:rPr>
              <a:t> </a:t>
            </a:r>
            <a:r>
              <a:rPr lang="en-US" sz="2300" dirty="0">
                <a:latin typeface="Calibri" pitchFamily="34" charset="0"/>
                <a:cs typeface="Calibri" pitchFamily="34" charset="0"/>
              </a:rPr>
              <a:t>package for </a:t>
            </a:r>
            <a:r>
              <a:rPr lang="en-US" sz="2300" b="1" i="1" dirty="0">
                <a:latin typeface="Calibri" pitchFamily="34" charset="0"/>
                <a:cs typeface="Calibri" pitchFamily="34" charset="0"/>
              </a:rPr>
              <a:t>automatic differentiation.</a:t>
            </a:r>
            <a:endParaRPr lang="en-US" sz="2300" dirty="0">
              <a:latin typeface="Calibri" pitchFamily="34" charset="0"/>
              <a:cs typeface="Calibri" pitchFamily="34" charset="0"/>
            </a:endParaRPr>
          </a:p>
          <a:p>
            <a:pPr marL="285750" indent="-285750">
              <a:buFont typeface="Arial" panose="020B0604020202020204" pitchFamily="34" charset="0"/>
              <a:buChar char="•"/>
              <a:defRPr/>
            </a:pPr>
            <a:endParaRPr lang="en-US" sz="2300" dirty="0">
              <a:latin typeface="Calibri" pitchFamily="34" charset="0"/>
              <a:cs typeface="Calibri" pitchFamily="34" charset="0"/>
            </a:endParaRPr>
          </a:p>
          <a:p>
            <a:pPr marL="285750" indent="-285750">
              <a:buFont typeface="Arial" panose="020B0604020202020204" pitchFamily="34" charset="0"/>
              <a:buChar char="•"/>
              <a:defRPr/>
            </a:pPr>
            <a:r>
              <a:rPr lang="en-US" sz="2300" dirty="0">
                <a:latin typeface="Calibri" pitchFamily="34" charset="0"/>
                <a:cs typeface="Calibri" pitchFamily="34" charset="0"/>
              </a:rPr>
              <a:t>All software available on </a:t>
            </a:r>
            <a:r>
              <a:rPr lang="en-US" sz="2300" b="1" i="1" dirty="0">
                <a:latin typeface="Calibri" pitchFamily="34" charset="0"/>
                <a:cs typeface="Calibri" pitchFamily="34" charset="0"/>
              </a:rPr>
              <a:t>GitHub</a:t>
            </a:r>
            <a:r>
              <a:rPr lang="en-US" sz="2300" dirty="0">
                <a:latin typeface="Calibri" pitchFamily="34" charset="0"/>
                <a:cs typeface="Calibri" pitchFamily="34" charset="0"/>
              </a:rPr>
              <a:t>.</a:t>
            </a:r>
          </a:p>
          <a:p>
            <a:pPr>
              <a:defRPr/>
            </a:pPr>
            <a:endParaRPr lang="en-US" sz="2300" dirty="0">
              <a:latin typeface="Calibri" pitchFamily="34" charset="0"/>
              <a:cs typeface="Calibri" pitchFamily="34" charset="0"/>
            </a:endParaRPr>
          </a:p>
        </p:txBody>
      </p:sp>
      <p:sp>
        <p:nvSpPr>
          <p:cNvPr id="9" name="Title 1">
            <a:extLst>
              <a:ext uri="{FF2B5EF4-FFF2-40B4-BE49-F238E27FC236}">
                <a16:creationId xmlns:a16="http://schemas.microsoft.com/office/drawing/2014/main" id="{274FA895-4DDC-1DDA-994E-C14E0F217D3E}"/>
              </a:ext>
            </a:extLst>
          </p:cNvPr>
          <p:cNvSpPr>
            <a:spLocks noGrp="1"/>
          </p:cNvSpPr>
          <p:nvPr>
            <p:ph type="title"/>
          </p:nvPr>
        </p:nvSpPr>
        <p:spPr>
          <a:xfrm>
            <a:off x="42951" y="-12932"/>
            <a:ext cx="10427053" cy="991675"/>
          </a:xfrm>
        </p:spPr>
        <p:txBody>
          <a:bodyPr/>
          <a:lstStyle/>
          <a:p>
            <a:r>
              <a:rPr lang="en-US" dirty="0"/>
              <a:t>Finite element implementation in Albany-LCM</a:t>
            </a:r>
          </a:p>
        </p:txBody>
      </p:sp>
      <p:pic>
        <p:nvPicPr>
          <p:cNvPr id="3" name="Picture 2">
            <a:extLst>
              <a:ext uri="{FF2B5EF4-FFF2-40B4-BE49-F238E27FC236}">
                <a16:creationId xmlns:a16="http://schemas.microsoft.com/office/drawing/2014/main" id="{AA99340E-F92C-8828-2256-751AEFDA39A9}"/>
              </a:ext>
            </a:extLst>
          </p:cNvPr>
          <p:cNvPicPr>
            <a:picLocks noChangeAspect="1"/>
          </p:cNvPicPr>
          <p:nvPr/>
        </p:nvPicPr>
        <p:blipFill>
          <a:blip r:embed="rId4"/>
          <a:stretch>
            <a:fillRect/>
          </a:stretch>
        </p:blipFill>
        <p:spPr>
          <a:xfrm>
            <a:off x="9042762" y="1331021"/>
            <a:ext cx="2628616" cy="991675"/>
          </a:xfrm>
          <a:prstGeom prst="rect">
            <a:avLst/>
          </a:prstGeom>
        </p:spPr>
      </p:pic>
      <p:sp>
        <p:nvSpPr>
          <p:cNvPr id="4" name="Slide Number Placeholder 3">
            <a:extLst>
              <a:ext uri="{FF2B5EF4-FFF2-40B4-BE49-F238E27FC236}">
                <a16:creationId xmlns:a16="http://schemas.microsoft.com/office/drawing/2014/main" id="{31E9F4D1-6130-A27C-E9C1-DFA26927077F}"/>
              </a:ext>
            </a:extLst>
          </p:cNvPr>
          <p:cNvSpPr>
            <a:spLocks noGrp="1"/>
          </p:cNvSpPr>
          <p:nvPr>
            <p:ph type="sldNum" sz="quarter" idx="12"/>
          </p:nvPr>
        </p:nvSpPr>
        <p:spPr>
          <a:xfrm>
            <a:off x="11176000" y="6547487"/>
            <a:ext cx="812800" cy="374650"/>
          </a:xfrm>
        </p:spPr>
        <p:txBody>
          <a:bodyPr/>
          <a:lstStyle/>
          <a:p>
            <a:fld id="{A5E55A7B-7854-E145-92D9-B491DF4BAE2D}" type="slidenum">
              <a:rPr lang="en-US" smtClean="0">
                <a:solidFill>
                  <a:schemeClr val="bg1"/>
                </a:solidFill>
              </a:rPr>
              <a:pPr/>
              <a:t>19</a:t>
            </a:fld>
            <a:endParaRPr lang="en-US" dirty="0">
              <a:solidFill>
                <a:schemeClr val="bg1"/>
              </a:solidFill>
            </a:endParaRPr>
          </a:p>
        </p:txBody>
      </p:sp>
    </p:spTree>
    <p:extLst>
      <p:ext uri="{BB962C8B-B14F-4D97-AF65-F5344CB8AC3E}">
        <p14:creationId xmlns:p14="http://schemas.microsoft.com/office/powerpoint/2010/main" val="11078794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805" y="46782"/>
            <a:ext cx="8991813" cy="991675"/>
          </a:xfrm>
        </p:spPr>
        <p:txBody>
          <a:bodyPr/>
          <a:lstStyle/>
          <a:p>
            <a:r>
              <a:rPr lang="en-US" sz="3600" dirty="0"/>
              <a:t>Outline</a:t>
            </a:r>
            <a:endParaRPr lang="en-US" sz="3800" dirty="0"/>
          </a:p>
        </p:txBody>
      </p:sp>
      <p:sp>
        <p:nvSpPr>
          <p:cNvPr id="10" name="TextBox 9">
            <a:extLst>
              <a:ext uri="{FF2B5EF4-FFF2-40B4-BE49-F238E27FC236}">
                <a16:creationId xmlns:a16="http://schemas.microsoft.com/office/drawing/2014/main" id="{89F95423-09F5-49CF-8E95-3CD6E6829395}"/>
              </a:ext>
            </a:extLst>
          </p:cNvPr>
          <p:cNvSpPr txBox="1"/>
          <p:nvPr/>
        </p:nvSpPr>
        <p:spPr>
          <a:xfrm>
            <a:off x="203805" y="907864"/>
            <a:ext cx="11554290" cy="6247864"/>
          </a:xfrm>
          <a:prstGeom prst="rect">
            <a:avLst/>
          </a:prstGeom>
          <a:noFill/>
        </p:spPr>
        <p:txBody>
          <a:bodyPr wrap="square" rtlCol="0">
            <a:spAutoFit/>
          </a:bodyPr>
          <a:lstStyle/>
          <a:p>
            <a:pPr marL="285750" indent="-285750">
              <a:buFont typeface="Arial" panose="020B0604020202020204" pitchFamily="34" charset="0"/>
              <a:buChar char="•"/>
            </a:pPr>
            <a:r>
              <a:rPr lang="en-US" sz="3000" dirty="0">
                <a:latin typeface="Calibri" panose="020F0502020204030204" pitchFamily="34" charset="0"/>
                <a:cs typeface="Calibri" panose="020F0502020204030204" pitchFamily="34" charset="0"/>
              </a:rPr>
              <a:t>Motivation and background</a:t>
            </a: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3000" dirty="0">
                <a:latin typeface="Calibri" panose="020F0502020204030204" pitchFamily="34" charset="0"/>
                <a:cs typeface="Calibri" panose="020F0502020204030204" pitchFamily="34" charset="0"/>
              </a:rPr>
              <a:t>The Arctic Coastal Erosion (ACE) model</a:t>
            </a: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914400" lvl="1" indent="-457200">
              <a:buFont typeface="Wingdings" panose="05000000000000000000" pitchFamily="2" charset="2"/>
              <a:buChar char="Ø"/>
            </a:pPr>
            <a:r>
              <a:rPr lang="en-US" sz="3000" dirty="0">
                <a:latin typeface="Calibri" panose="020F0502020204030204" pitchFamily="34" charset="0"/>
                <a:cs typeface="Calibri" panose="020F0502020204030204" pitchFamily="34" charset="0"/>
              </a:rPr>
              <a:t>The coupled thermo-mechanical FEM terrestrial model in ACE</a:t>
            </a:r>
          </a:p>
          <a:p>
            <a:pPr marL="914400" lvl="1" indent="-457200">
              <a:buFont typeface="Wingdings" panose="05000000000000000000" pitchFamily="2" charset="2"/>
              <a:buChar char="Ø"/>
            </a:pPr>
            <a:r>
              <a:rPr lang="en-US" sz="3000" dirty="0">
                <a:latin typeface="Calibri" panose="020F0502020204030204" pitchFamily="34" charset="0"/>
                <a:cs typeface="Calibri" panose="020F0502020204030204" pitchFamily="34" charset="0"/>
              </a:rPr>
              <a:t>Numerical results: calibration/validation of thermo-mechanical coupling for pseudo-realistic 2.5D slice problem</a:t>
            </a:r>
          </a:p>
          <a:p>
            <a:pPr marL="914400" lvl="1" indent="-45720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914400" lvl="1" indent="-45720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3000" dirty="0">
                <a:latin typeface="Calibri" panose="020F0502020204030204" pitchFamily="34" charset="0"/>
                <a:cs typeface="Calibri" panose="020F0502020204030204" pitchFamily="34" charset="0"/>
              </a:rPr>
              <a:t>From Arctic Coastal Erosion to Arctic Critical Infrastructure (ACI)</a:t>
            </a: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914400" lvl="1" indent="-457200">
              <a:buFont typeface="Wingdings" panose="05000000000000000000" pitchFamily="2" charset="2"/>
              <a:buChar char="Ø"/>
            </a:pPr>
            <a:r>
              <a:rPr lang="en-US" sz="3000" dirty="0">
                <a:latin typeface="Calibri" panose="020F0502020204030204" pitchFamily="34" charset="0"/>
                <a:cs typeface="Calibri" panose="020F0502020204030204" pitchFamily="34" charset="0"/>
              </a:rPr>
              <a:t>The ACI project</a:t>
            </a:r>
          </a:p>
          <a:p>
            <a:pPr marL="914400" lvl="1" indent="-457200">
              <a:buFont typeface="Wingdings" panose="05000000000000000000" pitchFamily="2" charset="2"/>
              <a:buChar char="Ø"/>
            </a:pPr>
            <a:r>
              <a:rPr lang="en-US" sz="3000" dirty="0">
                <a:latin typeface="Calibri" panose="020F0502020204030204" pitchFamily="34" charset="0"/>
                <a:cs typeface="Calibri" panose="020F0502020204030204" pitchFamily="34" charset="0"/>
              </a:rPr>
              <a:t>Numerical results: </a:t>
            </a:r>
            <a:r>
              <a:rPr lang="en-US" sz="3000" dirty="0" err="1">
                <a:latin typeface="Calibri" panose="020F0502020204030204" pitchFamily="34" charset="0"/>
                <a:cs typeface="Calibri" panose="020F0502020204030204" pitchFamily="34" charset="0"/>
              </a:rPr>
              <a:t>Paulatuk</a:t>
            </a:r>
            <a:r>
              <a:rPr lang="en-US" sz="3000" dirty="0">
                <a:latin typeface="Calibri" panose="020F0502020204030204" pitchFamily="34" charset="0"/>
                <a:cs typeface="Calibri" panose="020F0502020204030204" pitchFamily="34" charset="0"/>
              </a:rPr>
              <a:t> peninsula airstrip </a:t>
            </a:r>
          </a:p>
          <a:p>
            <a:pPr marL="914400" lvl="1" indent="-45720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914400" lvl="1" indent="-45720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3000" dirty="0">
                <a:latin typeface="Calibri" panose="020F0502020204030204" pitchFamily="34" charset="0"/>
                <a:cs typeface="Calibri" panose="020F0502020204030204" pitchFamily="34" charset="0"/>
              </a:rPr>
              <a:t>Summary</a:t>
            </a:r>
          </a:p>
          <a:p>
            <a:pPr marL="285750" indent="-285750">
              <a:buFont typeface="Arial" panose="020B0604020202020204" pitchFamily="34" charset="0"/>
              <a:buChar char="•"/>
            </a:pPr>
            <a:endParaRPr lang="en-US" sz="400"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400"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3000" dirty="0">
                <a:latin typeface="Calibri" panose="020F0502020204030204" pitchFamily="34" charset="0"/>
                <a:cs typeface="Calibri" panose="020F0502020204030204" pitchFamily="34" charset="0"/>
              </a:rPr>
              <a:t>Current and future work</a:t>
            </a:r>
          </a:p>
          <a:p>
            <a:pPr marL="285750" indent="-285750">
              <a:buFont typeface="Arial" panose="020B0604020202020204" pitchFamily="34" charset="0"/>
              <a:buChar char="•"/>
            </a:pPr>
            <a:endParaRPr lang="en-US" sz="3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3000" dirty="0">
              <a:latin typeface="Calibri" panose="020F0502020204030204" pitchFamily="34" charset="0"/>
              <a:cs typeface="Calibri" panose="020F0502020204030204" pitchFamily="34" charset="0"/>
            </a:endParaRPr>
          </a:p>
        </p:txBody>
      </p:sp>
      <p:sp>
        <p:nvSpPr>
          <p:cNvPr id="3" name="Slide Number Placeholder 3">
            <a:extLst>
              <a:ext uri="{FF2B5EF4-FFF2-40B4-BE49-F238E27FC236}">
                <a16:creationId xmlns:a16="http://schemas.microsoft.com/office/drawing/2014/main" id="{D3C15B3A-3C68-923C-ED46-DB2EB6DD540B}"/>
              </a:ext>
            </a:extLst>
          </p:cNvPr>
          <p:cNvSpPr>
            <a:spLocks noGrp="1"/>
          </p:cNvSpPr>
          <p:nvPr>
            <p:ph type="sldNum" sz="quarter" idx="12"/>
          </p:nvPr>
        </p:nvSpPr>
        <p:spPr>
          <a:xfrm>
            <a:off x="11176000" y="6547487"/>
            <a:ext cx="812800" cy="374650"/>
          </a:xfrm>
        </p:spPr>
        <p:txBody>
          <a:bodyPr/>
          <a:lstStyle/>
          <a:p>
            <a:fld id="{A5E55A7B-7854-E145-92D9-B491DF4BAE2D}" type="slidenum">
              <a:rPr lang="en-US" smtClean="0">
                <a:solidFill>
                  <a:schemeClr val="bg1"/>
                </a:solidFill>
              </a:rPr>
              <a:pPr/>
              <a:t>2</a:t>
            </a:fld>
            <a:endParaRPr lang="en-US" dirty="0">
              <a:solidFill>
                <a:schemeClr val="bg1"/>
              </a:solidFill>
            </a:endParaRPr>
          </a:p>
        </p:txBody>
      </p:sp>
      <p:pic>
        <p:nvPicPr>
          <p:cNvPr id="4" name="Picture 3">
            <a:extLst>
              <a:ext uri="{FF2B5EF4-FFF2-40B4-BE49-F238E27FC236}">
                <a16:creationId xmlns:a16="http://schemas.microsoft.com/office/drawing/2014/main" id="{F65CAFBA-CD24-90BF-BA4D-376D859F2B8A}"/>
              </a:ext>
            </a:extLst>
          </p:cNvPr>
          <p:cNvPicPr>
            <a:picLocks noChangeAspect="1"/>
          </p:cNvPicPr>
          <p:nvPr/>
        </p:nvPicPr>
        <p:blipFill>
          <a:blip r:embed="rId3"/>
          <a:stretch>
            <a:fillRect/>
          </a:stretch>
        </p:blipFill>
        <p:spPr>
          <a:xfrm>
            <a:off x="7006911" y="482549"/>
            <a:ext cx="3136743" cy="1398238"/>
          </a:xfrm>
          <a:prstGeom prst="rect">
            <a:avLst/>
          </a:prstGeom>
        </p:spPr>
      </p:pic>
      <p:pic>
        <p:nvPicPr>
          <p:cNvPr id="6" name="Picture 5" descr="A picture containing outdoor, grass, field, truck&#10;&#10;Description automatically generated">
            <a:extLst>
              <a:ext uri="{FF2B5EF4-FFF2-40B4-BE49-F238E27FC236}">
                <a16:creationId xmlns:a16="http://schemas.microsoft.com/office/drawing/2014/main" id="{827C3DA7-9588-248D-22F5-50863FDBAB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5283" y="4479927"/>
            <a:ext cx="3347408" cy="1882917"/>
          </a:xfrm>
          <a:prstGeom prst="rect">
            <a:avLst/>
          </a:prstGeom>
        </p:spPr>
      </p:pic>
      <p:sp>
        <p:nvSpPr>
          <p:cNvPr id="7" name="TextBox 6">
            <a:extLst>
              <a:ext uri="{FF2B5EF4-FFF2-40B4-BE49-F238E27FC236}">
                <a16:creationId xmlns:a16="http://schemas.microsoft.com/office/drawing/2014/main" id="{C9BD7096-29E3-0C3E-1BB1-6F2579E1CD98}"/>
              </a:ext>
            </a:extLst>
          </p:cNvPr>
          <p:cNvSpPr txBox="1"/>
          <p:nvPr/>
        </p:nvSpPr>
        <p:spPr>
          <a:xfrm>
            <a:off x="7706027" y="6067674"/>
            <a:ext cx="3469973" cy="307777"/>
          </a:xfrm>
          <a:prstGeom prst="rect">
            <a:avLst/>
          </a:prstGeom>
          <a:noFill/>
        </p:spPr>
        <p:txBody>
          <a:bodyPr wrap="square" rtlCol="0">
            <a:spAutoFit/>
          </a:bodyPr>
          <a:lstStyle/>
          <a:p>
            <a:pPr algn="ctr"/>
            <a:r>
              <a:rPr lang="en-US" sz="1400" dirty="0">
                <a:solidFill>
                  <a:schemeClr val="bg1"/>
                </a:solidFill>
                <a:latin typeface="Calibri" panose="020F0502020204030204" pitchFamily="34" charset="0"/>
                <a:ea typeface="Calibri" panose="020F0502020204030204" pitchFamily="34" charset="0"/>
                <a:cs typeface="Calibri" panose="020F0502020204030204" pitchFamily="34" charset="0"/>
              </a:rPr>
              <a:t>From newsweek.com.</a:t>
            </a:r>
          </a:p>
        </p:txBody>
      </p:sp>
    </p:spTree>
    <p:extLst>
      <p:ext uri="{BB962C8B-B14F-4D97-AF65-F5344CB8AC3E}">
        <p14:creationId xmlns:p14="http://schemas.microsoft.com/office/powerpoint/2010/main" val="4513854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80C0C35-CB6D-4844-B963-4915814F4371}"/>
              </a:ext>
            </a:extLst>
          </p:cNvPr>
          <p:cNvSpPr/>
          <p:nvPr/>
        </p:nvSpPr>
        <p:spPr>
          <a:xfrm>
            <a:off x="20774" y="3608269"/>
            <a:ext cx="7647224" cy="2800767"/>
          </a:xfrm>
          <a:prstGeom prst="rect">
            <a:avLst/>
          </a:prstGeom>
        </p:spPr>
        <p:txBody>
          <a:bodyPr wrap="square">
            <a:spAutoFit/>
          </a:bodyPr>
          <a:lstStyle/>
          <a:p>
            <a:r>
              <a:rPr lang="en-US" sz="2000" b="1" i="1" dirty="0">
                <a:solidFill>
                  <a:srgbClr val="0070C0"/>
                </a:solidFill>
                <a:latin typeface="Calibri" panose="020F0502020204030204" pitchFamily="34" charset="0"/>
                <a:cs typeface="Calibri" panose="020F0502020204030204" pitchFamily="34" charset="0"/>
              </a:rPr>
              <a:t>Parameters estimated from observational data at Drew Point, AK:</a:t>
            </a:r>
          </a:p>
          <a:p>
            <a:endParaRPr lang="en-US" sz="400" b="1" i="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Air temp w/ time, initial bluff temp (USGS weather station data)</a:t>
            </a: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Geothermal heat flux (borehole at Barrow, AK)</a:t>
            </a: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Polygon dimension, ice wedge thickness and depth, bluff height, organic layer (peat) thickness (Aug. 2019 field campaign)</a:t>
            </a:r>
          </a:p>
          <a:p>
            <a:pPr marL="742950" lvl="1"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r>
              <a:rPr lang="en-US" sz="2000" b="1" i="1" dirty="0">
                <a:solidFill>
                  <a:srgbClr val="0070C0"/>
                </a:solidFill>
                <a:latin typeface="Calibri" panose="020F0502020204030204" pitchFamily="34" charset="0"/>
                <a:cs typeface="Calibri" panose="020F0502020204030204" pitchFamily="34" charset="0"/>
              </a:rPr>
              <a:t>Parameters from wave model (WW3+SWAN+Delft3D):</a:t>
            </a:r>
          </a:p>
          <a:p>
            <a:endParaRPr lang="en-US" sz="400" b="1" i="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Ocean temperature, salinity and sea-level w/ time (for thermal and wave pressure mechanical BCs) </a:t>
            </a:r>
          </a:p>
        </p:txBody>
      </p:sp>
      <p:pic>
        <p:nvPicPr>
          <p:cNvPr id="31" name="Picture 30">
            <a:extLst>
              <a:ext uri="{FF2B5EF4-FFF2-40B4-BE49-F238E27FC236}">
                <a16:creationId xmlns:a16="http://schemas.microsoft.com/office/drawing/2014/main" id="{801F3F00-77DE-4CCC-8C3F-AAAFE7A6E707}"/>
              </a:ext>
            </a:extLst>
          </p:cNvPr>
          <p:cNvPicPr>
            <a:picLocks noChangeAspect="1"/>
          </p:cNvPicPr>
          <p:nvPr/>
        </p:nvPicPr>
        <p:blipFill>
          <a:blip r:embed="rId3"/>
          <a:stretch>
            <a:fillRect/>
          </a:stretch>
        </p:blipFill>
        <p:spPr>
          <a:xfrm>
            <a:off x="6258190" y="5291915"/>
            <a:ext cx="1170387" cy="524301"/>
          </a:xfrm>
          <a:prstGeom prst="rect">
            <a:avLst/>
          </a:prstGeom>
        </p:spPr>
      </p:pic>
      <p:sp>
        <p:nvSpPr>
          <p:cNvPr id="2" name="Title 1">
            <a:extLst>
              <a:ext uri="{FF2B5EF4-FFF2-40B4-BE49-F238E27FC236}">
                <a16:creationId xmlns:a16="http://schemas.microsoft.com/office/drawing/2014/main" id="{A0E6E190-C651-489A-8AD9-D8654A8EC8E5}"/>
              </a:ext>
            </a:extLst>
          </p:cNvPr>
          <p:cNvSpPr>
            <a:spLocks noGrp="1"/>
          </p:cNvSpPr>
          <p:nvPr>
            <p:ph type="title"/>
          </p:nvPr>
        </p:nvSpPr>
        <p:spPr>
          <a:xfrm>
            <a:off x="20774" y="-95091"/>
            <a:ext cx="10077709" cy="991675"/>
          </a:xfrm>
        </p:spPr>
        <p:txBody>
          <a:bodyPr/>
          <a:lstStyle/>
          <a:p>
            <a:r>
              <a:rPr lang="en-US" dirty="0"/>
              <a:t>Parameters &amp; inputs</a:t>
            </a:r>
          </a:p>
        </p:txBody>
      </p:sp>
      <p:sp>
        <p:nvSpPr>
          <p:cNvPr id="4" name="TextBox 3">
            <a:extLst>
              <a:ext uri="{FF2B5EF4-FFF2-40B4-BE49-F238E27FC236}">
                <a16:creationId xmlns:a16="http://schemas.microsoft.com/office/drawing/2014/main" id="{71827ED7-A4FB-49BC-AC88-6A75032E31BE}"/>
              </a:ext>
            </a:extLst>
          </p:cNvPr>
          <p:cNvSpPr txBox="1"/>
          <p:nvPr/>
        </p:nvSpPr>
        <p:spPr>
          <a:xfrm>
            <a:off x="51211" y="766679"/>
            <a:ext cx="7979734" cy="2800767"/>
          </a:xfrm>
          <a:prstGeom prst="rect">
            <a:avLst/>
          </a:prstGeom>
          <a:noFill/>
        </p:spPr>
        <p:txBody>
          <a:bodyPr wrap="square" rtlCol="0">
            <a:spAutoFit/>
          </a:bodyPr>
          <a:lstStyle/>
          <a:p>
            <a:r>
              <a:rPr lang="en-US" sz="2000" b="1" i="1" dirty="0">
                <a:solidFill>
                  <a:srgbClr val="0070C0"/>
                </a:solidFill>
                <a:latin typeface="Calibri" panose="020F0502020204030204" pitchFamily="34" charset="0"/>
                <a:cs typeface="Calibri" panose="020F0502020204030204" pitchFamily="34" charset="0"/>
              </a:rPr>
              <a:t>Parameters estimated from core lab experiments:</a:t>
            </a:r>
          </a:p>
          <a:p>
            <a:endParaRPr lang="en-US" sz="400" b="1" i="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Elastic modulus, Poisson’s ratio, yield stress</a:t>
            </a: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Sand/silt/clay/peat fractions with depth</a:t>
            </a: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Porosity with depth</a:t>
            </a: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Salinity with depth</a:t>
            </a:r>
          </a:p>
          <a:p>
            <a:pPr lvl="1"/>
            <a:endParaRPr lang="en-US" sz="400" dirty="0">
              <a:latin typeface="Calibri" panose="020F0502020204030204" pitchFamily="34" charset="0"/>
              <a:cs typeface="Calibri" panose="020F0502020204030204" pitchFamily="34" charset="0"/>
            </a:endParaRPr>
          </a:p>
          <a:p>
            <a:pPr lvl="1"/>
            <a:endParaRPr lang="en-US" sz="400" dirty="0">
              <a:latin typeface="Calibri" panose="020F0502020204030204" pitchFamily="34" charset="0"/>
              <a:cs typeface="Calibri" panose="020F0502020204030204" pitchFamily="34" charset="0"/>
            </a:endParaRPr>
          </a:p>
          <a:p>
            <a:r>
              <a:rPr lang="en-US" sz="2000" b="1" i="1" dirty="0">
                <a:solidFill>
                  <a:srgbClr val="0070C0"/>
                </a:solidFill>
                <a:latin typeface="Calibri" panose="020F0502020204030204" pitchFamily="34" charset="0"/>
                <a:cs typeface="Calibri" panose="020F0502020204030204" pitchFamily="34" charset="0"/>
              </a:rPr>
              <a:t>Parameters from literature:</a:t>
            </a:r>
          </a:p>
          <a:p>
            <a:endParaRPr lang="en-US" sz="400" b="1" i="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Ice/water/sediment densities, thermal conductivities, heat capacities</a:t>
            </a: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Freezing curve/width as function of sediment type</a:t>
            </a:r>
          </a:p>
        </p:txBody>
      </p:sp>
      <p:pic>
        <p:nvPicPr>
          <p:cNvPr id="17" name="Picture 16">
            <a:extLst>
              <a:ext uri="{FF2B5EF4-FFF2-40B4-BE49-F238E27FC236}">
                <a16:creationId xmlns:a16="http://schemas.microsoft.com/office/drawing/2014/main" id="{F9D61F92-8D9B-48CA-BC56-D94BEBF26513}"/>
              </a:ext>
            </a:extLst>
          </p:cNvPr>
          <p:cNvPicPr>
            <a:picLocks noChangeAspect="1"/>
          </p:cNvPicPr>
          <p:nvPr/>
        </p:nvPicPr>
        <p:blipFill>
          <a:blip r:embed="rId4"/>
          <a:stretch>
            <a:fillRect/>
          </a:stretch>
        </p:blipFill>
        <p:spPr>
          <a:xfrm>
            <a:off x="9676374" y="3593140"/>
            <a:ext cx="2327023" cy="2638425"/>
          </a:xfrm>
          <a:prstGeom prst="rect">
            <a:avLst/>
          </a:prstGeom>
        </p:spPr>
      </p:pic>
      <p:pic>
        <p:nvPicPr>
          <p:cNvPr id="29" name="Picture 28">
            <a:extLst>
              <a:ext uri="{FF2B5EF4-FFF2-40B4-BE49-F238E27FC236}">
                <a16:creationId xmlns:a16="http://schemas.microsoft.com/office/drawing/2014/main" id="{614FB688-EF8E-451D-811D-BCF492A85056}"/>
              </a:ext>
            </a:extLst>
          </p:cNvPr>
          <p:cNvPicPr>
            <a:picLocks noChangeAspect="1"/>
          </p:cNvPicPr>
          <p:nvPr/>
        </p:nvPicPr>
        <p:blipFill>
          <a:blip r:embed="rId5"/>
          <a:stretch>
            <a:fillRect/>
          </a:stretch>
        </p:blipFill>
        <p:spPr>
          <a:xfrm>
            <a:off x="7541990" y="3615627"/>
            <a:ext cx="2222760" cy="2713894"/>
          </a:xfrm>
          <a:prstGeom prst="rect">
            <a:avLst/>
          </a:prstGeom>
        </p:spPr>
      </p:pic>
      <p:sp>
        <p:nvSpPr>
          <p:cNvPr id="30" name="TextBox 29">
            <a:extLst>
              <a:ext uri="{FF2B5EF4-FFF2-40B4-BE49-F238E27FC236}">
                <a16:creationId xmlns:a16="http://schemas.microsoft.com/office/drawing/2014/main" id="{18BAFE67-AABA-4B0F-A7F1-CE8BCBC82C59}"/>
              </a:ext>
            </a:extLst>
          </p:cNvPr>
          <p:cNvSpPr txBox="1"/>
          <p:nvPr/>
        </p:nvSpPr>
        <p:spPr>
          <a:xfrm>
            <a:off x="8366604" y="5068630"/>
            <a:ext cx="1269130" cy="307777"/>
          </a:xfrm>
          <a:prstGeom prst="rect">
            <a:avLst/>
          </a:prstGeom>
          <a:solidFill>
            <a:schemeClr val="bg1"/>
          </a:solidFill>
        </p:spPr>
        <p:txBody>
          <a:bodyPr wrap="none" rtlCol="0">
            <a:spAutoFit/>
          </a:bodyPr>
          <a:lstStyle/>
          <a:p>
            <a:r>
              <a:rPr lang="en-US" sz="1400" dirty="0">
                <a:latin typeface="Calibri" panose="020F0502020204030204" pitchFamily="34" charset="0"/>
                <a:cs typeface="Calibri" panose="020F0502020204030204" pitchFamily="34" charset="0"/>
              </a:rPr>
              <a:t>Deep borehole</a:t>
            </a:r>
          </a:p>
        </p:txBody>
      </p:sp>
      <p:pic>
        <p:nvPicPr>
          <p:cNvPr id="12" name="Picture 11">
            <a:extLst>
              <a:ext uri="{FF2B5EF4-FFF2-40B4-BE49-F238E27FC236}">
                <a16:creationId xmlns:a16="http://schemas.microsoft.com/office/drawing/2014/main" id="{36BFAB88-C76A-4437-A464-102ACC3DE562}"/>
              </a:ext>
            </a:extLst>
          </p:cNvPr>
          <p:cNvPicPr>
            <a:picLocks noChangeAspect="1"/>
          </p:cNvPicPr>
          <p:nvPr/>
        </p:nvPicPr>
        <p:blipFill>
          <a:blip r:embed="rId6"/>
          <a:stretch>
            <a:fillRect/>
          </a:stretch>
        </p:blipFill>
        <p:spPr>
          <a:xfrm>
            <a:off x="8398328" y="867503"/>
            <a:ext cx="3755372" cy="2816529"/>
          </a:xfrm>
          <a:prstGeom prst="rect">
            <a:avLst/>
          </a:prstGeom>
        </p:spPr>
      </p:pic>
      <p:sp>
        <p:nvSpPr>
          <p:cNvPr id="14" name="TextBox 13">
            <a:extLst>
              <a:ext uri="{FF2B5EF4-FFF2-40B4-BE49-F238E27FC236}">
                <a16:creationId xmlns:a16="http://schemas.microsoft.com/office/drawing/2014/main" id="{96298026-6B7D-49DF-9EAC-2634D39BCDD1}"/>
              </a:ext>
            </a:extLst>
          </p:cNvPr>
          <p:cNvSpPr txBox="1"/>
          <p:nvPr/>
        </p:nvSpPr>
        <p:spPr>
          <a:xfrm>
            <a:off x="9191734" y="916618"/>
            <a:ext cx="2427111" cy="338554"/>
          </a:xfrm>
          <a:prstGeom prst="rect">
            <a:avLst/>
          </a:prstGeom>
          <a:noFill/>
        </p:spPr>
        <p:txBody>
          <a:bodyPr wrap="square" rtlCol="0">
            <a:spAutoFit/>
          </a:bodyPr>
          <a:lstStyle/>
          <a:p>
            <a:pPr algn="ctr"/>
            <a:r>
              <a:rPr lang="en-US" sz="1600" dirty="0">
                <a:latin typeface="Calibri" panose="020F0502020204030204" pitchFamily="34" charset="0"/>
                <a:cs typeface="Calibri" panose="020F0502020204030204" pitchFamily="34" charset="0"/>
              </a:rPr>
              <a:t>BC Data for Drew Point</a:t>
            </a:r>
          </a:p>
        </p:txBody>
      </p:sp>
      <p:pic>
        <p:nvPicPr>
          <p:cNvPr id="15" name="Picture 14">
            <a:extLst>
              <a:ext uri="{FF2B5EF4-FFF2-40B4-BE49-F238E27FC236}">
                <a16:creationId xmlns:a16="http://schemas.microsoft.com/office/drawing/2014/main" id="{15F42A9B-CCE3-4368-9C61-B69317F4AF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6482551" y="771563"/>
            <a:ext cx="2223414" cy="1482276"/>
          </a:xfrm>
          <a:prstGeom prst="rect">
            <a:avLst/>
          </a:prstGeom>
        </p:spPr>
      </p:pic>
      <p:pic>
        <p:nvPicPr>
          <p:cNvPr id="16" name="Picture 15">
            <a:extLst>
              <a:ext uri="{FF2B5EF4-FFF2-40B4-BE49-F238E27FC236}">
                <a16:creationId xmlns:a16="http://schemas.microsoft.com/office/drawing/2014/main" id="{74031FF5-572D-4260-85C3-C4A9CAEBB462}"/>
              </a:ext>
            </a:extLst>
          </p:cNvPr>
          <p:cNvPicPr>
            <a:picLocks noChangeAspect="1"/>
          </p:cNvPicPr>
          <p:nvPr/>
        </p:nvPicPr>
        <p:blipFill rotWithShape="1">
          <a:blip r:embed="rId8">
            <a:extLst>
              <a:ext uri="{28A0092B-C50C-407E-A947-70E740481C1C}">
                <a14:useLocalDpi xmlns:a14="http://schemas.microsoft.com/office/drawing/2010/main" val="0"/>
              </a:ext>
            </a:extLst>
          </a:blip>
          <a:srcRect l="30769" t="34639" r="30761" b="31641"/>
          <a:stretch/>
        </p:blipFill>
        <p:spPr>
          <a:xfrm rot="16200000">
            <a:off x="5838296" y="444642"/>
            <a:ext cx="1272393" cy="764229"/>
          </a:xfrm>
          <a:prstGeom prst="rect">
            <a:avLst/>
          </a:prstGeom>
        </p:spPr>
      </p:pic>
      <p:pic>
        <p:nvPicPr>
          <p:cNvPr id="18" name="Picture 17">
            <a:extLst>
              <a:ext uri="{FF2B5EF4-FFF2-40B4-BE49-F238E27FC236}">
                <a16:creationId xmlns:a16="http://schemas.microsoft.com/office/drawing/2014/main" id="{4072A767-D184-45BC-BB54-C16664B51D97}"/>
              </a:ext>
            </a:extLst>
          </p:cNvPr>
          <p:cNvPicPr>
            <a:picLocks noChangeAspect="1"/>
          </p:cNvPicPr>
          <p:nvPr/>
        </p:nvPicPr>
        <p:blipFill>
          <a:blip r:embed="rId9"/>
          <a:stretch>
            <a:fillRect/>
          </a:stretch>
        </p:blipFill>
        <p:spPr>
          <a:xfrm>
            <a:off x="5413084" y="1417997"/>
            <a:ext cx="1491486" cy="1219422"/>
          </a:xfrm>
          <a:prstGeom prst="rect">
            <a:avLst/>
          </a:prstGeom>
        </p:spPr>
      </p:pic>
      <p:cxnSp>
        <p:nvCxnSpPr>
          <p:cNvPr id="22" name="Straight Arrow Connector 21">
            <a:extLst>
              <a:ext uri="{FF2B5EF4-FFF2-40B4-BE49-F238E27FC236}">
                <a16:creationId xmlns:a16="http://schemas.microsoft.com/office/drawing/2014/main" id="{7F913DCB-B5BE-45B5-A78B-C26DFA0FA585}"/>
              </a:ext>
            </a:extLst>
          </p:cNvPr>
          <p:cNvCxnSpPr>
            <a:cxnSpLocks/>
          </p:cNvCxnSpPr>
          <p:nvPr/>
        </p:nvCxnSpPr>
        <p:spPr>
          <a:xfrm flipH="1" flipV="1">
            <a:off x="6675589" y="1275206"/>
            <a:ext cx="847593" cy="450376"/>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3" name="Slide Number Placeholder 3">
            <a:extLst>
              <a:ext uri="{FF2B5EF4-FFF2-40B4-BE49-F238E27FC236}">
                <a16:creationId xmlns:a16="http://schemas.microsoft.com/office/drawing/2014/main" id="{C5FA6C58-C202-895C-F102-E1F4934CDEC8}"/>
              </a:ext>
            </a:extLst>
          </p:cNvPr>
          <p:cNvSpPr>
            <a:spLocks noGrp="1"/>
          </p:cNvSpPr>
          <p:nvPr>
            <p:ph type="sldNum" sz="quarter" idx="12"/>
          </p:nvPr>
        </p:nvSpPr>
        <p:spPr>
          <a:xfrm>
            <a:off x="11176000" y="6547487"/>
            <a:ext cx="812800" cy="374650"/>
          </a:xfrm>
        </p:spPr>
        <p:txBody>
          <a:bodyPr/>
          <a:lstStyle/>
          <a:p>
            <a:fld id="{A5E55A7B-7854-E145-92D9-B491DF4BAE2D}" type="slidenum">
              <a:rPr lang="en-US" smtClean="0">
                <a:solidFill>
                  <a:schemeClr val="bg1"/>
                </a:solidFill>
              </a:rPr>
              <a:pPr/>
              <a:t>20</a:t>
            </a:fld>
            <a:endParaRPr lang="en-US" dirty="0">
              <a:solidFill>
                <a:schemeClr val="bg1"/>
              </a:solidFill>
            </a:endParaRPr>
          </a:p>
        </p:txBody>
      </p:sp>
    </p:spTree>
    <p:extLst>
      <p:ext uri="{BB962C8B-B14F-4D97-AF65-F5344CB8AC3E}">
        <p14:creationId xmlns:p14="http://schemas.microsoft.com/office/powerpoint/2010/main" val="23877667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805" y="46782"/>
            <a:ext cx="8991813" cy="991675"/>
          </a:xfrm>
        </p:spPr>
        <p:txBody>
          <a:bodyPr/>
          <a:lstStyle/>
          <a:p>
            <a:r>
              <a:rPr lang="en-US" sz="3600" dirty="0"/>
              <a:t>Outline</a:t>
            </a:r>
            <a:endParaRPr lang="en-US" sz="3800" dirty="0"/>
          </a:p>
        </p:txBody>
      </p:sp>
      <p:sp>
        <p:nvSpPr>
          <p:cNvPr id="10" name="TextBox 9">
            <a:extLst>
              <a:ext uri="{FF2B5EF4-FFF2-40B4-BE49-F238E27FC236}">
                <a16:creationId xmlns:a16="http://schemas.microsoft.com/office/drawing/2014/main" id="{89F95423-09F5-49CF-8E95-3CD6E6829395}"/>
              </a:ext>
            </a:extLst>
          </p:cNvPr>
          <p:cNvSpPr txBox="1"/>
          <p:nvPr/>
        </p:nvSpPr>
        <p:spPr>
          <a:xfrm>
            <a:off x="203805" y="907864"/>
            <a:ext cx="11554290" cy="6247864"/>
          </a:xfrm>
          <a:prstGeom prst="rect">
            <a:avLst/>
          </a:prstGeom>
          <a:noFill/>
        </p:spPr>
        <p:txBody>
          <a:bodyPr wrap="square" rtlCol="0">
            <a:spAutoFit/>
          </a:bodyPr>
          <a:lstStyle/>
          <a:p>
            <a:pPr marL="285750" indent="-285750">
              <a:buFont typeface="Arial" panose="020B0604020202020204" pitchFamily="34" charset="0"/>
              <a:buChar char="•"/>
            </a:pPr>
            <a:r>
              <a:rPr lang="en-US" sz="3000" dirty="0">
                <a:latin typeface="Calibri" panose="020F0502020204030204" pitchFamily="34" charset="0"/>
                <a:cs typeface="Calibri" panose="020F0502020204030204" pitchFamily="34" charset="0"/>
              </a:rPr>
              <a:t>Motivation and background</a:t>
            </a: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3000" b="1" dirty="0">
                <a:latin typeface="Calibri" panose="020F0502020204030204" pitchFamily="34" charset="0"/>
                <a:cs typeface="Calibri" panose="020F0502020204030204" pitchFamily="34" charset="0"/>
              </a:rPr>
              <a:t>The Arctic Coastal Erosion (ACE) model</a:t>
            </a: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914400" lvl="1" indent="-457200">
              <a:buFont typeface="Wingdings" panose="05000000000000000000" pitchFamily="2" charset="2"/>
              <a:buChar char="Ø"/>
            </a:pPr>
            <a:r>
              <a:rPr lang="en-US" sz="3000" dirty="0">
                <a:latin typeface="Calibri" panose="020F0502020204030204" pitchFamily="34" charset="0"/>
                <a:cs typeface="Calibri" panose="020F0502020204030204" pitchFamily="34" charset="0"/>
              </a:rPr>
              <a:t>The coupled thermo-mechanical FEM terrestrial model in ACE</a:t>
            </a:r>
          </a:p>
          <a:p>
            <a:pPr marL="914400" lvl="1" indent="-457200">
              <a:buFont typeface="Wingdings" panose="05000000000000000000" pitchFamily="2" charset="2"/>
              <a:buChar char="Ø"/>
            </a:pPr>
            <a:r>
              <a:rPr lang="en-US" sz="3000" b="1" dirty="0">
                <a:latin typeface="Calibri" panose="020F0502020204030204" pitchFamily="34" charset="0"/>
                <a:cs typeface="Calibri" panose="020F0502020204030204" pitchFamily="34" charset="0"/>
              </a:rPr>
              <a:t>Numerical results: calibration/validation of thermo-mechanical coupling for pseudo-realistic 2.5D slice problem</a:t>
            </a:r>
          </a:p>
          <a:p>
            <a:pPr marL="914400" lvl="1" indent="-45720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914400" lvl="1" indent="-45720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3000" dirty="0">
                <a:latin typeface="Calibri" panose="020F0502020204030204" pitchFamily="34" charset="0"/>
                <a:cs typeface="Calibri" panose="020F0502020204030204" pitchFamily="34" charset="0"/>
              </a:rPr>
              <a:t>From Arctic Coastal Erosion to Arctic Critical Infrastructure (ACI)</a:t>
            </a: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914400" lvl="1" indent="-457200">
              <a:buFont typeface="Wingdings" panose="05000000000000000000" pitchFamily="2" charset="2"/>
              <a:buChar char="Ø"/>
            </a:pPr>
            <a:r>
              <a:rPr lang="en-US" sz="3000" dirty="0">
                <a:latin typeface="Calibri" panose="020F0502020204030204" pitchFamily="34" charset="0"/>
                <a:cs typeface="Calibri" panose="020F0502020204030204" pitchFamily="34" charset="0"/>
              </a:rPr>
              <a:t>The ACI project</a:t>
            </a:r>
          </a:p>
          <a:p>
            <a:pPr marL="914400" lvl="1" indent="-457200">
              <a:buFont typeface="Wingdings" panose="05000000000000000000" pitchFamily="2" charset="2"/>
              <a:buChar char="Ø"/>
            </a:pPr>
            <a:r>
              <a:rPr lang="en-US" sz="3000" dirty="0">
                <a:latin typeface="Calibri" panose="020F0502020204030204" pitchFamily="34" charset="0"/>
                <a:cs typeface="Calibri" panose="020F0502020204030204" pitchFamily="34" charset="0"/>
              </a:rPr>
              <a:t>Numerical results: </a:t>
            </a:r>
            <a:r>
              <a:rPr lang="en-US" sz="3000" dirty="0" err="1">
                <a:latin typeface="Calibri" panose="020F0502020204030204" pitchFamily="34" charset="0"/>
                <a:cs typeface="Calibri" panose="020F0502020204030204" pitchFamily="34" charset="0"/>
              </a:rPr>
              <a:t>Paulatuk</a:t>
            </a:r>
            <a:r>
              <a:rPr lang="en-US" sz="3000" dirty="0">
                <a:latin typeface="Calibri" panose="020F0502020204030204" pitchFamily="34" charset="0"/>
                <a:cs typeface="Calibri" panose="020F0502020204030204" pitchFamily="34" charset="0"/>
              </a:rPr>
              <a:t> peninsula airstrip </a:t>
            </a:r>
          </a:p>
          <a:p>
            <a:pPr marL="914400" lvl="1" indent="-45720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914400" lvl="1" indent="-45720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3000" dirty="0">
                <a:latin typeface="Calibri" panose="020F0502020204030204" pitchFamily="34" charset="0"/>
                <a:cs typeface="Calibri" panose="020F0502020204030204" pitchFamily="34" charset="0"/>
              </a:rPr>
              <a:t>Summary</a:t>
            </a:r>
          </a:p>
          <a:p>
            <a:pPr marL="285750" indent="-285750">
              <a:buFont typeface="Arial" panose="020B0604020202020204" pitchFamily="34" charset="0"/>
              <a:buChar char="•"/>
            </a:pPr>
            <a:endParaRPr lang="en-US" sz="400"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400"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3000" dirty="0">
                <a:latin typeface="Calibri" panose="020F0502020204030204" pitchFamily="34" charset="0"/>
                <a:cs typeface="Calibri" panose="020F0502020204030204" pitchFamily="34" charset="0"/>
              </a:rPr>
              <a:t>Current and future work</a:t>
            </a:r>
          </a:p>
          <a:p>
            <a:pPr marL="285750" indent="-285750">
              <a:buFont typeface="Arial" panose="020B0604020202020204" pitchFamily="34" charset="0"/>
              <a:buChar char="•"/>
            </a:pPr>
            <a:endParaRPr lang="en-US" sz="3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3000" dirty="0">
              <a:latin typeface="Calibri" panose="020F0502020204030204" pitchFamily="34" charset="0"/>
              <a:cs typeface="Calibri" panose="020F0502020204030204" pitchFamily="34" charset="0"/>
            </a:endParaRPr>
          </a:p>
        </p:txBody>
      </p:sp>
      <p:sp>
        <p:nvSpPr>
          <p:cNvPr id="3" name="Slide Number Placeholder 3">
            <a:extLst>
              <a:ext uri="{FF2B5EF4-FFF2-40B4-BE49-F238E27FC236}">
                <a16:creationId xmlns:a16="http://schemas.microsoft.com/office/drawing/2014/main" id="{D3C15B3A-3C68-923C-ED46-DB2EB6DD540B}"/>
              </a:ext>
            </a:extLst>
          </p:cNvPr>
          <p:cNvSpPr>
            <a:spLocks noGrp="1"/>
          </p:cNvSpPr>
          <p:nvPr>
            <p:ph type="sldNum" sz="quarter" idx="12"/>
          </p:nvPr>
        </p:nvSpPr>
        <p:spPr>
          <a:xfrm>
            <a:off x="11176000" y="6547487"/>
            <a:ext cx="812800" cy="374650"/>
          </a:xfrm>
        </p:spPr>
        <p:txBody>
          <a:bodyPr/>
          <a:lstStyle/>
          <a:p>
            <a:fld id="{A5E55A7B-7854-E145-92D9-B491DF4BAE2D}" type="slidenum">
              <a:rPr lang="en-US" smtClean="0">
                <a:solidFill>
                  <a:schemeClr val="bg1"/>
                </a:solidFill>
              </a:rPr>
              <a:pPr/>
              <a:t>21</a:t>
            </a:fld>
            <a:endParaRPr lang="en-US" dirty="0">
              <a:solidFill>
                <a:schemeClr val="bg1"/>
              </a:solidFill>
            </a:endParaRPr>
          </a:p>
        </p:txBody>
      </p:sp>
      <p:pic>
        <p:nvPicPr>
          <p:cNvPr id="4" name="Picture 3">
            <a:extLst>
              <a:ext uri="{FF2B5EF4-FFF2-40B4-BE49-F238E27FC236}">
                <a16:creationId xmlns:a16="http://schemas.microsoft.com/office/drawing/2014/main" id="{F65CAFBA-CD24-90BF-BA4D-376D859F2B8A}"/>
              </a:ext>
            </a:extLst>
          </p:cNvPr>
          <p:cNvPicPr>
            <a:picLocks noChangeAspect="1"/>
          </p:cNvPicPr>
          <p:nvPr/>
        </p:nvPicPr>
        <p:blipFill>
          <a:blip r:embed="rId3"/>
          <a:stretch>
            <a:fillRect/>
          </a:stretch>
        </p:blipFill>
        <p:spPr>
          <a:xfrm>
            <a:off x="7006911" y="482549"/>
            <a:ext cx="3136743" cy="1398238"/>
          </a:xfrm>
          <a:prstGeom prst="rect">
            <a:avLst/>
          </a:prstGeom>
        </p:spPr>
      </p:pic>
      <p:pic>
        <p:nvPicPr>
          <p:cNvPr id="6" name="Picture 5" descr="A picture containing outdoor, grass, field, truck&#10;&#10;Description automatically generated">
            <a:extLst>
              <a:ext uri="{FF2B5EF4-FFF2-40B4-BE49-F238E27FC236}">
                <a16:creationId xmlns:a16="http://schemas.microsoft.com/office/drawing/2014/main" id="{827C3DA7-9588-248D-22F5-50863FDBAB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5283" y="4479927"/>
            <a:ext cx="3347408" cy="1882917"/>
          </a:xfrm>
          <a:prstGeom prst="rect">
            <a:avLst/>
          </a:prstGeom>
        </p:spPr>
      </p:pic>
      <p:sp>
        <p:nvSpPr>
          <p:cNvPr id="7" name="TextBox 6">
            <a:extLst>
              <a:ext uri="{FF2B5EF4-FFF2-40B4-BE49-F238E27FC236}">
                <a16:creationId xmlns:a16="http://schemas.microsoft.com/office/drawing/2014/main" id="{C9BD7096-29E3-0C3E-1BB1-6F2579E1CD98}"/>
              </a:ext>
            </a:extLst>
          </p:cNvPr>
          <p:cNvSpPr txBox="1"/>
          <p:nvPr/>
        </p:nvSpPr>
        <p:spPr>
          <a:xfrm>
            <a:off x="7706027" y="6067674"/>
            <a:ext cx="3469973" cy="307777"/>
          </a:xfrm>
          <a:prstGeom prst="rect">
            <a:avLst/>
          </a:prstGeom>
          <a:noFill/>
        </p:spPr>
        <p:txBody>
          <a:bodyPr wrap="square" rtlCol="0">
            <a:spAutoFit/>
          </a:bodyPr>
          <a:lstStyle/>
          <a:p>
            <a:pPr algn="ctr"/>
            <a:r>
              <a:rPr lang="en-US" sz="1400" dirty="0">
                <a:solidFill>
                  <a:schemeClr val="bg1"/>
                </a:solidFill>
                <a:latin typeface="Calibri" panose="020F0502020204030204" pitchFamily="34" charset="0"/>
                <a:ea typeface="Calibri" panose="020F0502020204030204" pitchFamily="34" charset="0"/>
                <a:cs typeface="Calibri" panose="020F0502020204030204" pitchFamily="34" charset="0"/>
              </a:rPr>
              <a:t>From newsweek.com.</a:t>
            </a:r>
          </a:p>
        </p:txBody>
      </p:sp>
    </p:spTree>
    <p:extLst>
      <p:ext uri="{BB962C8B-B14F-4D97-AF65-F5344CB8AC3E}">
        <p14:creationId xmlns:p14="http://schemas.microsoft.com/office/powerpoint/2010/main" val="23435540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518857F-33C1-B728-FDAD-40CB85BDA40D}"/>
              </a:ext>
            </a:extLst>
          </p:cNvPr>
          <p:cNvPicPr>
            <a:picLocks noChangeAspect="1"/>
          </p:cNvPicPr>
          <p:nvPr/>
        </p:nvPicPr>
        <p:blipFill>
          <a:blip r:embed="rId3"/>
          <a:stretch>
            <a:fillRect/>
          </a:stretch>
        </p:blipFill>
        <p:spPr>
          <a:xfrm>
            <a:off x="338507" y="3482174"/>
            <a:ext cx="11357624" cy="3542438"/>
          </a:xfrm>
          <a:prstGeom prst="rect">
            <a:avLst/>
          </a:prstGeom>
        </p:spPr>
      </p:pic>
      <p:sp>
        <p:nvSpPr>
          <p:cNvPr id="17" name="Title 5">
            <a:extLst>
              <a:ext uri="{FF2B5EF4-FFF2-40B4-BE49-F238E27FC236}">
                <a16:creationId xmlns:a16="http://schemas.microsoft.com/office/drawing/2014/main" id="{505588E5-3A57-4EF2-8020-5F91B433100B}"/>
              </a:ext>
            </a:extLst>
          </p:cNvPr>
          <p:cNvSpPr>
            <a:spLocks noGrp="1"/>
          </p:cNvSpPr>
          <p:nvPr>
            <p:ph type="title"/>
          </p:nvPr>
        </p:nvSpPr>
        <p:spPr>
          <a:xfrm>
            <a:off x="0" y="-200937"/>
            <a:ext cx="10362001" cy="1189972"/>
          </a:xfrm>
        </p:spPr>
        <p:txBody>
          <a:bodyPr/>
          <a:lstStyle/>
          <a:p>
            <a:r>
              <a:rPr lang="en-US" dirty="0"/>
              <a:t>Numerical results: Drew Point 2.5D slice</a:t>
            </a:r>
          </a:p>
        </p:txBody>
      </p:sp>
      <p:sp>
        <p:nvSpPr>
          <p:cNvPr id="16" name="TextBox 15">
            <a:extLst>
              <a:ext uri="{FF2B5EF4-FFF2-40B4-BE49-F238E27FC236}">
                <a16:creationId xmlns:a16="http://schemas.microsoft.com/office/drawing/2014/main" id="{971B3004-E06A-4BEF-B21B-F4B4C00AAC70}"/>
              </a:ext>
            </a:extLst>
          </p:cNvPr>
          <p:cNvSpPr txBox="1"/>
          <p:nvPr/>
        </p:nvSpPr>
        <p:spPr>
          <a:xfrm>
            <a:off x="-22068" y="761665"/>
            <a:ext cx="6470825" cy="3508653"/>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Computational domain is </a:t>
            </a:r>
            <a:r>
              <a:rPr lang="en-US" b="1" i="1" dirty="0">
                <a:latin typeface="Calibri" panose="020F0502020204030204" pitchFamily="34" charset="0"/>
                <a:cs typeface="Calibri" panose="020F0502020204030204" pitchFamily="34" charset="0"/>
              </a:rPr>
              <a:t>2.5D cross-section </a:t>
            </a:r>
            <a:r>
              <a:rPr lang="en-US" dirty="0">
                <a:latin typeface="Calibri" panose="020F0502020204030204" pitchFamily="34" charset="0"/>
                <a:cs typeface="Calibri" panose="020F0502020204030204" pitchFamily="34" charset="0"/>
              </a:rPr>
              <a:t>of archetypal 3D bluff geometry discretized using a uniform hex grid </a:t>
            </a: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b="1" i="1" dirty="0">
                <a:latin typeface="Calibri" panose="020F0502020204030204" pitchFamily="34" charset="0"/>
                <a:cs typeface="Calibri" panose="020F0502020204030204" pitchFamily="34" charset="0"/>
              </a:rPr>
              <a:t>Pseudo-realistic problem </a:t>
            </a:r>
            <a:r>
              <a:rPr lang="en-US" dirty="0">
                <a:latin typeface="Calibri" panose="020F0502020204030204" pitchFamily="34" charset="0"/>
                <a:cs typeface="Calibri" panose="020F0502020204030204" pitchFamily="34" charset="0"/>
              </a:rPr>
              <a:t>with </a:t>
            </a:r>
            <a:r>
              <a:rPr lang="en-US" b="1" i="1" dirty="0">
                <a:latin typeface="Calibri" panose="020F0502020204030204" pitchFamily="34" charset="0"/>
                <a:cs typeface="Calibri" panose="020F0502020204030204" pitchFamily="34" charset="0"/>
              </a:rPr>
              <a:t>realistic oceanic and atmospheric forcing BCs </a:t>
            </a:r>
            <a:r>
              <a:rPr lang="en-US" dirty="0">
                <a:latin typeface="Calibri" panose="020F0502020204030204" pitchFamily="34" charset="0"/>
                <a:cs typeface="Calibri" panose="020F0502020204030204" pitchFamily="34" charset="0"/>
              </a:rPr>
              <a:t>from </a:t>
            </a:r>
            <a:r>
              <a:rPr lang="en-US" b="1" i="1" dirty="0">
                <a:latin typeface="Calibri" panose="020F0502020204030204" pitchFamily="34" charset="0"/>
                <a:cs typeface="Calibri" panose="020F0502020204030204" pitchFamily="34" charset="0"/>
              </a:rPr>
              <a:t>Drew Point, AK </a:t>
            </a:r>
            <a:r>
              <a:rPr lang="en-US" dirty="0">
                <a:latin typeface="Calibri" panose="020F0502020204030204" pitchFamily="34" charset="0"/>
                <a:cs typeface="Calibri" panose="020F0502020204030204" pitchFamily="34" charset="0"/>
              </a:rPr>
              <a:t>in </a:t>
            </a:r>
            <a:r>
              <a:rPr lang="en-US" b="1" i="1" dirty="0">
                <a:latin typeface="Calibri" panose="020F0502020204030204" pitchFamily="34" charset="0"/>
                <a:cs typeface="Calibri" panose="020F0502020204030204" pitchFamily="34" charset="0"/>
              </a:rPr>
              <a:t>summer 2018.</a:t>
            </a:r>
          </a:p>
          <a:p>
            <a:pPr marL="800100" lvl="1" indent="-34290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b="1" i="1" dirty="0">
                <a:latin typeface="Calibri" panose="020F0502020204030204" pitchFamily="34" charset="0"/>
                <a:cs typeface="Calibri" panose="020F0502020204030204" pitchFamily="34" charset="0"/>
              </a:rPr>
              <a:t>Initial temperature field </a:t>
            </a:r>
            <a:r>
              <a:rPr lang="en-US" dirty="0">
                <a:latin typeface="Calibri" panose="020F0502020204030204" pitchFamily="34" charset="0"/>
                <a:cs typeface="Calibri" panose="020F0502020204030204" pitchFamily="34" charset="0"/>
              </a:rPr>
              <a:t>obtained from vertical thermistor string placed into DP1-1 ice core at Drew Point</a:t>
            </a:r>
          </a:p>
          <a:p>
            <a:pPr marL="342900"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b="1" i="1" dirty="0">
                <a:latin typeface="Calibri" panose="020F0502020204030204" pitchFamily="34" charset="0"/>
                <a:ea typeface="Calibri" panose="020F0502020204030204" pitchFamily="34" charset="0"/>
                <a:cs typeface="Calibri" panose="020F0502020204030204" pitchFamily="34" charset="0"/>
              </a:rPr>
              <a:t>2.5 month simulation </a:t>
            </a:r>
            <a:r>
              <a:rPr lang="en-US" dirty="0">
                <a:latin typeface="Calibri" panose="020F0502020204030204" pitchFamily="34" charset="0"/>
                <a:ea typeface="Calibri" panose="020F0502020204030204" pitchFamily="34" charset="0"/>
                <a:cs typeface="Calibri" panose="020F0502020204030204" pitchFamily="34" charset="0"/>
              </a:rPr>
              <a:t>starting </a:t>
            </a:r>
            <a:r>
              <a:rPr lang="en-US" b="1" i="1" dirty="0">
                <a:latin typeface="Calibri" panose="020F0502020204030204" pitchFamily="34" charset="0"/>
                <a:ea typeface="Calibri" panose="020F0502020204030204" pitchFamily="34" charset="0"/>
                <a:cs typeface="Calibri" panose="020F0502020204030204" pitchFamily="34" charset="0"/>
              </a:rPr>
              <a:t>July 1, 2018</a:t>
            </a:r>
            <a:r>
              <a:rPr lang="en-US" dirty="0">
                <a:latin typeface="Calibri" panose="020F0502020204030204" pitchFamily="34" charset="0"/>
                <a:ea typeface="Calibri" panose="020F0502020204030204" pitchFamily="34" charset="0"/>
                <a:cs typeface="Calibri" panose="020F0502020204030204" pitchFamily="34" charset="0"/>
              </a:rPr>
              <a:t> with baseline time-step of 900 s.  </a:t>
            </a:r>
            <a:r>
              <a:rPr lang="en-US" b="1" i="1" dirty="0">
                <a:latin typeface="Calibri" panose="020F0502020204030204" pitchFamily="34" charset="0"/>
                <a:ea typeface="Calibri" panose="020F0502020204030204" pitchFamily="34" charset="0"/>
                <a:cs typeface="Calibri" panose="020F0502020204030204" pitchFamily="34" charset="0"/>
              </a:rPr>
              <a:t>Thermal</a:t>
            </a:r>
            <a:r>
              <a:rPr lang="en-US" dirty="0">
                <a:latin typeface="Calibri" panose="020F0502020204030204" pitchFamily="34" charset="0"/>
                <a:ea typeface="Calibri" panose="020F0502020204030204" pitchFamily="34" charset="0"/>
                <a:cs typeface="Calibri" panose="020F0502020204030204" pitchFamily="34" charset="0"/>
              </a:rPr>
              <a:t> uses </a:t>
            </a:r>
            <a:r>
              <a:rPr lang="en-US" b="1" i="1" dirty="0">
                <a:latin typeface="Calibri" panose="020F0502020204030204" pitchFamily="34" charset="0"/>
                <a:ea typeface="Calibri" panose="020F0502020204030204" pitchFamily="34" charset="0"/>
                <a:cs typeface="Calibri" panose="020F0502020204030204" pitchFamily="34" charset="0"/>
              </a:rPr>
              <a:t>forward Euler</a:t>
            </a:r>
            <a:r>
              <a:rPr lang="en-US" dirty="0">
                <a:latin typeface="Calibri" panose="020F0502020204030204" pitchFamily="34" charset="0"/>
                <a:ea typeface="Calibri" panose="020F0502020204030204" pitchFamily="34" charset="0"/>
                <a:cs typeface="Calibri" panose="020F0502020204030204" pitchFamily="34" charset="0"/>
              </a:rPr>
              <a:t>, </a:t>
            </a:r>
            <a:r>
              <a:rPr lang="en-US" b="1" i="1" dirty="0">
                <a:latin typeface="Calibri" panose="020F0502020204030204" pitchFamily="34" charset="0"/>
                <a:ea typeface="Calibri" panose="020F0502020204030204" pitchFamily="34" charset="0"/>
                <a:cs typeface="Calibri" panose="020F0502020204030204" pitchFamily="34" charset="0"/>
              </a:rPr>
              <a:t>mechanical</a:t>
            </a:r>
            <a:r>
              <a:rPr lang="en-US" dirty="0">
                <a:latin typeface="Calibri" panose="020F0502020204030204" pitchFamily="34" charset="0"/>
                <a:ea typeface="Calibri" panose="020F0502020204030204" pitchFamily="34" charset="0"/>
                <a:cs typeface="Calibri" panose="020F0502020204030204" pitchFamily="34" charset="0"/>
              </a:rPr>
              <a:t> uses </a:t>
            </a:r>
            <a:r>
              <a:rPr lang="en-US" b="1" i="1" dirty="0">
                <a:latin typeface="Calibri" panose="020F0502020204030204" pitchFamily="34" charset="0"/>
                <a:ea typeface="Calibri" panose="020F0502020204030204" pitchFamily="34" charset="0"/>
                <a:cs typeface="Calibri" panose="020F0502020204030204" pitchFamily="34" charset="0"/>
              </a:rPr>
              <a:t>implicit Newmark</a:t>
            </a:r>
            <a:r>
              <a:rPr lang="en-US" dirty="0">
                <a:latin typeface="Calibri" panose="020F0502020204030204" pitchFamily="34" charset="0"/>
                <a:ea typeface="Calibri" panose="020F0502020204030204" pitchFamily="34" charset="0"/>
                <a:cs typeface="Calibri" panose="020F0502020204030204" pitchFamily="34" charset="0"/>
              </a:rPr>
              <a:t>.</a:t>
            </a:r>
          </a:p>
          <a:p>
            <a:pPr marL="342900" indent="-34290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2200" dirty="0">
              <a:latin typeface="Calibri" panose="020F0502020204030204" pitchFamily="34" charset="0"/>
              <a:cs typeface="Calibri" panose="020F0502020204030204" pitchFamily="34" charset="0"/>
            </a:endParaRPr>
          </a:p>
        </p:txBody>
      </p:sp>
      <p:sp>
        <p:nvSpPr>
          <p:cNvPr id="2" name="Slide Number Placeholder 3">
            <a:extLst>
              <a:ext uri="{FF2B5EF4-FFF2-40B4-BE49-F238E27FC236}">
                <a16:creationId xmlns:a16="http://schemas.microsoft.com/office/drawing/2014/main" id="{CF23AACD-3C59-019F-12CA-72465B1EAB15}"/>
              </a:ext>
            </a:extLst>
          </p:cNvPr>
          <p:cNvSpPr>
            <a:spLocks noGrp="1"/>
          </p:cNvSpPr>
          <p:nvPr>
            <p:ph type="sldNum" sz="quarter" idx="12"/>
          </p:nvPr>
        </p:nvSpPr>
        <p:spPr>
          <a:xfrm>
            <a:off x="11176000" y="6547487"/>
            <a:ext cx="812800" cy="374650"/>
          </a:xfrm>
        </p:spPr>
        <p:txBody>
          <a:bodyPr/>
          <a:lstStyle/>
          <a:p>
            <a:fld id="{A5E55A7B-7854-E145-92D9-B491DF4BAE2D}" type="slidenum">
              <a:rPr lang="en-US" smtClean="0">
                <a:solidFill>
                  <a:schemeClr val="bg1"/>
                </a:solidFill>
              </a:rPr>
              <a:pPr/>
              <a:t>22</a:t>
            </a:fld>
            <a:endParaRPr lang="en-US" dirty="0">
              <a:solidFill>
                <a:schemeClr val="bg1"/>
              </a:solidFill>
            </a:endParaRPr>
          </a:p>
        </p:txBody>
      </p:sp>
      <p:sp>
        <p:nvSpPr>
          <p:cNvPr id="5" name="TextBox 4">
            <a:extLst>
              <a:ext uri="{FF2B5EF4-FFF2-40B4-BE49-F238E27FC236}">
                <a16:creationId xmlns:a16="http://schemas.microsoft.com/office/drawing/2014/main" id="{54B13C90-C086-7E01-125F-C53C949F27EE}"/>
              </a:ext>
            </a:extLst>
          </p:cNvPr>
          <p:cNvSpPr txBox="1"/>
          <p:nvPr/>
        </p:nvSpPr>
        <p:spPr>
          <a:xfrm>
            <a:off x="34149" y="6558932"/>
            <a:ext cx="10214719" cy="307777"/>
          </a:xfrm>
          <a:prstGeom prst="rect">
            <a:avLst/>
          </a:prstGeom>
          <a:noFill/>
        </p:spPr>
        <p:txBody>
          <a:bodyPr wrap="none" rtlCol="0">
            <a:spAutoFit/>
          </a:bodyPr>
          <a:lstStyle/>
          <a:p>
            <a:r>
              <a:rPr lang="en-US" sz="1400" dirty="0">
                <a:solidFill>
                  <a:schemeClr val="bg1"/>
                </a:solidFill>
                <a:latin typeface="Calibri" panose="020F0502020204030204" pitchFamily="34" charset="0"/>
                <a:ea typeface="Calibri" panose="020F0502020204030204" pitchFamily="34" charset="0"/>
                <a:cs typeface="Calibri" panose="020F0502020204030204" pitchFamily="34" charset="0"/>
              </a:rPr>
              <a:t>* E. Bayat et al., “The Arctic coastal erosion model: overview, developments and calibration at Drew Point, Alaska”, </a:t>
            </a:r>
            <a:r>
              <a:rPr lang="en-US" sz="1400" i="1" dirty="0">
                <a:solidFill>
                  <a:schemeClr val="bg1"/>
                </a:solidFill>
                <a:latin typeface="Calibri" panose="020F0502020204030204" pitchFamily="34" charset="0"/>
                <a:ea typeface="Calibri" panose="020F0502020204030204" pitchFamily="34" charset="0"/>
                <a:cs typeface="Calibri" panose="020F0502020204030204" pitchFamily="34" charset="0"/>
              </a:rPr>
              <a:t>JAMES </a:t>
            </a:r>
            <a:r>
              <a:rPr lang="en-US" sz="1400" dirty="0">
                <a:solidFill>
                  <a:schemeClr val="bg1"/>
                </a:solidFill>
                <a:latin typeface="Calibri" panose="020F0502020204030204" pitchFamily="34" charset="0"/>
                <a:ea typeface="Calibri" panose="020F0502020204030204" pitchFamily="34" charset="0"/>
                <a:cs typeface="Calibri" panose="020F0502020204030204" pitchFamily="34" charset="0"/>
              </a:rPr>
              <a:t>(under review).</a:t>
            </a:r>
          </a:p>
        </p:txBody>
      </p:sp>
      <p:sp>
        <p:nvSpPr>
          <p:cNvPr id="21" name="Rectangle 20">
            <a:extLst>
              <a:ext uri="{FF2B5EF4-FFF2-40B4-BE49-F238E27FC236}">
                <a16:creationId xmlns:a16="http://schemas.microsoft.com/office/drawing/2014/main" id="{480E65F7-B03D-103F-7A80-FBF9FC995AC2}"/>
              </a:ext>
            </a:extLst>
          </p:cNvPr>
          <p:cNvSpPr/>
          <p:nvPr/>
        </p:nvSpPr>
        <p:spPr>
          <a:xfrm rot="10181712">
            <a:off x="9167068" y="1963800"/>
            <a:ext cx="473669" cy="45719"/>
          </a:xfrm>
          <a:prstGeom prst="rect">
            <a:avLst/>
          </a:prstGeom>
          <a:solidFill>
            <a:schemeClr val="lt1">
              <a:alpha val="48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4" name="Rectangle 23">
            <a:extLst>
              <a:ext uri="{FF2B5EF4-FFF2-40B4-BE49-F238E27FC236}">
                <a16:creationId xmlns:a16="http://schemas.microsoft.com/office/drawing/2014/main" id="{D2BFADCE-3AFF-6033-472E-0823BC7F1CB8}"/>
              </a:ext>
            </a:extLst>
          </p:cNvPr>
          <p:cNvSpPr/>
          <p:nvPr/>
        </p:nvSpPr>
        <p:spPr>
          <a:xfrm rot="5400000">
            <a:off x="9057574" y="2133995"/>
            <a:ext cx="210673" cy="45719"/>
          </a:xfrm>
          <a:prstGeom prst="rect">
            <a:avLst/>
          </a:prstGeom>
          <a:solidFill>
            <a:schemeClr val="lt1">
              <a:alpha val="48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 name="TextBox 2">
            <a:extLst>
              <a:ext uri="{FF2B5EF4-FFF2-40B4-BE49-F238E27FC236}">
                <a16:creationId xmlns:a16="http://schemas.microsoft.com/office/drawing/2014/main" id="{7F6A9245-98BC-B639-9879-38C8F8E9D6CC}"/>
              </a:ext>
            </a:extLst>
          </p:cNvPr>
          <p:cNvSpPr txBox="1"/>
          <p:nvPr/>
        </p:nvSpPr>
        <p:spPr>
          <a:xfrm>
            <a:off x="1253110" y="3482174"/>
            <a:ext cx="9272588" cy="400110"/>
          </a:xfrm>
          <a:prstGeom prst="rect">
            <a:avLst/>
          </a:prstGeom>
          <a:solidFill>
            <a:srgbClr val="FFFFCC"/>
          </a:solidFill>
        </p:spPr>
        <p:txBody>
          <a:bodyPr wrap="square" rtlCol="0">
            <a:spAutoFit/>
          </a:bodyPr>
          <a:lstStyle/>
          <a:p>
            <a:r>
              <a:rPr lang="en-US" sz="2000" b="1" u="sng" dirty="0">
                <a:latin typeface="Calibri" panose="020F0502020204030204" pitchFamily="34" charset="0"/>
                <a:ea typeface="Calibri" panose="020F0502020204030204" pitchFamily="34" charset="0"/>
                <a:cs typeface="Calibri" panose="020F0502020204030204" pitchFamily="34" charset="0"/>
              </a:rPr>
              <a:t>Goal:</a:t>
            </a:r>
            <a:r>
              <a:rPr lang="en-US" sz="2000" b="1" dirty="0">
                <a:latin typeface="Calibri" panose="020F0502020204030204" pitchFamily="34" charset="0"/>
                <a:ea typeface="Calibri" panose="020F0502020204030204" pitchFamily="34" charset="0"/>
                <a:cs typeface="Calibri" panose="020F0502020204030204" pitchFamily="34" charset="0"/>
              </a:rPr>
              <a:t> </a:t>
            </a:r>
            <a:r>
              <a:rPr lang="en-US" sz="2000" dirty="0">
                <a:latin typeface="Calibri" panose="020F0502020204030204" pitchFamily="34" charset="0"/>
                <a:ea typeface="Calibri" panose="020F0502020204030204" pitchFamily="34" charset="0"/>
                <a:cs typeface="Calibri" panose="020F0502020204030204" pitchFamily="34" charset="0"/>
              </a:rPr>
              <a:t>determine if ACE can simulate </a:t>
            </a:r>
            <a:r>
              <a:rPr lang="en-US" sz="2000" b="1" i="1" dirty="0">
                <a:latin typeface="Calibri" panose="020F0502020204030204" pitchFamily="34" charset="0"/>
                <a:ea typeface="Calibri" panose="020F0502020204030204" pitchFamily="34" charset="0"/>
                <a:cs typeface="Calibri" panose="020F0502020204030204" pitchFamily="34" charset="0"/>
              </a:rPr>
              <a:t>block failure event </a:t>
            </a:r>
            <a:r>
              <a:rPr lang="en-US" sz="2000" dirty="0">
                <a:latin typeface="Calibri" panose="020F0502020204030204" pitchFamily="34" charset="0"/>
                <a:ea typeface="Calibri" panose="020F0502020204030204" pitchFamily="34" charset="0"/>
                <a:cs typeface="Calibri" panose="020F0502020204030204" pitchFamily="34" charset="0"/>
              </a:rPr>
              <a:t>that occurred on </a:t>
            </a:r>
            <a:r>
              <a:rPr lang="en-US" sz="2000" b="1" i="1" dirty="0">
                <a:latin typeface="Calibri" panose="020F0502020204030204" pitchFamily="34" charset="0"/>
                <a:ea typeface="Calibri" panose="020F0502020204030204" pitchFamily="34" charset="0"/>
                <a:cs typeface="Calibri" panose="020F0502020204030204" pitchFamily="34" charset="0"/>
              </a:rPr>
              <a:t>Sept. 1, 2018</a:t>
            </a:r>
            <a:r>
              <a:rPr lang="en-US" sz="2000" dirty="0">
                <a:latin typeface="Calibri" panose="020F0502020204030204" pitchFamily="34" charset="0"/>
                <a:ea typeface="Calibri" panose="020F0502020204030204" pitchFamily="34" charset="0"/>
                <a:cs typeface="Calibri" panose="020F0502020204030204" pitchFamily="34" charset="0"/>
              </a:rPr>
              <a:t>.</a:t>
            </a:r>
          </a:p>
        </p:txBody>
      </p:sp>
      <p:pic>
        <p:nvPicPr>
          <p:cNvPr id="7" name="Picture 6">
            <a:extLst>
              <a:ext uri="{FF2B5EF4-FFF2-40B4-BE49-F238E27FC236}">
                <a16:creationId xmlns:a16="http://schemas.microsoft.com/office/drawing/2014/main" id="{26E477D9-65AF-FA4A-4071-557451956D33}"/>
              </a:ext>
            </a:extLst>
          </p:cNvPr>
          <p:cNvPicPr>
            <a:picLocks noChangeAspect="1"/>
          </p:cNvPicPr>
          <p:nvPr/>
        </p:nvPicPr>
        <p:blipFill rotWithShape="1">
          <a:blip r:embed="rId4"/>
          <a:srcRect l="5822" r="2203"/>
          <a:stretch/>
        </p:blipFill>
        <p:spPr>
          <a:xfrm>
            <a:off x="6334134" y="919583"/>
            <a:ext cx="5833959" cy="2456243"/>
          </a:xfrm>
          <a:prstGeom prst="rect">
            <a:avLst/>
          </a:prstGeom>
        </p:spPr>
      </p:pic>
      <p:pic>
        <p:nvPicPr>
          <p:cNvPr id="6" name="Picture 5">
            <a:extLst>
              <a:ext uri="{FF2B5EF4-FFF2-40B4-BE49-F238E27FC236}">
                <a16:creationId xmlns:a16="http://schemas.microsoft.com/office/drawing/2014/main" id="{94901A6B-98A1-45E4-6EEA-725B595E91B8}"/>
              </a:ext>
            </a:extLst>
          </p:cNvPr>
          <p:cNvPicPr>
            <a:picLocks noChangeAspect="1"/>
          </p:cNvPicPr>
          <p:nvPr/>
        </p:nvPicPr>
        <p:blipFill>
          <a:blip r:embed="rId5"/>
          <a:stretch>
            <a:fillRect/>
          </a:stretch>
        </p:blipFill>
        <p:spPr>
          <a:xfrm>
            <a:off x="8856355" y="158387"/>
            <a:ext cx="1302325" cy="1064766"/>
          </a:xfrm>
          <a:prstGeom prst="rect">
            <a:avLst/>
          </a:prstGeom>
        </p:spPr>
      </p:pic>
    </p:spTree>
    <p:extLst>
      <p:ext uri="{BB962C8B-B14F-4D97-AF65-F5344CB8AC3E}">
        <p14:creationId xmlns:p14="http://schemas.microsoft.com/office/powerpoint/2010/main" val="534382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1006F-9392-440C-B5B1-553A10135DD6}"/>
              </a:ext>
            </a:extLst>
          </p:cNvPr>
          <p:cNvSpPr>
            <a:spLocks noGrp="1"/>
          </p:cNvSpPr>
          <p:nvPr>
            <p:ph type="title"/>
          </p:nvPr>
        </p:nvSpPr>
        <p:spPr>
          <a:xfrm>
            <a:off x="29854" y="-146785"/>
            <a:ext cx="9813884" cy="991675"/>
          </a:xfrm>
        </p:spPr>
        <p:txBody>
          <a:bodyPr/>
          <a:lstStyle/>
          <a:p>
            <a:r>
              <a:rPr lang="en-US" sz="3700" dirty="0"/>
              <a:t>Material model calibration to experimental data</a:t>
            </a:r>
          </a:p>
        </p:txBody>
      </p:sp>
      <p:grpSp>
        <p:nvGrpSpPr>
          <p:cNvPr id="14" name="Group 13">
            <a:extLst>
              <a:ext uri="{FF2B5EF4-FFF2-40B4-BE49-F238E27FC236}">
                <a16:creationId xmlns:a16="http://schemas.microsoft.com/office/drawing/2014/main" id="{EC0BCD3D-6C87-4F0D-A8DA-C7D10704CED4}"/>
              </a:ext>
            </a:extLst>
          </p:cNvPr>
          <p:cNvGrpSpPr/>
          <p:nvPr/>
        </p:nvGrpSpPr>
        <p:grpSpPr>
          <a:xfrm>
            <a:off x="216043" y="661019"/>
            <a:ext cx="2243018" cy="2433848"/>
            <a:chOff x="143753" y="781242"/>
            <a:chExt cx="2243018" cy="2433848"/>
          </a:xfrm>
        </p:grpSpPr>
        <p:pic>
          <p:nvPicPr>
            <p:cNvPr id="5" name="Picture 4">
              <a:extLst>
                <a:ext uri="{FF2B5EF4-FFF2-40B4-BE49-F238E27FC236}">
                  <a16:creationId xmlns:a16="http://schemas.microsoft.com/office/drawing/2014/main" id="{6FE0CEE6-4E9B-48BB-A705-6443C30CBC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33926" y="1362245"/>
              <a:ext cx="2223414" cy="1482276"/>
            </a:xfrm>
            <a:prstGeom prst="rect">
              <a:avLst/>
            </a:prstGeom>
          </p:spPr>
        </p:pic>
        <p:pic>
          <p:nvPicPr>
            <p:cNvPr id="6" name="Picture 5">
              <a:extLst>
                <a:ext uri="{FF2B5EF4-FFF2-40B4-BE49-F238E27FC236}">
                  <a16:creationId xmlns:a16="http://schemas.microsoft.com/office/drawing/2014/main" id="{D2F41E7E-0F30-4B1B-9C90-10ED404D0392}"/>
                </a:ext>
              </a:extLst>
            </p:cNvPr>
            <p:cNvPicPr>
              <a:picLocks noChangeAspect="1"/>
            </p:cNvPicPr>
            <p:nvPr/>
          </p:nvPicPr>
          <p:blipFill rotWithShape="1">
            <a:blip r:embed="rId4">
              <a:extLst>
                <a:ext uri="{28A0092B-C50C-407E-A947-70E740481C1C}">
                  <a14:useLocalDpi xmlns:a14="http://schemas.microsoft.com/office/drawing/2010/main" val="0"/>
                </a:ext>
              </a:extLst>
            </a:blip>
            <a:srcRect l="30769" t="34639" r="30761" b="31641"/>
            <a:stretch/>
          </p:blipFill>
          <p:spPr>
            <a:xfrm rot="16200000">
              <a:off x="-110329" y="1035324"/>
              <a:ext cx="1272393" cy="764229"/>
            </a:xfrm>
            <a:prstGeom prst="rect">
              <a:avLst/>
            </a:prstGeom>
          </p:spPr>
        </p:pic>
        <p:cxnSp>
          <p:nvCxnSpPr>
            <p:cNvPr id="7" name="Straight Arrow Connector 6">
              <a:extLst>
                <a:ext uri="{FF2B5EF4-FFF2-40B4-BE49-F238E27FC236}">
                  <a16:creationId xmlns:a16="http://schemas.microsoft.com/office/drawing/2014/main" id="{BEA044C1-59A3-4CAF-A460-D42847E02D85}"/>
                </a:ext>
              </a:extLst>
            </p:cNvPr>
            <p:cNvCxnSpPr>
              <a:cxnSpLocks/>
            </p:cNvCxnSpPr>
            <p:nvPr/>
          </p:nvCxnSpPr>
          <p:spPr>
            <a:xfrm flipH="1" flipV="1">
              <a:off x="726964" y="1865888"/>
              <a:ext cx="847593" cy="450376"/>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grpSp>
      <p:pic>
        <p:nvPicPr>
          <p:cNvPr id="6147" name="Picture 9">
            <a:extLst>
              <a:ext uri="{FF2B5EF4-FFF2-40B4-BE49-F238E27FC236}">
                <a16:creationId xmlns:a16="http://schemas.microsoft.com/office/drawing/2014/main" id="{A3ADA03F-D7BE-4A69-9E64-F6B8C8796D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0017" y="570149"/>
            <a:ext cx="4229174" cy="217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5982E5E-8835-4ACB-9232-A384C881A384}"/>
                  </a:ext>
                </a:extLst>
              </p:cNvPr>
              <p:cNvSpPr txBox="1"/>
              <p:nvPr/>
            </p:nvSpPr>
            <p:spPr>
              <a:xfrm>
                <a:off x="9131385" y="1090504"/>
                <a:ext cx="2857415" cy="1631216"/>
              </a:xfrm>
              <a:prstGeom prst="rect">
                <a:avLst/>
              </a:prstGeom>
              <a:solidFill>
                <a:srgbClr val="00D2E2">
                  <a:alpha val="25098"/>
                </a:srgbClr>
              </a:solidFill>
            </p:spPr>
            <p:txBody>
              <a:bodyPr wrap="square" rtlCol="0">
                <a:spAutoFit/>
              </a:bodyPr>
              <a:lstStyle/>
              <a:p>
                <a:pPr algn="ctr"/>
                <a:r>
                  <a:rPr lang="en-US" sz="2000" b="1" dirty="0">
                    <a:latin typeface="Calibri" panose="020F0502020204030204" pitchFamily="34" charset="0"/>
                    <a:cs typeface="Calibri" panose="020F0502020204030204" pitchFamily="34" charset="0"/>
                  </a:rPr>
                  <a:t>Experimental results </a:t>
                </a:r>
                <a:r>
                  <a:rPr lang="en-US" sz="2000" dirty="0">
                    <a:latin typeface="Calibri" panose="020F0502020204030204" pitchFamily="34" charset="0"/>
                    <a:cs typeface="Calibri" panose="020F0502020204030204" pitchFamily="34" charset="0"/>
                  </a:rPr>
                  <a:t>on permafrost core samples used to create fits for </a:t>
                </a:r>
                <a14:m>
                  <m:oMath xmlns:m="http://schemas.openxmlformats.org/officeDocument/2006/math">
                    <m:r>
                      <a:rPr lang="en-US" sz="2000" i="1" dirty="0" smtClean="0">
                        <a:latin typeface="Cambria Math" panose="02040503050406030204" pitchFamily="18" charset="0"/>
                        <a:cs typeface="Calibri" panose="020F0502020204030204" pitchFamily="34" charset="0"/>
                      </a:rPr>
                      <m:t>𝐸</m:t>
                    </m:r>
                    <m:r>
                      <a:rPr lang="en-US" sz="2000" b="0" i="0" dirty="0" smtClean="0">
                        <a:latin typeface="Cambria Math" panose="02040503050406030204" pitchFamily="18" charset="0"/>
                        <a:cs typeface="Calibri" panose="020F0502020204030204" pitchFamily="34" charset="0"/>
                      </a:rPr>
                      <m:t> &amp; </m:t>
                    </m:r>
                    <m:r>
                      <a:rPr lang="el-GR" sz="2000" i="1" dirty="0" smtClean="0">
                        <a:latin typeface="Cambria Math" panose="02040503050406030204" pitchFamily="18" charset="0"/>
                        <a:cs typeface="Calibri" panose="020F0502020204030204" pitchFamily="34" charset="0"/>
                      </a:rPr>
                      <m:t>𝜎</m:t>
                    </m:r>
                  </m:oMath>
                </a14:m>
                <a:r>
                  <a:rPr lang="en-US" sz="2000" dirty="0">
                    <a:latin typeface="Calibri" panose="020F0502020204030204" pitchFamily="34" charset="0"/>
                    <a:cs typeface="Calibri" panose="020F0502020204030204" pitchFamily="34" charset="0"/>
                  </a:rPr>
                  <a:t> as a function of </a:t>
                </a:r>
                <a:r>
                  <a:rPr lang="en-US" sz="2000" b="1" dirty="0">
                    <a:latin typeface="Calibri" panose="020F0502020204030204" pitchFamily="34" charset="0"/>
                    <a:cs typeface="Calibri" panose="020F0502020204030204" pitchFamily="34" charset="0"/>
                  </a:rPr>
                  <a:t>ice saturation </a:t>
                </a:r>
                <a:r>
                  <a:rPr lang="en-US" sz="2000" dirty="0">
                    <a:latin typeface="Calibri" panose="020F0502020204030204" pitchFamily="34" charset="0"/>
                    <a:cs typeface="Calibri" panose="020F0502020204030204" pitchFamily="34" charset="0"/>
                  </a:rPr>
                  <a:t>and </a:t>
                </a:r>
                <a:r>
                  <a:rPr lang="en-US" sz="2000" b="1" dirty="0">
                    <a:latin typeface="Calibri" panose="020F0502020204030204" pitchFamily="34" charset="0"/>
                    <a:cs typeface="Calibri" panose="020F0502020204030204" pitchFamily="34" charset="0"/>
                  </a:rPr>
                  <a:t>porosity</a:t>
                </a:r>
                <a:r>
                  <a:rPr lang="en-US" sz="2000" dirty="0">
                    <a:latin typeface="Calibri" panose="020F0502020204030204" pitchFamily="34" charset="0"/>
                    <a:cs typeface="Calibri" panose="020F0502020204030204" pitchFamily="34" charset="0"/>
                  </a:rPr>
                  <a:t>.</a:t>
                </a:r>
              </a:p>
            </p:txBody>
          </p:sp>
        </mc:Choice>
        <mc:Fallback xmlns="">
          <p:sp>
            <p:nvSpPr>
              <p:cNvPr id="10" name="TextBox 9">
                <a:extLst>
                  <a:ext uri="{FF2B5EF4-FFF2-40B4-BE49-F238E27FC236}">
                    <a16:creationId xmlns:a16="http://schemas.microsoft.com/office/drawing/2014/main" id="{B5982E5E-8835-4ACB-9232-A384C881A384}"/>
                  </a:ext>
                </a:extLst>
              </p:cNvPr>
              <p:cNvSpPr txBox="1">
                <a:spLocks noRot="1" noChangeAspect="1" noMove="1" noResize="1" noEditPoints="1" noAdjustHandles="1" noChangeArrowheads="1" noChangeShapeType="1" noTextEdit="1"/>
              </p:cNvSpPr>
              <p:nvPr/>
            </p:nvSpPr>
            <p:spPr>
              <a:xfrm>
                <a:off x="9131385" y="1090504"/>
                <a:ext cx="2857415" cy="1631216"/>
              </a:xfrm>
              <a:prstGeom prst="rect">
                <a:avLst/>
              </a:prstGeom>
              <a:blipFill>
                <a:blip r:embed="rId6"/>
                <a:stretch>
                  <a:fillRect l="-213" t="-2247" r="-3198" b="-5993"/>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0862F610-3CFD-4623-B378-DFD2D656B066}"/>
              </a:ext>
            </a:extLst>
          </p:cNvPr>
          <p:cNvSpPr txBox="1"/>
          <p:nvPr/>
        </p:nvSpPr>
        <p:spPr>
          <a:xfrm>
            <a:off x="4061712" y="1421823"/>
            <a:ext cx="338554" cy="369332"/>
          </a:xfrm>
          <a:prstGeom prst="rect">
            <a:avLst/>
          </a:prstGeom>
          <a:noFill/>
        </p:spPr>
        <p:txBody>
          <a:bodyPr wrap="none" rtlCol="0">
            <a:spAutoFit/>
          </a:bodyPr>
          <a:lstStyle/>
          <a:p>
            <a:r>
              <a:rPr lang="en-US" dirty="0"/>
              <a:t>K</a:t>
            </a:r>
          </a:p>
        </p:txBody>
      </p:sp>
      <p:grpSp>
        <p:nvGrpSpPr>
          <p:cNvPr id="43" name="Group 42">
            <a:extLst>
              <a:ext uri="{FF2B5EF4-FFF2-40B4-BE49-F238E27FC236}">
                <a16:creationId xmlns:a16="http://schemas.microsoft.com/office/drawing/2014/main" id="{7A95B133-BD94-4115-207A-40F5BB006454}"/>
              </a:ext>
            </a:extLst>
          </p:cNvPr>
          <p:cNvGrpSpPr/>
          <p:nvPr/>
        </p:nvGrpSpPr>
        <p:grpSpPr>
          <a:xfrm>
            <a:off x="2582923" y="602664"/>
            <a:ext cx="2256332" cy="2130980"/>
            <a:chOff x="2582923" y="965804"/>
            <a:chExt cx="2256332" cy="2130980"/>
          </a:xfrm>
        </p:grpSpPr>
        <p:grpSp>
          <p:nvGrpSpPr>
            <p:cNvPr id="42" name="Group 41">
              <a:extLst>
                <a:ext uri="{FF2B5EF4-FFF2-40B4-BE49-F238E27FC236}">
                  <a16:creationId xmlns:a16="http://schemas.microsoft.com/office/drawing/2014/main" id="{EAAA126A-7833-E255-8618-58260D37EED0}"/>
                </a:ext>
              </a:extLst>
            </p:cNvPr>
            <p:cNvGrpSpPr/>
            <p:nvPr/>
          </p:nvGrpSpPr>
          <p:grpSpPr>
            <a:xfrm>
              <a:off x="2582923" y="965804"/>
              <a:ext cx="2256332" cy="2130980"/>
              <a:chOff x="2582923" y="965804"/>
              <a:chExt cx="2256332" cy="2130980"/>
            </a:xfrm>
          </p:grpSpPr>
          <p:pic>
            <p:nvPicPr>
              <p:cNvPr id="6146" name="Picture 10">
                <a:extLst>
                  <a:ext uri="{FF2B5EF4-FFF2-40B4-BE49-F238E27FC236}">
                    <a16:creationId xmlns:a16="http://schemas.microsoft.com/office/drawing/2014/main" id="{5933C3E8-C8F4-4202-8785-336C0A0486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82923" y="965804"/>
                <a:ext cx="2256332" cy="2130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a:extLst>
                  <a:ext uri="{FF2B5EF4-FFF2-40B4-BE49-F238E27FC236}">
                    <a16:creationId xmlns:a16="http://schemas.microsoft.com/office/drawing/2014/main" id="{E60F78C9-C37B-4366-B08D-877EE5C960FB}"/>
                  </a:ext>
                </a:extLst>
              </p:cNvPr>
              <p:cNvSpPr/>
              <p:nvPr/>
            </p:nvSpPr>
            <p:spPr>
              <a:xfrm rot="16750887">
                <a:off x="2921158" y="2117265"/>
                <a:ext cx="1241892" cy="83889"/>
              </a:xfrm>
              <a:prstGeom prst="rect">
                <a:avLst/>
              </a:prstGeom>
              <a:solidFill>
                <a:srgbClr val="7030A0">
                  <a:alpha val="30196"/>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BE68364-58E4-43F2-BC89-BA86F4FB71CF}"/>
                  </a:ext>
                </a:extLst>
              </p:cNvPr>
              <p:cNvSpPr/>
              <p:nvPr/>
            </p:nvSpPr>
            <p:spPr>
              <a:xfrm rot="522973">
                <a:off x="3680196" y="1617465"/>
                <a:ext cx="833137" cy="95509"/>
              </a:xfrm>
              <a:prstGeom prst="rect">
                <a:avLst/>
              </a:prstGeom>
              <a:solidFill>
                <a:schemeClr val="accent6">
                  <a:lumMod val="60000"/>
                  <a:lumOff val="40000"/>
                  <a:alpha val="30196"/>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9D92F932-269C-415E-A20D-C0D5F7FAE858}"/>
                      </a:ext>
                    </a:extLst>
                  </p:cNvPr>
                  <p:cNvSpPr txBox="1"/>
                  <p:nvPr/>
                </p:nvSpPr>
                <p:spPr>
                  <a:xfrm>
                    <a:off x="3499988" y="1858985"/>
                    <a:ext cx="40209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𝐸</m:t>
                          </m:r>
                        </m:oMath>
                      </m:oMathPara>
                    </a14:m>
                    <a:endParaRPr lang="en-US" dirty="0"/>
                  </a:p>
                </p:txBody>
              </p:sp>
            </mc:Choice>
            <mc:Fallback xmlns="">
              <p:sp>
                <p:nvSpPr>
                  <p:cNvPr id="19" name="TextBox 18">
                    <a:extLst>
                      <a:ext uri="{FF2B5EF4-FFF2-40B4-BE49-F238E27FC236}">
                        <a16:creationId xmlns:a16="http://schemas.microsoft.com/office/drawing/2014/main" id="{9D92F932-269C-415E-A20D-C0D5F7FAE858}"/>
                      </a:ext>
                    </a:extLst>
                  </p:cNvPr>
                  <p:cNvSpPr txBox="1">
                    <a:spLocks noRot="1" noChangeAspect="1" noMove="1" noResize="1" noEditPoints="1" noAdjustHandles="1" noChangeArrowheads="1" noChangeShapeType="1" noTextEdit="1"/>
                  </p:cNvSpPr>
                  <p:nvPr/>
                </p:nvSpPr>
                <p:spPr>
                  <a:xfrm>
                    <a:off x="3499988" y="1858985"/>
                    <a:ext cx="402097" cy="369332"/>
                  </a:xfrm>
                  <a:prstGeom prst="rect">
                    <a:avLst/>
                  </a:prstGeom>
                  <a:blipFill>
                    <a:blip r:embed="rId8"/>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81DBC8EF-CC2E-41B5-8F0A-6FA2FF195863}"/>
                    </a:ext>
                  </a:extLst>
                </p:cNvPr>
                <p:cNvSpPr txBox="1"/>
                <p:nvPr/>
              </p:nvSpPr>
              <p:spPr>
                <a:xfrm>
                  <a:off x="3496167" y="1164449"/>
                  <a:ext cx="45666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ea typeface="Cambria Math" panose="02040503050406030204" pitchFamily="18" charset="0"/>
                          </a:rPr>
                          <m:t>𝜎</m:t>
                        </m:r>
                      </m:oMath>
                    </m:oMathPara>
                  </a14:m>
                  <a:endParaRPr lang="en-US" sz="2400" dirty="0"/>
                </a:p>
              </p:txBody>
            </p:sp>
          </mc:Choice>
          <mc:Fallback xmlns="">
            <p:sp>
              <p:nvSpPr>
                <p:cNvPr id="25" name="TextBox 24">
                  <a:extLst>
                    <a:ext uri="{FF2B5EF4-FFF2-40B4-BE49-F238E27FC236}">
                      <a16:creationId xmlns:a16="http://schemas.microsoft.com/office/drawing/2014/main" id="{81DBC8EF-CC2E-41B5-8F0A-6FA2FF195863}"/>
                    </a:ext>
                  </a:extLst>
                </p:cNvPr>
                <p:cNvSpPr txBox="1">
                  <a:spLocks noRot="1" noChangeAspect="1" noMove="1" noResize="1" noEditPoints="1" noAdjustHandles="1" noChangeArrowheads="1" noChangeShapeType="1" noTextEdit="1"/>
                </p:cNvSpPr>
                <p:nvPr/>
              </p:nvSpPr>
              <p:spPr>
                <a:xfrm>
                  <a:off x="3496167" y="1164449"/>
                  <a:ext cx="456663" cy="461665"/>
                </a:xfrm>
                <a:prstGeom prst="rect">
                  <a:avLst/>
                </a:prstGeom>
                <a:blipFill>
                  <a:blip r:embed="rId9"/>
                  <a:stretch>
                    <a:fillRect/>
                  </a:stretch>
                </a:blipFill>
              </p:spPr>
              <p:txBody>
                <a:bodyPr/>
                <a:lstStyle/>
                <a:p>
                  <a:r>
                    <a:rPr lang="en-US">
                      <a:noFill/>
                    </a:rPr>
                    <a:t> </a:t>
                  </a:r>
                </a:p>
              </p:txBody>
            </p:sp>
          </mc:Fallback>
        </mc:AlternateContent>
      </p:grpSp>
      <p:sp>
        <p:nvSpPr>
          <p:cNvPr id="3" name="Slide Number Placeholder 3">
            <a:extLst>
              <a:ext uri="{FF2B5EF4-FFF2-40B4-BE49-F238E27FC236}">
                <a16:creationId xmlns:a16="http://schemas.microsoft.com/office/drawing/2014/main" id="{18967A75-640F-B9ED-6323-A483EC3E71CF}"/>
              </a:ext>
            </a:extLst>
          </p:cNvPr>
          <p:cNvSpPr txBox="1">
            <a:spLocks/>
          </p:cNvSpPr>
          <p:nvPr/>
        </p:nvSpPr>
        <p:spPr bwMode="auto">
          <a:xfrm>
            <a:off x="11176000" y="6547487"/>
            <a:ext cx="812800" cy="374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400" kern="1200">
                <a:solidFill>
                  <a:schemeClr val="tx1"/>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5E55A7B-7854-E145-92D9-B491DF4BAE2D}" type="slidenum">
              <a:rPr lang="en-US" smtClean="0">
                <a:solidFill>
                  <a:schemeClr val="bg1"/>
                </a:solidFill>
              </a:rPr>
              <a:pPr/>
              <a:t>23</a:t>
            </a:fld>
            <a:endParaRPr lang="en-US" dirty="0">
              <a:solidFill>
                <a:schemeClr val="bg1"/>
              </a:solidFill>
            </a:endParaRPr>
          </a:p>
        </p:txBody>
      </p:sp>
      <p:grpSp>
        <p:nvGrpSpPr>
          <p:cNvPr id="6160" name="Group 6159">
            <a:extLst>
              <a:ext uri="{FF2B5EF4-FFF2-40B4-BE49-F238E27FC236}">
                <a16:creationId xmlns:a16="http://schemas.microsoft.com/office/drawing/2014/main" id="{39B9B547-37F5-051A-6D3B-0E2E94F09B7B}"/>
              </a:ext>
            </a:extLst>
          </p:cNvPr>
          <p:cNvGrpSpPr/>
          <p:nvPr/>
        </p:nvGrpSpPr>
        <p:grpSpPr>
          <a:xfrm>
            <a:off x="7996695" y="2964411"/>
            <a:ext cx="4297680" cy="3443456"/>
            <a:chOff x="6164173" y="2979980"/>
            <a:chExt cx="4297680" cy="3443456"/>
          </a:xfrm>
        </p:grpSpPr>
        <p:pic>
          <p:nvPicPr>
            <p:cNvPr id="40" name="Picture 39">
              <a:extLst>
                <a:ext uri="{FF2B5EF4-FFF2-40B4-BE49-F238E27FC236}">
                  <a16:creationId xmlns:a16="http://schemas.microsoft.com/office/drawing/2014/main" id="{96A261EC-AA4A-FD6E-4156-C883D8E5323B}"/>
                </a:ext>
              </a:extLst>
            </p:cNvPr>
            <p:cNvPicPr>
              <a:picLocks noChangeAspect="1"/>
            </p:cNvPicPr>
            <p:nvPr/>
          </p:nvPicPr>
          <p:blipFill>
            <a:blip r:embed="rId10"/>
            <a:stretch>
              <a:fillRect/>
            </a:stretch>
          </p:blipFill>
          <p:spPr>
            <a:xfrm>
              <a:off x="6164173" y="3039013"/>
              <a:ext cx="4297680" cy="3384423"/>
            </a:xfrm>
            <a:prstGeom prst="rect">
              <a:avLst/>
            </a:prstGeom>
          </p:spPr>
        </p:pic>
        <p:sp>
          <p:nvSpPr>
            <p:cNvPr id="6153" name="TextBox 6152">
              <a:extLst>
                <a:ext uri="{FF2B5EF4-FFF2-40B4-BE49-F238E27FC236}">
                  <a16:creationId xmlns:a16="http://schemas.microsoft.com/office/drawing/2014/main" id="{79989F49-A09F-48C0-3C17-FA7B7BE20C5A}"/>
                </a:ext>
              </a:extLst>
            </p:cNvPr>
            <p:cNvSpPr txBox="1"/>
            <p:nvPr/>
          </p:nvSpPr>
          <p:spPr>
            <a:xfrm>
              <a:off x="8882446" y="2979980"/>
              <a:ext cx="961292" cy="276999"/>
            </a:xfrm>
            <a:prstGeom prst="rect">
              <a:avLst/>
            </a:prstGeom>
            <a:noFill/>
          </p:spPr>
          <p:txBody>
            <a:bodyPr wrap="square" rtlCol="0">
              <a:spAutoFit/>
            </a:bodyPr>
            <a:lstStyle/>
            <a:p>
              <a:r>
                <a:rPr lang="en-US" sz="1200" i="1" dirty="0">
                  <a:latin typeface="Cambria Math" panose="02040503050406030204" pitchFamily="18" charset="0"/>
                  <a:ea typeface="Cambria Math" panose="02040503050406030204" pitchFamily="18" charset="0"/>
                </a:rPr>
                <a:t>fully frozen</a:t>
              </a:r>
            </a:p>
          </p:txBody>
        </p:sp>
        <p:sp>
          <p:nvSpPr>
            <p:cNvPr id="6156" name="TextBox 6155">
              <a:extLst>
                <a:ext uri="{FF2B5EF4-FFF2-40B4-BE49-F238E27FC236}">
                  <a16:creationId xmlns:a16="http://schemas.microsoft.com/office/drawing/2014/main" id="{FD9EE900-7CBB-B3A3-59AD-D1FC6D8F1E1C}"/>
                </a:ext>
              </a:extLst>
            </p:cNvPr>
            <p:cNvSpPr txBox="1"/>
            <p:nvPr/>
          </p:nvSpPr>
          <p:spPr>
            <a:xfrm>
              <a:off x="6583221" y="4849280"/>
              <a:ext cx="961292" cy="276999"/>
            </a:xfrm>
            <a:prstGeom prst="rect">
              <a:avLst/>
            </a:prstGeom>
            <a:noFill/>
          </p:spPr>
          <p:txBody>
            <a:bodyPr wrap="square" rtlCol="0">
              <a:spAutoFit/>
            </a:bodyPr>
            <a:lstStyle/>
            <a:p>
              <a:r>
                <a:rPr lang="en-US" sz="1200" i="1" dirty="0">
                  <a:latin typeface="Cambria Math" panose="02040503050406030204" pitchFamily="18" charset="0"/>
                  <a:ea typeface="Cambria Math" panose="02040503050406030204" pitchFamily="18" charset="0"/>
                </a:rPr>
                <a:t>water</a:t>
              </a:r>
            </a:p>
          </p:txBody>
        </p:sp>
        <p:sp>
          <p:nvSpPr>
            <p:cNvPr id="6157" name="TextBox 6156">
              <a:extLst>
                <a:ext uri="{FF2B5EF4-FFF2-40B4-BE49-F238E27FC236}">
                  <a16:creationId xmlns:a16="http://schemas.microsoft.com/office/drawing/2014/main" id="{0A19305C-BC3E-8FF8-C509-B955A18EA69F}"/>
                </a:ext>
              </a:extLst>
            </p:cNvPr>
            <p:cNvSpPr txBox="1"/>
            <p:nvPr/>
          </p:nvSpPr>
          <p:spPr>
            <a:xfrm>
              <a:off x="7328275" y="5425006"/>
              <a:ext cx="1332734" cy="276999"/>
            </a:xfrm>
            <a:prstGeom prst="rect">
              <a:avLst/>
            </a:prstGeom>
            <a:noFill/>
          </p:spPr>
          <p:txBody>
            <a:bodyPr wrap="square" rtlCol="0">
              <a:spAutoFit/>
            </a:bodyPr>
            <a:lstStyle/>
            <a:p>
              <a:r>
                <a:rPr lang="en-US" sz="1200" i="1" dirty="0">
                  <a:latin typeface="Cambria Math" panose="02040503050406030204" pitchFamily="18" charset="0"/>
                  <a:ea typeface="Cambria Math" panose="02040503050406030204" pitchFamily="18" charset="0"/>
                </a:rPr>
                <a:t>sediment</a:t>
              </a:r>
            </a:p>
          </p:txBody>
        </p:sp>
      </p:grpSp>
      <p:grpSp>
        <p:nvGrpSpPr>
          <p:cNvPr id="6159" name="Group 6158">
            <a:extLst>
              <a:ext uri="{FF2B5EF4-FFF2-40B4-BE49-F238E27FC236}">
                <a16:creationId xmlns:a16="http://schemas.microsoft.com/office/drawing/2014/main" id="{B1D94910-A858-CEE5-CA97-3ED7D2843AF3}"/>
              </a:ext>
            </a:extLst>
          </p:cNvPr>
          <p:cNvGrpSpPr/>
          <p:nvPr/>
        </p:nvGrpSpPr>
        <p:grpSpPr>
          <a:xfrm>
            <a:off x="64714" y="3002845"/>
            <a:ext cx="4297680" cy="3410986"/>
            <a:chOff x="522593" y="2999301"/>
            <a:chExt cx="4297680" cy="3410986"/>
          </a:xfrm>
        </p:grpSpPr>
        <p:pic>
          <p:nvPicPr>
            <p:cNvPr id="55" name="Picture 54">
              <a:extLst>
                <a:ext uri="{FF2B5EF4-FFF2-40B4-BE49-F238E27FC236}">
                  <a16:creationId xmlns:a16="http://schemas.microsoft.com/office/drawing/2014/main" id="{D4ECB1F2-5248-94DE-CCAB-AAFBFC748F72}"/>
                </a:ext>
              </a:extLst>
            </p:cNvPr>
            <p:cNvPicPr>
              <a:picLocks noChangeAspect="1"/>
            </p:cNvPicPr>
            <p:nvPr/>
          </p:nvPicPr>
          <p:blipFill>
            <a:blip r:embed="rId11"/>
            <a:stretch>
              <a:fillRect/>
            </a:stretch>
          </p:blipFill>
          <p:spPr>
            <a:xfrm>
              <a:off x="522593" y="3025864"/>
              <a:ext cx="4297680" cy="3384423"/>
            </a:xfrm>
            <a:prstGeom prst="rect">
              <a:avLst/>
            </a:prstGeom>
          </p:spPr>
        </p:pic>
        <p:sp>
          <p:nvSpPr>
            <p:cNvPr id="6154" name="TextBox 6153">
              <a:extLst>
                <a:ext uri="{FF2B5EF4-FFF2-40B4-BE49-F238E27FC236}">
                  <a16:creationId xmlns:a16="http://schemas.microsoft.com/office/drawing/2014/main" id="{8ED463AF-598F-112A-141B-0A1E7CAF4A70}"/>
                </a:ext>
              </a:extLst>
            </p:cNvPr>
            <p:cNvSpPr txBox="1"/>
            <p:nvPr/>
          </p:nvSpPr>
          <p:spPr>
            <a:xfrm>
              <a:off x="3179920" y="2999301"/>
              <a:ext cx="961292" cy="276999"/>
            </a:xfrm>
            <a:prstGeom prst="rect">
              <a:avLst/>
            </a:prstGeom>
            <a:noFill/>
          </p:spPr>
          <p:txBody>
            <a:bodyPr wrap="square" rtlCol="0">
              <a:spAutoFit/>
            </a:bodyPr>
            <a:lstStyle/>
            <a:p>
              <a:r>
                <a:rPr lang="en-US" sz="1200" i="1" dirty="0">
                  <a:latin typeface="Cambria Math" panose="02040503050406030204" pitchFamily="18" charset="0"/>
                  <a:ea typeface="Cambria Math" panose="02040503050406030204" pitchFamily="18" charset="0"/>
                </a:rPr>
                <a:t>fully frozen</a:t>
              </a:r>
            </a:p>
          </p:txBody>
        </p:sp>
        <p:sp>
          <p:nvSpPr>
            <p:cNvPr id="6155" name="TextBox 6154">
              <a:extLst>
                <a:ext uri="{FF2B5EF4-FFF2-40B4-BE49-F238E27FC236}">
                  <a16:creationId xmlns:a16="http://schemas.microsoft.com/office/drawing/2014/main" id="{4156DC97-6033-02F0-5ED0-A5CC87BDCB20}"/>
                </a:ext>
              </a:extLst>
            </p:cNvPr>
            <p:cNvSpPr txBox="1"/>
            <p:nvPr/>
          </p:nvSpPr>
          <p:spPr>
            <a:xfrm>
              <a:off x="976784" y="4803339"/>
              <a:ext cx="961292" cy="276999"/>
            </a:xfrm>
            <a:prstGeom prst="rect">
              <a:avLst/>
            </a:prstGeom>
            <a:noFill/>
          </p:spPr>
          <p:txBody>
            <a:bodyPr wrap="square" rtlCol="0">
              <a:spAutoFit/>
            </a:bodyPr>
            <a:lstStyle/>
            <a:p>
              <a:r>
                <a:rPr lang="en-US" sz="1200" i="1" dirty="0">
                  <a:latin typeface="Cambria Math" panose="02040503050406030204" pitchFamily="18" charset="0"/>
                  <a:ea typeface="Cambria Math" panose="02040503050406030204" pitchFamily="18" charset="0"/>
                </a:rPr>
                <a:t>water</a:t>
              </a:r>
            </a:p>
          </p:txBody>
        </p:sp>
        <p:sp>
          <p:nvSpPr>
            <p:cNvPr id="6158" name="TextBox 6157">
              <a:extLst>
                <a:ext uri="{FF2B5EF4-FFF2-40B4-BE49-F238E27FC236}">
                  <a16:creationId xmlns:a16="http://schemas.microsoft.com/office/drawing/2014/main" id="{24284DB2-2D72-F6F2-D0A4-C162ECB67182}"/>
                </a:ext>
              </a:extLst>
            </p:cNvPr>
            <p:cNvSpPr txBox="1"/>
            <p:nvPr/>
          </p:nvSpPr>
          <p:spPr>
            <a:xfrm>
              <a:off x="1786467" y="5388703"/>
              <a:ext cx="1345188" cy="276999"/>
            </a:xfrm>
            <a:prstGeom prst="rect">
              <a:avLst/>
            </a:prstGeom>
            <a:noFill/>
          </p:spPr>
          <p:txBody>
            <a:bodyPr wrap="square" rtlCol="0">
              <a:spAutoFit/>
            </a:bodyPr>
            <a:lstStyle/>
            <a:p>
              <a:r>
                <a:rPr lang="en-US" sz="1200" i="1" dirty="0">
                  <a:latin typeface="Cambria Math" panose="02040503050406030204" pitchFamily="18" charset="0"/>
                  <a:ea typeface="Cambria Math" panose="02040503050406030204" pitchFamily="18" charset="0"/>
                </a:rPr>
                <a:t>sediment</a:t>
              </a:r>
            </a:p>
          </p:txBody>
        </p:sp>
      </p:gr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00DD41CA-D1AF-4D4C-9582-242B4ED00031}"/>
                  </a:ext>
                </a:extLst>
              </p:cNvPr>
              <p:cNvSpPr txBox="1"/>
              <p:nvPr/>
            </p:nvSpPr>
            <p:spPr>
              <a:xfrm>
                <a:off x="8896022" y="3799545"/>
                <a:ext cx="612347" cy="707886"/>
              </a:xfrm>
              <a:prstGeom prst="rect">
                <a:avLst/>
              </a:prstGeom>
              <a:noFill/>
            </p:spPr>
            <p:txBody>
              <a:bodyPr wrap="none" rtlCol="0">
                <a:spAutoFit/>
              </a:bodyPr>
              <a:lstStyle/>
              <a:p>
                <a14:m>
                  <m:oMath xmlns:m="http://schemas.openxmlformats.org/officeDocument/2006/math">
                    <m:r>
                      <a:rPr lang="el-GR" sz="4000" i="1" dirty="0" smtClean="0">
                        <a:latin typeface="Cambria Math" panose="02040503050406030204" pitchFamily="18" charset="0"/>
                        <a:cs typeface="Calibri" panose="020F0502020204030204" pitchFamily="34" charset="0"/>
                      </a:rPr>
                      <m:t>𝜎</m:t>
                    </m:r>
                  </m:oMath>
                </a14:m>
                <a:r>
                  <a:rPr lang="el-GR" sz="4000" dirty="0">
                    <a:latin typeface="Calibri" panose="020F0502020204030204" pitchFamily="34" charset="0"/>
                    <a:cs typeface="Calibri" panose="020F0502020204030204" pitchFamily="34" charset="0"/>
                  </a:rPr>
                  <a:t> </a:t>
                </a:r>
                <a:endParaRPr lang="en-US" sz="4000" dirty="0"/>
              </a:p>
            </p:txBody>
          </p:sp>
        </mc:Choice>
        <mc:Fallback xmlns="">
          <p:sp>
            <p:nvSpPr>
              <p:cNvPr id="20" name="TextBox 19">
                <a:extLst>
                  <a:ext uri="{FF2B5EF4-FFF2-40B4-BE49-F238E27FC236}">
                    <a16:creationId xmlns:a16="http://schemas.microsoft.com/office/drawing/2014/main" id="{00DD41CA-D1AF-4D4C-9582-242B4ED00031}"/>
                  </a:ext>
                </a:extLst>
              </p:cNvPr>
              <p:cNvSpPr txBox="1">
                <a:spLocks noRot="1" noChangeAspect="1" noMove="1" noResize="1" noEditPoints="1" noAdjustHandles="1" noChangeArrowheads="1" noChangeShapeType="1" noTextEdit="1"/>
              </p:cNvSpPr>
              <p:nvPr/>
            </p:nvSpPr>
            <p:spPr>
              <a:xfrm>
                <a:off x="8896022" y="3799545"/>
                <a:ext cx="612347" cy="707886"/>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62" name="TextBox 6161">
                <a:extLst>
                  <a:ext uri="{FF2B5EF4-FFF2-40B4-BE49-F238E27FC236}">
                    <a16:creationId xmlns:a16="http://schemas.microsoft.com/office/drawing/2014/main" id="{F1152CDE-F128-34FF-BBE1-CBDC72A3C255}"/>
                  </a:ext>
                </a:extLst>
              </p:cNvPr>
              <p:cNvSpPr txBox="1"/>
              <p:nvPr/>
            </p:nvSpPr>
            <p:spPr>
              <a:xfrm>
                <a:off x="1084108" y="3974906"/>
                <a:ext cx="504882" cy="523220"/>
              </a:xfrm>
              <a:prstGeom prst="rect">
                <a:avLst/>
              </a:prstGeom>
              <a:noFill/>
            </p:spPr>
            <p:txBody>
              <a:bodyPr wrap="none" rtlCol="0">
                <a:spAutoFit/>
              </a:bodyPr>
              <a:lstStyle/>
              <a:p>
                <a14:m>
                  <m:oMath xmlns:m="http://schemas.openxmlformats.org/officeDocument/2006/math">
                    <m:r>
                      <a:rPr lang="en-US" sz="2800" b="0" i="1" smtClean="0">
                        <a:latin typeface="Cambria Math" panose="02040503050406030204" pitchFamily="18" charset="0"/>
                        <a:cs typeface="Calibri" panose="020F0502020204030204" pitchFamily="34" charset="0"/>
                      </a:rPr>
                      <m:t>𝐸</m:t>
                    </m:r>
                  </m:oMath>
                </a14:m>
                <a:r>
                  <a:rPr lang="el-GR" sz="2800" dirty="0">
                    <a:latin typeface="Calibri" panose="020F0502020204030204" pitchFamily="34" charset="0"/>
                    <a:cs typeface="Calibri" panose="020F0502020204030204" pitchFamily="34" charset="0"/>
                  </a:rPr>
                  <a:t> </a:t>
                </a:r>
                <a:endParaRPr lang="en-US" sz="2800" dirty="0"/>
              </a:p>
            </p:txBody>
          </p:sp>
        </mc:Choice>
        <mc:Fallback xmlns="">
          <p:sp>
            <p:nvSpPr>
              <p:cNvPr id="6162" name="TextBox 6161">
                <a:extLst>
                  <a:ext uri="{FF2B5EF4-FFF2-40B4-BE49-F238E27FC236}">
                    <a16:creationId xmlns:a16="http://schemas.microsoft.com/office/drawing/2014/main" id="{F1152CDE-F128-34FF-BBE1-CBDC72A3C255}"/>
                  </a:ext>
                </a:extLst>
              </p:cNvPr>
              <p:cNvSpPr txBox="1">
                <a:spLocks noRot="1" noChangeAspect="1" noMove="1" noResize="1" noEditPoints="1" noAdjustHandles="1" noChangeArrowheads="1" noChangeShapeType="1" noTextEdit="1"/>
              </p:cNvSpPr>
              <p:nvPr/>
            </p:nvSpPr>
            <p:spPr>
              <a:xfrm>
                <a:off x="1084108" y="3974906"/>
                <a:ext cx="504882" cy="523220"/>
              </a:xfrm>
              <a:prstGeom prst="rect">
                <a:avLst/>
              </a:prstGeom>
              <a:blipFill>
                <a:blip r:embed="rId13"/>
                <a:stretch>
                  <a:fillRect/>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EA7A5DD7-297B-0BD1-DE12-E611CBAD8AD1}"/>
              </a:ext>
            </a:extLst>
          </p:cNvPr>
          <p:cNvSpPr txBox="1"/>
          <p:nvPr/>
        </p:nvSpPr>
        <p:spPr>
          <a:xfrm>
            <a:off x="0" y="6512073"/>
            <a:ext cx="5107232" cy="338554"/>
          </a:xfrm>
          <a:prstGeom prst="rect">
            <a:avLst/>
          </a:prstGeom>
          <a:noFill/>
        </p:spPr>
        <p:txBody>
          <a:bodyPr wrap="none" rtlCol="0">
            <a:spAutoFit/>
          </a:bodyPr>
          <a:lstStyle/>
          <a:p>
            <a:r>
              <a:rPr lang="en-US" sz="1600" dirty="0">
                <a:solidFill>
                  <a:schemeClr val="bg1"/>
                </a:solidFill>
                <a:latin typeface="Calibri" panose="020F0502020204030204" pitchFamily="34" charset="0"/>
                <a:ea typeface="Calibri" panose="020F0502020204030204" pitchFamily="34" charset="0"/>
                <a:cs typeface="Calibri" panose="020F0502020204030204" pitchFamily="34" charset="0"/>
              </a:rPr>
              <a:t>* From 4 unconfined compressive stress (UCS) experiments</a:t>
            </a:r>
          </a:p>
        </p:txBody>
      </p:sp>
      <p:sp>
        <p:nvSpPr>
          <p:cNvPr id="8" name="TextBox 7">
            <a:extLst>
              <a:ext uri="{FF2B5EF4-FFF2-40B4-BE49-F238E27FC236}">
                <a16:creationId xmlns:a16="http://schemas.microsoft.com/office/drawing/2014/main" id="{EE226FD1-407F-3DCF-2A90-115F92E119D7}"/>
              </a:ext>
            </a:extLst>
          </p:cNvPr>
          <p:cNvSpPr txBox="1"/>
          <p:nvPr/>
        </p:nvSpPr>
        <p:spPr>
          <a:xfrm>
            <a:off x="8583726" y="4362793"/>
            <a:ext cx="998222" cy="307777"/>
          </a:xfrm>
          <a:prstGeom prst="rect">
            <a:avLst/>
          </a:prstGeom>
          <a:noFill/>
        </p:spPr>
        <p:txBody>
          <a:bodyPr wrap="none" rtlCol="0">
            <a:spAutoFit/>
          </a:bodyPr>
          <a:lstStyle/>
          <a:p>
            <a:r>
              <a:rPr lang="en-US" sz="1400" dirty="0">
                <a:latin typeface="Calibri" panose="020F0502020204030204" pitchFamily="34" charset="0"/>
                <a:ea typeface="Calibri" panose="020F0502020204030204" pitchFamily="34" charset="0"/>
                <a:cs typeface="Calibri" panose="020F0502020204030204" pitchFamily="34" charset="0"/>
              </a:rPr>
              <a:t>Yield stress</a:t>
            </a:r>
          </a:p>
        </p:txBody>
      </p:sp>
      <p:sp>
        <p:nvSpPr>
          <p:cNvPr id="9" name="TextBox 8">
            <a:extLst>
              <a:ext uri="{FF2B5EF4-FFF2-40B4-BE49-F238E27FC236}">
                <a16:creationId xmlns:a16="http://schemas.microsoft.com/office/drawing/2014/main" id="{BC123DCA-1B88-5F0F-CF94-1821B5806E68}"/>
              </a:ext>
            </a:extLst>
          </p:cNvPr>
          <p:cNvSpPr txBox="1"/>
          <p:nvPr/>
        </p:nvSpPr>
        <p:spPr>
          <a:xfrm>
            <a:off x="649438" y="4408753"/>
            <a:ext cx="1413079" cy="307777"/>
          </a:xfrm>
          <a:prstGeom prst="rect">
            <a:avLst/>
          </a:prstGeom>
          <a:noFill/>
        </p:spPr>
        <p:txBody>
          <a:bodyPr wrap="none" rtlCol="0">
            <a:spAutoFit/>
          </a:bodyPr>
          <a:lstStyle/>
          <a:p>
            <a:r>
              <a:rPr lang="en-US" sz="1400" dirty="0">
                <a:latin typeface="Calibri" panose="020F0502020204030204" pitchFamily="34" charset="0"/>
                <a:ea typeface="Calibri" panose="020F0502020204030204" pitchFamily="34" charset="0"/>
                <a:cs typeface="Calibri" panose="020F0502020204030204" pitchFamily="34" charset="0"/>
              </a:rPr>
              <a:t>Young’s modulus</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388E31A-AB0C-22AE-D270-E8F497846A57}"/>
                  </a:ext>
                </a:extLst>
              </p:cNvPr>
              <p:cNvSpPr txBox="1"/>
              <p:nvPr/>
            </p:nvSpPr>
            <p:spPr>
              <a:xfrm>
                <a:off x="3720453" y="3254797"/>
                <a:ext cx="4386152" cy="1261884"/>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Experiments* were very </a:t>
                </a:r>
                <a:r>
                  <a:rPr lang="en-US" b="1" dirty="0">
                    <a:latin typeface="Calibri" panose="020F0502020204030204" pitchFamily="34" charset="0"/>
                    <a:ea typeface="Calibri" panose="020F0502020204030204" pitchFamily="34" charset="0"/>
                    <a:cs typeface="Calibri" panose="020F0502020204030204" pitchFamily="34" charset="0"/>
                  </a:rPr>
                  <a:t>challenging </a:t>
                </a:r>
                <a:r>
                  <a:rPr lang="en-US" dirty="0">
                    <a:latin typeface="Calibri" panose="020F0502020204030204" pitchFamily="34" charset="0"/>
                    <a:ea typeface="Calibri" panose="020F0502020204030204" pitchFamily="34" charset="0"/>
                    <a:cs typeface="Calibri" panose="020F0502020204030204" pitchFamily="34" charset="0"/>
                  </a:rPr>
                  <a:t>to perform and provide </a:t>
                </a:r>
                <a:r>
                  <a:rPr lang="en-US" b="1" dirty="0">
                    <a:latin typeface="Calibri" panose="020F0502020204030204" pitchFamily="34" charset="0"/>
                    <a:ea typeface="Calibri" panose="020F0502020204030204" pitchFamily="34" charset="0"/>
                    <a:cs typeface="Calibri" panose="020F0502020204030204" pitchFamily="34" charset="0"/>
                  </a:rPr>
                  <a:t>limited data</a:t>
                </a:r>
                <a:r>
                  <a:rPr lang="en-US" dirty="0">
                    <a:latin typeface="Calibri" panose="020F0502020204030204" pitchFamily="34" charset="0"/>
                    <a:ea typeface="Calibri" panose="020F0502020204030204" pitchFamily="34" charset="0"/>
                    <a:cs typeface="Calibri" panose="020F0502020204030204" pitchFamily="34" charset="0"/>
                  </a:rPr>
                  <a:t>! </a:t>
                </a:r>
              </a:p>
              <a:p>
                <a:pPr marL="285750" indent="-285750">
                  <a:buFont typeface="Arial" panose="020B0604020202020204" pitchFamily="34" charset="0"/>
                  <a:buChar char="•"/>
                </a:pPr>
                <a:endParaRPr lang="en-US" sz="4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Material properties become </a:t>
                </a:r>
                <a:r>
                  <a:rPr lang="en-US" b="1" dirty="0">
                    <a:latin typeface="Calibri" panose="020F0502020204030204" pitchFamily="34" charset="0"/>
                    <a:ea typeface="Calibri" panose="020F0502020204030204" pitchFamily="34" charset="0"/>
                    <a:cs typeface="Calibri" panose="020F0502020204030204" pitchFamily="34" charset="0"/>
                  </a:rPr>
                  <a:t>difficult </a:t>
                </a:r>
                <a:r>
                  <a:rPr lang="en-US" dirty="0">
                    <a:latin typeface="Calibri" panose="020F0502020204030204" pitchFamily="34" charset="0"/>
                    <a:ea typeface="Calibri" panose="020F0502020204030204" pitchFamily="34" charset="0"/>
                    <a:cs typeface="Calibri" panose="020F0502020204030204" pitchFamily="34" charset="0"/>
                  </a:rPr>
                  <a:t>to define as </a:t>
                </a:r>
                <a:r>
                  <a:rPr lang="en-US" b="1" dirty="0">
                    <a:latin typeface="Calibri" panose="020F0502020204030204" pitchFamily="34" charset="0"/>
                    <a:ea typeface="Calibri" panose="020F0502020204030204" pitchFamily="34" charset="0"/>
                    <a:cs typeface="Calibri" panose="020F0502020204030204" pitchFamily="34" charset="0"/>
                  </a:rPr>
                  <a:t>porosity </a:t>
                </a:r>
                <a:r>
                  <a:rPr lang="en-US" dirty="0">
                    <a:latin typeface="Calibri" panose="020F0502020204030204" pitchFamily="34" charset="0"/>
                    <a:ea typeface="Calibri" panose="020F0502020204030204" pitchFamily="34" charset="0"/>
                    <a:cs typeface="Calibri" panose="020F0502020204030204" pitchFamily="34" charset="0"/>
                  </a:rPr>
                  <a:t>and </a:t>
                </a:r>
                <a:r>
                  <a:rPr lang="en-US" b="1" dirty="0">
                    <a:latin typeface="Calibri" panose="020F0502020204030204" pitchFamily="34" charset="0"/>
                    <a:ea typeface="Calibri" panose="020F0502020204030204" pitchFamily="34" charset="0"/>
                    <a:cs typeface="Calibri" panose="020F0502020204030204" pitchFamily="34" charset="0"/>
                  </a:rPr>
                  <a:t>ice saturation</a:t>
                </a:r>
                <a:r>
                  <a:rPr lang="en-US" dirty="0">
                    <a:latin typeface="Calibri" panose="020F0502020204030204" pitchFamily="34" charset="0"/>
                    <a:ea typeface="Calibri" panose="020F0502020204030204" pitchFamily="34" charset="0"/>
                    <a:cs typeface="Calibri" panose="020F0502020204030204" pitchFamily="34" charset="0"/>
                  </a:rPr>
                  <a:t> </a:t>
                </a:r>
                <a14:m>
                  <m:oMath xmlns:m="http://schemas.openxmlformats.org/officeDocument/2006/math">
                    <m:r>
                      <a:rPr lang="en-US" i="1" smtClean="0">
                        <a:latin typeface="Cambria Math" panose="02040503050406030204" pitchFamily="18" charset="0"/>
                        <a:ea typeface="Cambria Math" panose="02040503050406030204" pitchFamily="18" charset="0"/>
                        <a:cs typeface="Calibri" panose="020F0502020204030204" pitchFamily="34" charset="0"/>
                      </a:rPr>
                      <m:t>→</m:t>
                    </m:r>
                  </m:oMath>
                </a14:m>
                <a:r>
                  <a:rPr lang="en-US"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0.</a:t>
                </a:r>
              </a:p>
            </p:txBody>
          </p:sp>
        </mc:Choice>
        <mc:Fallback xmlns="">
          <p:sp>
            <p:nvSpPr>
              <p:cNvPr id="11" name="TextBox 10">
                <a:extLst>
                  <a:ext uri="{FF2B5EF4-FFF2-40B4-BE49-F238E27FC236}">
                    <a16:creationId xmlns:a16="http://schemas.microsoft.com/office/drawing/2014/main" id="{E388E31A-AB0C-22AE-D270-E8F497846A57}"/>
                  </a:ext>
                </a:extLst>
              </p:cNvPr>
              <p:cNvSpPr txBox="1">
                <a:spLocks noRot="1" noChangeAspect="1" noMove="1" noResize="1" noEditPoints="1" noAdjustHandles="1" noChangeArrowheads="1" noChangeShapeType="1" noTextEdit="1"/>
              </p:cNvSpPr>
              <p:nvPr/>
            </p:nvSpPr>
            <p:spPr>
              <a:xfrm>
                <a:off x="3720453" y="3254797"/>
                <a:ext cx="4386152" cy="1261884"/>
              </a:xfrm>
              <a:prstGeom prst="rect">
                <a:avLst/>
              </a:prstGeom>
              <a:blipFill>
                <a:blip r:embed="rId14"/>
                <a:stretch>
                  <a:fillRect l="-833" t="-2899" r="-694" b="-67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DAC6362A-644F-7085-A4A5-1F5ECA352C67}"/>
                  </a:ext>
                </a:extLst>
              </p:cNvPr>
              <p:cNvSpPr txBox="1"/>
              <p:nvPr/>
            </p:nvSpPr>
            <p:spPr>
              <a:xfrm>
                <a:off x="4230989" y="4698513"/>
                <a:ext cx="3416124" cy="1323439"/>
              </a:xfrm>
              <a:prstGeom prst="rect">
                <a:avLst/>
              </a:prstGeom>
              <a:solidFill>
                <a:srgbClr val="FFFFCC"/>
              </a:solidFill>
            </p:spPr>
            <p:txBody>
              <a:bodyPr wrap="square">
                <a:spAutoFit/>
              </a:bodyPr>
              <a:lstStyle/>
              <a:p>
                <a:pPr algn="ctr"/>
                <a14:m>
                  <m:oMath xmlns:m="http://schemas.openxmlformats.org/officeDocument/2006/math">
                    <m:r>
                      <a:rPr lang="en-US" sz="2000" b="0" i="1" smtClean="0">
                        <a:solidFill>
                          <a:schemeClr val="tx1"/>
                        </a:solidFill>
                        <a:effectLst/>
                        <a:latin typeface="Cambria Math" panose="02040503050406030204" pitchFamily="18" charset="0"/>
                        <a:ea typeface="Cambria Math" panose="02040503050406030204" pitchFamily="18" charset="0"/>
                      </a:rPr>
                      <m:t>⟹</m:t>
                    </m:r>
                  </m:oMath>
                </a14:m>
                <a:r>
                  <a:rPr lang="en-US" sz="2000" dirty="0">
                    <a:solidFill>
                      <a:schemeClr val="tx1"/>
                    </a:solidFill>
                    <a:effectLst/>
                    <a:latin typeface="Calibri" panose="020F0502020204030204" pitchFamily="34" charset="0"/>
                    <a:ea typeface="Times New Roman" panose="02020603050405020304" pitchFamily="18" charset="0"/>
                  </a:rPr>
                  <a:t> We defined and </a:t>
                </a:r>
                <a:r>
                  <a:rPr lang="en-US" sz="2000" b="1" dirty="0">
                    <a:solidFill>
                      <a:schemeClr val="tx1"/>
                    </a:solidFill>
                    <a:effectLst/>
                    <a:latin typeface="Calibri" panose="020F0502020204030204" pitchFamily="34" charset="0"/>
                    <a:ea typeface="Times New Roman" panose="02020603050405020304" pitchFamily="18" charset="0"/>
                  </a:rPr>
                  <a:t>calibrated</a:t>
                </a:r>
                <a:r>
                  <a:rPr lang="en-US" sz="2000" dirty="0">
                    <a:solidFill>
                      <a:schemeClr val="tx1"/>
                    </a:solidFill>
                    <a:effectLst/>
                    <a:latin typeface="Calibri" panose="020F0502020204030204" pitchFamily="34" charset="0"/>
                    <a:ea typeface="Times New Roman" panose="02020603050405020304" pitchFamily="18" charset="0"/>
                  </a:rPr>
                  <a:t>  </a:t>
                </a:r>
                <a:r>
                  <a:rPr lang="en-US" sz="2000" b="1" dirty="0">
                    <a:solidFill>
                      <a:schemeClr val="tx1"/>
                    </a:solidFill>
                    <a:effectLst/>
                    <a:latin typeface="Calibri" panose="020F0502020204030204" pitchFamily="34" charset="0"/>
                    <a:ea typeface="Times New Roman" panose="02020603050405020304" pitchFamily="18" charset="0"/>
                  </a:rPr>
                  <a:t>“minimum allowable” values </a:t>
                </a:r>
                <a:r>
                  <a:rPr lang="en-US" sz="2000" dirty="0">
                    <a:solidFill>
                      <a:schemeClr val="tx1"/>
                    </a:solidFill>
                    <a:effectLst/>
                    <a:latin typeface="Calibri" panose="020F0502020204030204" pitchFamily="34" charset="0"/>
                    <a:ea typeface="Times New Roman" panose="02020603050405020304" pitchFamily="18" charset="0"/>
                  </a:rPr>
                  <a:t>to bound the bilinear fits for both </a:t>
                </a:r>
                <a14:m>
                  <m:oMath xmlns:m="http://schemas.openxmlformats.org/officeDocument/2006/math">
                    <m:r>
                      <a:rPr lang="en-US" sz="2000" i="1" dirty="0">
                        <a:solidFill>
                          <a:schemeClr val="tx1"/>
                        </a:solidFill>
                        <a:latin typeface="Cambria Math" panose="02040503050406030204" pitchFamily="18" charset="0"/>
                        <a:cs typeface="Calibri" panose="020F0502020204030204" pitchFamily="34" charset="0"/>
                      </a:rPr>
                      <m:t>𝐸</m:t>
                    </m:r>
                  </m:oMath>
                </a14:m>
                <a:r>
                  <a:rPr lang="en-US" sz="2000" dirty="0">
                    <a:solidFill>
                      <a:schemeClr val="tx1"/>
                    </a:solidFill>
                    <a:effectLst/>
                    <a:latin typeface="Calibri" panose="020F0502020204030204" pitchFamily="34" charset="0"/>
                    <a:ea typeface="Times New Roman" panose="02020603050405020304" pitchFamily="18" charset="0"/>
                  </a:rPr>
                  <a:t> and </a:t>
                </a:r>
                <a14:m>
                  <m:oMath xmlns:m="http://schemas.openxmlformats.org/officeDocument/2006/math">
                    <m:r>
                      <a:rPr lang="el-GR" sz="2000" i="1" dirty="0">
                        <a:solidFill>
                          <a:schemeClr val="tx1"/>
                        </a:solidFill>
                        <a:latin typeface="Cambria Math" panose="02040503050406030204" pitchFamily="18" charset="0"/>
                        <a:cs typeface="Calibri" panose="020F0502020204030204" pitchFamily="34" charset="0"/>
                      </a:rPr>
                      <m:t>𝜎</m:t>
                    </m:r>
                  </m:oMath>
                </a14:m>
                <a:r>
                  <a:rPr lang="en-US" sz="2000" dirty="0">
                    <a:solidFill>
                      <a:schemeClr val="tx1"/>
                    </a:solidFill>
                    <a:effectLst/>
                    <a:latin typeface="Calibri" panose="020F0502020204030204" pitchFamily="34" charset="0"/>
                    <a:ea typeface="Times New Roman" panose="02020603050405020304" pitchFamily="18" charset="0"/>
                  </a:rPr>
                  <a:t>. </a:t>
                </a:r>
                <a:endParaRPr lang="en-US" sz="2000" dirty="0">
                  <a:solidFill>
                    <a:schemeClr val="tx1"/>
                  </a:solidFill>
                </a:endParaRPr>
              </a:p>
            </p:txBody>
          </p:sp>
        </mc:Choice>
        <mc:Fallback xmlns="">
          <p:sp>
            <p:nvSpPr>
              <p:cNvPr id="13" name="TextBox 12">
                <a:extLst>
                  <a:ext uri="{FF2B5EF4-FFF2-40B4-BE49-F238E27FC236}">
                    <a16:creationId xmlns:a16="http://schemas.microsoft.com/office/drawing/2014/main" id="{DAC6362A-644F-7085-A4A5-1F5ECA352C67}"/>
                  </a:ext>
                </a:extLst>
              </p:cNvPr>
              <p:cNvSpPr txBox="1">
                <a:spLocks noRot="1" noChangeAspect="1" noMove="1" noResize="1" noEditPoints="1" noAdjustHandles="1" noChangeArrowheads="1" noChangeShapeType="1" noTextEdit="1"/>
              </p:cNvSpPr>
              <p:nvPr/>
            </p:nvSpPr>
            <p:spPr>
              <a:xfrm>
                <a:off x="4230989" y="4698513"/>
                <a:ext cx="3416124" cy="1323439"/>
              </a:xfrm>
              <a:prstGeom prst="rect">
                <a:avLst/>
              </a:prstGeom>
              <a:blipFill>
                <a:blip r:embed="rId15"/>
                <a:stretch>
                  <a:fillRect t="-2765" r="-714" b="-7373"/>
                </a:stretch>
              </a:blipFill>
            </p:spPr>
            <p:txBody>
              <a:bodyPr/>
              <a:lstStyle/>
              <a:p>
                <a:r>
                  <a:rPr lang="en-US">
                    <a:noFill/>
                  </a:rPr>
                  <a:t> </a:t>
                </a:r>
              </a:p>
            </p:txBody>
          </p:sp>
        </mc:Fallback>
      </mc:AlternateContent>
    </p:spTree>
    <p:extLst>
      <p:ext uri="{BB962C8B-B14F-4D97-AF65-F5344CB8AC3E}">
        <p14:creationId xmlns:p14="http://schemas.microsoft.com/office/powerpoint/2010/main" val="21657250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5CF5DF5-D56C-FB3E-380B-255811533C00}"/>
              </a:ext>
            </a:extLst>
          </p:cNvPr>
          <p:cNvSpPr txBox="1"/>
          <p:nvPr/>
        </p:nvSpPr>
        <p:spPr>
          <a:xfrm>
            <a:off x="5917323" y="5618794"/>
            <a:ext cx="6338817" cy="707886"/>
          </a:xfrm>
          <a:prstGeom prst="rect">
            <a:avLst/>
          </a:prstGeom>
          <a:noFill/>
        </p:spPr>
        <p:txBody>
          <a:bodyPr wrap="square" rtlCol="0">
            <a:spAutoFit/>
          </a:bodyPr>
          <a:lstStyle/>
          <a:p>
            <a:pPr algn="ctr"/>
            <a:r>
              <a:rPr lang="en-US" sz="2000" dirty="0">
                <a:latin typeface="Calibri" panose="020F0502020204030204" pitchFamily="34" charset="0"/>
                <a:ea typeface="Calibri" panose="020F0502020204030204" pitchFamily="34" charset="0"/>
                <a:cs typeface="Calibri" panose="020F0502020204030204" pitchFamily="34" charset="0"/>
              </a:rPr>
              <a:t>Vertical thermistor string 3.5 m back from bluff face enabled</a:t>
            </a:r>
            <a:r>
              <a:rPr lang="en-US" sz="2000" b="1" dirty="0">
                <a:latin typeface="Calibri" panose="020F0502020204030204" pitchFamily="34" charset="0"/>
                <a:ea typeface="Calibri" panose="020F0502020204030204" pitchFamily="34" charset="0"/>
                <a:cs typeface="Calibri" panose="020F0502020204030204" pitchFamily="34" charset="0"/>
              </a:rPr>
              <a:t> detection </a:t>
            </a:r>
            <a:r>
              <a:rPr lang="en-US" sz="2000" dirty="0">
                <a:latin typeface="Calibri" panose="020F0502020204030204" pitchFamily="34" charset="0"/>
                <a:ea typeface="Calibri" panose="020F0502020204030204" pitchFamily="34" charset="0"/>
                <a:cs typeface="Calibri" panose="020F0502020204030204" pitchFamily="34" charset="0"/>
              </a:rPr>
              <a:t>of timing/shape of</a:t>
            </a:r>
            <a:r>
              <a:rPr lang="en-US" sz="2000" b="1" dirty="0">
                <a:latin typeface="Calibri" panose="020F0502020204030204" pitchFamily="34" charset="0"/>
                <a:ea typeface="Calibri" panose="020F0502020204030204" pitchFamily="34" charset="0"/>
                <a:cs typeface="Calibri" panose="020F0502020204030204" pitchFamily="34" charset="0"/>
              </a:rPr>
              <a:t> niche formation</a:t>
            </a:r>
            <a:r>
              <a:rPr lang="en-US" sz="2000" dirty="0">
                <a:latin typeface="Calibri" panose="020F0502020204030204" pitchFamily="34" charset="0"/>
                <a:ea typeface="Calibri" panose="020F0502020204030204" pitchFamily="34" charset="0"/>
                <a:cs typeface="Calibri" panose="020F0502020204030204" pitchFamily="34" charset="0"/>
              </a:rPr>
              <a:t> </a:t>
            </a:r>
          </a:p>
        </p:txBody>
      </p:sp>
      <p:grpSp>
        <p:nvGrpSpPr>
          <p:cNvPr id="18" name="Group 17">
            <a:extLst>
              <a:ext uri="{FF2B5EF4-FFF2-40B4-BE49-F238E27FC236}">
                <a16:creationId xmlns:a16="http://schemas.microsoft.com/office/drawing/2014/main" id="{333016FC-23AD-ABFE-B2F9-E520AD8EA1C1}"/>
              </a:ext>
            </a:extLst>
          </p:cNvPr>
          <p:cNvGrpSpPr/>
          <p:nvPr/>
        </p:nvGrpSpPr>
        <p:grpSpPr>
          <a:xfrm>
            <a:off x="5146541" y="1152035"/>
            <a:ext cx="6778092" cy="4319515"/>
            <a:chOff x="4978772" y="1395453"/>
            <a:chExt cx="6778092" cy="4319515"/>
          </a:xfrm>
        </p:grpSpPr>
        <p:grpSp>
          <p:nvGrpSpPr>
            <p:cNvPr id="15" name="Group 14">
              <a:extLst>
                <a:ext uri="{FF2B5EF4-FFF2-40B4-BE49-F238E27FC236}">
                  <a16:creationId xmlns:a16="http://schemas.microsoft.com/office/drawing/2014/main" id="{75701269-A94D-1F24-C3B3-C8888A5E470D}"/>
                </a:ext>
              </a:extLst>
            </p:cNvPr>
            <p:cNvGrpSpPr/>
            <p:nvPr/>
          </p:nvGrpSpPr>
          <p:grpSpPr>
            <a:xfrm>
              <a:off x="7204533" y="1395453"/>
              <a:ext cx="4552331" cy="4319515"/>
              <a:chOff x="5994376" y="757450"/>
              <a:chExt cx="4552331" cy="4319515"/>
            </a:xfrm>
          </p:grpSpPr>
          <p:pic>
            <p:nvPicPr>
              <p:cNvPr id="6" name="Picture 5">
                <a:extLst>
                  <a:ext uri="{FF2B5EF4-FFF2-40B4-BE49-F238E27FC236}">
                    <a16:creationId xmlns:a16="http://schemas.microsoft.com/office/drawing/2014/main" id="{4B127FD6-42DC-B1C3-74E2-ED73C3059AA3}"/>
                  </a:ext>
                </a:extLst>
              </p:cNvPr>
              <p:cNvPicPr>
                <a:picLocks noChangeAspect="1"/>
              </p:cNvPicPr>
              <p:nvPr/>
            </p:nvPicPr>
            <p:blipFill>
              <a:blip r:embed="rId2"/>
              <a:stretch>
                <a:fillRect/>
              </a:stretch>
            </p:blipFill>
            <p:spPr>
              <a:xfrm>
                <a:off x="5994376" y="757450"/>
                <a:ext cx="4552331" cy="4319515"/>
              </a:xfrm>
              <a:prstGeom prst="rect">
                <a:avLst/>
              </a:prstGeom>
            </p:spPr>
          </p:pic>
          <p:sp>
            <p:nvSpPr>
              <p:cNvPr id="8" name="Oval 7">
                <a:extLst>
                  <a:ext uri="{FF2B5EF4-FFF2-40B4-BE49-F238E27FC236}">
                    <a16:creationId xmlns:a16="http://schemas.microsoft.com/office/drawing/2014/main" id="{DAD8F1C8-71A4-BD64-26E1-A242C001B97C}"/>
                  </a:ext>
                </a:extLst>
              </p:cNvPr>
              <p:cNvSpPr/>
              <p:nvPr/>
            </p:nvSpPr>
            <p:spPr>
              <a:xfrm>
                <a:off x="6960357" y="3548418"/>
                <a:ext cx="2429302" cy="1262418"/>
              </a:xfrm>
              <a:prstGeom prst="ellipse">
                <a:avLst/>
              </a:prstGeom>
              <a:noFill/>
              <a:ln w="28575">
                <a:solidFill>
                  <a:srgbClr val="C09BE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B2BB36E3-E4E6-A2E2-89AB-906CA44EE8CF}"/>
                  </a:ext>
                </a:extLst>
              </p:cNvPr>
              <p:cNvCxnSpPr>
                <a:cxnSpLocks/>
                <a:endCxn id="8" idx="2"/>
              </p:cNvCxnSpPr>
              <p:nvPr/>
            </p:nvCxnSpPr>
            <p:spPr>
              <a:xfrm>
                <a:off x="6103603" y="3863863"/>
                <a:ext cx="856754" cy="315764"/>
              </a:xfrm>
              <a:prstGeom prst="line">
                <a:avLst/>
              </a:prstGeom>
              <a:ln>
                <a:solidFill>
                  <a:srgbClr val="C09BEB"/>
                </a:solidFill>
              </a:ln>
            </p:spPr>
            <p:style>
              <a:lnRef idx="2">
                <a:schemeClr val="accent1"/>
              </a:lnRef>
              <a:fillRef idx="0">
                <a:schemeClr val="accent1"/>
              </a:fillRef>
              <a:effectRef idx="1">
                <a:schemeClr val="accent1"/>
              </a:effectRef>
              <a:fontRef idx="minor">
                <a:schemeClr val="tx1"/>
              </a:fontRef>
            </p:style>
          </p:cxnSp>
        </p:grpSp>
        <p:sp>
          <p:nvSpPr>
            <p:cNvPr id="11" name="TextBox 10">
              <a:extLst>
                <a:ext uri="{FF2B5EF4-FFF2-40B4-BE49-F238E27FC236}">
                  <a16:creationId xmlns:a16="http://schemas.microsoft.com/office/drawing/2014/main" id="{F20B0AB4-0326-07AD-4A23-C07FDF558A7A}"/>
                </a:ext>
              </a:extLst>
            </p:cNvPr>
            <p:cNvSpPr txBox="1"/>
            <p:nvPr/>
          </p:nvSpPr>
          <p:spPr>
            <a:xfrm>
              <a:off x="4978772" y="3909069"/>
              <a:ext cx="2879677" cy="1015663"/>
            </a:xfrm>
            <a:prstGeom prst="rect">
              <a:avLst/>
            </a:prstGeom>
            <a:noFill/>
          </p:spPr>
          <p:txBody>
            <a:bodyPr wrap="square" rtlCol="0">
              <a:spAutoFit/>
            </a:bodyPr>
            <a:lstStyle/>
            <a:p>
              <a:r>
                <a:rPr lang="en-US" sz="2000" dirty="0">
                  <a:latin typeface="Calibri" panose="020F0502020204030204" pitchFamily="34" charset="0"/>
                  <a:ea typeface="Calibri" panose="020F0502020204030204" pitchFamily="34" charset="0"/>
                  <a:cs typeface="Calibri" panose="020F0502020204030204" pitchFamily="34" charset="0"/>
                </a:rPr>
                <a:t>Change to ocean temperature implies formation of a niche</a:t>
              </a:r>
            </a:p>
          </p:txBody>
        </p:sp>
      </p:grpSp>
      <p:pic>
        <p:nvPicPr>
          <p:cNvPr id="13" name="Picture 12">
            <a:extLst>
              <a:ext uri="{FF2B5EF4-FFF2-40B4-BE49-F238E27FC236}">
                <a16:creationId xmlns:a16="http://schemas.microsoft.com/office/drawing/2014/main" id="{460E0475-2029-357F-F604-17E27BCCC584}"/>
              </a:ext>
            </a:extLst>
          </p:cNvPr>
          <p:cNvPicPr>
            <a:picLocks noChangeAspect="1"/>
          </p:cNvPicPr>
          <p:nvPr/>
        </p:nvPicPr>
        <p:blipFill>
          <a:blip r:embed="rId3"/>
          <a:stretch>
            <a:fillRect/>
          </a:stretch>
        </p:blipFill>
        <p:spPr>
          <a:xfrm>
            <a:off x="189910" y="1380488"/>
            <a:ext cx="4261636" cy="4319516"/>
          </a:xfrm>
          <a:prstGeom prst="rect">
            <a:avLst/>
          </a:prstGeom>
        </p:spPr>
      </p:pic>
      <p:sp>
        <p:nvSpPr>
          <p:cNvPr id="14" name="TextBox 13">
            <a:extLst>
              <a:ext uri="{FF2B5EF4-FFF2-40B4-BE49-F238E27FC236}">
                <a16:creationId xmlns:a16="http://schemas.microsoft.com/office/drawing/2014/main" id="{46885976-5A11-8039-5E93-6E93FD431849}"/>
              </a:ext>
            </a:extLst>
          </p:cNvPr>
          <p:cNvSpPr txBox="1"/>
          <p:nvPr/>
        </p:nvSpPr>
        <p:spPr>
          <a:xfrm>
            <a:off x="-179798" y="5700004"/>
            <a:ext cx="5821419" cy="707886"/>
          </a:xfrm>
          <a:prstGeom prst="rect">
            <a:avLst/>
          </a:prstGeom>
          <a:noFill/>
        </p:spPr>
        <p:txBody>
          <a:bodyPr wrap="square" rtlCol="0">
            <a:spAutoFit/>
          </a:bodyPr>
          <a:lstStyle/>
          <a:p>
            <a:pPr algn="ctr"/>
            <a:r>
              <a:rPr lang="en-US" sz="2000" dirty="0">
                <a:latin typeface="Calibri" panose="020F0502020204030204" pitchFamily="34" charset="0"/>
                <a:ea typeface="Calibri" panose="020F0502020204030204" pitchFamily="34" charset="0"/>
                <a:cs typeface="Calibri" panose="020F0502020204030204" pitchFamily="34" charset="0"/>
              </a:rPr>
              <a:t>Time-lapse camera and UAV surveys provide </a:t>
            </a:r>
            <a:r>
              <a:rPr lang="en-US" sz="2000" b="1" dirty="0">
                <a:latin typeface="Calibri" panose="020F0502020204030204" pitchFamily="34" charset="0"/>
                <a:ea typeface="Calibri" panose="020F0502020204030204" pitchFamily="34" charset="0"/>
                <a:cs typeface="Calibri" panose="020F0502020204030204" pitchFamily="34" charset="0"/>
              </a:rPr>
              <a:t>daily</a:t>
            </a:r>
            <a:r>
              <a:rPr lang="en-US" sz="2000" dirty="0">
                <a:latin typeface="Calibri" panose="020F0502020204030204" pitchFamily="34" charset="0"/>
                <a:ea typeface="Calibri" panose="020F0502020204030204" pitchFamily="34" charset="0"/>
                <a:cs typeface="Calibri" panose="020F0502020204030204" pitchFamily="34" charset="0"/>
              </a:rPr>
              <a:t> measurements of </a:t>
            </a:r>
            <a:r>
              <a:rPr lang="en-US" sz="2000" b="1" dirty="0">
                <a:latin typeface="Calibri" panose="020F0502020204030204" pitchFamily="34" charset="0"/>
                <a:ea typeface="Calibri" panose="020F0502020204030204" pitchFamily="34" charset="0"/>
                <a:cs typeface="Calibri" panose="020F0502020204030204" pitchFamily="34" charset="0"/>
              </a:rPr>
              <a:t>bluff erosion</a:t>
            </a:r>
          </a:p>
        </p:txBody>
      </p:sp>
      <p:sp>
        <p:nvSpPr>
          <p:cNvPr id="19" name="TextBox 18">
            <a:extLst>
              <a:ext uri="{FF2B5EF4-FFF2-40B4-BE49-F238E27FC236}">
                <a16:creationId xmlns:a16="http://schemas.microsoft.com/office/drawing/2014/main" id="{F38A35A5-48F2-0AB7-26C1-8FDEBAB4F91A}"/>
              </a:ext>
            </a:extLst>
          </p:cNvPr>
          <p:cNvSpPr txBox="1"/>
          <p:nvPr/>
        </p:nvSpPr>
        <p:spPr>
          <a:xfrm>
            <a:off x="4559253" y="1124981"/>
            <a:ext cx="2716139" cy="2031325"/>
          </a:xfrm>
          <a:prstGeom prst="rect">
            <a:avLst/>
          </a:prstGeom>
          <a:solidFill>
            <a:srgbClr val="CCCCFF"/>
          </a:solidFill>
        </p:spPr>
        <p:txBody>
          <a:bodyPr wrap="square" rtlCol="0">
            <a:spAutoFit/>
          </a:bodyPr>
          <a:lstStyle/>
          <a:p>
            <a:pPr algn="ctr"/>
            <a:r>
              <a:rPr lang="en-US" sz="2100" b="1"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High-quality observational data </a:t>
            </a:r>
            <a:r>
              <a:rPr lang="en-US" sz="21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provides targets for both </a:t>
            </a:r>
            <a:r>
              <a:rPr lang="en-US" sz="2100" b="1"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upper bluff erosion </a:t>
            </a:r>
            <a:r>
              <a:rPr lang="en-US" sz="21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and </a:t>
            </a:r>
            <a:r>
              <a:rPr lang="en-US" sz="2100" b="1"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niche formation.</a:t>
            </a:r>
            <a:endParaRPr lang="en-US" sz="2100" b="1" dirty="0">
              <a:latin typeface="Calibri" panose="020F0502020204030204" pitchFamily="34" charset="0"/>
              <a:ea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81FEC55-8373-F858-D12C-70751E5BF543}"/>
                  </a:ext>
                </a:extLst>
              </p:cNvPr>
              <p:cNvSpPr txBox="1"/>
              <p:nvPr/>
            </p:nvSpPr>
            <p:spPr>
              <a:xfrm>
                <a:off x="39570" y="135868"/>
                <a:ext cx="11090885" cy="707886"/>
              </a:xfrm>
              <a:prstGeom prst="rect">
                <a:avLst/>
              </a:prstGeom>
              <a:solidFill>
                <a:schemeClr val="bg1"/>
              </a:solidFill>
            </p:spPr>
            <p:txBody>
              <a:bodyPr wrap="square">
                <a:spAutoFit/>
              </a:bodyPr>
              <a:lstStyle/>
              <a:p>
                <a:r>
                  <a:rPr lang="en-US" sz="4000" dirty="0">
                    <a:latin typeface="Calibri" panose="020F0502020204030204" pitchFamily="34" charset="0"/>
                    <a:ea typeface="Calibri" panose="020F0502020204030204" pitchFamily="34" charset="0"/>
                    <a:cs typeface="Calibri" panose="020F0502020204030204" pitchFamily="34" charset="0"/>
                  </a:rPr>
                  <a:t>Calibration of minimum allowable </a:t>
                </a:r>
                <a14:m>
                  <m:oMath xmlns:m="http://schemas.openxmlformats.org/officeDocument/2006/math">
                    <m:r>
                      <a:rPr lang="en-US" sz="4000" i="1" dirty="0" smtClean="0">
                        <a:latin typeface="Cambria Math" panose="02040503050406030204" pitchFamily="18" charset="0"/>
                        <a:ea typeface="Calibri" panose="020F0502020204030204" pitchFamily="34" charset="0"/>
                        <a:cs typeface="Calibri" panose="020F0502020204030204" pitchFamily="34" charset="0"/>
                      </a:rPr>
                      <m:t>𝐸</m:t>
                    </m:r>
                  </m:oMath>
                </a14:m>
                <a:r>
                  <a:rPr lang="en-US" sz="4000" dirty="0">
                    <a:latin typeface="Calibri" panose="020F0502020204030204" pitchFamily="34" charset="0"/>
                    <a:ea typeface="Calibri" panose="020F0502020204030204" pitchFamily="34" charset="0"/>
                    <a:cs typeface="Calibri" panose="020F0502020204030204" pitchFamily="34" charset="0"/>
                  </a:rPr>
                  <a:t> to observations</a:t>
                </a:r>
              </a:p>
            </p:txBody>
          </p:sp>
        </mc:Choice>
        <mc:Fallback xmlns="">
          <p:sp>
            <p:nvSpPr>
              <p:cNvPr id="16" name="TextBox 15">
                <a:extLst>
                  <a:ext uri="{FF2B5EF4-FFF2-40B4-BE49-F238E27FC236}">
                    <a16:creationId xmlns:a16="http://schemas.microsoft.com/office/drawing/2014/main" id="{381FEC55-8373-F858-D12C-70751E5BF543}"/>
                  </a:ext>
                </a:extLst>
              </p:cNvPr>
              <p:cNvSpPr txBox="1">
                <a:spLocks noRot="1" noChangeAspect="1" noMove="1" noResize="1" noEditPoints="1" noAdjustHandles="1" noChangeArrowheads="1" noChangeShapeType="1" noTextEdit="1"/>
              </p:cNvSpPr>
              <p:nvPr/>
            </p:nvSpPr>
            <p:spPr>
              <a:xfrm>
                <a:off x="39570" y="135868"/>
                <a:ext cx="11090885" cy="707886"/>
              </a:xfrm>
              <a:prstGeom prst="rect">
                <a:avLst/>
              </a:prstGeom>
              <a:blipFill>
                <a:blip r:embed="rId4"/>
                <a:stretch>
                  <a:fillRect l="-1923" t="-15517" r="-220" b="-36207"/>
                </a:stretch>
              </a:blipFill>
            </p:spPr>
            <p:txBody>
              <a:bodyPr/>
              <a:lstStyle/>
              <a:p>
                <a:r>
                  <a:rPr lang="en-US">
                    <a:noFill/>
                  </a:rPr>
                  <a:t> </a:t>
                </a:r>
              </a:p>
            </p:txBody>
          </p:sp>
        </mc:Fallback>
      </mc:AlternateContent>
      <p:sp>
        <p:nvSpPr>
          <p:cNvPr id="17" name="Slide Number Placeholder 3">
            <a:extLst>
              <a:ext uri="{FF2B5EF4-FFF2-40B4-BE49-F238E27FC236}">
                <a16:creationId xmlns:a16="http://schemas.microsoft.com/office/drawing/2014/main" id="{7DEA09DA-24A8-88D2-8966-C5DD43120DA0}"/>
              </a:ext>
            </a:extLst>
          </p:cNvPr>
          <p:cNvSpPr>
            <a:spLocks noGrp="1"/>
          </p:cNvSpPr>
          <p:nvPr>
            <p:ph type="sldNum" sz="quarter" idx="12"/>
          </p:nvPr>
        </p:nvSpPr>
        <p:spPr>
          <a:xfrm>
            <a:off x="11176000" y="6547487"/>
            <a:ext cx="812800" cy="374650"/>
          </a:xfrm>
        </p:spPr>
        <p:txBody>
          <a:bodyPr/>
          <a:lstStyle/>
          <a:p>
            <a:fld id="{A5E55A7B-7854-E145-92D9-B491DF4BAE2D}" type="slidenum">
              <a:rPr lang="en-US" smtClean="0">
                <a:solidFill>
                  <a:schemeClr val="bg1"/>
                </a:solidFill>
              </a:rPr>
              <a:pPr/>
              <a:t>24</a:t>
            </a:fld>
            <a:endParaRPr lang="en-US" dirty="0">
              <a:solidFill>
                <a:schemeClr val="bg1"/>
              </a:solidFill>
            </a:endParaRPr>
          </a:p>
        </p:txBody>
      </p:sp>
    </p:spTree>
    <p:extLst>
      <p:ext uri="{BB962C8B-B14F-4D97-AF65-F5344CB8AC3E}">
        <p14:creationId xmlns:p14="http://schemas.microsoft.com/office/powerpoint/2010/main" val="21790652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3E064D27-ECA8-06B6-DC71-34DA57EB54E3}"/>
              </a:ext>
            </a:extLst>
          </p:cNvPr>
          <p:cNvSpPr>
            <a:spLocks noGrp="1"/>
          </p:cNvSpPr>
          <p:nvPr>
            <p:ph type="sldNum" sz="quarter" idx="12"/>
          </p:nvPr>
        </p:nvSpPr>
        <p:spPr>
          <a:xfrm>
            <a:off x="11176000" y="6547487"/>
            <a:ext cx="812800" cy="374650"/>
          </a:xfrm>
        </p:spPr>
        <p:txBody>
          <a:bodyPr/>
          <a:lstStyle/>
          <a:p>
            <a:fld id="{A5E55A7B-7854-E145-92D9-B491DF4BAE2D}" type="slidenum">
              <a:rPr lang="en-US" smtClean="0">
                <a:solidFill>
                  <a:schemeClr val="bg1"/>
                </a:solidFill>
              </a:rPr>
              <a:pPr/>
              <a:t>25</a:t>
            </a:fld>
            <a:endParaRPr lang="en-US" dirty="0">
              <a:solidFill>
                <a:schemeClr val="bg1"/>
              </a:solidFill>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E18CF2F-7F94-768A-6BE6-0ED81D80DAAB}"/>
                  </a:ext>
                </a:extLst>
              </p:cNvPr>
              <p:cNvSpPr txBox="1"/>
              <p:nvPr/>
            </p:nvSpPr>
            <p:spPr>
              <a:xfrm>
                <a:off x="6243043" y="2147862"/>
                <a:ext cx="5783234" cy="44119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rgbClr val="0070C0"/>
                    </a:solidFill>
                    <a:latin typeface="Calibri"/>
                    <a:cs typeface="Calibri"/>
                  </a:rPr>
                  <a:t>General, </a:t>
                </a:r>
                <a14:m>
                  <m:oMath xmlns:m="http://schemas.openxmlformats.org/officeDocument/2006/math">
                    <m:sSub>
                      <m:sSubPr>
                        <m:ctrlPr>
                          <a:rPr lang="en-US" sz="1600" b="1" i="1" dirty="0" smtClean="0">
                            <a:solidFill>
                              <a:srgbClr val="0070C0"/>
                            </a:solidFill>
                            <a:latin typeface="Cambria Math" panose="02040503050406030204" pitchFamily="18" charset="0"/>
                          </a:rPr>
                        </m:ctrlPr>
                      </m:sSubPr>
                      <m:e>
                        <m:r>
                          <a:rPr lang="en-US" sz="1600" b="1" i="1" dirty="0">
                            <a:solidFill>
                              <a:srgbClr val="0070C0"/>
                            </a:solidFill>
                            <a:latin typeface="Cambria Math" panose="02040503050406030204" pitchFamily="18" charset="0"/>
                          </a:rPr>
                          <m:t>𝑬</m:t>
                        </m:r>
                      </m:e>
                      <m:sub>
                        <m:r>
                          <a:rPr lang="en-US" sz="1600" b="1" i="1" dirty="0" smtClean="0">
                            <a:solidFill>
                              <a:srgbClr val="0070C0"/>
                            </a:solidFill>
                            <a:latin typeface="Cambria Math" panose="02040503050406030204" pitchFamily="18" charset="0"/>
                          </a:rPr>
                          <m:t>𝒎</m:t>
                        </m:r>
                      </m:sub>
                    </m:sSub>
                  </m:oMath>
                </a14:m>
                <a:r>
                  <a:rPr lang="en-US" sz="1600" b="1" dirty="0">
                    <a:solidFill>
                      <a:srgbClr val="0070C0"/>
                    </a:solidFill>
                    <a:latin typeface="Calibri"/>
                    <a:cs typeface="Calibri"/>
                  </a:rPr>
                  <a:t> (residual elastic modulus): </a:t>
                </a:r>
                <a:r>
                  <a:rPr lang="en-US" sz="1600" dirty="0">
                    <a:latin typeface="Calibri"/>
                    <a:cs typeface="Calibri"/>
                  </a:rPr>
                  <a:t>lowest value the elastic modulus, </a:t>
                </a:r>
                <a14:m>
                  <m:oMath xmlns:m="http://schemas.openxmlformats.org/officeDocument/2006/math">
                    <m:r>
                      <a:rPr lang="en-US" sz="1600" b="0" i="1" dirty="0" smtClean="0">
                        <a:latin typeface="Cambria Math" panose="02040503050406030204" pitchFamily="18" charset="0"/>
                        <a:cs typeface="Calibri"/>
                      </a:rPr>
                      <m:t>𝐸</m:t>
                    </m:r>
                    <m:r>
                      <a:rPr lang="en-US" sz="1600" i="1" dirty="0">
                        <a:latin typeface="Cambria Math" panose="02040503050406030204" pitchFamily="18" charset="0"/>
                        <a:cs typeface="Calibri"/>
                      </a:rPr>
                      <m:t> = </m:t>
                    </m:r>
                    <m:r>
                      <a:rPr lang="en-US" sz="1600" i="1" dirty="0">
                        <a:latin typeface="Cambria Math" panose="02040503050406030204" pitchFamily="18" charset="0"/>
                        <a:cs typeface="Calibri"/>
                      </a:rPr>
                      <m:t>𝑓</m:t>
                    </m:r>
                    <m:r>
                      <a:rPr lang="en-US" sz="1600" b="0" i="1" dirty="0" smtClean="0">
                        <a:latin typeface="Cambria Math" panose="02040503050406030204" pitchFamily="18" charset="0"/>
                        <a:cs typeface="Calibri"/>
                      </a:rPr>
                      <m:t>(</m:t>
                    </m:r>
                  </m:oMath>
                </a14:m>
                <a:r>
                  <a:rPr lang="en-US" sz="1600" i="1" dirty="0">
                    <a:latin typeface="Calibri"/>
                    <a:cs typeface="Calibri"/>
                  </a:rPr>
                  <a:t>ice saturation</a:t>
                </a:r>
                <a:r>
                  <a:rPr lang="en-US" sz="1600" dirty="0">
                    <a:latin typeface="Calibri"/>
                    <a:cs typeface="Calibri"/>
                  </a:rPr>
                  <a:t>, </a:t>
                </a:r>
                <a:r>
                  <a:rPr lang="en-US" sz="1600" i="1" dirty="0">
                    <a:latin typeface="Calibri"/>
                    <a:cs typeface="Calibri"/>
                  </a:rPr>
                  <a:t>porosity</a:t>
                </a:r>
                <a14:m>
                  <m:oMath xmlns:m="http://schemas.openxmlformats.org/officeDocument/2006/math">
                    <m:r>
                      <a:rPr lang="en-US" sz="1600" i="1" dirty="0" smtClean="0">
                        <a:latin typeface="Cambria Math" panose="02040503050406030204" pitchFamily="18" charset="0"/>
                        <a:cs typeface="Calibri"/>
                      </a:rPr>
                      <m:t>)</m:t>
                    </m:r>
                  </m:oMath>
                </a14:m>
                <a:r>
                  <a:rPr lang="en-US" sz="1600" dirty="0">
                    <a:latin typeface="Calibri"/>
                    <a:cs typeface="Calibri"/>
                  </a:rPr>
                  <a:t>, can take</a:t>
                </a:r>
                <a:endParaRPr lang="en-US" sz="200" dirty="0">
                  <a:latin typeface="Calibri"/>
                  <a:cs typeface="Calibri"/>
                </a:endParaRPr>
              </a:p>
              <a:p>
                <a:endParaRPr lang="en-US" sz="200" dirty="0">
                  <a:latin typeface="Calibri"/>
                  <a:cs typeface="Calibri"/>
                </a:endParaRPr>
              </a:p>
              <a:p>
                <a:pPr marL="285750" indent="-285750">
                  <a:buFont typeface="Arial" panose="020B0604020202020204" pitchFamily="34" charset="0"/>
                  <a:buChar char="•"/>
                </a:pPr>
                <a:r>
                  <a:rPr lang="en-US" sz="1600" dirty="0">
                    <a:latin typeface="Calibri"/>
                    <a:cs typeface="Calibri"/>
                  </a:rPr>
                  <a:t>Represents </a:t>
                </a:r>
                <a:r>
                  <a:rPr lang="en-US" sz="1600" b="1" dirty="0">
                    <a:latin typeface="Calibri"/>
                    <a:cs typeface="Calibri"/>
                  </a:rPr>
                  <a:t>softening</a:t>
                </a:r>
                <a:r>
                  <a:rPr lang="en-US" sz="1600" dirty="0">
                    <a:latin typeface="Calibri"/>
                    <a:cs typeface="Calibri"/>
                  </a:rPr>
                  <a:t> of material as it thaws</a:t>
                </a:r>
              </a:p>
              <a:p>
                <a:pPr marL="285750" indent="-285750">
                  <a:buFont typeface="Arial" panose="020B0604020202020204" pitchFamily="34" charset="0"/>
                  <a:buChar char="•"/>
                </a:pPr>
                <a:endParaRPr lang="en-US" sz="200" dirty="0">
                  <a:latin typeface="Calibri"/>
                  <a:cs typeface="Calibri"/>
                </a:endParaRPr>
              </a:p>
              <a:p>
                <a:pPr marL="285750" indent="-285750">
                  <a:buFont typeface="Arial" panose="020B0604020202020204" pitchFamily="34" charset="0"/>
                  <a:buChar char="•"/>
                </a:pPr>
                <a:r>
                  <a:rPr lang="en-US" sz="1600" b="1" dirty="0">
                    <a:latin typeface="Calibri"/>
                    <a:cs typeface="Calibri"/>
                  </a:rPr>
                  <a:t>Increasing value </a:t>
                </a:r>
                <a14:m>
                  <m:oMath xmlns:m="http://schemas.openxmlformats.org/officeDocument/2006/math">
                    <m:r>
                      <a:rPr lang="en-US" sz="1600" i="1" smtClean="0">
                        <a:latin typeface="Cambria Math" panose="02040503050406030204" pitchFamily="18" charset="0"/>
                        <a:ea typeface="Cambria Math" panose="02040503050406030204" pitchFamily="18" charset="0"/>
                        <a:cs typeface="Calibri"/>
                      </a:rPr>
                      <m:t>→</m:t>
                    </m:r>
                  </m:oMath>
                </a14:m>
                <a:r>
                  <a:rPr lang="en-US" sz="1600" dirty="0">
                    <a:latin typeface="Calibri"/>
                    <a:cs typeface="Calibri"/>
                  </a:rPr>
                  <a:t> less deformation/unit stress </a:t>
                </a:r>
              </a:p>
              <a:p>
                <a:pPr marL="285750" indent="-285750">
                  <a:buFont typeface="Arial" panose="020B0604020202020204" pitchFamily="34" charset="0"/>
                  <a:buChar char="•"/>
                </a:pPr>
                <a:endParaRPr lang="en-US" sz="200" dirty="0">
                  <a:latin typeface="Calibri"/>
                  <a:cs typeface="Calibri"/>
                </a:endParaRPr>
              </a:p>
              <a:p>
                <a:pPr marL="285750" indent="-285750">
                  <a:buFont typeface="Arial" panose="020B0604020202020204" pitchFamily="34" charset="0"/>
                  <a:buChar char="•"/>
                </a:pPr>
                <a:r>
                  <a:rPr lang="en-US" sz="1600" b="1" dirty="0">
                    <a:latin typeface="Calibri"/>
                    <a:cs typeface="Calibri"/>
                  </a:rPr>
                  <a:t>Decreasing value  </a:t>
                </a:r>
                <a14:m>
                  <m:oMath xmlns:m="http://schemas.openxmlformats.org/officeDocument/2006/math">
                    <m:r>
                      <a:rPr lang="en-US" sz="1600" i="1" smtClean="0">
                        <a:latin typeface="Cambria Math" panose="02040503050406030204" pitchFamily="18" charset="0"/>
                        <a:ea typeface="Cambria Math" panose="02040503050406030204" pitchFamily="18" charset="0"/>
                        <a:cs typeface="Calibri"/>
                      </a:rPr>
                      <m:t>→</m:t>
                    </m:r>
                  </m:oMath>
                </a14:m>
                <a:r>
                  <a:rPr lang="en-US" sz="1600" dirty="0">
                    <a:latin typeface="Calibri"/>
                    <a:cs typeface="Calibri"/>
                  </a:rPr>
                  <a:t> more deformation/unit stress </a:t>
                </a:r>
                <a14:m>
                  <m:oMath xmlns:m="http://schemas.openxmlformats.org/officeDocument/2006/math">
                    <m:r>
                      <a:rPr lang="en-US" sz="1600" i="1">
                        <a:latin typeface="Cambria Math" panose="02040503050406030204" pitchFamily="18" charset="0"/>
                        <a:ea typeface="Cambria Math" panose="02040503050406030204" pitchFamily="18" charset="0"/>
                        <a:cs typeface="Calibri"/>
                      </a:rPr>
                      <m:t>→</m:t>
                    </m:r>
                  </m:oMath>
                </a14:m>
                <a:r>
                  <a:rPr lang="en-US" sz="1600" dirty="0">
                    <a:latin typeface="Calibri"/>
                    <a:cs typeface="Calibri"/>
                  </a:rPr>
                  <a:t> material more likely to fail in strain</a:t>
                </a:r>
                <a:endParaRPr lang="en-US" sz="200" dirty="0">
                  <a:latin typeface="Calibri"/>
                  <a:cs typeface="Calibri"/>
                </a:endParaRPr>
              </a:p>
              <a:p>
                <a:pPr marL="285750" indent="-285750">
                  <a:buFont typeface="Arial" panose="020B0604020202020204" pitchFamily="34" charset="0"/>
                  <a:buChar char="•"/>
                </a:pPr>
                <a:endParaRPr lang="en-US" sz="200" dirty="0">
                  <a:latin typeface="Calibri"/>
                  <a:cs typeface="Calibri"/>
                </a:endParaRPr>
              </a:p>
              <a:p>
                <a:pPr marL="285750" indent="-285750">
                  <a:buFont typeface="Arial" panose="020B0604020202020204" pitchFamily="34" charset="0"/>
                  <a:buChar char="•"/>
                </a:pPr>
                <a:r>
                  <a:rPr lang="en-US" sz="1600" dirty="0">
                    <a:latin typeface="Calibri"/>
                    <a:cs typeface="Calibri"/>
                  </a:rPr>
                  <a:t>Plays strong role in </a:t>
                </a:r>
                <a:r>
                  <a:rPr lang="en-US" sz="1600" b="1" dirty="0">
                    <a:latin typeface="Calibri"/>
                    <a:cs typeface="Calibri"/>
                  </a:rPr>
                  <a:t>rate of denudation</a:t>
                </a:r>
              </a:p>
              <a:p>
                <a:pPr marL="285750" indent="-285750">
                  <a:buFont typeface="Arial" panose="020B0604020202020204" pitchFamily="34" charset="0"/>
                  <a:buChar char="•"/>
                </a:pPr>
                <a:endParaRPr lang="en-US" sz="400" b="1" dirty="0">
                  <a:latin typeface="Calibri"/>
                  <a:cs typeface="Calibri"/>
                </a:endParaRPr>
              </a:p>
              <a:p>
                <a:r>
                  <a:rPr lang="en-US" sz="1600" b="1" dirty="0">
                    <a:solidFill>
                      <a:srgbClr val="0070C0"/>
                    </a:solidFill>
                    <a:latin typeface="Calibri"/>
                    <a:cs typeface="Calibri"/>
                  </a:rPr>
                  <a:t>Ocean-contacted material, </a:t>
                </a:r>
                <a14:m>
                  <m:oMath xmlns:m="http://schemas.openxmlformats.org/officeDocument/2006/math">
                    <m:sSub>
                      <m:sSubPr>
                        <m:ctrlPr>
                          <a:rPr lang="en-US" sz="1600" b="1" i="1" dirty="0" smtClean="0">
                            <a:solidFill>
                              <a:srgbClr val="0070C0"/>
                            </a:solidFill>
                            <a:latin typeface="Cambria Math" panose="02040503050406030204" pitchFamily="18" charset="0"/>
                          </a:rPr>
                        </m:ctrlPr>
                      </m:sSubPr>
                      <m:e>
                        <m:r>
                          <a:rPr lang="en-US" sz="1600" b="1" i="1" dirty="0">
                            <a:solidFill>
                              <a:srgbClr val="0070C0"/>
                            </a:solidFill>
                            <a:latin typeface="Cambria Math" panose="02040503050406030204" pitchFamily="18" charset="0"/>
                          </a:rPr>
                          <m:t>𝑬</m:t>
                        </m:r>
                      </m:e>
                      <m:sub>
                        <m:r>
                          <a:rPr lang="en-US" sz="1600" b="1" i="1" dirty="0" smtClean="0">
                            <a:solidFill>
                              <a:srgbClr val="0070C0"/>
                            </a:solidFill>
                            <a:latin typeface="Cambria Math" panose="02040503050406030204" pitchFamily="18" charset="0"/>
                          </a:rPr>
                          <m:t>𝒎</m:t>
                        </m:r>
                        <m:r>
                          <a:rPr lang="en-US" sz="1600" b="1" i="1" dirty="0" smtClean="0">
                            <a:solidFill>
                              <a:srgbClr val="0070C0"/>
                            </a:solidFill>
                            <a:latin typeface="Cambria Math" panose="02040503050406030204" pitchFamily="18" charset="0"/>
                          </a:rPr>
                          <m:t>, </m:t>
                        </m:r>
                        <m:r>
                          <a:rPr lang="en-US" sz="1600" b="1" i="1" dirty="0" smtClean="0">
                            <a:solidFill>
                              <a:srgbClr val="0070C0"/>
                            </a:solidFill>
                            <a:latin typeface="Cambria Math" panose="02040503050406030204" pitchFamily="18" charset="0"/>
                          </a:rPr>
                          <m:t>𝒐</m:t>
                        </m:r>
                      </m:sub>
                    </m:sSub>
                  </m:oMath>
                </a14:m>
                <a:r>
                  <a:rPr lang="en-US" sz="1600" dirty="0">
                    <a:solidFill>
                      <a:srgbClr val="0070C0"/>
                    </a:solidFill>
                    <a:latin typeface="Calibri"/>
                    <a:cs typeface="Calibri"/>
                  </a:rPr>
                  <a:t> </a:t>
                </a:r>
                <a:r>
                  <a:rPr lang="en-US" sz="1600" b="1" dirty="0">
                    <a:solidFill>
                      <a:srgbClr val="0070C0"/>
                    </a:solidFill>
                    <a:latin typeface="Calibri"/>
                    <a:cs typeface="Calibri"/>
                  </a:rPr>
                  <a:t>(</a:t>
                </a:r>
                <a14:m>
                  <m:oMath xmlns:m="http://schemas.openxmlformats.org/officeDocument/2006/math">
                    <m:r>
                      <a:rPr lang="en-US" sz="1600" b="1" i="1" dirty="0">
                        <a:solidFill>
                          <a:srgbClr val="0070C0"/>
                        </a:solidFill>
                        <a:latin typeface="Cambria Math" panose="02040503050406030204" pitchFamily="18" charset="0"/>
                        <a:cs typeface="Calibri"/>
                      </a:rPr>
                      <m:t>𝑬</m:t>
                    </m:r>
                  </m:oMath>
                </a14:m>
                <a:r>
                  <a:rPr lang="en-US" sz="1600" b="1" dirty="0">
                    <a:solidFill>
                      <a:srgbClr val="0070C0"/>
                    </a:solidFill>
                    <a:latin typeface="Calibri"/>
                    <a:cs typeface="Calibri"/>
                  </a:rPr>
                  <a:t> weakening factor)</a:t>
                </a:r>
                <a:r>
                  <a:rPr lang="en-US" sz="1600" dirty="0">
                    <a:solidFill>
                      <a:srgbClr val="0070C0"/>
                    </a:solidFill>
                    <a:latin typeface="Calibri"/>
                    <a:cs typeface="Calibri"/>
                  </a:rPr>
                  <a:t>: </a:t>
                </a:r>
                <a:r>
                  <a:rPr lang="en-US" sz="1600" dirty="0">
                    <a:latin typeface="Calibri"/>
                  </a:rPr>
                  <a:t>distinct and lowered elastic modulus for material in contact with ocean</a:t>
                </a:r>
              </a:p>
              <a:p>
                <a:endParaRPr lang="en-US" sz="200" dirty="0">
                  <a:latin typeface="Calibri"/>
                </a:endParaRPr>
              </a:p>
              <a:p>
                <a:endParaRPr lang="en-US" sz="200" dirty="0">
                  <a:latin typeface="Calibri"/>
                </a:endParaRPr>
              </a:p>
              <a:p>
                <a:pPr marL="285750" indent="-285750">
                  <a:buFont typeface="Arial" panose="020B0604020202020204" pitchFamily="34" charset="0"/>
                  <a:buChar char="•"/>
                </a:pPr>
                <a:r>
                  <a:rPr lang="en-US" sz="1600" dirty="0">
                    <a:latin typeface="Calibri"/>
                    <a:cs typeface="Arial"/>
                  </a:rPr>
                  <a:t>Accounts for permafrost transitioning into a </a:t>
                </a:r>
                <a:r>
                  <a:rPr lang="en-US" sz="1600" b="1" dirty="0">
                    <a:latin typeface="Calibri"/>
                    <a:cs typeface="Arial"/>
                  </a:rPr>
                  <a:t>slurry-like state </a:t>
                </a:r>
                <a:r>
                  <a:rPr lang="en-US" sz="1600" dirty="0">
                    <a:latin typeface="Calibri"/>
                    <a:cs typeface="Arial"/>
                  </a:rPr>
                  <a:t>when in contact with </a:t>
                </a:r>
                <a:r>
                  <a:rPr lang="en-US" sz="1600" b="1" dirty="0">
                    <a:latin typeface="Calibri"/>
                    <a:cs typeface="Arial"/>
                  </a:rPr>
                  <a:t>ocean</a:t>
                </a:r>
              </a:p>
              <a:p>
                <a:pPr marL="285750" indent="-285750">
                  <a:buFont typeface="Arial" panose="020B0604020202020204" pitchFamily="34" charset="0"/>
                  <a:buChar char="•"/>
                </a:pPr>
                <a:endParaRPr lang="en-US" sz="200" dirty="0">
                  <a:latin typeface="Calibri"/>
                  <a:cs typeface="Calibri"/>
                </a:endParaRPr>
              </a:p>
              <a:p>
                <a:pPr marL="285750" indent="-285750">
                  <a:buFont typeface="Arial" panose="020B0604020202020204" pitchFamily="34" charset="0"/>
                  <a:buChar char="•"/>
                </a:pPr>
                <a:r>
                  <a:rPr lang="en-US" sz="1600" dirty="0">
                    <a:latin typeface="Calibri"/>
                    <a:cs typeface="Calibri"/>
                  </a:rPr>
                  <a:t>Reflects </a:t>
                </a:r>
                <a:r>
                  <a:rPr lang="en-US" sz="1600" b="1" dirty="0">
                    <a:latin typeface="Calibri"/>
                    <a:cs typeface="Calibri"/>
                  </a:rPr>
                  <a:t>localized adjustment </a:t>
                </a:r>
                <a:r>
                  <a:rPr lang="en-US" sz="1600" dirty="0">
                    <a:latin typeface="Calibri"/>
                    <a:cs typeface="Calibri"/>
                  </a:rPr>
                  <a:t>in material properties from material dissolution due to ocean-bluff contact </a:t>
                </a:r>
              </a:p>
              <a:p>
                <a:pPr marL="285750" indent="-285750">
                  <a:buFont typeface="Arial" panose="020B0604020202020204" pitchFamily="34" charset="0"/>
                  <a:buChar char="•"/>
                </a:pPr>
                <a:endParaRPr lang="en-US" sz="200" dirty="0">
                  <a:latin typeface="Calibri"/>
                  <a:cs typeface="Calibri"/>
                </a:endParaRPr>
              </a:p>
              <a:p>
                <a:pPr marL="285750" indent="-285750">
                  <a:buFont typeface="Arial" panose="020B0604020202020204" pitchFamily="34" charset="0"/>
                  <a:buChar char="•"/>
                </a:pPr>
                <a:r>
                  <a:rPr lang="en-US" sz="1600" b="1" dirty="0">
                    <a:latin typeface="Calibri"/>
                    <a:cs typeface="Calibri"/>
                  </a:rPr>
                  <a:t>Decreasing value </a:t>
                </a:r>
                <a14:m>
                  <m:oMath xmlns:m="http://schemas.openxmlformats.org/officeDocument/2006/math">
                    <m:r>
                      <a:rPr lang="en-US" sz="1600" i="1" smtClean="0">
                        <a:latin typeface="Cambria Math" panose="02040503050406030204" pitchFamily="18" charset="0"/>
                        <a:ea typeface="Cambria Math" panose="02040503050406030204" pitchFamily="18" charset="0"/>
                        <a:cs typeface="Calibri"/>
                      </a:rPr>
                      <m:t>→</m:t>
                    </m:r>
                  </m:oMath>
                </a14:m>
                <a:r>
                  <a:rPr lang="en-US" sz="1600" dirty="0">
                    <a:latin typeface="Calibri"/>
                    <a:cs typeface="Calibri"/>
                  </a:rPr>
                  <a:t>  more deformation/unit stress </a:t>
                </a:r>
                <a14:m>
                  <m:oMath xmlns:m="http://schemas.openxmlformats.org/officeDocument/2006/math">
                    <m:r>
                      <a:rPr lang="en-US" sz="1600" i="1">
                        <a:latin typeface="Cambria Math" panose="02040503050406030204" pitchFamily="18" charset="0"/>
                        <a:ea typeface="Cambria Math" panose="02040503050406030204" pitchFamily="18" charset="0"/>
                        <a:cs typeface="Calibri"/>
                      </a:rPr>
                      <m:t>→</m:t>
                    </m:r>
                  </m:oMath>
                </a14:m>
                <a:r>
                  <a:rPr lang="en-US" sz="1600" dirty="0">
                    <a:latin typeface="Calibri"/>
                    <a:cs typeface="Calibri"/>
                  </a:rPr>
                  <a:t> material more likely to fail in strain</a:t>
                </a:r>
              </a:p>
              <a:p>
                <a:pPr marL="285750" indent="-285750">
                  <a:buFont typeface="Arial" panose="020B0604020202020204" pitchFamily="34" charset="0"/>
                  <a:buChar char="•"/>
                </a:pPr>
                <a:endParaRPr lang="en-US" sz="200" dirty="0">
                  <a:latin typeface="Calibri"/>
                  <a:cs typeface="Calibri"/>
                </a:endParaRPr>
              </a:p>
              <a:p>
                <a:pPr marL="285750" indent="-285750">
                  <a:buFont typeface="Arial" panose="020B0604020202020204" pitchFamily="34" charset="0"/>
                  <a:buChar char="•"/>
                </a:pPr>
                <a:r>
                  <a:rPr lang="en-US" sz="1600" dirty="0">
                    <a:latin typeface="Calibri"/>
                    <a:cs typeface="Arial"/>
                  </a:rPr>
                  <a:t>Plays strong role in </a:t>
                </a:r>
                <a:r>
                  <a:rPr lang="en-US" sz="1600" b="1" dirty="0">
                    <a:latin typeface="Calibri"/>
                    <a:cs typeface="Arial"/>
                  </a:rPr>
                  <a:t>niche formation</a:t>
                </a:r>
                <a:endParaRPr lang="en-US" sz="1600" b="1" dirty="0">
                  <a:latin typeface="Calibri"/>
                  <a:cs typeface="Calibri"/>
                </a:endParaRPr>
              </a:p>
            </p:txBody>
          </p:sp>
        </mc:Choice>
        <mc:Fallback xmlns="">
          <p:sp>
            <p:nvSpPr>
              <p:cNvPr id="4" name="TextBox 3">
                <a:extLst>
                  <a:ext uri="{FF2B5EF4-FFF2-40B4-BE49-F238E27FC236}">
                    <a16:creationId xmlns:a16="http://schemas.microsoft.com/office/drawing/2014/main" id="{AE18CF2F-7F94-768A-6BE6-0ED81D80DAAB}"/>
                  </a:ext>
                </a:extLst>
              </p:cNvPr>
              <p:cNvSpPr txBox="1">
                <a:spLocks noRot="1" noChangeAspect="1" noMove="1" noResize="1" noEditPoints="1" noAdjustHandles="1" noChangeArrowheads="1" noChangeShapeType="1" noTextEdit="1"/>
              </p:cNvSpPr>
              <p:nvPr/>
            </p:nvSpPr>
            <p:spPr>
              <a:xfrm>
                <a:off x="6243043" y="2147862"/>
                <a:ext cx="5783234" cy="4411977"/>
              </a:xfrm>
              <a:prstGeom prst="rect">
                <a:avLst/>
              </a:prstGeom>
              <a:blipFill>
                <a:blip r:embed="rId3"/>
                <a:stretch>
                  <a:fillRect l="-527" t="-414" r="-316" b="-138"/>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69DF76DA-8C62-191C-B448-B39003057820}"/>
              </a:ext>
            </a:extLst>
          </p:cNvPr>
          <p:cNvSpPr txBox="1"/>
          <p:nvPr/>
        </p:nvSpPr>
        <p:spPr>
          <a:xfrm>
            <a:off x="6426885" y="1273042"/>
            <a:ext cx="5155515" cy="830997"/>
          </a:xfrm>
          <a:prstGeom prst="rect">
            <a:avLst/>
          </a:prstGeom>
          <a:solidFill>
            <a:schemeClr val="accent4">
              <a:lumMod val="20000"/>
              <a:lumOff val="80000"/>
            </a:schemeClr>
          </a:solidFill>
        </p:spPr>
        <p:txBody>
          <a:bodyPr wrap="square">
            <a:spAutoFit/>
          </a:bodyPr>
          <a:lstStyle/>
          <a:p>
            <a:pPr algn="ctr"/>
            <a:r>
              <a:rPr lang="en-US" sz="1600" dirty="0">
                <a:latin typeface="Calibri" panose="020F0502020204030204" pitchFamily="34" charset="0"/>
                <a:cs typeface="Calibri" panose="020F0502020204030204" pitchFamily="34" charset="0"/>
              </a:rPr>
              <a:t>Minimum allowable elastic moduli </a:t>
            </a:r>
            <a:r>
              <a:rPr lang="en-US" sz="1600" b="1" i="1" dirty="0">
                <a:latin typeface="Calibri" panose="020F0502020204030204" pitchFamily="34" charset="0"/>
                <a:cs typeface="Calibri" panose="020F0502020204030204" pitchFamily="34" charset="0"/>
              </a:rPr>
              <a:t>hand-calibrated</a:t>
            </a:r>
            <a:r>
              <a:rPr lang="en-US" sz="1600" dirty="0">
                <a:latin typeface="Calibri" panose="020F0502020204030204" pitchFamily="34" charset="0"/>
                <a:cs typeface="Calibri" panose="020F0502020204030204" pitchFamily="34" charset="0"/>
              </a:rPr>
              <a:t> through sensitivity studies </a:t>
            </a:r>
            <a:r>
              <a:rPr lang="en-US" sz="1600" dirty="0" err="1">
                <a:latin typeface="Calibri" panose="020F0502020204030204" pitchFamily="34" charset="0"/>
                <a:cs typeface="Calibri" panose="020F0502020204030204" pitchFamily="34" charset="0"/>
              </a:rPr>
              <a:t>s.t.</a:t>
            </a:r>
            <a:r>
              <a:rPr lang="en-US" sz="1600" dirty="0">
                <a:latin typeface="Calibri" panose="020F0502020204030204" pitchFamily="34" charset="0"/>
                <a:cs typeface="Calibri" panose="020F0502020204030204" pitchFamily="34" charset="0"/>
              </a:rPr>
              <a:t> </a:t>
            </a:r>
            <a:r>
              <a:rPr lang="en-US" sz="1600" b="1" i="1" dirty="0">
                <a:latin typeface="Calibri" panose="020F0502020204030204" pitchFamily="34" charset="0"/>
                <a:cs typeface="Calibri" panose="020F0502020204030204" pitchFamily="34" charset="0"/>
              </a:rPr>
              <a:t>upper bluff denudation</a:t>
            </a:r>
            <a:r>
              <a:rPr lang="en-US" sz="1600" dirty="0">
                <a:latin typeface="Calibri" panose="020F0502020204030204" pitchFamily="34" charset="0"/>
                <a:cs typeface="Calibri" panose="020F0502020204030204" pitchFamily="34" charset="0"/>
              </a:rPr>
              <a:t>, </a:t>
            </a:r>
            <a:r>
              <a:rPr lang="en-US" sz="1600" b="1" i="1" dirty="0">
                <a:latin typeface="Calibri" panose="020F0502020204030204" pitchFamily="34" charset="0"/>
                <a:cs typeface="Calibri" panose="020F0502020204030204" pitchFamily="34" charset="0"/>
              </a:rPr>
              <a:t>niche growth</a:t>
            </a:r>
            <a:r>
              <a:rPr lang="en-US" sz="1600" dirty="0">
                <a:latin typeface="Calibri" panose="020F0502020204030204" pitchFamily="34" charset="0"/>
                <a:cs typeface="Calibri" panose="020F0502020204030204" pitchFamily="34" charset="0"/>
              </a:rPr>
              <a:t> and </a:t>
            </a:r>
            <a:r>
              <a:rPr lang="en-US" sz="1600" b="1" i="1" dirty="0">
                <a:latin typeface="Calibri" panose="020F0502020204030204" pitchFamily="34" charset="0"/>
                <a:cs typeface="Calibri" panose="020F0502020204030204" pitchFamily="34" charset="0"/>
              </a:rPr>
              <a:t>day/time of collapse </a:t>
            </a:r>
            <a:r>
              <a:rPr lang="en-US" sz="1600" dirty="0">
                <a:latin typeface="Calibri" panose="020F0502020204030204" pitchFamily="34" charset="0"/>
                <a:cs typeface="Calibri" panose="020F0502020204030204" pitchFamily="34" charset="0"/>
              </a:rPr>
              <a:t>match </a:t>
            </a:r>
            <a:r>
              <a:rPr lang="en-US" sz="1600" b="1" i="1" dirty="0">
                <a:latin typeface="Calibri" panose="020F0502020204030204" pitchFamily="34" charset="0"/>
                <a:cs typeface="Calibri" panose="020F0502020204030204" pitchFamily="34" charset="0"/>
              </a:rPr>
              <a:t>observations</a:t>
            </a:r>
          </a:p>
        </p:txBody>
      </p:sp>
      <p:grpSp>
        <p:nvGrpSpPr>
          <p:cNvPr id="20" name="Group 19">
            <a:extLst>
              <a:ext uri="{FF2B5EF4-FFF2-40B4-BE49-F238E27FC236}">
                <a16:creationId xmlns:a16="http://schemas.microsoft.com/office/drawing/2014/main" id="{50CFCF6F-9C8C-C156-AC3B-BF210131F33B}"/>
              </a:ext>
            </a:extLst>
          </p:cNvPr>
          <p:cNvGrpSpPr/>
          <p:nvPr/>
        </p:nvGrpSpPr>
        <p:grpSpPr>
          <a:xfrm>
            <a:off x="576142" y="729696"/>
            <a:ext cx="1664579" cy="457200"/>
            <a:chOff x="3273670" y="12016"/>
            <a:chExt cx="1664579" cy="457200"/>
          </a:xfrm>
        </p:grpSpPr>
        <p:sp>
          <p:nvSpPr>
            <p:cNvPr id="21" name="Arrow: Down 20">
              <a:extLst>
                <a:ext uri="{FF2B5EF4-FFF2-40B4-BE49-F238E27FC236}">
                  <a16:creationId xmlns:a16="http://schemas.microsoft.com/office/drawing/2014/main" id="{CECCC8D3-9A39-9C7C-126A-4C643FD760FA}"/>
                </a:ext>
              </a:extLst>
            </p:cNvPr>
            <p:cNvSpPr/>
            <p:nvPr/>
          </p:nvSpPr>
          <p:spPr>
            <a:xfrm rot="16200000">
              <a:off x="3897255" y="-490904"/>
              <a:ext cx="457200" cy="1463040"/>
            </a:xfrm>
            <a:prstGeom prst="downArrow">
              <a:avLst/>
            </a:prstGeom>
            <a:solidFill>
              <a:srgbClr val="B9C168"/>
            </a:solidFill>
            <a:ln>
              <a:solidFill>
                <a:srgbClr val="B9C16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391"/>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60159359-5464-43A4-7A2C-D2AD08F30A8D}"/>
                    </a:ext>
                  </a:extLst>
                </p:cNvPr>
                <p:cNvSpPr txBox="1"/>
                <p:nvPr/>
              </p:nvSpPr>
              <p:spPr>
                <a:xfrm>
                  <a:off x="3273670" y="52264"/>
                  <a:ext cx="1664579" cy="338554"/>
                </a:xfrm>
                <a:prstGeom prst="rect">
                  <a:avLst/>
                </a:prstGeom>
                <a:noFill/>
              </p:spPr>
              <p:txBody>
                <a:bodyPr wrap="square" rtlCol="0">
                  <a:spAutoFit/>
                </a:bodyPr>
                <a:lstStyle/>
                <a:p>
                  <a:pPr algn="ctr"/>
                  <a14:m>
                    <m:oMath xmlns:m="http://schemas.openxmlformats.org/officeDocument/2006/math">
                      <m:r>
                        <a:rPr lang="en-US" sz="1600" b="1" i="1" dirty="0" smtClean="0">
                          <a:latin typeface="Cambria Math" panose="02040503050406030204" pitchFamily="18" charset="0"/>
                          <a:ea typeface="Calibri" panose="020F0502020204030204" pitchFamily="34" charset="0"/>
                          <a:cs typeface="Calibri" panose="020F0502020204030204" pitchFamily="34" charset="0"/>
                        </a:rPr>
                        <m:t>𝑬</m:t>
                      </m:r>
                      <m:r>
                        <a:rPr lang="en-US" sz="1600" b="1" i="1" baseline="-25000" dirty="0">
                          <a:latin typeface="Cambria Math" panose="02040503050406030204" pitchFamily="18" charset="0"/>
                          <a:ea typeface="Calibri" panose="020F0502020204030204" pitchFamily="34" charset="0"/>
                          <a:cs typeface="Calibri" panose="020F0502020204030204" pitchFamily="34" charset="0"/>
                        </a:rPr>
                        <m:t>𝒎</m:t>
                      </m:r>
                    </m:oMath>
                  </a14:m>
                  <a:r>
                    <a:rPr lang="en-US" sz="1600" b="1" dirty="0">
                      <a:latin typeface="Calibri" panose="020F0502020204030204" pitchFamily="34" charset="0"/>
                      <a:ea typeface="Calibri" panose="020F0502020204030204" pitchFamily="34" charset="0"/>
                      <a:cs typeface="Calibri" panose="020F0502020204030204" pitchFamily="34" charset="0"/>
                    </a:rPr>
                    <a:t> increasing</a:t>
                  </a:r>
                </a:p>
              </p:txBody>
            </p:sp>
          </mc:Choice>
          <mc:Fallback xmlns="">
            <p:sp>
              <p:nvSpPr>
                <p:cNvPr id="22" name="TextBox 21">
                  <a:extLst>
                    <a:ext uri="{FF2B5EF4-FFF2-40B4-BE49-F238E27FC236}">
                      <a16:creationId xmlns:a16="http://schemas.microsoft.com/office/drawing/2014/main" id="{60159359-5464-43A4-7A2C-D2AD08F30A8D}"/>
                    </a:ext>
                  </a:extLst>
                </p:cNvPr>
                <p:cNvSpPr txBox="1">
                  <a:spLocks noRot="1" noChangeAspect="1" noMove="1" noResize="1" noEditPoints="1" noAdjustHandles="1" noChangeArrowheads="1" noChangeShapeType="1" noTextEdit="1"/>
                </p:cNvSpPr>
                <p:nvPr/>
              </p:nvSpPr>
              <p:spPr>
                <a:xfrm>
                  <a:off x="3273670" y="52264"/>
                  <a:ext cx="1664579" cy="338554"/>
                </a:xfrm>
                <a:prstGeom prst="rect">
                  <a:avLst/>
                </a:prstGeom>
                <a:blipFill>
                  <a:blip r:embed="rId4"/>
                  <a:stretch>
                    <a:fillRect t="-5357" b="-21429"/>
                  </a:stretch>
                </a:blipFill>
              </p:spPr>
              <p:txBody>
                <a:bodyPr/>
                <a:lstStyle/>
                <a:p>
                  <a:r>
                    <a:rPr lang="en-US">
                      <a:noFill/>
                    </a:rPr>
                    <a:t> </a:t>
                  </a:r>
                </a:p>
              </p:txBody>
            </p:sp>
          </mc:Fallback>
        </mc:AlternateContent>
      </p:grpSp>
      <p:grpSp>
        <p:nvGrpSpPr>
          <p:cNvPr id="7" name="Group 6">
            <a:extLst>
              <a:ext uri="{FF2B5EF4-FFF2-40B4-BE49-F238E27FC236}">
                <a16:creationId xmlns:a16="http://schemas.microsoft.com/office/drawing/2014/main" id="{825D3DEC-5F4E-4CC6-D2CE-FBD9D3B8AF46}"/>
              </a:ext>
            </a:extLst>
          </p:cNvPr>
          <p:cNvGrpSpPr/>
          <p:nvPr/>
        </p:nvGrpSpPr>
        <p:grpSpPr>
          <a:xfrm>
            <a:off x="4756187" y="512348"/>
            <a:ext cx="4965362" cy="632621"/>
            <a:chOff x="4210928" y="446020"/>
            <a:chExt cx="4965362" cy="632621"/>
          </a:xfrm>
        </p:grpSpPr>
        <p:sp>
          <p:nvSpPr>
            <p:cNvPr id="48" name="Rectangle 47">
              <a:extLst>
                <a:ext uri="{FF2B5EF4-FFF2-40B4-BE49-F238E27FC236}">
                  <a16:creationId xmlns:a16="http://schemas.microsoft.com/office/drawing/2014/main" id="{B27B243A-D410-0AC3-CB69-818C687D7CF7}"/>
                </a:ext>
              </a:extLst>
            </p:cNvPr>
            <p:cNvSpPr/>
            <p:nvPr/>
          </p:nvSpPr>
          <p:spPr>
            <a:xfrm>
              <a:off x="4210928" y="495531"/>
              <a:ext cx="4650603" cy="583110"/>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BDF844A7-74AD-A1AC-D14E-B952E782D033}"/>
                </a:ext>
              </a:extLst>
            </p:cNvPr>
            <p:cNvSpPr txBox="1"/>
            <p:nvPr/>
          </p:nvSpPr>
          <p:spPr>
            <a:xfrm>
              <a:off x="5995494" y="446020"/>
              <a:ext cx="730245" cy="276999"/>
            </a:xfrm>
            <a:prstGeom prst="rect">
              <a:avLst/>
            </a:prstGeom>
            <a:noFill/>
          </p:spPr>
          <p:txBody>
            <a:bodyPr wrap="square" rtlCol="0">
              <a:spAutoFit/>
            </a:bodyPr>
            <a:lstStyle/>
            <a:p>
              <a:r>
                <a:rPr lang="en-US" sz="1200" u="sng" dirty="0">
                  <a:latin typeface="Calibri" panose="020F0502020204030204" pitchFamily="34" charset="0"/>
                  <a:ea typeface="Calibri" panose="020F0502020204030204" pitchFamily="34" charset="0"/>
                  <a:cs typeface="Calibri" panose="020F0502020204030204" pitchFamily="34" charset="0"/>
                </a:rPr>
                <a:t>Legend</a:t>
              </a:r>
            </a:p>
          </p:txBody>
        </p:sp>
        <p:grpSp>
          <p:nvGrpSpPr>
            <p:cNvPr id="50" name="Group 49">
              <a:extLst>
                <a:ext uri="{FF2B5EF4-FFF2-40B4-BE49-F238E27FC236}">
                  <a16:creationId xmlns:a16="http://schemas.microsoft.com/office/drawing/2014/main" id="{90E570AB-C5E0-EE83-7FE4-8AF571C3E966}"/>
                </a:ext>
              </a:extLst>
            </p:cNvPr>
            <p:cNvGrpSpPr/>
            <p:nvPr/>
          </p:nvGrpSpPr>
          <p:grpSpPr>
            <a:xfrm>
              <a:off x="4337876" y="783649"/>
              <a:ext cx="2556214" cy="253018"/>
              <a:chOff x="-4507871" y="10155068"/>
              <a:chExt cx="2556214" cy="253018"/>
            </a:xfrm>
          </p:grpSpPr>
          <p:sp>
            <p:nvSpPr>
              <p:cNvPr id="51" name="Oval 50">
                <a:extLst>
                  <a:ext uri="{FF2B5EF4-FFF2-40B4-BE49-F238E27FC236}">
                    <a16:creationId xmlns:a16="http://schemas.microsoft.com/office/drawing/2014/main" id="{F7A69FDA-5CE4-5B79-FAF8-5D9CA59FAAFB}"/>
                  </a:ext>
                </a:extLst>
              </p:cNvPr>
              <p:cNvSpPr/>
              <p:nvPr/>
            </p:nvSpPr>
            <p:spPr>
              <a:xfrm>
                <a:off x="-4507871" y="10211259"/>
                <a:ext cx="182880" cy="182880"/>
              </a:xfrm>
              <a:prstGeom prst="ellipse">
                <a:avLst/>
              </a:prstGeom>
              <a:solidFill>
                <a:srgbClr val="117733"/>
              </a:solidFill>
              <a:ln>
                <a:solidFill>
                  <a:srgbClr val="1177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0EDB2795-CA40-1EAD-4228-32C40DBCCC67}"/>
                      </a:ext>
                    </a:extLst>
                  </p:cNvPr>
                  <p:cNvSpPr txBox="1"/>
                  <p:nvPr/>
                </p:nvSpPr>
                <p:spPr>
                  <a:xfrm>
                    <a:off x="-4368409" y="10155068"/>
                    <a:ext cx="2416752" cy="253018"/>
                  </a:xfrm>
                  <a:prstGeom prst="rect">
                    <a:avLst/>
                  </a:prstGeom>
                  <a:noFill/>
                </p:spPr>
                <p:txBody>
                  <a:bodyPr wrap="square" rtlCol="0">
                    <a:spAutoFit/>
                  </a:bodyPr>
                  <a:lstStyle/>
                  <a:p>
                    <a:r>
                      <a:rPr lang="en-US" sz="1000" dirty="0">
                        <a:latin typeface="Calibri" panose="020F0502020204030204" pitchFamily="34" charset="0"/>
                        <a:ea typeface="Calibri" panose="020F0502020204030204" pitchFamily="34" charset="0"/>
                        <a:cs typeface="Calibri" panose="020F0502020204030204" pitchFamily="34" charset="0"/>
                      </a:rPr>
                      <a:t>Neighborhood of </a:t>
                    </a:r>
                    <a14:m>
                      <m:oMath xmlns:m="http://schemas.openxmlformats.org/officeDocument/2006/math">
                        <m:sSub>
                          <m:sSubPr>
                            <m:ctrlPr>
                              <a:rPr lang="en-US" sz="1000" b="0" i="1" smtClean="0">
                                <a:latin typeface="Cambria Math" panose="02040503050406030204" pitchFamily="18" charset="0"/>
                              </a:rPr>
                            </m:ctrlPr>
                          </m:sSubPr>
                          <m:e>
                            <m:r>
                              <a:rPr lang="en-US" sz="1000" b="0" i="1" smtClean="0">
                                <a:latin typeface="Cambria Math" panose="02040503050406030204" pitchFamily="18" charset="0"/>
                              </a:rPr>
                              <m:t>𝐸</m:t>
                            </m:r>
                          </m:e>
                          <m:sub>
                            <m:r>
                              <a:rPr lang="en-US" sz="1000" b="0" i="1" smtClean="0">
                                <a:latin typeface="Cambria Math" panose="02040503050406030204" pitchFamily="18" charset="0"/>
                              </a:rPr>
                              <m:t>𝑚</m:t>
                            </m:r>
                          </m:sub>
                        </m:sSub>
                      </m:oMath>
                    </a14:m>
                    <a:r>
                      <a:rPr lang="en-US" sz="1000" dirty="0">
                        <a:latin typeface="Calibri" panose="020F0502020204030204" pitchFamily="34" charset="0"/>
                        <a:ea typeface="Calibri" panose="020F0502020204030204" pitchFamily="34" charset="0"/>
                        <a:cs typeface="Calibri" panose="020F0502020204030204" pitchFamily="34" charset="0"/>
                      </a:rPr>
                      <a:t>, </a:t>
                    </a:r>
                    <a14:m>
                      <m:oMath xmlns:m="http://schemas.openxmlformats.org/officeDocument/2006/math">
                        <m:sSub>
                          <m:sSubPr>
                            <m:ctrlPr>
                              <a:rPr lang="en-US" sz="1000" i="1">
                                <a:latin typeface="Cambria Math" panose="02040503050406030204" pitchFamily="18" charset="0"/>
                              </a:rPr>
                            </m:ctrlPr>
                          </m:sSubPr>
                          <m:e>
                            <m:r>
                              <a:rPr lang="en-US" sz="1000" i="1">
                                <a:latin typeface="Cambria Math" panose="02040503050406030204" pitchFamily="18" charset="0"/>
                              </a:rPr>
                              <m:t>𝐸</m:t>
                            </m:r>
                          </m:e>
                          <m:sub>
                            <m:r>
                              <a:rPr lang="en-US" sz="1000" i="1">
                                <a:latin typeface="Cambria Math" panose="02040503050406030204" pitchFamily="18" charset="0"/>
                              </a:rPr>
                              <m:t>𝑚</m:t>
                            </m:r>
                            <m:r>
                              <a:rPr lang="en-US" sz="1000" b="0" i="1" smtClean="0">
                                <a:latin typeface="Cambria Math" panose="02040503050406030204" pitchFamily="18" charset="0"/>
                              </a:rPr>
                              <m:t>,</m:t>
                            </m:r>
                            <m:r>
                              <a:rPr lang="en-US" sz="1000" b="0" i="1" smtClean="0">
                                <a:latin typeface="Cambria Math" panose="02040503050406030204" pitchFamily="18" charset="0"/>
                              </a:rPr>
                              <m:t>𝑜</m:t>
                            </m:r>
                          </m:sub>
                        </m:sSub>
                      </m:oMath>
                    </a14:m>
                    <a:r>
                      <a:rPr lang="en-US" sz="1000" dirty="0">
                        <a:latin typeface="Calibri" panose="020F0502020204030204" pitchFamily="34" charset="0"/>
                        <a:ea typeface="Calibri" panose="020F0502020204030204" pitchFamily="34" charset="0"/>
                        <a:cs typeface="Calibri" panose="020F0502020204030204" pitchFamily="34" charset="0"/>
                      </a:rPr>
                      <a:t> near calibrated</a:t>
                    </a:r>
                  </a:p>
                </p:txBody>
              </p:sp>
            </mc:Choice>
            <mc:Fallback xmlns="">
              <p:sp>
                <p:nvSpPr>
                  <p:cNvPr id="52" name="TextBox 51">
                    <a:extLst>
                      <a:ext uri="{FF2B5EF4-FFF2-40B4-BE49-F238E27FC236}">
                        <a16:creationId xmlns:a16="http://schemas.microsoft.com/office/drawing/2014/main" id="{0EDB2795-CA40-1EAD-4228-32C40DBCCC67}"/>
                      </a:ext>
                    </a:extLst>
                  </p:cNvPr>
                  <p:cNvSpPr txBox="1">
                    <a:spLocks noRot="1" noChangeAspect="1" noMove="1" noResize="1" noEditPoints="1" noAdjustHandles="1" noChangeArrowheads="1" noChangeShapeType="1" noTextEdit="1"/>
                  </p:cNvSpPr>
                  <p:nvPr/>
                </p:nvSpPr>
                <p:spPr>
                  <a:xfrm>
                    <a:off x="-4368409" y="10155068"/>
                    <a:ext cx="2416752" cy="253018"/>
                  </a:xfrm>
                  <a:prstGeom prst="rect">
                    <a:avLst/>
                  </a:prstGeom>
                  <a:blipFill>
                    <a:blip r:embed="rId5"/>
                    <a:stretch>
                      <a:fillRect b="-12195"/>
                    </a:stretch>
                  </a:blipFill>
                </p:spPr>
                <p:txBody>
                  <a:bodyPr/>
                  <a:lstStyle/>
                  <a:p>
                    <a:r>
                      <a:rPr lang="en-US">
                        <a:noFill/>
                      </a:rPr>
                      <a:t> </a:t>
                    </a:r>
                  </a:p>
                </p:txBody>
              </p:sp>
            </mc:Fallback>
          </mc:AlternateContent>
        </p:grpSp>
        <p:grpSp>
          <p:nvGrpSpPr>
            <p:cNvPr id="53" name="Group 52">
              <a:extLst>
                <a:ext uri="{FF2B5EF4-FFF2-40B4-BE49-F238E27FC236}">
                  <a16:creationId xmlns:a16="http://schemas.microsoft.com/office/drawing/2014/main" id="{68A6A6D4-BA7B-389F-D4DC-441DC798263D}"/>
                </a:ext>
              </a:extLst>
            </p:cNvPr>
            <p:cNvGrpSpPr/>
            <p:nvPr/>
          </p:nvGrpSpPr>
          <p:grpSpPr>
            <a:xfrm>
              <a:off x="4337876" y="574782"/>
              <a:ext cx="971365" cy="246221"/>
              <a:chOff x="2137250" y="9204965"/>
              <a:chExt cx="971365" cy="246221"/>
            </a:xfrm>
          </p:grpSpPr>
          <p:sp>
            <p:nvSpPr>
              <p:cNvPr id="54" name="Oval 53">
                <a:extLst>
                  <a:ext uri="{FF2B5EF4-FFF2-40B4-BE49-F238E27FC236}">
                    <a16:creationId xmlns:a16="http://schemas.microsoft.com/office/drawing/2014/main" id="{91450A31-F513-C4AD-ECA6-E2A94ABAA42B}"/>
                  </a:ext>
                </a:extLst>
              </p:cNvPr>
              <p:cNvSpPr/>
              <p:nvPr/>
            </p:nvSpPr>
            <p:spPr>
              <a:xfrm>
                <a:off x="2137250" y="9226513"/>
                <a:ext cx="182880" cy="182880"/>
              </a:xfrm>
              <a:prstGeom prst="ellipse">
                <a:avLst/>
              </a:prstGeom>
              <a:solidFill>
                <a:srgbClr val="0077BB"/>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205C79D1-9A64-EDFA-A63F-27468854C603}"/>
                  </a:ext>
                </a:extLst>
              </p:cNvPr>
              <p:cNvSpPr txBox="1"/>
              <p:nvPr/>
            </p:nvSpPr>
            <p:spPr>
              <a:xfrm>
                <a:off x="2301245" y="9204965"/>
                <a:ext cx="807370" cy="246221"/>
              </a:xfrm>
              <a:prstGeom prst="rect">
                <a:avLst/>
              </a:prstGeom>
              <a:noFill/>
            </p:spPr>
            <p:txBody>
              <a:bodyPr wrap="square" rtlCol="0">
                <a:spAutoFit/>
              </a:bodyPr>
              <a:lstStyle/>
              <a:p>
                <a:r>
                  <a:rPr lang="en-US" sz="1000" dirty="0">
                    <a:latin typeface="Calibri" panose="020F0502020204030204" pitchFamily="34" charset="0"/>
                    <a:ea typeface="Calibri" panose="020F0502020204030204" pitchFamily="34" charset="0"/>
                    <a:cs typeface="Calibri" panose="020F0502020204030204" pitchFamily="34" charset="0"/>
                  </a:rPr>
                  <a:t>Calibrated </a:t>
                </a:r>
              </a:p>
            </p:txBody>
          </p:sp>
        </p:grpSp>
        <p:grpSp>
          <p:nvGrpSpPr>
            <p:cNvPr id="56" name="Group 55">
              <a:extLst>
                <a:ext uri="{FF2B5EF4-FFF2-40B4-BE49-F238E27FC236}">
                  <a16:creationId xmlns:a16="http://schemas.microsoft.com/office/drawing/2014/main" id="{75B65E31-B26B-1D09-0C62-D1A4F69AAF8E}"/>
                </a:ext>
              </a:extLst>
            </p:cNvPr>
            <p:cNvGrpSpPr/>
            <p:nvPr/>
          </p:nvGrpSpPr>
          <p:grpSpPr>
            <a:xfrm>
              <a:off x="7208849" y="777072"/>
              <a:ext cx="1967441" cy="253018"/>
              <a:chOff x="3421587" y="9334271"/>
              <a:chExt cx="1967441" cy="253018"/>
            </a:xfrm>
          </p:grpSpPr>
          <p:sp>
            <p:nvSpPr>
              <p:cNvPr id="57" name="Oval 56">
                <a:extLst>
                  <a:ext uri="{FF2B5EF4-FFF2-40B4-BE49-F238E27FC236}">
                    <a16:creationId xmlns:a16="http://schemas.microsoft.com/office/drawing/2014/main" id="{70D297A3-AF50-F2CD-1A65-473FC0BC647D}"/>
                  </a:ext>
                </a:extLst>
              </p:cNvPr>
              <p:cNvSpPr/>
              <p:nvPr/>
            </p:nvSpPr>
            <p:spPr>
              <a:xfrm>
                <a:off x="3421587" y="9371551"/>
                <a:ext cx="182880" cy="182880"/>
              </a:xfrm>
              <a:prstGeom prst="ellipse">
                <a:avLst/>
              </a:prstGeom>
              <a:solidFill>
                <a:srgbClr val="332288"/>
              </a:solidFill>
              <a:ln>
                <a:solidFill>
                  <a:srgbClr val="33228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DE403495-747A-25C6-3658-48C92BCCDF59}"/>
                      </a:ext>
                    </a:extLst>
                  </p:cNvPr>
                  <p:cNvSpPr txBox="1"/>
                  <p:nvPr/>
                </p:nvSpPr>
                <p:spPr>
                  <a:xfrm>
                    <a:off x="3586665" y="9334271"/>
                    <a:ext cx="1802363" cy="253018"/>
                  </a:xfrm>
                  <a:prstGeom prst="rect">
                    <a:avLst/>
                  </a:prstGeom>
                  <a:noFill/>
                </p:spPr>
                <p:txBody>
                  <a:bodyPr wrap="square" rtlCol="0">
                    <a:spAutoFit/>
                  </a:bodyPr>
                  <a:lstStyle/>
                  <a:p>
                    <a:r>
                      <a:rPr lang="en-US" sz="1000" dirty="0">
                        <a:latin typeface="Calibri" panose="020F0502020204030204" pitchFamily="34" charset="0"/>
                        <a:ea typeface="Calibri" panose="020F0502020204030204" pitchFamily="34" charset="0"/>
                        <a:cs typeface="Calibri" panose="020F0502020204030204" pitchFamily="34" charset="0"/>
                      </a:rPr>
                      <a:t>Same </a:t>
                    </a:r>
                    <a14:m>
                      <m:oMath xmlns:m="http://schemas.openxmlformats.org/officeDocument/2006/math">
                        <m:sSub>
                          <m:sSubPr>
                            <m:ctrlPr>
                              <a:rPr lang="en-US" sz="1000" b="0" i="1" smtClean="0">
                                <a:latin typeface="Cambria Math" panose="02040503050406030204" pitchFamily="18" charset="0"/>
                              </a:rPr>
                            </m:ctrlPr>
                          </m:sSubPr>
                          <m:e>
                            <m:r>
                              <a:rPr lang="en-US" sz="1000" b="0" i="1" smtClean="0">
                                <a:latin typeface="Cambria Math" panose="02040503050406030204" pitchFamily="18" charset="0"/>
                              </a:rPr>
                              <m:t>𝐸</m:t>
                            </m:r>
                          </m:e>
                          <m:sub>
                            <m:r>
                              <a:rPr lang="en-US" sz="1000" b="0" i="1" smtClean="0">
                                <a:latin typeface="Cambria Math" panose="02040503050406030204" pitchFamily="18" charset="0"/>
                              </a:rPr>
                              <m:t>𝑚</m:t>
                            </m:r>
                            <m:r>
                              <a:rPr lang="en-US" sz="1000" b="0" i="1" smtClean="0">
                                <a:latin typeface="Cambria Math" panose="02040503050406030204" pitchFamily="18" charset="0"/>
                              </a:rPr>
                              <m:t>,</m:t>
                            </m:r>
                            <m:r>
                              <a:rPr lang="en-US" sz="1000" b="0" i="1" smtClean="0">
                                <a:latin typeface="Cambria Math" panose="02040503050406030204" pitchFamily="18" charset="0"/>
                              </a:rPr>
                              <m:t>𝑜</m:t>
                            </m:r>
                          </m:sub>
                        </m:sSub>
                      </m:oMath>
                    </a14:m>
                    <a:r>
                      <a:rPr lang="en-US" sz="1000" dirty="0">
                        <a:latin typeface="Calibri" panose="020F0502020204030204" pitchFamily="34" charset="0"/>
                        <a:ea typeface="Calibri" panose="020F0502020204030204" pitchFamily="34" charset="0"/>
                        <a:cs typeface="Calibri" panose="020F0502020204030204" pitchFamily="34" charset="0"/>
                      </a:rPr>
                      <a:t> as calibrated</a:t>
                    </a:r>
                    <a:endParaRPr lang="en-US" sz="1000" baseline="-25000" dirty="0">
                      <a:latin typeface="Calibri" panose="020F0502020204030204" pitchFamily="34" charset="0"/>
                      <a:ea typeface="Calibri" panose="020F0502020204030204" pitchFamily="34" charset="0"/>
                      <a:cs typeface="Calibri" panose="020F0502020204030204" pitchFamily="34" charset="0"/>
                    </a:endParaRPr>
                  </a:p>
                </p:txBody>
              </p:sp>
            </mc:Choice>
            <mc:Fallback xmlns="">
              <p:sp>
                <p:nvSpPr>
                  <p:cNvPr id="58" name="TextBox 57">
                    <a:extLst>
                      <a:ext uri="{FF2B5EF4-FFF2-40B4-BE49-F238E27FC236}">
                        <a16:creationId xmlns:a16="http://schemas.microsoft.com/office/drawing/2014/main" id="{DE403495-747A-25C6-3658-48C92BCCDF59}"/>
                      </a:ext>
                    </a:extLst>
                  </p:cNvPr>
                  <p:cNvSpPr txBox="1">
                    <a:spLocks noRot="1" noChangeAspect="1" noMove="1" noResize="1" noEditPoints="1" noAdjustHandles="1" noChangeArrowheads="1" noChangeShapeType="1" noTextEdit="1"/>
                  </p:cNvSpPr>
                  <p:nvPr/>
                </p:nvSpPr>
                <p:spPr>
                  <a:xfrm>
                    <a:off x="3586665" y="9334271"/>
                    <a:ext cx="1802363" cy="253018"/>
                  </a:xfrm>
                  <a:prstGeom prst="rect">
                    <a:avLst/>
                  </a:prstGeom>
                  <a:blipFill>
                    <a:blip r:embed="rId6"/>
                    <a:stretch>
                      <a:fillRect b="-11905"/>
                    </a:stretch>
                  </a:blipFill>
                </p:spPr>
                <p:txBody>
                  <a:bodyPr/>
                  <a:lstStyle/>
                  <a:p>
                    <a:r>
                      <a:rPr lang="en-US">
                        <a:noFill/>
                      </a:rPr>
                      <a:t> </a:t>
                    </a:r>
                  </a:p>
                </p:txBody>
              </p:sp>
            </mc:Fallback>
          </mc:AlternateContent>
        </p:grpSp>
        <p:grpSp>
          <p:nvGrpSpPr>
            <p:cNvPr id="59" name="Group 58">
              <a:extLst>
                <a:ext uri="{FF2B5EF4-FFF2-40B4-BE49-F238E27FC236}">
                  <a16:creationId xmlns:a16="http://schemas.microsoft.com/office/drawing/2014/main" id="{2FE832C0-0341-8FB8-FA9E-09597EF60DCE}"/>
                </a:ext>
              </a:extLst>
            </p:cNvPr>
            <p:cNvGrpSpPr/>
            <p:nvPr/>
          </p:nvGrpSpPr>
          <p:grpSpPr>
            <a:xfrm>
              <a:off x="7188590" y="511205"/>
              <a:ext cx="1963884" cy="253018"/>
              <a:chOff x="3381439" y="9667054"/>
              <a:chExt cx="1937854" cy="253018"/>
            </a:xfrm>
          </p:grpSpPr>
          <p:sp>
            <p:nvSpPr>
              <p:cNvPr id="60" name="Oval 59">
                <a:extLst>
                  <a:ext uri="{FF2B5EF4-FFF2-40B4-BE49-F238E27FC236}">
                    <a16:creationId xmlns:a16="http://schemas.microsoft.com/office/drawing/2014/main" id="{598DD74E-FCA7-7B3B-D9F7-C9EC6DC8A3E9}"/>
                  </a:ext>
                </a:extLst>
              </p:cNvPr>
              <p:cNvSpPr/>
              <p:nvPr/>
            </p:nvSpPr>
            <p:spPr>
              <a:xfrm>
                <a:off x="3381439" y="9701838"/>
                <a:ext cx="182880" cy="182880"/>
              </a:xfrm>
              <a:prstGeom prst="ellipse">
                <a:avLst/>
              </a:prstGeom>
              <a:solidFill>
                <a:srgbClr val="999933"/>
              </a:solidFill>
              <a:ln>
                <a:solidFill>
                  <a:srgbClr val="9999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75FE0210-203A-03E8-C381-CD9A0EC6F623}"/>
                      </a:ext>
                    </a:extLst>
                  </p:cNvPr>
                  <p:cNvSpPr txBox="1"/>
                  <p:nvPr/>
                </p:nvSpPr>
                <p:spPr>
                  <a:xfrm>
                    <a:off x="3549260" y="9667054"/>
                    <a:ext cx="1770033" cy="253018"/>
                  </a:xfrm>
                  <a:prstGeom prst="rect">
                    <a:avLst/>
                  </a:prstGeom>
                  <a:noFill/>
                </p:spPr>
                <p:txBody>
                  <a:bodyPr wrap="square" rtlCol="0">
                    <a:spAutoFit/>
                  </a:bodyPr>
                  <a:lstStyle/>
                  <a:p>
                    <a:r>
                      <a:rPr lang="en-US" sz="1000" dirty="0">
                        <a:latin typeface="Calibri" panose="020F0502020204030204" pitchFamily="34" charset="0"/>
                        <a:ea typeface="Calibri" panose="020F0502020204030204" pitchFamily="34" charset="0"/>
                        <a:cs typeface="Calibri" panose="020F0502020204030204" pitchFamily="34" charset="0"/>
                      </a:rPr>
                      <a:t>Same </a:t>
                    </a:r>
                    <a14:m>
                      <m:oMath xmlns:m="http://schemas.openxmlformats.org/officeDocument/2006/math">
                        <m:sSub>
                          <m:sSubPr>
                            <m:ctrlPr>
                              <a:rPr lang="en-US" sz="1000" b="0" i="1" smtClean="0">
                                <a:latin typeface="Cambria Math" panose="02040503050406030204" pitchFamily="18" charset="0"/>
                              </a:rPr>
                            </m:ctrlPr>
                          </m:sSubPr>
                          <m:e>
                            <m:r>
                              <a:rPr lang="en-US" sz="1000" b="0" i="1" smtClean="0">
                                <a:latin typeface="Cambria Math" panose="02040503050406030204" pitchFamily="18" charset="0"/>
                              </a:rPr>
                              <m:t>𝐸</m:t>
                            </m:r>
                          </m:e>
                          <m:sub>
                            <m:r>
                              <a:rPr lang="en-US" sz="1000" b="0" i="1" smtClean="0">
                                <a:latin typeface="Cambria Math" panose="02040503050406030204" pitchFamily="18" charset="0"/>
                              </a:rPr>
                              <m:t>𝑚</m:t>
                            </m:r>
                          </m:sub>
                        </m:sSub>
                      </m:oMath>
                    </a14:m>
                    <a:r>
                      <a:rPr lang="en-US" sz="1000" baseline="-25000" dirty="0">
                        <a:latin typeface="Calibri" panose="020F0502020204030204" pitchFamily="34" charset="0"/>
                        <a:ea typeface="Calibri" panose="020F0502020204030204" pitchFamily="34" charset="0"/>
                        <a:cs typeface="Calibri" panose="020F0502020204030204" pitchFamily="34" charset="0"/>
                      </a:rPr>
                      <a:t> </a:t>
                    </a:r>
                    <a:r>
                      <a:rPr lang="en-US" sz="1000" dirty="0">
                        <a:latin typeface="Calibri" panose="020F0502020204030204" pitchFamily="34" charset="0"/>
                        <a:ea typeface="Calibri" panose="020F0502020204030204" pitchFamily="34" charset="0"/>
                        <a:cs typeface="Calibri" panose="020F0502020204030204" pitchFamily="34" charset="0"/>
                      </a:rPr>
                      <a:t>as calibrated</a:t>
                    </a:r>
                  </a:p>
                </p:txBody>
              </p:sp>
            </mc:Choice>
            <mc:Fallback xmlns="">
              <p:sp>
                <p:nvSpPr>
                  <p:cNvPr id="61" name="TextBox 60">
                    <a:extLst>
                      <a:ext uri="{FF2B5EF4-FFF2-40B4-BE49-F238E27FC236}">
                        <a16:creationId xmlns:a16="http://schemas.microsoft.com/office/drawing/2014/main" id="{75FE0210-203A-03E8-C381-CD9A0EC6F623}"/>
                      </a:ext>
                    </a:extLst>
                  </p:cNvPr>
                  <p:cNvSpPr txBox="1">
                    <a:spLocks noRot="1" noChangeAspect="1" noMove="1" noResize="1" noEditPoints="1" noAdjustHandles="1" noChangeArrowheads="1" noChangeShapeType="1" noTextEdit="1"/>
                  </p:cNvSpPr>
                  <p:nvPr/>
                </p:nvSpPr>
                <p:spPr>
                  <a:xfrm>
                    <a:off x="3549260" y="9667054"/>
                    <a:ext cx="1770033" cy="253018"/>
                  </a:xfrm>
                  <a:prstGeom prst="rect">
                    <a:avLst/>
                  </a:prstGeom>
                  <a:blipFill>
                    <a:blip r:embed="rId7"/>
                    <a:stretch>
                      <a:fillRect b="-12195"/>
                    </a:stretch>
                  </a:blipFill>
                </p:spPr>
                <p:txBody>
                  <a:bodyPr/>
                  <a:lstStyle/>
                  <a:p>
                    <a:r>
                      <a:rPr lang="en-US">
                        <a:noFill/>
                      </a:rPr>
                      <a:t> </a:t>
                    </a:r>
                  </a:p>
                </p:txBody>
              </p:sp>
            </mc:Fallback>
          </mc:AlternateContent>
        </p:grpSp>
      </p:grpSp>
      <p:grpSp>
        <p:nvGrpSpPr>
          <p:cNvPr id="6" name="Group 5">
            <a:extLst>
              <a:ext uri="{FF2B5EF4-FFF2-40B4-BE49-F238E27FC236}">
                <a16:creationId xmlns:a16="http://schemas.microsoft.com/office/drawing/2014/main" id="{1480C30E-9DB7-8BF9-EF95-FF2D298E1460}"/>
              </a:ext>
            </a:extLst>
          </p:cNvPr>
          <p:cNvGrpSpPr/>
          <p:nvPr/>
        </p:nvGrpSpPr>
        <p:grpSpPr>
          <a:xfrm>
            <a:off x="351436" y="839475"/>
            <a:ext cx="5841106" cy="5615025"/>
            <a:chOff x="384261" y="839475"/>
            <a:chExt cx="5841106" cy="5615025"/>
          </a:xfrm>
        </p:grpSpPr>
        <p:grpSp>
          <p:nvGrpSpPr>
            <p:cNvPr id="29" name="Group 28">
              <a:extLst>
                <a:ext uri="{FF2B5EF4-FFF2-40B4-BE49-F238E27FC236}">
                  <a16:creationId xmlns:a16="http://schemas.microsoft.com/office/drawing/2014/main" id="{EAAC0B5F-A666-04D6-3C05-6E10F8DB10F9}"/>
                </a:ext>
              </a:extLst>
            </p:cNvPr>
            <p:cNvGrpSpPr>
              <a:grpSpLocks noChangeAspect="1"/>
            </p:cNvGrpSpPr>
            <p:nvPr/>
          </p:nvGrpSpPr>
          <p:grpSpPr>
            <a:xfrm>
              <a:off x="495848" y="1219711"/>
              <a:ext cx="1645920" cy="1687068"/>
              <a:chOff x="566410" y="1968870"/>
              <a:chExt cx="1828800" cy="1874520"/>
            </a:xfrm>
          </p:grpSpPr>
          <p:pic>
            <p:nvPicPr>
              <p:cNvPr id="30" name="Picture 29">
                <a:extLst>
                  <a:ext uri="{FF2B5EF4-FFF2-40B4-BE49-F238E27FC236}">
                    <a16:creationId xmlns:a16="http://schemas.microsoft.com/office/drawing/2014/main" id="{00F3002F-0C34-3AC8-8CA6-5BA65D1E9E2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6410" y="2014590"/>
                <a:ext cx="1828800" cy="1828800"/>
              </a:xfrm>
              <a:prstGeom prst="rect">
                <a:avLst/>
              </a:prstGeom>
            </p:spPr>
          </p:pic>
          <p:sp>
            <p:nvSpPr>
              <p:cNvPr id="31" name="Oval 30">
                <a:extLst>
                  <a:ext uri="{FF2B5EF4-FFF2-40B4-BE49-F238E27FC236}">
                    <a16:creationId xmlns:a16="http://schemas.microsoft.com/office/drawing/2014/main" id="{3A07C037-0721-3137-AE6C-5B7BE0BE9C29}"/>
                  </a:ext>
                </a:extLst>
              </p:cNvPr>
              <p:cNvSpPr/>
              <p:nvPr/>
            </p:nvSpPr>
            <p:spPr>
              <a:xfrm>
                <a:off x="804672" y="1968870"/>
                <a:ext cx="182880" cy="182880"/>
              </a:xfrm>
              <a:prstGeom prst="ellipse">
                <a:avLst/>
              </a:prstGeom>
              <a:solidFill>
                <a:srgbClr val="117733"/>
              </a:solidFill>
              <a:ln>
                <a:solidFill>
                  <a:srgbClr val="1177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 name="Group 7">
              <a:extLst>
                <a:ext uri="{FF2B5EF4-FFF2-40B4-BE49-F238E27FC236}">
                  <a16:creationId xmlns:a16="http://schemas.microsoft.com/office/drawing/2014/main" id="{873052D8-6685-548B-906D-78DC917B677F}"/>
                </a:ext>
              </a:extLst>
            </p:cNvPr>
            <p:cNvGrpSpPr>
              <a:grpSpLocks noChangeAspect="1"/>
            </p:cNvGrpSpPr>
            <p:nvPr/>
          </p:nvGrpSpPr>
          <p:grpSpPr>
            <a:xfrm>
              <a:off x="2202059" y="2517502"/>
              <a:ext cx="2286000" cy="2287698"/>
              <a:chOff x="2292744" y="3186568"/>
              <a:chExt cx="3200400" cy="3202777"/>
            </a:xfrm>
          </p:grpSpPr>
          <p:pic>
            <p:nvPicPr>
              <p:cNvPr id="9" name="Picture 8">
                <a:extLst>
                  <a:ext uri="{FF2B5EF4-FFF2-40B4-BE49-F238E27FC236}">
                    <a16:creationId xmlns:a16="http://schemas.microsoft.com/office/drawing/2014/main" id="{D885D6C3-0088-D0FA-D556-204018114D9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92744" y="3188945"/>
                <a:ext cx="3200400" cy="3200400"/>
              </a:xfrm>
              <a:prstGeom prst="rect">
                <a:avLst/>
              </a:prstGeom>
            </p:spPr>
          </p:pic>
          <p:sp>
            <p:nvSpPr>
              <p:cNvPr id="11" name="Oval 10">
                <a:extLst>
                  <a:ext uri="{FF2B5EF4-FFF2-40B4-BE49-F238E27FC236}">
                    <a16:creationId xmlns:a16="http://schemas.microsoft.com/office/drawing/2014/main" id="{529AC686-2647-FAD9-31F3-6073666204ED}"/>
                  </a:ext>
                </a:extLst>
              </p:cNvPr>
              <p:cNvSpPr/>
              <p:nvPr/>
            </p:nvSpPr>
            <p:spPr>
              <a:xfrm>
                <a:off x="2832197" y="3186568"/>
                <a:ext cx="182880" cy="182880"/>
              </a:xfrm>
              <a:prstGeom prst="ellipse">
                <a:avLst/>
              </a:prstGeom>
              <a:solidFill>
                <a:srgbClr val="0077BB"/>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DA326CBF-8954-BCEE-0FCF-AC84292ADAEE}"/>
                </a:ext>
              </a:extLst>
            </p:cNvPr>
            <p:cNvGrpSpPr>
              <a:grpSpLocks noChangeAspect="1"/>
            </p:cNvGrpSpPr>
            <p:nvPr/>
          </p:nvGrpSpPr>
          <p:grpSpPr>
            <a:xfrm>
              <a:off x="4487512" y="1221424"/>
              <a:ext cx="1645920" cy="1689077"/>
              <a:chOff x="5435988" y="2055168"/>
              <a:chExt cx="1828800" cy="1876752"/>
            </a:xfrm>
          </p:grpSpPr>
          <p:pic>
            <p:nvPicPr>
              <p:cNvPr id="24" name="Picture 23">
                <a:extLst>
                  <a:ext uri="{FF2B5EF4-FFF2-40B4-BE49-F238E27FC236}">
                    <a16:creationId xmlns:a16="http://schemas.microsoft.com/office/drawing/2014/main" id="{1FE39977-763B-D6F9-D42C-BD302BC81C0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35988" y="2103120"/>
                <a:ext cx="1828800" cy="1828800"/>
              </a:xfrm>
              <a:prstGeom prst="rect">
                <a:avLst/>
              </a:prstGeom>
            </p:spPr>
          </p:pic>
          <p:sp>
            <p:nvSpPr>
              <p:cNvPr id="25" name="Oval 24">
                <a:extLst>
                  <a:ext uri="{FF2B5EF4-FFF2-40B4-BE49-F238E27FC236}">
                    <a16:creationId xmlns:a16="http://schemas.microsoft.com/office/drawing/2014/main" id="{799DF13D-80A5-B881-5FDB-C431F33B1E87}"/>
                  </a:ext>
                </a:extLst>
              </p:cNvPr>
              <p:cNvSpPr/>
              <p:nvPr/>
            </p:nvSpPr>
            <p:spPr>
              <a:xfrm>
                <a:off x="5663964" y="2055168"/>
                <a:ext cx="182880" cy="182880"/>
              </a:xfrm>
              <a:prstGeom prst="ellipse">
                <a:avLst/>
              </a:prstGeom>
              <a:solidFill>
                <a:srgbClr val="117733"/>
              </a:solidFill>
              <a:ln>
                <a:solidFill>
                  <a:srgbClr val="1177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 name="Group 25">
              <a:extLst>
                <a:ext uri="{FF2B5EF4-FFF2-40B4-BE49-F238E27FC236}">
                  <a16:creationId xmlns:a16="http://schemas.microsoft.com/office/drawing/2014/main" id="{F68247B3-AFB7-033B-9F25-7AA0ADB4E453}"/>
                </a:ext>
              </a:extLst>
            </p:cNvPr>
            <p:cNvGrpSpPr>
              <a:grpSpLocks noChangeAspect="1"/>
            </p:cNvGrpSpPr>
            <p:nvPr/>
          </p:nvGrpSpPr>
          <p:grpSpPr>
            <a:xfrm>
              <a:off x="4501083" y="4746221"/>
              <a:ext cx="1645920" cy="1654150"/>
              <a:chOff x="5468112" y="5991560"/>
              <a:chExt cx="1828800" cy="1837944"/>
            </a:xfrm>
          </p:grpSpPr>
          <p:pic>
            <p:nvPicPr>
              <p:cNvPr id="27" name="Picture 26">
                <a:extLst>
                  <a:ext uri="{FF2B5EF4-FFF2-40B4-BE49-F238E27FC236}">
                    <a16:creationId xmlns:a16="http://schemas.microsoft.com/office/drawing/2014/main" id="{A54EA655-AEFA-07DC-0EFB-892B2B3E89D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68112" y="6000704"/>
                <a:ext cx="1828800" cy="1828800"/>
              </a:xfrm>
              <a:prstGeom prst="rect">
                <a:avLst/>
              </a:prstGeom>
            </p:spPr>
          </p:pic>
          <p:sp>
            <p:nvSpPr>
              <p:cNvPr id="28" name="Oval 27">
                <a:extLst>
                  <a:ext uri="{FF2B5EF4-FFF2-40B4-BE49-F238E27FC236}">
                    <a16:creationId xmlns:a16="http://schemas.microsoft.com/office/drawing/2014/main" id="{17A7DD95-CE48-3531-1332-37E7E726E7EC}"/>
                  </a:ext>
                </a:extLst>
              </p:cNvPr>
              <p:cNvSpPr/>
              <p:nvPr/>
            </p:nvSpPr>
            <p:spPr>
              <a:xfrm>
                <a:off x="5695272" y="5991560"/>
                <a:ext cx="182880" cy="182880"/>
              </a:xfrm>
              <a:prstGeom prst="ellipse">
                <a:avLst/>
              </a:prstGeom>
              <a:solidFill>
                <a:srgbClr val="117733"/>
              </a:solidFill>
              <a:ln>
                <a:solidFill>
                  <a:srgbClr val="1177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34A992C7-39E6-E371-C854-44572E9964A5}"/>
                </a:ext>
              </a:extLst>
            </p:cNvPr>
            <p:cNvGrpSpPr>
              <a:grpSpLocks noChangeAspect="1"/>
            </p:cNvGrpSpPr>
            <p:nvPr/>
          </p:nvGrpSpPr>
          <p:grpSpPr>
            <a:xfrm>
              <a:off x="534228" y="4746221"/>
              <a:ext cx="1645920" cy="1652592"/>
              <a:chOff x="566905" y="5903797"/>
              <a:chExt cx="1828800" cy="1836213"/>
            </a:xfrm>
          </p:grpSpPr>
          <p:pic>
            <p:nvPicPr>
              <p:cNvPr id="33" name="Picture 32">
                <a:extLst>
                  <a:ext uri="{FF2B5EF4-FFF2-40B4-BE49-F238E27FC236}">
                    <a16:creationId xmlns:a16="http://schemas.microsoft.com/office/drawing/2014/main" id="{1ADF6040-BA7F-B023-AAF6-2EC9F2655C9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6905" y="5911210"/>
                <a:ext cx="1828800" cy="1828800"/>
              </a:xfrm>
              <a:prstGeom prst="rect">
                <a:avLst/>
              </a:prstGeom>
            </p:spPr>
          </p:pic>
          <p:sp>
            <p:nvSpPr>
              <p:cNvPr id="34" name="Oval 33">
                <a:extLst>
                  <a:ext uri="{FF2B5EF4-FFF2-40B4-BE49-F238E27FC236}">
                    <a16:creationId xmlns:a16="http://schemas.microsoft.com/office/drawing/2014/main" id="{BC3A7655-AA5F-C916-9F60-554EFADE3893}"/>
                  </a:ext>
                </a:extLst>
              </p:cNvPr>
              <p:cNvSpPr/>
              <p:nvPr/>
            </p:nvSpPr>
            <p:spPr>
              <a:xfrm>
                <a:off x="802058" y="5903797"/>
                <a:ext cx="182880" cy="182880"/>
              </a:xfrm>
              <a:prstGeom prst="ellipse">
                <a:avLst/>
              </a:prstGeom>
              <a:solidFill>
                <a:srgbClr val="117733"/>
              </a:solidFill>
              <a:ln>
                <a:solidFill>
                  <a:srgbClr val="1177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DE22BC27-E8AB-446B-77F9-958E3AE66158}"/>
                </a:ext>
              </a:extLst>
            </p:cNvPr>
            <p:cNvGrpSpPr>
              <a:grpSpLocks noChangeAspect="1"/>
            </p:cNvGrpSpPr>
            <p:nvPr/>
          </p:nvGrpSpPr>
          <p:grpSpPr>
            <a:xfrm>
              <a:off x="2521805" y="839475"/>
              <a:ext cx="1645920" cy="1671386"/>
              <a:chOff x="2878221" y="908902"/>
              <a:chExt cx="2103120" cy="2135660"/>
            </a:xfrm>
          </p:grpSpPr>
          <p:pic>
            <p:nvPicPr>
              <p:cNvPr id="36" name="Picture 35">
                <a:extLst>
                  <a:ext uri="{FF2B5EF4-FFF2-40B4-BE49-F238E27FC236}">
                    <a16:creationId xmlns:a16="http://schemas.microsoft.com/office/drawing/2014/main" id="{0E914540-5DD7-0BF4-73C6-5B257E9B5FC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78221" y="941442"/>
                <a:ext cx="2103120" cy="2103120"/>
              </a:xfrm>
              <a:prstGeom prst="rect">
                <a:avLst/>
              </a:prstGeom>
            </p:spPr>
          </p:pic>
          <p:sp>
            <p:nvSpPr>
              <p:cNvPr id="37" name="Oval 36">
                <a:extLst>
                  <a:ext uri="{FF2B5EF4-FFF2-40B4-BE49-F238E27FC236}">
                    <a16:creationId xmlns:a16="http://schemas.microsoft.com/office/drawing/2014/main" id="{E711D5D8-FA8C-2154-5220-23986B93D647}"/>
                  </a:ext>
                </a:extLst>
              </p:cNvPr>
              <p:cNvSpPr/>
              <p:nvPr/>
            </p:nvSpPr>
            <p:spPr>
              <a:xfrm>
                <a:off x="3154680" y="908902"/>
                <a:ext cx="185337" cy="182880"/>
              </a:xfrm>
              <a:prstGeom prst="ellipse">
                <a:avLst/>
              </a:prstGeom>
              <a:solidFill>
                <a:srgbClr val="999933"/>
              </a:solidFill>
              <a:ln>
                <a:solidFill>
                  <a:srgbClr val="9999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6520F7C9-E6DF-6CA7-86FA-B2169DBA50F5}"/>
                </a:ext>
              </a:extLst>
            </p:cNvPr>
            <p:cNvGrpSpPr>
              <a:grpSpLocks noChangeAspect="1"/>
            </p:cNvGrpSpPr>
            <p:nvPr/>
          </p:nvGrpSpPr>
          <p:grpSpPr>
            <a:xfrm>
              <a:off x="4579447" y="2914616"/>
              <a:ext cx="1645920" cy="1682496"/>
              <a:chOff x="5550213" y="3890465"/>
              <a:chExt cx="2057400" cy="2103120"/>
            </a:xfrm>
          </p:grpSpPr>
          <p:pic>
            <p:nvPicPr>
              <p:cNvPr id="39" name="Picture 38">
                <a:extLst>
                  <a:ext uri="{FF2B5EF4-FFF2-40B4-BE49-F238E27FC236}">
                    <a16:creationId xmlns:a16="http://schemas.microsoft.com/office/drawing/2014/main" id="{3E90CA67-889F-1787-7DE8-D53C7379241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550213" y="3936185"/>
                <a:ext cx="2057400" cy="2057400"/>
              </a:xfrm>
              <a:prstGeom prst="rect">
                <a:avLst/>
              </a:prstGeom>
            </p:spPr>
          </p:pic>
          <p:sp>
            <p:nvSpPr>
              <p:cNvPr id="40" name="Oval 39">
                <a:extLst>
                  <a:ext uri="{FF2B5EF4-FFF2-40B4-BE49-F238E27FC236}">
                    <a16:creationId xmlns:a16="http://schemas.microsoft.com/office/drawing/2014/main" id="{AC901641-0E2F-12AD-48BF-06F2A8CA5156}"/>
                  </a:ext>
                </a:extLst>
              </p:cNvPr>
              <p:cNvSpPr/>
              <p:nvPr/>
            </p:nvSpPr>
            <p:spPr>
              <a:xfrm>
                <a:off x="5862126" y="3890465"/>
                <a:ext cx="182880" cy="182880"/>
              </a:xfrm>
              <a:prstGeom prst="ellipse">
                <a:avLst/>
              </a:prstGeom>
              <a:solidFill>
                <a:srgbClr val="332288"/>
              </a:solidFill>
              <a:ln>
                <a:solidFill>
                  <a:srgbClr val="33228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id="{A03AA3B6-336D-3C7A-B727-837B37B60580}"/>
                </a:ext>
              </a:extLst>
            </p:cNvPr>
            <p:cNvGrpSpPr>
              <a:grpSpLocks noChangeAspect="1"/>
            </p:cNvGrpSpPr>
            <p:nvPr/>
          </p:nvGrpSpPr>
          <p:grpSpPr>
            <a:xfrm>
              <a:off x="384261" y="2933596"/>
              <a:ext cx="1645920" cy="1681111"/>
              <a:chOff x="129641" y="3780927"/>
              <a:chExt cx="2057400" cy="2101389"/>
            </a:xfrm>
          </p:grpSpPr>
          <p:pic>
            <p:nvPicPr>
              <p:cNvPr id="42" name="Picture 41">
                <a:extLst>
                  <a:ext uri="{FF2B5EF4-FFF2-40B4-BE49-F238E27FC236}">
                    <a16:creationId xmlns:a16="http://schemas.microsoft.com/office/drawing/2014/main" id="{9F50AEEC-10F7-A6B2-033F-368140388DE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9641" y="3824916"/>
                <a:ext cx="2057400" cy="2057400"/>
              </a:xfrm>
              <a:prstGeom prst="rect">
                <a:avLst/>
              </a:prstGeom>
            </p:spPr>
          </p:pic>
          <p:sp>
            <p:nvSpPr>
              <p:cNvPr id="43" name="Oval 42">
                <a:extLst>
                  <a:ext uri="{FF2B5EF4-FFF2-40B4-BE49-F238E27FC236}">
                    <a16:creationId xmlns:a16="http://schemas.microsoft.com/office/drawing/2014/main" id="{A12FA778-B07B-716F-92DB-68C188DDDD89}"/>
                  </a:ext>
                </a:extLst>
              </p:cNvPr>
              <p:cNvSpPr/>
              <p:nvPr/>
            </p:nvSpPr>
            <p:spPr>
              <a:xfrm>
                <a:off x="429538" y="3780927"/>
                <a:ext cx="182880" cy="182880"/>
              </a:xfrm>
              <a:prstGeom prst="ellipse">
                <a:avLst/>
              </a:prstGeom>
              <a:solidFill>
                <a:srgbClr val="332288"/>
              </a:solidFill>
              <a:ln>
                <a:solidFill>
                  <a:srgbClr val="33228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CCB2520B-7468-C23A-2FE5-18BAFD423461}"/>
                </a:ext>
              </a:extLst>
            </p:cNvPr>
            <p:cNvGrpSpPr>
              <a:grpSpLocks noChangeAspect="1"/>
            </p:cNvGrpSpPr>
            <p:nvPr/>
          </p:nvGrpSpPr>
          <p:grpSpPr>
            <a:xfrm>
              <a:off x="2533642" y="4782069"/>
              <a:ext cx="1645920" cy="1672431"/>
              <a:chOff x="2880360" y="6366689"/>
              <a:chExt cx="2103120" cy="2136995"/>
            </a:xfrm>
          </p:grpSpPr>
          <p:pic>
            <p:nvPicPr>
              <p:cNvPr id="45" name="Picture 44">
                <a:extLst>
                  <a:ext uri="{FF2B5EF4-FFF2-40B4-BE49-F238E27FC236}">
                    <a16:creationId xmlns:a16="http://schemas.microsoft.com/office/drawing/2014/main" id="{0AE2DD41-7A26-3DD4-DA50-A232056CF42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880360" y="6400564"/>
                <a:ext cx="2103120" cy="2103120"/>
              </a:xfrm>
              <a:prstGeom prst="rect">
                <a:avLst/>
              </a:prstGeom>
            </p:spPr>
          </p:pic>
          <p:sp>
            <p:nvSpPr>
              <p:cNvPr id="46" name="Oval 45">
                <a:extLst>
                  <a:ext uri="{FF2B5EF4-FFF2-40B4-BE49-F238E27FC236}">
                    <a16:creationId xmlns:a16="http://schemas.microsoft.com/office/drawing/2014/main" id="{B8C857A5-9598-0686-1021-7E0E1F243371}"/>
                  </a:ext>
                </a:extLst>
              </p:cNvPr>
              <p:cNvSpPr/>
              <p:nvPr/>
            </p:nvSpPr>
            <p:spPr>
              <a:xfrm>
                <a:off x="3154680" y="6366689"/>
                <a:ext cx="185337" cy="182880"/>
              </a:xfrm>
              <a:prstGeom prst="ellipse">
                <a:avLst/>
              </a:prstGeom>
              <a:solidFill>
                <a:srgbClr val="999933"/>
              </a:solidFill>
              <a:ln>
                <a:solidFill>
                  <a:srgbClr val="9999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 name="Group 11">
            <a:extLst>
              <a:ext uri="{FF2B5EF4-FFF2-40B4-BE49-F238E27FC236}">
                <a16:creationId xmlns:a16="http://schemas.microsoft.com/office/drawing/2014/main" id="{3CE49A20-B233-7F55-6E9E-AC124B813BB1}"/>
              </a:ext>
            </a:extLst>
          </p:cNvPr>
          <p:cNvGrpSpPr/>
          <p:nvPr/>
        </p:nvGrpSpPr>
        <p:grpSpPr>
          <a:xfrm>
            <a:off x="14225" y="2582816"/>
            <a:ext cx="457200" cy="1554482"/>
            <a:chOff x="-2109112" y="3003173"/>
            <a:chExt cx="457200" cy="1554482"/>
          </a:xfrm>
        </p:grpSpPr>
        <p:sp>
          <p:nvSpPr>
            <p:cNvPr id="13" name="Arrow: Down 12">
              <a:extLst>
                <a:ext uri="{FF2B5EF4-FFF2-40B4-BE49-F238E27FC236}">
                  <a16:creationId xmlns:a16="http://schemas.microsoft.com/office/drawing/2014/main" id="{F03232C1-331C-8BCC-06B4-34D4BDA96856}"/>
                </a:ext>
              </a:extLst>
            </p:cNvPr>
            <p:cNvSpPr/>
            <p:nvPr/>
          </p:nvSpPr>
          <p:spPr>
            <a:xfrm>
              <a:off x="-2109112" y="3094615"/>
              <a:ext cx="457200" cy="1463040"/>
            </a:xfrm>
            <a:prstGeom prst="downArrow">
              <a:avLst/>
            </a:prstGeom>
            <a:solidFill>
              <a:srgbClr val="957DC5"/>
            </a:solidFill>
            <a:ln>
              <a:solidFill>
                <a:srgbClr val="957DC5"/>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391"/>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59EFD5E1-90C8-DD9A-B80D-967332B488C6}"/>
                    </a:ext>
                  </a:extLst>
                </p:cNvPr>
                <p:cNvSpPr txBox="1"/>
                <p:nvPr/>
              </p:nvSpPr>
              <p:spPr>
                <a:xfrm rot="16200000">
                  <a:off x="-2682785" y="3605751"/>
                  <a:ext cx="1554481" cy="349326"/>
                </a:xfrm>
                <a:prstGeom prst="rect">
                  <a:avLst/>
                </a:prstGeom>
                <a:noFill/>
              </p:spPr>
              <p:txBody>
                <a:bodyPr wrap="square" rtlCol="0">
                  <a:spAutoFit/>
                </a:bodyPr>
                <a:lstStyle/>
                <a:p>
                  <a:pPr algn="ctr"/>
                  <a14:m>
                    <m:oMath xmlns:m="http://schemas.openxmlformats.org/officeDocument/2006/math">
                      <m:sSub>
                        <m:sSubPr>
                          <m:ctrlPr>
                            <a:rPr lang="en-US" sz="1600" b="1" i="1" dirty="0" smtClean="0">
                              <a:solidFill>
                                <a:schemeClr val="tx1"/>
                              </a:solidFill>
                              <a:latin typeface="Cambria Math" panose="02040503050406030204" pitchFamily="18" charset="0"/>
                            </a:rPr>
                          </m:ctrlPr>
                        </m:sSubPr>
                        <m:e>
                          <m:r>
                            <a:rPr lang="en-US" sz="1600" b="1" i="1" dirty="0">
                              <a:solidFill>
                                <a:schemeClr val="tx1"/>
                              </a:solidFill>
                              <a:latin typeface="Cambria Math" panose="02040503050406030204" pitchFamily="18" charset="0"/>
                            </a:rPr>
                            <m:t>𝑬</m:t>
                          </m:r>
                        </m:e>
                        <m:sub>
                          <m:r>
                            <a:rPr lang="en-US" sz="1600" b="1" i="1" dirty="0" smtClean="0">
                              <a:solidFill>
                                <a:schemeClr val="tx1"/>
                              </a:solidFill>
                              <a:latin typeface="Cambria Math" panose="02040503050406030204" pitchFamily="18" charset="0"/>
                            </a:rPr>
                            <m:t>𝒎</m:t>
                          </m:r>
                          <m:r>
                            <a:rPr lang="en-US" sz="1600" b="1" i="1" dirty="0" smtClean="0">
                              <a:solidFill>
                                <a:schemeClr val="tx1"/>
                              </a:solidFill>
                              <a:latin typeface="Cambria Math" panose="02040503050406030204" pitchFamily="18" charset="0"/>
                            </a:rPr>
                            <m:t>, </m:t>
                          </m:r>
                          <m:r>
                            <a:rPr lang="en-US" sz="1600" b="1" i="1" dirty="0" smtClean="0">
                              <a:solidFill>
                                <a:schemeClr val="tx1"/>
                              </a:solidFill>
                              <a:latin typeface="Cambria Math" panose="02040503050406030204" pitchFamily="18" charset="0"/>
                            </a:rPr>
                            <m:t>𝒐</m:t>
                          </m:r>
                        </m:sub>
                      </m:sSub>
                    </m:oMath>
                  </a14:m>
                  <a:r>
                    <a:rPr lang="en-US" sz="1600" b="1" dirty="0">
                      <a:solidFill>
                        <a:schemeClr val="tx1"/>
                      </a:solidFill>
                      <a:latin typeface="Calibri" panose="020F0502020204030204" pitchFamily="34" charset="0"/>
                      <a:ea typeface="Calibri" panose="020F0502020204030204" pitchFamily="34" charset="0"/>
                      <a:cs typeface="Calibri" panose="020F0502020204030204" pitchFamily="34" charset="0"/>
                    </a:rPr>
                    <a:t> increasing </a:t>
                  </a:r>
                </a:p>
              </p:txBody>
            </p:sp>
          </mc:Choice>
          <mc:Fallback xmlns="">
            <p:sp>
              <p:nvSpPr>
                <p:cNvPr id="17" name="TextBox 16">
                  <a:extLst>
                    <a:ext uri="{FF2B5EF4-FFF2-40B4-BE49-F238E27FC236}">
                      <a16:creationId xmlns:a16="http://schemas.microsoft.com/office/drawing/2014/main" id="{59EFD5E1-90C8-DD9A-B80D-967332B488C6}"/>
                    </a:ext>
                  </a:extLst>
                </p:cNvPr>
                <p:cNvSpPr txBox="1">
                  <a:spLocks noRot="1" noChangeAspect="1" noMove="1" noResize="1" noEditPoints="1" noAdjustHandles="1" noChangeArrowheads="1" noChangeShapeType="1" noTextEdit="1"/>
                </p:cNvSpPr>
                <p:nvPr/>
              </p:nvSpPr>
              <p:spPr>
                <a:xfrm rot="16200000">
                  <a:off x="-2682785" y="3605751"/>
                  <a:ext cx="1554481" cy="349326"/>
                </a:xfrm>
                <a:prstGeom prst="rect">
                  <a:avLst/>
                </a:prstGeom>
                <a:blipFill>
                  <a:blip r:embed="rId17"/>
                  <a:stretch>
                    <a:fillRect l="-3509" t="-2745" r="-21053"/>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5969CF95-F7E4-50CD-B11D-228A38383D1D}"/>
                  </a:ext>
                </a:extLst>
              </p:cNvPr>
              <p:cNvSpPr txBox="1"/>
              <p:nvPr/>
            </p:nvSpPr>
            <p:spPr>
              <a:xfrm>
                <a:off x="48515" y="52310"/>
                <a:ext cx="8427284" cy="492443"/>
              </a:xfrm>
              <a:prstGeom prst="rect">
                <a:avLst/>
              </a:prstGeom>
              <a:solidFill>
                <a:schemeClr val="bg1"/>
              </a:solidFill>
            </p:spPr>
            <p:txBody>
              <a:bodyPr wrap="square">
                <a:spAutoFit/>
              </a:bodyPr>
              <a:lstStyle/>
              <a:p>
                <a:r>
                  <a:rPr lang="en-US" sz="2600" dirty="0">
                    <a:latin typeface="Calibri" panose="020F0502020204030204" pitchFamily="34" charset="0"/>
                    <a:ea typeface="Calibri" panose="020F0502020204030204" pitchFamily="34" charset="0"/>
                    <a:cs typeface="Calibri" panose="020F0502020204030204" pitchFamily="34" charset="0"/>
                  </a:rPr>
                  <a:t>Calibration of minimum allowable </a:t>
                </a:r>
                <a14:m>
                  <m:oMath xmlns:m="http://schemas.openxmlformats.org/officeDocument/2006/math">
                    <m:r>
                      <a:rPr lang="en-US" sz="2600" i="1" dirty="0" smtClean="0">
                        <a:latin typeface="Cambria Math" panose="02040503050406030204" pitchFamily="18" charset="0"/>
                        <a:ea typeface="Calibri" panose="020F0502020204030204" pitchFamily="34" charset="0"/>
                        <a:cs typeface="Calibri" panose="020F0502020204030204" pitchFamily="34" charset="0"/>
                      </a:rPr>
                      <m:t>𝐸</m:t>
                    </m:r>
                  </m:oMath>
                </a14:m>
                <a:r>
                  <a:rPr lang="en-US" sz="2600" dirty="0">
                    <a:latin typeface="Calibri" panose="020F0502020204030204" pitchFamily="34" charset="0"/>
                    <a:ea typeface="Calibri" panose="020F0502020204030204" pitchFamily="34" charset="0"/>
                    <a:cs typeface="Calibri" panose="020F0502020204030204" pitchFamily="34" charset="0"/>
                  </a:rPr>
                  <a:t> to observations</a:t>
                </a:r>
              </a:p>
            </p:txBody>
          </p:sp>
        </mc:Choice>
        <mc:Fallback xmlns="">
          <p:sp>
            <p:nvSpPr>
              <p:cNvPr id="15" name="TextBox 14">
                <a:extLst>
                  <a:ext uri="{FF2B5EF4-FFF2-40B4-BE49-F238E27FC236}">
                    <a16:creationId xmlns:a16="http://schemas.microsoft.com/office/drawing/2014/main" id="{5969CF95-F7E4-50CD-B11D-228A38383D1D}"/>
                  </a:ext>
                </a:extLst>
              </p:cNvPr>
              <p:cNvSpPr txBox="1">
                <a:spLocks noRot="1" noChangeAspect="1" noMove="1" noResize="1" noEditPoints="1" noAdjustHandles="1" noChangeArrowheads="1" noChangeShapeType="1" noTextEdit="1"/>
              </p:cNvSpPr>
              <p:nvPr/>
            </p:nvSpPr>
            <p:spPr>
              <a:xfrm>
                <a:off x="48515" y="52310"/>
                <a:ext cx="8427284" cy="492443"/>
              </a:xfrm>
              <a:prstGeom prst="rect">
                <a:avLst/>
              </a:prstGeom>
              <a:blipFill>
                <a:blip r:embed="rId18"/>
                <a:stretch>
                  <a:fillRect l="-1302" t="-11250" b="-3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4D8F0080-2711-243A-94C7-190E06DBEDE4}"/>
                  </a:ext>
                </a:extLst>
              </p:cNvPr>
              <p:cNvSpPr txBox="1"/>
              <p:nvPr/>
            </p:nvSpPr>
            <p:spPr>
              <a:xfrm>
                <a:off x="12335317" y="3571535"/>
                <a:ext cx="5444715" cy="658514"/>
              </a:xfrm>
              <a:prstGeom prst="rect">
                <a:avLst/>
              </a:prstGeom>
              <a:solidFill>
                <a:srgbClr val="CCFFCC"/>
              </a:solidFill>
            </p:spPr>
            <p:txBody>
              <a:bodyPr wrap="square">
                <a:spAutoFit/>
              </a:bodyPr>
              <a:lstStyle/>
              <a:p>
                <a:pPr algn="ctr"/>
                <a:r>
                  <a:rPr lang="en-US" dirty="0">
                    <a:latin typeface="Calibri"/>
                    <a:cs typeface="Arial"/>
                    <a:sym typeface="Wingdings" panose="05000000000000000000" pitchFamily="2" charset="2"/>
                  </a:rPr>
                  <a:t>T</a:t>
                </a:r>
                <a:r>
                  <a:rPr lang="en-US" sz="1800" dirty="0">
                    <a:latin typeface="Calibri"/>
                    <a:cs typeface="Arial"/>
                    <a:sym typeface="Wingdings" panose="05000000000000000000" pitchFamily="2" charset="2"/>
                  </a:rPr>
                  <a:t>here is </a:t>
                </a:r>
                <a:r>
                  <a:rPr lang="en-US" sz="1800" b="1" dirty="0">
                    <a:latin typeface="Calibri"/>
                    <a:cs typeface="Arial"/>
                    <a:sym typeface="Wingdings" panose="05000000000000000000" pitchFamily="2" charset="2"/>
                  </a:rPr>
                  <a:t>interaction</a:t>
                </a:r>
                <a:r>
                  <a:rPr lang="en-US" sz="1800" dirty="0">
                    <a:latin typeface="Calibri"/>
                    <a:cs typeface="Arial"/>
                    <a:sym typeface="Wingdings" panose="05000000000000000000" pitchFamily="2" charset="2"/>
                  </a:rPr>
                  <a:t> in choice of </a:t>
                </a:r>
                <a14:m>
                  <m:oMath xmlns:m="http://schemas.openxmlformats.org/officeDocument/2006/math">
                    <m:sSub>
                      <m:sSubPr>
                        <m:ctrlPr>
                          <a:rPr lang="en-US" sz="1800" i="1" dirty="0" smtClean="0">
                            <a:solidFill>
                              <a:schemeClr val="tx1"/>
                            </a:solidFill>
                            <a:latin typeface="Cambria Math" panose="02040503050406030204" pitchFamily="18" charset="0"/>
                          </a:rPr>
                        </m:ctrlPr>
                      </m:sSubPr>
                      <m:e>
                        <m:r>
                          <a:rPr lang="en-US" sz="1800" b="0" i="1" dirty="0" smtClean="0">
                            <a:solidFill>
                              <a:schemeClr val="tx1"/>
                            </a:solidFill>
                            <a:latin typeface="Cambria Math" panose="02040503050406030204" pitchFamily="18" charset="0"/>
                          </a:rPr>
                          <m:t>𝐸</m:t>
                        </m:r>
                      </m:e>
                      <m:sub>
                        <m:r>
                          <a:rPr lang="en-US" sz="1800" b="0" i="1" dirty="0" smtClean="0">
                            <a:solidFill>
                              <a:schemeClr val="tx1"/>
                            </a:solidFill>
                            <a:latin typeface="Cambria Math" panose="02040503050406030204" pitchFamily="18" charset="0"/>
                          </a:rPr>
                          <m:t>𝑚</m:t>
                        </m:r>
                      </m:sub>
                    </m:sSub>
                  </m:oMath>
                </a14:m>
                <a:r>
                  <a:rPr lang="en-US" sz="1800" dirty="0">
                    <a:latin typeface="Calibri"/>
                  </a:rPr>
                  <a:t> and </a:t>
                </a:r>
                <a14:m>
                  <m:oMath xmlns:m="http://schemas.openxmlformats.org/officeDocument/2006/math">
                    <m:sSub>
                      <m:sSubPr>
                        <m:ctrlPr>
                          <a:rPr lang="en-US" sz="1800" i="1" dirty="0" smtClean="0">
                            <a:solidFill>
                              <a:schemeClr val="tx1"/>
                            </a:solidFill>
                            <a:latin typeface="Cambria Math" panose="02040503050406030204" pitchFamily="18" charset="0"/>
                          </a:rPr>
                        </m:ctrlPr>
                      </m:sSubPr>
                      <m:e>
                        <m:r>
                          <a:rPr lang="en-US" sz="1800" b="0" i="1" dirty="0" smtClean="0">
                            <a:solidFill>
                              <a:schemeClr val="tx1"/>
                            </a:solidFill>
                            <a:latin typeface="Cambria Math" panose="02040503050406030204" pitchFamily="18" charset="0"/>
                          </a:rPr>
                          <m:t>𝐸</m:t>
                        </m:r>
                      </m:e>
                      <m:sub>
                        <m:r>
                          <a:rPr lang="en-US" sz="1800" b="0" i="1" dirty="0" smtClean="0">
                            <a:solidFill>
                              <a:schemeClr val="tx1"/>
                            </a:solidFill>
                            <a:latin typeface="Cambria Math" panose="02040503050406030204" pitchFamily="18" charset="0"/>
                          </a:rPr>
                          <m:t>𝑚</m:t>
                        </m:r>
                        <m:r>
                          <a:rPr lang="en-US" sz="1800" b="0" i="1" dirty="0" smtClean="0">
                            <a:solidFill>
                              <a:schemeClr val="tx1"/>
                            </a:solidFill>
                            <a:latin typeface="Cambria Math" panose="02040503050406030204" pitchFamily="18" charset="0"/>
                          </a:rPr>
                          <m:t>,</m:t>
                        </m:r>
                        <m:r>
                          <a:rPr lang="en-US" sz="1800" b="0" i="1" dirty="0" smtClean="0">
                            <a:solidFill>
                              <a:schemeClr val="tx1"/>
                            </a:solidFill>
                            <a:latin typeface="Cambria Math" panose="02040503050406030204" pitchFamily="18" charset="0"/>
                          </a:rPr>
                          <m:t>𝑜</m:t>
                        </m:r>
                      </m:sub>
                    </m:sSub>
                  </m:oMath>
                </a14:m>
                <a:r>
                  <a:rPr lang="en-US" sz="1800" dirty="0">
                    <a:latin typeface="Calibri"/>
                  </a:rPr>
                  <a:t> as </a:t>
                </a:r>
                <a:r>
                  <a:rPr lang="en-US" sz="1800" b="1" dirty="0">
                    <a:latin typeface="Calibri"/>
                  </a:rPr>
                  <a:t>erosion</a:t>
                </a:r>
                <a:r>
                  <a:rPr lang="en-US" sz="1800" dirty="0">
                    <a:latin typeface="Calibri"/>
                  </a:rPr>
                  <a:t> in </a:t>
                </a:r>
                <a:r>
                  <a:rPr lang="en-US" sz="1800" b="1" dirty="0">
                    <a:latin typeface="Calibri"/>
                  </a:rPr>
                  <a:t>upper</a:t>
                </a:r>
                <a:r>
                  <a:rPr lang="en-US" sz="1800" dirty="0">
                    <a:latin typeface="Calibri"/>
                  </a:rPr>
                  <a:t> and </a:t>
                </a:r>
                <a:r>
                  <a:rPr lang="en-US" sz="1800" b="1" dirty="0">
                    <a:latin typeface="Calibri"/>
                  </a:rPr>
                  <a:t>lower bluff </a:t>
                </a:r>
                <a:r>
                  <a:rPr lang="en-US" sz="1800" dirty="0">
                    <a:latin typeface="Calibri"/>
                  </a:rPr>
                  <a:t>can affect one another!</a:t>
                </a:r>
                <a:endParaRPr lang="en-US" sz="1800" dirty="0">
                  <a:latin typeface="Calibri"/>
                  <a:cs typeface="Calibri"/>
                </a:endParaRPr>
              </a:p>
            </p:txBody>
          </p:sp>
        </mc:Choice>
        <mc:Fallback xmlns="">
          <p:sp>
            <p:nvSpPr>
              <p:cNvPr id="18" name="TextBox 17">
                <a:extLst>
                  <a:ext uri="{FF2B5EF4-FFF2-40B4-BE49-F238E27FC236}">
                    <a16:creationId xmlns:a16="http://schemas.microsoft.com/office/drawing/2014/main" id="{4D8F0080-2711-243A-94C7-190E06DBEDE4}"/>
                  </a:ext>
                </a:extLst>
              </p:cNvPr>
              <p:cNvSpPr txBox="1">
                <a:spLocks noRot="1" noChangeAspect="1" noMove="1" noResize="1" noEditPoints="1" noAdjustHandles="1" noChangeArrowheads="1" noChangeShapeType="1" noTextEdit="1"/>
              </p:cNvSpPr>
              <p:nvPr/>
            </p:nvSpPr>
            <p:spPr>
              <a:xfrm>
                <a:off x="12335317" y="3571535"/>
                <a:ext cx="5444715" cy="658514"/>
              </a:xfrm>
              <a:prstGeom prst="rect">
                <a:avLst/>
              </a:prstGeom>
              <a:blipFill>
                <a:blip r:embed="rId19"/>
                <a:stretch>
                  <a:fillRect l="-448" t="-4630" r="-224" b="-13889"/>
                </a:stretch>
              </a:blipFill>
            </p:spPr>
            <p:txBody>
              <a:bodyPr/>
              <a:lstStyle/>
              <a:p>
                <a:r>
                  <a:rPr lang="en-US">
                    <a:noFill/>
                  </a:rPr>
                  <a:t> </a:t>
                </a:r>
              </a:p>
            </p:txBody>
          </p:sp>
        </mc:Fallback>
      </mc:AlternateContent>
    </p:spTree>
    <p:extLst>
      <p:ext uri="{BB962C8B-B14F-4D97-AF65-F5344CB8AC3E}">
        <p14:creationId xmlns:p14="http://schemas.microsoft.com/office/powerpoint/2010/main" val="31644876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329315CD-7916-C102-3455-713224938587}"/>
              </a:ext>
            </a:extLst>
          </p:cNvPr>
          <p:cNvSpPr>
            <a:spLocks noGrp="1"/>
          </p:cNvSpPr>
          <p:nvPr>
            <p:ph type="sldNum" sz="quarter" idx="12"/>
          </p:nvPr>
        </p:nvSpPr>
        <p:spPr>
          <a:xfrm>
            <a:off x="11176000" y="6547487"/>
            <a:ext cx="812800" cy="374650"/>
          </a:xfrm>
        </p:spPr>
        <p:txBody>
          <a:bodyPr/>
          <a:lstStyle/>
          <a:p>
            <a:fld id="{A5E55A7B-7854-E145-92D9-B491DF4BAE2D}" type="slidenum">
              <a:rPr lang="en-US" smtClean="0">
                <a:solidFill>
                  <a:schemeClr val="bg1"/>
                </a:solidFill>
              </a:rPr>
              <a:pPr/>
              <a:t>26</a:t>
            </a:fld>
            <a:endParaRPr lang="en-US" dirty="0">
              <a:solidFill>
                <a:schemeClr val="bg1"/>
              </a:solidFill>
            </a:endParaRPr>
          </a:p>
        </p:txBody>
      </p:sp>
      <p:sp>
        <p:nvSpPr>
          <p:cNvPr id="10" name="Title 5">
            <a:extLst>
              <a:ext uri="{FF2B5EF4-FFF2-40B4-BE49-F238E27FC236}">
                <a16:creationId xmlns:a16="http://schemas.microsoft.com/office/drawing/2014/main" id="{26E22D30-3556-DBA5-B083-195905B56A7A}"/>
              </a:ext>
            </a:extLst>
          </p:cNvPr>
          <p:cNvSpPr>
            <a:spLocks noGrp="1"/>
          </p:cNvSpPr>
          <p:nvPr>
            <p:ph type="title"/>
          </p:nvPr>
        </p:nvSpPr>
        <p:spPr>
          <a:xfrm>
            <a:off x="0" y="49104"/>
            <a:ext cx="10362001" cy="785144"/>
          </a:xfrm>
        </p:spPr>
        <p:txBody>
          <a:bodyPr/>
          <a:lstStyle/>
          <a:p>
            <a:r>
              <a:rPr lang="en-US" dirty="0"/>
              <a:t>Simulated 2.5D slice: July 1 - Sept 3 </a:t>
            </a:r>
          </a:p>
        </p:txBody>
      </p:sp>
      <p:pic>
        <p:nvPicPr>
          <p:cNvPr id="5" name="ms01">
            <a:hlinkClick r:id="" action="ppaction://media"/>
            <a:extLst>
              <a:ext uri="{FF2B5EF4-FFF2-40B4-BE49-F238E27FC236}">
                <a16:creationId xmlns:a16="http://schemas.microsoft.com/office/drawing/2014/main" id="{D4BDF07B-D4BE-B92F-1B21-AFF334D4883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8169" y="2293380"/>
            <a:ext cx="12022393" cy="3066595"/>
          </a:xfrm>
          <a:prstGeom prst="rect">
            <a:avLst/>
          </a:prstGeom>
        </p:spPr>
      </p:pic>
      <p:sp>
        <p:nvSpPr>
          <p:cNvPr id="51" name="TextBox 50">
            <a:extLst>
              <a:ext uri="{FF2B5EF4-FFF2-40B4-BE49-F238E27FC236}">
                <a16:creationId xmlns:a16="http://schemas.microsoft.com/office/drawing/2014/main" id="{C5292E69-EAC9-886D-B256-FC4C30B064C6}"/>
              </a:ext>
            </a:extLst>
          </p:cNvPr>
          <p:cNvSpPr txBox="1"/>
          <p:nvPr/>
        </p:nvSpPr>
        <p:spPr>
          <a:xfrm>
            <a:off x="-89109" y="932128"/>
            <a:ext cx="2280033" cy="923330"/>
          </a:xfrm>
          <a:prstGeom prst="rect">
            <a:avLst/>
          </a:prstGeom>
          <a:noFill/>
        </p:spPr>
        <p:txBody>
          <a:bodyPr wrap="square" rtlCol="0">
            <a:spAutoFit/>
          </a:bodyPr>
          <a:lstStyle/>
          <a:p>
            <a:pPr algn="ctr"/>
            <a:r>
              <a:rPr lang="en-US" i="1" dirty="0">
                <a:solidFill>
                  <a:srgbClr val="0070C0"/>
                </a:solidFill>
                <a:latin typeface="Calibri" panose="020F0502020204030204" pitchFamily="34" charset="0"/>
                <a:ea typeface="Calibri" panose="020F0502020204030204" pitchFamily="34" charset="0"/>
                <a:cs typeface="Calibri" panose="020F0502020204030204" pitchFamily="34" charset="0"/>
              </a:rPr>
              <a:t>Thermal drivers (ground temp, ocean temp &amp; salinity, etc.)</a:t>
            </a:r>
          </a:p>
        </p:txBody>
      </p:sp>
      <p:sp>
        <p:nvSpPr>
          <p:cNvPr id="52" name="TextBox 51">
            <a:extLst>
              <a:ext uri="{FF2B5EF4-FFF2-40B4-BE49-F238E27FC236}">
                <a16:creationId xmlns:a16="http://schemas.microsoft.com/office/drawing/2014/main" id="{11069FAC-1E82-86F0-4922-754F876A1B1A}"/>
              </a:ext>
            </a:extLst>
          </p:cNvPr>
          <p:cNvSpPr txBox="1"/>
          <p:nvPr/>
        </p:nvSpPr>
        <p:spPr>
          <a:xfrm>
            <a:off x="1776405" y="1779768"/>
            <a:ext cx="1581151" cy="369332"/>
          </a:xfrm>
          <a:prstGeom prst="rect">
            <a:avLst/>
          </a:prstGeom>
          <a:noFill/>
        </p:spPr>
        <p:txBody>
          <a:bodyPr wrap="square" rtlCol="0">
            <a:spAutoFit/>
          </a:bodyPr>
          <a:lstStyle/>
          <a:p>
            <a:r>
              <a:rPr lang="en-US" dirty="0">
                <a:latin typeface="Calibri" panose="020F0502020204030204" pitchFamily="34" charset="0"/>
                <a:ea typeface="Calibri" panose="020F0502020204030204" pitchFamily="34" charset="0"/>
                <a:cs typeface="Calibri" panose="020F0502020204030204" pitchFamily="34" charset="0"/>
              </a:rPr>
              <a:t>Temperature</a:t>
            </a:r>
          </a:p>
        </p:txBody>
      </p:sp>
      <p:sp>
        <p:nvSpPr>
          <p:cNvPr id="61" name="TextBox 60">
            <a:extLst>
              <a:ext uri="{FF2B5EF4-FFF2-40B4-BE49-F238E27FC236}">
                <a16:creationId xmlns:a16="http://schemas.microsoft.com/office/drawing/2014/main" id="{C0B8453B-6184-71B3-BA5B-14133AB8BF4A}"/>
              </a:ext>
            </a:extLst>
          </p:cNvPr>
          <p:cNvSpPr txBox="1"/>
          <p:nvPr/>
        </p:nvSpPr>
        <p:spPr>
          <a:xfrm>
            <a:off x="5524499" y="1795681"/>
            <a:ext cx="1581151" cy="369332"/>
          </a:xfrm>
          <a:prstGeom prst="rect">
            <a:avLst/>
          </a:prstGeom>
          <a:noFill/>
        </p:spPr>
        <p:txBody>
          <a:bodyPr wrap="square" rtlCol="0">
            <a:spAutoFit/>
          </a:bodyPr>
          <a:lstStyle/>
          <a:p>
            <a:r>
              <a:rPr lang="en-US" dirty="0">
                <a:latin typeface="Calibri" panose="020F0502020204030204" pitchFamily="34" charset="0"/>
                <a:ea typeface="Calibri" panose="020F0502020204030204" pitchFamily="34" charset="0"/>
                <a:cs typeface="Calibri" panose="020F0502020204030204" pitchFamily="34" charset="0"/>
              </a:rPr>
              <a:t>Ice saturation</a:t>
            </a:r>
          </a:p>
        </p:txBody>
      </p:sp>
      <p:sp>
        <p:nvSpPr>
          <p:cNvPr id="62" name="TextBox 61">
            <a:extLst>
              <a:ext uri="{FF2B5EF4-FFF2-40B4-BE49-F238E27FC236}">
                <a16:creationId xmlns:a16="http://schemas.microsoft.com/office/drawing/2014/main" id="{DB2F7D07-4A2C-81E7-CE96-4A22EB9EB9B9}"/>
              </a:ext>
            </a:extLst>
          </p:cNvPr>
          <p:cNvSpPr txBox="1"/>
          <p:nvPr/>
        </p:nvSpPr>
        <p:spPr>
          <a:xfrm>
            <a:off x="8286749" y="1657181"/>
            <a:ext cx="1905001" cy="646331"/>
          </a:xfrm>
          <a:prstGeom prst="rect">
            <a:avLst/>
          </a:prstGeom>
          <a:noFill/>
        </p:spPr>
        <p:txBody>
          <a:bodyPr wrap="square" rtlCol="0">
            <a:spAutoFit/>
          </a:bodyPr>
          <a:lstStyle/>
          <a:p>
            <a:pPr algn="ctr"/>
            <a:r>
              <a:rPr lang="en-US" dirty="0">
                <a:latin typeface="Calibri" panose="020F0502020204030204" pitchFamily="34" charset="0"/>
                <a:ea typeface="Calibri" panose="020F0502020204030204" pitchFamily="34" charset="0"/>
                <a:cs typeface="Calibri" panose="020F0502020204030204" pitchFamily="34" charset="0"/>
              </a:rPr>
              <a:t>Mechanical state (stress/strain)</a:t>
            </a:r>
          </a:p>
        </p:txBody>
      </p:sp>
      <p:sp>
        <p:nvSpPr>
          <p:cNvPr id="64" name="TextBox 63">
            <a:extLst>
              <a:ext uri="{FF2B5EF4-FFF2-40B4-BE49-F238E27FC236}">
                <a16:creationId xmlns:a16="http://schemas.microsoft.com/office/drawing/2014/main" id="{331774B2-D9BB-9625-735F-AEE59BAAB381}"/>
              </a:ext>
            </a:extLst>
          </p:cNvPr>
          <p:cNvSpPr txBox="1"/>
          <p:nvPr/>
        </p:nvSpPr>
        <p:spPr>
          <a:xfrm>
            <a:off x="11036494" y="1795225"/>
            <a:ext cx="1082286" cy="369332"/>
          </a:xfrm>
          <a:prstGeom prst="rect">
            <a:avLst/>
          </a:prstGeom>
          <a:noFill/>
        </p:spPr>
        <p:txBody>
          <a:bodyPr wrap="square" rtlCol="0">
            <a:spAutoFit/>
          </a:bodyPr>
          <a:lstStyle/>
          <a:p>
            <a:r>
              <a:rPr lang="en-US" dirty="0">
                <a:latin typeface="Calibri" panose="020F0502020204030204" pitchFamily="34" charset="0"/>
                <a:ea typeface="Calibri" panose="020F0502020204030204" pitchFamily="34" charset="0"/>
                <a:cs typeface="Calibri" panose="020F0502020204030204" pitchFamily="34" charset="0"/>
              </a:rPr>
              <a:t>Erosion</a:t>
            </a:r>
          </a:p>
        </p:txBody>
      </p:sp>
      <p:cxnSp>
        <p:nvCxnSpPr>
          <p:cNvPr id="66" name="Straight Arrow Connector 65">
            <a:extLst>
              <a:ext uri="{FF2B5EF4-FFF2-40B4-BE49-F238E27FC236}">
                <a16:creationId xmlns:a16="http://schemas.microsoft.com/office/drawing/2014/main" id="{4D5F6A76-FF85-0C43-9D5F-DAA85D5D07FC}"/>
              </a:ext>
            </a:extLst>
          </p:cNvPr>
          <p:cNvCxnSpPr>
            <a:cxnSpLocks/>
            <a:stCxn id="52" idx="3"/>
            <a:endCxn id="61" idx="1"/>
          </p:cNvCxnSpPr>
          <p:nvPr/>
        </p:nvCxnSpPr>
        <p:spPr>
          <a:xfrm>
            <a:off x="3357556" y="1964434"/>
            <a:ext cx="2166943" cy="15913"/>
          </a:xfrm>
          <a:prstGeom prst="straightConnector1">
            <a:avLst/>
          </a:prstGeom>
          <a:ln w="28575" cap="flat" cmpd="sng" algn="ctr">
            <a:solidFill>
              <a:schemeClr val="dk1"/>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68" name="Straight Arrow Connector 67">
            <a:extLst>
              <a:ext uri="{FF2B5EF4-FFF2-40B4-BE49-F238E27FC236}">
                <a16:creationId xmlns:a16="http://schemas.microsoft.com/office/drawing/2014/main" id="{8DD1A418-1B64-E323-08EF-8A52D777264B}"/>
              </a:ext>
            </a:extLst>
          </p:cNvPr>
          <p:cNvCxnSpPr>
            <a:cxnSpLocks/>
            <a:stCxn id="61" idx="3"/>
            <a:endCxn id="62" idx="1"/>
          </p:cNvCxnSpPr>
          <p:nvPr/>
        </p:nvCxnSpPr>
        <p:spPr>
          <a:xfrm>
            <a:off x="7105650" y="1980347"/>
            <a:ext cx="1181099" cy="0"/>
          </a:xfrm>
          <a:prstGeom prst="straightConnector1">
            <a:avLst/>
          </a:prstGeom>
          <a:ln w="28575" cap="flat" cmpd="sng" algn="ctr">
            <a:solidFill>
              <a:schemeClr val="dk1"/>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71" name="Straight Arrow Connector 70">
            <a:extLst>
              <a:ext uri="{FF2B5EF4-FFF2-40B4-BE49-F238E27FC236}">
                <a16:creationId xmlns:a16="http://schemas.microsoft.com/office/drawing/2014/main" id="{F0BFA923-34E1-63DF-CAE7-DB1EE4D3D7C7}"/>
              </a:ext>
            </a:extLst>
          </p:cNvPr>
          <p:cNvCxnSpPr>
            <a:cxnSpLocks/>
          </p:cNvCxnSpPr>
          <p:nvPr/>
        </p:nvCxnSpPr>
        <p:spPr>
          <a:xfrm flipV="1">
            <a:off x="10160062" y="1968835"/>
            <a:ext cx="844744" cy="456"/>
          </a:xfrm>
          <a:prstGeom prst="straightConnector1">
            <a:avLst/>
          </a:prstGeom>
          <a:ln w="28575" cap="flat" cmpd="sng" algn="ctr">
            <a:solidFill>
              <a:schemeClr val="dk1"/>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80" name="TextBox 79">
            <a:extLst>
              <a:ext uri="{FF2B5EF4-FFF2-40B4-BE49-F238E27FC236}">
                <a16:creationId xmlns:a16="http://schemas.microsoft.com/office/drawing/2014/main" id="{F3D8F3CE-7ECD-66C2-F6AF-2DAB71DF37B8}"/>
              </a:ext>
            </a:extLst>
          </p:cNvPr>
          <p:cNvSpPr txBox="1"/>
          <p:nvPr/>
        </p:nvSpPr>
        <p:spPr>
          <a:xfrm>
            <a:off x="3664157" y="1563233"/>
            <a:ext cx="1847844" cy="369332"/>
          </a:xfrm>
          <a:prstGeom prst="rect">
            <a:avLst/>
          </a:prstGeom>
          <a:noFill/>
        </p:spPr>
        <p:txBody>
          <a:bodyPr wrap="square" rtlCol="0">
            <a:spAutoFit/>
          </a:bodyPr>
          <a:lstStyle/>
          <a:p>
            <a:r>
              <a:rPr lang="en-US" i="1" dirty="0">
                <a:solidFill>
                  <a:srgbClr val="0070C0"/>
                </a:solidFill>
                <a:latin typeface="Calibri" panose="020F0502020204030204" pitchFamily="34" charset="0"/>
                <a:ea typeface="Calibri" panose="020F0502020204030204" pitchFamily="34" charset="0"/>
                <a:cs typeface="Calibri" panose="020F0502020204030204" pitchFamily="34" charset="0"/>
              </a:rPr>
              <a:t>Freezing curve</a:t>
            </a:r>
          </a:p>
        </p:txBody>
      </p:sp>
      <p:sp>
        <p:nvSpPr>
          <p:cNvPr id="82" name="TextBox 81">
            <a:extLst>
              <a:ext uri="{FF2B5EF4-FFF2-40B4-BE49-F238E27FC236}">
                <a16:creationId xmlns:a16="http://schemas.microsoft.com/office/drawing/2014/main" id="{962979BA-EBBF-6A7C-5565-5086FCEA0C46}"/>
              </a:ext>
            </a:extLst>
          </p:cNvPr>
          <p:cNvSpPr txBox="1"/>
          <p:nvPr/>
        </p:nvSpPr>
        <p:spPr>
          <a:xfrm>
            <a:off x="6863655" y="967569"/>
            <a:ext cx="1665090" cy="923330"/>
          </a:xfrm>
          <a:prstGeom prst="rect">
            <a:avLst/>
          </a:prstGeom>
          <a:noFill/>
        </p:spPr>
        <p:txBody>
          <a:bodyPr wrap="square" rtlCol="0">
            <a:spAutoFit/>
          </a:bodyPr>
          <a:lstStyle/>
          <a:p>
            <a:pPr algn="ctr"/>
            <a:r>
              <a:rPr lang="en-US" i="1" dirty="0">
                <a:solidFill>
                  <a:srgbClr val="0070C0"/>
                </a:solidFill>
                <a:latin typeface="Calibri" panose="020F0502020204030204" pitchFamily="34" charset="0"/>
                <a:ea typeface="Calibri" panose="020F0502020204030204" pitchFamily="34" charset="0"/>
                <a:cs typeface="Calibri" panose="020F0502020204030204" pitchFamily="34" charset="0"/>
              </a:rPr>
              <a:t>Mechanical material property fits</a:t>
            </a:r>
          </a:p>
        </p:txBody>
      </p:sp>
      <p:sp>
        <p:nvSpPr>
          <p:cNvPr id="83" name="TextBox 82">
            <a:extLst>
              <a:ext uri="{FF2B5EF4-FFF2-40B4-BE49-F238E27FC236}">
                <a16:creationId xmlns:a16="http://schemas.microsoft.com/office/drawing/2014/main" id="{8E710769-6B5E-D72C-49E5-72D7A8407CE4}"/>
              </a:ext>
            </a:extLst>
          </p:cNvPr>
          <p:cNvSpPr txBox="1"/>
          <p:nvPr/>
        </p:nvSpPr>
        <p:spPr>
          <a:xfrm>
            <a:off x="10132405" y="1236616"/>
            <a:ext cx="1038832" cy="646331"/>
          </a:xfrm>
          <a:prstGeom prst="rect">
            <a:avLst/>
          </a:prstGeom>
          <a:noFill/>
        </p:spPr>
        <p:txBody>
          <a:bodyPr wrap="square" rtlCol="0">
            <a:spAutoFit/>
          </a:bodyPr>
          <a:lstStyle/>
          <a:p>
            <a:r>
              <a:rPr lang="en-US" i="1" dirty="0">
                <a:solidFill>
                  <a:srgbClr val="0070C0"/>
                </a:solidFill>
                <a:latin typeface="Calibri" panose="020F0502020204030204" pitchFamily="34" charset="0"/>
                <a:ea typeface="Calibri" panose="020F0502020204030204" pitchFamily="34" charset="0"/>
                <a:cs typeface="Calibri" panose="020F0502020204030204" pitchFamily="34" charset="0"/>
              </a:rPr>
              <a:t>Erosion </a:t>
            </a:r>
          </a:p>
          <a:p>
            <a:r>
              <a:rPr lang="en-US" i="1" dirty="0">
                <a:solidFill>
                  <a:srgbClr val="0070C0"/>
                </a:solidFill>
                <a:latin typeface="Calibri" panose="020F0502020204030204" pitchFamily="34" charset="0"/>
                <a:ea typeface="Calibri" panose="020F0502020204030204" pitchFamily="34" charset="0"/>
                <a:cs typeface="Calibri" panose="020F0502020204030204" pitchFamily="34" charset="0"/>
              </a:rPr>
              <a:t>criteria</a:t>
            </a:r>
          </a:p>
        </p:txBody>
      </p:sp>
      <p:sp>
        <p:nvSpPr>
          <p:cNvPr id="3" name="TextBox 2">
            <a:extLst>
              <a:ext uri="{FF2B5EF4-FFF2-40B4-BE49-F238E27FC236}">
                <a16:creationId xmlns:a16="http://schemas.microsoft.com/office/drawing/2014/main" id="{D557661F-E68C-4273-3A1E-3E2ACB49DF39}"/>
              </a:ext>
            </a:extLst>
          </p:cNvPr>
          <p:cNvSpPr txBox="1"/>
          <p:nvPr/>
        </p:nvSpPr>
        <p:spPr>
          <a:xfrm>
            <a:off x="1325111" y="5599788"/>
            <a:ext cx="8938335" cy="769441"/>
          </a:xfrm>
          <a:prstGeom prst="rect">
            <a:avLst/>
          </a:prstGeom>
          <a:solidFill>
            <a:srgbClr val="CCECFF"/>
          </a:solidFill>
        </p:spPr>
        <p:txBody>
          <a:bodyPr wrap="square" rtlCol="0">
            <a:spAutoFit/>
          </a:bodyPr>
          <a:lstStyle/>
          <a:p>
            <a:pPr algn="ctr"/>
            <a:r>
              <a:rPr lang="en-US" sz="2200" b="1"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Strain failure </a:t>
            </a:r>
            <a:r>
              <a:rPr lang="en-US" sz="2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occurs at </a:t>
            </a:r>
            <a:r>
              <a:rPr lang="en-US" sz="2200" b="1"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upper bluff </a:t>
            </a:r>
            <a:r>
              <a:rPr lang="en-US" sz="2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(thaw-dominant softening) and in </a:t>
            </a:r>
            <a:r>
              <a:rPr lang="en-US" sz="2200" b="1"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niche</a:t>
            </a:r>
            <a:r>
              <a:rPr lang="en-US" sz="22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(ocean-dominant, material weakening).</a:t>
            </a:r>
            <a:endParaRPr lang="en-US" sz="2200" dirty="0">
              <a:latin typeface="Calibri" panose="020F0502020204030204" pitchFamily="34" charset="0"/>
              <a:ea typeface="Calibri" panose="020F0502020204030204" pitchFamily="34" charset="0"/>
              <a:cs typeface="Calibri" panose="020F0502020204030204" pitchFamily="34" charset="0"/>
            </a:endParaRPr>
          </a:p>
        </p:txBody>
      </p:sp>
      <p:cxnSp>
        <p:nvCxnSpPr>
          <p:cNvPr id="11" name="Straight Arrow Connector 10">
            <a:extLst>
              <a:ext uri="{FF2B5EF4-FFF2-40B4-BE49-F238E27FC236}">
                <a16:creationId xmlns:a16="http://schemas.microsoft.com/office/drawing/2014/main" id="{D380FA9F-C2C6-6B8F-2BC3-64741AA2CCF0}"/>
              </a:ext>
            </a:extLst>
          </p:cNvPr>
          <p:cNvCxnSpPr>
            <a:cxnSpLocks/>
          </p:cNvCxnSpPr>
          <p:nvPr/>
        </p:nvCxnSpPr>
        <p:spPr>
          <a:xfrm flipV="1">
            <a:off x="892072" y="1964206"/>
            <a:ext cx="844744" cy="456"/>
          </a:xfrm>
          <a:prstGeom prst="straightConnector1">
            <a:avLst/>
          </a:prstGeom>
          <a:ln w="28575" cap="flat" cmpd="sng" algn="ctr">
            <a:solidFill>
              <a:schemeClr val="dk1"/>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27894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8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CBADB7D6-44D0-FC53-6F8D-2E9E88D628E0}"/>
              </a:ext>
            </a:extLst>
          </p:cNvPr>
          <p:cNvSpPr>
            <a:spLocks noGrp="1"/>
          </p:cNvSpPr>
          <p:nvPr>
            <p:ph type="sldNum" sz="quarter" idx="12"/>
          </p:nvPr>
        </p:nvSpPr>
        <p:spPr>
          <a:xfrm>
            <a:off x="11176000" y="6547487"/>
            <a:ext cx="812800" cy="374650"/>
          </a:xfrm>
        </p:spPr>
        <p:txBody>
          <a:bodyPr/>
          <a:lstStyle/>
          <a:p>
            <a:fld id="{A5E55A7B-7854-E145-92D9-B491DF4BAE2D}" type="slidenum">
              <a:rPr lang="en-US" smtClean="0">
                <a:solidFill>
                  <a:schemeClr val="bg1"/>
                </a:solidFill>
              </a:rPr>
              <a:pPr/>
              <a:t>27</a:t>
            </a:fld>
            <a:endParaRPr lang="en-US" dirty="0">
              <a:solidFill>
                <a:schemeClr val="bg1"/>
              </a:solidFill>
            </a:endParaRPr>
          </a:p>
        </p:txBody>
      </p:sp>
      <p:pic>
        <p:nvPicPr>
          <p:cNvPr id="3" name="Picture 2">
            <a:extLst>
              <a:ext uri="{FF2B5EF4-FFF2-40B4-BE49-F238E27FC236}">
                <a16:creationId xmlns:a16="http://schemas.microsoft.com/office/drawing/2014/main" id="{01B153B0-9973-D4CF-C769-9B05507FA73F}"/>
              </a:ext>
            </a:extLst>
          </p:cNvPr>
          <p:cNvPicPr>
            <a:picLocks noChangeAspect="1"/>
          </p:cNvPicPr>
          <p:nvPr/>
        </p:nvPicPr>
        <p:blipFill rotWithShape="1">
          <a:blip r:embed="rId5"/>
          <a:srcRect l="51285" t="2846" b="17056"/>
          <a:stretch/>
        </p:blipFill>
        <p:spPr>
          <a:xfrm>
            <a:off x="9038118" y="834248"/>
            <a:ext cx="2950682" cy="4351430"/>
          </a:xfrm>
          <a:prstGeom prst="rect">
            <a:avLst/>
          </a:prstGeom>
        </p:spPr>
      </p:pic>
      <p:pic>
        <p:nvPicPr>
          <p:cNvPr id="11" name="ms02">
            <a:hlinkClick r:id="" action="ppaction://media"/>
            <a:extLst>
              <a:ext uri="{FF2B5EF4-FFF2-40B4-BE49-F238E27FC236}">
                <a16:creationId xmlns:a16="http://schemas.microsoft.com/office/drawing/2014/main" id="{DEFD7064-2D50-1765-37C9-CF12E79691E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46235" y="999420"/>
            <a:ext cx="8275467" cy="4654950"/>
          </a:xfrm>
          <a:prstGeom prst="rect">
            <a:avLst/>
          </a:prstGeom>
        </p:spPr>
      </p:pic>
      <p:sp>
        <p:nvSpPr>
          <p:cNvPr id="4" name="TextBox 3">
            <a:extLst>
              <a:ext uri="{FF2B5EF4-FFF2-40B4-BE49-F238E27FC236}">
                <a16:creationId xmlns:a16="http://schemas.microsoft.com/office/drawing/2014/main" id="{764BDE97-4263-C4E8-C95B-0BA46AB794B7}"/>
              </a:ext>
            </a:extLst>
          </p:cNvPr>
          <p:cNvSpPr txBox="1"/>
          <p:nvPr/>
        </p:nvSpPr>
        <p:spPr>
          <a:xfrm>
            <a:off x="7087628" y="2348243"/>
            <a:ext cx="1665127" cy="1323439"/>
          </a:xfrm>
          <a:prstGeom prst="rect">
            <a:avLst/>
          </a:prstGeom>
          <a:solidFill>
            <a:srgbClr val="FFCC99"/>
          </a:solidFill>
        </p:spPr>
        <p:txBody>
          <a:bodyPr wrap="square" rtlCol="0">
            <a:spAutoFit/>
          </a:bodyPr>
          <a:lstStyle/>
          <a:p>
            <a:pPr algn="ctr"/>
            <a:r>
              <a:rPr lang="en-US" sz="20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Failure in </a:t>
            </a:r>
            <a:r>
              <a:rPr lang="en-US" sz="2000" b="1"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tensile stress </a:t>
            </a:r>
            <a:r>
              <a:rPr lang="en-US" sz="2000"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leads to </a:t>
            </a:r>
            <a:r>
              <a:rPr lang="en-US" sz="2000" b="1" dirty="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block collapse.</a:t>
            </a:r>
            <a:endParaRPr lang="en-US" sz="2000" b="1" dirty="0">
              <a:latin typeface="Calibri" panose="020F0502020204030204" pitchFamily="34" charset="0"/>
              <a:ea typeface="Calibri" panose="020F0502020204030204" pitchFamily="34" charset="0"/>
              <a:cs typeface="Calibri" panose="020F0502020204030204" pitchFamily="34" charset="0"/>
            </a:endParaRPr>
          </a:p>
        </p:txBody>
      </p:sp>
      <p:sp>
        <p:nvSpPr>
          <p:cNvPr id="7" name="Title 5">
            <a:extLst>
              <a:ext uri="{FF2B5EF4-FFF2-40B4-BE49-F238E27FC236}">
                <a16:creationId xmlns:a16="http://schemas.microsoft.com/office/drawing/2014/main" id="{3793E762-E357-103B-6E3D-1D4373BE982E}"/>
              </a:ext>
            </a:extLst>
          </p:cNvPr>
          <p:cNvSpPr>
            <a:spLocks noGrp="1"/>
          </p:cNvSpPr>
          <p:nvPr>
            <p:ph type="title"/>
          </p:nvPr>
        </p:nvSpPr>
        <p:spPr>
          <a:xfrm>
            <a:off x="-1" y="49104"/>
            <a:ext cx="12091482" cy="785144"/>
          </a:xfrm>
          <a:solidFill>
            <a:schemeClr val="bg1"/>
          </a:solidFill>
        </p:spPr>
        <p:txBody>
          <a:bodyPr/>
          <a:lstStyle/>
          <a:p>
            <a:r>
              <a:rPr lang="en-US" sz="3600" dirty="0"/>
              <a:t>Simulated 2.5D slice: simulated block collapse event (Sept. 3)</a:t>
            </a:r>
          </a:p>
        </p:txBody>
      </p:sp>
      <p:sp>
        <p:nvSpPr>
          <p:cNvPr id="9" name="TextBox 8">
            <a:extLst>
              <a:ext uri="{FF2B5EF4-FFF2-40B4-BE49-F238E27FC236}">
                <a16:creationId xmlns:a16="http://schemas.microsoft.com/office/drawing/2014/main" id="{DDB40230-4977-CCB8-7F4A-604F81560352}"/>
              </a:ext>
            </a:extLst>
          </p:cNvPr>
          <p:cNvSpPr txBox="1"/>
          <p:nvPr/>
        </p:nvSpPr>
        <p:spPr>
          <a:xfrm>
            <a:off x="2240439" y="5538545"/>
            <a:ext cx="7382827" cy="769441"/>
          </a:xfrm>
          <a:prstGeom prst="rect">
            <a:avLst/>
          </a:prstGeom>
          <a:solidFill>
            <a:srgbClr val="CCFFFF"/>
          </a:solidFill>
        </p:spPr>
        <p:txBody>
          <a:bodyPr wrap="square">
            <a:spAutoFit/>
          </a:bodyPr>
          <a:lstStyle/>
          <a:p>
            <a:pPr algn="ctr">
              <a:buClr>
                <a:srgbClr val="00B050"/>
              </a:buClr>
            </a:pPr>
            <a:r>
              <a:rPr lang="en-US" sz="2200" dirty="0">
                <a:latin typeface="Calibri" panose="020F0502020204030204" pitchFamily="34" charset="0"/>
                <a:ea typeface="Calibri" panose="020F0502020204030204" pitchFamily="34" charset="0"/>
                <a:cs typeface="Calibri" panose="020F0502020204030204" pitchFamily="34" charset="0"/>
              </a:rPr>
              <a:t>Calibrated ACE model </a:t>
            </a:r>
            <a:r>
              <a:rPr lang="en-US" sz="2200" b="1" i="1" dirty="0">
                <a:latin typeface="Calibri" panose="020F0502020204030204" pitchFamily="34" charset="0"/>
                <a:ea typeface="Calibri" panose="020F0502020204030204" pitchFamily="34" charset="0"/>
                <a:cs typeface="Calibri" panose="020F0502020204030204" pitchFamily="34" charset="0"/>
              </a:rPr>
              <a:t>capable of simulating block collapse event</a:t>
            </a:r>
            <a:r>
              <a:rPr lang="en-US" sz="2200" i="1" dirty="0">
                <a:latin typeface="Calibri" panose="020F0502020204030204" pitchFamily="34" charset="0"/>
                <a:ea typeface="Calibri" panose="020F0502020204030204" pitchFamily="34" charset="0"/>
                <a:cs typeface="Calibri" panose="020F0502020204030204" pitchFamily="34" charset="0"/>
              </a:rPr>
              <a:t> </a:t>
            </a:r>
            <a:r>
              <a:rPr lang="en-US" sz="2200" dirty="0">
                <a:latin typeface="Calibri" panose="020F0502020204030204" pitchFamily="34" charset="0"/>
                <a:ea typeface="Calibri" panose="020F0502020204030204" pitchFamily="34" charset="0"/>
                <a:cs typeface="Calibri" panose="020F0502020204030204" pitchFamily="34" charset="0"/>
              </a:rPr>
              <a:t>at Drew Point within 2 days of observation!  </a:t>
            </a:r>
          </a:p>
        </p:txBody>
      </p:sp>
    </p:spTree>
    <p:extLst>
      <p:ext uri="{BB962C8B-B14F-4D97-AF65-F5344CB8AC3E}">
        <p14:creationId xmlns:p14="http://schemas.microsoft.com/office/powerpoint/2010/main" val="950226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A787C783-1648-1C3E-1838-73D0039E9687}"/>
              </a:ext>
            </a:extLst>
          </p:cNvPr>
          <p:cNvSpPr>
            <a:spLocks noGrp="1"/>
          </p:cNvSpPr>
          <p:nvPr>
            <p:ph type="title"/>
          </p:nvPr>
        </p:nvSpPr>
        <p:spPr>
          <a:xfrm>
            <a:off x="99511" y="-189440"/>
            <a:ext cx="12092489" cy="1189972"/>
          </a:xfrm>
          <a:solidFill>
            <a:schemeClr val="bg1"/>
          </a:solidFill>
        </p:spPr>
        <p:txBody>
          <a:bodyPr/>
          <a:lstStyle/>
          <a:p>
            <a:r>
              <a:rPr lang="en-US" dirty="0"/>
              <a:t>Main takeaways from Drew Point 2.5D slice study</a:t>
            </a:r>
          </a:p>
        </p:txBody>
      </p:sp>
      <p:sp>
        <p:nvSpPr>
          <p:cNvPr id="4" name="Slide Number Placeholder 3">
            <a:extLst>
              <a:ext uri="{FF2B5EF4-FFF2-40B4-BE49-F238E27FC236}">
                <a16:creationId xmlns:a16="http://schemas.microsoft.com/office/drawing/2014/main" id="{25359F64-9AE3-62C4-3D36-FC3E03FD7B45}"/>
              </a:ext>
            </a:extLst>
          </p:cNvPr>
          <p:cNvSpPr txBox="1">
            <a:spLocks/>
          </p:cNvSpPr>
          <p:nvPr/>
        </p:nvSpPr>
        <p:spPr bwMode="auto">
          <a:xfrm>
            <a:off x="11176000" y="6547487"/>
            <a:ext cx="812800" cy="374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400" kern="1200">
                <a:solidFill>
                  <a:schemeClr val="tx1"/>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5E55A7B-7854-E145-92D9-B491DF4BAE2D}" type="slidenum">
              <a:rPr lang="en-US" smtClean="0">
                <a:solidFill>
                  <a:schemeClr val="bg1"/>
                </a:solidFill>
              </a:rPr>
              <a:pPr/>
              <a:t>28</a:t>
            </a:fld>
            <a:endParaRPr lang="en-US" dirty="0">
              <a:solidFill>
                <a:schemeClr val="bg1"/>
              </a:solidFill>
            </a:endParaRPr>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B9195BCF-445A-46B8-5282-235D538A7F2A}"/>
                  </a:ext>
                </a:extLst>
              </p:cNvPr>
              <p:cNvSpPr txBox="1"/>
              <p:nvPr/>
            </p:nvSpPr>
            <p:spPr>
              <a:xfrm>
                <a:off x="173370" y="836478"/>
                <a:ext cx="5109328" cy="5570756"/>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The calibrated ACE model </a:t>
                </a:r>
                <a:r>
                  <a:rPr lang="en-US" sz="2000" b="1" i="1" dirty="0">
                    <a:latin typeface="Calibri" panose="020F0502020204030204" pitchFamily="34" charset="0"/>
                    <a:ea typeface="Calibri" panose="020F0502020204030204" pitchFamily="34" charset="0"/>
                    <a:cs typeface="Calibri" panose="020F0502020204030204" pitchFamily="34" charset="0"/>
                  </a:rPr>
                  <a:t>matches total magnitudes of erosion </a:t>
                </a:r>
                <a:r>
                  <a:rPr lang="en-US" sz="2000" dirty="0" err="1">
                    <a:latin typeface="Calibri" panose="020F0502020204030204" pitchFamily="34" charset="0"/>
                    <a:ea typeface="Calibri" panose="020F0502020204030204" pitchFamily="34" charset="0"/>
                    <a:cs typeface="Calibri" panose="020F0502020204030204" pitchFamily="34" charset="0"/>
                  </a:rPr>
                  <a:t>w.r.t.</a:t>
                </a:r>
                <a:r>
                  <a:rPr lang="en-US" sz="2000" dirty="0">
                    <a:latin typeface="Calibri" panose="020F0502020204030204" pitchFamily="34" charset="0"/>
                    <a:ea typeface="Calibri" panose="020F0502020204030204" pitchFamily="34" charset="0"/>
                    <a:cs typeface="Calibri" panose="020F0502020204030204" pitchFamily="34" charset="0"/>
                  </a:rPr>
                  <a:t> camera measurements:</a:t>
                </a:r>
                <a:endParaRPr lang="en-US" sz="2000" b="1"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200" b="1" i="1" dirty="0">
                  <a:latin typeface="Calibri" panose="020F0502020204030204" pitchFamily="34" charset="0"/>
                  <a:ea typeface="Calibri" panose="020F0502020204030204" pitchFamily="34" charset="0"/>
                  <a:cs typeface="Calibri" panose="020F0502020204030204" pitchFamily="34" charset="0"/>
                </a:endParaRPr>
              </a:p>
              <a:p>
                <a:pPr marL="742950" lvl="1" indent="-285750">
                  <a:buFont typeface="Wingdings" panose="05000000000000000000" pitchFamily="2" charset="2"/>
                  <a:buChar char="Ø"/>
                </a:pPr>
                <a:r>
                  <a:rPr lang="en-US" sz="2000" dirty="0">
                    <a:latin typeface="Calibri" panose="020F0502020204030204" pitchFamily="34" charset="0"/>
                    <a:ea typeface="Calibri" panose="020F0502020204030204" pitchFamily="34" charset="0"/>
                    <a:cs typeface="Calibri" panose="020F0502020204030204" pitchFamily="34" charset="0"/>
                  </a:rPr>
                  <a:t>12.5% error for </a:t>
                </a:r>
                <a:r>
                  <a:rPr lang="en-US" sz="2000" b="1" i="1" dirty="0">
                    <a:latin typeface="Calibri" panose="020F0502020204030204" pitchFamily="34" charset="0"/>
                    <a:ea typeface="Calibri" panose="020F0502020204030204" pitchFamily="34" charset="0"/>
                    <a:cs typeface="Calibri" panose="020F0502020204030204" pitchFamily="34" charset="0"/>
                  </a:rPr>
                  <a:t>thermo-denudation</a:t>
                </a:r>
              </a:p>
              <a:p>
                <a:pPr marL="742950" lvl="1" indent="-285750">
                  <a:buFont typeface="Wingdings" panose="05000000000000000000" pitchFamily="2" charset="2"/>
                  <a:buChar char="Ø"/>
                </a:pPr>
                <a:endParaRPr lang="en-US" sz="200" dirty="0">
                  <a:latin typeface="Calibri" panose="020F0502020204030204" pitchFamily="34" charset="0"/>
                  <a:ea typeface="Calibri" panose="020F0502020204030204" pitchFamily="34" charset="0"/>
                  <a:cs typeface="Calibri" panose="020F0502020204030204" pitchFamily="34" charset="0"/>
                </a:endParaRPr>
              </a:p>
              <a:p>
                <a:pPr marL="742950" lvl="1" indent="-285750">
                  <a:buFont typeface="Wingdings" panose="05000000000000000000" pitchFamily="2" charset="2"/>
                  <a:buChar char="Ø"/>
                </a:pPr>
                <a:r>
                  <a:rPr lang="en-US" sz="2000" dirty="0">
                    <a:latin typeface="Calibri" panose="020F0502020204030204" pitchFamily="34" charset="0"/>
                    <a:ea typeface="Calibri" panose="020F0502020204030204" pitchFamily="34" charset="0"/>
                    <a:cs typeface="Calibri" panose="020F0502020204030204" pitchFamily="34" charset="0"/>
                  </a:rPr>
                  <a:t>5.06% error for </a:t>
                </a:r>
                <a:r>
                  <a:rPr lang="en-US" sz="2000" b="1" i="1" dirty="0">
                    <a:latin typeface="Calibri" panose="020F0502020204030204" pitchFamily="34" charset="0"/>
                    <a:ea typeface="Calibri" panose="020F0502020204030204" pitchFamily="34" charset="0"/>
                    <a:cs typeface="Calibri" panose="020F0502020204030204" pitchFamily="34" charset="0"/>
                  </a:rPr>
                  <a:t>block failure</a:t>
                </a:r>
              </a:p>
              <a:p>
                <a:pPr lvl="1"/>
                <a:endParaRPr lang="en-US" sz="4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The </a:t>
                </a:r>
                <a:r>
                  <a:rPr lang="en-US" sz="2000" b="1" i="1" dirty="0">
                    <a:latin typeface="Calibri" panose="020F0502020204030204" pitchFamily="34" charset="0"/>
                    <a:ea typeface="Calibri" panose="020F0502020204030204" pitchFamily="34" charset="0"/>
                    <a:cs typeface="Calibri" panose="020F0502020204030204" pitchFamily="34" charset="0"/>
                  </a:rPr>
                  <a:t>temporal evolution</a:t>
                </a:r>
                <a:r>
                  <a:rPr lang="en-US" sz="2000" dirty="0">
                    <a:latin typeface="Calibri" panose="020F0502020204030204" pitchFamily="34" charset="0"/>
                    <a:ea typeface="Calibri" panose="020F0502020204030204" pitchFamily="34" charset="0"/>
                    <a:cs typeface="Calibri" panose="020F0502020204030204" pitchFamily="34" charset="0"/>
                  </a:rPr>
                  <a:t> also matched camera measurements:</a:t>
                </a:r>
              </a:p>
              <a:p>
                <a:pPr marL="285750" indent="-285750">
                  <a:buFont typeface="Arial" panose="020B0604020202020204" pitchFamily="34" charset="0"/>
                  <a:buChar char="•"/>
                </a:pPr>
                <a:endParaRPr lang="en-US" sz="200" dirty="0">
                  <a:latin typeface="Calibri" panose="020F0502020204030204" pitchFamily="34" charset="0"/>
                  <a:ea typeface="Calibri" panose="020F0502020204030204" pitchFamily="34" charset="0"/>
                  <a:cs typeface="Calibri" panose="020F0502020204030204" pitchFamily="34" charset="0"/>
                </a:endParaRPr>
              </a:p>
              <a:p>
                <a:pPr marL="742950" lvl="1" indent="-285750">
                  <a:buFont typeface="Wingdings" panose="05000000000000000000" pitchFamily="2" charset="2"/>
                  <a:buChar char="Ø"/>
                </a:pPr>
                <a:r>
                  <a:rPr lang="en-US" sz="2000" dirty="0">
                    <a:latin typeface="Calibri" panose="020F0502020204030204" pitchFamily="34" charset="0"/>
                    <a:ea typeface="Calibri" panose="020F0502020204030204" pitchFamily="34" charset="0"/>
                    <a:cs typeface="Calibri" panose="020F0502020204030204" pitchFamily="34" charset="0"/>
                  </a:rPr>
                  <a:t>A </a:t>
                </a:r>
                <a:r>
                  <a:rPr lang="en-US" sz="2000" b="1" i="1" dirty="0">
                    <a:latin typeface="Calibri" panose="020F0502020204030204" pitchFamily="34" charset="0"/>
                    <a:ea typeface="Calibri" panose="020F0502020204030204" pitchFamily="34" charset="0"/>
                    <a:cs typeface="Calibri" panose="020F0502020204030204" pitchFamily="34" charset="0"/>
                  </a:rPr>
                  <a:t>daily RMSE </a:t>
                </a:r>
                <a:r>
                  <a:rPr lang="en-US" sz="2000" dirty="0">
                    <a:latin typeface="Calibri" panose="020F0502020204030204" pitchFamily="34" charset="0"/>
                    <a:ea typeface="Calibri" panose="020F0502020204030204" pitchFamily="34" charset="0"/>
                    <a:cs typeface="Calibri" panose="020F0502020204030204" pitchFamily="34" charset="0"/>
                  </a:rPr>
                  <a:t>of 0.16 m was achieved for </a:t>
                </a:r>
                <a:r>
                  <a:rPr lang="en-US" sz="2000" b="1" i="1" dirty="0">
                    <a:latin typeface="Calibri" panose="020F0502020204030204" pitchFamily="34" charset="0"/>
                    <a:ea typeface="Calibri" panose="020F0502020204030204" pitchFamily="34" charset="0"/>
                    <a:cs typeface="Calibri" panose="020F0502020204030204" pitchFamily="34" charset="0"/>
                  </a:rPr>
                  <a:t>denudation</a:t>
                </a:r>
                <a:r>
                  <a:rPr lang="en-US" sz="2000" b="1" dirty="0">
                    <a:latin typeface="Calibri" panose="020F0502020204030204" pitchFamily="34" charset="0"/>
                    <a:ea typeface="Calibri" panose="020F0502020204030204" pitchFamily="34" charset="0"/>
                    <a:cs typeface="Calibri" panose="020F0502020204030204" pitchFamily="34" charset="0"/>
                  </a:rPr>
                  <a:t> </a:t>
                </a:r>
                <a14:m>
                  <m:oMath xmlns:m="http://schemas.openxmlformats.org/officeDocument/2006/math">
                    <m:r>
                      <a:rPr lang="en-US" sz="2000" i="1" smtClean="0">
                        <a:solidFill>
                          <a:srgbClr val="0070C0"/>
                        </a:solidFill>
                        <a:latin typeface="Cambria Math" panose="02040503050406030204" pitchFamily="18" charset="0"/>
                        <a:ea typeface="Cambria Math" panose="02040503050406030204" pitchFamily="18" charset="0"/>
                        <a:cs typeface="Calibri" panose="020F0502020204030204" pitchFamily="34" charset="0"/>
                      </a:rPr>
                      <m:t>→</m:t>
                    </m:r>
                  </m:oMath>
                </a14:m>
                <a:r>
                  <a:rPr lang="en-US" sz="2000" dirty="0">
                    <a:latin typeface="Calibri" panose="020F0502020204030204" pitchFamily="34" charset="0"/>
                    <a:ea typeface="Calibri" panose="020F0502020204030204" pitchFamily="34" charset="0"/>
                    <a:cs typeface="Calibri" panose="020F0502020204030204" pitchFamily="34" charset="0"/>
                  </a:rPr>
                  <a:t> </a:t>
                </a:r>
                <a:r>
                  <a:rPr lang="en-US" sz="2000" b="1" i="1" dirty="0">
                    <a:solidFill>
                      <a:srgbClr val="0070C0"/>
                    </a:solidFill>
                    <a:latin typeface="Calibri" panose="020F0502020204030204" pitchFamily="34" charset="0"/>
                    <a:ea typeface="Calibri" panose="020F0502020204030204" pitchFamily="34" charset="0"/>
                    <a:cs typeface="Calibri" panose="020F0502020204030204" pitchFamily="34" charset="0"/>
                  </a:rPr>
                  <a:t>shows that ACE correctly predicts erosion rate, not just total erosion at end of summer</a:t>
                </a:r>
              </a:p>
              <a:p>
                <a:pPr marL="742950" lvl="1" indent="-285750">
                  <a:buFont typeface="Wingdings" panose="05000000000000000000" pitchFamily="2" charset="2"/>
                  <a:buChar char="Ø"/>
                </a:pPr>
                <a:endParaRPr lang="en-US" sz="200" dirty="0">
                  <a:latin typeface="Calibri" panose="020F0502020204030204" pitchFamily="34" charset="0"/>
                  <a:ea typeface="Calibri" panose="020F0502020204030204" pitchFamily="34" charset="0"/>
                  <a:cs typeface="Calibri" panose="020F0502020204030204" pitchFamily="34" charset="0"/>
                </a:endParaRPr>
              </a:p>
              <a:p>
                <a:pPr marL="742950" lvl="1" indent="-285750">
                  <a:buFont typeface="Wingdings" panose="05000000000000000000" pitchFamily="2" charset="2"/>
                  <a:buChar char="Ø"/>
                </a:pPr>
                <a:endParaRPr lang="en-US" sz="200" dirty="0">
                  <a:latin typeface="Calibri" panose="020F0502020204030204" pitchFamily="34" charset="0"/>
                  <a:ea typeface="Calibri" panose="020F0502020204030204" pitchFamily="34" charset="0"/>
                  <a:cs typeface="Calibri" panose="020F0502020204030204" pitchFamily="34" charset="0"/>
                </a:endParaRPr>
              </a:p>
              <a:p>
                <a:pPr marL="742950" lvl="1" indent="-285750">
                  <a:buFont typeface="Wingdings" panose="05000000000000000000" pitchFamily="2" charset="2"/>
                  <a:buChar char="Ø"/>
                </a:pPr>
                <a:r>
                  <a:rPr lang="en-US" sz="2000" b="1" dirty="0">
                    <a:latin typeface="Calibri" panose="020F0502020204030204" pitchFamily="34" charset="0"/>
                    <a:ea typeface="Calibri" panose="020F0502020204030204" pitchFamily="34" charset="0"/>
                    <a:cs typeface="Calibri" panose="020F0502020204030204" pitchFamily="34" charset="0"/>
                  </a:rPr>
                  <a:t>Block failure</a:t>
                </a:r>
                <a:r>
                  <a:rPr lang="en-US" sz="2000" dirty="0">
                    <a:latin typeface="Calibri" panose="020F0502020204030204" pitchFamily="34" charset="0"/>
                    <a:ea typeface="Calibri" panose="020F0502020204030204" pitchFamily="34" charset="0"/>
                    <a:cs typeface="Calibri" panose="020F0502020204030204" pitchFamily="34" charset="0"/>
                  </a:rPr>
                  <a:t> occurred within </a:t>
                </a:r>
                <a:r>
                  <a:rPr lang="en-US" sz="2000" b="1" dirty="0">
                    <a:latin typeface="Calibri" panose="020F0502020204030204" pitchFamily="34" charset="0"/>
                    <a:ea typeface="Calibri" panose="020F0502020204030204" pitchFamily="34" charset="0"/>
                    <a:cs typeface="Calibri" panose="020F0502020204030204" pitchFamily="34" charset="0"/>
                  </a:rPr>
                  <a:t>2 days </a:t>
                </a:r>
                <a:r>
                  <a:rPr lang="en-US" sz="2000" dirty="0">
                    <a:latin typeface="Calibri" panose="020F0502020204030204" pitchFamily="34" charset="0"/>
                    <a:ea typeface="Calibri" panose="020F0502020204030204" pitchFamily="34" charset="0"/>
                    <a:cs typeface="Calibri" panose="020F0502020204030204" pitchFamily="34" charset="0"/>
                  </a:rPr>
                  <a:t>of the observed</a:t>
                </a:r>
              </a:p>
              <a:p>
                <a:pPr marL="742950" lvl="1" indent="-285750">
                  <a:buFont typeface="Wingdings" panose="05000000000000000000" pitchFamily="2" charset="2"/>
                  <a:buChar char="Ø"/>
                </a:pPr>
                <a:endParaRPr lang="en-US" sz="4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ACE predicted </a:t>
                </a:r>
                <a:r>
                  <a:rPr lang="en-US" sz="2000" b="1" i="1" dirty="0">
                    <a:latin typeface="Calibri" panose="020F0502020204030204" pitchFamily="34" charset="0"/>
                    <a:ea typeface="Calibri" panose="020F0502020204030204" pitchFamily="34" charset="0"/>
                    <a:cs typeface="Calibri" panose="020F0502020204030204" pitchFamily="34" charset="0"/>
                  </a:rPr>
                  <a:t>reasonable agreement </a:t>
                </a:r>
                <a:r>
                  <a:rPr lang="en-US" sz="2000" dirty="0">
                    <a:latin typeface="Calibri" panose="020F0502020204030204" pitchFamily="34" charset="0"/>
                    <a:ea typeface="Calibri" panose="020F0502020204030204" pitchFamily="34" charset="0"/>
                    <a:cs typeface="Calibri" panose="020F0502020204030204" pitchFamily="34" charset="0"/>
                  </a:rPr>
                  <a:t>between modeled and observed </a:t>
                </a:r>
                <a:r>
                  <a:rPr lang="en-US" sz="2000" b="1" i="1" dirty="0">
                    <a:latin typeface="Calibri" panose="020F0502020204030204" pitchFamily="34" charset="0"/>
                    <a:ea typeface="Calibri" panose="020F0502020204030204" pitchFamily="34" charset="0"/>
                    <a:cs typeface="Calibri" panose="020F0502020204030204" pitchFamily="34" charset="0"/>
                  </a:rPr>
                  <a:t>ground temperatures</a:t>
                </a:r>
                <a:r>
                  <a:rPr lang="en-US" sz="2000" dirty="0">
                    <a:latin typeface="Calibri" panose="020F0502020204030204" pitchFamily="34" charset="0"/>
                    <a:ea typeface="Calibri" panose="020F0502020204030204" pitchFamily="34" charset="0"/>
                    <a:cs typeface="Calibri" panose="020F0502020204030204" pitchFamily="34" charset="0"/>
                  </a:rPr>
                  <a:t>, with highest deviations between 1.5-2 K</a:t>
                </a:r>
              </a:p>
            </p:txBody>
          </p:sp>
        </mc:Choice>
        <mc:Fallback xmlns="">
          <p:sp>
            <p:nvSpPr>
              <p:cNvPr id="44" name="TextBox 43">
                <a:extLst>
                  <a:ext uri="{FF2B5EF4-FFF2-40B4-BE49-F238E27FC236}">
                    <a16:creationId xmlns:a16="http://schemas.microsoft.com/office/drawing/2014/main" id="{B9195BCF-445A-46B8-5282-235D538A7F2A}"/>
                  </a:ext>
                </a:extLst>
              </p:cNvPr>
              <p:cNvSpPr txBox="1">
                <a:spLocks noRot="1" noChangeAspect="1" noMove="1" noResize="1" noEditPoints="1" noAdjustHandles="1" noChangeArrowheads="1" noChangeShapeType="1" noTextEdit="1"/>
              </p:cNvSpPr>
              <p:nvPr/>
            </p:nvSpPr>
            <p:spPr>
              <a:xfrm>
                <a:off x="173370" y="836478"/>
                <a:ext cx="5109328" cy="5570756"/>
              </a:xfrm>
              <a:prstGeom prst="rect">
                <a:avLst/>
              </a:prstGeom>
              <a:blipFill>
                <a:blip r:embed="rId3"/>
                <a:stretch>
                  <a:fillRect l="-1073" t="-547" b="-1532"/>
                </a:stretch>
              </a:blipFill>
            </p:spPr>
            <p:txBody>
              <a:bodyPr/>
              <a:lstStyle/>
              <a:p>
                <a:r>
                  <a:rPr lang="en-US">
                    <a:noFill/>
                  </a:rPr>
                  <a:t> </a:t>
                </a:r>
              </a:p>
            </p:txBody>
          </p:sp>
        </mc:Fallback>
      </mc:AlternateContent>
      <p:sp>
        <p:nvSpPr>
          <p:cNvPr id="48" name="TextBox 47">
            <a:extLst>
              <a:ext uri="{FF2B5EF4-FFF2-40B4-BE49-F238E27FC236}">
                <a16:creationId xmlns:a16="http://schemas.microsoft.com/office/drawing/2014/main" id="{B65C4321-C7D3-0F78-A120-9EF28288D48D}"/>
              </a:ext>
            </a:extLst>
          </p:cNvPr>
          <p:cNvSpPr txBox="1"/>
          <p:nvPr/>
        </p:nvSpPr>
        <p:spPr>
          <a:xfrm>
            <a:off x="5805342" y="4803569"/>
            <a:ext cx="5918984" cy="1107996"/>
          </a:xfrm>
          <a:prstGeom prst="rect">
            <a:avLst/>
          </a:prstGeom>
          <a:solidFill>
            <a:srgbClr val="CCFFCC"/>
          </a:solidFill>
        </p:spPr>
        <p:txBody>
          <a:bodyPr wrap="square">
            <a:spAutoFit/>
          </a:bodyPr>
          <a:lstStyle/>
          <a:p>
            <a:pPr algn="ctr"/>
            <a:r>
              <a:rPr lang="en-US" sz="2200" dirty="0">
                <a:latin typeface="Calibri" panose="020F0502020204030204" pitchFamily="34" charset="0"/>
                <a:ea typeface="Calibri" panose="020F0502020204030204" pitchFamily="34" charset="0"/>
                <a:cs typeface="Calibri" panose="020F0502020204030204" pitchFamily="34" charset="0"/>
              </a:rPr>
              <a:t>Results suggest that the </a:t>
            </a:r>
            <a:r>
              <a:rPr lang="en-US" sz="2200" b="1" i="1" dirty="0">
                <a:latin typeface="Calibri" panose="020F0502020204030204" pitchFamily="34" charset="0"/>
                <a:ea typeface="Calibri" panose="020F0502020204030204" pitchFamily="34" charset="0"/>
                <a:cs typeface="Calibri" panose="020F0502020204030204" pitchFamily="34" charset="0"/>
              </a:rPr>
              <a:t>calibrated</a:t>
            </a:r>
            <a:r>
              <a:rPr lang="en-US" sz="2200" dirty="0">
                <a:latin typeface="Calibri" panose="020F0502020204030204" pitchFamily="34" charset="0"/>
                <a:ea typeface="Calibri" panose="020F0502020204030204" pitchFamily="34" charset="0"/>
                <a:cs typeface="Calibri" panose="020F0502020204030204" pitchFamily="34" charset="0"/>
              </a:rPr>
              <a:t> </a:t>
            </a:r>
            <a:r>
              <a:rPr lang="en-US" sz="2200" b="1" i="1" dirty="0">
                <a:latin typeface="Calibri" panose="020F0502020204030204" pitchFamily="34" charset="0"/>
                <a:ea typeface="Calibri" panose="020F0502020204030204" pitchFamily="34" charset="0"/>
                <a:cs typeface="Calibri" panose="020F0502020204030204" pitchFamily="34" charset="0"/>
              </a:rPr>
              <a:t>ACE model </a:t>
            </a:r>
            <a:r>
              <a:rPr lang="en-US" sz="2200" dirty="0">
                <a:latin typeface="Calibri" panose="020F0502020204030204" pitchFamily="34" charset="0"/>
                <a:ea typeface="Calibri" panose="020F0502020204030204" pitchFamily="34" charset="0"/>
                <a:cs typeface="Calibri" panose="020F0502020204030204" pitchFamily="34" charset="0"/>
              </a:rPr>
              <a:t>possesses </a:t>
            </a:r>
            <a:r>
              <a:rPr lang="en-US" sz="2200" b="1" i="1" dirty="0">
                <a:latin typeface="Calibri" panose="020F0502020204030204" pitchFamily="34" charset="0"/>
                <a:ea typeface="Calibri" panose="020F0502020204030204" pitchFamily="34" charset="0"/>
                <a:cs typeface="Calibri" panose="020F0502020204030204" pitchFamily="34" charset="0"/>
              </a:rPr>
              <a:t>sufficient physics </a:t>
            </a:r>
            <a:r>
              <a:rPr lang="en-US" sz="2200" dirty="0">
                <a:latin typeface="Calibri" panose="020F0502020204030204" pitchFamily="34" charset="0"/>
                <a:ea typeface="Calibri" panose="020F0502020204030204" pitchFamily="34" charset="0"/>
                <a:cs typeface="Calibri" panose="020F0502020204030204" pitchFamily="34" charset="0"/>
              </a:rPr>
              <a:t>such that it is capable of </a:t>
            </a:r>
            <a:r>
              <a:rPr lang="en-US" sz="2200" b="1" i="1" dirty="0">
                <a:latin typeface="Calibri" panose="020F0502020204030204" pitchFamily="34" charset="0"/>
                <a:ea typeface="Calibri" panose="020F0502020204030204" pitchFamily="34" charset="0"/>
                <a:cs typeface="Calibri" panose="020F0502020204030204" pitchFamily="34" charset="0"/>
              </a:rPr>
              <a:t>predicting permafrost erosion rates. </a:t>
            </a:r>
          </a:p>
        </p:txBody>
      </p:sp>
      <p:sp>
        <p:nvSpPr>
          <p:cNvPr id="56" name="TextBox 55">
            <a:extLst>
              <a:ext uri="{FF2B5EF4-FFF2-40B4-BE49-F238E27FC236}">
                <a16:creationId xmlns:a16="http://schemas.microsoft.com/office/drawing/2014/main" id="{3941A0F6-80FC-CC26-CFB6-19AE90C8AC99}"/>
              </a:ext>
            </a:extLst>
          </p:cNvPr>
          <p:cNvSpPr txBox="1"/>
          <p:nvPr/>
        </p:nvSpPr>
        <p:spPr>
          <a:xfrm>
            <a:off x="5356557" y="6027949"/>
            <a:ext cx="8983743" cy="338554"/>
          </a:xfrm>
          <a:prstGeom prst="rect">
            <a:avLst/>
          </a:prstGeom>
          <a:noFill/>
        </p:spPr>
        <p:txBody>
          <a:bodyPr wrap="square">
            <a:spAutoFit/>
          </a:bodyPr>
          <a:lstStyle/>
          <a:p>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 xmlns:ahyp="http://schemas.microsoft.com/office/drawing/2018/hyperlinkcolor" val="tx"/>
                    </a:ext>
                  </a:extLst>
                </a:hlinkClick>
              </a:rPr>
              <a:t>https://essopenarchive.org/doi/full/10.22541/essoar.174086594.45589925/v1</a:t>
            </a:r>
            <a:endParaRPr lang="en-US" sz="1600" dirty="0">
              <a:latin typeface="Calibri" panose="020F0502020204030204" pitchFamily="34" charset="0"/>
              <a:ea typeface="Calibri" panose="020F0502020204030204" pitchFamily="34" charset="0"/>
              <a:cs typeface="Calibri" panose="020F0502020204030204" pitchFamily="34" charset="0"/>
            </a:endParaRPr>
          </a:p>
        </p:txBody>
      </p:sp>
      <p:sp>
        <p:nvSpPr>
          <p:cNvPr id="57" name="TextBox 56">
            <a:extLst>
              <a:ext uri="{FF2B5EF4-FFF2-40B4-BE49-F238E27FC236}">
                <a16:creationId xmlns:a16="http://schemas.microsoft.com/office/drawing/2014/main" id="{A20FECC2-0BD3-6528-9174-3E30ED194360}"/>
              </a:ext>
            </a:extLst>
          </p:cNvPr>
          <p:cNvSpPr txBox="1"/>
          <p:nvPr/>
        </p:nvSpPr>
        <p:spPr>
          <a:xfrm>
            <a:off x="1191963" y="2536771"/>
            <a:ext cx="274434" cy="369332"/>
          </a:xfrm>
          <a:prstGeom prst="rect">
            <a:avLst/>
          </a:prstGeom>
          <a:noFill/>
        </p:spPr>
        <p:txBody>
          <a:bodyPr wrap="none" rtlCol="0">
            <a:spAutoFit/>
          </a:bodyPr>
          <a:lstStyle/>
          <a:p>
            <a:r>
              <a:rPr lang="en-US" dirty="0"/>
              <a:t>*</a:t>
            </a:r>
          </a:p>
        </p:txBody>
      </p:sp>
      <p:grpSp>
        <p:nvGrpSpPr>
          <p:cNvPr id="61" name="Group 60">
            <a:extLst>
              <a:ext uri="{FF2B5EF4-FFF2-40B4-BE49-F238E27FC236}">
                <a16:creationId xmlns:a16="http://schemas.microsoft.com/office/drawing/2014/main" id="{DE959127-90E1-7966-B59B-BCBA8A4CCDEC}"/>
              </a:ext>
            </a:extLst>
          </p:cNvPr>
          <p:cNvGrpSpPr/>
          <p:nvPr/>
        </p:nvGrpSpPr>
        <p:grpSpPr>
          <a:xfrm>
            <a:off x="5663416" y="1071835"/>
            <a:ext cx="6202836" cy="3514638"/>
            <a:chOff x="5663416" y="1071835"/>
            <a:chExt cx="6202836" cy="3514638"/>
          </a:xfrm>
        </p:grpSpPr>
        <p:pic>
          <p:nvPicPr>
            <p:cNvPr id="52" name="Picture 51">
              <a:extLst>
                <a:ext uri="{FF2B5EF4-FFF2-40B4-BE49-F238E27FC236}">
                  <a16:creationId xmlns:a16="http://schemas.microsoft.com/office/drawing/2014/main" id="{1C86C15A-F810-3A9E-ECB6-ACE09BE5F968}"/>
                </a:ext>
              </a:extLst>
            </p:cNvPr>
            <p:cNvPicPr>
              <a:picLocks noChangeAspect="1"/>
            </p:cNvPicPr>
            <p:nvPr/>
          </p:nvPicPr>
          <p:blipFill>
            <a:blip r:embed="rId5"/>
            <a:stretch>
              <a:fillRect/>
            </a:stretch>
          </p:blipFill>
          <p:spPr>
            <a:xfrm>
              <a:off x="5663416" y="1071835"/>
              <a:ext cx="6202836" cy="35146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9" name="TextBox 58">
              <a:extLst>
                <a:ext uri="{FF2B5EF4-FFF2-40B4-BE49-F238E27FC236}">
                  <a16:creationId xmlns:a16="http://schemas.microsoft.com/office/drawing/2014/main" id="{5BC47295-569A-582E-F8FD-5ACD56B501D6}"/>
                </a:ext>
              </a:extLst>
            </p:cNvPr>
            <p:cNvSpPr txBox="1"/>
            <p:nvPr/>
          </p:nvSpPr>
          <p:spPr>
            <a:xfrm>
              <a:off x="6598780" y="2682588"/>
              <a:ext cx="274434" cy="369332"/>
            </a:xfrm>
            <a:prstGeom prst="rect">
              <a:avLst/>
            </a:prstGeom>
            <a:noFill/>
          </p:spPr>
          <p:txBody>
            <a:bodyPr wrap="none" rtlCol="0">
              <a:spAutoFit/>
            </a:bodyPr>
            <a:lstStyle/>
            <a:p>
              <a:r>
                <a:rPr lang="en-US" dirty="0"/>
                <a:t>*</a:t>
              </a:r>
            </a:p>
          </p:txBody>
        </p:sp>
      </p:grpSp>
    </p:spTree>
    <p:extLst>
      <p:ext uri="{BB962C8B-B14F-4D97-AF65-F5344CB8AC3E}">
        <p14:creationId xmlns:p14="http://schemas.microsoft.com/office/powerpoint/2010/main" val="304029446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805" y="46782"/>
            <a:ext cx="8991813" cy="991675"/>
          </a:xfrm>
        </p:spPr>
        <p:txBody>
          <a:bodyPr/>
          <a:lstStyle/>
          <a:p>
            <a:r>
              <a:rPr lang="en-US" sz="3600" dirty="0"/>
              <a:t>Outline</a:t>
            </a:r>
            <a:endParaRPr lang="en-US" sz="3800" dirty="0"/>
          </a:p>
        </p:txBody>
      </p:sp>
      <p:sp>
        <p:nvSpPr>
          <p:cNvPr id="10" name="TextBox 9">
            <a:extLst>
              <a:ext uri="{FF2B5EF4-FFF2-40B4-BE49-F238E27FC236}">
                <a16:creationId xmlns:a16="http://schemas.microsoft.com/office/drawing/2014/main" id="{89F95423-09F5-49CF-8E95-3CD6E6829395}"/>
              </a:ext>
            </a:extLst>
          </p:cNvPr>
          <p:cNvSpPr txBox="1"/>
          <p:nvPr/>
        </p:nvSpPr>
        <p:spPr>
          <a:xfrm>
            <a:off x="203805" y="907864"/>
            <a:ext cx="11554290" cy="6247864"/>
          </a:xfrm>
          <a:prstGeom prst="rect">
            <a:avLst/>
          </a:prstGeom>
          <a:noFill/>
        </p:spPr>
        <p:txBody>
          <a:bodyPr wrap="square" rtlCol="0">
            <a:spAutoFit/>
          </a:bodyPr>
          <a:lstStyle/>
          <a:p>
            <a:pPr marL="285750" indent="-285750">
              <a:buFont typeface="Arial" panose="020B0604020202020204" pitchFamily="34" charset="0"/>
              <a:buChar char="•"/>
            </a:pPr>
            <a:r>
              <a:rPr lang="en-US" sz="3000" dirty="0">
                <a:latin typeface="Calibri" panose="020F0502020204030204" pitchFamily="34" charset="0"/>
                <a:cs typeface="Calibri" panose="020F0502020204030204" pitchFamily="34" charset="0"/>
              </a:rPr>
              <a:t>Motivation and background</a:t>
            </a: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3000" dirty="0">
                <a:latin typeface="Calibri" panose="020F0502020204030204" pitchFamily="34" charset="0"/>
                <a:cs typeface="Calibri" panose="020F0502020204030204" pitchFamily="34" charset="0"/>
              </a:rPr>
              <a:t>The Arctic Coastal Erosion (ACE) model</a:t>
            </a: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914400" lvl="1" indent="-457200">
              <a:buFont typeface="Wingdings" panose="05000000000000000000" pitchFamily="2" charset="2"/>
              <a:buChar char="Ø"/>
            </a:pPr>
            <a:r>
              <a:rPr lang="en-US" sz="3000" dirty="0">
                <a:latin typeface="Calibri" panose="020F0502020204030204" pitchFamily="34" charset="0"/>
                <a:cs typeface="Calibri" panose="020F0502020204030204" pitchFamily="34" charset="0"/>
              </a:rPr>
              <a:t>The coupled thermo-mechanical FEM terrestrial model in ACE</a:t>
            </a:r>
          </a:p>
          <a:p>
            <a:pPr marL="914400" lvl="1" indent="-457200">
              <a:buFont typeface="Wingdings" panose="05000000000000000000" pitchFamily="2" charset="2"/>
              <a:buChar char="Ø"/>
            </a:pPr>
            <a:r>
              <a:rPr lang="en-US" sz="3000" dirty="0">
                <a:latin typeface="Calibri" panose="020F0502020204030204" pitchFamily="34" charset="0"/>
                <a:cs typeface="Calibri" panose="020F0502020204030204" pitchFamily="34" charset="0"/>
              </a:rPr>
              <a:t>Numerical results: calibration/validation of thermo-mechanical coupling for pseudo-realistic 2.5D slice problem</a:t>
            </a:r>
          </a:p>
          <a:p>
            <a:pPr marL="914400" lvl="1" indent="-45720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914400" lvl="1" indent="-45720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3000" b="1" dirty="0">
                <a:latin typeface="Calibri" panose="020F0502020204030204" pitchFamily="34" charset="0"/>
                <a:cs typeface="Calibri" panose="020F0502020204030204" pitchFamily="34" charset="0"/>
              </a:rPr>
              <a:t>From Arctic Coastal Erosion to Arctic Critical Infrastructure (ACI)</a:t>
            </a:r>
          </a:p>
          <a:p>
            <a:pPr marL="285750" indent="-285750">
              <a:buFont typeface="Arial" panose="020B0604020202020204" pitchFamily="34" charset="0"/>
              <a:buChar char="•"/>
            </a:pPr>
            <a:endParaRPr lang="en-US" sz="400" b="1" dirty="0">
              <a:latin typeface="Calibri" panose="020F0502020204030204" pitchFamily="34" charset="0"/>
              <a:cs typeface="Calibri" panose="020F0502020204030204" pitchFamily="34" charset="0"/>
            </a:endParaRPr>
          </a:p>
          <a:p>
            <a:pPr marL="914400" lvl="1" indent="-457200">
              <a:buFont typeface="Wingdings" panose="05000000000000000000" pitchFamily="2" charset="2"/>
              <a:buChar char="Ø"/>
            </a:pPr>
            <a:r>
              <a:rPr lang="en-US" sz="3000" b="1" dirty="0">
                <a:latin typeface="Calibri" panose="020F0502020204030204" pitchFamily="34" charset="0"/>
                <a:cs typeface="Calibri" panose="020F0502020204030204" pitchFamily="34" charset="0"/>
              </a:rPr>
              <a:t>The ACI project</a:t>
            </a:r>
          </a:p>
          <a:p>
            <a:pPr marL="914400" lvl="1" indent="-457200">
              <a:buFont typeface="Wingdings" panose="05000000000000000000" pitchFamily="2" charset="2"/>
              <a:buChar char="Ø"/>
            </a:pPr>
            <a:r>
              <a:rPr lang="en-US" sz="3000" dirty="0">
                <a:latin typeface="Calibri" panose="020F0502020204030204" pitchFamily="34" charset="0"/>
                <a:cs typeface="Calibri" panose="020F0502020204030204" pitchFamily="34" charset="0"/>
              </a:rPr>
              <a:t>Numerical results: </a:t>
            </a:r>
            <a:r>
              <a:rPr lang="en-US" sz="3000" dirty="0" err="1">
                <a:latin typeface="Calibri" panose="020F0502020204030204" pitchFamily="34" charset="0"/>
                <a:cs typeface="Calibri" panose="020F0502020204030204" pitchFamily="34" charset="0"/>
              </a:rPr>
              <a:t>Paulatuk</a:t>
            </a:r>
            <a:r>
              <a:rPr lang="en-US" sz="3000" dirty="0">
                <a:latin typeface="Calibri" panose="020F0502020204030204" pitchFamily="34" charset="0"/>
                <a:cs typeface="Calibri" panose="020F0502020204030204" pitchFamily="34" charset="0"/>
              </a:rPr>
              <a:t> peninsula airstrip </a:t>
            </a:r>
          </a:p>
          <a:p>
            <a:pPr marL="914400" lvl="1" indent="-45720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914400" lvl="1" indent="-45720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3000" dirty="0">
                <a:latin typeface="Calibri" panose="020F0502020204030204" pitchFamily="34" charset="0"/>
                <a:cs typeface="Calibri" panose="020F0502020204030204" pitchFamily="34" charset="0"/>
              </a:rPr>
              <a:t>Summary</a:t>
            </a:r>
          </a:p>
          <a:p>
            <a:pPr marL="285750" indent="-285750">
              <a:buFont typeface="Arial" panose="020B0604020202020204" pitchFamily="34" charset="0"/>
              <a:buChar char="•"/>
            </a:pPr>
            <a:endParaRPr lang="en-US" sz="400"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400"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3000" dirty="0">
                <a:latin typeface="Calibri" panose="020F0502020204030204" pitchFamily="34" charset="0"/>
                <a:cs typeface="Calibri" panose="020F0502020204030204" pitchFamily="34" charset="0"/>
              </a:rPr>
              <a:t>Current and future work</a:t>
            </a:r>
          </a:p>
          <a:p>
            <a:pPr marL="285750" indent="-285750">
              <a:buFont typeface="Arial" panose="020B0604020202020204" pitchFamily="34" charset="0"/>
              <a:buChar char="•"/>
            </a:pPr>
            <a:endParaRPr lang="en-US" sz="3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3000" dirty="0">
              <a:latin typeface="Calibri" panose="020F0502020204030204" pitchFamily="34" charset="0"/>
              <a:cs typeface="Calibri" panose="020F0502020204030204" pitchFamily="34" charset="0"/>
            </a:endParaRPr>
          </a:p>
        </p:txBody>
      </p:sp>
      <p:sp>
        <p:nvSpPr>
          <p:cNvPr id="3" name="Slide Number Placeholder 3">
            <a:extLst>
              <a:ext uri="{FF2B5EF4-FFF2-40B4-BE49-F238E27FC236}">
                <a16:creationId xmlns:a16="http://schemas.microsoft.com/office/drawing/2014/main" id="{D3C15B3A-3C68-923C-ED46-DB2EB6DD540B}"/>
              </a:ext>
            </a:extLst>
          </p:cNvPr>
          <p:cNvSpPr>
            <a:spLocks noGrp="1"/>
          </p:cNvSpPr>
          <p:nvPr>
            <p:ph type="sldNum" sz="quarter" idx="12"/>
          </p:nvPr>
        </p:nvSpPr>
        <p:spPr>
          <a:xfrm>
            <a:off x="11176000" y="6547487"/>
            <a:ext cx="812800" cy="374650"/>
          </a:xfrm>
        </p:spPr>
        <p:txBody>
          <a:bodyPr/>
          <a:lstStyle/>
          <a:p>
            <a:fld id="{A5E55A7B-7854-E145-92D9-B491DF4BAE2D}" type="slidenum">
              <a:rPr lang="en-US" smtClean="0">
                <a:solidFill>
                  <a:schemeClr val="bg1"/>
                </a:solidFill>
              </a:rPr>
              <a:pPr/>
              <a:t>29</a:t>
            </a:fld>
            <a:endParaRPr lang="en-US" dirty="0">
              <a:solidFill>
                <a:schemeClr val="bg1"/>
              </a:solidFill>
            </a:endParaRPr>
          </a:p>
        </p:txBody>
      </p:sp>
      <p:pic>
        <p:nvPicPr>
          <p:cNvPr id="4" name="Picture 3">
            <a:extLst>
              <a:ext uri="{FF2B5EF4-FFF2-40B4-BE49-F238E27FC236}">
                <a16:creationId xmlns:a16="http://schemas.microsoft.com/office/drawing/2014/main" id="{F65CAFBA-CD24-90BF-BA4D-376D859F2B8A}"/>
              </a:ext>
            </a:extLst>
          </p:cNvPr>
          <p:cNvPicPr>
            <a:picLocks noChangeAspect="1"/>
          </p:cNvPicPr>
          <p:nvPr/>
        </p:nvPicPr>
        <p:blipFill>
          <a:blip r:embed="rId3"/>
          <a:stretch>
            <a:fillRect/>
          </a:stretch>
        </p:blipFill>
        <p:spPr>
          <a:xfrm>
            <a:off x="7006911" y="482549"/>
            <a:ext cx="3136743" cy="1398238"/>
          </a:xfrm>
          <a:prstGeom prst="rect">
            <a:avLst/>
          </a:prstGeom>
        </p:spPr>
      </p:pic>
      <p:pic>
        <p:nvPicPr>
          <p:cNvPr id="6" name="Picture 5" descr="A picture containing outdoor, grass, field, truck&#10;&#10;Description automatically generated">
            <a:extLst>
              <a:ext uri="{FF2B5EF4-FFF2-40B4-BE49-F238E27FC236}">
                <a16:creationId xmlns:a16="http://schemas.microsoft.com/office/drawing/2014/main" id="{827C3DA7-9588-248D-22F5-50863FDBAB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5283" y="4479927"/>
            <a:ext cx="3347408" cy="1882917"/>
          </a:xfrm>
          <a:prstGeom prst="rect">
            <a:avLst/>
          </a:prstGeom>
        </p:spPr>
      </p:pic>
      <p:sp>
        <p:nvSpPr>
          <p:cNvPr id="7" name="TextBox 6">
            <a:extLst>
              <a:ext uri="{FF2B5EF4-FFF2-40B4-BE49-F238E27FC236}">
                <a16:creationId xmlns:a16="http://schemas.microsoft.com/office/drawing/2014/main" id="{C9BD7096-29E3-0C3E-1BB1-6F2579E1CD98}"/>
              </a:ext>
            </a:extLst>
          </p:cNvPr>
          <p:cNvSpPr txBox="1"/>
          <p:nvPr/>
        </p:nvSpPr>
        <p:spPr>
          <a:xfrm>
            <a:off x="7706027" y="6067674"/>
            <a:ext cx="3469973" cy="307777"/>
          </a:xfrm>
          <a:prstGeom prst="rect">
            <a:avLst/>
          </a:prstGeom>
          <a:noFill/>
        </p:spPr>
        <p:txBody>
          <a:bodyPr wrap="square" rtlCol="0">
            <a:spAutoFit/>
          </a:bodyPr>
          <a:lstStyle/>
          <a:p>
            <a:pPr algn="ctr"/>
            <a:r>
              <a:rPr lang="en-US" sz="1400" dirty="0">
                <a:solidFill>
                  <a:schemeClr val="bg1"/>
                </a:solidFill>
                <a:latin typeface="Calibri" panose="020F0502020204030204" pitchFamily="34" charset="0"/>
                <a:ea typeface="Calibri" panose="020F0502020204030204" pitchFamily="34" charset="0"/>
                <a:cs typeface="Calibri" panose="020F0502020204030204" pitchFamily="34" charset="0"/>
              </a:rPr>
              <a:t>From newsweek.com.</a:t>
            </a:r>
          </a:p>
        </p:txBody>
      </p:sp>
    </p:spTree>
    <p:extLst>
      <p:ext uri="{BB962C8B-B14F-4D97-AF65-F5344CB8AC3E}">
        <p14:creationId xmlns:p14="http://schemas.microsoft.com/office/powerpoint/2010/main" val="22597768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805" y="46782"/>
            <a:ext cx="8991813" cy="991675"/>
          </a:xfrm>
        </p:spPr>
        <p:txBody>
          <a:bodyPr/>
          <a:lstStyle/>
          <a:p>
            <a:r>
              <a:rPr lang="en-US" sz="3600" dirty="0"/>
              <a:t>Outline</a:t>
            </a:r>
            <a:endParaRPr lang="en-US" sz="3800" dirty="0"/>
          </a:p>
        </p:txBody>
      </p:sp>
      <p:sp>
        <p:nvSpPr>
          <p:cNvPr id="10" name="TextBox 9">
            <a:extLst>
              <a:ext uri="{FF2B5EF4-FFF2-40B4-BE49-F238E27FC236}">
                <a16:creationId xmlns:a16="http://schemas.microsoft.com/office/drawing/2014/main" id="{89F95423-09F5-49CF-8E95-3CD6E6829395}"/>
              </a:ext>
            </a:extLst>
          </p:cNvPr>
          <p:cNvSpPr txBox="1"/>
          <p:nvPr/>
        </p:nvSpPr>
        <p:spPr>
          <a:xfrm>
            <a:off x="203805" y="907864"/>
            <a:ext cx="11554290" cy="6247864"/>
          </a:xfrm>
          <a:prstGeom prst="rect">
            <a:avLst/>
          </a:prstGeom>
          <a:noFill/>
        </p:spPr>
        <p:txBody>
          <a:bodyPr wrap="square" rtlCol="0">
            <a:spAutoFit/>
          </a:bodyPr>
          <a:lstStyle/>
          <a:p>
            <a:pPr marL="285750" indent="-285750">
              <a:buFont typeface="Arial" panose="020B0604020202020204" pitchFamily="34" charset="0"/>
              <a:buChar char="•"/>
            </a:pPr>
            <a:r>
              <a:rPr lang="en-US" sz="3000" b="1" dirty="0">
                <a:latin typeface="Calibri" panose="020F0502020204030204" pitchFamily="34" charset="0"/>
                <a:cs typeface="Calibri" panose="020F0502020204030204" pitchFamily="34" charset="0"/>
              </a:rPr>
              <a:t>Motivation and background</a:t>
            </a: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3000" dirty="0">
                <a:latin typeface="Calibri" panose="020F0502020204030204" pitchFamily="34" charset="0"/>
                <a:cs typeface="Calibri" panose="020F0502020204030204" pitchFamily="34" charset="0"/>
              </a:rPr>
              <a:t>The Arctic Coastal Erosion (ACE) model</a:t>
            </a: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914400" lvl="1" indent="-457200">
              <a:buFont typeface="Wingdings" panose="05000000000000000000" pitchFamily="2" charset="2"/>
              <a:buChar char="Ø"/>
            </a:pPr>
            <a:r>
              <a:rPr lang="en-US" sz="3000" dirty="0">
                <a:latin typeface="Calibri" panose="020F0502020204030204" pitchFamily="34" charset="0"/>
                <a:cs typeface="Calibri" panose="020F0502020204030204" pitchFamily="34" charset="0"/>
              </a:rPr>
              <a:t>The coupled thermo-mechanical FEM terrestrial model in ACE</a:t>
            </a:r>
          </a:p>
          <a:p>
            <a:pPr marL="914400" lvl="1" indent="-457200">
              <a:buFont typeface="Wingdings" panose="05000000000000000000" pitchFamily="2" charset="2"/>
              <a:buChar char="Ø"/>
            </a:pPr>
            <a:r>
              <a:rPr lang="en-US" sz="3000" dirty="0">
                <a:latin typeface="Calibri" panose="020F0502020204030204" pitchFamily="34" charset="0"/>
                <a:cs typeface="Calibri" panose="020F0502020204030204" pitchFamily="34" charset="0"/>
              </a:rPr>
              <a:t>Numerical results: calibration/validation of thermo-mechanical coupling for pseudo-realistic 2.5D slice problem</a:t>
            </a:r>
          </a:p>
          <a:p>
            <a:pPr marL="914400" lvl="1" indent="-45720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914400" lvl="1" indent="-45720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3000" dirty="0">
                <a:latin typeface="Calibri" panose="020F0502020204030204" pitchFamily="34" charset="0"/>
                <a:cs typeface="Calibri" panose="020F0502020204030204" pitchFamily="34" charset="0"/>
              </a:rPr>
              <a:t>From Arctic Coastal Erosion to Arctic Critical Infrastructure (ACI)</a:t>
            </a: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914400" lvl="1" indent="-457200">
              <a:buFont typeface="Wingdings" panose="05000000000000000000" pitchFamily="2" charset="2"/>
              <a:buChar char="Ø"/>
            </a:pPr>
            <a:r>
              <a:rPr lang="en-US" sz="3000" dirty="0">
                <a:latin typeface="Calibri" panose="020F0502020204030204" pitchFamily="34" charset="0"/>
                <a:cs typeface="Calibri" panose="020F0502020204030204" pitchFamily="34" charset="0"/>
              </a:rPr>
              <a:t>The ACI project</a:t>
            </a:r>
          </a:p>
          <a:p>
            <a:pPr marL="914400" lvl="1" indent="-457200">
              <a:buFont typeface="Wingdings" panose="05000000000000000000" pitchFamily="2" charset="2"/>
              <a:buChar char="Ø"/>
            </a:pPr>
            <a:r>
              <a:rPr lang="en-US" sz="3000" dirty="0">
                <a:latin typeface="Calibri" panose="020F0502020204030204" pitchFamily="34" charset="0"/>
                <a:cs typeface="Calibri" panose="020F0502020204030204" pitchFamily="34" charset="0"/>
              </a:rPr>
              <a:t>Numerical results: </a:t>
            </a:r>
            <a:r>
              <a:rPr lang="en-US" sz="3000" dirty="0" err="1">
                <a:latin typeface="Calibri" panose="020F0502020204030204" pitchFamily="34" charset="0"/>
                <a:cs typeface="Calibri" panose="020F0502020204030204" pitchFamily="34" charset="0"/>
              </a:rPr>
              <a:t>Paulatuk</a:t>
            </a:r>
            <a:r>
              <a:rPr lang="en-US" sz="3000" dirty="0">
                <a:latin typeface="Calibri" panose="020F0502020204030204" pitchFamily="34" charset="0"/>
                <a:cs typeface="Calibri" panose="020F0502020204030204" pitchFamily="34" charset="0"/>
              </a:rPr>
              <a:t> peninsula airstrip </a:t>
            </a:r>
          </a:p>
          <a:p>
            <a:pPr marL="914400" lvl="1" indent="-45720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914400" lvl="1" indent="-45720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3000" dirty="0">
                <a:latin typeface="Calibri" panose="020F0502020204030204" pitchFamily="34" charset="0"/>
                <a:cs typeface="Calibri" panose="020F0502020204030204" pitchFamily="34" charset="0"/>
              </a:rPr>
              <a:t>Summary</a:t>
            </a:r>
          </a:p>
          <a:p>
            <a:pPr marL="285750" indent="-285750">
              <a:buFont typeface="Arial" panose="020B0604020202020204" pitchFamily="34" charset="0"/>
              <a:buChar char="•"/>
            </a:pPr>
            <a:endParaRPr lang="en-US" sz="400"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400"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3000" dirty="0">
                <a:latin typeface="Calibri" panose="020F0502020204030204" pitchFamily="34" charset="0"/>
                <a:cs typeface="Calibri" panose="020F0502020204030204" pitchFamily="34" charset="0"/>
              </a:rPr>
              <a:t>Current and future work</a:t>
            </a:r>
          </a:p>
          <a:p>
            <a:pPr marL="285750" indent="-285750">
              <a:buFont typeface="Arial" panose="020B0604020202020204" pitchFamily="34" charset="0"/>
              <a:buChar char="•"/>
            </a:pPr>
            <a:endParaRPr lang="en-US" sz="3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3000" dirty="0">
              <a:latin typeface="Calibri" panose="020F0502020204030204" pitchFamily="34" charset="0"/>
              <a:cs typeface="Calibri" panose="020F0502020204030204" pitchFamily="34" charset="0"/>
            </a:endParaRPr>
          </a:p>
        </p:txBody>
      </p:sp>
      <p:sp>
        <p:nvSpPr>
          <p:cNvPr id="3" name="Slide Number Placeholder 3">
            <a:extLst>
              <a:ext uri="{FF2B5EF4-FFF2-40B4-BE49-F238E27FC236}">
                <a16:creationId xmlns:a16="http://schemas.microsoft.com/office/drawing/2014/main" id="{D3C15B3A-3C68-923C-ED46-DB2EB6DD540B}"/>
              </a:ext>
            </a:extLst>
          </p:cNvPr>
          <p:cNvSpPr>
            <a:spLocks noGrp="1"/>
          </p:cNvSpPr>
          <p:nvPr>
            <p:ph type="sldNum" sz="quarter" idx="12"/>
          </p:nvPr>
        </p:nvSpPr>
        <p:spPr>
          <a:xfrm>
            <a:off x="11176000" y="6547487"/>
            <a:ext cx="812800" cy="374650"/>
          </a:xfrm>
        </p:spPr>
        <p:txBody>
          <a:bodyPr/>
          <a:lstStyle/>
          <a:p>
            <a:fld id="{A5E55A7B-7854-E145-92D9-B491DF4BAE2D}" type="slidenum">
              <a:rPr lang="en-US" smtClean="0">
                <a:solidFill>
                  <a:schemeClr val="bg1"/>
                </a:solidFill>
              </a:rPr>
              <a:pPr/>
              <a:t>3</a:t>
            </a:fld>
            <a:endParaRPr lang="en-US" dirty="0">
              <a:solidFill>
                <a:schemeClr val="bg1"/>
              </a:solidFill>
            </a:endParaRPr>
          </a:p>
        </p:txBody>
      </p:sp>
      <p:pic>
        <p:nvPicPr>
          <p:cNvPr id="4" name="Picture 3">
            <a:extLst>
              <a:ext uri="{FF2B5EF4-FFF2-40B4-BE49-F238E27FC236}">
                <a16:creationId xmlns:a16="http://schemas.microsoft.com/office/drawing/2014/main" id="{F65CAFBA-CD24-90BF-BA4D-376D859F2B8A}"/>
              </a:ext>
            </a:extLst>
          </p:cNvPr>
          <p:cNvPicPr>
            <a:picLocks noChangeAspect="1"/>
          </p:cNvPicPr>
          <p:nvPr/>
        </p:nvPicPr>
        <p:blipFill>
          <a:blip r:embed="rId3"/>
          <a:stretch>
            <a:fillRect/>
          </a:stretch>
        </p:blipFill>
        <p:spPr>
          <a:xfrm>
            <a:off x="7006911" y="482549"/>
            <a:ext cx="3136743" cy="1398238"/>
          </a:xfrm>
          <a:prstGeom prst="rect">
            <a:avLst/>
          </a:prstGeom>
        </p:spPr>
      </p:pic>
      <p:pic>
        <p:nvPicPr>
          <p:cNvPr id="6" name="Picture 5" descr="A picture containing outdoor, grass, field, truck&#10;&#10;Description automatically generated">
            <a:extLst>
              <a:ext uri="{FF2B5EF4-FFF2-40B4-BE49-F238E27FC236}">
                <a16:creationId xmlns:a16="http://schemas.microsoft.com/office/drawing/2014/main" id="{827C3DA7-9588-248D-22F5-50863FDBAB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5283" y="4479927"/>
            <a:ext cx="3347408" cy="1882917"/>
          </a:xfrm>
          <a:prstGeom prst="rect">
            <a:avLst/>
          </a:prstGeom>
        </p:spPr>
      </p:pic>
      <p:sp>
        <p:nvSpPr>
          <p:cNvPr id="7" name="TextBox 6">
            <a:extLst>
              <a:ext uri="{FF2B5EF4-FFF2-40B4-BE49-F238E27FC236}">
                <a16:creationId xmlns:a16="http://schemas.microsoft.com/office/drawing/2014/main" id="{C9BD7096-29E3-0C3E-1BB1-6F2579E1CD98}"/>
              </a:ext>
            </a:extLst>
          </p:cNvPr>
          <p:cNvSpPr txBox="1"/>
          <p:nvPr/>
        </p:nvSpPr>
        <p:spPr>
          <a:xfrm>
            <a:off x="7706027" y="6067674"/>
            <a:ext cx="3469973" cy="307777"/>
          </a:xfrm>
          <a:prstGeom prst="rect">
            <a:avLst/>
          </a:prstGeom>
          <a:noFill/>
        </p:spPr>
        <p:txBody>
          <a:bodyPr wrap="square" rtlCol="0">
            <a:spAutoFit/>
          </a:bodyPr>
          <a:lstStyle/>
          <a:p>
            <a:pPr algn="ctr"/>
            <a:r>
              <a:rPr lang="en-US" sz="1400" dirty="0">
                <a:solidFill>
                  <a:schemeClr val="bg1"/>
                </a:solidFill>
                <a:latin typeface="Calibri" panose="020F0502020204030204" pitchFamily="34" charset="0"/>
                <a:ea typeface="Calibri" panose="020F0502020204030204" pitchFamily="34" charset="0"/>
                <a:cs typeface="Calibri" panose="020F0502020204030204" pitchFamily="34" charset="0"/>
              </a:rPr>
              <a:t>From newsweek.com.</a:t>
            </a:r>
          </a:p>
        </p:txBody>
      </p:sp>
    </p:spTree>
    <p:extLst>
      <p:ext uri="{BB962C8B-B14F-4D97-AF65-F5344CB8AC3E}">
        <p14:creationId xmlns:p14="http://schemas.microsoft.com/office/powerpoint/2010/main" val="41064752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7BDC8-97C3-704F-A8A4-4DA32EF70B67}"/>
              </a:ext>
            </a:extLst>
          </p:cNvPr>
          <p:cNvSpPr>
            <a:spLocks noGrp="1"/>
          </p:cNvSpPr>
          <p:nvPr>
            <p:ph type="title"/>
          </p:nvPr>
        </p:nvSpPr>
        <p:spPr>
          <a:xfrm>
            <a:off x="132946" y="-20543"/>
            <a:ext cx="9707364" cy="991675"/>
          </a:xfrm>
        </p:spPr>
        <p:txBody>
          <a:bodyPr/>
          <a:lstStyle/>
          <a:p>
            <a:r>
              <a:rPr lang="en-US" dirty="0"/>
              <a:t>The Arctic Critical Infrastructure (ACI) project</a:t>
            </a:r>
          </a:p>
        </p:txBody>
      </p:sp>
      <p:sp>
        <p:nvSpPr>
          <p:cNvPr id="5" name="TextBox 4">
            <a:extLst>
              <a:ext uri="{FF2B5EF4-FFF2-40B4-BE49-F238E27FC236}">
                <a16:creationId xmlns:a16="http://schemas.microsoft.com/office/drawing/2014/main" id="{A0B52022-F07B-4DB8-BDAE-68F6F88D44C5}"/>
              </a:ext>
            </a:extLst>
          </p:cNvPr>
          <p:cNvSpPr txBox="1"/>
          <p:nvPr/>
        </p:nvSpPr>
        <p:spPr>
          <a:xfrm>
            <a:off x="405353" y="971132"/>
            <a:ext cx="7022969" cy="1154162"/>
          </a:xfrm>
          <a:prstGeom prst="rect">
            <a:avLst/>
          </a:prstGeom>
          <a:solidFill>
            <a:srgbClr val="FFCC99"/>
          </a:solidFill>
        </p:spPr>
        <p:txBody>
          <a:bodyPr wrap="square" rtlCol="0">
            <a:spAutoFit/>
          </a:bodyPr>
          <a:lstStyle/>
          <a:p>
            <a:pPr algn="ctr"/>
            <a:r>
              <a:rPr lang="en-US" sz="2300" b="1" u="sng" dirty="0">
                <a:latin typeface="Calibri" panose="020F0502020204030204" pitchFamily="34" charset="0"/>
                <a:cs typeface="Calibri" panose="020F0502020204030204" pitchFamily="34" charset="0"/>
              </a:rPr>
              <a:t>Motivation</a:t>
            </a:r>
            <a:r>
              <a:rPr lang="en-US" sz="2300" b="1" dirty="0">
                <a:latin typeface="Calibri" panose="020F0502020204030204" pitchFamily="34" charset="0"/>
                <a:cs typeface="Calibri" panose="020F0502020204030204" pitchFamily="34" charset="0"/>
              </a:rPr>
              <a:t>: </a:t>
            </a:r>
            <a:r>
              <a:rPr lang="en-US" sz="2300" dirty="0">
                <a:latin typeface="Calibri" panose="020F0502020204030204" pitchFamily="34" charset="0"/>
                <a:cs typeface="Calibri" panose="020F0502020204030204" pitchFamily="34" charset="0"/>
              </a:rPr>
              <a:t>“Nearly </a:t>
            </a:r>
            <a:r>
              <a:rPr lang="en-US" sz="2300" b="1" dirty="0">
                <a:latin typeface="Calibri" panose="020F0502020204030204" pitchFamily="34" charset="0"/>
                <a:cs typeface="Calibri" panose="020F0502020204030204" pitchFamily="34" charset="0"/>
              </a:rPr>
              <a:t>4 million people </a:t>
            </a:r>
            <a:r>
              <a:rPr lang="en-US" sz="2300" dirty="0">
                <a:latin typeface="Calibri" panose="020F0502020204030204" pitchFamily="34" charset="0"/>
                <a:cs typeface="Calibri" panose="020F0502020204030204" pitchFamily="34" charset="0"/>
              </a:rPr>
              <a:t>and </a:t>
            </a:r>
            <a:r>
              <a:rPr lang="en-US" sz="2300" b="1" dirty="0">
                <a:latin typeface="Calibri" panose="020F0502020204030204" pitchFamily="34" charset="0"/>
                <a:cs typeface="Calibri" panose="020F0502020204030204" pitchFamily="34" charset="0"/>
              </a:rPr>
              <a:t>70%</a:t>
            </a:r>
            <a:r>
              <a:rPr lang="en-US" sz="2300" dirty="0">
                <a:latin typeface="Calibri" panose="020F0502020204030204" pitchFamily="34" charset="0"/>
                <a:cs typeface="Calibri" panose="020F0502020204030204" pitchFamily="34" charset="0"/>
              </a:rPr>
              <a:t> of current </a:t>
            </a:r>
            <a:r>
              <a:rPr lang="en-US" sz="2300" b="1" dirty="0">
                <a:latin typeface="Calibri" panose="020F0502020204030204" pitchFamily="34" charset="0"/>
                <a:cs typeface="Calibri" panose="020F0502020204030204" pitchFamily="34" charset="0"/>
              </a:rPr>
              <a:t>infrastructure</a:t>
            </a:r>
            <a:r>
              <a:rPr lang="en-US" sz="2300" dirty="0">
                <a:latin typeface="Calibri" panose="020F0502020204030204" pitchFamily="34" charset="0"/>
                <a:cs typeface="Calibri" panose="020F0502020204030204" pitchFamily="34" charset="0"/>
              </a:rPr>
              <a:t>” [</a:t>
            </a:r>
            <a:r>
              <a:rPr lang="en-US" sz="2300" dirty="0" err="1">
                <a:latin typeface="Calibri" panose="020F0502020204030204" pitchFamily="34" charset="0"/>
                <a:cs typeface="Calibri" panose="020F0502020204030204" pitchFamily="34" charset="0"/>
              </a:rPr>
              <a:t>Hjort</a:t>
            </a:r>
            <a:r>
              <a:rPr lang="en-US" sz="2300" dirty="0">
                <a:latin typeface="Calibri" panose="020F0502020204030204" pitchFamily="34" charset="0"/>
                <a:cs typeface="Calibri" panose="020F0502020204030204" pitchFamily="34" charset="0"/>
              </a:rPr>
              <a:t>, 2018] situated on </a:t>
            </a:r>
            <a:r>
              <a:rPr lang="en-US" sz="2300" b="1" dirty="0">
                <a:latin typeface="Calibri" panose="020F0502020204030204" pitchFamily="34" charset="0"/>
                <a:cs typeface="Calibri" panose="020F0502020204030204" pitchFamily="34" charset="0"/>
              </a:rPr>
              <a:t>Arctic permafrost </a:t>
            </a:r>
            <a:r>
              <a:rPr lang="en-US" sz="2300" dirty="0">
                <a:latin typeface="Calibri" panose="020F0502020204030204" pitchFamily="34" charset="0"/>
                <a:cs typeface="Calibri" panose="020F0502020204030204" pitchFamily="34" charset="0"/>
              </a:rPr>
              <a:t>is </a:t>
            </a:r>
            <a:r>
              <a:rPr lang="en-US" sz="2300" b="1" dirty="0">
                <a:latin typeface="Calibri" panose="020F0502020204030204" pitchFamily="34" charset="0"/>
                <a:cs typeface="Calibri" panose="020F0502020204030204" pitchFamily="34" charset="0"/>
              </a:rPr>
              <a:t>at risk </a:t>
            </a:r>
            <a:r>
              <a:rPr lang="en-US" sz="2300" dirty="0">
                <a:latin typeface="Calibri" panose="020F0502020204030204" pitchFamily="34" charset="0"/>
                <a:cs typeface="Calibri" panose="020F0502020204030204" pitchFamily="34" charset="0"/>
              </a:rPr>
              <a:t>as permafrost continues to thaw! </a:t>
            </a:r>
            <a:endParaRPr lang="en-US" sz="2200" dirty="0">
              <a:latin typeface="Calibri" panose="020F0502020204030204" pitchFamily="34" charset="0"/>
              <a:cs typeface="Calibri" panose="020F0502020204030204" pitchFamily="34" charset="0"/>
            </a:endParaRPr>
          </a:p>
        </p:txBody>
      </p:sp>
      <p:sp>
        <p:nvSpPr>
          <p:cNvPr id="3" name="Slide Number Placeholder 3">
            <a:extLst>
              <a:ext uri="{FF2B5EF4-FFF2-40B4-BE49-F238E27FC236}">
                <a16:creationId xmlns:a16="http://schemas.microsoft.com/office/drawing/2014/main" id="{3B3EE8C1-72AD-2BDC-0882-24C8E3F7BC28}"/>
              </a:ext>
            </a:extLst>
          </p:cNvPr>
          <p:cNvSpPr>
            <a:spLocks noGrp="1"/>
          </p:cNvSpPr>
          <p:nvPr>
            <p:ph type="sldNum" sz="quarter" idx="12"/>
          </p:nvPr>
        </p:nvSpPr>
        <p:spPr>
          <a:xfrm>
            <a:off x="11176000" y="6547487"/>
            <a:ext cx="812800" cy="374650"/>
          </a:xfrm>
        </p:spPr>
        <p:txBody>
          <a:bodyPr/>
          <a:lstStyle/>
          <a:p>
            <a:fld id="{A5E55A7B-7854-E145-92D9-B491DF4BAE2D}" type="slidenum">
              <a:rPr lang="en-US" smtClean="0">
                <a:solidFill>
                  <a:schemeClr val="bg1"/>
                </a:solidFill>
              </a:rPr>
              <a:pPr/>
              <a:t>30</a:t>
            </a:fld>
            <a:endParaRPr lang="en-US" dirty="0">
              <a:solidFill>
                <a:schemeClr val="bg1"/>
              </a:solidFill>
            </a:endParaRPr>
          </a:p>
        </p:txBody>
      </p:sp>
      <p:pic>
        <p:nvPicPr>
          <p:cNvPr id="6" name="Picture 5" descr="A picture containing outdoor, grass, field, truck&#10;&#10;Description automatically generated">
            <a:extLst>
              <a:ext uri="{FF2B5EF4-FFF2-40B4-BE49-F238E27FC236}">
                <a16:creationId xmlns:a16="http://schemas.microsoft.com/office/drawing/2014/main" id="{46C6BCB0-86E5-7BFF-C342-5996E8487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1502" y="971131"/>
            <a:ext cx="4005040" cy="2252835"/>
          </a:xfrm>
          <a:prstGeom prst="rect">
            <a:avLst/>
          </a:prstGeom>
        </p:spPr>
      </p:pic>
      <p:pic>
        <p:nvPicPr>
          <p:cNvPr id="31" name="Picture 30" descr="A close up of a logo&#10;&#10;Description automatically generated">
            <a:extLst>
              <a:ext uri="{FF2B5EF4-FFF2-40B4-BE49-F238E27FC236}">
                <a16:creationId xmlns:a16="http://schemas.microsoft.com/office/drawing/2014/main" id="{76BAEACE-F920-4436-7252-62356C7C2B6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979" b="98963" l="954" r="97194">
                        <a14:foregroundMark x1="20707" y1="90249" x2="30135" y2="95228"/>
                        <a14:foregroundMark x1="30135" y1="95228" x2="30471" y2="95228"/>
                        <a14:foregroundMark x1="27722" y1="99004" x2="27722" y2="99004"/>
                        <a14:foregroundMark x1="89198" y1="43112" x2="96016" y2="47427"/>
                        <a14:foregroundMark x1="96016" y1="47427" x2="97559" y2="58548"/>
                        <a14:foregroundMark x1="97559" y1="58548" x2="92873" y2="67344"/>
                        <a14:foregroundMark x1="92873" y1="67344" x2="88608" y2="69253"/>
                        <a14:foregroundMark x1="97278" y1="47801" x2="96886" y2="65145"/>
                        <a14:foregroundMark x1="982" y1="39046" x2="10354" y2="37718"/>
                        <a14:foregroundMark x1="45539" y1="4149" x2="38636" y2="8423"/>
                        <a14:foregroundMark x1="38636" y1="8423" x2="37290" y2="11079"/>
                        <a14:foregroundMark x1="43070" y1="4979" x2="49439" y2="5394"/>
                      </a14:backgroundRemoval>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046516" y="3719930"/>
            <a:ext cx="3942284" cy="2665799"/>
          </a:xfrm>
          <a:prstGeom prst="rect">
            <a:avLst/>
          </a:prstGeom>
        </p:spPr>
      </p:pic>
      <p:pic>
        <p:nvPicPr>
          <p:cNvPr id="33" name="Picture 32">
            <a:extLst>
              <a:ext uri="{FF2B5EF4-FFF2-40B4-BE49-F238E27FC236}">
                <a16:creationId xmlns:a16="http://schemas.microsoft.com/office/drawing/2014/main" id="{929FA128-AD66-C892-D0AD-75CDCB1B0DF0}"/>
              </a:ext>
            </a:extLst>
          </p:cNvPr>
          <p:cNvPicPr>
            <a:picLocks noChangeAspect="1"/>
          </p:cNvPicPr>
          <p:nvPr/>
        </p:nvPicPr>
        <p:blipFill>
          <a:blip r:embed="rId6"/>
          <a:stretch>
            <a:fillRect/>
          </a:stretch>
        </p:blipFill>
        <p:spPr>
          <a:xfrm>
            <a:off x="7156385" y="3719930"/>
            <a:ext cx="1973644" cy="744579"/>
          </a:xfrm>
          <a:prstGeom prst="rect">
            <a:avLst/>
          </a:prstGeom>
        </p:spPr>
      </p:pic>
      <p:sp>
        <p:nvSpPr>
          <p:cNvPr id="36" name="TextBox 35">
            <a:extLst>
              <a:ext uri="{FF2B5EF4-FFF2-40B4-BE49-F238E27FC236}">
                <a16:creationId xmlns:a16="http://schemas.microsoft.com/office/drawing/2014/main" id="{E6B92136-F6A5-63C1-B3E6-F97E855E0B82}"/>
              </a:ext>
            </a:extLst>
          </p:cNvPr>
          <p:cNvSpPr txBox="1"/>
          <p:nvPr/>
        </p:nvSpPr>
        <p:spPr>
          <a:xfrm>
            <a:off x="7065005" y="2882821"/>
            <a:ext cx="3469973" cy="307777"/>
          </a:xfrm>
          <a:prstGeom prst="rect">
            <a:avLst/>
          </a:prstGeom>
          <a:noFill/>
        </p:spPr>
        <p:txBody>
          <a:bodyPr wrap="square" rtlCol="0">
            <a:spAutoFit/>
          </a:bodyPr>
          <a:lstStyle/>
          <a:p>
            <a:pPr algn="ctr"/>
            <a:r>
              <a:rPr lang="en-US" sz="1400" dirty="0">
                <a:solidFill>
                  <a:schemeClr val="bg1"/>
                </a:solidFill>
                <a:latin typeface="Calibri" panose="020F0502020204030204" pitchFamily="34" charset="0"/>
                <a:ea typeface="Calibri" panose="020F0502020204030204" pitchFamily="34" charset="0"/>
                <a:cs typeface="Calibri" panose="020F0502020204030204" pitchFamily="34" charset="0"/>
              </a:rPr>
              <a:t>From newsweek.com.</a:t>
            </a:r>
          </a:p>
        </p:txBody>
      </p:sp>
      <p:sp>
        <p:nvSpPr>
          <p:cNvPr id="4" name="TextBox 3">
            <a:extLst>
              <a:ext uri="{FF2B5EF4-FFF2-40B4-BE49-F238E27FC236}">
                <a16:creationId xmlns:a16="http://schemas.microsoft.com/office/drawing/2014/main" id="{23A2E003-AF0A-887B-1245-AF321AC51E73}"/>
              </a:ext>
            </a:extLst>
          </p:cNvPr>
          <p:cNvSpPr txBox="1"/>
          <p:nvPr/>
        </p:nvSpPr>
        <p:spPr>
          <a:xfrm>
            <a:off x="203200" y="2259588"/>
            <a:ext cx="6447934" cy="4093428"/>
          </a:xfrm>
          <a:prstGeom prst="rect">
            <a:avLst/>
          </a:prstGeom>
          <a:noFill/>
        </p:spPr>
        <p:txBody>
          <a:bodyPr wrap="square" rtlCol="0">
            <a:spAutoFit/>
          </a:bodyPr>
          <a:lstStyle/>
          <a:p>
            <a:r>
              <a:rPr lang="en-US" sz="2200" b="1" dirty="0">
                <a:solidFill>
                  <a:srgbClr val="0070C0"/>
                </a:solidFill>
                <a:latin typeface="Calibri" panose="020F0502020204030204" pitchFamily="34" charset="0"/>
                <a:ea typeface="Calibri" panose="020F0502020204030204" pitchFamily="34" charset="0"/>
                <a:cs typeface="Calibri" panose="020F0502020204030204" pitchFamily="34" charset="0"/>
              </a:rPr>
              <a:t>Goals of ACI project: </a:t>
            </a:r>
          </a:p>
          <a:p>
            <a:endParaRPr lang="en-US" sz="4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Introduce a </a:t>
            </a:r>
            <a:r>
              <a:rPr lang="en-US" sz="2000" b="1" dirty="0">
                <a:latin typeface="Calibri" panose="020F0502020204030204" pitchFamily="34" charset="0"/>
                <a:ea typeface="Calibri" panose="020F0502020204030204" pitchFamily="34" charset="0"/>
                <a:cs typeface="Calibri" panose="020F0502020204030204" pitchFamily="34" charset="0"/>
              </a:rPr>
              <a:t>novel computational </a:t>
            </a:r>
            <a:r>
              <a:rPr lang="en-US" sz="2000" dirty="0">
                <a:latin typeface="Calibri" panose="020F0502020204030204" pitchFamily="34" charset="0"/>
                <a:ea typeface="Calibri" panose="020F0502020204030204" pitchFamily="34" charset="0"/>
                <a:cs typeface="Calibri" panose="020F0502020204030204" pitchFamily="34" charset="0"/>
              </a:rPr>
              <a:t>framework based on the </a:t>
            </a:r>
            <a:r>
              <a:rPr lang="en-US" sz="2000" b="1" dirty="0">
                <a:latin typeface="Calibri" panose="020F0502020204030204" pitchFamily="34" charset="0"/>
                <a:ea typeface="Calibri" panose="020F0502020204030204" pitchFamily="34" charset="0"/>
                <a:cs typeface="Calibri" panose="020F0502020204030204" pitchFamily="34" charset="0"/>
              </a:rPr>
              <a:t>ACE thermo-mechanical terrestrial model </a:t>
            </a:r>
            <a:r>
              <a:rPr lang="en-US" sz="2000" dirty="0">
                <a:latin typeface="Calibri" panose="020F0502020204030204" pitchFamily="34" charset="0"/>
                <a:ea typeface="Calibri" panose="020F0502020204030204" pitchFamily="34" charset="0"/>
                <a:cs typeface="Calibri" panose="020F0502020204030204" pitchFamily="34" charset="0"/>
              </a:rPr>
              <a:t>to </a:t>
            </a:r>
            <a:r>
              <a:rPr lang="en-US" sz="2000" b="1" dirty="0">
                <a:latin typeface="Calibri" panose="020F0502020204030204" pitchFamily="34" charset="0"/>
                <a:ea typeface="Calibri" panose="020F0502020204030204" pitchFamily="34" charset="0"/>
                <a:cs typeface="Calibri" panose="020F0502020204030204" pitchFamily="34" charset="0"/>
              </a:rPr>
              <a:t>estimate</a:t>
            </a:r>
            <a:r>
              <a:rPr lang="en-US" sz="2000" dirty="0">
                <a:latin typeface="Calibri" panose="020F0502020204030204" pitchFamily="34" charset="0"/>
                <a:ea typeface="Calibri" panose="020F0502020204030204" pitchFamily="34" charset="0"/>
                <a:cs typeface="Calibri" panose="020F0502020204030204" pitchFamily="34" charset="0"/>
              </a:rPr>
              <a:t> and </a:t>
            </a:r>
            <a:r>
              <a:rPr lang="en-US" sz="2000" b="1" dirty="0">
                <a:latin typeface="Calibri" panose="020F0502020204030204" pitchFamily="34" charset="0"/>
                <a:ea typeface="Calibri" panose="020F0502020204030204" pitchFamily="34" charset="0"/>
                <a:cs typeface="Calibri" panose="020F0502020204030204" pitchFamily="34" charset="0"/>
              </a:rPr>
              <a:t>predict</a:t>
            </a:r>
            <a:r>
              <a:rPr lang="en-US" sz="2000" dirty="0">
                <a:latin typeface="Calibri" panose="020F0502020204030204" pitchFamily="34" charset="0"/>
                <a:ea typeface="Calibri" panose="020F0502020204030204" pitchFamily="34" charset="0"/>
                <a:cs typeface="Calibri" panose="020F0502020204030204" pitchFamily="34" charset="0"/>
              </a:rPr>
              <a:t> risk to </a:t>
            </a:r>
            <a:r>
              <a:rPr lang="en-US" sz="2000" b="1" dirty="0">
                <a:latin typeface="Calibri" panose="020F0502020204030204" pitchFamily="34" charset="0"/>
                <a:ea typeface="Calibri" panose="020F0502020204030204" pitchFamily="34" charset="0"/>
                <a:cs typeface="Calibri" panose="020F0502020204030204" pitchFamily="34" charset="0"/>
              </a:rPr>
              <a:t>Arctic infrastructure</a:t>
            </a:r>
            <a:r>
              <a:rPr lang="en-US" sz="2000" dirty="0">
                <a:latin typeface="Calibri" panose="020F0502020204030204" pitchFamily="34" charset="0"/>
                <a:ea typeface="Calibri" panose="020F0502020204030204" pitchFamily="34" charset="0"/>
                <a:cs typeface="Calibri" panose="020F0502020204030204" pitchFamily="34" charset="0"/>
              </a:rPr>
              <a:t>.</a:t>
            </a:r>
          </a:p>
          <a:p>
            <a:pPr marL="342900" indent="-342900">
              <a:buFont typeface="Arial" panose="020B0604020202020204" pitchFamily="34" charset="0"/>
              <a:buChar char="•"/>
            </a:pPr>
            <a:endParaRPr lang="en-US" sz="400" dirty="0">
              <a:latin typeface="Calibri" panose="020F0502020204030204" pitchFamily="34" charset="0"/>
              <a:ea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endParaRPr lang="en-US" sz="200" b="1" dirty="0">
              <a:latin typeface="Calibri" panose="020F0502020204030204" pitchFamily="34" charset="0"/>
              <a:ea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r>
              <a:rPr lang="en-US" sz="2000" dirty="0">
                <a:latin typeface="Calibri" panose="020F0502020204030204" pitchFamily="34" charset="0"/>
                <a:ea typeface="Calibri" panose="020F0502020204030204" pitchFamily="34" charset="0"/>
                <a:cs typeface="Calibri" panose="020F0502020204030204" pitchFamily="34" charset="0"/>
              </a:rPr>
              <a:t>Since ACE is a FEM code, it is </a:t>
            </a:r>
            <a:r>
              <a:rPr lang="en-US" sz="2000" b="1" dirty="0">
                <a:latin typeface="Calibri" panose="020F0502020204030204" pitchFamily="34" charset="0"/>
                <a:ea typeface="Calibri" panose="020F0502020204030204" pitchFamily="34" charset="0"/>
                <a:cs typeface="Calibri" panose="020F0502020204030204" pitchFamily="34" charset="0"/>
              </a:rPr>
              <a:t>straightforward</a:t>
            </a:r>
            <a:r>
              <a:rPr lang="en-US" sz="2000" dirty="0">
                <a:latin typeface="Calibri" panose="020F0502020204030204" pitchFamily="34" charset="0"/>
                <a:ea typeface="Calibri" panose="020F0502020204030204" pitchFamily="34" charset="0"/>
                <a:cs typeface="Calibri" panose="020F0502020204030204" pitchFamily="34" charset="0"/>
              </a:rPr>
              <a:t> to put </a:t>
            </a:r>
            <a:r>
              <a:rPr lang="en-US" sz="2000" b="1" dirty="0">
                <a:latin typeface="Calibri" panose="020F0502020204030204" pitchFamily="34" charset="0"/>
                <a:ea typeface="Calibri" panose="020F0502020204030204" pitchFamily="34" charset="0"/>
                <a:cs typeface="Calibri" panose="020F0502020204030204" pitchFamily="34" charset="0"/>
              </a:rPr>
              <a:t>infrastructure </a:t>
            </a:r>
            <a:r>
              <a:rPr lang="en-US" sz="2000" dirty="0">
                <a:latin typeface="Calibri" panose="020F0502020204030204" pitchFamily="34" charset="0"/>
                <a:ea typeface="Calibri" panose="020F0502020204030204" pitchFamily="34" charset="0"/>
                <a:cs typeface="Calibri" panose="020F0502020204030204" pitchFamily="34" charset="0"/>
              </a:rPr>
              <a:t>on top of permafrost in simulation (bottom right)</a:t>
            </a:r>
          </a:p>
          <a:p>
            <a:pPr marL="800100" lvl="1" indent="-342900">
              <a:buFont typeface="Wingdings" panose="05000000000000000000" pitchFamily="2" charset="2"/>
              <a:buChar char="Ø"/>
            </a:pPr>
            <a:endParaRPr lang="en-US" sz="400" dirty="0">
              <a:latin typeface="Calibri" panose="020F0502020204030204" pitchFamily="34" charset="0"/>
              <a:ea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r>
              <a:rPr lang="en-US" sz="2000" b="1" i="1" dirty="0">
                <a:latin typeface="Calibri" panose="020F0502020204030204" pitchFamily="34" charset="0"/>
                <a:ea typeface="Calibri" panose="020F0502020204030204" pitchFamily="34" charset="0"/>
                <a:cs typeface="Calibri" panose="020F0502020204030204" pitchFamily="34" charset="0"/>
              </a:rPr>
              <a:t>Easier than ACE</a:t>
            </a:r>
            <a:r>
              <a:rPr lang="en-US" sz="2000" b="1" dirty="0">
                <a:latin typeface="Calibri" panose="020F0502020204030204" pitchFamily="34" charset="0"/>
                <a:ea typeface="Calibri" panose="020F0502020204030204" pitchFamily="34" charset="0"/>
                <a:cs typeface="Calibri" panose="020F0502020204030204" pitchFamily="34" charset="0"/>
              </a:rPr>
              <a:t>: </a:t>
            </a:r>
            <a:r>
              <a:rPr lang="en-US" sz="2000" dirty="0">
                <a:latin typeface="Calibri" panose="020F0502020204030204" pitchFamily="34" charset="0"/>
                <a:ea typeface="Calibri" panose="020F0502020204030204" pitchFamily="34" charset="0"/>
                <a:cs typeface="Calibri" panose="020F0502020204030204" pitchFamily="34" charset="0"/>
              </a:rPr>
              <a:t>not targeting infrastructure right on coast, so no block failure, </a:t>
            </a:r>
            <a:r>
              <a:rPr lang="en-US" sz="2000" b="1" dirty="0">
                <a:latin typeface="Calibri" panose="020F0502020204030204" pitchFamily="34" charset="0"/>
                <a:ea typeface="Calibri" panose="020F0502020204030204" pitchFamily="34" charset="0"/>
                <a:cs typeface="Calibri" panose="020F0502020204030204" pitchFamily="34" charset="0"/>
              </a:rPr>
              <a:t>only subsidence</a:t>
            </a:r>
          </a:p>
          <a:p>
            <a:pPr marL="800100" lvl="1" indent="-342900">
              <a:buFont typeface="Wingdings" panose="05000000000000000000" pitchFamily="2" charset="2"/>
              <a:buChar char="Ø"/>
            </a:pPr>
            <a:endParaRPr lang="en-US" sz="400" dirty="0">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Explore a variety of </a:t>
            </a:r>
            <a:r>
              <a:rPr lang="en-US" sz="2000" b="1" dirty="0">
                <a:latin typeface="Calibri" panose="020F0502020204030204" pitchFamily="34" charset="0"/>
                <a:ea typeface="Calibri" panose="020F0502020204030204" pitchFamily="34" charset="0"/>
                <a:cs typeface="Calibri" panose="020F0502020204030204" pitchFamily="34" charset="0"/>
              </a:rPr>
              <a:t>infrastructure-permafrost combinations</a:t>
            </a:r>
            <a:r>
              <a:rPr lang="en-US" sz="2000" dirty="0">
                <a:latin typeface="Calibri" panose="020F0502020204030204" pitchFamily="34" charset="0"/>
                <a:ea typeface="Calibri" panose="020F0502020204030204" pitchFamily="34" charset="0"/>
                <a:cs typeface="Calibri" panose="020F0502020204030204" pitchFamily="34" charset="0"/>
              </a:rPr>
              <a:t>, their </a:t>
            </a:r>
            <a:r>
              <a:rPr lang="en-US" sz="2000" b="1" dirty="0">
                <a:latin typeface="Calibri" panose="020F0502020204030204" pitchFamily="34" charset="0"/>
                <a:ea typeface="Calibri" panose="020F0502020204030204" pitchFamily="34" charset="0"/>
                <a:cs typeface="Calibri" panose="020F0502020204030204" pitchFamily="34" charset="0"/>
              </a:rPr>
              <a:t>failure mechanisms </a:t>
            </a:r>
            <a:r>
              <a:rPr lang="en-US" sz="2000" dirty="0">
                <a:latin typeface="Calibri" panose="020F0502020204030204" pitchFamily="34" charset="0"/>
                <a:ea typeface="Calibri" panose="020F0502020204030204" pitchFamily="34" charset="0"/>
                <a:cs typeface="Calibri" panose="020F0502020204030204" pitchFamily="34" charset="0"/>
              </a:rPr>
              <a:t>and possible solutions to </a:t>
            </a:r>
            <a:r>
              <a:rPr lang="en-US" sz="2000" b="1" dirty="0">
                <a:latin typeface="Calibri" panose="020F0502020204030204" pitchFamily="34" charset="0"/>
                <a:ea typeface="Calibri" panose="020F0502020204030204" pitchFamily="34" charset="0"/>
                <a:cs typeface="Calibri" panose="020F0502020204030204" pitchFamily="34" charset="0"/>
              </a:rPr>
              <a:t>decrease risk </a:t>
            </a:r>
          </a:p>
        </p:txBody>
      </p:sp>
    </p:spTree>
    <p:extLst>
      <p:ext uri="{BB962C8B-B14F-4D97-AF65-F5344CB8AC3E}">
        <p14:creationId xmlns:p14="http://schemas.microsoft.com/office/powerpoint/2010/main" val="15515342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805" y="46782"/>
            <a:ext cx="8991813" cy="991675"/>
          </a:xfrm>
        </p:spPr>
        <p:txBody>
          <a:bodyPr/>
          <a:lstStyle/>
          <a:p>
            <a:r>
              <a:rPr lang="en-US" sz="3600" dirty="0"/>
              <a:t>Outline</a:t>
            </a:r>
            <a:endParaRPr lang="en-US" sz="3800" dirty="0"/>
          </a:p>
        </p:txBody>
      </p:sp>
      <p:sp>
        <p:nvSpPr>
          <p:cNvPr id="10" name="TextBox 9">
            <a:extLst>
              <a:ext uri="{FF2B5EF4-FFF2-40B4-BE49-F238E27FC236}">
                <a16:creationId xmlns:a16="http://schemas.microsoft.com/office/drawing/2014/main" id="{89F95423-09F5-49CF-8E95-3CD6E6829395}"/>
              </a:ext>
            </a:extLst>
          </p:cNvPr>
          <p:cNvSpPr txBox="1"/>
          <p:nvPr/>
        </p:nvSpPr>
        <p:spPr>
          <a:xfrm>
            <a:off x="203805" y="907864"/>
            <a:ext cx="11554290" cy="6247864"/>
          </a:xfrm>
          <a:prstGeom prst="rect">
            <a:avLst/>
          </a:prstGeom>
          <a:noFill/>
        </p:spPr>
        <p:txBody>
          <a:bodyPr wrap="square" rtlCol="0">
            <a:spAutoFit/>
          </a:bodyPr>
          <a:lstStyle/>
          <a:p>
            <a:pPr marL="285750" indent="-285750">
              <a:buFont typeface="Arial" panose="020B0604020202020204" pitchFamily="34" charset="0"/>
              <a:buChar char="•"/>
            </a:pPr>
            <a:r>
              <a:rPr lang="en-US" sz="3000" dirty="0">
                <a:latin typeface="Calibri" panose="020F0502020204030204" pitchFamily="34" charset="0"/>
                <a:cs typeface="Calibri" panose="020F0502020204030204" pitchFamily="34" charset="0"/>
              </a:rPr>
              <a:t>Motivation and background</a:t>
            </a: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3000" dirty="0">
                <a:latin typeface="Calibri" panose="020F0502020204030204" pitchFamily="34" charset="0"/>
                <a:cs typeface="Calibri" panose="020F0502020204030204" pitchFamily="34" charset="0"/>
              </a:rPr>
              <a:t>The Arctic Coastal Erosion (ACE) model</a:t>
            </a: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914400" lvl="1" indent="-457200">
              <a:buFont typeface="Wingdings" panose="05000000000000000000" pitchFamily="2" charset="2"/>
              <a:buChar char="Ø"/>
            </a:pPr>
            <a:r>
              <a:rPr lang="en-US" sz="3000" dirty="0">
                <a:latin typeface="Calibri" panose="020F0502020204030204" pitchFamily="34" charset="0"/>
                <a:cs typeface="Calibri" panose="020F0502020204030204" pitchFamily="34" charset="0"/>
              </a:rPr>
              <a:t>The coupled thermo-mechanical FEM terrestrial model in ACE</a:t>
            </a:r>
          </a:p>
          <a:p>
            <a:pPr marL="914400" lvl="1" indent="-457200">
              <a:buFont typeface="Wingdings" panose="05000000000000000000" pitchFamily="2" charset="2"/>
              <a:buChar char="Ø"/>
            </a:pPr>
            <a:r>
              <a:rPr lang="en-US" sz="3000" dirty="0">
                <a:latin typeface="Calibri" panose="020F0502020204030204" pitchFamily="34" charset="0"/>
                <a:cs typeface="Calibri" panose="020F0502020204030204" pitchFamily="34" charset="0"/>
              </a:rPr>
              <a:t>Numerical results: calibration/validation of thermo-mechanical coupling for pseudo-realistic 2.5D slice problem</a:t>
            </a:r>
          </a:p>
          <a:p>
            <a:pPr marL="914400" lvl="1" indent="-45720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914400" lvl="1" indent="-45720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3000" b="1" dirty="0">
                <a:latin typeface="Calibri" panose="020F0502020204030204" pitchFamily="34" charset="0"/>
                <a:cs typeface="Calibri" panose="020F0502020204030204" pitchFamily="34" charset="0"/>
              </a:rPr>
              <a:t>From Arctic Coastal Erosion to Arctic Critical Infrastructure (ACI)</a:t>
            </a: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914400" lvl="1" indent="-457200">
              <a:buFont typeface="Wingdings" panose="05000000000000000000" pitchFamily="2" charset="2"/>
              <a:buChar char="Ø"/>
            </a:pPr>
            <a:r>
              <a:rPr lang="en-US" sz="3000" dirty="0">
                <a:latin typeface="Calibri" panose="020F0502020204030204" pitchFamily="34" charset="0"/>
                <a:cs typeface="Calibri" panose="020F0502020204030204" pitchFamily="34" charset="0"/>
              </a:rPr>
              <a:t>The ACI project</a:t>
            </a:r>
          </a:p>
          <a:p>
            <a:pPr marL="914400" lvl="1" indent="-457200">
              <a:buFont typeface="Wingdings" panose="05000000000000000000" pitchFamily="2" charset="2"/>
              <a:buChar char="Ø"/>
            </a:pPr>
            <a:r>
              <a:rPr lang="en-US" sz="3000" b="1" dirty="0">
                <a:latin typeface="Calibri" panose="020F0502020204030204" pitchFamily="34" charset="0"/>
                <a:cs typeface="Calibri" panose="020F0502020204030204" pitchFamily="34" charset="0"/>
              </a:rPr>
              <a:t>Numerical results: </a:t>
            </a:r>
            <a:r>
              <a:rPr lang="en-US" sz="3000" b="1" dirty="0" err="1">
                <a:latin typeface="Calibri" panose="020F0502020204030204" pitchFamily="34" charset="0"/>
                <a:cs typeface="Calibri" panose="020F0502020204030204" pitchFamily="34" charset="0"/>
              </a:rPr>
              <a:t>Paulatuk</a:t>
            </a:r>
            <a:r>
              <a:rPr lang="en-US" sz="3000" b="1" dirty="0">
                <a:latin typeface="Calibri" panose="020F0502020204030204" pitchFamily="34" charset="0"/>
                <a:cs typeface="Calibri" panose="020F0502020204030204" pitchFamily="34" charset="0"/>
              </a:rPr>
              <a:t> peninsula airstrip </a:t>
            </a:r>
          </a:p>
          <a:p>
            <a:pPr marL="914400" lvl="1" indent="-45720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914400" lvl="1" indent="-45720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3000" dirty="0">
                <a:latin typeface="Calibri" panose="020F0502020204030204" pitchFamily="34" charset="0"/>
                <a:cs typeface="Calibri" panose="020F0502020204030204" pitchFamily="34" charset="0"/>
              </a:rPr>
              <a:t>Summary</a:t>
            </a:r>
          </a:p>
          <a:p>
            <a:pPr marL="285750" indent="-285750">
              <a:buFont typeface="Arial" panose="020B0604020202020204" pitchFamily="34" charset="0"/>
              <a:buChar char="•"/>
            </a:pPr>
            <a:endParaRPr lang="en-US" sz="400"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400"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3000" dirty="0">
                <a:latin typeface="Calibri" panose="020F0502020204030204" pitchFamily="34" charset="0"/>
                <a:cs typeface="Calibri" panose="020F0502020204030204" pitchFamily="34" charset="0"/>
              </a:rPr>
              <a:t>Current and future work</a:t>
            </a:r>
          </a:p>
          <a:p>
            <a:pPr marL="285750" indent="-285750">
              <a:buFont typeface="Arial" panose="020B0604020202020204" pitchFamily="34" charset="0"/>
              <a:buChar char="•"/>
            </a:pPr>
            <a:endParaRPr lang="en-US" sz="3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3000" dirty="0">
              <a:latin typeface="Calibri" panose="020F0502020204030204" pitchFamily="34" charset="0"/>
              <a:cs typeface="Calibri" panose="020F0502020204030204" pitchFamily="34" charset="0"/>
            </a:endParaRPr>
          </a:p>
        </p:txBody>
      </p:sp>
      <p:sp>
        <p:nvSpPr>
          <p:cNvPr id="3" name="Slide Number Placeholder 3">
            <a:extLst>
              <a:ext uri="{FF2B5EF4-FFF2-40B4-BE49-F238E27FC236}">
                <a16:creationId xmlns:a16="http://schemas.microsoft.com/office/drawing/2014/main" id="{D3C15B3A-3C68-923C-ED46-DB2EB6DD540B}"/>
              </a:ext>
            </a:extLst>
          </p:cNvPr>
          <p:cNvSpPr>
            <a:spLocks noGrp="1"/>
          </p:cNvSpPr>
          <p:nvPr>
            <p:ph type="sldNum" sz="quarter" idx="12"/>
          </p:nvPr>
        </p:nvSpPr>
        <p:spPr>
          <a:xfrm>
            <a:off x="11176000" y="6547487"/>
            <a:ext cx="812800" cy="374650"/>
          </a:xfrm>
        </p:spPr>
        <p:txBody>
          <a:bodyPr/>
          <a:lstStyle/>
          <a:p>
            <a:fld id="{A5E55A7B-7854-E145-92D9-B491DF4BAE2D}" type="slidenum">
              <a:rPr lang="en-US" smtClean="0">
                <a:solidFill>
                  <a:schemeClr val="bg1"/>
                </a:solidFill>
              </a:rPr>
              <a:pPr/>
              <a:t>31</a:t>
            </a:fld>
            <a:endParaRPr lang="en-US" dirty="0">
              <a:solidFill>
                <a:schemeClr val="bg1"/>
              </a:solidFill>
            </a:endParaRPr>
          </a:p>
        </p:txBody>
      </p:sp>
      <p:pic>
        <p:nvPicPr>
          <p:cNvPr id="4" name="Picture 3">
            <a:extLst>
              <a:ext uri="{FF2B5EF4-FFF2-40B4-BE49-F238E27FC236}">
                <a16:creationId xmlns:a16="http://schemas.microsoft.com/office/drawing/2014/main" id="{F65CAFBA-CD24-90BF-BA4D-376D859F2B8A}"/>
              </a:ext>
            </a:extLst>
          </p:cNvPr>
          <p:cNvPicPr>
            <a:picLocks noChangeAspect="1"/>
          </p:cNvPicPr>
          <p:nvPr/>
        </p:nvPicPr>
        <p:blipFill>
          <a:blip r:embed="rId3"/>
          <a:stretch>
            <a:fillRect/>
          </a:stretch>
        </p:blipFill>
        <p:spPr>
          <a:xfrm>
            <a:off x="7006911" y="482549"/>
            <a:ext cx="3136743" cy="1398238"/>
          </a:xfrm>
          <a:prstGeom prst="rect">
            <a:avLst/>
          </a:prstGeom>
        </p:spPr>
      </p:pic>
      <p:pic>
        <p:nvPicPr>
          <p:cNvPr id="6" name="Picture 5" descr="A picture containing outdoor, grass, field, truck&#10;&#10;Description automatically generated">
            <a:extLst>
              <a:ext uri="{FF2B5EF4-FFF2-40B4-BE49-F238E27FC236}">
                <a16:creationId xmlns:a16="http://schemas.microsoft.com/office/drawing/2014/main" id="{827C3DA7-9588-248D-22F5-50863FDBAB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5283" y="4479927"/>
            <a:ext cx="3347408" cy="1882917"/>
          </a:xfrm>
          <a:prstGeom prst="rect">
            <a:avLst/>
          </a:prstGeom>
        </p:spPr>
      </p:pic>
      <p:sp>
        <p:nvSpPr>
          <p:cNvPr id="7" name="TextBox 6">
            <a:extLst>
              <a:ext uri="{FF2B5EF4-FFF2-40B4-BE49-F238E27FC236}">
                <a16:creationId xmlns:a16="http://schemas.microsoft.com/office/drawing/2014/main" id="{C9BD7096-29E3-0C3E-1BB1-6F2579E1CD98}"/>
              </a:ext>
            </a:extLst>
          </p:cNvPr>
          <p:cNvSpPr txBox="1"/>
          <p:nvPr/>
        </p:nvSpPr>
        <p:spPr>
          <a:xfrm>
            <a:off x="7706027" y="6067674"/>
            <a:ext cx="3469973" cy="307777"/>
          </a:xfrm>
          <a:prstGeom prst="rect">
            <a:avLst/>
          </a:prstGeom>
          <a:noFill/>
        </p:spPr>
        <p:txBody>
          <a:bodyPr wrap="square" rtlCol="0">
            <a:spAutoFit/>
          </a:bodyPr>
          <a:lstStyle/>
          <a:p>
            <a:pPr algn="ctr"/>
            <a:r>
              <a:rPr lang="en-US" sz="1400" dirty="0">
                <a:solidFill>
                  <a:schemeClr val="bg1"/>
                </a:solidFill>
                <a:latin typeface="Calibri" panose="020F0502020204030204" pitchFamily="34" charset="0"/>
                <a:ea typeface="Calibri" panose="020F0502020204030204" pitchFamily="34" charset="0"/>
                <a:cs typeface="Calibri" panose="020F0502020204030204" pitchFamily="34" charset="0"/>
              </a:rPr>
              <a:t>From newsweek.com.</a:t>
            </a:r>
          </a:p>
        </p:txBody>
      </p:sp>
    </p:spTree>
    <p:extLst>
      <p:ext uri="{BB962C8B-B14F-4D97-AF65-F5344CB8AC3E}">
        <p14:creationId xmlns:p14="http://schemas.microsoft.com/office/powerpoint/2010/main" val="22655252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FB7B8681-9493-A240-1FBD-95D8C77ED4DC}"/>
              </a:ext>
            </a:extLst>
          </p:cNvPr>
          <p:cNvPicPr>
            <a:picLocks noChangeAspect="1"/>
          </p:cNvPicPr>
          <p:nvPr/>
        </p:nvPicPr>
        <p:blipFill>
          <a:blip r:embed="rId3"/>
          <a:stretch>
            <a:fillRect/>
          </a:stretch>
        </p:blipFill>
        <p:spPr>
          <a:xfrm>
            <a:off x="7127434" y="1858740"/>
            <a:ext cx="1217131" cy="1956207"/>
          </a:xfrm>
          <a:prstGeom prst="rect">
            <a:avLst/>
          </a:prstGeom>
        </p:spPr>
      </p:pic>
      <p:sp>
        <p:nvSpPr>
          <p:cNvPr id="12" name="Title 1">
            <a:extLst>
              <a:ext uri="{FF2B5EF4-FFF2-40B4-BE49-F238E27FC236}">
                <a16:creationId xmlns:a16="http://schemas.microsoft.com/office/drawing/2014/main" id="{75FAFC73-64DD-4FFD-1554-061E2A2F1A56}"/>
              </a:ext>
            </a:extLst>
          </p:cNvPr>
          <p:cNvSpPr txBox="1">
            <a:spLocks/>
          </p:cNvSpPr>
          <p:nvPr/>
        </p:nvSpPr>
        <p:spPr>
          <a:xfrm>
            <a:off x="141401" y="94916"/>
            <a:ext cx="11745799" cy="1190291"/>
          </a:xfrm>
          <a:prstGeom prst="rect">
            <a:avLst/>
          </a:prstGeom>
          <a:solidFill>
            <a:schemeClr val="bg1"/>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atin typeface="Calibri" panose="020F0502020204030204" pitchFamily="34" charset="0"/>
                <a:ea typeface="Calibri" panose="020F0502020204030204" pitchFamily="34" charset="0"/>
                <a:cs typeface="Calibri" panose="020F0502020204030204" pitchFamily="34" charset="0"/>
              </a:rPr>
              <a:t>ACI demonstration: </a:t>
            </a:r>
            <a:r>
              <a:rPr lang="en-US" sz="4000" dirty="0" err="1">
                <a:latin typeface="Calibri" panose="020F0502020204030204" pitchFamily="34" charset="0"/>
                <a:ea typeface="Calibri" panose="020F0502020204030204" pitchFamily="34" charset="0"/>
                <a:cs typeface="Calibri" panose="020F0502020204030204" pitchFamily="34" charset="0"/>
              </a:rPr>
              <a:t>Paulatuk</a:t>
            </a:r>
            <a:r>
              <a:rPr lang="en-US" sz="4000" dirty="0">
                <a:latin typeface="Calibri" panose="020F0502020204030204" pitchFamily="34" charset="0"/>
                <a:ea typeface="Calibri" panose="020F0502020204030204" pitchFamily="34" charset="0"/>
                <a:cs typeface="Calibri" panose="020F0502020204030204" pitchFamily="34" charset="0"/>
              </a:rPr>
              <a:t> peninsula airstrip</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ED6E4C78-AED0-56BC-F846-0C7E4772A9E2}"/>
                  </a:ext>
                </a:extLst>
              </p:cNvPr>
              <p:cNvSpPr txBox="1"/>
              <p:nvPr/>
            </p:nvSpPr>
            <p:spPr>
              <a:xfrm>
                <a:off x="70700" y="3907348"/>
                <a:ext cx="11887200" cy="2523768"/>
              </a:xfrm>
              <a:prstGeom prst="rect">
                <a:avLst/>
              </a:prstGeom>
              <a:noFill/>
            </p:spPr>
            <p:txBody>
              <a:bodyPr wrap="square" rtlCol="0">
                <a:spAutoFit/>
              </a:bodyPr>
              <a:lstStyle/>
              <a:p>
                <a:pPr marL="171450" indent="-1714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Located within the Inuvialuit Settlement Region of the Amundsen Gulf, south Darnley Bay, in </a:t>
                </a:r>
                <a:r>
                  <a:rPr lang="en-US" b="1" dirty="0">
                    <a:latin typeface="Calibri" panose="020F0502020204030204" pitchFamily="34" charset="0"/>
                    <a:ea typeface="Calibri" panose="020F0502020204030204" pitchFamily="34" charset="0"/>
                    <a:cs typeface="Calibri" panose="020F0502020204030204" pitchFamily="34" charset="0"/>
                  </a:rPr>
                  <a:t>northern Canada</a:t>
                </a:r>
                <a:r>
                  <a:rPr lang="en-US" dirty="0">
                    <a:latin typeface="Calibri" panose="020F0502020204030204" pitchFamily="34" charset="0"/>
                    <a:ea typeface="Calibri" panose="020F0502020204030204" pitchFamily="34" charset="0"/>
                    <a:cs typeface="Calibri" panose="020F0502020204030204" pitchFamily="34" charset="0"/>
                  </a:rPr>
                  <a:t>.</a:t>
                </a:r>
              </a:p>
              <a:p>
                <a:pPr marL="171450" indent="-171450">
                  <a:buFont typeface="Arial" panose="020B0604020202020204" pitchFamily="34" charset="0"/>
                  <a:buChar char="•"/>
                </a:pPr>
                <a:endParaRPr lang="en-US" sz="200" dirty="0">
                  <a:latin typeface="Calibri" panose="020F0502020204030204" pitchFamily="34" charset="0"/>
                  <a:ea typeface="Calibri" panose="020F0502020204030204" pitchFamily="34" charset="0"/>
                  <a:cs typeface="Calibri" panose="020F0502020204030204" pitchFamily="34" charset="0"/>
                </a:endParaRPr>
              </a:p>
              <a:p>
                <a:pPr marL="742950" lvl="1" indent="-285750">
                  <a:buFont typeface="Wingdings" panose="05000000000000000000" pitchFamily="2" charset="2"/>
                  <a:buChar char="Ø"/>
                </a:pPr>
                <a:r>
                  <a:rPr lang="en-US" dirty="0">
                    <a:latin typeface="Calibri" panose="020F0502020204030204" pitchFamily="34" charset="0"/>
                    <a:ea typeface="Calibri" panose="020F0502020204030204" pitchFamily="34" charset="0"/>
                    <a:cs typeface="Calibri" panose="020F0502020204030204" pitchFamily="34" charset="0"/>
                  </a:rPr>
                  <a:t>Permafrost characteristics are </a:t>
                </a:r>
                <a:r>
                  <a:rPr lang="en-US" b="1" dirty="0">
                    <a:latin typeface="Calibri" panose="020F0502020204030204" pitchFamily="34" charset="0"/>
                    <a:ea typeface="Calibri" panose="020F0502020204030204" pitchFamily="34" charset="0"/>
                    <a:cs typeface="Calibri" panose="020F0502020204030204" pitchFamily="34" charset="0"/>
                  </a:rPr>
                  <a:t>similar</a:t>
                </a:r>
                <a:r>
                  <a:rPr lang="en-US" dirty="0">
                    <a:latin typeface="Calibri" panose="020F0502020204030204" pitchFamily="34" charset="0"/>
                    <a:ea typeface="Calibri" panose="020F0502020204030204" pitchFamily="34" charset="0"/>
                    <a:cs typeface="Calibri" panose="020F0502020204030204" pitchFamily="34" charset="0"/>
                  </a:rPr>
                  <a:t> to those from Drew Point, Alaska.</a:t>
                </a:r>
              </a:p>
              <a:p>
                <a:endParaRPr lang="en-US" sz="400" dirty="0">
                  <a:latin typeface="Calibri" panose="020F0502020204030204" pitchFamily="34" charset="0"/>
                  <a:ea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Airstrip is </a:t>
                </a:r>
                <a:r>
                  <a:rPr lang="en-US" b="1" dirty="0">
                    <a:latin typeface="Calibri" panose="020F0502020204030204" pitchFamily="34" charset="0"/>
                    <a:ea typeface="Calibri" panose="020F0502020204030204" pitchFamily="34" charset="0"/>
                    <a:cs typeface="Calibri" panose="020F0502020204030204" pitchFamily="34" charset="0"/>
                  </a:rPr>
                  <a:t>1.3 km long </a:t>
                </a:r>
                <a:r>
                  <a:rPr lang="en-US" dirty="0">
                    <a:latin typeface="Calibri" panose="020F0502020204030204" pitchFamily="34" charset="0"/>
                    <a:ea typeface="Calibri" panose="020F0502020204030204" pitchFamily="34" charset="0"/>
                    <a:cs typeface="Calibri" panose="020F0502020204030204" pitchFamily="34" charset="0"/>
                  </a:rPr>
                  <a:t>and </a:t>
                </a:r>
                <a:r>
                  <a:rPr lang="en-US" b="1" dirty="0">
                    <a:latin typeface="Calibri" panose="020F0502020204030204" pitchFamily="34" charset="0"/>
                    <a:ea typeface="Calibri" panose="020F0502020204030204" pitchFamily="34" charset="0"/>
                    <a:cs typeface="Calibri" panose="020F0502020204030204" pitchFamily="34" charset="0"/>
                  </a:rPr>
                  <a:t>55 m wide</a:t>
                </a:r>
                <a:r>
                  <a:rPr lang="en-US" dirty="0">
                    <a:latin typeface="Calibri" panose="020F0502020204030204" pitchFamily="34" charset="0"/>
                    <a:ea typeface="Calibri" panose="020F0502020204030204" pitchFamily="34" charset="0"/>
                    <a:cs typeface="Calibri" panose="020F0502020204030204" pitchFamily="34" charset="0"/>
                  </a:rPr>
                  <a:t>, with a mean </a:t>
                </a:r>
                <a:r>
                  <a:rPr lang="en-US" b="1" dirty="0">
                    <a:latin typeface="Calibri" panose="020F0502020204030204" pitchFamily="34" charset="0"/>
                    <a:ea typeface="Calibri" panose="020F0502020204030204" pitchFamily="34" charset="0"/>
                    <a:cs typeface="Calibri" panose="020F0502020204030204" pitchFamily="34" charset="0"/>
                  </a:rPr>
                  <a:t>altitude of 4.2 m</a:t>
                </a:r>
                <a:r>
                  <a:rPr lang="en-US" dirty="0">
                    <a:latin typeface="Calibri" panose="020F0502020204030204" pitchFamily="34" charset="0"/>
                    <a:ea typeface="Calibri" panose="020F0502020204030204" pitchFamily="34" charset="0"/>
                    <a:cs typeface="Calibri" panose="020F0502020204030204" pitchFamily="34" charset="0"/>
                  </a:rPr>
                  <a:t>, artificially installed over a </a:t>
                </a:r>
                <a:r>
                  <a:rPr lang="en-US" b="1" dirty="0">
                    <a:latin typeface="Calibri" panose="020F0502020204030204" pitchFamily="34" charset="0"/>
                    <a:ea typeface="Calibri" panose="020F0502020204030204" pitchFamily="34" charset="0"/>
                    <a:cs typeface="Calibri" panose="020F0502020204030204" pitchFamily="34" charset="0"/>
                  </a:rPr>
                  <a:t>~2 m thick gravel pad </a:t>
                </a:r>
                <a:r>
                  <a:rPr lang="en-US" dirty="0">
                    <a:latin typeface="Calibri" panose="020F0502020204030204" pitchFamily="34" charset="0"/>
                    <a:ea typeface="Calibri" panose="020F0502020204030204" pitchFamily="34" charset="0"/>
                    <a:cs typeface="Calibri" panose="020F0502020204030204" pitchFamily="34" charset="0"/>
                  </a:rPr>
                  <a:t>overlying the tundra and </a:t>
                </a:r>
                <a:r>
                  <a:rPr lang="en-US" b="1" dirty="0">
                    <a:latin typeface="Calibri" panose="020F0502020204030204" pitchFamily="34" charset="0"/>
                    <a:ea typeface="Calibri" panose="020F0502020204030204" pitchFamily="34" charset="0"/>
                    <a:cs typeface="Calibri" panose="020F0502020204030204" pitchFamily="34" charset="0"/>
                  </a:rPr>
                  <a:t>numerous ice-wedge troughs</a:t>
                </a:r>
                <a:r>
                  <a:rPr lang="en-US" dirty="0">
                    <a:latin typeface="Calibri" panose="020F0502020204030204" pitchFamily="34" charset="0"/>
                    <a:ea typeface="Calibri" panose="020F0502020204030204" pitchFamily="34" charset="0"/>
                    <a:cs typeface="Calibri" panose="020F0502020204030204" pitchFamily="34" charset="0"/>
                  </a:rPr>
                  <a:t>.</a:t>
                </a:r>
              </a:p>
              <a:p>
                <a:pPr marL="171450" indent="-171450">
                  <a:buFont typeface="Arial" panose="020B0604020202020204" pitchFamily="34" charset="0"/>
                  <a:buChar char="•"/>
                </a:pPr>
                <a:endParaRPr lang="en-US" sz="400" dirty="0">
                  <a:latin typeface="Calibri" panose="020F0502020204030204" pitchFamily="34" charset="0"/>
                  <a:ea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Airstrip slopes towards a depression with a maximum angle of 0.37</a:t>
                </a:r>
                <a14:m>
                  <m:oMath xmlns:m="http://schemas.openxmlformats.org/officeDocument/2006/math">
                    <m:r>
                      <a:rPr lang="en-US" i="1" smtClean="0">
                        <a:latin typeface="Cambria Math" panose="02040503050406030204" pitchFamily="18" charset="0"/>
                        <a:ea typeface="Cambria Math" panose="02040503050406030204" pitchFamily="18" charset="0"/>
                        <a:cs typeface="Calibri" panose="020F0502020204030204" pitchFamily="34" charset="0"/>
                      </a:rPr>
                      <m:t>°</m:t>
                    </m:r>
                  </m:oMath>
                </a14:m>
                <a:r>
                  <a:rPr lang="en-US" dirty="0">
                    <a:latin typeface="Calibri" panose="020F0502020204030204" pitchFamily="34" charset="0"/>
                    <a:ea typeface="Calibri" panose="020F0502020204030204" pitchFamily="34" charset="0"/>
                    <a:cs typeface="Calibri" panose="020F0502020204030204" pitchFamily="34" charset="0"/>
                  </a:rPr>
                  <a:t>, suggesting that </a:t>
                </a:r>
                <a:r>
                  <a:rPr lang="en-US" b="1" dirty="0">
                    <a:latin typeface="Calibri" panose="020F0502020204030204" pitchFamily="34" charset="0"/>
                    <a:ea typeface="Calibri" panose="020F0502020204030204" pitchFamily="34" charset="0"/>
                    <a:cs typeface="Calibri" panose="020F0502020204030204" pitchFamily="34" charset="0"/>
                  </a:rPr>
                  <a:t>subsidence</a:t>
                </a:r>
                <a:r>
                  <a:rPr lang="en-US" dirty="0">
                    <a:latin typeface="Calibri" panose="020F0502020204030204" pitchFamily="34" charset="0"/>
                    <a:ea typeface="Calibri" panose="020F0502020204030204" pitchFamily="34" charset="0"/>
                    <a:cs typeface="Calibri" panose="020F0502020204030204" pitchFamily="34" charset="0"/>
                  </a:rPr>
                  <a:t> is occurring</a:t>
                </a:r>
              </a:p>
              <a:p>
                <a:pPr marL="171450" indent="-171450">
                  <a:buFont typeface="Arial" panose="020B0604020202020204" pitchFamily="34" charset="0"/>
                  <a:buChar char="•"/>
                </a:pPr>
                <a:endParaRPr lang="en-US" sz="200" dirty="0">
                  <a:latin typeface="Calibri" panose="020F0502020204030204" pitchFamily="34" charset="0"/>
                  <a:ea typeface="Calibri" panose="020F0502020204030204" pitchFamily="34" charset="0"/>
                  <a:cs typeface="Calibri" panose="020F0502020204030204" pitchFamily="34" charset="0"/>
                </a:endParaRPr>
              </a:p>
              <a:p>
                <a:pPr marL="171450" indent="-171450">
                  <a:buFont typeface="Arial" panose="020B0604020202020204" pitchFamily="34" charset="0"/>
                  <a:buChar char="•"/>
                </a:pPr>
                <a:endParaRPr lang="en-US" sz="200" dirty="0">
                  <a:latin typeface="Calibri" panose="020F0502020204030204" pitchFamily="34" charset="0"/>
                  <a:ea typeface="Calibri" panose="020F0502020204030204" pitchFamily="34" charset="0"/>
                  <a:cs typeface="Calibri" panose="020F0502020204030204" pitchFamily="34" charset="0"/>
                </a:endParaRPr>
              </a:p>
              <a:p>
                <a:pPr marL="742950" lvl="1" indent="-285750">
                  <a:buFont typeface="Wingdings" panose="05000000000000000000" pitchFamily="2" charset="2"/>
                  <a:buChar char="Ø"/>
                </a:pPr>
                <a:r>
                  <a:rPr lang="en-US" b="1" dirty="0">
                    <a:latin typeface="Calibri" panose="020F0502020204030204" pitchFamily="34" charset="0"/>
                    <a:ea typeface="Calibri" panose="020F0502020204030204" pitchFamily="34" charset="0"/>
                    <a:cs typeface="Calibri" panose="020F0502020204030204" pitchFamily="34" charset="0"/>
                  </a:rPr>
                  <a:t>Snow accumulation </a:t>
                </a:r>
                <a:r>
                  <a:rPr lang="en-US" dirty="0">
                    <a:latin typeface="Calibri" panose="020F0502020204030204" pitchFamily="34" charset="0"/>
                    <a:ea typeface="Calibri" panose="020F0502020204030204" pitchFamily="34" charset="0"/>
                    <a:cs typeface="Calibri" panose="020F0502020204030204" pitchFamily="34" charset="0"/>
                  </a:rPr>
                  <a:t>at side of airstrip acts as insulator and prevents ground from cooling </a:t>
                </a:r>
                <a14:m>
                  <m:oMath xmlns:m="http://schemas.openxmlformats.org/officeDocument/2006/math">
                    <m:r>
                      <a:rPr lang="en-US" i="1" smtClean="0">
                        <a:latin typeface="Cambria Math" panose="02040503050406030204" pitchFamily="18" charset="0"/>
                        <a:ea typeface="Cambria Math" panose="02040503050406030204" pitchFamily="18" charset="0"/>
                        <a:cs typeface="Calibri" panose="020F0502020204030204" pitchFamily="34" charset="0"/>
                      </a:rPr>
                      <m:t>⇒</m:t>
                    </m:r>
                  </m:oMath>
                </a14:m>
                <a:r>
                  <a:rPr lang="en-US" dirty="0">
                    <a:latin typeface="Calibri" panose="020F0502020204030204" pitchFamily="34" charset="0"/>
                    <a:ea typeface="Calibri" panose="020F0502020204030204" pitchFamily="34" charset="0"/>
                    <a:cs typeface="Calibri" panose="020F0502020204030204" pitchFamily="34" charset="0"/>
                  </a:rPr>
                  <a:t> melting of snow causes </a:t>
                </a:r>
                <a:r>
                  <a:rPr lang="en-US" b="1" dirty="0">
                    <a:latin typeface="Calibri" panose="020F0502020204030204" pitchFamily="34" charset="0"/>
                    <a:ea typeface="Calibri" panose="020F0502020204030204" pitchFamily="34" charset="0"/>
                    <a:cs typeface="Calibri" panose="020F0502020204030204" pitchFamily="34" charset="0"/>
                  </a:rPr>
                  <a:t>thaw-ponds</a:t>
                </a:r>
                <a:r>
                  <a:rPr lang="en-US" dirty="0">
                    <a:latin typeface="Calibri" panose="020F0502020204030204" pitchFamily="34" charset="0"/>
                    <a:ea typeface="Calibri" panose="020F0502020204030204" pitchFamily="34" charset="0"/>
                    <a:cs typeface="Calibri" panose="020F0502020204030204" pitchFamily="34" charset="0"/>
                  </a:rPr>
                  <a:t>, which </a:t>
                </a:r>
                <a:r>
                  <a:rPr lang="en-US" b="1" dirty="0">
                    <a:latin typeface="Calibri" panose="020F0502020204030204" pitchFamily="34" charset="0"/>
                    <a:ea typeface="Calibri" panose="020F0502020204030204" pitchFamily="34" charset="0"/>
                    <a:cs typeface="Calibri" panose="020F0502020204030204" pitchFamily="34" charset="0"/>
                  </a:rPr>
                  <a:t>retain heat </a:t>
                </a:r>
                <a:r>
                  <a:rPr lang="en-US" dirty="0">
                    <a:latin typeface="Calibri" panose="020F0502020204030204" pitchFamily="34" charset="0"/>
                    <a:ea typeface="Calibri" panose="020F0502020204030204" pitchFamily="34" charset="0"/>
                    <a:cs typeface="Calibri" panose="020F0502020204030204" pitchFamily="34" charset="0"/>
                  </a:rPr>
                  <a:t>from solar radiation </a:t>
                </a:r>
                <a14:m>
                  <m:oMath xmlns:m="http://schemas.openxmlformats.org/officeDocument/2006/math">
                    <m:r>
                      <a:rPr lang="en-US" i="1">
                        <a:latin typeface="Cambria Math" panose="02040503050406030204" pitchFamily="18" charset="0"/>
                        <a:ea typeface="Cambria Math" panose="02040503050406030204" pitchFamily="18" charset="0"/>
                        <a:cs typeface="Calibri" panose="020F0502020204030204" pitchFamily="34" charset="0"/>
                      </a:rPr>
                      <m:t>⇒</m:t>
                    </m:r>
                  </m:oMath>
                </a14:m>
                <a:r>
                  <a:rPr lang="en-US" dirty="0">
                    <a:latin typeface="Calibri" panose="020F0502020204030204" pitchFamily="34" charset="0"/>
                    <a:ea typeface="Calibri" panose="020F0502020204030204" pitchFamily="34" charset="0"/>
                    <a:cs typeface="Calibri" panose="020F0502020204030204" pitchFamily="34" charset="0"/>
                  </a:rPr>
                  <a:t> </a:t>
                </a:r>
                <a:r>
                  <a:rPr lang="en-US" b="1" dirty="0">
                    <a:latin typeface="Calibri" panose="020F0502020204030204" pitchFamily="34" charset="0"/>
                    <a:ea typeface="Calibri" panose="020F0502020204030204" pitchFamily="34" charset="0"/>
                    <a:cs typeface="Calibri" panose="020F0502020204030204" pitchFamily="34" charset="0"/>
                  </a:rPr>
                  <a:t>downward heat diffusion </a:t>
                </a:r>
                <a:r>
                  <a:rPr lang="en-US" dirty="0">
                    <a:latin typeface="Calibri" panose="020F0502020204030204" pitchFamily="34" charset="0"/>
                    <a:ea typeface="Calibri" panose="020F0502020204030204" pitchFamily="34" charset="0"/>
                    <a:cs typeface="Calibri" panose="020F0502020204030204" pitchFamily="34" charset="0"/>
                  </a:rPr>
                  <a:t>from ponds induces </a:t>
                </a:r>
                <a:r>
                  <a:rPr lang="en-US" b="1" dirty="0">
                    <a:latin typeface="Calibri" panose="020F0502020204030204" pitchFamily="34" charset="0"/>
                    <a:ea typeface="Calibri" panose="020F0502020204030204" pitchFamily="34" charset="0"/>
                    <a:cs typeface="Calibri" panose="020F0502020204030204" pitchFamily="34" charset="0"/>
                  </a:rPr>
                  <a:t>permafrost degradation</a:t>
                </a:r>
                <a:r>
                  <a:rPr lang="en-US" dirty="0">
                    <a:latin typeface="Calibri" panose="020F0502020204030204" pitchFamily="34" charset="0"/>
                    <a:ea typeface="Calibri" panose="020F0502020204030204" pitchFamily="34" charset="0"/>
                    <a:cs typeface="Calibri" panose="020F0502020204030204" pitchFamily="34" charset="0"/>
                  </a:rPr>
                  <a:t> and </a:t>
                </a:r>
                <a:r>
                  <a:rPr lang="en-US" b="1" dirty="0">
                    <a:latin typeface="Calibri" panose="020F0502020204030204" pitchFamily="34" charset="0"/>
                    <a:ea typeface="Calibri" panose="020F0502020204030204" pitchFamily="34" charset="0"/>
                    <a:cs typeface="Calibri" panose="020F0502020204030204" pitchFamily="34" charset="0"/>
                  </a:rPr>
                  <a:t>subsidence </a:t>
                </a:r>
                <a:r>
                  <a:rPr lang="en-US" dirty="0">
                    <a:latin typeface="Calibri" panose="020F0502020204030204" pitchFamily="34" charset="0"/>
                    <a:ea typeface="Calibri" panose="020F0502020204030204" pitchFamily="34" charset="0"/>
                    <a:cs typeface="Calibri" panose="020F0502020204030204" pitchFamily="34" charset="0"/>
                  </a:rPr>
                  <a:t>[Allard et al., 2020].  </a:t>
                </a:r>
              </a:p>
            </p:txBody>
          </p:sp>
        </mc:Choice>
        <mc:Fallback xmlns="">
          <p:sp>
            <p:nvSpPr>
              <p:cNvPr id="17" name="TextBox 16">
                <a:extLst>
                  <a:ext uri="{FF2B5EF4-FFF2-40B4-BE49-F238E27FC236}">
                    <a16:creationId xmlns:a16="http://schemas.microsoft.com/office/drawing/2014/main" id="{ED6E4C78-AED0-56BC-F846-0C7E4772A9E2}"/>
                  </a:ext>
                </a:extLst>
              </p:cNvPr>
              <p:cNvSpPr txBox="1">
                <a:spLocks noRot="1" noChangeAspect="1" noMove="1" noResize="1" noEditPoints="1" noAdjustHandles="1" noChangeArrowheads="1" noChangeShapeType="1" noTextEdit="1"/>
              </p:cNvSpPr>
              <p:nvPr/>
            </p:nvSpPr>
            <p:spPr>
              <a:xfrm>
                <a:off x="70700" y="3907348"/>
                <a:ext cx="11887200" cy="2523768"/>
              </a:xfrm>
              <a:prstGeom prst="rect">
                <a:avLst/>
              </a:prstGeom>
              <a:blipFill>
                <a:blip r:embed="rId4"/>
                <a:stretch>
                  <a:fillRect l="-359" t="-1449" b="-2899"/>
                </a:stretch>
              </a:blipFill>
            </p:spPr>
            <p:txBody>
              <a:bodyPr/>
              <a:lstStyle/>
              <a:p>
                <a:r>
                  <a:rPr lang="en-US">
                    <a:noFill/>
                  </a:rPr>
                  <a:t> </a:t>
                </a:r>
              </a:p>
            </p:txBody>
          </p:sp>
        </mc:Fallback>
      </mc:AlternateContent>
      <p:grpSp>
        <p:nvGrpSpPr>
          <p:cNvPr id="18" name="Group 17">
            <a:extLst>
              <a:ext uri="{FF2B5EF4-FFF2-40B4-BE49-F238E27FC236}">
                <a16:creationId xmlns:a16="http://schemas.microsoft.com/office/drawing/2014/main" id="{101E4CBE-86F4-D789-FD27-D25F53D85CD8}"/>
              </a:ext>
            </a:extLst>
          </p:cNvPr>
          <p:cNvGrpSpPr/>
          <p:nvPr/>
        </p:nvGrpSpPr>
        <p:grpSpPr>
          <a:xfrm>
            <a:off x="4781511" y="742470"/>
            <a:ext cx="6979648" cy="3118881"/>
            <a:chOff x="4585363" y="2390616"/>
            <a:chExt cx="6061507" cy="2604308"/>
          </a:xfrm>
        </p:grpSpPr>
        <p:pic>
          <p:nvPicPr>
            <p:cNvPr id="4" name="Picture 3">
              <a:extLst>
                <a:ext uri="{FF2B5EF4-FFF2-40B4-BE49-F238E27FC236}">
                  <a16:creationId xmlns:a16="http://schemas.microsoft.com/office/drawing/2014/main" id="{0412213D-F242-A8CF-79BE-8FFA0A15031C}"/>
                </a:ext>
              </a:extLst>
            </p:cNvPr>
            <p:cNvPicPr>
              <a:picLocks noChangeAspect="1"/>
            </p:cNvPicPr>
            <p:nvPr/>
          </p:nvPicPr>
          <p:blipFill>
            <a:blip r:embed="rId5"/>
            <a:stretch>
              <a:fillRect/>
            </a:stretch>
          </p:blipFill>
          <p:spPr>
            <a:xfrm>
              <a:off x="7679714" y="2390616"/>
              <a:ext cx="2967156" cy="2604308"/>
            </a:xfrm>
            <a:prstGeom prst="rect">
              <a:avLst/>
            </a:prstGeom>
          </p:spPr>
        </p:pic>
        <p:sp>
          <p:nvSpPr>
            <p:cNvPr id="13" name="Rectangle 12">
              <a:extLst>
                <a:ext uri="{FF2B5EF4-FFF2-40B4-BE49-F238E27FC236}">
                  <a16:creationId xmlns:a16="http://schemas.microsoft.com/office/drawing/2014/main" id="{0E80ED4C-6F91-AF1E-A7E6-06F250DBE5C2}"/>
                </a:ext>
              </a:extLst>
            </p:cNvPr>
            <p:cNvSpPr/>
            <p:nvPr/>
          </p:nvSpPr>
          <p:spPr>
            <a:xfrm rot="1450123">
              <a:off x="8301131" y="3182782"/>
              <a:ext cx="101797" cy="411669"/>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F359DEEE-3A49-0B29-FEA5-AD7D31FD205D}"/>
                </a:ext>
              </a:extLst>
            </p:cNvPr>
            <p:cNvCxnSpPr>
              <a:cxnSpLocks/>
              <a:stCxn id="13" idx="2"/>
            </p:cNvCxnSpPr>
            <p:nvPr/>
          </p:nvCxnSpPr>
          <p:spPr>
            <a:xfrm flipH="1">
              <a:off x="7628986" y="3576409"/>
              <a:ext cx="638770" cy="470124"/>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sp>
          <p:nvSpPr>
            <p:cNvPr id="15" name="Rectangle 14">
              <a:extLst>
                <a:ext uri="{FF2B5EF4-FFF2-40B4-BE49-F238E27FC236}">
                  <a16:creationId xmlns:a16="http://schemas.microsoft.com/office/drawing/2014/main" id="{647096CE-2D15-5745-BF73-07D485EB26FB}"/>
                </a:ext>
              </a:extLst>
            </p:cNvPr>
            <p:cNvSpPr/>
            <p:nvPr/>
          </p:nvSpPr>
          <p:spPr>
            <a:xfrm rot="1151193">
              <a:off x="6899229" y="3833549"/>
              <a:ext cx="315852" cy="38176"/>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A339C3B6-93F4-3D3B-A7FD-5B56C01925AC}"/>
                </a:ext>
              </a:extLst>
            </p:cNvPr>
            <p:cNvCxnSpPr>
              <a:cxnSpLocks/>
              <a:stCxn id="15" idx="1"/>
            </p:cNvCxnSpPr>
            <p:nvPr/>
          </p:nvCxnSpPr>
          <p:spPr>
            <a:xfrm flipH="1">
              <a:off x="6194975" y="3802735"/>
              <a:ext cx="713026" cy="40360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53996197-E54C-7372-F395-CD92E6E822A4}"/>
                </a:ext>
              </a:extLst>
            </p:cNvPr>
            <p:cNvPicPr>
              <a:picLocks noChangeAspect="1"/>
            </p:cNvPicPr>
            <p:nvPr/>
          </p:nvPicPr>
          <p:blipFill>
            <a:blip r:embed="rId6"/>
            <a:stretch>
              <a:fillRect/>
            </a:stretch>
          </p:blipFill>
          <p:spPr>
            <a:xfrm>
              <a:off x="4585363" y="3232039"/>
              <a:ext cx="1787818" cy="1512107"/>
            </a:xfrm>
            <a:prstGeom prst="rect">
              <a:avLst/>
            </a:prstGeom>
          </p:spPr>
        </p:pic>
      </p:grpSp>
      <p:pic>
        <p:nvPicPr>
          <p:cNvPr id="19" name="Picture 18">
            <a:extLst>
              <a:ext uri="{FF2B5EF4-FFF2-40B4-BE49-F238E27FC236}">
                <a16:creationId xmlns:a16="http://schemas.microsoft.com/office/drawing/2014/main" id="{4E8AADA2-E766-E389-E4C8-3095AFE668B4}"/>
              </a:ext>
            </a:extLst>
          </p:cNvPr>
          <p:cNvPicPr>
            <a:picLocks noChangeAspect="1"/>
          </p:cNvPicPr>
          <p:nvPr/>
        </p:nvPicPr>
        <p:blipFill>
          <a:blip r:embed="rId7"/>
          <a:stretch>
            <a:fillRect/>
          </a:stretch>
        </p:blipFill>
        <p:spPr>
          <a:xfrm>
            <a:off x="214584" y="747783"/>
            <a:ext cx="3964303" cy="3051788"/>
          </a:xfrm>
          <a:prstGeom prst="rect">
            <a:avLst/>
          </a:prstGeom>
        </p:spPr>
      </p:pic>
      <p:sp>
        <p:nvSpPr>
          <p:cNvPr id="7" name="TextBox 6">
            <a:extLst>
              <a:ext uri="{FF2B5EF4-FFF2-40B4-BE49-F238E27FC236}">
                <a16:creationId xmlns:a16="http://schemas.microsoft.com/office/drawing/2014/main" id="{CE8DFA82-88F1-C340-89E1-87696F0FB303}"/>
              </a:ext>
            </a:extLst>
          </p:cNvPr>
          <p:cNvSpPr txBox="1"/>
          <p:nvPr/>
        </p:nvSpPr>
        <p:spPr>
          <a:xfrm>
            <a:off x="4506780" y="900027"/>
            <a:ext cx="380866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noProof="0" dirty="0">
                <a:ln>
                  <a:noFill/>
                </a:ln>
                <a:solidFill>
                  <a:srgbClr val="3C3C3C"/>
                </a:solidFill>
                <a:effectLst/>
                <a:uLnTx/>
                <a:uFillTx/>
                <a:latin typeface="Calibri" panose="020F0502020204030204" pitchFamily="34" charset="0"/>
                <a:ea typeface="Calibri" panose="020F0502020204030204" pitchFamily="34" charset="0"/>
                <a:cs typeface="Calibri" panose="020F0502020204030204" pitchFamily="34" charset="0"/>
              </a:rPr>
              <a:t>Tanguy, R. et al. (2023) Permafrost degradation in the ice-wedge tundra terrace of </a:t>
            </a:r>
            <a:r>
              <a:rPr kumimoji="0" lang="en-US" sz="1200" b="0" u="none" strike="noStrike" kern="1200" cap="none" spc="0" normalizeH="0" baseline="0" noProof="0" dirty="0" err="1">
                <a:ln>
                  <a:noFill/>
                </a:ln>
                <a:solidFill>
                  <a:srgbClr val="3C3C3C"/>
                </a:solidFill>
                <a:effectLst/>
                <a:uLnTx/>
                <a:uFillTx/>
                <a:latin typeface="Calibri" panose="020F0502020204030204" pitchFamily="34" charset="0"/>
                <a:ea typeface="Calibri" panose="020F0502020204030204" pitchFamily="34" charset="0"/>
                <a:cs typeface="Calibri" panose="020F0502020204030204" pitchFamily="34" charset="0"/>
              </a:rPr>
              <a:t>Paulatuk</a:t>
            </a:r>
            <a:r>
              <a:rPr kumimoji="0" lang="en-US" sz="1200" b="0" u="none" strike="noStrike" kern="1200" cap="none" spc="0" normalizeH="0" baseline="0" noProof="0" dirty="0">
                <a:ln>
                  <a:noFill/>
                </a:ln>
                <a:solidFill>
                  <a:srgbClr val="3C3C3C"/>
                </a:solidFill>
                <a:effectLst/>
                <a:uLnTx/>
                <a:uFillTx/>
                <a:latin typeface="Calibri" panose="020F0502020204030204" pitchFamily="34" charset="0"/>
                <a:ea typeface="Calibri" panose="020F0502020204030204" pitchFamily="34" charset="0"/>
                <a:cs typeface="Calibri" panose="020F0502020204030204" pitchFamily="34" charset="0"/>
              </a:rPr>
              <a:t> Peninsula (Darnley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noProof="0" dirty="0">
                <a:ln>
                  <a:noFill/>
                </a:ln>
                <a:solidFill>
                  <a:srgbClr val="3C3C3C"/>
                </a:solidFill>
                <a:effectLst/>
                <a:uLnTx/>
                <a:uFillTx/>
                <a:latin typeface="Calibri" panose="020F0502020204030204" pitchFamily="34" charset="0"/>
                <a:ea typeface="Calibri" panose="020F0502020204030204" pitchFamily="34" charset="0"/>
                <a:cs typeface="Calibri" panose="020F0502020204030204" pitchFamily="34" charset="0"/>
              </a:rPr>
              <a:t>Bay, Canada), Geomorphology, 435, 108754.</a:t>
            </a:r>
          </a:p>
        </p:txBody>
      </p:sp>
      <p:sp>
        <p:nvSpPr>
          <p:cNvPr id="20" name="Slide Number Placeholder 3">
            <a:extLst>
              <a:ext uri="{FF2B5EF4-FFF2-40B4-BE49-F238E27FC236}">
                <a16:creationId xmlns:a16="http://schemas.microsoft.com/office/drawing/2014/main" id="{9A5A950F-7165-B406-200B-2EF301FF2EE0}"/>
              </a:ext>
            </a:extLst>
          </p:cNvPr>
          <p:cNvSpPr>
            <a:spLocks noGrp="1"/>
          </p:cNvSpPr>
          <p:nvPr>
            <p:ph type="sldNum" sz="quarter" idx="12"/>
          </p:nvPr>
        </p:nvSpPr>
        <p:spPr>
          <a:xfrm>
            <a:off x="11176000" y="6547487"/>
            <a:ext cx="812800" cy="374650"/>
          </a:xfrm>
        </p:spPr>
        <p:txBody>
          <a:bodyPr/>
          <a:lstStyle/>
          <a:p>
            <a:fld id="{A5E55A7B-7854-E145-92D9-B491DF4BAE2D}" type="slidenum">
              <a:rPr lang="en-US" smtClean="0">
                <a:solidFill>
                  <a:schemeClr val="bg1"/>
                </a:solidFill>
              </a:rPr>
              <a:pPr/>
              <a:t>32</a:t>
            </a:fld>
            <a:endParaRPr lang="en-US" dirty="0">
              <a:solidFill>
                <a:schemeClr val="bg1"/>
              </a:solidFill>
            </a:endParaRPr>
          </a:p>
        </p:txBody>
      </p:sp>
      <p:pic>
        <p:nvPicPr>
          <p:cNvPr id="21" name="Picture 20">
            <a:extLst>
              <a:ext uri="{FF2B5EF4-FFF2-40B4-BE49-F238E27FC236}">
                <a16:creationId xmlns:a16="http://schemas.microsoft.com/office/drawing/2014/main" id="{E3597168-AB8E-0942-2159-44FC5C256BDB}"/>
              </a:ext>
            </a:extLst>
          </p:cNvPr>
          <p:cNvPicPr>
            <a:picLocks noChangeAspect="1"/>
          </p:cNvPicPr>
          <p:nvPr/>
        </p:nvPicPr>
        <p:blipFill>
          <a:blip r:embed="rId8"/>
          <a:stretch>
            <a:fillRect/>
          </a:stretch>
        </p:blipFill>
        <p:spPr>
          <a:xfrm>
            <a:off x="3139613" y="2444065"/>
            <a:ext cx="1687769" cy="1288574"/>
          </a:xfrm>
          <a:prstGeom prst="rect">
            <a:avLst/>
          </a:prstGeom>
        </p:spPr>
      </p:pic>
      <p:sp>
        <p:nvSpPr>
          <p:cNvPr id="22" name="TextBox 21">
            <a:extLst>
              <a:ext uri="{FF2B5EF4-FFF2-40B4-BE49-F238E27FC236}">
                <a16:creationId xmlns:a16="http://schemas.microsoft.com/office/drawing/2014/main" id="{3E233E3F-BB5F-66AD-3D61-B079E5890AA3}"/>
              </a:ext>
            </a:extLst>
          </p:cNvPr>
          <p:cNvSpPr txBox="1"/>
          <p:nvPr/>
        </p:nvSpPr>
        <p:spPr>
          <a:xfrm>
            <a:off x="3124952" y="3174784"/>
            <a:ext cx="1189334"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Photograph of </a:t>
            </a:r>
            <a:r>
              <a:rPr kumimoji="0" lang="en-US" sz="1000" b="0" i="0" u="none" strike="noStrike" kern="1200" cap="none" spc="0" normalizeH="0" baseline="0" noProof="0" dirty="0" err="1">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Paulatuky</a:t>
            </a:r>
            <a:r>
              <a:rPr kumimoji="0" lang="en-US" sz="1000" b="0"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 airstrip (R. Tanguy et al.)</a:t>
            </a:r>
          </a:p>
        </p:txBody>
      </p:sp>
      <p:sp>
        <p:nvSpPr>
          <p:cNvPr id="23" name="TextBox 22">
            <a:extLst>
              <a:ext uri="{FF2B5EF4-FFF2-40B4-BE49-F238E27FC236}">
                <a16:creationId xmlns:a16="http://schemas.microsoft.com/office/drawing/2014/main" id="{1A28EA01-4B63-0A2D-1F43-DE7953004E83}"/>
              </a:ext>
            </a:extLst>
          </p:cNvPr>
          <p:cNvSpPr txBox="1"/>
          <p:nvPr/>
        </p:nvSpPr>
        <p:spPr>
          <a:xfrm>
            <a:off x="1062243" y="1660211"/>
            <a:ext cx="818750" cy="307777"/>
          </a:xfrm>
          <a:prstGeom prst="rect">
            <a:avLst/>
          </a:prstGeom>
          <a:noFill/>
        </p:spPr>
        <p:txBody>
          <a:bodyPr wrap="none" rtlCol="0">
            <a:spAutoFit/>
          </a:bodyPr>
          <a:lstStyle/>
          <a:p>
            <a:r>
              <a:rPr lang="en-US" sz="1400" dirty="0" err="1">
                <a:solidFill>
                  <a:schemeClr val="bg1"/>
                </a:solidFill>
                <a:latin typeface="Calibri" panose="020F0502020204030204" pitchFamily="34" charset="0"/>
                <a:ea typeface="Calibri" panose="020F0502020204030204" pitchFamily="34" charset="0"/>
                <a:cs typeface="Calibri" panose="020F0502020204030204" pitchFamily="34" charset="0"/>
              </a:rPr>
              <a:t>Paulatuk</a:t>
            </a:r>
            <a:endParaRPr lang="en-US" sz="14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cxnSp>
        <p:nvCxnSpPr>
          <p:cNvPr id="25" name="Straight Arrow Connector 24">
            <a:extLst>
              <a:ext uri="{FF2B5EF4-FFF2-40B4-BE49-F238E27FC236}">
                <a16:creationId xmlns:a16="http://schemas.microsoft.com/office/drawing/2014/main" id="{F327A31B-9C6B-846C-B6B0-E72370419434}"/>
              </a:ext>
            </a:extLst>
          </p:cNvPr>
          <p:cNvCxnSpPr/>
          <p:nvPr/>
        </p:nvCxnSpPr>
        <p:spPr>
          <a:xfrm>
            <a:off x="1583703" y="1937660"/>
            <a:ext cx="405353" cy="330669"/>
          </a:xfrm>
          <a:prstGeom prst="straightConnector1">
            <a:avLst/>
          </a:prstGeom>
          <a:ln w="9525">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26" name="Rectangle 25">
            <a:extLst>
              <a:ext uri="{FF2B5EF4-FFF2-40B4-BE49-F238E27FC236}">
                <a16:creationId xmlns:a16="http://schemas.microsoft.com/office/drawing/2014/main" id="{E6B91394-E9C4-99A6-758A-234FB85049EA}"/>
              </a:ext>
            </a:extLst>
          </p:cNvPr>
          <p:cNvSpPr/>
          <p:nvPr/>
        </p:nvSpPr>
        <p:spPr>
          <a:xfrm>
            <a:off x="8344566" y="3667983"/>
            <a:ext cx="3542634" cy="30419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1020446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CE9D960-C29E-1642-EF39-162E26CB5E1A}"/>
              </a:ext>
            </a:extLst>
          </p:cNvPr>
          <p:cNvSpPr>
            <a:spLocks noGrp="1"/>
          </p:cNvSpPr>
          <p:nvPr>
            <p:ph type="title"/>
          </p:nvPr>
        </p:nvSpPr>
        <p:spPr>
          <a:xfrm>
            <a:off x="88555" y="2440"/>
            <a:ext cx="10515600" cy="745525"/>
          </a:xfrm>
        </p:spPr>
        <p:txBody>
          <a:bodyPr>
            <a:normAutofit/>
          </a:bodyPr>
          <a:lstStyle/>
          <a:p>
            <a:r>
              <a:rPr lang="en-US" dirty="0"/>
              <a:t>Geometry of the airstrip cross-section</a:t>
            </a:r>
          </a:p>
        </p:txBody>
      </p:sp>
      <p:pic>
        <p:nvPicPr>
          <p:cNvPr id="9" name="Picture 8">
            <a:extLst>
              <a:ext uri="{FF2B5EF4-FFF2-40B4-BE49-F238E27FC236}">
                <a16:creationId xmlns:a16="http://schemas.microsoft.com/office/drawing/2014/main" id="{70ED1678-9B4A-0DBC-E549-3FF897EC676C}"/>
              </a:ext>
            </a:extLst>
          </p:cNvPr>
          <p:cNvPicPr>
            <a:picLocks noChangeAspect="1"/>
          </p:cNvPicPr>
          <p:nvPr/>
        </p:nvPicPr>
        <p:blipFill rotWithShape="1">
          <a:blip r:embed="rId3">
            <a:extLst>
              <a:ext uri="{28A0092B-C50C-407E-A947-70E740481C1C}">
                <a14:useLocalDpi xmlns:a14="http://schemas.microsoft.com/office/drawing/2010/main" val="0"/>
              </a:ext>
            </a:extLst>
          </a:blip>
          <a:srcRect l="2500" t="47628" r="22230"/>
          <a:stretch/>
        </p:blipFill>
        <p:spPr>
          <a:xfrm>
            <a:off x="214183" y="1943212"/>
            <a:ext cx="4864443" cy="1903857"/>
          </a:xfrm>
          <a:prstGeom prst="rect">
            <a:avLst/>
          </a:prstGeom>
        </p:spPr>
      </p:pic>
      <p:cxnSp>
        <p:nvCxnSpPr>
          <p:cNvPr id="11" name="Straight Connector 10">
            <a:extLst>
              <a:ext uri="{FF2B5EF4-FFF2-40B4-BE49-F238E27FC236}">
                <a16:creationId xmlns:a16="http://schemas.microsoft.com/office/drawing/2014/main" id="{39590534-A11F-3E78-CDC6-EEA8D0DC5DD4}"/>
              </a:ext>
            </a:extLst>
          </p:cNvPr>
          <p:cNvCxnSpPr>
            <a:cxnSpLocks/>
          </p:cNvCxnSpPr>
          <p:nvPr/>
        </p:nvCxnSpPr>
        <p:spPr>
          <a:xfrm>
            <a:off x="6030097" y="1124464"/>
            <a:ext cx="0" cy="5242187"/>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1228E88B-A8E3-3E66-7B28-FBA0840335CE}"/>
              </a:ext>
            </a:extLst>
          </p:cNvPr>
          <p:cNvSpPr txBox="1"/>
          <p:nvPr/>
        </p:nvSpPr>
        <p:spPr>
          <a:xfrm>
            <a:off x="1433384" y="672728"/>
            <a:ext cx="3617570" cy="400110"/>
          </a:xfrm>
          <a:prstGeom prst="rect">
            <a:avLst/>
          </a:prstGeom>
          <a:noFill/>
        </p:spPr>
        <p:txBody>
          <a:bodyPr wrap="square" rtlCol="0">
            <a:spAutoFit/>
          </a:bodyPr>
          <a:lstStyle/>
          <a:p>
            <a:r>
              <a:rPr lang="en-US" sz="2000" b="1" dirty="0">
                <a:solidFill>
                  <a:srgbClr val="0070C0"/>
                </a:solidFill>
                <a:latin typeface="Calibri" panose="020F0502020204030204" pitchFamily="34" charset="0"/>
                <a:ea typeface="Calibri" panose="020F0502020204030204" pitchFamily="34" charset="0"/>
                <a:cs typeface="Calibri" panose="020F0502020204030204" pitchFamily="34" charset="0"/>
              </a:rPr>
              <a:t>Ice wedge parallel to runway</a:t>
            </a:r>
          </a:p>
        </p:txBody>
      </p:sp>
      <p:sp>
        <p:nvSpPr>
          <p:cNvPr id="15" name="TextBox 14">
            <a:extLst>
              <a:ext uri="{FF2B5EF4-FFF2-40B4-BE49-F238E27FC236}">
                <a16:creationId xmlns:a16="http://schemas.microsoft.com/office/drawing/2014/main" id="{90DD5D0F-7220-41E8-3FA2-F8A82863F8E9}"/>
              </a:ext>
            </a:extLst>
          </p:cNvPr>
          <p:cNvSpPr txBox="1"/>
          <p:nvPr/>
        </p:nvSpPr>
        <p:spPr>
          <a:xfrm>
            <a:off x="7098457" y="660354"/>
            <a:ext cx="4144223" cy="400110"/>
          </a:xfrm>
          <a:prstGeom prst="rect">
            <a:avLst/>
          </a:prstGeom>
          <a:solidFill>
            <a:schemeClr val="bg1"/>
          </a:solidFill>
        </p:spPr>
        <p:txBody>
          <a:bodyPr wrap="square" rtlCol="0">
            <a:spAutoFit/>
          </a:bodyPr>
          <a:lstStyle/>
          <a:p>
            <a:r>
              <a:rPr lang="en-US" sz="2000" b="1" dirty="0">
                <a:solidFill>
                  <a:srgbClr val="0070C0"/>
                </a:solidFill>
                <a:latin typeface="Calibri" panose="020F0502020204030204" pitchFamily="34" charset="0"/>
                <a:ea typeface="Calibri" panose="020F0502020204030204" pitchFamily="34" charset="0"/>
                <a:cs typeface="Calibri" panose="020F0502020204030204" pitchFamily="34" charset="0"/>
              </a:rPr>
              <a:t>Ice wedge perpendicular to runway</a:t>
            </a:r>
          </a:p>
        </p:txBody>
      </p:sp>
      <p:cxnSp>
        <p:nvCxnSpPr>
          <p:cNvPr id="19" name="Straight Arrow Connector 18">
            <a:extLst>
              <a:ext uri="{FF2B5EF4-FFF2-40B4-BE49-F238E27FC236}">
                <a16:creationId xmlns:a16="http://schemas.microsoft.com/office/drawing/2014/main" id="{E2924797-4B2B-298A-A475-999EB0A759BA}"/>
              </a:ext>
            </a:extLst>
          </p:cNvPr>
          <p:cNvCxnSpPr>
            <a:cxnSpLocks/>
          </p:cNvCxnSpPr>
          <p:nvPr/>
        </p:nvCxnSpPr>
        <p:spPr>
          <a:xfrm>
            <a:off x="1066800" y="2059459"/>
            <a:ext cx="572529" cy="7414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E70C9A91-6E94-0829-FFEA-DE1680BD6A1A}"/>
              </a:ext>
            </a:extLst>
          </p:cNvPr>
          <p:cNvCxnSpPr>
            <a:cxnSpLocks/>
          </p:cNvCxnSpPr>
          <p:nvPr/>
        </p:nvCxnSpPr>
        <p:spPr>
          <a:xfrm flipH="1">
            <a:off x="4819134" y="1789267"/>
            <a:ext cx="313039" cy="34433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534C7F20-08F7-1AF5-C5C9-954B345C6373}"/>
              </a:ext>
            </a:extLst>
          </p:cNvPr>
          <p:cNvCxnSpPr>
            <a:cxnSpLocks/>
          </p:cNvCxnSpPr>
          <p:nvPr/>
        </p:nvCxnSpPr>
        <p:spPr>
          <a:xfrm flipV="1">
            <a:off x="1433384" y="2895140"/>
            <a:ext cx="506627" cy="42636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10C6B3CC-FD49-B139-E437-1AC2E56548A8}"/>
              </a:ext>
            </a:extLst>
          </p:cNvPr>
          <p:cNvCxnSpPr>
            <a:cxnSpLocks/>
          </p:cNvCxnSpPr>
          <p:nvPr/>
        </p:nvCxnSpPr>
        <p:spPr>
          <a:xfrm>
            <a:off x="1828800" y="1688658"/>
            <a:ext cx="267730" cy="37080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03C6E0C4-EE43-08C7-0744-6D13494AD3DA}"/>
              </a:ext>
            </a:extLst>
          </p:cNvPr>
          <p:cNvCxnSpPr>
            <a:cxnSpLocks/>
          </p:cNvCxnSpPr>
          <p:nvPr/>
        </p:nvCxnSpPr>
        <p:spPr>
          <a:xfrm>
            <a:off x="1079156" y="1655346"/>
            <a:ext cx="895866" cy="49015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id="{43F71EB1-718A-7F6A-48F1-70E730D27560}"/>
              </a:ext>
            </a:extLst>
          </p:cNvPr>
          <p:cNvSpPr txBox="1"/>
          <p:nvPr/>
        </p:nvSpPr>
        <p:spPr>
          <a:xfrm>
            <a:off x="5021919" y="1527365"/>
            <a:ext cx="741405" cy="307777"/>
          </a:xfrm>
          <a:prstGeom prst="rect">
            <a:avLst/>
          </a:prstGeom>
          <a:noFill/>
        </p:spPr>
        <p:txBody>
          <a:bodyPr wrap="square" rtlCol="0">
            <a:spAutoFit/>
          </a:bodyPr>
          <a:lstStyle/>
          <a:p>
            <a:r>
              <a:rPr lang="en-US" sz="1400" dirty="0">
                <a:latin typeface="Calibri" panose="020F0502020204030204" pitchFamily="34" charset="0"/>
                <a:ea typeface="Calibri" panose="020F0502020204030204" pitchFamily="34" charset="0"/>
                <a:cs typeface="Calibri" panose="020F0502020204030204" pitchFamily="34" charset="0"/>
              </a:rPr>
              <a:t>snow</a:t>
            </a:r>
          </a:p>
        </p:txBody>
      </p:sp>
      <p:sp>
        <p:nvSpPr>
          <p:cNvPr id="34" name="TextBox 33">
            <a:extLst>
              <a:ext uri="{FF2B5EF4-FFF2-40B4-BE49-F238E27FC236}">
                <a16:creationId xmlns:a16="http://schemas.microsoft.com/office/drawing/2014/main" id="{3FF5C6BA-3A89-0DCB-0C14-5DECB7EB1E35}"/>
              </a:ext>
            </a:extLst>
          </p:cNvPr>
          <p:cNvSpPr txBox="1"/>
          <p:nvPr/>
        </p:nvSpPr>
        <p:spPr>
          <a:xfrm>
            <a:off x="481915" y="1870789"/>
            <a:ext cx="741405" cy="307777"/>
          </a:xfrm>
          <a:prstGeom prst="rect">
            <a:avLst/>
          </a:prstGeom>
          <a:noFill/>
        </p:spPr>
        <p:txBody>
          <a:bodyPr wrap="square" rtlCol="0">
            <a:spAutoFit/>
          </a:bodyPr>
          <a:lstStyle/>
          <a:p>
            <a:r>
              <a:rPr lang="en-US" sz="1400" dirty="0">
                <a:latin typeface="Calibri" panose="020F0502020204030204" pitchFamily="34" charset="0"/>
                <a:ea typeface="Calibri" panose="020F0502020204030204" pitchFamily="34" charset="0"/>
                <a:cs typeface="Calibri" panose="020F0502020204030204" pitchFamily="34" charset="0"/>
              </a:rPr>
              <a:t>snow</a:t>
            </a:r>
          </a:p>
        </p:txBody>
      </p:sp>
      <p:sp>
        <p:nvSpPr>
          <p:cNvPr id="35" name="TextBox 34">
            <a:extLst>
              <a:ext uri="{FF2B5EF4-FFF2-40B4-BE49-F238E27FC236}">
                <a16:creationId xmlns:a16="http://schemas.microsoft.com/office/drawing/2014/main" id="{9E9E8CA0-F923-C22C-B546-41A4FFC6398E}"/>
              </a:ext>
            </a:extLst>
          </p:cNvPr>
          <p:cNvSpPr txBox="1"/>
          <p:nvPr/>
        </p:nvSpPr>
        <p:spPr>
          <a:xfrm>
            <a:off x="310192" y="1167960"/>
            <a:ext cx="1311872" cy="738664"/>
          </a:xfrm>
          <a:prstGeom prst="rect">
            <a:avLst/>
          </a:prstGeom>
          <a:noFill/>
        </p:spPr>
        <p:txBody>
          <a:bodyPr wrap="square" rtlCol="0">
            <a:spAutoFit/>
          </a:bodyPr>
          <a:lstStyle/>
          <a:p>
            <a:r>
              <a:rPr lang="en-US" sz="1400" dirty="0">
                <a:latin typeface="Calibri" panose="020F0502020204030204" pitchFamily="34" charset="0"/>
                <a:ea typeface="Calibri" panose="020F0502020204030204" pitchFamily="34" charset="0"/>
                <a:cs typeface="Calibri" panose="020F0502020204030204" pitchFamily="34" charset="0"/>
              </a:rPr>
              <a:t>Runway subbase (gravel)</a:t>
            </a:r>
          </a:p>
        </p:txBody>
      </p:sp>
      <p:sp>
        <p:nvSpPr>
          <p:cNvPr id="36" name="TextBox 35">
            <a:extLst>
              <a:ext uri="{FF2B5EF4-FFF2-40B4-BE49-F238E27FC236}">
                <a16:creationId xmlns:a16="http://schemas.microsoft.com/office/drawing/2014/main" id="{A6671D12-B774-E052-44AF-B115831629B2}"/>
              </a:ext>
            </a:extLst>
          </p:cNvPr>
          <p:cNvSpPr txBox="1"/>
          <p:nvPr/>
        </p:nvSpPr>
        <p:spPr>
          <a:xfrm>
            <a:off x="1391425" y="1397712"/>
            <a:ext cx="3291353" cy="307777"/>
          </a:xfrm>
          <a:prstGeom prst="rect">
            <a:avLst/>
          </a:prstGeom>
          <a:noFill/>
        </p:spPr>
        <p:txBody>
          <a:bodyPr wrap="square" rtlCol="0">
            <a:spAutoFit/>
          </a:bodyPr>
          <a:lstStyle/>
          <a:p>
            <a:r>
              <a:rPr lang="en-US" sz="1400" dirty="0">
                <a:latin typeface="Calibri" panose="020F0502020204030204" pitchFamily="34" charset="0"/>
                <a:ea typeface="Calibri" panose="020F0502020204030204" pitchFamily="34" charset="0"/>
                <a:cs typeface="Calibri" panose="020F0502020204030204" pitchFamily="34" charset="0"/>
              </a:rPr>
              <a:t>Runway base (compacted fine-grain sand)</a:t>
            </a:r>
          </a:p>
        </p:txBody>
      </p:sp>
      <p:pic>
        <p:nvPicPr>
          <p:cNvPr id="40" name="Picture 39">
            <a:extLst>
              <a:ext uri="{FF2B5EF4-FFF2-40B4-BE49-F238E27FC236}">
                <a16:creationId xmlns:a16="http://schemas.microsoft.com/office/drawing/2014/main" id="{9DAE1083-C993-2D7D-48C0-2F4F0F440545}"/>
              </a:ext>
            </a:extLst>
          </p:cNvPr>
          <p:cNvPicPr>
            <a:picLocks noChangeAspect="1"/>
          </p:cNvPicPr>
          <p:nvPr/>
        </p:nvPicPr>
        <p:blipFill rotWithShape="1">
          <a:blip r:embed="rId4">
            <a:extLst>
              <a:ext uri="{28A0092B-C50C-407E-A947-70E740481C1C}">
                <a14:useLocalDpi xmlns:a14="http://schemas.microsoft.com/office/drawing/2010/main" val="0"/>
              </a:ext>
            </a:extLst>
          </a:blip>
          <a:srcRect l="1993" t="48757" r="22770"/>
          <a:stretch/>
        </p:blipFill>
        <p:spPr>
          <a:xfrm>
            <a:off x="6534668" y="1892622"/>
            <a:ext cx="4964449" cy="1901952"/>
          </a:xfrm>
          <a:prstGeom prst="rect">
            <a:avLst/>
          </a:prstGeom>
        </p:spPr>
      </p:pic>
      <p:cxnSp>
        <p:nvCxnSpPr>
          <p:cNvPr id="43" name="Straight Arrow Connector 42">
            <a:extLst>
              <a:ext uri="{FF2B5EF4-FFF2-40B4-BE49-F238E27FC236}">
                <a16:creationId xmlns:a16="http://schemas.microsoft.com/office/drawing/2014/main" id="{E9E88DB7-FA3C-0EBB-2D81-95C7CE4D2EA4}"/>
              </a:ext>
            </a:extLst>
          </p:cNvPr>
          <p:cNvCxnSpPr>
            <a:cxnSpLocks/>
          </p:cNvCxnSpPr>
          <p:nvPr/>
        </p:nvCxnSpPr>
        <p:spPr>
          <a:xfrm flipH="1">
            <a:off x="11125030" y="1690408"/>
            <a:ext cx="313039" cy="34433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4" name="TextBox 43">
            <a:extLst>
              <a:ext uri="{FF2B5EF4-FFF2-40B4-BE49-F238E27FC236}">
                <a16:creationId xmlns:a16="http://schemas.microsoft.com/office/drawing/2014/main" id="{49E5A923-5102-6D53-C419-A7ED584D7392}"/>
              </a:ext>
            </a:extLst>
          </p:cNvPr>
          <p:cNvSpPr txBox="1"/>
          <p:nvPr/>
        </p:nvSpPr>
        <p:spPr>
          <a:xfrm>
            <a:off x="11276252" y="1373476"/>
            <a:ext cx="741405" cy="307777"/>
          </a:xfrm>
          <a:prstGeom prst="rect">
            <a:avLst/>
          </a:prstGeom>
          <a:noFill/>
        </p:spPr>
        <p:txBody>
          <a:bodyPr wrap="square" rtlCol="0">
            <a:spAutoFit/>
          </a:bodyPr>
          <a:lstStyle/>
          <a:p>
            <a:r>
              <a:rPr lang="en-US" sz="1400" dirty="0">
                <a:latin typeface="Calibri" panose="020F0502020204030204" pitchFamily="34" charset="0"/>
                <a:ea typeface="Calibri" panose="020F0502020204030204" pitchFamily="34" charset="0"/>
                <a:cs typeface="Calibri" panose="020F0502020204030204" pitchFamily="34" charset="0"/>
              </a:rPr>
              <a:t>snow</a:t>
            </a:r>
          </a:p>
        </p:txBody>
      </p:sp>
      <p:cxnSp>
        <p:nvCxnSpPr>
          <p:cNvPr id="45" name="Straight Arrow Connector 44">
            <a:extLst>
              <a:ext uri="{FF2B5EF4-FFF2-40B4-BE49-F238E27FC236}">
                <a16:creationId xmlns:a16="http://schemas.microsoft.com/office/drawing/2014/main" id="{24D99CCC-CDE3-0999-E285-773F47E556C8}"/>
              </a:ext>
            </a:extLst>
          </p:cNvPr>
          <p:cNvCxnSpPr>
            <a:cxnSpLocks/>
          </p:cNvCxnSpPr>
          <p:nvPr/>
        </p:nvCxnSpPr>
        <p:spPr>
          <a:xfrm>
            <a:off x="7401697" y="1963750"/>
            <a:ext cx="572529" cy="7414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6" name="TextBox 45">
            <a:extLst>
              <a:ext uri="{FF2B5EF4-FFF2-40B4-BE49-F238E27FC236}">
                <a16:creationId xmlns:a16="http://schemas.microsoft.com/office/drawing/2014/main" id="{25DDFADA-0AAD-6A5B-422F-161992AAADF6}"/>
              </a:ext>
            </a:extLst>
          </p:cNvPr>
          <p:cNvSpPr txBox="1"/>
          <p:nvPr/>
        </p:nvSpPr>
        <p:spPr>
          <a:xfrm>
            <a:off x="6779245" y="1811256"/>
            <a:ext cx="741405" cy="307777"/>
          </a:xfrm>
          <a:prstGeom prst="rect">
            <a:avLst/>
          </a:prstGeom>
          <a:noFill/>
        </p:spPr>
        <p:txBody>
          <a:bodyPr wrap="square" rtlCol="0">
            <a:spAutoFit/>
          </a:bodyPr>
          <a:lstStyle/>
          <a:p>
            <a:r>
              <a:rPr lang="en-US" sz="1400" dirty="0"/>
              <a:t>snow</a:t>
            </a:r>
          </a:p>
        </p:txBody>
      </p:sp>
      <p:cxnSp>
        <p:nvCxnSpPr>
          <p:cNvPr id="47" name="Straight Arrow Connector 46">
            <a:extLst>
              <a:ext uri="{FF2B5EF4-FFF2-40B4-BE49-F238E27FC236}">
                <a16:creationId xmlns:a16="http://schemas.microsoft.com/office/drawing/2014/main" id="{9C4A398B-A6C2-B47F-9D3E-6A561E7C0207}"/>
              </a:ext>
            </a:extLst>
          </p:cNvPr>
          <p:cNvCxnSpPr>
            <a:cxnSpLocks/>
          </p:cNvCxnSpPr>
          <p:nvPr/>
        </p:nvCxnSpPr>
        <p:spPr>
          <a:xfrm>
            <a:off x="7462149" y="1542477"/>
            <a:ext cx="895866" cy="49015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8" name="TextBox 47">
            <a:extLst>
              <a:ext uri="{FF2B5EF4-FFF2-40B4-BE49-F238E27FC236}">
                <a16:creationId xmlns:a16="http://schemas.microsoft.com/office/drawing/2014/main" id="{34445FE4-2E3F-F614-FBBE-111716DBB504}"/>
              </a:ext>
            </a:extLst>
          </p:cNvPr>
          <p:cNvSpPr txBox="1"/>
          <p:nvPr/>
        </p:nvSpPr>
        <p:spPr>
          <a:xfrm>
            <a:off x="6704444" y="1067912"/>
            <a:ext cx="1311872" cy="738664"/>
          </a:xfrm>
          <a:prstGeom prst="rect">
            <a:avLst/>
          </a:prstGeom>
          <a:noFill/>
        </p:spPr>
        <p:txBody>
          <a:bodyPr wrap="square" rtlCol="0">
            <a:spAutoFit/>
          </a:bodyPr>
          <a:lstStyle/>
          <a:p>
            <a:r>
              <a:rPr lang="en-US" sz="1400" dirty="0">
                <a:latin typeface="Calibri" panose="020F0502020204030204" pitchFamily="34" charset="0"/>
                <a:ea typeface="Calibri" panose="020F0502020204030204" pitchFamily="34" charset="0"/>
                <a:cs typeface="Calibri" panose="020F0502020204030204" pitchFamily="34" charset="0"/>
              </a:rPr>
              <a:t>Runway subbase (gravel)</a:t>
            </a:r>
          </a:p>
        </p:txBody>
      </p:sp>
      <p:cxnSp>
        <p:nvCxnSpPr>
          <p:cNvPr id="49" name="Straight Arrow Connector 48">
            <a:extLst>
              <a:ext uri="{FF2B5EF4-FFF2-40B4-BE49-F238E27FC236}">
                <a16:creationId xmlns:a16="http://schemas.microsoft.com/office/drawing/2014/main" id="{5837524A-26C0-B8B7-0935-353A5F1AE5AE}"/>
              </a:ext>
            </a:extLst>
          </p:cNvPr>
          <p:cNvCxnSpPr>
            <a:cxnSpLocks/>
          </p:cNvCxnSpPr>
          <p:nvPr/>
        </p:nvCxnSpPr>
        <p:spPr>
          <a:xfrm>
            <a:off x="8494371" y="1588545"/>
            <a:ext cx="267730" cy="37080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0" name="TextBox 49">
            <a:extLst>
              <a:ext uri="{FF2B5EF4-FFF2-40B4-BE49-F238E27FC236}">
                <a16:creationId xmlns:a16="http://schemas.microsoft.com/office/drawing/2014/main" id="{7C2B9E69-BAA8-1872-F07B-9AE44C7BD7C9}"/>
              </a:ext>
            </a:extLst>
          </p:cNvPr>
          <p:cNvSpPr txBox="1"/>
          <p:nvPr/>
        </p:nvSpPr>
        <p:spPr>
          <a:xfrm>
            <a:off x="8016316" y="1323864"/>
            <a:ext cx="3226364" cy="307777"/>
          </a:xfrm>
          <a:prstGeom prst="rect">
            <a:avLst/>
          </a:prstGeom>
          <a:noFill/>
        </p:spPr>
        <p:txBody>
          <a:bodyPr wrap="square" rtlCol="0">
            <a:spAutoFit/>
          </a:bodyPr>
          <a:lstStyle/>
          <a:p>
            <a:r>
              <a:rPr lang="en-US" sz="1400" dirty="0">
                <a:latin typeface="Calibri" panose="020F0502020204030204" pitchFamily="34" charset="0"/>
                <a:ea typeface="Calibri" panose="020F0502020204030204" pitchFamily="34" charset="0"/>
                <a:cs typeface="Calibri" panose="020F0502020204030204" pitchFamily="34" charset="0"/>
              </a:rPr>
              <a:t>Runway base (compacted fine-grain sand)</a:t>
            </a:r>
          </a:p>
        </p:txBody>
      </p:sp>
      <p:cxnSp>
        <p:nvCxnSpPr>
          <p:cNvPr id="51" name="Straight Arrow Connector 50">
            <a:extLst>
              <a:ext uri="{FF2B5EF4-FFF2-40B4-BE49-F238E27FC236}">
                <a16:creationId xmlns:a16="http://schemas.microsoft.com/office/drawing/2014/main" id="{3D84C2AB-A24A-5176-F866-FC028FF1B48D}"/>
              </a:ext>
            </a:extLst>
          </p:cNvPr>
          <p:cNvCxnSpPr>
            <a:cxnSpLocks/>
          </p:cNvCxnSpPr>
          <p:nvPr/>
        </p:nvCxnSpPr>
        <p:spPr>
          <a:xfrm flipV="1">
            <a:off x="7821827" y="2818227"/>
            <a:ext cx="506627" cy="42636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2" name="TextBox 51">
            <a:extLst>
              <a:ext uri="{FF2B5EF4-FFF2-40B4-BE49-F238E27FC236}">
                <a16:creationId xmlns:a16="http://schemas.microsoft.com/office/drawing/2014/main" id="{D97AAFB0-C07C-1588-0CBB-E6846C47D0AD}"/>
              </a:ext>
            </a:extLst>
          </p:cNvPr>
          <p:cNvSpPr txBox="1"/>
          <p:nvPr/>
        </p:nvSpPr>
        <p:spPr>
          <a:xfrm>
            <a:off x="6973331" y="3273569"/>
            <a:ext cx="1311872" cy="307777"/>
          </a:xfrm>
          <a:prstGeom prst="rect">
            <a:avLst/>
          </a:prstGeom>
          <a:noFill/>
        </p:spPr>
        <p:txBody>
          <a:bodyPr wrap="square" rtlCol="0">
            <a:spAutoFit/>
          </a:bodyPr>
          <a:lstStyle/>
          <a:p>
            <a:r>
              <a:rPr lang="en-US" sz="1400" dirty="0">
                <a:latin typeface="Calibri" panose="020F0502020204030204" pitchFamily="34" charset="0"/>
                <a:ea typeface="Calibri" panose="020F0502020204030204" pitchFamily="34" charset="0"/>
                <a:cs typeface="Calibri" panose="020F0502020204030204" pitchFamily="34" charset="0"/>
              </a:rPr>
              <a:t>Permafrost</a:t>
            </a:r>
          </a:p>
        </p:txBody>
      </p:sp>
      <p:cxnSp>
        <p:nvCxnSpPr>
          <p:cNvPr id="53" name="Straight Arrow Connector 52">
            <a:extLst>
              <a:ext uri="{FF2B5EF4-FFF2-40B4-BE49-F238E27FC236}">
                <a16:creationId xmlns:a16="http://schemas.microsoft.com/office/drawing/2014/main" id="{58673C77-A402-23C2-A8DC-9BBBD3D337FD}"/>
              </a:ext>
            </a:extLst>
          </p:cNvPr>
          <p:cNvCxnSpPr>
            <a:cxnSpLocks/>
            <a:stCxn id="54" idx="1"/>
          </p:cNvCxnSpPr>
          <p:nvPr/>
        </p:nvCxnSpPr>
        <p:spPr>
          <a:xfrm flipH="1" flipV="1">
            <a:off x="9658865" y="2771771"/>
            <a:ext cx="1334535" cy="50334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4" name="TextBox 53">
            <a:extLst>
              <a:ext uri="{FF2B5EF4-FFF2-40B4-BE49-F238E27FC236}">
                <a16:creationId xmlns:a16="http://schemas.microsoft.com/office/drawing/2014/main" id="{F4462EEC-52EB-2422-40AD-A39B8F6AED76}"/>
              </a:ext>
            </a:extLst>
          </p:cNvPr>
          <p:cNvSpPr txBox="1"/>
          <p:nvPr/>
        </p:nvSpPr>
        <p:spPr>
          <a:xfrm>
            <a:off x="10993400" y="3121223"/>
            <a:ext cx="1311872" cy="307777"/>
          </a:xfrm>
          <a:prstGeom prst="rect">
            <a:avLst/>
          </a:prstGeom>
          <a:noFill/>
        </p:spPr>
        <p:txBody>
          <a:bodyPr wrap="square" rtlCol="0">
            <a:spAutoFit/>
          </a:bodyPr>
          <a:lstStyle/>
          <a:p>
            <a:r>
              <a:rPr lang="en-US" sz="1400" dirty="0">
                <a:latin typeface="Calibri" panose="020F0502020204030204" pitchFamily="34" charset="0"/>
                <a:ea typeface="Calibri" panose="020F0502020204030204" pitchFamily="34" charset="0"/>
                <a:cs typeface="Calibri" panose="020F0502020204030204" pitchFamily="34" charset="0"/>
              </a:rPr>
              <a:t>Ice wedge</a:t>
            </a:r>
          </a:p>
        </p:txBody>
      </p:sp>
      <p:grpSp>
        <p:nvGrpSpPr>
          <p:cNvPr id="6" name="Group 5">
            <a:extLst>
              <a:ext uri="{FF2B5EF4-FFF2-40B4-BE49-F238E27FC236}">
                <a16:creationId xmlns:a16="http://schemas.microsoft.com/office/drawing/2014/main" id="{B1A439C5-6C00-26D4-AF35-20797BC8992C}"/>
              </a:ext>
            </a:extLst>
          </p:cNvPr>
          <p:cNvGrpSpPr/>
          <p:nvPr/>
        </p:nvGrpSpPr>
        <p:grpSpPr>
          <a:xfrm>
            <a:off x="228788" y="3310844"/>
            <a:ext cx="11602617" cy="2804859"/>
            <a:chOff x="239089" y="3561792"/>
            <a:chExt cx="11602617" cy="2804859"/>
          </a:xfrm>
        </p:grpSpPr>
        <p:pic>
          <p:nvPicPr>
            <p:cNvPr id="13" name="Picture 12">
              <a:extLst>
                <a:ext uri="{FF2B5EF4-FFF2-40B4-BE49-F238E27FC236}">
                  <a16:creationId xmlns:a16="http://schemas.microsoft.com/office/drawing/2014/main" id="{47EEAFDE-330F-65AE-88F5-02E12C710A22}"/>
                </a:ext>
              </a:extLst>
            </p:cNvPr>
            <p:cNvPicPr>
              <a:picLocks noChangeAspect="1"/>
            </p:cNvPicPr>
            <p:nvPr/>
          </p:nvPicPr>
          <p:blipFill rotWithShape="1">
            <a:blip r:embed="rId5">
              <a:extLst>
                <a:ext uri="{28A0092B-C50C-407E-A947-70E740481C1C}">
                  <a14:useLocalDpi xmlns:a14="http://schemas.microsoft.com/office/drawing/2010/main" val="0"/>
                </a:ext>
              </a:extLst>
            </a:blip>
            <a:srcRect l="4662" t="42222" r="11723"/>
            <a:stretch/>
          </p:blipFill>
          <p:spPr>
            <a:xfrm>
              <a:off x="239089" y="4297732"/>
              <a:ext cx="5322841" cy="2068919"/>
            </a:xfrm>
            <a:prstGeom prst="rect">
              <a:avLst/>
            </a:prstGeom>
          </p:spPr>
        </p:pic>
        <p:cxnSp>
          <p:nvCxnSpPr>
            <p:cNvPr id="30" name="Straight Arrow Connector 29">
              <a:extLst>
                <a:ext uri="{FF2B5EF4-FFF2-40B4-BE49-F238E27FC236}">
                  <a16:creationId xmlns:a16="http://schemas.microsoft.com/office/drawing/2014/main" id="{81BC17A8-EBA1-317D-EBBE-7C23D3BA8C50}"/>
                </a:ext>
              </a:extLst>
            </p:cNvPr>
            <p:cNvCxnSpPr>
              <a:cxnSpLocks/>
            </p:cNvCxnSpPr>
            <p:nvPr/>
          </p:nvCxnSpPr>
          <p:spPr>
            <a:xfrm flipH="1">
              <a:off x="3868695" y="4979773"/>
              <a:ext cx="765089" cy="53545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7" name="TextBox 36">
              <a:extLst>
                <a:ext uri="{FF2B5EF4-FFF2-40B4-BE49-F238E27FC236}">
                  <a16:creationId xmlns:a16="http://schemas.microsoft.com/office/drawing/2014/main" id="{5DB4692F-36DA-8C46-E0C1-E6E052FE08CA}"/>
                </a:ext>
              </a:extLst>
            </p:cNvPr>
            <p:cNvSpPr txBox="1"/>
            <p:nvPr/>
          </p:nvSpPr>
          <p:spPr>
            <a:xfrm>
              <a:off x="599065" y="3561792"/>
              <a:ext cx="1311872" cy="307777"/>
            </a:xfrm>
            <a:prstGeom prst="rect">
              <a:avLst/>
            </a:prstGeom>
            <a:noFill/>
          </p:spPr>
          <p:txBody>
            <a:bodyPr wrap="square" rtlCol="0">
              <a:spAutoFit/>
            </a:bodyPr>
            <a:lstStyle/>
            <a:p>
              <a:r>
                <a:rPr lang="en-US" sz="1400" dirty="0">
                  <a:latin typeface="Calibri" panose="020F0502020204030204" pitchFamily="34" charset="0"/>
                  <a:ea typeface="Calibri" panose="020F0502020204030204" pitchFamily="34" charset="0"/>
                  <a:cs typeface="Calibri" panose="020F0502020204030204" pitchFamily="34" charset="0"/>
                </a:rPr>
                <a:t>Permafrost</a:t>
              </a:r>
            </a:p>
          </p:txBody>
        </p:sp>
        <p:sp>
          <p:nvSpPr>
            <p:cNvPr id="38" name="TextBox 37">
              <a:extLst>
                <a:ext uri="{FF2B5EF4-FFF2-40B4-BE49-F238E27FC236}">
                  <a16:creationId xmlns:a16="http://schemas.microsoft.com/office/drawing/2014/main" id="{77614E3A-879F-C256-FBEE-C2B9FC8CBC6A}"/>
                </a:ext>
              </a:extLst>
            </p:cNvPr>
            <p:cNvSpPr txBox="1"/>
            <p:nvPr/>
          </p:nvSpPr>
          <p:spPr>
            <a:xfrm>
              <a:off x="4405017" y="4702774"/>
              <a:ext cx="1311872" cy="307777"/>
            </a:xfrm>
            <a:prstGeom prst="rect">
              <a:avLst/>
            </a:prstGeom>
            <a:noFill/>
          </p:spPr>
          <p:txBody>
            <a:bodyPr wrap="square" rtlCol="0">
              <a:spAutoFit/>
            </a:bodyPr>
            <a:lstStyle/>
            <a:p>
              <a:r>
                <a:rPr lang="en-US" sz="1400" dirty="0">
                  <a:latin typeface="Calibri" panose="020F0502020204030204" pitchFamily="34" charset="0"/>
                  <a:ea typeface="Calibri" panose="020F0502020204030204" pitchFamily="34" charset="0"/>
                  <a:cs typeface="Calibri" panose="020F0502020204030204" pitchFamily="34" charset="0"/>
                </a:rPr>
                <a:t>Ice wedge</a:t>
              </a:r>
            </a:p>
          </p:txBody>
        </p:sp>
        <p:pic>
          <p:nvPicPr>
            <p:cNvPr id="42" name="Picture 41">
              <a:extLst>
                <a:ext uri="{FF2B5EF4-FFF2-40B4-BE49-F238E27FC236}">
                  <a16:creationId xmlns:a16="http://schemas.microsoft.com/office/drawing/2014/main" id="{AB397A1A-1E7F-4E79-FFBE-3F51BEE45242}"/>
                </a:ext>
              </a:extLst>
            </p:cNvPr>
            <p:cNvPicPr>
              <a:picLocks noChangeAspect="1"/>
            </p:cNvPicPr>
            <p:nvPr/>
          </p:nvPicPr>
          <p:blipFill rotWithShape="1">
            <a:blip r:embed="rId6">
              <a:extLst>
                <a:ext uri="{28A0092B-C50C-407E-A947-70E740481C1C}">
                  <a14:useLocalDpi xmlns:a14="http://schemas.microsoft.com/office/drawing/2010/main" val="0"/>
                </a:ext>
              </a:extLst>
            </a:blip>
            <a:srcRect l="4121" t="41766" r="11757"/>
            <a:stretch/>
          </p:blipFill>
          <p:spPr>
            <a:xfrm>
              <a:off x="6534668" y="4297732"/>
              <a:ext cx="5307038" cy="2066544"/>
            </a:xfrm>
            <a:prstGeom prst="rect">
              <a:avLst/>
            </a:prstGeom>
          </p:spPr>
        </p:pic>
        <p:cxnSp>
          <p:nvCxnSpPr>
            <p:cNvPr id="2" name="Straight Arrow Connector 1">
              <a:extLst>
                <a:ext uri="{FF2B5EF4-FFF2-40B4-BE49-F238E27FC236}">
                  <a16:creationId xmlns:a16="http://schemas.microsoft.com/office/drawing/2014/main" id="{DDF7F30A-E72B-6D3D-C06B-424232626026}"/>
                </a:ext>
              </a:extLst>
            </p:cNvPr>
            <p:cNvCxnSpPr>
              <a:cxnSpLocks/>
            </p:cNvCxnSpPr>
            <p:nvPr/>
          </p:nvCxnSpPr>
          <p:spPr>
            <a:xfrm>
              <a:off x="7113211" y="4709214"/>
              <a:ext cx="1550022" cy="34162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0531FFED-E1E2-6269-7272-1C862A88B39A}"/>
                </a:ext>
              </a:extLst>
            </p:cNvPr>
            <p:cNvSpPr txBox="1"/>
            <p:nvPr/>
          </p:nvSpPr>
          <p:spPr>
            <a:xfrm>
              <a:off x="6223260" y="4564274"/>
              <a:ext cx="1311872" cy="307777"/>
            </a:xfrm>
            <a:prstGeom prst="rect">
              <a:avLst/>
            </a:prstGeom>
            <a:noFill/>
          </p:spPr>
          <p:txBody>
            <a:bodyPr wrap="square" rtlCol="0">
              <a:spAutoFit/>
            </a:bodyPr>
            <a:lstStyle/>
            <a:p>
              <a:r>
                <a:rPr lang="en-US" sz="1400" dirty="0">
                  <a:latin typeface="Calibri" panose="020F0502020204030204" pitchFamily="34" charset="0"/>
                  <a:ea typeface="Calibri" panose="020F0502020204030204" pitchFamily="34" charset="0"/>
                  <a:cs typeface="Calibri" panose="020F0502020204030204" pitchFamily="34" charset="0"/>
                </a:rPr>
                <a:t>Ice wedge</a:t>
              </a:r>
            </a:p>
          </p:txBody>
        </p:sp>
      </p:grpSp>
      <p:sp>
        <p:nvSpPr>
          <p:cNvPr id="5" name="TextBox 4">
            <a:extLst>
              <a:ext uri="{FF2B5EF4-FFF2-40B4-BE49-F238E27FC236}">
                <a16:creationId xmlns:a16="http://schemas.microsoft.com/office/drawing/2014/main" id="{4E1A43CC-B0AA-598F-71AF-451EBB1CE515}"/>
              </a:ext>
            </a:extLst>
          </p:cNvPr>
          <p:cNvSpPr txBox="1"/>
          <p:nvPr/>
        </p:nvSpPr>
        <p:spPr>
          <a:xfrm>
            <a:off x="10277388" y="3559333"/>
            <a:ext cx="1740269"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b="1" dirty="0">
                <a:latin typeface="Calibri" panose="020F0502020204030204" pitchFamily="34" charset="0"/>
                <a:ea typeface="Calibri" panose="020F0502020204030204" pitchFamily="34" charset="0"/>
                <a:cs typeface="Calibri" panose="020F0502020204030204" pitchFamily="34" charset="0"/>
              </a:rPr>
              <a:t>J</a:t>
            </a:r>
            <a:r>
              <a:rPr lang="en-US" sz="1600" b="1" baseline="-25000" dirty="0">
                <a:latin typeface="Calibri" panose="020F0502020204030204" pitchFamily="34" charset="0"/>
                <a:ea typeface="Calibri" panose="020F0502020204030204" pitchFamily="34" charset="0"/>
                <a:cs typeface="Calibri" panose="020F0502020204030204" pitchFamily="34" charset="0"/>
              </a:rPr>
              <a:t>2</a:t>
            </a:r>
            <a:r>
              <a:rPr lang="en-US" sz="1600" b="1" dirty="0">
                <a:latin typeface="Calibri" panose="020F0502020204030204" pitchFamily="34" charset="0"/>
                <a:ea typeface="Calibri" panose="020F0502020204030204" pitchFamily="34" charset="0"/>
                <a:cs typeface="Calibri" panose="020F0502020204030204" pitchFamily="34" charset="0"/>
              </a:rPr>
              <a:t> plasticity </a:t>
            </a:r>
            <a:r>
              <a:rPr lang="en-US" sz="1600" dirty="0">
                <a:latin typeface="Calibri" panose="020F0502020204030204" pitchFamily="34" charset="0"/>
                <a:ea typeface="Calibri" panose="020F0502020204030204" pitchFamily="34" charset="0"/>
                <a:cs typeface="Calibri" panose="020F0502020204030204" pitchFamily="34" charset="0"/>
              </a:rPr>
              <a:t>model employed for all materials.</a:t>
            </a:r>
            <a:endParaRPr lang="en-US" sz="1600" b="1" dirty="0">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C4F55A79-DBE4-8364-F44F-786ECCA8C8A6}"/>
              </a:ext>
            </a:extLst>
          </p:cNvPr>
          <p:cNvSpPr txBox="1"/>
          <p:nvPr/>
        </p:nvSpPr>
        <p:spPr>
          <a:xfrm>
            <a:off x="100781" y="5781876"/>
            <a:ext cx="2737935" cy="584775"/>
          </a:xfrm>
          <a:prstGeom prst="rect">
            <a:avLst/>
          </a:prstGeom>
          <a:noFill/>
          <a:ln w="19050">
            <a:solidFill>
              <a:schemeClr val="tx1"/>
            </a:solidFill>
          </a:ln>
        </p:spPr>
        <p:txBody>
          <a:bodyPr wrap="square" rtlCol="0">
            <a:spAutoFit/>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Mesh has </a:t>
            </a:r>
            <a:r>
              <a:rPr lang="en-US" sz="1600" b="1" dirty="0">
                <a:latin typeface="Calibri" panose="020F0502020204030204" pitchFamily="34" charset="0"/>
                <a:ea typeface="Calibri" panose="020F0502020204030204" pitchFamily="34" charset="0"/>
                <a:cs typeface="Calibri" panose="020F0502020204030204" pitchFamily="34" charset="0"/>
              </a:rPr>
              <a:t>22K nodes</a:t>
            </a:r>
            <a:r>
              <a:rPr lang="en-US" sz="1600" dirty="0">
                <a:latin typeface="Calibri" panose="020F0502020204030204" pitchFamily="34" charset="0"/>
                <a:ea typeface="Calibri" panose="020F0502020204030204" pitchFamily="34" charset="0"/>
                <a:cs typeface="Calibri" panose="020F0502020204030204" pitchFamily="34" charset="0"/>
              </a:rPr>
              <a:t>, 19K hex elements.  Time-step: </a:t>
            </a:r>
            <a:r>
              <a:rPr lang="en-US" sz="1600" b="1" dirty="0">
                <a:latin typeface="Calibri" panose="020F0502020204030204" pitchFamily="34" charset="0"/>
                <a:ea typeface="Calibri" panose="020F0502020204030204" pitchFamily="34" charset="0"/>
                <a:cs typeface="Calibri" panose="020F0502020204030204" pitchFamily="34" charset="0"/>
              </a:rPr>
              <a:t>8 </a:t>
            </a:r>
            <a:r>
              <a:rPr lang="en-US" sz="1600" b="1" dirty="0" err="1">
                <a:latin typeface="Calibri" panose="020F0502020204030204" pitchFamily="34" charset="0"/>
                <a:ea typeface="Calibri" panose="020F0502020204030204" pitchFamily="34" charset="0"/>
                <a:cs typeface="Calibri" panose="020F0502020204030204" pitchFamily="34" charset="0"/>
              </a:rPr>
              <a:t>hrs</a:t>
            </a:r>
            <a:endParaRPr lang="en-US" sz="1600" b="1" dirty="0">
              <a:latin typeface="Calibri" panose="020F0502020204030204" pitchFamily="34" charset="0"/>
              <a:ea typeface="Calibri" panose="020F0502020204030204" pitchFamily="34" charset="0"/>
              <a:cs typeface="Calibri" panose="020F0502020204030204" pitchFamily="34" charset="0"/>
            </a:endParaRPr>
          </a:p>
        </p:txBody>
      </p:sp>
      <p:sp>
        <p:nvSpPr>
          <p:cNvPr id="8" name="Slide Number Placeholder 3">
            <a:extLst>
              <a:ext uri="{FF2B5EF4-FFF2-40B4-BE49-F238E27FC236}">
                <a16:creationId xmlns:a16="http://schemas.microsoft.com/office/drawing/2014/main" id="{0AC9FA15-F0F3-6727-703E-219C7338DED2}"/>
              </a:ext>
            </a:extLst>
          </p:cNvPr>
          <p:cNvSpPr>
            <a:spLocks noGrp="1"/>
          </p:cNvSpPr>
          <p:nvPr>
            <p:ph type="sldNum" sz="quarter" idx="12"/>
          </p:nvPr>
        </p:nvSpPr>
        <p:spPr>
          <a:xfrm>
            <a:off x="11176000" y="6547487"/>
            <a:ext cx="812800" cy="374650"/>
          </a:xfrm>
        </p:spPr>
        <p:txBody>
          <a:bodyPr/>
          <a:lstStyle/>
          <a:p>
            <a:fld id="{A5E55A7B-7854-E145-92D9-B491DF4BAE2D}" type="slidenum">
              <a:rPr lang="en-US" smtClean="0">
                <a:solidFill>
                  <a:schemeClr val="bg1"/>
                </a:solidFill>
              </a:rPr>
              <a:pPr/>
              <a:t>33</a:t>
            </a:fld>
            <a:endParaRPr lang="en-US" dirty="0">
              <a:solidFill>
                <a:schemeClr val="bg1"/>
              </a:solidFill>
            </a:endParaRPr>
          </a:p>
        </p:txBody>
      </p:sp>
    </p:spTree>
    <p:extLst>
      <p:ext uri="{BB962C8B-B14F-4D97-AF65-F5344CB8AC3E}">
        <p14:creationId xmlns:p14="http://schemas.microsoft.com/office/powerpoint/2010/main" val="3240989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D5E38FC-C3B0-3D78-BA5D-A0ADECEA5191}"/>
                  </a:ext>
                </a:extLst>
              </p:cNvPr>
              <p:cNvSpPr txBox="1"/>
              <p:nvPr/>
            </p:nvSpPr>
            <p:spPr>
              <a:xfrm>
                <a:off x="-1" y="661008"/>
                <a:ext cx="12990134" cy="338554"/>
              </a:xfrm>
              <a:prstGeom prst="rect">
                <a:avLst/>
              </a:prstGeom>
              <a:noFill/>
            </p:spPr>
            <p:txBody>
              <a:bodyPr wrap="square" rtlCol="0">
                <a:spAutoFit/>
              </a:bodyPr>
              <a:lstStyle/>
              <a:p>
                <a:r>
                  <a:rPr lang="en-US" sz="1600" b="1" dirty="0">
                    <a:solidFill>
                      <a:srgbClr val="0070C0"/>
                    </a:solidFill>
                    <a:latin typeface="Calibri" panose="020F0502020204030204" pitchFamily="34" charset="0"/>
                    <a:ea typeface="Calibri" panose="020F0502020204030204" pitchFamily="34" charset="0"/>
                    <a:cs typeface="Calibri" panose="020F0502020204030204" pitchFamily="34" charset="0"/>
                  </a:rPr>
                  <a:t>Initial thermal state: </a:t>
                </a:r>
                <a:r>
                  <a:rPr lang="en-US" sz="1600" dirty="0">
                    <a:latin typeface="Calibri" panose="020F0502020204030204" pitchFamily="34" charset="0"/>
                    <a:ea typeface="Calibri" panose="020F0502020204030204" pitchFamily="34" charset="0"/>
                    <a:cs typeface="Calibri" panose="020F0502020204030204" pitchFamily="34" charset="0"/>
                  </a:rPr>
                  <a:t>-6.2</a:t>
                </a:r>
                <a14:m>
                  <m:oMath xmlns:m="http://schemas.openxmlformats.org/officeDocument/2006/math">
                    <m:r>
                      <a:rPr lang="en-US" sz="1600" i="1" smtClean="0">
                        <a:latin typeface="Cambria Math" panose="02040503050406030204" pitchFamily="18" charset="0"/>
                        <a:ea typeface="Cambria Math" panose="02040503050406030204" pitchFamily="18" charset="0"/>
                        <a:cs typeface="Calibri" panose="020F0502020204030204" pitchFamily="34" charset="0"/>
                      </a:rPr>
                      <m:t>°</m:t>
                    </m:r>
                  </m:oMath>
                </a14:m>
                <a:r>
                  <a:rPr lang="en-US" sz="1600" dirty="0">
                    <a:latin typeface="Calibri" panose="020F0502020204030204" pitchFamily="34" charset="0"/>
                    <a:ea typeface="Calibri" panose="020F0502020204030204" pitchFamily="34" charset="0"/>
                    <a:cs typeface="Calibri" panose="020F0502020204030204" pitchFamily="34" charset="0"/>
                  </a:rPr>
                  <a:t> Celsius based on mean annual ground temp 2008-2009 from borehole data</a:t>
                </a:r>
                <a:r>
                  <a:rPr lang="en-US" sz="1600" baseline="30000" dirty="0">
                    <a:latin typeface="Calibri" panose="020F0502020204030204" pitchFamily="34" charset="0"/>
                    <a:ea typeface="Calibri" panose="020F0502020204030204" pitchFamily="34" charset="0"/>
                    <a:cs typeface="Calibri" panose="020F0502020204030204" pitchFamily="34" charset="0"/>
                  </a:rPr>
                  <a:t>1</a:t>
                </a:r>
                <a:r>
                  <a:rPr lang="en-US" sz="1600" dirty="0">
                    <a:latin typeface="Calibri" panose="020F0502020204030204" pitchFamily="34" charset="0"/>
                    <a:ea typeface="Calibri" panose="020F0502020204030204" pitchFamily="34" charset="0"/>
                    <a:cs typeface="Calibri" panose="020F0502020204030204" pitchFamily="34" charset="0"/>
                  </a:rPr>
                  <a:t> </a:t>
                </a:r>
              </a:p>
            </p:txBody>
          </p:sp>
        </mc:Choice>
        <mc:Fallback xmlns="">
          <p:sp>
            <p:nvSpPr>
              <p:cNvPr id="4" name="TextBox 3">
                <a:extLst>
                  <a:ext uri="{FF2B5EF4-FFF2-40B4-BE49-F238E27FC236}">
                    <a16:creationId xmlns:a16="http://schemas.microsoft.com/office/drawing/2014/main" id="{0D5E38FC-C3B0-3D78-BA5D-A0ADECEA5191}"/>
                  </a:ext>
                </a:extLst>
              </p:cNvPr>
              <p:cNvSpPr txBox="1">
                <a:spLocks noRot="1" noChangeAspect="1" noMove="1" noResize="1" noEditPoints="1" noAdjustHandles="1" noChangeArrowheads="1" noChangeShapeType="1" noTextEdit="1"/>
              </p:cNvSpPr>
              <p:nvPr/>
            </p:nvSpPr>
            <p:spPr>
              <a:xfrm>
                <a:off x="-1" y="661008"/>
                <a:ext cx="12990134" cy="338554"/>
              </a:xfrm>
              <a:prstGeom prst="rect">
                <a:avLst/>
              </a:prstGeom>
              <a:blipFill>
                <a:blip r:embed="rId3"/>
                <a:stretch>
                  <a:fillRect l="-235" t="-5357" b="-21429"/>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E5B3DB25-2E92-7B45-3F90-43FA40A41631}"/>
              </a:ext>
            </a:extLst>
          </p:cNvPr>
          <p:cNvSpPr txBox="1"/>
          <p:nvPr/>
        </p:nvSpPr>
        <p:spPr>
          <a:xfrm>
            <a:off x="-1" y="960197"/>
            <a:ext cx="6219073" cy="2031325"/>
          </a:xfrm>
          <a:prstGeom prst="rect">
            <a:avLst/>
          </a:prstGeom>
          <a:noFill/>
        </p:spPr>
        <p:txBody>
          <a:bodyPr wrap="square" rtlCol="0">
            <a:spAutoFit/>
          </a:bodyPr>
          <a:lstStyle/>
          <a:p>
            <a:r>
              <a:rPr lang="en-US" sz="1600" b="1" dirty="0">
                <a:solidFill>
                  <a:srgbClr val="0070C0"/>
                </a:solidFill>
                <a:latin typeface="Calibri" panose="020F0502020204030204" pitchFamily="34" charset="0"/>
                <a:ea typeface="Calibri" panose="020F0502020204030204" pitchFamily="34" charset="0"/>
                <a:cs typeface="Calibri" panose="020F0502020204030204" pitchFamily="34" charset="0"/>
              </a:rPr>
              <a:t>Hindcast: (2003 – 2014)</a:t>
            </a:r>
          </a:p>
          <a:p>
            <a:endParaRPr lang="en-US" sz="2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400" dirty="0">
                <a:latin typeface="Calibri" panose="020F0502020204030204" pitchFamily="34" charset="0"/>
                <a:ea typeface="Calibri" panose="020F0502020204030204" pitchFamily="34" charset="0"/>
                <a:cs typeface="Calibri" panose="020F0502020204030204" pitchFamily="34" charset="0"/>
              </a:rPr>
              <a:t>Daily mean air temperature and precipitation from weather station 2203058 in Paulatuk</a:t>
            </a:r>
            <a:r>
              <a:rPr lang="en-US" sz="1400" baseline="30000" dirty="0">
                <a:latin typeface="Calibri" panose="020F0502020204030204" pitchFamily="34" charset="0"/>
                <a:ea typeface="Calibri" panose="020F0502020204030204" pitchFamily="34" charset="0"/>
                <a:cs typeface="Calibri" panose="020F0502020204030204" pitchFamily="34" charset="0"/>
              </a:rPr>
              <a:t>2</a:t>
            </a:r>
          </a:p>
          <a:p>
            <a:pPr marL="285750" indent="-285750">
              <a:buFont typeface="Arial" panose="020B0604020202020204" pitchFamily="34" charset="0"/>
              <a:buChar char="•"/>
            </a:pPr>
            <a:endParaRPr lang="en-US" sz="2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400" dirty="0">
                <a:latin typeface="Calibri" panose="020F0502020204030204" pitchFamily="34" charset="0"/>
                <a:ea typeface="Calibri" panose="020F0502020204030204" pitchFamily="34" charset="0"/>
                <a:cs typeface="Calibri" panose="020F0502020204030204" pitchFamily="34" charset="0"/>
              </a:rPr>
              <a:t>Snow depth calculated from air temp and precipitation data </a:t>
            </a:r>
          </a:p>
          <a:p>
            <a:pPr marL="285750" indent="-285750">
              <a:buFont typeface="Arial" panose="020B0604020202020204" pitchFamily="34" charset="0"/>
              <a:buChar char="•"/>
            </a:pPr>
            <a:endParaRPr lang="en-US" sz="2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400" dirty="0">
                <a:latin typeface="Calibri" panose="020F0502020204030204" pitchFamily="34" charset="0"/>
                <a:ea typeface="Calibri" panose="020F0502020204030204" pitchFamily="34" charset="0"/>
                <a:cs typeface="Calibri" panose="020F0502020204030204" pitchFamily="34" charset="0"/>
              </a:rPr>
              <a:t>Uneven snow depth applied on east and west sides of runway </a:t>
            </a:r>
          </a:p>
          <a:p>
            <a:endParaRPr lang="en-US" sz="1600" dirty="0"/>
          </a:p>
          <a:p>
            <a:endParaRPr lang="en-US" sz="1600" dirty="0"/>
          </a:p>
          <a:p>
            <a:endParaRPr lang="en-US" sz="1600" dirty="0"/>
          </a:p>
        </p:txBody>
      </p:sp>
      <p:sp>
        <p:nvSpPr>
          <p:cNvPr id="6" name="TextBox 5">
            <a:extLst>
              <a:ext uri="{FF2B5EF4-FFF2-40B4-BE49-F238E27FC236}">
                <a16:creationId xmlns:a16="http://schemas.microsoft.com/office/drawing/2014/main" id="{BEDBD291-E892-5E68-9AD1-7E1A0BF87843}"/>
              </a:ext>
            </a:extLst>
          </p:cNvPr>
          <p:cNvSpPr txBox="1"/>
          <p:nvPr/>
        </p:nvSpPr>
        <p:spPr>
          <a:xfrm>
            <a:off x="6387414" y="1051722"/>
            <a:ext cx="5689825" cy="1815882"/>
          </a:xfrm>
          <a:prstGeom prst="rect">
            <a:avLst/>
          </a:prstGeom>
          <a:noFill/>
        </p:spPr>
        <p:txBody>
          <a:bodyPr wrap="square" rtlCol="0">
            <a:spAutoFit/>
          </a:bodyPr>
          <a:lstStyle/>
          <a:p>
            <a:r>
              <a:rPr lang="en-US" sz="1600" b="1" dirty="0">
                <a:solidFill>
                  <a:srgbClr val="0070C0"/>
                </a:solidFill>
                <a:latin typeface="Calibri" panose="020F0502020204030204" pitchFamily="34" charset="0"/>
                <a:ea typeface="Calibri" panose="020F0502020204030204" pitchFamily="34" charset="0"/>
                <a:cs typeface="Calibri" panose="020F0502020204030204" pitchFamily="34" charset="0"/>
              </a:rPr>
              <a:t>Forecast: (2024 – 2035)</a:t>
            </a:r>
          </a:p>
          <a:p>
            <a:endParaRPr lang="en-US" sz="200" b="1"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400" dirty="0">
                <a:latin typeface="Calibri" panose="020F0502020204030204" pitchFamily="34" charset="0"/>
                <a:ea typeface="Calibri" panose="020F0502020204030204" pitchFamily="34" charset="0"/>
                <a:cs typeface="Calibri" panose="020F0502020204030204" pitchFamily="34" charset="0"/>
              </a:rPr>
              <a:t>Daily mean air temperature and precipitation from E3SM w/ RCP 3.7*</a:t>
            </a:r>
          </a:p>
          <a:p>
            <a:pPr marL="285750" indent="-285750">
              <a:buFont typeface="Arial" panose="020B0604020202020204" pitchFamily="34" charset="0"/>
              <a:buChar char="•"/>
            </a:pPr>
            <a:endParaRPr lang="en-US" sz="2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400" dirty="0">
                <a:latin typeface="Calibri" panose="020F0502020204030204" pitchFamily="34" charset="0"/>
                <a:ea typeface="Calibri" panose="020F0502020204030204" pitchFamily="34" charset="0"/>
                <a:cs typeface="Calibri" panose="020F0502020204030204" pitchFamily="34" charset="0"/>
              </a:rPr>
              <a:t>Snow depth calculated from air temp and precipitation data </a:t>
            </a:r>
          </a:p>
          <a:p>
            <a:pPr marL="285750" indent="-285750">
              <a:buFont typeface="Arial" panose="020B0604020202020204" pitchFamily="34" charset="0"/>
              <a:buChar char="•"/>
            </a:pPr>
            <a:endParaRPr lang="en-US" sz="2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400" dirty="0">
                <a:latin typeface="Calibri" panose="020F0502020204030204" pitchFamily="34" charset="0"/>
                <a:ea typeface="Calibri" panose="020F0502020204030204" pitchFamily="34" charset="0"/>
                <a:cs typeface="Calibri" panose="020F0502020204030204" pitchFamily="34" charset="0"/>
              </a:rPr>
              <a:t>Uneven snow depth applied on east and west sides of runway </a:t>
            </a:r>
          </a:p>
          <a:p>
            <a:pPr marL="285750" indent="-285750">
              <a:buFont typeface="Arial" panose="020B0604020202020204" pitchFamily="34" charset="0"/>
              <a:buChar char="•"/>
            </a:pPr>
            <a:endParaRPr lang="en-US" sz="1600" dirty="0">
              <a:latin typeface="Calibri" panose="020F0502020204030204" pitchFamily="34" charset="0"/>
              <a:ea typeface="Calibri" panose="020F0502020204030204" pitchFamily="34" charset="0"/>
              <a:cs typeface="Calibri" panose="020F0502020204030204" pitchFamily="34" charset="0"/>
            </a:endParaRPr>
          </a:p>
          <a:p>
            <a:endParaRPr lang="en-US" sz="1600" dirty="0"/>
          </a:p>
          <a:p>
            <a:endParaRPr lang="en-US" sz="1600" dirty="0"/>
          </a:p>
        </p:txBody>
      </p:sp>
      <p:cxnSp>
        <p:nvCxnSpPr>
          <p:cNvPr id="9" name="Straight Connector 8">
            <a:extLst>
              <a:ext uri="{FF2B5EF4-FFF2-40B4-BE49-F238E27FC236}">
                <a16:creationId xmlns:a16="http://schemas.microsoft.com/office/drawing/2014/main" id="{4ADF6F76-8D18-87AF-D0B8-38F47E1BADB1}"/>
              </a:ext>
            </a:extLst>
          </p:cNvPr>
          <p:cNvCxnSpPr>
            <a:cxnSpLocks/>
          </p:cNvCxnSpPr>
          <p:nvPr/>
        </p:nvCxnSpPr>
        <p:spPr>
          <a:xfrm>
            <a:off x="6254082" y="1212084"/>
            <a:ext cx="3" cy="5227627"/>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pic>
        <p:nvPicPr>
          <p:cNvPr id="13" name="Picture 12">
            <a:extLst>
              <a:ext uri="{FF2B5EF4-FFF2-40B4-BE49-F238E27FC236}">
                <a16:creationId xmlns:a16="http://schemas.microsoft.com/office/drawing/2014/main" id="{31049950-961A-00E5-F34D-620258D2FEE0}"/>
              </a:ext>
            </a:extLst>
          </p:cNvPr>
          <p:cNvPicPr>
            <a:picLocks noChangeAspect="1"/>
          </p:cNvPicPr>
          <p:nvPr/>
        </p:nvPicPr>
        <p:blipFill>
          <a:blip r:embed="rId4"/>
          <a:stretch>
            <a:fillRect/>
          </a:stretch>
        </p:blipFill>
        <p:spPr>
          <a:xfrm>
            <a:off x="634152" y="2295241"/>
            <a:ext cx="4636478" cy="2095952"/>
          </a:xfrm>
          <a:prstGeom prst="rect">
            <a:avLst/>
          </a:prstGeom>
        </p:spPr>
      </p:pic>
      <p:pic>
        <p:nvPicPr>
          <p:cNvPr id="15" name="Picture 14">
            <a:extLst>
              <a:ext uri="{FF2B5EF4-FFF2-40B4-BE49-F238E27FC236}">
                <a16:creationId xmlns:a16="http://schemas.microsoft.com/office/drawing/2014/main" id="{0183194B-1851-7761-94A1-B39936B71028}"/>
              </a:ext>
            </a:extLst>
          </p:cNvPr>
          <p:cNvPicPr>
            <a:picLocks noChangeAspect="1"/>
          </p:cNvPicPr>
          <p:nvPr/>
        </p:nvPicPr>
        <p:blipFill>
          <a:blip r:embed="rId5"/>
          <a:stretch>
            <a:fillRect/>
          </a:stretch>
        </p:blipFill>
        <p:spPr>
          <a:xfrm>
            <a:off x="763487" y="4287201"/>
            <a:ext cx="4396797" cy="2071025"/>
          </a:xfrm>
          <a:prstGeom prst="rect">
            <a:avLst/>
          </a:prstGeom>
        </p:spPr>
      </p:pic>
      <p:pic>
        <p:nvPicPr>
          <p:cNvPr id="17" name="Picture 16">
            <a:extLst>
              <a:ext uri="{FF2B5EF4-FFF2-40B4-BE49-F238E27FC236}">
                <a16:creationId xmlns:a16="http://schemas.microsoft.com/office/drawing/2014/main" id="{46DF8F3E-305C-E89B-8CD7-5D0BC6CABF6D}"/>
              </a:ext>
            </a:extLst>
          </p:cNvPr>
          <p:cNvPicPr>
            <a:picLocks noChangeAspect="1"/>
          </p:cNvPicPr>
          <p:nvPr/>
        </p:nvPicPr>
        <p:blipFill>
          <a:blip r:embed="rId6"/>
          <a:stretch>
            <a:fillRect/>
          </a:stretch>
        </p:blipFill>
        <p:spPr>
          <a:xfrm>
            <a:off x="6909761" y="2264856"/>
            <a:ext cx="4290338" cy="1939478"/>
          </a:xfrm>
          <a:prstGeom prst="rect">
            <a:avLst/>
          </a:prstGeom>
        </p:spPr>
      </p:pic>
      <p:pic>
        <p:nvPicPr>
          <p:cNvPr id="19" name="Picture 18">
            <a:extLst>
              <a:ext uri="{FF2B5EF4-FFF2-40B4-BE49-F238E27FC236}">
                <a16:creationId xmlns:a16="http://schemas.microsoft.com/office/drawing/2014/main" id="{8719F624-0868-3F65-6418-CE4DECB9D4E7}"/>
              </a:ext>
            </a:extLst>
          </p:cNvPr>
          <p:cNvPicPr>
            <a:picLocks noChangeAspect="1"/>
          </p:cNvPicPr>
          <p:nvPr/>
        </p:nvPicPr>
        <p:blipFill>
          <a:blip r:embed="rId7"/>
          <a:stretch>
            <a:fillRect/>
          </a:stretch>
        </p:blipFill>
        <p:spPr>
          <a:xfrm>
            <a:off x="6820553" y="4391193"/>
            <a:ext cx="4395028" cy="2048832"/>
          </a:xfrm>
          <a:prstGeom prst="rect">
            <a:avLst/>
          </a:prstGeom>
        </p:spPr>
      </p:pic>
      <p:sp>
        <p:nvSpPr>
          <p:cNvPr id="8" name="Title 7">
            <a:extLst>
              <a:ext uri="{FF2B5EF4-FFF2-40B4-BE49-F238E27FC236}">
                <a16:creationId xmlns:a16="http://schemas.microsoft.com/office/drawing/2014/main" id="{F189F35B-8B31-E462-0A53-D261108C5357}"/>
              </a:ext>
            </a:extLst>
          </p:cNvPr>
          <p:cNvSpPr>
            <a:spLocks noGrp="1"/>
          </p:cNvSpPr>
          <p:nvPr>
            <p:ph type="title"/>
          </p:nvPr>
        </p:nvSpPr>
        <p:spPr>
          <a:xfrm>
            <a:off x="35009" y="-177793"/>
            <a:ext cx="9359014" cy="991675"/>
          </a:xfrm>
        </p:spPr>
        <p:txBody>
          <a:bodyPr/>
          <a:lstStyle/>
          <a:p>
            <a:r>
              <a:rPr lang="en-US" dirty="0"/>
              <a:t>Simulation setup</a:t>
            </a:r>
          </a:p>
        </p:txBody>
      </p:sp>
      <p:sp>
        <p:nvSpPr>
          <p:cNvPr id="3" name="TextBox 2">
            <a:extLst>
              <a:ext uri="{FF2B5EF4-FFF2-40B4-BE49-F238E27FC236}">
                <a16:creationId xmlns:a16="http://schemas.microsoft.com/office/drawing/2014/main" id="{48AEE0C1-865D-1E7B-98C1-16477DE98DAA}"/>
              </a:ext>
            </a:extLst>
          </p:cNvPr>
          <p:cNvSpPr txBox="1"/>
          <p:nvPr/>
        </p:nvSpPr>
        <p:spPr>
          <a:xfrm>
            <a:off x="5759778" y="168446"/>
            <a:ext cx="6589336" cy="276999"/>
          </a:xfrm>
          <a:prstGeom prst="rect">
            <a:avLst/>
          </a:prstGeom>
          <a:noFill/>
        </p:spPr>
        <p:txBody>
          <a:bodyPr wrap="square">
            <a:spAutoFit/>
          </a:bodyPr>
          <a:lstStyle/>
          <a:p>
            <a:r>
              <a:rPr lang="en-US" sz="1200" baseline="30000" dirty="0">
                <a:latin typeface="Calibri" panose="020F0502020204030204" pitchFamily="34" charset="0"/>
                <a:ea typeface="Calibri" panose="020F0502020204030204" pitchFamily="34" charset="0"/>
                <a:cs typeface="Calibri" panose="020F0502020204030204" pitchFamily="34" charset="0"/>
              </a:rPr>
              <a:t>1</a:t>
            </a:r>
            <a:r>
              <a:rPr lang="en-US" sz="1200" dirty="0">
                <a:latin typeface="Calibri" panose="020F0502020204030204" pitchFamily="34" charset="0"/>
                <a:ea typeface="Calibri" panose="020F0502020204030204" pitchFamily="34" charset="0"/>
                <a:cs typeface="Calibri" panose="020F0502020204030204" pitchFamily="34" charset="0"/>
                <a:hlinkClick r:id="rId8"/>
              </a:rPr>
              <a:t>http://gtnpdatabase.org/boreholes/view/365</a:t>
            </a:r>
            <a:r>
              <a:rPr lang="en-US" sz="1200" dirty="0">
                <a:latin typeface="Calibri" panose="020F0502020204030204" pitchFamily="34" charset="0"/>
                <a:ea typeface="Calibri" panose="020F0502020204030204" pitchFamily="34" charset="0"/>
                <a:cs typeface="Calibri" panose="020F0502020204030204" pitchFamily="34" charset="0"/>
              </a:rPr>
              <a:t> </a:t>
            </a:r>
            <a:endParaRPr lang="en-US" sz="1200" dirty="0"/>
          </a:p>
        </p:txBody>
      </p:sp>
      <p:sp>
        <p:nvSpPr>
          <p:cNvPr id="10" name="TextBox 9">
            <a:extLst>
              <a:ext uri="{FF2B5EF4-FFF2-40B4-BE49-F238E27FC236}">
                <a16:creationId xmlns:a16="http://schemas.microsoft.com/office/drawing/2014/main" id="{CB497EB5-74B5-8E6A-F309-F6544CA4C994}"/>
              </a:ext>
            </a:extLst>
          </p:cNvPr>
          <p:cNvSpPr txBox="1"/>
          <p:nvPr/>
        </p:nvSpPr>
        <p:spPr>
          <a:xfrm>
            <a:off x="5759778" y="374009"/>
            <a:ext cx="7654564" cy="276999"/>
          </a:xfrm>
          <a:prstGeom prst="rect">
            <a:avLst/>
          </a:prstGeom>
          <a:noFill/>
        </p:spPr>
        <p:txBody>
          <a:bodyPr wrap="square">
            <a:spAutoFit/>
          </a:bodyPr>
          <a:lstStyle/>
          <a:p>
            <a:r>
              <a:rPr lang="en-US" sz="1200" baseline="30000" dirty="0">
                <a:latin typeface="Calibri" panose="020F0502020204030204" pitchFamily="34" charset="0"/>
                <a:ea typeface="Calibri" panose="020F0502020204030204" pitchFamily="34" charset="0"/>
                <a:cs typeface="Calibri" panose="020F0502020204030204" pitchFamily="34" charset="0"/>
              </a:rPr>
              <a:t>2 </a:t>
            </a:r>
            <a:r>
              <a:rPr lang="en-US" sz="1200" dirty="0">
                <a:latin typeface="Calibri" panose="020F0502020204030204" pitchFamily="34" charset="0"/>
                <a:ea typeface="Calibri" panose="020F0502020204030204" pitchFamily="34" charset="0"/>
                <a:cs typeface="Calibri" panose="020F0502020204030204" pitchFamily="34" charset="0"/>
                <a:hlinkClick r:id="rId9"/>
              </a:rPr>
              <a:t>https://climate-change.canada.ca/climate-data/#/daily-climate-data</a:t>
            </a:r>
            <a:endParaRPr lang="en-US" sz="1200" dirty="0"/>
          </a:p>
        </p:txBody>
      </p:sp>
      <p:sp>
        <p:nvSpPr>
          <p:cNvPr id="2" name="TextBox 1">
            <a:extLst>
              <a:ext uri="{FF2B5EF4-FFF2-40B4-BE49-F238E27FC236}">
                <a16:creationId xmlns:a16="http://schemas.microsoft.com/office/drawing/2014/main" id="{4AEE1CBB-FE7B-B684-50EC-074712AAC76A}"/>
              </a:ext>
            </a:extLst>
          </p:cNvPr>
          <p:cNvSpPr txBox="1"/>
          <p:nvPr/>
        </p:nvSpPr>
        <p:spPr>
          <a:xfrm>
            <a:off x="-54072" y="6537057"/>
            <a:ext cx="9526647" cy="338554"/>
          </a:xfrm>
          <a:prstGeom prst="rect">
            <a:avLst/>
          </a:prstGeom>
          <a:noFill/>
        </p:spPr>
        <p:txBody>
          <a:bodyPr wrap="none" rtlCol="0">
            <a:spAutoFit/>
          </a:bodyPr>
          <a:lstStyle/>
          <a:p>
            <a:r>
              <a:rPr lang="en-US" sz="1600" dirty="0">
                <a:solidFill>
                  <a:schemeClr val="bg1"/>
                </a:solidFill>
                <a:latin typeface="Calibri" panose="020F0502020204030204" pitchFamily="34" charset="0"/>
                <a:ea typeface="Calibri" panose="020F0502020204030204" pitchFamily="34" charset="0"/>
                <a:cs typeface="Calibri" panose="020F0502020204030204" pitchFamily="34" charset="0"/>
              </a:rPr>
              <a:t>* Representative Concentration Pathway 3.7, the 3</a:t>
            </a:r>
            <a:r>
              <a:rPr lang="en-US" sz="1600" baseline="30000" dirty="0">
                <a:solidFill>
                  <a:schemeClr val="bg1"/>
                </a:solidFill>
                <a:latin typeface="Calibri" panose="020F0502020204030204" pitchFamily="34" charset="0"/>
                <a:ea typeface="Calibri" panose="020F0502020204030204" pitchFamily="34" charset="0"/>
                <a:cs typeface="Calibri" panose="020F0502020204030204" pitchFamily="34" charset="0"/>
              </a:rPr>
              <a:t>rd</a:t>
            </a:r>
            <a:r>
              <a:rPr lang="en-US" sz="1600" dirty="0">
                <a:solidFill>
                  <a:schemeClr val="bg1"/>
                </a:solidFill>
                <a:latin typeface="Calibri" panose="020F0502020204030204" pitchFamily="34" charset="0"/>
                <a:ea typeface="Calibri" panose="020F0502020204030204" pitchFamily="34" charset="0"/>
                <a:cs typeface="Calibri" panose="020F0502020204030204" pitchFamily="34" charset="0"/>
              </a:rPr>
              <a:t> highest projected emissions considered in climate analyses.</a:t>
            </a:r>
          </a:p>
        </p:txBody>
      </p:sp>
      <p:sp>
        <p:nvSpPr>
          <p:cNvPr id="7" name="Slide Number Placeholder 3">
            <a:extLst>
              <a:ext uri="{FF2B5EF4-FFF2-40B4-BE49-F238E27FC236}">
                <a16:creationId xmlns:a16="http://schemas.microsoft.com/office/drawing/2014/main" id="{B8A152AA-CB0C-9F7C-DE4A-888C9C7C0105}"/>
              </a:ext>
            </a:extLst>
          </p:cNvPr>
          <p:cNvSpPr>
            <a:spLocks noGrp="1"/>
          </p:cNvSpPr>
          <p:nvPr>
            <p:ph type="sldNum" sz="quarter" idx="12"/>
          </p:nvPr>
        </p:nvSpPr>
        <p:spPr>
          <a:xfrm>
            <a:off x="11176000" y="6547487"/>
            <a:ext cx="812800" cy="374650"/>
          </a:xfrm>
        </p:spPr>
        <p:txBody>
          <a:bodyPr/>
          <a:lstStyle/>
          <a:p>
            <a:fld id="{A5E55A7B-7854-E145-92D9-B491DF4BAE2D}" type="slidenum">
              <a:rPr lang="en-US" smtClean="0">
                <a:solidFill>
                  <a:schemeClr val="bg1"/>
                </a:solidFill>
              </a:rPr>
              <a:pPr/>
              <a:t>34</a:t>
            </a:fld>
            <a:endParaRPr lang="en-US" dirty="0">
              <a:solidFill>
                <a:schemeClr val="bg1"/>
              </a:solidFill>
            </a:endParaRPr>
          </a:p>
        </p:txBody>
      </p:sp>
    </p:spTree>
    <p:extLst>
      <p:ext uri="{BB962C8B-B14F-4D97-AF65-F5344CB8AC3E}">
        <p14:creationId xmlns:p14="http://schemas.microsoft.com/office/powerpoint/2010/main" val="15060848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indcast-orient0-dt8hr-r20">
            <a:hlinkClick r:id="" action="ppaction://media"/>
            <a:extLst>
              <a:ext uri="{FF2B5EF4-FFF2-40B4-BE49-F238E27FC236}">
                <a16:creationId xmlns:a16="http://schemas.microsoft.com/office/drawing/2014/main" id="{6156C762-A269-89DD-ABA8-90567519B84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6108" y="763833"/>
            <a:ext cx="10039492" cy="5647214"/>
          </a:xfrm>
          <a:prstGeom prst="rect">
            <a:avLst/>
          </a:prstGeom>
        </p:spPr>
      </p:pic>
      <p:pic>
        <p:nvPicPr>
          <p:cNvPr id="5" name="Picture 4">
            <a:extLst>
              <a:ext uri="{FF2B5EF4-FFF2-40B4-BE49-F238E27FC236}">
                <a16:creationId xmlns:a16="http://schemas.microsoft.com/office/drawing/2014/main" id="{D2FEE988-2A58-3C20-3E3B-910796953ACF}"/>
              </a:ext>
            </a:extLst>
          </p:cNvPr>
          <p:cNvPicPr>
            <a:picLocks noChangeAspect="1"/>
          </p:cNvPicPr>
          <p:nvPr/>
        </p:nvPicPr>
        <p:blipFill rotWithShape="1">
          <a:blip r:embed="rId6">
            <a:extLst>
              <a:ext uri="{28A0092B-C50C-407E-A947-70E740481C1C}">
                <a14:useLocalDpi xmlns:a14="http://schemas.microsoft.com/office/drawing/2010/main" val="0"/>
              </a:ext>
            </a:extLst>
          </a:blip>
          <a:srcRect l="2500" t="47628" r="22230"/>
          <a:stretch/>
        </p:blipFill>
        <p:spPr>
          <a:xfrm>
            <a:off x="6815042" y="568342"/>
            <a:ext cx="2743200" cy="1073640"/>
          </a:xfrm>
          <a:prstGeom prst="rect">
            <a:avLst/>
          </a:prstGeom>
        </p:spPr>
      </p:pic>
      <p:pic>
        <p:nvPicPr>
          <p:cNvPr id="6" name="Picture 5">
            <a:extLst>
              <a:ext uri="{FF2B5EF4-FFF2-40B4-BE49-F238E27FC236}">
                <a16:creationId xmlns:a16="http://schemas.microsoft.com/office/drawing/2014/main" id="{B4FC77BB-5DF8-068D-F0E3-6FDE58E2A0F5}"/>
              </a:ext>
            </a:extLst>
          </p:cNvPr>
          <p:cNvPicPr>
            <a:picLocks noChangeAspect="1"/>
          </p:cNvPicPr>
          <p:nvPr/>
        </p:nvPicPr>
        <p:blipFill rotWithShape="1">
          <a:blip r:embed="rId7">
            <a:extLst>
              <a:ext uri="{28A0092B-C50C-407E-A947-70E740481C1C}">
                <a14:useLocalDpi xmlns:a14="http://schemas.microsoft.com/office/drawing/2010/main" val="0"/>
              </a:ext>
            </a:extLst>
          </a:blip>
          <a:srcRect l="4662" t="42222" r="11723"/>
          <a:stretch/>
        </p:blipFill>
        <p:spPr>
          <a:xfrm>
            <a:off x="9534675" y="529998"/>
            <a:ext cx="2377440" cy="924080"/>
          </a:xfrm>
          <a:prstGeom prst="rect">
            <a:avLst/>
          </a:prstGeom>
        </p:spPr>
      </p:pic>
      <p:sp>
        <p:nvSpPr>
          <p:cNvPr id="8" name="Title 1">
            <a:extLst>
              <a:ext uri="{FF2B5EF4-FFF2-40B4-BE49-F238E27FC236}">
                <a16:creationId xmlns:a16="http://schemas.microsoft.com/office/drawing/2014/main" id="{DD9F28F5-1CF3-BE55-6FC1-DDF8FD9E614D}"/>
              </a:ext>
            </a:extLst>
          </p:cNvPr>
          <p:cNvSpPr txBox="1">
            <a:spLocks/>
          </p:cNvSpPr>
          <p:nvPr/>
        </p:nvSpPr>
        <p:spPr>
          <a:xfrm>
            <a:off x="0" y="-46171"/>
            <a:ext cx="10515600" cy="7057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Calibri" panose="020F0502020204030204" pitchFamily="34" charset="0"/>
                <a:ea typeface="Calibri" panose="020F0502020204030204" pitchFamily="34" charset="0"/>
                <a:cs typeface="Calibri" panose="020F0502020204030204" pitchFamily="34" charset="0"/>
              </a:rPr>
              <a:t>Hindcast: ice wedge parallel to runway direction</a:t>
            </a:r>
          </a:p>
        </p:txBody>
      </p:sp>
      <p:sp>
        <p:nvSpPr>
          <p:cNvPr id="2" name="TextBox 1">
            <a:extLst>
              <a:ext uri="{FF2B5EF4-FFF2-40B4-BE49-F238E27FC236}">
                <a16:creationId xmlns:a16="http://schemas.microsoft.com/office/drawing/2014/main" id="{26D7E8A9-EEA5-B27E-A62E-624DD427DFCD}"/>
              </a:ext>
            </a:extLst>
          </p:cNvPr>
          <p:cNvSpPr txBox="1"/>
          <p:nvPr/>
        </p:nvSpPr>
        <p:spPr>
          <a:xfrm>
            <a:off x="10370282" y="3839689"/>
            <a:ext cx="1541833" cy="107721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b="1" dirty="0">
                <a:latin typeface="Calibri" panose="020F0502020204030204" pitchFamily="34" charset="0"/>
                <a:ea typeface="Calibri" panose="020F0502020204030204" pitchFamily="34" charset="0"/>
                <a:cs typeface="Calibri" panose="020F0502020204030204" pitchFamily="34" charset="0"/>
              </a:rPr>
              <a:t>Arrows</a:t>
            </a:r>
            <a:r>
              <a:rPr lang="en-US" sz="1600" dirty="0">
                <a:latin typeface="Calibri" panose="020F0502020204030204" pitchFamily="34" charset="0"/>
                <a:ea typeface="Calibri" panose="020F0502020204030204" pitchFamily="34" charset="0"/>
                <a:cs typeface="Calibri" panose="020F0502020204030204" pitchFamily="34" charset="0"/>
              </a:rPr>
              <a:t> show permafrost </a:t>
            </a:r>
            <a:r>
              <a:rPr lang="en-US" sz="1600" b="1" dirty="0">
                <a:latin typeface="Calibri" panose="020F0502020204030204" pitchFamily="34" charset="0"/>
                <a:ea typeface="Calibri" panose="020F0502020204030204" pitchFamily="34" charset="0"/>
                <a:cs typeface="Calibri" panose="020F0502020204030204" pitchFamily="34" charset="0"/>
              </a:rPr>
              <a:t>deformation vectors</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50B3754-7DA6-5630-A1B1-5C896FA7885B}"/>
                  </a:ext>
                </a:extLst>
              </p:cNvPr>
              <p:cNvSpPr txBox="1"/>
              <p:nvPr/>
            </p:nvSpPr>
            <p:spPr>
              <a:xfrm>
                <a:off x="6652436" y="2893314"/>
                <a:ext cx="2491564" cy="646331"/>
              </a:xfrm>
              <a:prstGeom prst="rect">
                <a:avLst/>
              </a:prstGeom>
              <a:solidFill>
                <a:schemeClr val="bg1"/>
              </a:solidFill>
              <a:ln w="19050">
                <a:solidFill>
                  <a:schemeClr val="tx1"/>
                </a:solidFill>
              </a:ln>
            </p:spPr>
            <p:txBody>
              <a:bodyPr wrap="square" rtlCol="0">
                <a:spAutoFit/>
              </a:bodyPr>
              <a:lstStyle/>
              <a:p>
                <a:pPr algn="ctr"/>
                <a:r>
                  <a:rPr lang="en-US" dirty="0">
                    <a:latin typeface="Calibri" panose="020F0502020204030204" pitchFamily="34" charset="0"/>
                    <a:ea typeface="Calibri" panose="020F0502020204030204" pitchFamily="34" charset="0"/>
                    <a:cs typeface="Calibri" panose="020F0502020204030204" pitchFamily="34" charset="0"/>
                  </a:rPr>
                  <a:t>ACI model predicts </a:t>
                </a:r>
                <a14:m>
                  <m:oMath xmlns:m="http://schemas.openxmlformats.org/officeDocument/2006/math">
                    <m:r>
                      <a:rPr lang="en-US" b="1"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𝟓</m:t>
                    </m:r>
                  </m:oMath>
                </a14:m>
                <a:r>
                  <a:rPr lang="en-US" b="1" dirty="0">
                    <a:latin typeface="Calibri" panose="020F0502020204030204" pitchFamily="34" charset="0"/>
                    <a:ea typeface="Calibri" panose="020F0502020204030204" pitchFamily="34" charset="0"/>
                    <a:cs typeface="Calibri" panose="020F0502020204030204" pitchFamily="34" charset="0"/>
                  </a:rPr>
                  <a:t> mm settlement</a:t>
                </a:r>
                <a:r>
                  <a:rPr lang="en-US" dirty="0">
                    <a:latin typeface="Calibri" panose="020F0502020204030204" pitchFamily="34" charset="0"/>
                    <a:ea typeface="Calibri" panose="020F0502020204030204" pitchFamily="34" charset="0"/>
                    <a:cs typeface="Calibri" panose="020F0502020204030204" pitchFamily="34" charset="0"/>
                  </a:rPr>
                  <a:t>.</a:t>
                </a:r>
              </a:p>
            </p:txBody>
          </p:sp>
        </mc:Choice>
        <mc:Fallback xmlns="">
          <p:sp>
            <p:nvSpPr>
              <p:cNvPr id="4" name="TextBox 3">
                <a:extLst>
                  <a:ext uri="{FF2B5EF4-FFF2-40B4-BE49-F238E27FC236}">
                    <a16:creationId xmlns:a16="http://schemas.microsoft.com/office/drawing/2014/main" id="{D50B3754-7DA6-5630-A1B1-5C896FA7885B}"/>
                  </a:ext>
                </a:extLst>
              </p:cNvPr>
              <p:cNvSpPr txBox="1">
                <a:spLocks noRot="1" noChangeAspect="1" noMove="1" noResize="1" noEditPoints="1" noAdjustHandles="1" noChangeArrowheads="1" noChangeShapeType="1" noTextEdit="1"/>
              </p:cNvSpPr>
              <p:nvPr/>
            </p:nvSpPr>
            <p:spPr>
              <a:xfrm>
                <a:off x="6652436" y="2893314"/>
                <a:ext cx="2491564" cy="646331"/>
              </a:xfrm>
              <a:prstGeom prst="rect">
                <a:avLst/>
              </a:prstGeom>
              <a:blipFill>
                <a:blip r:embed="rId8"/>
                <a:stretch>
                  <a:fillRect t="-4587" b="-11927"/>
                </a:stretch>
              </a:blipFill>
              <a:ln w="19050">
                <a:solidFill>
                  <a:schemeClr val="tx1"/>
                </a:solidFill>
              </a:ln>
            </p:spPr>
            <p:txBody>
              <a:bodyPr/>
              <a:lstStyle/>
              <a:p>
                <a:r>
                  <a:rPr lang="en-US">
                    <a:noFill/>
                  </a:rPr>
                  <a:t> </a:t>
                </a:r>
              </a:p>
            </p:txBody>
          </p:sp>
        </mc:Fallback>
      </mc:AlternateContent>
      <p:sp>
        <p:nvSpPr>
          <p:cNvPr id="7" name="Slide Number Placeholder 3">
            <a:extLst>
              <a:ext uri="{FF2B5EF4-FFF2-40B4-BE49-F238E27FC236}">
                <a16:creationId xmlns:a16="http://schemas.microsoft.com/office/drawing/2014/main" id="{F0929AA2-D768-6751-E3B4-7929EA67EB96}"/>
              </a:ext>
            </a:extLst>
          </p:cNvPr>
          <p:cNvSpPr>
            <a:spLocks noGrp="1"/>
          </p:cNvSpPr>
          <p:nvPr>
            <p:ph type="sldNum" sz="quarter" idx="12"/>
          </p:nvPr>
        </p:nvSpPr>
        <p:spPr>
          <a:xfrm>
            <a:off x="11176000" y="6547487"/>
            <a:ext cx="812800" cy="374650"/>
          </a:xfrm>
        </p:spPr>
        <p:txBody>
          <a:bodyPr/>
          <a:lstStyle/>
          <a:p>
            <a:fld id="{A5E55A7B-7854-E145-92D9-B491DF4BAE2D}" type="slidenum">
              <a:rPr lang="en-US" smtClean="0">
                <a:solidFill>
                  <a:schemeClr val="bg1"/>
                </a:solidFill>
              </a:rPr>
              <a:pPr/>
              <a:t>35</a:t>
            </a:fld>
            <a:endParaRPr lang="en-US" dirty="0">
              <a:solidFill>
                <a:schemeClr val="bg1"/>
              </a:solidFill>
            </a:endParaRPr>
          </a:p>
        </p:txBody>
      </p:sp>
    </p:spTree>
    <p:extLst>
      <p:ext uri="{BB962C8B-B14F-4D97-AF65-F5344CB8AC3E}">
        <p14:creationId xmlns:p14="http://schemas.microsoft.com/office/powerpoint/2010/main" val="2526834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7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indcast-orient90-dt-8hr-r20">
            <a:hlinkClick r:id="" action="ppaction://media"/>
            <a:extLst>
              <a:ext uri="{FF2B5EF4-FFF2-40B4-BE49-F238E27FC236}">
                <a16:creationId xmlns:a16="http://schemas.microsoft.com/office/drawing/2014/main" id="{46255D4A-5AA5-81E6-A587-CE452DFEDF7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69392" y="761944"/>
            <a:ext cx="10046208" cy="5650992"/>
          </a:xfrm>
          <a:prstGeom prst="rect">
            <a:avLst/>
          </a:prstGeom>
        </p:spPr>
      </p:pic>
      <p:pic>
        <p:nvPicPr>
          <p:cNvPr id="6" name="Picture 5">
            <a:extLst>
              <a:ext uri="{FF2B5EF4-FFF2-40B4-BE49-F238E27FC236}">
                <a16:creationId xmlns:a16="http://schemas.microsoft.com/office/drawing/2014/main" id="{53FCB280-9ACB-BDF2-E48D-636D54DE9E8F}"/>
              </a:ext>
            </a:extLst>
          </p:cNvPr>
          <p:cNvPicPr>
            <a:picLocks noChangeAspect="1"/>
          </p:cNvPicPr>
          <p:nvPr/>
        </p:nvPicPr>
        <p:blipFill rotWithShape="1">
          <a:blip r:embed="rId5">
            <a:extLst>
              <a:ext uri="{28A0092B-C50C-407E-A947-70E740481C1C}">
                <a14:useLocalDpi xmlns:a14="http://schemas.microsoft.com/office/drawing/2010/main" val="0"/>
              </a:ext>
            </a:extLst>
          </a:blip>
          <a:srcRect l="1993" t="48757" r="22770"/>
          <a:stretch/>
        </p:blipFill>
        <p:spPr>
          <a:xfrm>
            <a:off x="6794841" y="590994"/>
            <a:ext cx="2743200" cy="1050959"/>
          </a:xfrm>
          <a:prstGeom prst="rect">
            <a:avLst/>
          </a:prstGeom>
        </p:spPr>
      </p:pic>
      <p:pic>
        <p:nvPicPr>
          <p:cNvPr id="7" name="Picture 6">
            <a:extLst>
              <a:ext uri="{FF2B5EF4-FFF2-40B4-BE49-F238E27FC236}">
                <a16:creationId xmlns:a16="http://schemas.microsoft.com/office/drawing/2014/main" id="{B44FAB2F-572F-52D1-6B9D-160C12EFAA2E}"/>
              </a:ext>
            </a:extLst>
          </p:cNvPr>
          <p:cNvPicPr>
            <a:picLocks noChangeAspect="1"/>
          </p:cNvPicPr>
          <p:nvPr/>
        </p:nvPicPr>
        <p:blipFill rotWithShape="1">
          <a:blip r:embed="rId6">
            <a:extLst>
              <a:ext uri="{28A0092B-C50C-407E-A947-70E740481C1C}">
                <a14:useLocalDpi xmlns:a14="http://schemas.microsoft.com/office/drawing/2010/main" val="0"/>
              </a:ext>
            </a:extLst>
          </a:blip>
          <a:srcRect l="4121" t="41766" r="11757"/>
          <a:stretch/>
        </p:blipFill>
        <p:spPr>
          <a:xfrm>
            <a:off x="9528616" y="529114"/>
            <a:ext cx="2377440" cy="925768"/>
          </a:xfrm>
          <a:prstGeom prst="rect">
            <a:avLst/>
          </a:prstGeom>
        </p:spPr>
      </p:pic>
      <p:sp>
        <p:nvSpPr>
          <p:cNvPr id="2" name="Title 1">
            <a:extLst>
              <a:ext uri="{FF2B5EF4-FFF2-40B4-BE49-F238E27FC236}">
                <a16:creationId xmlns:a16="http://schemas.microsoft.com/office/drawing/2014/main" id="{3FDAE680-BEE9-20E1-775D-E06D60AD95CB}"/>
              </a:ext>
            </a:extLst>
          </p:cNvPr>
          <p:cNvSpPr txBox="1">
            <a:spLocks/>
          </p:cNvSpPr>
          <p:nvPr/>
        </p:nvSpPr>
        <p:spPr>
          <a:xfrm>
            <a:off x="0" y="-46171"/>
            <a:ext cx="10515600" cy="7057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Calibri" panose="020F0502020204030204" pitchFamily="34" charset="0"/>
                <a:ea typeface="Calibri" panose="020F0502020204030204" pitchFamily="34" charset="0"/>
                <a:cs typeface="Calibri" panose="020F0502020204030204" pitchFamily="34" charset="0"/>
              </a:rPr>
              <a:t>Hindcast: ice wedge perpendicular to runway direction</a:t>
            </a:r>
          </a:p>
        </p:txBody>
      </p:sp>
      <p:sp>
        <p:nvSpPr>
          <p:cNvPr id="8" name="TextBox 7">
            <a:extLst>
              <a:ext uri="{FF2B5EF4-FFF2-40B4-BE49-F238E27FC236}">
                <a16:creationId xmlns:a16="http://schemas.microsoft.com/office/drawing/2014/main" id="{FCBE7C11-5784-EE62-B9C5-3F9D36A4AE50}"/>
              </a:ext>
            </a:extLst>
          </p:cNvPr>
          <p:cNvSpPr txBox="1"/>
          <p:nvPr/>
        </p:nvSpPr>
        <p:spPr>
          <a:xfrm>
            <a:off x="10370282" y="3839689"/>
            <a:ext cx="1541833" cy="107721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b="1" dirty="0">
                <a:latin typeface="Calibri" panose="020F0502020204030204" pitchFamily="34" charset="0"/>
                <a:ea typeface="Calibri" panose="020F0502020204030204" pitchFamily="34" charset="0"/>
                <a:cs typeface="Calibri" panose="020F0502020204030204" pitchFamily="34" charset="0"/>
              </a:rPr>
              <a:t>Arrows</a:t>
            </a:r>
            <a:r>
              <a:rPr lang="en-US" sz="1600" dirty="0">
                <a:latin typeface="Calibri" panose="020F0502020204030204" pitchFamily="34" charset="0"/>
                <a:ea typeface="Calibri" panose="020F0502020204030204" pitchFamily="34" charset="0"/>
                <a:cs typeface="Calibri" panose="020F0502020204030204" pitchFamily="34" charset="0"/>
              </a:rPr>
              <a:t> show permafrost </a:t>
            </a:r>
            <a:r>
              <a:rPr lang="en-US" sz="1600" b="1" dirty="0">
                <a:latin typeface="Calibri" panose="020F0502020204030204" pitchFamily="34" charset="0"/>
                <a:ea typeface="Calibri" panose="020F0502020204030204" pitchFamily="34" charset="0"/>
                <a:cs typeface="Calibri" panose="020F0502020204030204" pitchFamily="34" charset="0"/>
              </a:rPr>
              <a:t>deformation vectors</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6193A95-7FAF-CA8F-219D-CF7B49892557}"/>
                  </a:ext>
                </a:extLst>
              </p:cNvPr>
              <p:cNvSpPr txBox="1"/>
              <p:nvPr/>
            </p:nvSpPr>
            <p:spPr>
              <a:xfrm>
                <a:off x="6652436" y="2893314"/>
                <a:ext cx="2491564" cy="646331"/>
              </a:xfrm>
              <a:prstGeom prst="rect">
                <a:avLst/>
              </a:prstGeom>
              <a:solidFill>
                <a:schemeClr val="bg1"/>
              </a:solidFill>
              <a:ln w="19050">
                <a:solidFill>
                  <a:schemeClr val="tx1"/>
                </a:solidFill>
              </a:ln>
            </p:spPr>
            <p:txBody>
              <a:bodyPr wrap="square" rtlCol="0">
                <a:spAutoFit/>
              </a:bodyPr>
              <a:lstStyle/>
              <a:p>
                <a:pPr algn="ctr"/>
                <a:r>
                  <a:rPr lang="en-US" dirty="0">
                    <a:latin typeface="Calibri" panose="020F0502020204030204" pitchFamily="34" charset="0"/>
                    <a:ea typeface="Calibri" panose="020F0502020204030204" pitchFamily="34" charset="0"/>
                    <a:cs typeface="Calibri" panose="020F0502020204030204" pitchFamily="34" charset="0"/>
                  </a:rPr>
                  <a:t>ACI model predicts </a:t>
                </a:r>
                <a14:m>
                  <m:oMath xmlns:m="http://schemas.openxmlformats.org/officeDocument/2006/math">
                    <m:r>
                      <a:rPr lang="en-US" b="1"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𝟏𝟖</m:t>
                    </m:r>
                  </m:oMath>
                </a14:m>
                <a:r>
                  <a:rPr lang="en-US" b="1" dirty="0">
                    <a:latin typeface="Calibri" panose="020F0502020204030204" pitchFamily="34" charset="0"/>
                    <a:ea typeface="Calibri" panose="020F0502020204030204" pitchFamily="34" charset="0"/>
                    <a:cs typeface="Calibri" panose="020F0502020204030204" pitchFamily="34" charset="0"/>
                  </a:rPr>
                  <a:t> mm settlement</a:t>
                </a:r>
                <a:r>
                  <a:rPr lang="en-US" dirty="0">
                    <a:latin typeface="Calibri" panose="020F0502020204030204" pitchFamily="34" charset="0"/>
                    <a:ea typeface="Calibri" panose="020F0502020204030204" pitchFamily="34" charset="0"/>
                    <a:cs typeface="Calibri" panose="020F0502020204030204" pitchFamily="34" charset="0"/>
                  </a:rPr>
                  <a:t>.</a:t>
                </a:r>
              </a:p>
            </p:txBody>
          </p:sp>
        </mc:Choice>
        <mc:Fallback xmlns="">
          <p:sp>
            <p:nvSpPr>
              <p:cNvPr id="3" name="TextBox 2">
                <a:extLst>
                  <a:ext uri="{FF2B5EF4-FFF2-40B4-BE49-F238E27FC236}">
                    <a16:creationId xmlns:a16="http://schemas.microsoft.com/office/drawing/2014/main" id="{F6193A95-7FAF-CA8F-219D-CF7B49892557}"/>
                  </a:ext>
                </a:extLst>
              </p:cNvPr>
              <p:cNvSpPr txBox="1">
                <a:spLocks noRot="1" noChangeAspect="1" noMove="1" noResize="1" noEditPoints="1" noAdjustHandles="1" noChangeArrowheads="1" noChangeShapeType="1" noTextEdit="1"/>
              </p:cNvSpPr>
              <p:nvPr/>
            </p:nvSpPr>
            <p:spPr>
              <a:xfrm>
                <a:off x="6652436" y="2893314"/>
                <a:ext cx="2491564" cy="646331"/>
              </a:xfrm>
              <a:prstGeom prst="rect">
                <a:avLst/>
              </a:prstGeom>
              <a:blipFill>
                <a:blip r:embed="rId7"/>
                <a:stretch>
                  <a:fillRect l="-485" t="-4587" b="-11927"/>
                </a:stretch>
              </a:blipFill>
              <a:ln w="19050">
                <a:solidFill>
                  <a:schemeClr val="tx1"/>
                </a:solidFill>
              </a:ln>
            </p:spPr>
            <p:txBody>
              <a:bodyPr/>
              <a:lstStyle/>
              <a:p>
                <a:r>
                  <a:rPr lang="en-US">
                    <a:noFill/>
                  </a:rPr>
                  <a:t> </a:t>
                </a:r>
              </a:p>
            </p:txBody>
          </p:sp>
        </mc:Fallback>
      </mc:AlternateContent>
      <p:sp>
        <p:nvSpPr>
          <p:cNvPr id="5" name="Slide Number Placeholder 3">
            <a:extLst>
              <a:ext uri="{FF2B5EF4-FFF2-40B4-BE49-F238E27FC236}">
                <a16:creationId xmlns:a16="http://schemas.microsoft.com/office/drawing/2014/main" id="{AA300D53-BE28-9CD6-1604-8A27E240BEC1}"/>
              </a:ext>
            </a:extLst>
          </p:cNvPr>
          <p:cNvSpPr>
            <a:spLocks noGrp="1"/>
          </p:cNvSpPr>
          <p:nvPr>
            <p:ph type="sldNum" sz="quarter" idx="12"/>
          </p:nvPr>
        </p:nvSpPr>
        <p:spPr>
          <a:xfrm>
            <a:off x="11176000" y="6547487"/>
            <a:ext cx="812800" cy="374650"/>
          </a:xfrm>
        </p:spPr>
        <p:txBody>
          <a:bodyPr/>
          <a:lstStyle/>
          <a:p>
            <a:fld id="{A5E55A7B-7854-E145-92D9-B491DF4BAE2D}" type="slidenum">
              <a:rPr lang="en-US" smtClean="0">
                <a:solidFill>
                  <a:schemeClr val="bg1"/>
                </a:solidFill>
              </a:rPr>
              <a:pPr/>
              <a:t>36</a:t>
            </a:fld>
            <a:endParaRPr lang="en-US" dirty="0">
              <a:solidFill>
                <a:schemeClr val="bg1"/>
              </a:solidFill>
            </a:endParaRPr>
          </a:p>
        </p:txBody>
      </p:sp>
    </p:spTree>
    <p:extLst>
      <p:ext uri="{BB962C8B-B14F-4D97-AF65-F5344CB8AC3E}">
        <p14:creationId xmlns:p14="http://schemas.microsoft.com/office/powerpoint/2010/main" val="2685866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4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forecast-orient0-dt-8hr-r20">
            <a:hlinkClick r:id="" action="ppaction://media"/>
            <a:extLst>
              <a:ext uri="{FF2B5EF4-FFF2-40B4-BE49-F238E27FC236}">
                <a16:creationId xmlns:a16="http://schemas.microsoft.com/office/drawing/2014/main" id="{16E46C28-5C22-D882-63CE-8D87A621046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69392" y="761944"/>
            <a:ext cx="10046208" cy="5650992"/>
          </a:xfrm>
          <a:prstGeom prst="rect">
            <a:avLst/>
          </a:prstGeom>
        </p:spPr>
      </p:pic>
      <p:pic>
        <p:nvPicPr>
          <p:cNvPr id="2" name="Picture 1">
            <a:extLst>
              <a:ext uri="{FF2B5EF4-FFF2-40B4-BE49-F238E27FC236}">
                <a16:creationId xmlns:a16="http://schemas.microsoft.com/office/drawing/2014/main" id="{347D9D03-50EF-1DA2-34C5-E537F7ABF5B3}"/>
              </a:ext>
            </a:extLst>
          </p:cNvPr>
          <p:cNvPicPr>
            <a:picLocks noChangeAspect="1"/>
          </p:cNvPicPr>
          <p:nvPr/>
        </p:nvPicPr>
        <p:blipFill rotWithShape="1">
          <a:blip r:embed="rId5">
            <a:extLst>
              <a:ext uri="{28A0092B-C50C-407E-A947-70E740481C1C}">
                <a14:useLocalDpi xmlns:a14="http://schemas.microsoft.com/office/drawing/2010/main" val="0"/>
              </a:ext>
            </a:extLst>
          </a:blip>
          <a:srcRect l="2500" t="47628" r="22230"/>
          <a:stretch/>
        </p:blipFill>
        <p:spPr>
          <a:xfrm>
            <a:off x="6815042" y="568342"/>
            <a:ext cx="2743200" cy="1073640"/>
          </a:xfrm>
          <a:prstGeom prst="rect">
            <a:avLst/>
          </a:prstGeom>
        </p:spPr>
      </p:pic>
      <p:pic>
        <p:nvPicPr>
          <p:cNvPr id="3" name="Picture 2">
            <a:extLst>
              <a:ext uri="{FF2B5EF4-FFF2-40B4-BE49-F238E27FC236}">
                <a16:creationId xmlns:a16="http://schemas.microsoft.com/office/drawing/2014/main" id="{6F82212F-6077-EA2A-E648-97E4D614B8B0}"/>
              </a:ext>
            </a:extLst>
          </p:cNvPr>
          <p:cNvPicPr>
            <a:picLocks noChangeAspect="1"/>
          </p:cNvPicPr>
          <p:nvPr/>
        </p:nvPicPr>
        <p:blipFill rotWithShape="1">
          <a:blip r:embed="rId6">
            <a:extLst>
              <a:ext uri="{28A0092B-C50C-407E-A947-70E740481C1C}">
                <a14:useLocalDpi xmlns:a14="http://schemas.microsoft.com/office/drawing/2010/main" val="0"/>
              </a:ext>
            </a:extLst>
          </a:blip>
          <a:srcRect l="4662" t="42222" r="11723"/>
          <a:stretch/>
        </p:blipFill>
        <p:spPr>
          <a:xfrm>
            <a:off x="9534675" y="529998"/>
            <a:ext cx="2377440" cy="924080"/>
          </a:xfrm>
          <a:prstGeom prst="rect">
            <a:avLst/>
          </a:prstGeom>
        </p:spPr>
      </p:pic>
      <p:sp>
        <p:nvSpPr>
          <p:cNvPr id="11" name="Title 1">
            <a:extLst>
              <a:ext uri="{FF2B5EF4-FFF2-40B4-BE49-F238E27FC236}">
                <a16:creationId xmlns:a16="http://schemas.microsoft.com/office/drawing/2014/main" id="{7919FFC7-FC5A-84C5-1EA1-B9D6AAB88126}"/>
              </a:ext>
            </a:extLst>
          </p:cNvPr>
          <p:cNvSpPr txBox="1">
            <a:spLocks/>
          </p:cNvSpPr>
          <p:nvPr/>
        </p:nvSpPr>
        <p:spPr>
          <a:xfrm>
            <a:off x="0" y="-34279"/>
            <a:ext cx="10515600" cy="7057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Calibri" panose="020F0502020204030204" pitchFamily="34" charset="0"/>
                <a:ea typeface="Calibri" panose="020F0502020204030204" pitchFamily="34" charset="0"/>
                <a:cs typeface="Calibri" panose="020F0502020204030204" pitchFamily="34" charset="0"/>
              </a:rPr>
              <a:t>Forecast: ice wedge parallel to runway direction</a:t>
            </a:r>
          </a:p>
        </p:txBody>
      </p:sp>
      <p:sp>
        <p:nvSpPr>
          <p:cNvPr id="6" name="TextBox 5">
            <a:extLst>
              <a:ext uri="{FF2B5EF4-FFF2-40B4-BE49-F238E27FC236}">
                <a16:creationId xmlns:a16="http://schemas.microsoft.com/office/drawing/2014/main" id="{DF53E48D-AE73-55F8-53BD-EFB4A1D3BFA4}"/>
              </a:ext>
            </a:extLst>
          </p:cNvPr>
          <p:cNvSpPr txBox="1"/>
          <p:nvPr/>
        </p:nvSpPr>
        <p:spPr>
          <a:xfrm>
            <a:off x="10370282" y="3839689"/>
            <a:ext cx="1541833" cy="107721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b="1" dirty="0">
                <a:latin typeface="Calibri" panose="020F0502020204030204" pitchFamily="34" charset="0"/>
                <a:ea typeface="Calibri" panose="020F0502020204030204" pitchFamily="34" charset="0"/>
                <a:cs typeface="Calibri" panose="020F0502020204030204" pitchFamily="34" charset="0"/>
              </a:rPr>
              <a:t>Arrows</a:t>
            </a:r>
            <a:r>
              <a:rPr lang="en-US" sz="1600" dirty="0">
                <a:latin typeface="Calibri" panose="020F0502020204030204" pitchFamily="34" charset="0"/>
                <a:ea typeface="Calibri" panose="020F0502020204030204" pitchFamily="34" charset="0"/>
                <a:cs typeface="Calibri" panose="020F0502020204030204" pitchFamily="34" charset="0"/>
              </a:rPr>
              <a:t> show permafrost </a:t>
            </a:r>
            <a:r>
              <a:rPr lang="en-US" sz="1600" b="1" dirty="0">
                <a:latin typeface="Calibri" panose="020F0502020204030204" pitchFamily="34" charset="0"/>
                <a:ea typeface="Calibri" panose="020F0502020204030204" pitchFamily="34" charset="0"/>
                <a:cs typeface="Calibri" panose="020F0502020204030204" pitchFamily="34" charset="0"/>
              </a:rPr>
              <a:t>deformation vectors</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9650D79-14A6-030A-CFE8-304F64A4FE97}"/>
                  </a:ext>
                </a:extLst>
              </p:cNvPr>
              <p:cNvSpPr txBox="1"/>
              <p:nvPr/>
            </p:nvSpPr>
            <p:spPr>
              <a:xfrm>
                <a:off x="6652436" y="2893314"/>
                <a:ext cx="2491564" cy="646331"/>
              </a:xfrm>
              <a:prstGeom prst="rect">
                <a:avLst/>
              </a:prstGeom>
              <a:solidFill>
                <a:schemeClr val="bg1"/>
              </a:solidFill>
              <a:ln w="19050">
                <a:solidFill>
                  <a:schemeClr val="tx1"/>
                </a:solidFill>
              </a:ln>
            </p:spPr>
            <p:txBody>
              <a:bodyPr wrap="square" rtlCol="0">
                <a:spAutoFit/>
              </a:bodyPr>
              <a:lstStyle/>
              <a:p>
                <a:pPr algn="ctr"/>
                <a:r>
                  <a:rPr lang="en-US" dirty="0">
                    <a:latin typeface="Calibri" panose="020F0502020204030204" pitchFamily="34" charset="0"/>
                    <a:ea typeface="Calibri" panose="020F0502020204030204" pitchFamily="34" charset="0"/>
                    <a:cs typeface="Calibri" panose="020F0502020204030204" pitchFamily="34" charset="0"/>
                  </a:rPr>
                  <a:t>ACI model predicts </a:t>
                </a:r>
                <a14:m>
                  <m:oMath xmlns:m="http://schemas.openxmlformats.org/officeDocument/2006/math">
                    <m:r>
                      <a:rPr lang="en-US" b="1"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𝟔</m:t>
                    </m:r>
                  </m:oMath>
                </a14:m>
                <a:r>
                  <a:rPr lang="en-US" b="1" dirty="0">
                    <a:latin typeface="Calibri" panose="020F0502020204030204" pitchFamily="34" charset="0"/>
                    <a:ea typeface="Calibri" panose="020F0502020204030204" pitchFamily="34" charset="0"/>
                    <a:cs typeface="Calibri" panose="020F0502020204030204" pitchFamily="34" charset="0"/>
                  </a:rPr>
                  <a:t> mm settlement</a:t>
                </a:r>
                <a:r>
                  <a:rPr lang="en-US" dirty="0">
                    <a:latin typeface="Calibri" panose="020F0502020204030204" pitchFamily="34" charset="0"/>
                    <a:ea typeface="Calibri" panose="020F0502020204030204" pitchFamily="34" charset="0"/>
                    <a:cs typeface="Calibri" panose="020F0502020204030204" pitchFamily="34" charset="0"/>
                  </a:rPr>
                  <a:t>.</a:t>
                </a:r>
              </a:p>
            </p:txBody>
          </p:sp>
        </mc:Choice>
        <mc:Fallback xmlns="">
          <p:sp>
            <p:nvSpPr>
              <p:cNvPr id="4" name="TextBox 3">
                <a:extLst>
                  <a:ext uri="{FF2B5EF4-FFF2-40B4-BE49-F238E27FC236}">
                    <a16:creationId xmlns:a16="http://schemas.microsoft.com/office/drawing/2014/main" id="{39650D79-14A6-030A-CFE8-304F64A4FE97}"/>
                  </a:ext>
                </a:extLst>
              </p:cNvPr>
              <p:cNvSpPr txBox="1">
                <a:spLocks noRot="1" noChangeAspect="1" noMove="1" noResize="1" noEditPoints="1" noAdjustHandles="1" noChangeArrowheads="1" noChangeShapeType="1" noTextEdit="1"/>
              </p:cNvSpPr>
              <p:nvPr/>
            </p:nvSpPr>
            <p:spPr>
              <a:xfrm>
                <a:off x="6652436" y="2893314"/>
                <a:ext cx="2491564" cy="646331"/>
              </a:xfrm>
              <a:prstGeom prst="rect">
                <a:avLst/>
              </a:prstGeom>
              <a:blipFill>
                <a:blip r:embed="rId7"/>
                <a:stretch>
                  <a:fillRect t="-4587" b="-11927"/>
                </a:stretch>
              </a:blipFill>
              <a:ln w="19050">
                <a:solidFill>
                  <a:schemeClr val="tx1"/>
                </a:solidFill>
              </a:ln>
            </p:spPr>
            <p:txBody>
              <a:bodyPr/>
              <a:lstStyle/>
              <a:p>
                <a:r>
                  <a:rPr lang="en-US">
                    <a:noFill/>
                  </a:rPr>
                  <a:t> </a:t>
                </a:r>
              </a:p>
            </p:txBody>
          </p:sp>
        </mc:Fallback>
      </mc:AlternateContent>
      <p:sp>
        <p:nvSpPr>
          <p:cNvPr id="7" name="Slide Number Placeholder 3">
            <a:extLst>
              <a:ext uri="{FF2B5EF4-FFF2-40B4-BE49-F238E27FC236}">
                <a16:creationId xmlns:a16="http://schemas.microsoft.com/office/drawing/2014/main" id="{64AB2968-3C10-ED2C-8E5F-252F834F6970}"/>
              </a:ext>
            </a:extLst>
          </p:cNvPr>
          <p:cNvSpPr>
            <a:spLocks noGrp="1"/>
          </p:cNvSpPr>
          <p:nvPr>
            <p:ph type="sldNum" sz="quarter" idx="12"/>
          </p:nvPr>
        </p:nvSpPr>
        <p:spPr>
          <a:xfrm>
            <a:off x="11176000" y="6547487"/>
            <a:ext cx="812800" cy="374650"/>
          </a:xfrm>
        </p:spPr>
        <p:txBody>
          <a:bodyPr/>
          <a:lstStyle/>
          <a:p>
            <a:fld id="{A5E55A7B-7854-E145-92D9-B491DF4BAE2D}" type="slidenum">
              <a:rPr lang="en-US" smtClean="0">
                <a:solidFill>
                  <a:schemeClr val="bg1"/>
                </a:solidFill>
              </a:rPr>
              <a:pPr/>
              <a:t>37</a:t>
            </a:fld>
            <a:endParaRPr lang="en-US" dirty="0">
              <a:solidFill>
                <a:schemeClr val="bg1"/>
              </a:solidFill>
            </a:endParaRPr>
          </a:p>
        </p:txBody>
      </p:sp>
    </p:spTree>
    <p:extLst>
      <p:ext uri="{BB962C8B-B14F-4D97-AF65-F5344CB8AC3E}">
        <p14:creationId xmlns:p14="http://schemas.microsoft.com/office/powerpoint/2010/main" val="3756571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7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forecast-orient90-dt-8hr-r20">
            <a:hlinkClick r:id="" action="ppaction://media"/>
            <a:extLst>
              <a:ext uri="{FF2B5EF4-FFF2-40B4-BE49-F238E27FC236}">
                <a16:creationId xmlns:a16="http://schemas.microsoft.com/office/drawing/2014/main" id="{3064201E-EE8B-AEA2-EEA5-2A0E5C709DD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69392" y="764925"/>
            <a:ext cx="10046208" cy="5650992"/>
          </a:xfrm>
          <a:prstGeom prst="rect">
            <a:avLst/>
          </a:prstGeom>
        </p:spPr>
      </p:pic>
      <p:sp>
        <p:nvSpPr>
          <p:cNvPr id="4" name="Title 1">
            <a:extLst>
              <a:ext uri="{FF2B5EF4-FFF2-40B4-BE49-F238E27FC236}">
                <a16:creationId xmlns:a16="http://schemas.microsoft.com/office/drawing/2014/main" id="{329E5077-6725-1C0E-CDD4-191970864C0C}"/>
              </a:ext>
            </a:extLst>
          </p:cNvPr>
          <p:cNvSpPr txBox="1">
            <a:spLocks/>
          </p:cNvSpPr>
          <p:nvPr/>
        </p:nvSpPr>
        <p:spPr>
          <a:xfrm>
            <a:off x="0" y="-34279"/>
            <a:ext cx="10515600" cy="7057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Calibri" panose="020F0502020204030204" pitchFamily="34" charset="0"/>
                <a:ea typeface="Calibri" panose="020F0502020204030204" pitchFamily="34" charset="0"/>
                <a:cs typeface="Calibri" panose="020F0502020204030204" pitchFamily="34" charset="0"/>
              </a:rPr>
              <a:t>Forecast: ice wedge perpendicular to runway direction</a:t>
            </a:r>
          </a:p>
        </p:txBody>
      </p:sp>
      <p:pic>
        <p:nvPicPr>
          <p:cNvPr id="2" name="Picture 1">
            <a:extLst>
              <a:ext uri="{FF2B5EF4-FFF2-40B4-BE49-F238E27FC236}">
                <a16:creationId xmlns:a16="http://schemas.microsoft.com/office/drawing/2014/main" id="{3094B4B7-05EF-B132-9FEB-0E88D1B467CE}"/>
              </a:ext>
            </a:extLst>
          </p:cNvPr>
          <p:cNvPicPr>
            <a:picLocks noChangeAspect="1"/>
          </p:cNvPicPr>
          <p:nvPr/>
        </p:nvPicPr>
        <p:blipFill rotWithShape="1">
          <a:blip r:embed="rId6">
            <a:extLst>
              <a:ext uri="{28A0092B-C50C-407E-A947-70E740481C1C}">
                <a14:useLocalDpi xmlns:a14="http://schemas.microsoft.com/office/drawing/2010/main" val="0"/>
              </a:ext>
            </a:extLst>
          </a:blip>
          <a:srcRect l="1993" t="48757" r="22770"/>
          <a:stretch/>
        </p:blipFill>
        <p:spPr>
          <a:xfrm>
            <a:off x="6794841" y="590994"/>
            <a:ext cx="2743200" cy="1050959"/>
          </a:xfrm>
          <a:prstGeom prst="rect">
            <a:avLst/>
          </a:prstGeom>
        </p:spPr>
      </p:pic>
      <p:pic>
        <p:nvPicPr>
          <p:cNvPr id="3" name="Picture 2">
            <a:extLst>
              <a:ext uri="{FF2B5EF4-FFF2-40B4-BE49-F238E27FC236}">
                <a16:creationId xmlns:a16="http://schemas.microsoft.com/office/drawing/2014/main" id="{CD1CED72-58FA-09D1-24B7-F69C87424005}"/>
              </a:ext>
            </a:extLst>
          </p:cNvPr>
          <p:cNvPicPr>
            <a:picLocks noChangeAspect="1"/>
          </p:cNvPicPr>
          <p:nvPr/>
        </p:nvPicPr>
        <p:blipFill rotWithShape="1">
          <a:blip r:embed="rId7">
            <a:extLst>
              <a:ext uri="{28A0092B-C50C-407E-A947-70E740481C1C}">
                <a14:useLocalDpi xmlns:a14="http://schemas.microsoft.com/office/drawing/2010/main" val="0"/>
              </a:ext>
            </a:extLst>
          </a:blip>
          <a:srcRect l="4121" t="41766" r="11757"/>
          <a:stretch/>
        </p:blipFill>
        <p:spPr>
          <a:xfrm>
            <a:off x="9528616" y="529114"/>
            <a:ext cx="2377440" cy="925768"/>
          </a:xfrm>
          <a:prstGeom prst="rect">
            <a:avLst/>
          </a:prstGeom>
        </p:spPr>
      </p:pic>
      <p:sp>
        <p:nvSpPr>
          <p:cNvPr id="6" name="TextBox 5">
            <a:extLst>
              <a:ext uri="{FF2B5EF4-FFF2-40B4-BE49-F238E27FC236}">
                <a16:creationId xmlns:a16="http://schemas.microsoft.com/office/drawing/2014/main" id="{EF6CDD58-F841-C23F-9FB0-AE11874E95C6}"/>
              </a:ext>
            </a:extLst>
          </p:cNvPr>
          <p:cNvSpPr txBox="1"/>
          <p:nvPr/>
        </p:nvSpPr>
        <p:spPr>
          <a:xfrm>
            <a:off x="10370282" y="3839689"/>
            <a:ext cx="1541833" cy="107721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b="1" dirty="0">
                <a:latin typeface="Calibri" panose="020F0502020204030204" pitchFamily="34" charset="0"/>
                <a:ea typeface="Calibri" panose="020F0502020204030204" pitchFamily="34" charset="0"/>
                <a:cs typeface="Calibri" panose="020F0502020204030204" pitchFamily="34" charset="0"/>
              </a:rPr>
              <a:t>Arrows</a:t>
            </a:r>
            <a:r>
              <a:rPr lang="en-US" sz="1600" dirty="0">
                <a:latin typeface="Calibri" panose="020F0502020204030204" pitchFamily="34" charset="0"/>
                <a:ea typeface="Calibri" panose="020F0502020204030204" pitchFamily="34" charset="0"/>
                <a:cs typeface="Calibri" panose="020F0502020204030204" pitchFamily="34" charset="0"/>
              </a:rPr>
              <a:t> show permafrost </a:t>
            </a:r>
            <a:r>
              <a:rPr lang="en-US" sz="1600" b="1" dirty="0">
                <a:latin typeface="Calibri" panose="020F0502020204030204" pitchFamily="34" charset="0"/>
                <a:ea typeface="Calibri" panose="020F0502020204030204" pitchFamily="34" charset="0"/>
                <a:cs typeface="Calibri" panose="020F0502020204030204" pitchFamily="34" charset="0"/>
              </a:rPr>
              <a:t>deformation vectors</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753662E-461F-056A-25D6-2D311191F102}"/>
                  </a:ext>
                </a:extLst>
              </p:cNvPr>
              <p:cNvSpPr txBox="1"/>
              <p:nvPr/>
            </p:nvSpPr>
            <p:spPr>
              <a:xfrm>
                <a:off x="6652436" y="2893314"/>
                <a:ext cx="2491564" cy="646331"/>
              </a:xfrm>
              <a:prstGeom prst="rect">
                <a:avLst/>
              </a:prstGeom>
              <a:solidFill>
                <a:schemeClr val="bg1"/>
              </a:solidFill>
              <a:ln w="19050">
                <a:solidFill>
                  <a:schemeClr val="tx1"/>
                </a:solidFill>
              </a:ln>
            </p:spPr>
            <p:txBody>
              <a:bodyPr wrap="square" rtlCol="0">
                <a:spAutoFit/>
              </a:bodyPr>
              <a:lstStyle/>
              <a:p>
                <a:pPr algn="ctr"/>
                <a:r>
                  <a:rPr lang="en-US" dirty="0">
                    <a:latin typeface="Calibri" panose="020F0502020204030204" pitchFamily="34" charset="0"/>
                    <a:ea typeface="Calibri" panose="020F0502020204030204" pitchFamily="34" charset="0"/>
                    <a:cs typeface="Calibri" panose="020F0502020204030204" pitchFamily="34" charset="0"/>
                  </a:rPr>
                  <a:t>ACI model predicts </a:t>
                </a:r>
                <a14:m>
                  <m:oMath xmlns:m="http://schemas.openxmlformats.org/officeDocument/2006/math">
                    <m:r>
                      <a:rPr lang="en-US" b="1"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𝟐𝟎</m:t>
                    </m:r>
                  </m:oMath>
                </a14:m>
                <a:r>
                  <a:rPr lang="en-US" b="1" dirty="0">
                    <a:latin typeface="Calibri" panose="020F0502020204030204" pitchFamily="34" charset="0"/>
                    <a:ea typeface="Calibri" panose="020F0502020204030204" pitchFamily="34" charset="0"/>
                    <a:cs typeface="Calibri" panose="020F0502020204030204" pitchFamily="34" charset="0"/>
                  </a:rPr>
                  <a:t> mm settlement</a:t>
                </a:r>
                <a:r>
                  <a:rPr lang="en-US" dirty="0">
                    <a:latin typeface="Calibri" panose="020F0502020204030204" pitchFamily="34" charset="0"/>
                    <a:ea typeface="Calibri" panose="020F0502020204030204" pitchFamily="34" charset="0"/>
                    <a:cs typeface="Calibri" panose="020F0502020204030204" pitchFamily="34" charset="0"/>
                  </a:rPr>
                  <a:t>.</a:t>
                </a:r>
              </a:p>
            </p:txBody>
          </p:sp>
        </mc:Choice>
        <mc:Fallback xmlns="">
          <p:sp>
            <p:nvSpPr>
              <p:cNvPr id="7" name="TextBox 6">
                <a:extLst>
                  <a:ext uri="{FF2B5EF4-FFF2-40B4-BE49-F238E27FC236}">
                    <a16:creationId xmlns:a16="http://schemas.microsoft.com/office/drawing/2014/main" id="{0753662E-461F-056A-25D6-2D311191F102}"/>
                  </a:ext>
                </a:extLst>
              </p:cNvPr>
              <p:cNvSpPr txBox="1">
                <a:spLocks noRot="1" noChangeAspect="1" noMove="1" noResize="1" noEditPoints="1" noAdjustHandles="1" noChangeArrowheads="1" noChangeShapeType="1" noTextEdit="1"/>
              </p:cNvSpPr>
              <p:nvPr/>
            </p:nvSpPr>
            <p:spPr>
              <a:xfrm>
                <a:off x="6652436" y="2893314"/>
                <a:ext cx="2491564" cy="646331"/>
              </a:xfrm>
              <a:prstGeom prst="rect">
                <a:avLst/>
              </a:prstGeom>
              <a:blipFill>
                <a:blip r:embed="rId8"/>
                <a:stretch>
                  <a:fillRect l="-485" t="-4587" b="-11927"/>
                </a:stretch>
              </a:blipFill>
              <a:ln w="19050">
                <a:solidFill>
                  <a:schemeClr val="tx1"/>
                </a:solidFill>
              </a:ln>
            </p:spPr>
            <p:txBody>
              <a:bodyPr/>
              <a:lstStyle/>
              <a:p>
                <a:r>
                  <a:rPr lang="en-US">
                    <a:noFill/>
                  </a:rPr>
                  <a:t> </a:t>
                </a:r>
              </a:p>
            </p:txBody>
          </p:sp>
        </mc:Fallback>
      </mc:AlternateContent>
      <p:sp>
        <p:nvSpPr>
          <p:cNvPr id="8" name="Slide Number Placeholder 3">
            <a:extLst>
              <a:ext uri="{FF2B5EF4-FFF2-40B4-BE49-F238E27FC236}">
                <a16:creationId xmlns:a16="http://schemas.microsoft.com/office/drawing/2014/main" id="{A0D1E10C-EE58-C945-1FB0-4AA391D6A135}"/>
              </a:ext>
            </a:extLst>
          </p:cNvPr>
          <p:cNvSpPr>
            <a:spLocks noGrp="1"/>
          </p:cNvSpPr>
          <p:nvPr>
            <p:ph type="sldNum" sz="quarter" idx="12"/>
          </p:nvPr>
        </p:nvSpPr>
        <p:spPr>
          <a:xfrm>
            <a:off x="11176000" y="6547487"/>
            <a:ext cx="812800" cy="374650"/>
          </a:xfrm>
        </p:spPr>
        <p:txBody>
          <a:bodyPr/>
          <a:lstStyle/>
          <a:p>
            <a:fld id="{A5E55A7B-7854-E145-92D9-B491DF4BAE2D}" type="slidenum">
              <a:rPr lang="en-US" smtClean="0">
                <a:solidFill>
                  <a:schemeClr val="bg1"/>
                </a:solidFill>
              </a:rPr>
              <a:pPr/>
              <a:t>38</a:t>
            </a:fld>
            <a:endParaRPr lang="en-US" dirty="0">
              <a:solidFill>
                <a:schemeClr val="bg1"/>
              </a:solidFill>
            </a:endParaRPr>
          </a:p>
        </p:txBody>
      </p:sp>
    </p:spTree>
    <p:extLst>
      <p:ext uri="{BB962C8B-B14F-4D97-AF65-F5344CB8AC3E}">
        <p14:creationId xmlns:p14="http://schemas.microsoft.com/office/powerpoint/2010/main" val="277522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A787C783-1648-1C3E-1838-73D0039E9687}"/>
              </a:ext>
            </a:extLst>
          </p:cNvPr>
          <p:cNvSpPr>
            <a:spLocks noGrp="1"/>
          </p:cNvSpPr>
          <p:nvPr>
            <p:ph type="title"/>
          </p:nvPr>
        </p:nvSpPr>
        <p:spPr>
          <a:xfrm>
            <a:off x="99511" y="-189440"/>
            <a:ext cx="10362001" cy="1189972"/>
          </a:xfrm>
        </p:spPr>
        <p:txBody>
          <a:bodyPr/>
          <a:lstStyle/>
          <a:p>
            <a:r>
              <a:rPr lang="en-US" dirty="0"/>
              <a:t>Main takeaways from </a:t>
            </a:r>
            <a:r>
              <a:rPr lang="en-US" dirty="0" err="1"/>
              <a:t>Paulatuk</a:t>
            </a:r>
            <a:r>
              <a:rPr lang="en-US" dirty="0"/>
              <a:t> airstrip study</a:t>
            </a:r>
          </a:p>
        </p:txBody>
      </p:sp>
      <p:sp>
        <p:nvSpPr>
          <p:cNvPr id="4" name="Slide Number Placeholder 3">
            <a:extLst>
              <a:ext uri="{FF2B5EF4-FFF2-40B4-BE49-F238E27FC236}">
                <a16:creationId xmlns:a16="http://schemas.microsoft.com/office/drawing/2014/main" id="{25359F64-9AE3-62C4-3D36-FC3E03FD7B45}"/>
              </a:ext>
            </a:extLst>
          </p:cNvPr>
          <p:cNvSpPr txBox="1">
            <a:spLocks/>
          </p:cNvSpPr>
          <p:nvPr/>
        </p:nvSpPr>
        <p:spPr bwMode="auto">
          <a:xfrm>
            <a:off x="11176000" y="6547487"/>
            <a:ext cx="812800" cy="374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400" kern="1200">
                <a:solidFill>
                  <a:schemeClr val="tx1"/>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5E55A7B-7854-E145-92D9-B491DF4BAE2D}" type="slidenum">
              <a:rPr lang="en-US" smtClean="0">
                <a:solidFill>
                  <a:schemeClr val="bg1"/>
                </a:solidFill>
              </a:rPr>
              <a:pPr/>
              <a:t>39</a:t>
            </a:fld>
            <a:endParaRPr lang="en-US" dirty="0">
              <a:solidFill>
                <a:schemeClr val="bg1"/>
              </a:solidFill>
            </a:endParaRPr>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B9195BCF-445A-46B8-5282-235D538A7F2A}"/>
                  </a:ext>
                </a:extLst>
              </p:cNvPr>
              <p:cNvSpPr txBox="1"/>
              <p:nvPr/>
            </p:nvSpPr>
            <p:spPr>
              <a:xfrm>
                <a:off x="50795" y="1079022"/>
                <a:ext cx="5109328" cy="4770537"/>
              </a:xfrm>
              <a:prstGeom prst="rect">
                <a:avLst/>
              </a:prstGeom>
              <a:noFill/>
            </p:spPr>
            <p:txBody>
              <a:bodyPr wrap="square" rtlCol="0">
                <a:spAutoFit/>
              </a:bodyPr>
              <a:lstStyle/>
              <a:p>
                <a:pPr marL="342900" indent="-342900">
                  <a:buFont typeface="Arial" panose="020B0604020202020204" pitchFamily="34" charset="0"/>
                  <a:buChar char="•"/>
                </a:pPr>
                <a14:m>
                  <m:oMath xmlns:m="http://schemas.openxmlformats.org/officeDocument/2006/math">
                    <m:r>
                      <a:rPr lang="en-US" sz="2000" b="1" i="1" dirty="0" smtClean="0">
                        <a:latin typeface="Cambria Math" panose="02040503050406030204" pitchFamily="18" charset="0"/>
                        <a:ea typeface="Calibri" panose="020F0502020204030204" pitchFamily="34" charset="0"/>
                        <a:cs typeface="Calibri" panose="020F0502020204030204" pitchFamily="34" charset="0"/>
                      </a:rPr>
                      <m:t>&gt;</m:t>
                    </m:r>
                    <m:r>
                      <a:rPr lang="en-US" sz="2000" b="1" i="1" dirty="0" smtClean="0">
                        <a:latin typeface="Cambria Math" panose="02040503050406030204" pitchFamily="18" charset="0"/>
                        <a:ea typeface="Calibri" panose="020F0502020204030204" pitchFamily="34" charset="0"/>
                        <a:cs typeface="Calibri" panose="020F0502020204030204" pitchFamily="34" charset="0"/>
                      </a:rPr>
                      <m:t>𝟑</m:t>
                    </m:r>
                    <m:r>
                      <a:rPr lang="en-US" sz="2000" b="1" i="1" smtClean="0">
                        <a:latin typeface="Cambria Math" panose="02040503050406030204" pitchFamily="18" charset="0"/>
                        <a:ea typeface="Cambria Math" panose="02040503050406030204" pitchFamily="18" charset="0"/>
                        <a:cs typeface="Calibri" panose="020F0502020204030204" pitchFamily="34" charset="0"/>
                      </a:rPr>
                      <m:t>×</m:t>
                    </m:r>
                    <m:r>
                      <a:rPr lang="en-US" sz="2000" b="1" i="0" smtClean="0">
                        <a:latin typeface="Cambria Math" panose="02040503050406030204" pitchFamily="18" charset="0"/>
                        <a:ea typeface="Cambria Math" panose="02040503050406030204" pitchFamily="18" charset="0"/>
                        <a:cs typeface="Calibri" panose="020F0502020204030204" pitchFamily="34" charset="0"/>
                      </a:rPr>
                      <m:t>𝐦</m:t>
                    </m:r>
                  </m:oMath>
                </a14:m>
                <a:r>
                  <a:rPr lang="en-US" sz="2000" b="1" dirty="0">
                    <a:latin typeface="Calibri" panose="020F0502020204030204" pitchFamily="34" charset="0"/>
                    <a:ea typeface="Calibri" panose="020F0502020204030204" pitchFamily="34" charset="0"/>
                    <a:cs typeface="Calibri" panose="020F0502020204030204" pitchFamily="34" charset="0"/>
                  </a:rPr>
                  <a:t>ore settling </a:t>
                </a:r>
                <a:r>
                  <a:rPr lang="en-US" sz="2000" dirty="0">
                    <a:latin typeface="Calibri" panose="020F0502020204030204" pitchFamily="34" charset="0"/>
                    <a:ea typeface="Calibri" panose="020F0502020204030204" pitchFamily="34" charset="0"/>
                    <a:cs typeface="Calibri" panose="020F0502020204030204" pitchFamily="34" charset="0"/>
                  </a:rPr>
                  <a:t>occurs when </a:t>
                </a:r>
                <a:r>
                  <a:rPr lang="en-US" sz="2000" b="1" dirty="0">
                    <a:latin typeface="Calibri" panose="020F0502020204030204" pitchFamily="34" charset="0"/>
                    <a:ea typeface="Calibri" panose="020F0502020204030204" pitchFamily="34" charset="0"/>
                    <a:cs typeface="Calibri" panose="020F0502020204030204" pitchFamily="34" charset="0"/>
                  </a:rPr>
                  <a:t>ice wedge </a:t>
                </a:r>
                <a:r>
                  <a:rPr lang="en-US" sz="2000" dirty="0">
                    <a:latin typeface="Calibri" panose="020F0502020204030204" pitchFamily="34" charset="0"/>
                    <a:ea typeface="Calibri" panose="020F0502020204030204" pitchFamily="34" charset="0"/>
                    <a:cs typeface="Calibri" panose="020F0502020204030204" pitchFamily="34" charset="0"/>
                  </a:rPr>
                  <a:t>is </a:t>
                </a:r>
                <a:r>
                  <a:rPr lang="en-US" sz="2000" b="1" dirty="0">
                    <a:latin typeface="Calibri" panose="020F0502020204030204" pitchFamily="34" charset="0"/>
                    <a:ea typeface="Calibri" panose="020F0502020204030204" pitchFamily="34" charset="0"/>
                    <a:cs typeface="Calibri" panose="020F0502020204030204" pitchFamily="34" charset="0"/>
                  </a:rPr>
                  <a:t>perpendicular</a:t>
                </a:r>
                <a:r>
                  <a:rPr lang="en-US" sz="2000" dirty="0">
                    <a:latin typeface="Calibri" panose="020F0502020204030204" pitchFamily="34" charset="0"/>
                    <a:ea typeface="Calibri" panose="020F0502020204030204" pitchFamily="34" charset="0"/>
                    <a:cs typeface="Calibri" panose="020F0502020204030204" pitchFamily="34" charset="0"/>
                  </a:rPr>
                  <a:t> (vs. parallel) to the runway direction.</a:t>
                </a:r>
              </a:p>
              <a:p>
                <a:pPr marL="342900" indent="-342900">
                  <a:buFont typeface="Arial" panose="020B0604020202020204" pitchFamily="34" charset="0"/>
                  <a:buChar char="•"/>
                </a:pPr>
                <a:endParaRPr lang="en-US" sz="400" dirty="0">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400" dirty="0">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Slightly </a:t>
                </a:r>
                <a:r>
                  <a:rPr lang="en-US" sz="2000" b="1" dirty="0">
                    <a:latin typeface="Calibri" panose="020F0502020204030204" pitchFamily="34" charset="0"/>
                    <a:ea typeface="Calibri" panose="020F0502020204030204" pitchFamily="34" charset="0"/>
                    <a:cs typeface="Calibri" panose="020F0502020204030204" pitchFamily="34" charset="0"/>
                  </a:rPr>
                  <a:t>more settling </a:t>
                </a:r>
                <a:r>
                  <a:rPr lang="en-US" sz="2000" dirty="0">
                    <a:latin typeface="Calibri" panose="020F0502020204030204" pitchFamily="34" charset="0"/>
                    <a:ea typeface="Calibri" panose="020F0502020204030204" pitchFamily="34" charset="0"/>
                    <a:cs typeface="Calibri" panose="020F0502020204030204" pitchFamily="34" charset="0"/>
                  </a:rPr>
                  <a:t>occurs in </a:t>
                </a:r>
                <a:r>
                  <a:rPr lang="en-US" sz="2000" b="1" dirty="0">
                    <a:latin typeface="Calibri" panose="020F0502020204030204" pitchFamily="34" charset="0"/>
                    <a:ea typeface="Calibri" panose="020F0502020204030204" pitchFamily="34" charset="0"/>
                    <a:cs typeface="Calibri" panose="020F0502020204030204" pitchFamily="34" charset="0"/>
                  </a:rPr>
                  <a:t>forecast </a:t>
                </a:r>
                <a:r>
                  <a:rPr lang="en-US" sz="2000" dirty="0">
                    <a:latin typeface="Calibri" panose="020F0502020204030204" pitchFamily="34" charset="0"/>
                    <a:ea typeface="Calibri" panose="020F0502020204030204" pitchFamily="34" charset="0"/>
                    <a:cs typeface="Calibri" panose="020F0502020204030204" pitchFamily="34" charset="0"/>
                  </a:rPr>
                  <a:t>runs than hindcast</a:t>
                </a:r>
              </a:p>
              <a:p>
                <a:pPr marL="342900" indent="-342900">
                  <a:buFont typeface="Arial" panose="020B0604020202020204" pitchFamily="34" charset="0"/>
                  <a:buChar char="•"/>
                </a:pPr>
                <a:endParaRPr lang="en-US" sz="400" dirty="0">
                  <a:latin typeface="Calibri" panose="020F0502020204030204" pitchFamily="34" charset="0"/>
                  <a:ea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r>
                  <a:rPr lang="en-US" sz="2000" dirty="0">
                    <a:latin typeface="Calibri" panose="020F0502020204030204" pitchFamily="34" charset="0"/>
                    <a:ea typeface="Calibri" panose="020F0502020204030204" pitchFamily="34" charset="0"/>
                    <a:cs typeface="Calibri" panose="020F0502020204030204" pitchFamily="34" charset="0"/>
                  </a:rPr>
                  <a:t>Prescribed warming is </a:t>
                </a:r>
                <a:r>
                  <a:rPr lang="en-US" sz="2000" b="1" dirty="0">
                    <a:latin typeface="Calibri" panose="020F0502020204030204" pitchFamily="34" charset="0"/>
                    <a:ea typeface="Calibri" panose="020F0502020204030204" pitchFamily="34" charset="0"/>
                    <a:cs typeface="Calibri" panose="020F0502020204030204" pitchFamily="34" charset="0"/>
                  </a:rPr>
                  <a:t>intermediate </a:t>
                </a:r>
                <a:r>
                  <a:rPr lang="en-US" sz="2000" dirty="0">
                    <a:latin typeface="Calibri" panose="020F0502020204030204" pitchFamily="34" charset="0"/>
                    <a:ea typeface="Calibri" panose="020F0502020204030204" pitchFamily="34" charset="0"/>
                    <a:cs typeface="Calibri" panose="020F0502020204030204" pitchFamily="34" charset="0"/>
                  </a:rPr>
                  <a:t>(RCP 3.7)</a:t>
                </a:r>
              </a:p>
              <a:p>
                <a:pPr marL="800100" lvl="1" indent="-342900">
                  <a:buFont typeface="Wingdings" panose="05000000000000000000" pitchFamily="2" charset="2"/>
                  <a:buChar char="Ø"/>
                </a:pPr>
                <a:endParaRPr lang="en-US" sz="400" dirty="0">
                  <a:latin typeface="Calibri" panose="020F0502020204030204" pitchFamily="34" charset="0"/>
                  <a:ea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r>
                  <a:rPr lang="en-US" sz="2000" dirty="0">
                    <a:latin typeface="Calibri" panose="020F0502020204030204" pitchFamily="34" charset="0"/>
                    <a:ea typeface="Calibri" panose="020F0502020204030204" pitchFamily="34" charset="0"/>
                    <a:cs typeface="Calibri" panose="020F0502020204030204" pitchFamily="34" charset="0"/>
                  </a:rPr>
                  <a:t>More settling expected for </a:t>
                </a:r>
                <a:r>
                  <a:rPr lang="en-US" sz="2000" b="1" dirty="0">
                    <a:latin typeface="Calibri" panose="020F0502020204030204" pitchFamily="34" charset="0"/>
                    <a:ea typeface="Calibri" panose="020F0502020204030204" pitchFamily="34" charset="0"/>
                    <a:cs typeface="Calibri" panose="020F0502020204030204" pitchFamily="34" charset="0"/>
                  </a:rPr>
                  <a:t>higher warming/emissions scenario</a:t>
                </a:r>
                <a:r>
                  <a:rPr lang="en-US" sz="2000" dirty="0">
                    <a:latin typeface="Calibri" panose="020F0502020204030204" pitchFamily="34" charset="0"/>
                    <a:ea typeface="Calibri" panose="020F0502020204030204" pitchFamily="34" charset="0"/>
                    <a:cs typeface="Calibri" panose="020F0502020204030204" pitchFamily="34" charset="0"/>
                  </a:rPr>
                  <a:t>, RCP 8.5.</a:t>
                </a:r>
              </a:p>
              <a:p>
                <a:pPr marL="800100" lvl="1" indent="-342900">
                  <a:buFont typeface="Wingdings" panose="05000000000000000000" pitchFamily="2" charset="2"/>
                  <a:buChar char="Ø"/>
                </a:pPr>
                <a:endParaRPr lang="en-US" sz="400" dirty="0">
                  <a:latin typeface="Calibri" panose="020F0502020204030204" pitchFamily="34" charset="0"/>
                  <a:ea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endParaRPr lang="en-US" sz="400" dirty="0">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ACE model is </a:t>
                </a:r>
                <a:r>
                  <a:rPr lang="en-US" sz="2000" b="1" dirty="0">
                    <a:latin typeface="Calibri" panose="020F0502020204030204" pitchFamily="34" charset="0"/>
                    <a:ea typeface="Calibri" panose="020F0502020204030204" pitchFamily="34" charset="0"/>
                    <a:cs typeface="Calibri" panose="020F0502020204030204" pitchFamily="34" charset="0"/>
                  </a:rPr>
                  <a:t>well-poised</a:t>
                </a:r>
                <a:r>
                  <a:rPr lang="en-US" sz="2000" dirty="0">
                    <a:latin typeface="Calibri" panose="020F0502020204030204" pitchFamily="34" charset="0"/>
                    <a:ea typeface="Calibri" panose="020F0502020204030204" pitchFamily="34" charset="0"/>
                    <a:cs typeface="Calibri" panose="020F0502020204030204" pitchFamily="34" charset="0"/>
                  </a:rPr>
                  <a:t> to simulate </a:t>
                </a:r>
                <a:r>
                  <a:rPr lang="en-US" sz="2000" b="1" dirty="0">
                    <a:latin typeface="Calibri" panose="020F0502020204030204" pitchFamily="34" charset="0"/>
                    <a:ea typeface="Calibri" panose="020F0502020204030204" pitchFamily="34" charset="0"/>
                    <a:cs typeface="Calibri" panose="020F0502020204030204" pitchFamily="34" charset="0"/>
                  </a:rPr>
                  <a:t>permafrost</a:t>
                </a:r>
                <a:r>
                  <a:rPr lang="en-US" sz="2000" dirty="0">
                    <a:latin typeface="Calibri" panose="020F0502020204030204" pitchFamily="34" charset="0"/>
                    <a:ea typeface="Calibri" panose="020F0502020204030204" pitchFamily="34" charset="0"/>
                    <a:cs typeface="Calibri" panose="020F0502020204030204" pitchFamily="34" charset="0"/>
                  </a:rPr>
                  <a:t> &amp; </a:t>
                </a:r>
                <a:r>
                  <a:rPr lang="en-US" sz="2000" b="1" dirty="0">
                    <a:latin typeface="Calibri" panose="020F0502020204030204" pitchFamily="34" charset="0"/>
                    <a:ea typeface="Calibri" panose="020F0502020204030204" pitchFamily="34" charset="0"/>
                    <a:cs typeface="Calibri" panose="020F0502020204030204" pitchFamily="34" charset="0"/>
                  </a:rPr>
                  <a:t>infrastructure interaction</a:t>
                </a:r>
                <a:r>
                  <a:rPr lang="en-US" sz="2000" dirty="0">
                    <a:latin typeface="Calibri" panose="020F0502020204030204" pitchFamily="34" charset="0"/>
                    <a:ea typeface="Calibri" panose="020F0502020204030204" pitchFamily="34" charset="0"/>
                    <a:cs typeface="Calibri" panose="020F0502020204030204" pitchFamily="34" charset="0"/>
                  </a:rPr>
                  <a:t>, as </a:t>
                </a:r>
                <a:r>
                  <a:rPr lang="en-US" sz="2000" b="1" dirty="0">
                    <a:latin typeface="Calibri" panose="020F0502020204030204" pitchFamily="34" charset="0"/>
                    <a:ea typeface="Calibri" panose="020F0502020204030204" pitchFamily="34" charset="0"/>
                    <a:cs typeface="Calibri" panose="020F0502020204030204" pitchFamily="34" charset="0"/>
                  </a:rPr>
                  <a:t>material mechanical </a:t>
                </a:r>
                <a:r>
                  <a:rPr lang="en-US" sz="2000" dirty="0">
                    <a:latin typeface="Calibri" panose="020F0502020204030204" pitchFamily="34" charset="0"/>
                    <a:ea typeface="Calibri" panose="020F0502020204030204" pitchFamily="34" charset="0"/>
                    <a:cs typeface="Calibri" panose="020F0502020204030204" pitchFamily="34" charset="0"/>
                  </a:rPr>
                  <a:t>model is responsive to permafrost </a:t>
                </a:r>
                <a:r>
                  <a:rPr lang="en-US" sz="2000" b="1" dirty="0">
                    <a:latin typeface="Calibri" panose="020F0502020204030204" pitchFamily="34" charset="0"/>
                    <a:ea typeface="Calibri" panose="020F0502020204030204" pitchFamily="34" charset="0"/>
                    <a:cs typeface="Calibri" panose="020F0502020204030204" pitchFamily="34" charset="0"/>
                  </a:rPr>
                  <a:t>thermal state </a:t>
                </a:r>
                <a:r>
                  <a:rPr lang="en-US" sz="2000" dirty="0">
                    <a:latin typeface="Calibri" panose="020F0502020204030204" pitchFamily="34" charset="0"/>
                    <a:ea typeface="Calibri" panose="020F0502020204030204" pitchFamily="34" charset="0"/>
                    <a:cs typeface="Calibri" panose="020F0502020204030204" pitchFamily="34" charset="0"/>
                  </a:rPr>
                  <a:t>and </a:t>
                </a:r>
                <a:r>
                  <a:rPr lang="en-US" sz="2000" b="1" dirty="0">
                    <a:latin typeface="Calibri" panose="020F0502020204030204" pitchFamily="34" charset="0"/>
                    <a:ea typeface="Calibri" panose="020F0502020204030204" pitchFamily="34" charset="0"/>
                    <a:cs typeface="Calibri" panose="020F0502020204030204" pitchFamily="34" charset="0"/>
                  </a:rPr>
                  <a:t>weather drivers</a:t>
                </a:r>
                <a:r>
                  <a:rPr lang="en-US" sz="2000" dirty="0">
                    <a:latin typeface="Calibri" panose="020F0502020204030204" pitchFamily="34" charset="0"/>
                    <a:ea typeface="Calibri" panose="020F0502020204030204" pitchFamily="34" charset="0"/>
                    <a:cs typeface="Calibri" panose="020F0502020204030204" pitchFamily="34" charset="0"/>
                  </a:rPr>
                  <a:t> (e.g., atmospheric temperature)</a:t>
                </a:r>
              </a:p>
            </p:txBody>
          </p:sp>
        </mc:Choice>
        <mc:Fallback xmlns="">
          <p:sp>
            <p:nvSpPr>
              <p:cNvPr id="44" name="TextBox 43">
                <a:extLst>
                  <a:ext uri="{FF2B5EF4-FFF2-40B4-BE49-F238E27FC236}">
                    <a16:creationId xmlns:a16="http://schemas.microsoft.com/office/drawing/2014/main" id="{B9195BCF-445A-46B8-5282-235D538A7F2A}"/>
                  </a:ext>
                </a:extLst>
              </p:cNvPr>
              <p:cNvSpPr txBox="1">
                <a:spLocks noRot="1" noChangeAspect="1" noMove="1" noResize="1" noEditPoints="1" noAdjustHandles="1" noChangeArrowheads="1" noChangeShapeType="1" noTextEdit="1"/>
              </p:cNvSpPr>
              <p:nvPr/>
            </p:nvSpPr>
            <p:spPr>
              <a:xfrm>
                <a:off x="50795" y="1079022"/>
                <a:ext cx="5109328" cy="4770537"/>
              </a:xfrm>
              <a:prstGeom prst="rect">
                <a:avLst/>
              </a:prstGeom>
              <a:blipFill>
                <a:blip r:embed="rId3"/>
                <a:stretch>
                  <a:fillRect l="-1074" t="-639" r="-835" b="-1277"/>
                </a:stretch>
              </a:blipFill>
            </p:spPr>
            <p:txBody>
              <a:bodyPr/>
              <a:lstStyle/>
              <a:p>
                <a:r>
                  <a:rPr lang="en-US">
                    <a:noFill/>
                  </a:rPr>
                  <a:t> </a:t>
                </a:r>
              </a:p>
            </p:txBody>
          </p:sp>
        </mc:Fallback>
      </mc:AlternateContent>
      <p:sp>
        <p:nvSpPr>
          <p:cNvPr id="57" name="TextBox 56">
            <a:extLst>
              <a:ext uri="{FF2B5EF4-FFF2-40B4-BE49-F238E27FC236}">
                <a16:creationId xmlns:a16="http://schemas.microsoft.com/office/drawing/2014/main" id="{A20FECC2-0BD3-6528-9174-3E30ED194360}"/>
              </a:ext>
            </a:extLst>
          </p:cNvPr>
          <p:cNvSpPr txBox="1"/>
          <p:nvPr/>
        </p:nvSpPr>
        <p:spPr>
          <a:xfrm>
            <a:off x="5906814" y="4970901"/>
            <a:ext cx="5912360" cy="584775"/>
          </a:xfrm>
          <a:prstGeom prst="rect">
            <a:avLst/>
          </a:prstGeom>
          <a:noFill/>
        </p:spPr>
        <p:txBody>
          <a:bodyPr wrap="square" rtlCol="0">
            <a:spAutoFit/>
          </a:bodyPr>
          <a:lstStyle/>
          <a:p>
            <a:r>
              <a:rPr lang="en-US" sz="1600" dirty="0">
                <a:latin typeface="Calibri" panose="020F0502020204030204" pitchFamily="34" charset="0"/>
                <a:ea typeface="Calibri" panose="020F0502020204030204" pitchFamily="34" charset="0"/>
                <a:cs typeface="Calibri" panose="020F0502020204030204" pitchFamily="34" charset="0"/>
              </a:rPr>
              <a:t>* </a:t>
            </a:r>
            <a:r>
              <a:rPr lang="en-US" sz="1600" dirty="0">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 xmlns:ahyp="http://schemas.microsoft.com/office/drawing/2018/hyperlinkcolor" val="tx"/>
                    </a:ext>
                  </a:extLst>
                </a:hlinkClick>
              </a:rPr>
              <a:t>https://www.sandia.gov/app/uploads/sites/127/2024/09/ACI-LDRD-report-SAND2024-12315R.pdf</a:t>
            </a:r>
            <a:r>
              <a:rPr lang="en-US" sz="1600" dirty="0">
                <a:latin typeface="Calibri" panose="020F0502020204030204" pitchFamily="34" charset="0"/>
                <a:ea typeface="Calibri" panose="020F0502020204030204" pitchFamily="34" charset="0"/>
                <a:cs typeface="Calibri" panose="020F0502020204030204" pitchFamily="34" charset="0"/>
              </a:rPr>
              <a:t> </a:t>
            </a:r>
          </a:p>
        </p:txBody>
      </p:sp>
      <p:pic>
        <p:nvPicPr>
          <p:cNvPr id="3" name="Picture 2">
            <a:extLst>
              <a:ext uri="{FF2B5EF4-FFF2-40B4-BE49-F238E27FC236}">
                <a16:creationId xmlns:a16="http://schemas.microsoft.com/office/drawing/2014/main" id="{87AEB032-0C7B-5F33-C309-F3ABFB62A97B}"/>
              </a:ext>
            </a:extLst>
          </p:cNvPr>
          <p:cNvPicPr>
            <a:picLocks noChangeAspect="1"/>
          </p:cNvPicPr>
          <p:nvPr/>
        </p:nvPicPr>
        <p:blipFill>
          <a:blip r:embed="rId5"/>
          <a:stretch>
            <a:fillRect/>
          </a:stretch>
        </p:blipFill>
        <p:spPr>
          <a:xfrm>
            <a:off x="5590921" y="1508940"/>
            <a:ext cx="5991479" cy="30549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890232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805" y="46782"/>
            <a:ext cx="8991813" cy="991675"/>
          </a:xfrm>
        </p:spPr>
        <p:txBody>
          <a:bodyPr/>
          <a:lstStyle/>
          <a:p>
            <a:r>
              <a:rPr lang="en-US" sz="3600" dirty="0"/>
              <a:t>Motivation</a:t>
            </a:r>
            <a:endParaRPr lang="en-US" sz="3800" dirty="0"/>
          </a:p>
        </p:txBody>
      </p:sp>
      <p:sp>
        <p:nvSpPr>
          <p:cNvPr id="3" name="Content Placeholder 2"/>
          <p:cNvSpPr>
            <a:spLocks noGrp="1"/>
          </p:cNvSpPr>
          <p:nvPr>
            <p:ph idx="1"/>
          </p:nvPr>
        </p:nvSpPr>
        <p:spPr>
          <a:xfrm>
            <a:off x="245028" y="876157"/>
            <a:ext cx="5895354" cy="5288280"/>
          </a:xfrm>
        </p:spPr>
        <p:txBody>
          <a:bodyPr/>
          <a:lstStyle/>
          <a:p>
            <a:pPr marL="0" lvl="1" indent="0">
              <a:buNone/>
            </a:pPr>
            <a:endParaRPr lang="en-US" sz="1900" dirty="0"/>
          </a:p>
          <a:p>
            <a:pPr marL="0" indent="0" fontAlgn="auto">
              <a:spcBef>
                <a:spcPts val="0"/>
              </a:spcBef>
              <a:spcAft>
                <a:spcPts val="0"/>
              </a:spcAft>
              <a:buClrTx/>
              <a:buNone/>
              <a:defRPr/>
            </a:pPr>
            <a:endParaRPr lang="en-US" dirty="0"/>
          </a:p>
        </p:txBody>
      </p:sp>
      <p:grpSp>
        <p:nvGrpSpPr>
          <p:cNvPr id="22" name="Group 21">
            <a:extLst>
              <a:ext uri="{FF2B5EF4-FFF2-40B4-BE49-F238E27FC236}">
                <a16:creationId xmlns:a16="http://schemas.microsoft.com/office/drawing/2014/main" id="{642D8736-4E23-4765-86EC-9E3756F3CF67}"/>
              </a:ext>
            </a:extLst>
          </p:cNvPr>
          <p:cNvGrpSpPr>
            <a:grpSpLocks noChangeAspect="1"/>
          </p:cNvGrpSpPr>
          <p:nvPr/>
        </p:nvGrpSpPr>
        <p:grpSpPr>
          <a:xfrm>
            <a:off x="5735780" y="3444598"/>
            <a:ext cx="6118309" cy="2995861"/>
            <a:chOff x="866034" y="3195673"/>
            <a:chExt cx="7628827" cy="3735494"/>
          </a:xfrm>
        </p:grpSpPr>
        <p:grpSp>
          <p:nvGrpSpPr>
            <p:cNvPr id="23" name="Group 22">
              <a:extLst>
                <a:ext uri="{FF2B5EF4-FFF2-40B4-BE49-F238E27FC236}">
                  <a16:creationId xmlns:a16="http://schemas.microsoft.com/office/drawing/2014/main" id="{0659E78E-0321-40E2-92B8-8D86A53B8D27}"/>
                </a:ext>
              </a:extLst>
            </p:cNvPr>
            <p:cNvGrpSpPr>
              <a:grpSpLocks noChangeAspect="1"/>
            </p:cNvGrpSpPr>
            <p:nvPr/>
          </p:nvGrpSpPr>
          <p:grpSpPr>
            <a:xfrm>
              <a:off x="866034" y="3195673"/>
              <a:ext cx="7628827" cy="3735494"/>
              <a:chOff x="2313670" y="1292735"/>
              <a:chExt cx="6745720" cy="3303077"/>
            </a:xfrm>
          </p:grpSpPr>
          <p:pic>
            <p:nvPicPr>
              <p:cNvPr id="25" name="Picture 24">
                <a:extLst>
                  <a:ext uri="{FF2B5EF4-FFF2-40B4-BE49-F238E27FC236}">
                    <a16:creationId xmlns:a16="http://schemas.microsoft.com/office/drawing/2014/main" id="{F55BAB45-44BC-461B-997C-19437B643A18}"/>
                  </a:ext>
                </a:extLst>
              </p:cNvPr>
              <p:cNvPicPr>
                <a:picLocks noChangeAspect="1"/>
              </p:cNvPicPr>
              <p:nvPr/>
            </p:nvPicPr>
            <p:blipFill>
              <a:blip r:embed="rId3"/>
              <a:stretch>
                <a:fillRect/>
              </a:stretch>
            </p:blipFill>
            <p:spPr>
              <a:xfrm>
                <a:off x="2313670" y="1292735"/>
                <a:ext cx="6745720" cy="3303077"/>
              </a:xfrm>
              <a:prstGeom prst="rect">
                <a:avLst/>
              </a:prstGeom>
            </p:spPr>
          </p:pic>
          <p:sp>
            <p:nvSpPr>
              <p:cNvPr id="26" name="Donut 26">
                <a:extLst>
                  <a:ext uri="{FF2B5EF4-FFF2-40B4-BE49-F238E27FC236}">
                    <a16:creationId xmlns:a16="http://schemas.microsoft.com/office/drawing/2014/main" id="{9953773D-FC41-434C-99A9-7D27A4E70F30}"/>
                  </a:ext>
                </a:extLst>
              </p:cNvPr>
              <p:cNvSpPr/>
              <p:nvPr/>
            </p:nvSpPr>
            <p:spPr>
              <a:xfrm>
                <a:off x="4194039" y="2672810"/>
                <a:ext cx="190500" cy="180975"/>
              </a:xfrm>
              <a:prstGeom prst="donut">
                <a:avLst/>
              </a:prstGeom>
              <a:solidFill>
                <a:srgbClr val="00B050"/>
              </a:solidFill>
              <a:ln>
                <a:solidFill>
                  <a:srgbClr val="5CF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7" name="Donut 27">
                <a:extLst>
                  <a:ext uri="{FF2B5EF4-FFF2-40B4-BE49-F238E27FC236}">
                    <a16:creationId xmlns:a16="http://schemas.microsoft.com/office/drawing/2014/main" id="{3CAC6BA1-AA35-47CB-97E2-F2716B3E3E18}"/>
                  </a:ext>
                </a:extLst>
              </p:cNvPr>
              <p:cNvSpPr/>
              <p:nvPr/>
            </p:nvSpPr>
            <p:spPr>
              <a:xfrm>
                <a:off x="7831617" y="3435001"/>
                <a:ext cx="190500" cy="180975"/>
              </a:xfrm>
              <a:prstGeom prst="donut">
                <a:avLst/>
              </a:prstGeom>
              <a:solidFill>
                <a:srgbClr val="00B050"/>
              </a:solidFill>
              <a:ln>
                <a:solidFill>
                  <a:srgbClr val="5CF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1" name="Donut 28">
                <a:extLst>
                  <a:ext uri="{FF2B5EF4-FFF2-40B4-BE49-F238E27FC236}">
                    <a16:creationId xmlns:a16="http://schemas.microsoft.com/office/drawing/2014/main" id="{796DD38B-EE97-4792-8D6F-CB1709B5DBBD}"/>
                  </a:ext>
                </a:extLst>
              </p:cNvPr>
              <p:cNvSpPr/>
              <p:nvPr/>
            </p:nvSpPr>
            <p:spPr>
              <a:xfrm>
                <a:off x="6991134" y="3504139"/>
                <a:ext cx="190500" cy="180975"/>
              </a:xfrm>
              <a:prstGeom prst="donut">
                <a:avLst/>
              </a:prstGeom>
              <a:solidFill>
                <a:srgbClr val="00B050"/>
              </a:solidFill>
              <a:ln>
                <a:solidFill>
                  <a:srgbClr val="5CF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2" name="Donut 31">
                <a:extLst>
                  <a:ext uri="{FF2B5EF4-FFF2-40B4-BE49-F238E27FC236}">
                    <a16:creationId xmlns:a16="http://schemas.microsoft.com/office/drawing/2014/main" id="{39259611-5619-4CDB-85D1-C173CE517891}"/>
                  </a:ext>
                </a:extLst>
              </p:cNvPr>
              <p:cNvSpPr/>
              <p:nvPr/>
            </p:nvSpPr>
            <p:spPr>
              <a:xfrm>
                <a:off x="6174512" y="3310468"/>
                <a:ext cx="190500" cy="180975"/>
              </a:xfrm>
              <a:prstGeom prst="donut">
                <a:avLst/>
              </a:prstGeom>
              <a:solidFill>
                <a:srgbClr val="00B050"/>
              </a:solidFill>
              <a:ln>
                <a:solidFill>
                  <a:srgbClr val="5CF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chemeClr val="tx1"/>
                  </a:solidFill>
                </a:endParaRPr>
              </a:p>
            </p:txBody>
          </p:sp>
          <p:sp>
            <p:nvSpPr>
              <p:cNvPr id="33" name="Donut 32">
                <a:extLst>
                  <a:ext uri="{FF2B5EF4-FFF2-40B4-BE49-F238E27FC236}">
                    <a16:creationId xmlns:a16="http://schemas.microsoft.com/office/drawing/2014/main" id="{73A7CB6D-2437-466F-922F-FB47894536D2}"/>
                  </a:ext>
                </a:extLst>
              </p:cNvPr>
              <p:cNvSpPr/>
              <p:nvPr/>
            </p:nvSpPr>
            <p:spPr>
              <a:xfrm>
                <a:off x="3297585" y="3121110"/>
                <a:ext cx="190500" cy="180975"/>
              </a:xfrm>
              <a:prstGeom prst="donut">
                <a:avLst/>
              </a:prstGeom>
              <a:solidFill>
                <a:srgbClr val="00B050"/>
              </a:solidFill>
              <a:ln>
                <a:solidFill>
                  <a:srgbClr val="5CF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4" name="TextBox 33">
                <a:extLst>
                  <a:ext uri="{FF2B5EF4-FFF2-40B4-BE49-F238E27FC236}">
                    <a16:creationId xmlns:a16="http://schemas.microsoft.com/office/drawing/2014/main" id="{CA21A89D-174C-48FF-A7F5-C0540C81FCDE}"/>
                  </a:ext>
                </a:extLst>
              </p:cNvPr>
              <p:cNvSpPr txBox="1"/>
              <p:nvPr/>
            </p:nvSpPr>
            <p:spPr>
              <a:xfrm>
                <a:off x="3031596" y="3423504"/>
                <a:ext cx="1461451" cy="231326"/>
              </a:xfrm>
              <a:prstGeom prst="rect">
                <a:avLst/>
              </a:prstGeom>
              <a:noFill/>
            </p:spPr>
            <p:txBody>
              <a:bodyPr wrap="square" rtlCol="0">
                <a:spAutoFit/>
              </a:bodyPr>
              <a:lstStyle/>
              <a:p>
                <a:r>
                  <a:rPr lang="en-US" sz="1100" b="1" dirty="0">
                    <a:solidFill>
                      <a:srgbClr val="5CFC0C"/>
                    </a:solidFill>
                    <a:effectLst>
                      <a:outerShdw blurRad="38100" dist="38100" dir="2700000" algn="tl">
                        <a:srgbClr val="000000">
                          <a:alpha val="43137"/>
                        </a:srgbClr>
                      </a:outerShdw>
                    </a:effectLst>
                  </a:rPr>
                  <a:t>Wainwright</a:t>
                </a:r>
              </a:p>
            </p:txBody>
          </p:sp>
          <p:sp>
            <p:nvSpPr>
              <p:cNvPr id="35" name="TextBox 34">
                <a:extLst>
                  <a:ext uri="{FF2B5EF4-FFF2-40B4-BE49-F238E27FC236}">
                    <a16:creationId xmlns:a16="http://schemas.microsoft.com/office/drawing/2014/main" id="{69B1A639-0D96-4959-9792-6806BC6643CB}"/>
                  </a:ext>
                </a:extLst>
              </p:cNvPr>
              <p:cNvSpPr txBox="1"/>
              <p:nvPr/>
            </p:nvSpPr>
            <p:spPr>
              <a:xfrm>
                <a:off x="3989794" y="2813468"/>
                <a:ext cx="740659" cy="288437"/>
              </a:xfrm>
              <a:prstGeom prst="rect">
                <a:avLst/>
              </a:prstGeom>
              <a:noFill/>
            </p:spPr>
            <p:txBody>
              <a:bodyPr wrap="square" rtlCol="0">
                <a:spAutoFit/>
              </a:bodyPr>
              <a:lstStyle/>
              <a:p>
                <a:r>
                  <a:rPr lang="en-US" sz="1100" b="1" dirty="0">
                    <a:solidFill>
                      <a:srgbClr val="5CFC0C"/>
                    </a:solidFill>
                    <a:effectLst>
                      <a:outerShdw blurRad="38100" dist="38100" dir="2700000" algn="tl">
                        <a:srgbClr val="000000">
                          <a:alpha val="43137"/>
                        </a:srgbClr>
                      </a:outerShdw>
                    </a:effectLst>
                  </a:rPr>
                  <a:t>Barrow</a:t>
                </a:r>
              </a:p>
            </p:txBody>
          </p:sp>
          <p:sp>
            <p:nvSpPr>
              <p:cNvPr id="36" name="TextBox 35">
                <a:extLst>
                  <a:ext uri="{FF2B5EF4-FFF2-40B4-BE49-F238E27FC236}">
                    <a16:creationId xmlns:a16="http://schemas.microsoft.com/office/drawing/2014/main" id="{8D6BC4F6-96E9-4A45-A7B4-DCFA781EE0F2}"/>
                  </a:ext>
                </a:extLst>
              </p:cNvPr>
              <p:cNvSpPr txBox="1"/>
              <p:nvPr/>
            </p:nvSpPr>
            <p:spPr>
              <a:xfrm>
                <a:off x="6729774" y="3665199"/>
                <a:ext cx="684038" cy="381008"/>
              </a:xfrm>
              <a:prstGeom prst="rect">
                <a:avLst/>
              </a:prstGeom>
              <a:noFill/>
            </p:spPr>
            <p:txBody>
              <a:bodyPr wrap="square" rtlCol="0">
                <a:spAutoFit/>
              </a:bodyPr>
              <a:lstStyle/>
              <a:p>
                <a:r>
                  <a:rPr lang="en-US" sz="1100" b="1" dirty="0">
                    <a:solidFill>
                      <a:srgbClr val="5CFC0C"/>
                    </a:solidFill>
                    <a:effectLst>
                      <a:outerShdw blurRad="38100" dist="38100" dir="2700000" algn="tl">
                        <a:srgbClr val="000000">
                          <a:alpha val="43137"/>
                        </a:srgbClr>
                      </a:outerShdw>
                    </a:effectLst>
                  </a:rPr>
                  <a:t>Bullen Point</a:t>
                </a:r>
              </a:p>
            </p:txBody>
          </p:sp>
          <p:sp>
            <p:nvSpPr>
              <p:cNvPr id="37" name="TextBox 36">
                <a:extLst>
                  <a:ext uri="{FF2B5EF4-FFF2-40B4-BE49-F238E27FC236}">
                    <a16:creationId xmlns:a16="http://schemas.microsoft.com/office/drawing/2014/main" id="{68AE204F-2519-4AE3-9AD8-6E58FAF6FC1B}"/>
                  </a:ext>
                </a:extLst>
              </p:cNvPr>
              <p:cNvSpPr txBox="1"/>
              <p:nvPr/>
            </p:nvSpPr>
            <p:spPr>
              <a:xfrm>
                <a:off x="5872421" y="3423504"/>
                <a:ext cx="800595" cy="288437"/>
              </a:xfrm>
              <a:prstGeom prst="rect">
                <a:avLst/>
              </a:prstGeom>
              <a:noFill/>
            </p:spPr>
            <p:txBody>
              <a:bodyPr wrap="square" rtlCol="0">
                <a:spAutoFit/>
              </a:bodyPr>
              <a:lstStyle/>
              <a:p>
                <a:r>
                  <a:rPr lang="en-US" sz="1100" b="1" dirty="0" err="1">
                    <a:solidFill>
                      <a:srgbClr val="5CFC0C"/>
                    </a:solidFill>
                    <a:effectLst>
                      <a:outerShdw blurRad="38100" dist="38100" dir="2700000" algn="tl">
                        <a:srgbClr val="000000">
                          <a:alpha val="43137"/>
                        </a:srgbClr>
                      </a:outerShdw>
                    </a:effectLst>
                  </a:rPr>
                  <a:t>Oliktok</a:t>
                </a:r>
                <a:endParaRPr lang="en-US" sz="1100" b="1" dirty="0">
                  <a:solidFill>
                    <a:srgbClr val="5CFC0C"/>
                  </a:solidFill>
                  <a:effectLst>
                    <a:outerShdw blurRad="38100" dist="38100" dir="2700000" algn="tl">
                      <a:srgbClr val="000000">
                        <a:alpha val="43137"/>
                      </a:srgbClr>
                    </a:outerShdw>
                  </a:effectLst>
                </a:endParaRPr>
              </a:p>
            </p:txBody>
          </p:sp>
          <p:sp>
            <p:nvSpPr>
              <p:cNvPr id="38" name="TextBox 37">
                <a:extLst>
                  <a:ext uri="{FF2B5EF4-FFF2-40B4-BE49-F238E27FC236}">
                    <a16:creationId xmlns:a16="http://schemas.microsoft.com/office/drawing/2014/main" id="{27FF20A3-7943-4A10-95A5-CDCADA9FCD3E}"/>
                  </a:ext>
                </a:extLst>
              </p:cNvPr>
              <p:cNvSpPr txBox="1"/>
              <p:nvPr/>
            </p:nvSpPr>
            <p:spPr>
              <a:xfrm>
                <a:off x="7593733" y="3554309"/>
                <a:ext cx="746501" cy="381008"/>
              </a:xfrm>
              <a:prstGeom prst="rect">
                <a:avLst/>
              </a:prstGeom>
              <a:noFill/>
            </p:spPr>
            <p:txBody>
              <a:bodyPr wrap="square" rtlCol="0">
                <a:spAutoFit/>
              </a:bodyPr>
              <a:lstStyle/>
              <a:p>
                <a:r>
                  <a:rPr lang="en-US" sz="1100" b="1" dirty="0">
                    <a:solidFill>
                      <a:srgbClr val="5CFC0C"/>
                    </a:solidFill>
                    <a:effectLst>
                      <a:outerShdw blurRad="38100" dist="38100" dir="2700000" algn="tl">
                        <a:srgbClr val="000000">
                          <a:alpha val="43137"/>
                        </a:srgbClr>
                      </a:outerShdw>
                    </a:effectLst>
                  </a:rPr>
                  <a:t>Barter Island</a:t>
                </a:r>
              </a:p>
            </p:txBody>
          </p:sp>
          <p:sp>
            <p:nvSpPr>
              <p:cNvPr id="39" name="Donut 39">
                <a:extLst>
                  <a:ext uri="{FF2B5EF4-FFF2-40B4-BE49-F238E27FC236}">
                    <a16:creationId xmlns:a16="http://schemas.microsoft.com/office/drawing/2014/main" id="{62C8383D-85D1-42A3-B9D4-9F58FA95AC76}"/>
                  </a:ext>
                </a:extLst>
              </p:cNvPr>
              <p:cNvSpPr/>
              <p:nvPr/>
            </p:nvSpPr>
            <p:spPr>
              <a:xfrm>
                <a:off x="4917939" y="1694418"/>
                <a:ext cx="190500" cy="180975"/>
              </a:xfrm>
              <a:prstGeom prst="donut">
                <a:avLst/>
              </a:prstGeom>
              <a:solidFill>
                <a:srgbClr val="00B050"/>
              </a:solidFill>
              <a:ln>
                <a:solidFill>
                  <a:srgbClr val="5CF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0" name="TextBox 39">
                <a:extLst>
                  <a:ext uri="{FF2B5EF4-FFF2-40B4-BE49-F238E27FC236}">
                    <a16:creationId xmlns:a16="http://schemas.microsoft.com/office/drawing/2014/main" id="{2D474B7F-3415-4BF2-8038-A533E2E887CF}"/>
                  </a:ext>
                </a:extLst>
              </p:cNvPr>
              <p:cNvSpPr txBox="1"/>
              <p:nvPr/>
            </p:nvSpPr>
            <p:spPr>
              <a:xfrm>
                <a:off x="5077261" y="1660651"/>
                <a:ext cx="1616681" cy="231326"/>
              </a:xfrm>
              <a:prstGeom prst="rect">
                <a:avLst/>
              </a:prstGeom>
              <a:noFill/>
            </p:spPr>
            <p:txBody>
              <a:bodyPr wrap="square" rtlCol="0">
                <a:spAutoFit/>
              </a:bodyPr>
              <a:lstStyle/>
              <a:p>
                <a:r>
                  <a:rPr lang="en-US" sz="1100" b="1" dirty="0">
                    <a:solidFill>
                      <a:srgbClr val="5CFC0C"/>
                    </a:solidFill>
                    <a:effectLst>
                      <a:outerShdw blurRad="38100" dist="38100" dir="2700000" algn="tl">
                        <a:srgbClr val="000000">
                          <a:alpha val="43137"/>
                        </a:srgbClr>
                      </a:outerShdw>
                    </a:effectLst>
                  </a:rPr>
                  <a:t>Active DOD sites</a:t>
                </a:r>
              </a:p>
            </p:txBody>
          </p:sp>
        </p:grpSp>
        <p:sp>
          <p:nvSpPr>
            <p:cNvPr id="24" name="Rectangle 23">
              <a:extLst>
                <a:ext uri="{FF2B5EF4-FFF2-40B4-BE49-F238E27FC236}">
                  <a16:creationId xmlns:a16="http://schemas.microsoft.com/office/drawing/2014/main" id="{CA7DD7CA-7B1B-44A1-BCD1-D0F791FD922B}"/>
                </a:ext>
              </a:extLst>
            </p:cNvPr>
            <p:cNvSpPr/>
            <p:nvPr/>
          </p:nvSpPr>
          <p:spPr>
            <a:xfrm>
              <a:off x="1677946" y="3295936"/>
              <a:ext cx="4955908" cy="17878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6F4E68CF-226D-484D-A225-64F11A7C3CFB}"/>
              </a:ext>
            </a:extLst>
          </p:cNvPr>
          <p:cNvSpPr txBox="1"/>
          <p:nvPr/>
        </p:nvSpPr>
        <p:spPr>
          <a:xfrm>
            <a:off x="10098579" y="931332"/>
            <a:ext cx="1953892" cy="1477328"/>
          </a:xfrm>
          <a:prstGeom prst="rect">
            <a:avLst/>
          </a:prstGeom>
          <a:noFill/>
        </p:spPr>
        <p:txBody>
          <a:bodyPr wrap="square" rtlCol="0">
            <a:spAutoFit/>
          </a:bodyPr>
          <a:lstStyle/>
          <a:p>
            <a:pPr algn="ctr"/>
            <a:r>
              <a:rPr lang="en-US" dirty="0">
                <a:solidFill>
                  <a:srgbClr val="FF0000"/>
                </a:solidFill>
                <a:latin typeface="Calibri" panose="020F0502020204030204" pitchFamily="34" charset="0"/>
                <a:cs typeface="Calibri" panose="020F0502020204030204" pitchFamily="34" charset="0"/>
              </a:rPr>
              <a:t>Certain locations lost &gt;250 m (~2 football fields in length) b/w 2007-2019!</a:t>
            </a:r>
          </a:p>
        </p:txBody>
      </p:sp>
      <p:cxnSp>
        <p:nvCxnSpPr>
          <p:cNvPr id="8" name="Straight Connector 7">
            <a:extLst>
              <a:ext uri="{FF2B5EF4-FFF2-40B4-BE49-F238E27FC236}">
                <a16:creationId xmlns:a16="http://schemas.microsoft.com/office/drawing/2014/main" id="{9648F8AA-63B2-45C5-98AA-15839957EC61}"/>
              </a:ext>
            </a:extLst>
          </p:cNvPr>
          <p:cNvCxnSpPr>
            <a:cxnSpLocks/>
          </p:cNvCxnSpPr>
          <p:nvPr/>
        </p:nvCxnSpPr>
        <p:spPr>
          <a:xfrm flipH="1" flipV="1">
            <a:off x="6628182" y="2804349"/>
            <a:ext cx="1717201" cy="2225577"/>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A95BB553-C879-4723-8B10-2D0C54B16AC5}"/>
              </a:ext>
            </a:extLst>
          </p:cNvPr>
          <p:cNvCxnSpPr>
            <a:cxnSpLocks/>
          </p:cNvCxnSpPr>
          <p:nvPr/>
        </p:nvCxnSpPr>
        <p:spPr>
          <a:xfrm flipV="1">
            <a:off x="8345383" y="2696801"/>
            <a:ext cx="1689525" cy="2333126"/>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6C183E2B-C850-4D76-B485-F2D28770B4AF}"/>
              </a:ext>
            </a:extLst>
          </p:cNvPr>
          <p:cNvSpPr/>
          <p:nvPr/>
        </p:nvSpPr>
        <p:spPr>
          <a:xfrm>
            <a:off x="324566" y="3810598"/>
            <a:ext cx="5224914" cy="2462213"/>
          </a:xfrm>
          <a:prstGeom prst="rect">
            <a:avLst/>
          </a:prstGeom>
          <a:ln>
            <a:solidFill>
              <a:schemeClr val="tx1"/>
            </a:solidFill>
          </a:ln>
        </p:spPr>
        <p:txBody>
          <a:bodyPr wrap="square">
            <a:spAutoFit/>
          </a:bodyPr>
          <a:lstStyle/>
          <a:p>
            <a:pPr algn="ctr"/>
            <a:r>
              <a:rPr lang="en-US" sz="2200" b="1" i="1" dirty="0">
                <a:solidFill>
                  <a:srgbClr val="0070C0"/>
                </a:solidFill>
                <a:latin typeface="Calibri" panose="020F0502020204030204" pitchFamily="34" charset="0"/>
                <a:cs typeface="Calibri" panose="020F0502020204030204" pitchFamily="34" charset="0"/>
              </a:rPr>
              <a:t>Erosion is threatening:</a:t>
            </a:r>
          </a:p>
          <a:p>
            <a:pPr algn="ctr"/>
            <a:endParaRPr lang="en-US" sz="400" b="1" i="1" dirty="0">
              <a:solidFill>
                <a:srgbClr val="0070C0"/>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b="1" dirty="0">
                <a:latin typeface="Calibri" panose="020F0502020204030204" pitchFamily="34" charset="0"/>
                <a:cs typeface="Calibri" panose="020F0502020204030204" pitchFamily="34" charset="0"/>
              </a:rPr>
              <a:t>Coastal communities</a:t>
            </a:r>
            <a:r>
              <a:rPr lang="en-US" sz="2000" dirty="0">
                <a:latin typeface="Calibri" panose="020F0502020204030204" pitchFamily="34" charset="0"/>
                <a:cs typeface="Calibri" panose="020F0502020204030204" pitchFamily="34" charset="0"/>
              </a:rPr>
              <a:t>: threatened with displacement</a:t>
            </a:r>
          </a:p>
          <a:p>
            <a:pPr marL="568325" lvl="1"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b="1" dirty="0">
                <a:latin typeface="Calibri" panose="020F0502020204030204" pitchFamily="34" charset="0"/>
                <a:cs typeface="Calibri" panose="020F0502020204030204" pitchFamily="34" charset="0"/>
              </a:rPr>
              <a:t>Coastal infrastructure</a:t>
            </a:r>
            <a:r>
              <a:rPr lang="en-US" sz="2000" dirty="0">
                <a:latin typeface="Calibri" panose="020F0502020204030204" pitchFamily="34" charset="0"/>
                <a:cs typeface="Calibri" panose="020F0502020204030204" pitchFamily="34" charset="0"/>
              </a:rPr>
              <a:t>: active DoD sites, including toxic waste sites, in northern Alaska</a:t>
            </a:r>
          </a:p>
          <a:p>
            <a:pPr marL="568325" lvl="1"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b="1" dirty="0">
                <a:latin typeface="Calibri" panose="020F0502020204030204" pitchFamily="34" charset="0"/>
                <a:cs typeface="Calibri" panose="020F0502020204030204" pitchFamily="34" charset="0"/>
              </a:rPr>
              <a:t>Global carbon balance</a:t>
            </a:r>
            <a:r>
              <a:rPr lang="en-US" sz="2000" dirty="0">
                <a:latin typeface="Calibri" panose="020F0502020204030204" pitchFamily="34" charset="0"/>
                <a:cs typeface="Calibri" panose="020F0502020204030204" pitchFamily="34" charset="0"/>
              </a:rPr>
              <a:t>: permafrost stores greenhouse gases (CO</a:t>
            </a:r>
            <a:r>
              <a:rPr lang="en-US" sz="2000" baseline="-25000" dirty="0">
                <a:latin typeface="Calibri" panose="020F0502020204030204" pitchFamily="34" charset="0"/>
                <a:cs typeface="Calibri" panose="020F0502020204030204" pitchFamily="34" charset="0"/>
              </a:rPr>
              <a:t>2</a:t>
            </a:r>
            <a:r>
              <a:rPr lang="en-US" sz="2000" dirty="0">
                <a:latin typeface="Calibri" panose="020F0502020204030204" pitchFamily="34" charset="0"/>
                <a:cs typeface="Calibri" panose="020F0502020204030204" pitchFamily="34" charset="0"/>
              </a:rPr>
              <a:t>, CH</a:t>
            </a:r>
            <a:r>
              <a:rPr lang="en-US" sz="2000" baseline="-25000" dirty="0">
                <a:latin typeface="Calibri" panose="020F0502020204030204" pitchFamily="34" charset="0"/>
                <a:cs typeface="Calibri" panose="020F0502020204030204" pitchFamily="34" charset="0"/>
              </a:rPr>
              <a:t>4</a:t>
            </a:r>
            <a:r>
              <a:rPr lang="en-US" sz="2000" dirty="0">
                <a:latin typeface="Calibri" panose="020F0502020204030204" pitchFamily="34" charset="0"/>
                <a:cs typeface="Calibri" panose="020F0502020204030204" pitchFamily="34" charset="0"/>
              </a:rPr>
              <a:t>, NO</a:t>
            </a:r>
            <a:r>
              <a:rPr lang="en-US" sz="2000" baseline="-25000" dirty="0">
                <a:latin typeface="Calibri" panose="020F0502020204030204" pitchFamily="34" charset="0"/>
                <a:cs typeface="Calibri" panose="020F0502020204030204" pitchFamily="34" charset="0"/>
              </a:rPr>
              <a:t>2</a:t>
            </a:r>
            <a:r>
              <a:rPr lang="en-US" sz="2000" dirty="0">
                <a:latin typeface="Calibri" panose="020F0502020204030204" pitchFamily="34" charset="0"/>
                <a:cs typeface="Calibri" panose="020F0502020204030204" pitchFamily="34" charset="0"/>
              </a:rPr>
              <a:t>).</a:t>
            </a:r>
          </a:p>
        </p:txBody>
      </p:sp>
      <p:sp>
        <p:nvSpPr>
          <p:cNvPr id="14" name="Rectangle 13">
            <a:extLst>
              <a:ext uri="{FF2B5EF4-FFF2-40B4-BE49-F238E27FC236}">
                <a16:creationId xmlns:a16="http://schemas.microsoft.com/office/drawing/2014/main" id="{D17D56A1-535F-46EB-A13C-AB44B44625E8}"/>
              </a:ext>
            </a:extLst>
          </p:cNvPr>
          <p:cNvSpPr/>
          <p:nvPr/>
        </p:nvSpPr>
        <p:spPr>
          <a:xfrm>
            <a:off x="170255" y="1786254"/>
            <a:ext cx="5786989" cy="1877437"/>
          </a:xfrm>
          <a:prstGeom prst="rect">
            <a:avLst/>
          </a:prstGeom>
        </p:spPr>
        <p:txBody>
          <a:bodyPr wrap="square">
            <a:spAutoFit/>
          </a:bodyPr>
          <a:lstStyle/>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Primary culprit is </a:t>
            </a:r>
            <a:r>
              <a:rPr lang="en-US" sz="2000" b="1" dirty="0">
                <a:latin typeface="Calibri" panose="020F0502020204030204" pitchFamily="34" charset="0"/>
                <a:cs typeface="Calibri" panose="020F0502020204030204" pitchFamily="34" charset="0"/>
              </a:rPr>
              <a:t>loss of Arctic sea ice</a:t>
            </a:r>
            <a:r>
              <a:rPr lang="en-US" sz="2000" dirty="0">
                <a:latin typeface="Calibri" panose="020F0502020204030204" pitchFamily="34" charset="0"/>
                <a:cs typeface="Calibri" panose="020F0502020204030204" pitchFamily="34" charset="0"/>
              </a:rPr>
              <a:t>: since 1979 sea ice</a:t>
            </a:r>
            <a:r>
              <a:rPr lang="en-US" sz="2000" b="1" dirty="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has lost 51% in area and 75% in volume </a:t>
            </a:r>
          </a:p>
          <a:p>
            <a:pPr marL="342900"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r>
              <a:rPr lang="en-US" sz="2000" dirty="0">
                <a:latin typeface="Calibri" panose="020F0502020204030204" pitchFamily="34" charset="0"/>
                <a:cs typeface="Calibri" panose="020F0502020204030204" pitchFamily="34" charset="0"/>
              </a:rPr>
              <a:t>Increasing </a:t>
            </a:r>
            <a:r>
              <a:rPr lang="en-US" sz="2000" b="1" dirty="0">
                <a:latin typeface="Calibri" panose="020F0502020204030204" pitchFamily="34" charset="0"/>
                <a:cs typeface="Calibri" panose="020F0502020204030204" pitchFamily="34" charset="0"/>
              </a:rPr>
              <a:t>ice-free season </a:t>
            </a:r>
          </a:p>
          <a:p>
            <a:pPr marL="800100" lvl="1" indent="-34290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r>
              <a:rPr lang="en-US" sz="2000" dirty="0">
                <a:latin typeface="Calibri" panose="020F0502020204030204" pitchFamily="34" charset="0"/>
                <a:cs typeface="Calibri" panose="020F0502020204030204" pitchFamily="34" charset="0"/>
              </a:rPr>
              <a:t>Increasing </a:t>
            </a:r>
            <a:r>
              <a:rPr lang="en-US" sz="2000" b="1" dirty="0">
                <a:latin typeface="Calibri" panose="020F0502020204030204" pitchFamily="34" charset="0"/>
                <a:cs typeface="Calibri" panose="020F0502020204030204" pitchFamily="34" charset="0"/>
              </a:rPr>
              <a:t>wave energy </a:t>
            </a:r>
            <a:r>
              <a:rPr lang="en-US" sz="2000" dirty="0">
                <a:latin typeface="Calibri" panose="020F0502020204030204" pitchFamily="34" charset="0"/>
                <a:cs typeface="Calibri" panose="020F0502020204030204" pitchFamily="34" charset="0"/>
              </a:rPr>
              <a:t>and </a:t>
            </a:r>
            <a:r>
              <a:rPr lang="en-US" sz="2000" b="1" dirty="0">
                <a:latin typeface="Calibri" panose="020F0502020204030204" pitchFamily="34" charset="0"/>
                <a:cs typeface="Calibri" panose="020F0502020204030204" pitchFamily="34" charset="0"/>
              </a:rPr>
              <a:t>storm surge</a:t>
            </a:r>
          </a:p>
          <a:p>
            <a:pPr marL="800100" lvl="1" indent="-342900">
              <a:buFont typeface="Wingdings" panose="05000000000000000000" pitchFamily="2" charset="2"/>
              <a:buChar char="Ø"/>
            </a:pPr>
            <a:endParaRPr lang="en-US" sz="400" b="1" dirty="0">
              <a:latin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r>
              <a:rPr lang="en-US" sz="2000" dirty="0">
                <a:latin typeface="Calibri" panose="020F0502020204030204" pitchFamily="34" charset="0"/>
                <a:cs typeface="Calibri" panose="020F0502020204030204" pitchFamily="34" charset="0"/>
              </a:rPr>
              <a:t>Increasing </a:t>
            </a:r>
            <a:r>
              <a:rPr lang="en-US" sz="2000" b="1" dirty="0">
                <a:latin typeface="Calibri" panose="020F0502020204030204" pitchFamily="34" charset="0"/>
                <a:cs typeface="Calibri" panose="020F0502020204030204" pitchFamily="34" charset="0"/>
              </a:rPr>
              <a:t>sea water </a:t>
            </a:r>
            <a:r>
              <a:rPr lang="en-US" sz="2000" dirty="0">
                <a:latin typeface="Calibri" panose="020F0502020204030204" pitchFamily="34" charset="0"/>
                <a:cs typeface="Calibri" panose="020F0502020204030204" pitchFamily="34" charset="0"/>
              </a:rPr>
              <a:t>temperatures</a:t>
            </a:r>
          </a:p>
          <a:p>
            <a:pPr marL="342900"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45DF17A2-5CD2-48F5-9069-A2A346FBC0AE}"/>
              </a:ext>
            </a:extLst>
          </p:cNvPr>
          <p:cNvSpPr/>
          <p:nvPr/>
        </p:nvSpPr>
        <p:spPr>
          <a:xfrm>
            <a:off x="206695" y="970820"/>
            <a:ext cx="6105844" cy="707886"/>
          </a:xfrm>
          <a:prstGeom prst="rect">
            <a:avLst/>
          </a:prstGeom>
          <a:solidFill>
            <a:srgbClr val="CCFF99"/>
          </a:solidFill>
        </p:spPr>
        <p:txBody>
          <a:bodyPr wrap="square">
            <a:spAutoFit/>
          </a:bodyPr>
          <a:lstStyle/>
          <a:p>
            <a:pPr algn="just"/>
            <a:r>
              <a:rPr lang="en-US" sz="2000" dirty="0">
                <a:latin typeface="Calibri" panose="020F0502020204030204" pitchFamily="34" charset="0"/>
                <a:cs typeface="Calibri" panose="020F0502020204030204" pitchFamily="34" charset="0"/>
              </a:rPr>
              <a:t>The Arctic is warming at </a:t>
            </a:r>
            <a:r>
              <a:rPr lang="en-US" sz="2000" b="1" dirty="0">
                <a:latin typeface="Calibri" panose="020F0502020204030204" pitchFamily="34" charset="0"/>
                <a:cs typeface="Calibri" panose="020F0502020204030204" pitchFamily="34" charset="0"/>
              </a:rPr>
              <a:t>4 times </a:t>
            </a:r>
            <a:r>
              <a:rPr lang="en-US" sz="2000" dirty="0">
                <a:latin typeface="Calibri" panose="020F0502020204030204" pitchFamily="34" charset="0"/>
                <a:cs typeface="Calibri" panose="020F0502020204030204" pitchFamily="34" charset="0"/>
              </a:rPr>
              <a:t>the rate of the global average resulting in </a:t>
            </a:r>
            <a:r>
              <a:rPr lang="en-US" sz="2000" b="1" dirty="0">
                <a:latin typeface="Calibri" panose="020F0502020204030204" pitchFamily="34" charset="0"/>
                <a:cs typeface="Calibri" panose="020F0502020204030204" pitchFamily="34" charset="0"/>
              </a:rPr>
              <a:t>accelerated rates of coastal erosion</a:t>
            </a:r>
            <a:r>
              <a:rPr lang="en-US" sz="2000" dirty="0">
                <a:latin typeface="Calibri" panose="020F0502020204030204" pitchFamily="34" charset="0"/>
                <a:cs typeface="Calibri" panose="020F0502020204030204" pitchFamily="34" charset="0"/>
              </a:rPr>
              <a:t>!</a:t>
            </a:r>
          </a:p>
        </p:txBody>
      </p:sp>
      <p:sp>
        <p:nvSpPr>
          <p:cNvPr id="7" name="TextBox 6">
            <a:extLst>
              <a:ext uri="{FF2B5EF4-FFF2-40B4-BE49-F238E27FC236}">
                <a16:creationId xmlns:a16="http://schemas.microsoft.com/office/drawing/2014/main" id="{E3BD1123-B42E-4815-961F-E37A2054406C}"/>
              </a:ext>
            </a:extLst>
          </p:cNvPr>
          <p:cNvSpPr txBox="1"/>
          <p:nvPr/>
        </p:nvSpPr>
        <p:spPr>
          <a:xfrm>
            <a:off x="7183301" y="5934257"/>
            <a:ext cx="2733002" cy="338554"/>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Gibbs &amp; Richmond, 2015.</a:t>
            </a:r>
          </a:p>
        </p:txBody>
      </p:sp>
      <p:pic>
        <p:nvPicPr>
          <p:cNvPr id="9" name="Picture 8">
            <a:extLst>
              <a:ext uri="{FF2B5EF4-FFF2-40B4-BE49-F238E27FC236}">
                <a16:creationId xmlns:a16="http://schemas.microsoft.com/office/drawing/2014/main" id="{CD178E3D-39F0-5EC9-43DB-C627E501ECAA}"/>
              </a:ext>
            </a:extLst>
          </p:cNvPr>
          <p:cNvPicPr>
            <a:picLocks noChangeAspect="1"/>
          </p:cNvPicPr>
          <p:nvPr/>
        </p:nvPicPr>
        <p:blipFill>
          <a:blip r:embed="rId4"/>
          <a:stretch>
            <a:fillRect/>
          </a:stretch>
        </p:blipFill>
        <p:spPr>
          <a:xfrm>
            <a:off x="6505072" y="376449"/>
            <a:ext cx="3656543" cy="2804700"/>
          </a:xfrm>
          <a:prstGeom prst="rect">
            <a:avLst/>
          </a:prstGeom>
        </p:spPr>
      </p:pic>
      <p:sp>
        <p:nvSpPr>
          <p:cNvPr id="4" name="Slide Number Placeholder 3">
            <a:extLst>
              <a:ext uri="{FF2B5EF4-FFF2-40B4-BE49-F238E27FC236}">
                <a16:creationId xmlns:a16="http://schemas.microsoft.com/office/drawing/2014/main" id="{2BFCAD10-90BE-8604-DA67-C437A54C0521}"/>
              </a:ext>
            </a:extLst>
          </p:cNvPr>
          <p:cNvSpPr>
            <a:spLocks noGrp="1"/>
          </p:cNvSpPr>
          <p:nvPr>
            <p:ph type="sldNum" sz="quarter" idx="12"/>
          </p:nvPr>
        </p:nvSpPr>
        <p:spPr>
          <a:xfrm>
            <a:off x="11176000" y="6547487"/>
            <a:ext cx="812800" cy="374650"/>
          </a:xfrm>
        </p:spPr>
        <p:txBody>
          <a:bodyPr/>
          <a:lstStyle/>
          <a:p>
            <a:fld id="{A5E55A7B-7854-E145-92D9-B491DF4BAE2D}" type="slidenum">
              <a:rPr lang="en-US" smtClean="0">
                <a:solidFill>
                  <a:schemeClr val="bg1"/>
                </a:solidFill>
              </a:rPr>
              <a:pPr/>
              <a:t>4</a:t>
            </a:fld>
            <a:endParaRPr lang="en-US" dirty="0">
              <a:solidFill>
                <a:schemeClr val="bg1"/>
              </a:solidFill>
            </a:endParaRPr>
          </a:p>
        </p:txBody>
      </p:sp>
    </p:spTree>
    <p:extLst>
      <p:ext uri="{BB962C8B-B14F-4D97-AF65-F5344CB8AC3E}">
        <p14:creationId xmlns:p14="http://schemas.microsoft.com/office/powerpoint/2010/main" val="191223636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805" y="46782"/>
            <a:ext cx="8991813" cy="991675"/>
          </a:xfrm>
        </p:spPr>
        <p:txBody>
          <a:bodyPr/>
          <a:lstStyle/>
          <a:p>
            <a:r>
              <a:rPr lang="en-US" sz="3600" dirty="0"/>
              <a:t>Outline</a:t>
            </a:r>
            <a:endParaRPr lang="en-US" sz="3800" dirty="0"/>
          </a:p>
        </p:txBody>
      </p:sp>
      <p:sp>
        <p:nvSpPr>
          <p:cNvPr id="10" name="TextBox 9">
            <a:extLst>
              <a:ext uri="{FF2B5EF4-FFF2-40B4-BE49-F238E27FC236}">
                <a16:creationId xmlns:a16="http://schemas.microsoft.com/office/drawing/2014/main" id="{89F95423-09F5-49CF-8E95-3CD6E6829395}"/>
              </a:ext>
            </a:extLst>
          </p:cNvPr>
          <p:cNvSpPr txBox="1"/>
          <p:nvPr/>
        </p:nvSpPr>
        <p:spPr>
          <a:xfrm>
            <a:off x="203805" y="907864"/>
            <a:ext cx="11554290" cy="6247864"/>
          </a:xfrm>
          <a:prstGeom prst="rect">
            <a:avLst/>
          </a:prstGeom>
          <a:noFill/>
        </p:spPr>
        <p:txBody>
          <a:bodyPr wrap="square" rtlCol="0">
            <a:spAutoFit/>
          </a:bodyPr>
          <a:lstStyle/>
          <a:p>
            <a:pPr marL="285750" indent="-285750">
              <a:buFont typeface="Arial" panose="020B0604020202020204" pitchFamily="34" charset="0"/>
              <a:buChar char="•"/>
            </a:pPr>
            <a:r>
              <a:rPr lang="en-US" sz="3000" dirty="0">
                <a:latin typeface="Calibri" panose="020F0502020204030204" pitchFamily="34" charset="0"/>
                <a:cs typeface="Calibri" panose="020F0502020204030204" pitchFamily="34" charset="0"/>
              </a:rPr>
              <a:t>Motivation and background</a:t>
            </a: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3000" dirty="0">
                <a:latin typeface="Calibri" panose="020F0502020204030204" pitchFamily="34" charset="0"/>
                <a:cs typeface="Calibri" panose="020F0502020204030204" pitchFamily="34" charset="0"/>
              </a:rPr>
              <a:t>The Arctic Coastal Erosion (ACE) model</a:t>
            </a: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914400" lvl="1" indent="-457200">
              <a:buFont typeface="Wingdings" panose="05000000000000000000" pitchFamily="2" charset="2"/>
              <a:buChar char="Ø"/>
            </a:pPr>
            <a:r>
              <a:rPr lang="en-US" sz="3000" dirty="0">
                <a:latin typeface="Calibri" panose="020F0502020204030204" pitchFamily="34" charset="0"/>
                <a:cs typeface="Calibri" panose="020F0502020204030204" pitchFamily="34" charset="0"/>
              </a:rPr>
              <a:t>The coupled thermo-mechanical FEM terrestrial model in ACE</a:t>
            </a:r>
          </a:p>
          <a:p>
            <a:pPr marL="914400" lvl="1" indent="-457200">
              <a:buFont typeface="Wingdings" panose="05000000000000000000" pitchFamily="2" charset="2"/>
              <a:buChar char="Ø"/>
            </a:pPr>
            <a:r>
              <a:rPr lang="en-US" sz="3000" dirty="0">
                <a:latin typeface="Calibri" panose="020F0502020204030204" pitchFamily="34" charset="0"/>
                <a:cs typeface="Calibri" panose="020F0502020204030204" pitchFamily="34" charset="0"/>
              </a:rPr>
              <a:t>Numerical results: calibration/validation of thermo-mechanical coupling for pseudo-realistic 2.5D slice problem</a:t>
            </a:r>
          </a:p>
          <a:p>
            <a:pPr marL="914400" lvl="1" indent="-45720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914400" lvl="1" indent="-45720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3000" dirty="0">
                <a:latin typeface="Calibri" panose="020F0502020204030204" pitchFamily="34" charset="0"/>
                <a:cs typeface="Calibri" panose="020F0502020204030204" pitchFamily="34" charset="0"/>
              </a:rPr>
              <a:t>From Arctic Coastal Erosion to Arctic Critical Infrastructure (ACI)</a:t>
            </a: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914400" lvl="1" indent="-457200">
              <a:buFont typeface="Wingdings" panose="05000000000000000000" pitchFamily="2" charset="2"/>
              <a:buChar char="Ø"/>
            </a:pPr>
            <a:r>
              <a:rPr lang="en-US" sz="3000" dirty="0">
                <a:latin typeface="Calibri" panose="020F0502020204030204" pitchFamily="34" charset="0"/>
                <a:cs typeface="Calibri" panose="020F0502020204030204" pitchFamily="34" charset="0"/>
              </a:rPr>
              <a:t>The ACI project</a:t>
            </a:r>
          </a:p>
          <a:p>
            <a:pPr marL="914400" lvl="1" indent="-457200">
              <a:buFont typeface="Wingdings" panose="05000000000000000000" pitchFamily="2" charset="2"/>
              <a:buChar char="Ø"/>
            </a:pPr>
            <a:r>
              <a:rPr lang="en-US" sz="3000" dirty="0">
                <a:latin typeface="Calibri" panose="020F0502020204030204" pitchFamily="34" charset="0"/>
                <a:cs typeface="Calibri" panose="020F0502020204030204" pitchFamily="34" charset="0"/>
              </a:rPr>
              <a:t>Numerical results: </a:t>
            </a:r>
            <a:r>
              <a:rPr lang="en-US" sz="3000" dirty="0" err="1">
                <a:latin typeface="Calibri" panose="020F0502020204030204" pitchFamily="34" charset="0"/>
                <a:cs typeface="Calibri" panose="020F0502020204030204" pitchFamily="34" charset="0"/>
              </a:rPr>
              <a:t>Paulatuk</a:t>
            </a:r>
            <a:r>
              <a:rPr lang="en-US" sz="3000" dirty="0">
                <a:latin typeface="Calibri" panose="020F0502020204030204" pitchFamily="34" charset="0"/>
                <a:cs typeface="Calibri" panose="020F0502020204030204" pitchFamily="34" charset="0"/>
              </a:rPr>
              <a:t> peninsula airstrip </a:t>
            </a:r>
          </a:p>
          <a:p>
            <a:pPr marL="914400" lvl="1" indent="-45720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914400" lvl="1" indent="-45720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3000" b="1" dirty="0">
                <a:latin typeface="Calibri" panose="020F0502020204030204" pitchFamily="34" charset="0"/>
                <a:cs typeface="Calibri" panose="020F0502020204030204" pitchFamily="34" charset="0"/>
              </a:rPr>
              <a:t>Summary</a:t>
            </a:r>
          </a:p>
          <a:p>
            <a:pPr marL="285750" indent="-285750">
              <a:buFont typeface="Arial" panose="020B0604020202020204" pitchFamily="34" charset="0"/>
              <a:buChar char="•"/>
            </a:pPr>
            <a:endParaRPr lang="en-US" sz="400"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400"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3000" dirty="0">
                <a:latin typeface="Calibri" panose="020F0502020204030204" pitchFamily="34" charset="0"/>
                <a:cs typeface="Calibri" panose="020F0502020204030204" pitchFamily="34" charset="0"/>
              </a:rPr>
              <a:t>Current and future work</a:t>
            </a:r>
          </a:p>
          <a:p>
            <a:pPr marL="285750" indent="-285750">
              <a:buFont typeface="Arial" panose="020B0604020202020204" pitchFamily="34" charset="0"/>
              <a:buChar char="•"/>
            </a:pPr>
            <a:endParaRPr lang="en-US" sz="3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3000" dirty="0">
              <a:latin typeface="Calibri" panose="020F0502020204030204" pitchFamily="34" charset="0"/>
              <a:cs typeface="Calibri" panose="020F0502020204030204" pitchFamily="34" charset="0"/>
            </a:endParaRPr>
          </a:p>
        </p:txBody>
      </p:sp>
      <p:sp>
        <p:nvSpPr>
          <p:cNvPr id="3" name="Slide Number Placeholder 3">
            <a:extLst>
              <a:ext uri="{FF2B5EF4-FFF2-40B4-BE49-F238E27FC236}">
                <a16:creationId xmlns:a16="http://schemas.microsoft.com/office/drawing/2014/main" id="{D3C15B3A-3C68-923C-ED46-DB2EB6DD540B}"/>
              </a:ext>
            </a:extLst>
          </p:cNvPr>
          <p:cNvSpPr>
            <a:spLocks noGrp="1"/>
          </p:cNvSpPr>
          <p:nvPr>
            <p:ph type="sldNum" sz="quarter" idx="12"/>
          </p:nvPr>
        </p:nvSpPr>
        <p:spPr>
          <a:xfrm>
            <a:off x="11176000" y="6547487"/>
            <a:ext cx="812800" cy="374650"/>
          </a:xfrm>
        </p:spPr>
        <p:txBody>
          <a:bodyPr/>
          <a:lstStyle/>
          <a:p>
            <a:fld id="{A5E55A7B-7854-E145-92D9-B491DF4BAE2D}" type="slidenum">
              <a:rPr lang="en-US" smtClean="0">
                <a:solidFill>
                  <a:schemeClr val="bg1"/>
                </a:solidFill>
              </a:rPr>
              <a:pPr/>
              <a:t>40</a:t>
            </a:fld>
            <a:endParaRPr lang="en-US" dirty="0">
              <a:solidFill>
                <a:schemeClr val="bg1"/>
              </a:solidFill>
            </a:endParaRPr>
          </a:p>
        </p:txBody>
      </p:sp>
      <p:pic>
        <p:nvPicPr>
          <p:cNvPr id="4" name="Picture 3">
            <a:extLst>
              <a:ext uri="{FF2B5EF4-FFF2-40B4-BE49-F238E27FC236}">
                <a16:creationId xmlns:a16="http://schemas.microsoft.com/office/drawing/2014/main" id="{F65CAFBA-CD24-90BF-BA4D-376D859F2B8A}"/>
              </a:ext>
            </a:extLst>
          </p:cNvPr>
          <p:cNvPicPr>
            <a:picLocks noChangeAspect="1"/>
          </p:cNvPicPr>
          <p:nvPr/>
        </p:nvPicPr>
        <p:blipFill>
          <a:blip r:embed="rId3"/>
          <a:stretch>
            <a:fillRect/>
          </a:stretch>
        </p:blipFill>
        <p:spPr>
          <a:xfrm>
            <a:off x="7006911" y="482549"/>
            <a:ext cx="3136743" cy="1398238"/>
          </a:xfrm>
          <a:prstGeom prst="rect">
            <a:avLst/>
          </a:prstGeom>
        </p:spPr>
      </p:pic>
      <p:pic>
        <p:nvPicPr>
          <p:cNvPr id="6" name="Picture 5" descr="A picture containing outdoor, grass, field, truck&#10;&#10;Description automatically generated">
            <a:extLst>
              <a:ext uri="{FF2B5EF4-FFF2-40B4-BE49-F238E27FC236}">
                <a16:creationId xmlns:a16="http://schemas.microsoft.com/office/drawing/2014/main" id="{827C3DA7-9588-248D-22F5-50863FDBAB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5283" y="4479927"/>
            <a:ext cx="3347408" cy="1882917"/>
          </a:xfrm>
          <a:prstGeom prst="rect">
            <a:avLst/>
          </a:prstGeom>
        </p:spPr>
      </p:pic>
      <p:sp>
        <p:nvSpPr>
          <p:cNvPr id="7" name="TextBox 6">
            <a:extLst>
              <a:ext uri="{FF2B5EF4-FFF2-40B4-BE49-F238E27FC236}">
                <a16:creationId xmlns:a16="http://schemas.microsoft.com/office/drawing/2014/main" id="{C9BD7096-29E3-0C3E-1BB1-6F2579E1CD98}"/>
              </a:ext>
            </a:extLst>
          </p:cNvPr>
          <p:cNvSpPr txBox="1"/>
          <p:nvPr/>
        </p:nvSpPr>
        <p:spPr>
          <a:xfrm>
            <a:off x="7706027" y="6067674"/>
            <a:ext cx="3469973" cy="307777"/>
          </a:xfrm>
          <a:prstGeom prst="rect">
            <a:avLst/>
          </a:prstGeom>
          <a:noFill/>
        </p:spPr>
        <p:txBody>
          <a:bodyPr wrap="square" rtlCol="0">
            <a:spAutoFit/>
          </a:bodyPr>
          <a:lstStyle/>
          <a:p>
            <a:pPr algn="ctr"/>
            <a:r>
              <a:rPr lang="en-US" sz="1400" dirty="0">
                <a:solidFill>
                  <a:schemeClr val="bg1"/>
                </a:solidFill>
                <a:latin typeface="Calibri" panose="020F0502020204030204" pitchFamily="34" charset="0"/>
                <a:ea typeface="Calibri" panose="020F0502020204030204" pitchFamily="34" charset="0"/>
                <a:cs typeface="Calibri" panose="020F0502020204030204" pitchFamily="34" charset="0"/>
              </a:rPr>
              <a:t>From newsweek.com.</a:t>
            </a:r>
          </a:p>
        </p:txBody>
      </p:sp>
    </p:spTree>
    <p:extLst>
      <p:ext uri="{BB962C8B-B14F-4D97-AF65-F5344CB8AC3E}">
        <p14:creationId xmlns:p14="http://schemas.microsoft.com/office/powerpoint/2010/main" val="253895792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7BDC8-97C3-704F-A8A4-4DA32EF70B67}"/>
              </a:ext>
            </a:extLst>
          </p:cNvPr>
          <p:cNvSpPr>
            <a:spLocks noGrp="1"/>
          </p:cNvSpPr>
          <p:nvPr>
            <p:ph type="title"/>
          </p:nvPr>
        </p:nvSpPr>
        <p:spPr>
          <a:xfrm>
            <a:off x="132946" y="-20543"/>
            <a:ext cx="8313336" cy="991675"/>
          </a:xfrm>
        </p:spPr>
        <p:txBody>
          <a:bodyPr/>
          <a:lstStyle/>
          <a:p>
            <a:r>
              <a:rPr lang="en-US" dirty="0"/>
              <a:t>Summary</a:t>
            </a:r>
          </a:p>
        </p:txBody>
      </p:sp>
      <p:sp>
        <p:nvSpPr>
          <p:cNvPr id="5" name="TextBox 4">
            <a:extLst>
              <a:ext uri="{FF2B5EF4-FFF2-40B4-BE49-F238E27FC236}">
                <a16:creationId xmlns:a16="http://schemas.microsoft.com/office/drawing/2014/main" id="{A0B52022-F07B-4DB8-BDAE-68F6F88D44C5}"/>
              </a:ext>
            </a:extLst>
          </p:cNvPr>
          <p:cNvSpPr txBox="1"/>
          <p:nvPr/>
        </p:nvSpPr>
        <p:spPr>
          <a:xfrm>
            <a:off x="41568" y="743852"/>
            <a:ext cx="7388118" cy="5970865"/>
          </a:xfrm>
          <a:prstGeom prst="rect">
            <a:avLst/>
          </a:prstGeom>
          <a:noFill/>
        </p:spPr>
        <p:txBody>
          <a:bodyPr wrap="square" rtlCol="0">
            <a:spAutoFit/>
          </a:bodyPr>
          <a:lstStyle/>
          <a:p>
            <a:endParaRPr lang="en-US" sz="400" b="1" i="1" dirty="0">
              <a:latin typeface="Calibri" panose="020F0502020204030204" pitchFamily="34" charset="0"/>
              <a:cs typeface="Calibri" panose="020F0502020204030204" pitchFamily="34" charset="0"/>
            </a:endParaRPr>
          </a:p>
          <a:p>
            <a:endParaRPr lang="en-US" sz="400" b="1" i="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300" dirty="0">
                <a:latin typeface="Calibri" panose="020F0502020204030204" pitchFamily="34" charset="0"/>
                <a:cs typeface="Calibri" panose="020F0502020204030204" pitchFamily="34" charset="0"/>
              </a:rPr>
              <a:t>We have developed a </a:t>
            </a:r>
            <a:r>
              <a:rPr lang="en-US" sz="2300" b="1" i="1" dirty="0">
                <a:latin typeface="Calibri" panose="020F0502020204030204" pitchFamily="34" charset="0"/>
                <a:cs typeface="Calibri" panose="020F0502020204030204" pitchFamily="34" charset="0"/>
              </a:rPr>
              <a:t>thermo-mechanical</a:t>
            </a:r>
            <a:r>
              <a:rPr lang="en-US" sz="2300" dirty="0">
                <a:latin typeface="Calibri" panose="020F0502020204030204" pitchFamily="34" charset="0"/>
                <a:cs typeface="Calibri" panose="020F0502020204030204" pitchFamily="34" charset="0"/>
              </a:rPr>
              <a:t> coupled FEM model, </a:t>
            </a:r>
            <a:r>
              <a:rPr lang="en-US" sz="2300" b="1" i="1" dirty="0">
                <a:latin typeface="Calibri" panose="020F0502020204030204" pitchFamily="34" charset="0"/>
                <a:cs typeface="Calibri" panose="020F0502020204030204" pitchFamily="34" charset="0"/>
              </a:rPr>
              <a:t>ACE</a:t>
            </a:r>
            <a:r>
              <a:rPr lang="en-US" sz="2300" dirty="0">
                <a:latin typeface="Calibri" panose="020F0502020204030204" pitchFamily="34" charset="0"/>
                <a:cs typeface="Calibri" panose="020F0502020204030204" pitchFamily="34" charset="0"/>
              </a:rPr>
              <a:t>, that can simulate </a:t>
            </a:r>
            <a:r>
              <a:rPr lang="en-US" sz="2300" b="1" i="1" dirty="0">
                <a:latin typeface="Calibri" panose="020F0502020204030204" pitchFamily="34" charset="0"/>
                <a:cs typeface="Calibri" panose="020F0502020204030204" pitchFamily="34" charset="0"/>
              </a:rPr>
              <a:t>transient niche development</a:t>
            </a:r>
            <a:r>
              <a:rPr lang="en-US" sz="2300" dirty="0">
                <a:latin typeface="Calibri" panose="020F0502020204030204" pitchFamily="34" charset="0"/>
                <a:cs typeface="Calibri" panose="020F0502020204030204" pitchFamily="34" charset="0"/>
              </a:rPr>
              <a:t> and </a:t>
            </a:r>
            <a:r>
              <a:rPr lang="en-US" sz="2300" b="1" i="1" dirty="0">
                <a:latin typeface="Calibri" panose="020F0502020204030204" pitchFamily="34" charset="0"/>
                <a:cs typeface="Calibri" panose="020F0502020204030204" pitchFamily="34" charset="0"/>
              </a:rPr>
              <a:t>permafrost erosion </a:t>
            </a:r>
            <a:r>
              <a:rPr lang="en-US" sz="2300" dirty="0">
                <a:latin typeface="Calibri" panose="020F0502020204030204" pitchFamily="34" charset="0"/>
                <a:cs typeface="Calibri" panose="020F0502020204030204" pitchFamily="34" charset="0"/>
              </a:rPr>
              <a:t>within Albany-LCM.</a:t>
            </a: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300" dirty="0">
                <a:latin typeface="Calibri" panose="020F0502020204030204" pitchFamily="34" charset="0"/>
                <a:cs typeface="Calibri" panose="020F0502020204030204" pitchFamily="34" charset="0"/>
              </a:rPr>
              <a:t>The model was </a:t>
            </a:r>
            <a:r>
              <a:rPr lang="en-US" sz="2300" b="1" i="1" dirty="0">
                <a:latin typeface="Calibri" panose="020F0502020204030204" pitchFamily="34" charset="0"/>
                <a:cs typeface="Calibri" panose="020F0502020204030204" pitchFamily="34" charset="0"/>
              </a:rPr>
              <a:t>calibrated</a:t>
            </a:r>
            <a:r>
              <a:rPr lang="en-US" sz="2300" dirty="0">
                <a:latin typeface="Calibri" panose="020F0502020204030204" pitchFamily="34" charset="0"/>
                <a:cs typeface="Calibri" panose="020F0502020204030204" pitchFamily="34" charset="0"/>
              </a:rPr>
              <a:t> using data from a series of </a:t>
            </a:r>
            <a:r>
              <a:rPr lang="en-US" sz="2300" b="1" i="1" dirty="0">
                <a:latin typeface="Calibri" panose="020F0502020204030204" pitchFamily="34" charset="0"/>
                <a:cs typeface="Calibri" panose="020F0502020204030204" pitchFamily="34" charset="0"/>
              </a:rPr>
              <a:t>experiments</a:t>
            </a:r>
            <a:r>
              <a:rPr lang="en-US" sz="2300" dirty="0">
                <a:latin typeface="Calibri" panose="020F0502020204030204" pitchFamily="34" charset="0"/>
                <a:cs typeface="Calibri" panose="020F0502020204030204" pitchFamily="34" charset="0"/>
              </a:rPr>
              <a:t> on frozen soil samples and </a:t>
            </a:r>
            <a:r>
              <a:rPr lang="en-US" sz="2300" b="1" i="1" dirty="0">
                <a:latin typeface="Calibri" panose="020F0502020204030204" pitchFamily="34" charset="0"/>
                <a:cs typeface="Calibri" panose="020F0502020204030204" pitchFamily="34" charset="0"/>
              </a:rPr>
              <a:t>observational data </a:t>
            </a:r>
            <a:r>
              <a:rPr lang="en-US" sz="2300" dirty="0">
                <a:latin typeface="Calibri" panose="020F0502020204030204" pitchFamily="34" charset="0"/>
                <a:cs typeface="Calibri" panose="020F0502020204030204" pitchFamily="34" charset="0"/>
              </a:rPr>
              <a:t>collected from Drew Point, Alaska</a:t>
            </a: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300" dirty="0">
                <a:latin typeface="Calibri" panose="020F0502020204030204" pitchFamily="34" charset="0"/>
                <a:cs typeface="Calibri" panose="020F0502020204030204" pitchFamily="34" charset="0"/>
              </a:rPr>
              <a:t>The model incorporates </a:t>
            </a:r>
            <a:r>
              <a:rPr lang="en-US" sz="2300" b="1" i="1" dirty="0">
                <a:latin typeface="Calibri" panose="020F0502020204030204" pitchFamily="34" charset="0"/>
                <a:cs typeface="Calibri" panose="020F0502020204030204" pitchFamily="34" charset="0"/>
              </a:rPr>
              <a:t>boundary conditions </a:t>
            </a:r>
            <a:r>
              <a:rPr lang="en-US" sz="2300" dirty="0">
                <a:latin typeface="Calibri" panose="020F0502020204030204" pitchFamily="34" charset="0"/>
                <a:cs typeface="Calibri" panose="020F0502020204030204" pitchFamily="34" charset="0"/>
              </a:rPr>
              <a:t>from the </a:t>
            </a:r>
            <a:r>
              <a:rPr lang="en-US" sz="2300" b="1" i="1" dirty="0">
                <a:latin typeface="Calibri" panose="020F0502020204030204" pitchFamily="34" charset="0"/>
                <a:cs typeface="Calibri" panose="020F0502020204030204" pitchFamily="34" charset="0"/>
              </a:rPr>
              <a:t>WW3+SWAN+Delft3D </a:t>
            </a:r>
            <a:r>
              <a:rPr lang="en-US" sz="2300" dirty="0">
                <a:latin typeface="Calibri" panose="020F0502020204030204" pitchFamily="34" charset="0"/>
                <a:cs typeface="Calibri" panose="020F0502020204030204" pitchFamily="34" charset="0"/>
              </a:rPr>
              <a:t>wave models and observational data from field campaigns at Drew Point.</a:t>
            </a: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300" dirty="0">
                <a:latin typeface="Calibri" panose="020F0502020204030204" pitchFamily="34" charset="0"/>
                <a:cs typeface="Calibri" panose="020F0502020204030204" pitchFamily="34" charset="0"/>
              </a:rPr>
              <a:t>We </a:t>
            </a:r>
            <a:r>
              <a:rPr lang="en-US" sz="2300">
                <a:latin typeface="Calibri" panose="020F0502020204030204" pitchFamily="34" charset="0"/>
                <a:cs typeface="Calibri" panose="020F0502020204030204" pitchFamily="34" charset="0"/>
              </a:rPr>
              <a:t>have </a:t>
            </a:r>
            <a:r>
              <a:rPr lang="en-US" sz="2300" b="1" i="1">
                <a:latin typeface="Calibri" panose="020F0502020204030204" pitchFamily="34" charset="0"/>
                <a:cs typeface="Calibri" panose="020F0502020204030204" pitchFamily="34" charset="0"/>
              </a:rPr>
              <a:t>validated </a:t>
            </a:r>
            <a:r>
              <a:rPr lang="en-US" sz="2300" dirty="0">
                <a:latin typeface="Calibri" panose="020F0502020204030204" pitchFamily="34" charset="0"/>
                <a:cs typeface="Calibri" panose="020F0502020204030204" pitchFamily="34" charset="0"/>
              </a:rPr>
              <a:t>ACE using observational data from Drew Point collected in summer 2018.</a:t>
            </a:r>
          </a:p>
          <a:p>
            <a:pPr marL="285750" indent="-285750">
              <a:buFont typeface="Arial" panose="020B0604020202020204" pitchFamily="34" charset="0"/>
              <a:buChar char="•"/>
            </a:pPr>
            <a:endParaRPr lang="en-US" sz="2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2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2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2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300" dirty="0">
                <a:latin typeface="Calibri" panose="020F0502020204030204" pitchFamily="34" charset="0"/>
                <a:cs typeface="Calibri" panose="020F0502020204030204" pitchFamily="34" charset="0"/>
              </a:rPr>
              <a:t>We have started to use the ACE terrestrial model to perform assessments of </a:t>
            </a:r>
            <a:r>
              <a:rPr lang="en-US" sz="2300" b="1" i="1" dirty="0">
                <a:latin typeface="Calibri" panose="020F0502020204030204" pitchFamily="34" charset="0"/>
                <a:cs typeface="Calibri" panose="020F0502020204030204" pitchFamily="34" charset="0"/>
              </a:rPr>
              <a:t>critical infrastructure </a:t>
            </a:r>
            <a:r>
              <a:rPr lang="en-US" sz="2300" dirty="0">
                <a:latin typeface="Calibri" panose="020F0502020204030204" pitchFamily="34" charset="0"/>
                <a:cs typeface="Calibri" panose="020F0502020204030204" pitchFamily="34" charset="0"/>
              </a:rPr>
              <a:t>situated on top of permafrost.</a:t>
            </a:r>
          </a:p>
          <a:p>
            <a:endParaRPr lang="en-US" sz="2200" dirty="0">
              <a:latin typeface="Calibri" panose="020F0502020204030204" pitchFamily="34" charset="0"/>
              <a:cs typeface="Calibri" panose="020F0502020204030204" pitchFamily="34" charset="0"/>
            </a:endParaRPr>
          </a:p>
        </p:txBody>
      </p:sp>
      <p:grpSp>
        <p:nvGrpSpPr>
          <p:cNvPr id="10" name="Group 9">
            <a:extLst>
              <a:ext uri="{FF2B5EF4-FFF2-40B4-BE49-F238E27FC236}">
                <a16:creationId xmlns:a16="http://schemas.microsoft.com/office/drawing/2014/main" id="{9E14AFFC-C80D-43CB-866A-E28C2A37A706}"/>
              </a:ext>
            </a:extLst>
          </p:cNvPr>
          <p:cNvGrpSpPr/>
          <p:nvPr/>
        </p:nvGrpSpPr>
        <p:grpSpPr>
          <a:xfrm>
            <a:off x="7484477" y="3755047"/>
            <a:ext cx="4381823" cy="2895453"/>
            <a:chOff x="6493237" y="3812917"/>
            <a:chExt cx="4381823" cy="2895453"/>
          </a:xfrm>
        </p:grpSpPr>
        <p:sp>
          <p:nvSpPr>
            <p:cNvPr id="11" name="Rectangle 10">
              <a:extLst>
                <a:ext uri="{FF2B5EF4-FFF2-40B4-BE49-F238E27FC236}">
                  <a16:creationId xmlns:a16="http://schemas.microsoft.com/office/drawing/2014/main" id="{C88A3578-0F19-41BB-B7E7-9A34DA09F211}"/>
                </a:ext>
              </a:extLst>
            </p:cNvPr>
            <p:cNvSpPr/>
            <p:nvPr/>
          </p:nvSpPr>
          <p:spPr>
            <a:xfrm>
              <a:off x="6493237" y="3897745"/>
              <a:ext cx="3934235" cy="151417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713CCF31-87D6-4579-962C-E22405AC9D01}"/>
                </a:ext>
              </a:extLst>
            </p:cNvPr>
            <p:cNvGrpSpPr/>
            <p:nvPr/>
          </p:nvGrpSpPr>
          <p:grpSpPr>
            <a:xfrm rot="428206">
              <a:off x="6826376" y="3812917"/>
              <a:ext cx="4048684" cy="2895453"/>
              <a:chOff x="7453144" y="3527749"/>
              <a:chExt cx="4048684" cy="2895453"/>
            </a:xfrm>
          </p:grpSpPr>
          <p:pic>
            <p:nvPicPr>
              <p:cNvPr id="21" name="Picture 20">
                <a:extLst>
                  <a:ext uri="{FF2B5EF4-FFF2-40B4-BE49-F238E27FC236}">
                    <a16:creationId xmlns:a16="http://schemas.microsoft.com/office/drawing/2014/main" id="{A4501625-F6F2-4118-AA4B-FF4AEC1EB8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3144" y="3527749"/>
                <a:ext cx="3747057" cy="2895453"/>
              </a:xfrm>
              <a:prstGeom prst="rect">
                <a:avLst/>
              </a:prstGeom>
            </p:spPr>
          </p:pic>
          <p:sp>
            <p:nvSpPr>
              <p:cNvPr id="22" name="TextBox 21">
                <a:extLst>
                  <a:ext uri="{FF2B5EF4-FFF2-40B4-BE49-F238E27FC236}">
                    <a16:creationId xmlns:a16="http://schemas.microsoft.com/office/drawing/2014/main" id="{A885C1AE-1075-476E-B5AF-4E3E427E874B}"/>
                  </a:ext>
                </a:extLst>
              </p:cNvPr>
              <p:cNvSpPr txBox="1"/>
              <p:nvPr/>
            </p:nvSpPr>
            <p:spPr>
              <a:xfrm rot="1136526">
                <a:off x="10239031" y="3913087"/>
                <a:ext cx="581039" cy="307778"/>
              </a:xfrm>
              <a:prstGeom prst="rect">
                <a:avLst/>
              </a:prstGeom>
              <a:noFill/>
            </p:spPr>
            <p:txBody>
              <a:bodyPr wrap="square" rtlCol="0">
                <a:spAutoFit/>
              </a:bodyPr>
              <a:lstStyle/>
              <a:p>
                <a:r>
                  <a:rPr lang="en-US" sz="1400" dirty="0">
                    <a:solidFill>
                      <a:schemeClr val="bg2">
                        <a:lumMod val="25000"/>
                      </a:schemeClr>
                    </a:solidFill>
                  </a:rPr>
                  <a:t>30m</a:t>
                </a:r>
              </a:p>
            </p:txBody>
          </p:sp>
          <p:sp>
            <p:nvSpPr>
              <p:cNvPr id="23" name="TextBox 22">
                <a:extLst>
                  <a:ext uri="{FF2B5EF4-FFF2-40B4-BE49-F238E27FC236}">
                    <a16:creationId xmlns:a16="http://schemas.microsoft.com/office/drawing/2014/main" id="{962A25B2-895B-4D26-855F-D7975D450D2B}"/>
                  </a:ext>
                </a:extLst>
              </p:cNvPr>
              <p:cNvSpPr txBox="1"/>
              <p:nvPr/>
            </p:nvSpPr>
            <p:spPr>
              <a:xfrm>
                <a:off x="11012765" y="4394239"/>
                <a:ext cx="489063" cy="307777"/>
              </a:xfrm>
              <a:prstGeom prst="rect">
                <a:avLst/>
              </a:prstGeom>
              <a:noFill/>
            </p:spPr>
            <p:txBody>
              <a:bodyPr wrap="square" rtlCol="0">
                <a:spAutoFit/>
              </a:bodyPr>
              <a:lstStyle/>
              <a:p>
                <a:r>
                  <a:rPr lang="en-US" sz="1400" dirty="0">
                    <a:solidFill>
                      <a:schemeClr val="bg2">
                        <a:lumMod val="25000"/>
                      </a:schemeClr>
                    </a:solidFill>
                  </a:rPr>
                  <a:t>5m</a:t>
                </a:r>
              </a:p>
            </p:txBody>
          </p:sp>
          <p:sp>
            <p:nvSpPr>
              <p:cNvPr id="24" name="TextBox 23">
                <a:extLst>
                  <a:ext uri="{FF2B5EF4-FFF2-40B4-BE49-F238E27FC236}">
                    <a16:creationId xmlns:a16="http://schemas.microsoft.com/office/drawing/2014/main" id="{273FBEB9-454C-4A2E-A893-F532A57F500A}"/>
                  </a:ext>
                </a:extLst>
              </p:cNvPr>
              <p:cNvSpPr txBox="1"/>
              <p:nvPr/>
            </p:nvSpPr>
            <p:spPr>
              <a:xfrm rot="20649778">
                <a:off x="8670141" y="3940546"/>
                <a:ext cx="673186" cy="307778"/>
              </a:xfrm>
              <a:prstGeom prst="rect">
                <a:avLst/>
              </a:prstGeom>
              <a:noFill/>
            </p:spPr>
            <p:txBody>
              <a:bodyPr wrap="square" rtlCol="0">
                <a:spAutoFit/>
              </a:bodyPr>
              <a:lstStyle/>
              <a:p>
                <a:r>
                  <a:rPr lang="en-US" sz="1400" dirty="0">
                    <a:solidFill>
                      <a:schemeClr val="bg2">
                        <a:lumMod val="25000"/>
                      </a:schemeClr>
                    </a:solidFill>
                  </a:rPr>
                  <a:t>30m</a:t>
                </a:r>
              </a:p>
            </p:txBody>
          </p:sp>
        </p:grpSp>
        <p:grpSp>
          <p:nvGrpSpPr>
            <p:cNvPr id="13" name="Group 12">
              <a:extLst>
                <a:ext uri="{FF2B5EF4-FFF2-40B4-BE49-F238E27FC236}">
                  <a16:creationId xmlns:a16="http://schemas.microsoft.com/office/drawing/2014/main" id="{537AEAD6-871B-48EB-B543-C6AB1BB8CA51}"/>
                </a:ext>
              </a:extLst>
            </p:cNvPr>
            <p:cNvGrpSpPr/>
            <p:nvPr/>
          </p:nvGrpSpPr>
          <p:grpSpPr>
            <a:xfrm>
              <a:off x="10002574" y="5404048"/>
              <a:ext cx="744118" cy="748409"/>
              <a:chOff x="10820639" y="4837246"/>
              <a:chExt cx="744118" cy="748409"/>
            </a:xfrm>
          </p:grpSpPr>
          <p:grpSp>
            <p:nvGrpSpPr>
              <p:cNvPr id="14" name="Group 13">
                <a:extLst>
                  <a:ext uri="{FF2B5EF4-FFF2-40B4-BE49-F238E27FC236}">
                    <a16:creationId xmlns:a16="http://schemas.microsoft.com/office/drawing/2014/main" id="{F8856DDC-9905-4D31-9329-BAA7BD06BBE3}"/>
                  </a:ext>
                </a:extLst>
              </p:cNvPr>
              <p:cNvGrpSpPr/>
              <p:nvPr/>
            </p:nvGrpSpPr>
            <p:grpSpPr>
              <a:xfrm>
                <a:off x="10822721" y="4837246"/>
                <a:ext cx="742036" cy="631518"/>
                <a:chOff x="10688968" y="4957896"/>
                <a:chExt cx="742036" cy="631518"/>
              </a:xfrm>
            </p:grpSpPr>
            <p:cxnSp>
              <p:nvCxnSpPr>
                <p:cNvPr id="18" name="Straight Arrow Connector 17">
                  <a:extLst>
                    <a:ext uri="{FF2B5EF4-FFF2-40B4-BE49-F238E27FC236}">
                      <a16:creationId xmlns:a16="http://schemas.microsoft.com/office/drawing/2014/main" id="{5DA1BD85-2E96-437E-8680-6C09E48DB905}"/>
                    </a:ext>
                  </a:extLst>
                </p:cNvPr>
                <p:cNvCxnSpPr>
                  <a:cxnSpLocks/>
                </p:cNvCxnSpPr>
                <p:nvPr/>
              </p:nvCxnSpPr>
              <p:spPr>
                <a:xfrm flipV="1">
                  <a:off x="11085095" y="4957896"/>
                  <a:ext cx="0" cy="458320"/>
                </a:xfrm>
                <a:prstGeom prst="straightConnector1">
                  <a:avLst/>
                </a:prstGeom>
                <a:ln w="127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2E87DF2-75FE-4CEA-BAE5-A15906142DE4}"/>
                    </a:ext>
                  </a:extLst>
                </p:cNvPr>
                <p:cNvCxnSpPr>
                  <a:cxnSpLocks/>
                </p:cNvCxnSpPr>
                <p:nvPr/>
              </p:nvCxnSpPr>
              <p:spPr>
                <a:xfrm>
                  <a:off x="11086618" y="5419256"/>
                  <a:ext cx="344386" cy="170158"/>
                </a:xfrm>
                <a:prstGeom prst="straightConnector1">
                  <a:avLst/>
                </a:prstGeom>
                <a:ln w="127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B28733E-5C2D-435F-9307-A647BA4624DE}"/>
                    </a:ext>
                  </a:extLst>
                </p:cNvPr>
                <p:cNvCxnSpPr>
                  <a:cxnSpLocks/>
                </p:cNvCxnSpPr>
                <p:nvPr/>
              </p:nvCxnSpPr>
              <p:spPr>
                <a:xfrm flipH="1">
                  <a:off x="10688968" y="5416216"/>
                  <a:ext cx="401714" cy="152400"/>
                </a:xfrm>
                <a:prstGeom prst="straightConnector1">
                  <a:avLst/>
                </a:prstGeom>
                <a:ln w="127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E611E811-03FD-4264-93CE-83E624B5E715}"/>
                  </a:ext>
                </a:extLst>
              </p:cNvPr>
              <p:cNvSpPr txBox="1"/>
              <p:nvPr/>
            </p:nvSpPr>
            <p:spPr>
              <a:xfrm>
                <a:off x="11190400" y="4851813"/>
                <a:ext cx="244519" cy="261610"/>
              </a:xfrm>
              <a:prstGeom prst="rect">
                <a:avLst/>
              </a:prstGeom>
              <a:noFill/>
            </p:spPr>
            <p:txBody>
              <a:bodyPr wrap="square" rtlCol="0">
                <a:spAutoFit/>
              </a:bodyPr>
              <a:lstStyle/>
              <a:p>
                <a:r>
                  <a:rPr lang="en-US" sz="1100" i="1" dirty="0">
                    <a:solidFill>
                      <a:schemeClr val="bg2">
                        <a:lumMod val="25000"/>
                      </a:schemeClr>
                    </a:solidFill>
                  </a:rPr>
                  <a:t>z</a:t>
                </a:r>
              </a:p>
            </p:txBody>
          </p:sp>
          <p:sp>
            <p:nvSpPr>
              <p:cNvPr id="16" name="TextBox 15">
                <a:extLst>
                  <a:ext uri="{FF2B5EF4-FFF2-40B4-BE49-F238E27FC236}">
                    <a16:creationId xmlns:a16="http://schemas.microsoft.com/office/drawing/2014/main" id="{1510FB71-CB5F-4D38-86F3-7627335E87F0}"/>
                  </a:ext>
                </a:extLst>
              </p:cNvPr>
              <p:cNvSpPr txBox="1"/>
              <p:nvPr/>
            </p:nvSpPr>
            <p:spPr>
              <a:xfrm>
                <a:off x="11240772" y="5324045"/>
                <a:ext cx="244532" cy="261610"/>
              </a:xfrm>
              <a:prstGeom prst="rect">
                <a:avLst/>
              </a:prstGeom>
              <a:noFill/>
            </p:spPr>
            <p:txBody>
              <a:bodyPr wrap="square" rtlCol="0">
                <a:spAutoFit/>
              </a:bodyPr>
              <a:lstStyle/>
              <a:p>
                <a:r>
                  <a:rPr lang="en-US" sz="1100" i="1" dirty="0">
                    <a:solidFill>
                      <a:schemeClr val="bg2">
                        <a:lumMod val="25000"/>
                      </a:schemeClr>
                    </a:solidFill>
                  </a:rPr>
                  <a:t>y</a:t>
                </a:r>
              </a:p>
            </p:txBody>
          </p:sp>
          <p:sp>
            <p:nvSpPr>
              <p:cNvPr id="17" name="TextBox 16">
                <a:extLst>
                  <a:ext uri="{FF2B5EF4-FFF2-40B4-BE49-F238E27FC236}">
                    <a16:creationId xmlns:a16="http://schemas.microsoft.com/office/drawing/2014/main" id="{2B78CB19-EE10-4BBB-A3D9-963FC3DD4805}"/>
                  </a:ext>
                </a:extLst>
              </p:cNvPr>
              <p:cNvSpPr txBox="1"/>
              <p:nvPr/>
            </p:nvSpPr>
            <p:spPr>
              <a:xfrm>
                <a:off x="10820639" y="5172339"/>
                <a:ext cx="244532" cy="261610"/>
              </a:xfrm>
              <a:prstGeom prst="rect">
                <a:avLst/>
              </a:prstGeom>
              <a:noFill/>
            </p:spPr>
            <p:txBody>
              <a:bodyPr wrap="square" rtlCol="0">
                <a:spAutoFit/>
              </a:bodyPr>
              <a:lstStyle/>
              <a:p>
                <a:r>
                  <a:rPr lang="en-US" sz="1100" i="1" dirty="0">
                    <a:solidFill>
                      <a:schemeClr val="bg2">
                        <a:lumMod val="25000"/>
                      </a:schemeClr>
                    </a:solidFill>
                  </a:rPr>
                  <a:t>x</a:t>
                </a:r>
              </a:p>
            </p:txBody>
          </p:sp>
        </p:grpSp>
      </p:grpSp>
      <p:pic>
        <p:nvPicPr>
          <p:cNvPr id="25" name="Picture 24">
            <a:extLst>
              <a:ext uri="{FF2B5EF4-FFF2-40B4-BE49-F238E27FC236}">
                <a16:creationId xmlns:a16="http://schemas.microsoft.com/office/drawing/2014/main" id="{3E701DF4-1D76-4003-97FE-6B7FBC9A08C0}"/>
              </a:ext>
            </a:extLst>
          </p:cNvPr>
          <p:cNvPicPr>
            <a:picLocks noChangeAspect="1"/>
          </p:cNvPicPr>
          <p:nvPr/>
        </p:nvPicPr>
        <p:blipFill rotWithShape="1">
          <a:blip r:embed="rId4"/>
          <a:srcRect t="10644"/>
          <a:stretch/>
        </p:blipFill>
        <p:spPr>
          <a:xfrm>
            <a:off x="7622156" y="1158919"/>
            <a:ext cx="4026346" cy="2415691"/>
          </a:xfrm>
          <a:prstGeom prst="rect">
            <a:avLst/>
          </a:prstGeom>
        </p:spPr>
      </p:pic>
      <p:sp>
        <p:nvSpPr>
          <p:cNvPr id="26" name="Oval 25">
            <a:extLst>
              <a:ext uri="{FF2B5EF4-FFF2-40B4-BE49-F238E27FC236}">
                <a16:creationId xmlns:a16="http://schemas.microsoft.com/office/drawing/2014/main" id="{EE687264-F4D7-448D-B06D-3036230AC0F3}"/>
              </a:ext>
            </a:extLst>
          </p:cNvPr>
          <p:cNvSpPr/>
          <p:nvPr/>
        </p:nvSpPr>
        <p:spPr>
          <a:xfrm>
            <a:off x="8535641" y="1092015"/>
            <a:ext cx="1156533" cy="1156533"/>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FB7D6458-AC1B-4209-B2BE-B1F069CFF193}"/>
              </a:ext>
            </a:extLst>
          </p:cNvPr>
          <p:cNvSpPr/>
          <p:nvPr/>
        </p:nvSpPr>
        <p:spPr>
          <a:xfrm>
            <a:off x="8632985" y="3683118"/>
            <a:ext cx="2456352" cy="2435520"/>
          </a:xfrm>
          <a:prstGeom prst="ellipse">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8" name="Straight Connector 27">
            <a:extLst>
              <a:ext uri="{FF2B5EF4-FFF2-40B4-BE49-F238E27FC236}">
                <a16:creationId xmlns:a16="http://schemas.microsoft.com/office/drawing/2014/main" id="{EF453D29-3920-46D8-B6F8-75DB12A5F679}"/>
              </a:ext>
            </a:extLst>
          </p:cNvPr>
          <p:cNvCxnSpPr>
            <a:cxnSpLocks/>
            <a:stCxn id="26" idx="2"/>
            <a:endCxn id="27" idx="2"/>
          </p:cNvCxnSpPr>
          <p:nvPr/>
        </p:nvCxnSpPr>
        <p:spPr>
          <a:xfrm>
            <a:off x="8535641" y="1670282"/>
            <a:ext cx="97344" cy="3230596"/>
          </a:xfrm>
          <a:prstGeom prst="line">
            <a:avLst/>
          </a:prstGeom>
          <a:ln w="12700">
            <a:gradFill>
              <a:gsLst>
                <a:gs pos="0">
                  <a:schemeClr val="accent1">
                    <a:lumMod val="5000"/>
                    <a:lumOff val="95000"/>
                  </a:schemeClr>
                </a:gs>
                <a:gs pos="46000">
                  <a:schemeClr val="bg1">
                    <a:lumMod val="85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4E27B35-3313-4660-A99C-C251CB04A905}"/>
              </a:ext>
            </a:extLst>
          </p:cNvPr>
          <p:cNvCxnSpPr>
            <a:cxnSpLocks/>
            <a:stCxn id="26" idx="6"/>
          </p:cNvCxnSpPr>
          <p:nvPr/>
        </p:nvCxnSpPr>
        <p:spPr>
          <a:xfrm>
            <a:off x="9692174" y="1670282"/>
            <a:ext cx="1281988" cy="2683175"/>
          </a:xfrm>
          <a:prstGeom prst="line">
            <a:avLst/>
          </a:prstGeom>
          <a:ln w="12700">
            <a:gradFill>
              <a:gsLst>
                <a:gs pos="0">
                  <a:schemeClr val="accent1">
                    <a:lumMod val="5000"/>
                    <a:lumOff val="95000"/>
                  </a:schemeClr>
                </a:gs>
                <a:gs pos="46000">
                  <a:schemeClr val="bg1">
                    <a:lumMod val="85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3" name="Slide Number Placeholder 3">
            <a:extLst>
              <a:ext uri="{FF2B5EF4-FFF2-40B4-BE49-F238E27FC236}">
                <a16:creationId xmlns:a16="http://schemas.microsoft.com/office/drawing/2014/main" id="{3B3EE8C1-72AD-2BDC-0882-24C8E3F7BC28}"/>
              </a:ext>
            </a:extLst>
          </p:cNvPr>
          <p:cNvSpPr>
            <a:spLocks noGrp="1"/>
          </p:cNvSpPr>
          <p:nvPr>
            <p:ph type="sldNum" sz="quarter" idx="12"/>
          </p:nvPr>
        </p:nvSpPr>
        <p:spPr>
          <a:xfrm>
            <a:off x="11176000" y="6547487"/>
            <a:ext cx="812800" cy="374650"/>
          </a:xfrm>
        </p:spPr>
        <p:txBody>
          <a:bodyPr/>
          <a:lstStyle/>
          <a:p>
            <a:fld id="{A5E55A7B-7854-E145-92D9-B491DF4BAE2D}" type="slidenum">
              <a:rPr lang="en-US" smtClean="0">
                <a:solidFill>
                  <a:schemeClr val="bg1"/>
                </a:solidFill>
              </a:rPr>
              <a:pPr/>
              <a:t>41</a:t>
            </a:fld>
            <a:endParaRPr lang="en-US" dirty="0">
              <a:solidFill>
                <a:schemeClr val="bg1"/>
              </a:solidFill>
            </a:endParaRPr>
          </a:p>
        </p:txBody>
      </p:sp>
      <p:pic>
        <p:nvPicPr>
          <p:cNvPr id="4" name="Picture 3">
            <a:extLst>
              <a:ext uri="{FF2B5EF4-FFF2-40B4-BE49-F238E27FC236}">
                <a16:creationId xmlns:a16="http://schemas.microsoft.com/office/drawing/2014/main" id="{E6B62B99-4485-6242-26FA-D92DCC1437F9}"/>
              </a:ext>
            </a:extLst>
          </p:cNvPr>
          <p:cNvPicPr>
            <a:picLocks noChangeAspect="1"/>
          </p:cNvPicPr>
          <p:nvPr/>
        </p:nvPicPr>
        <p:blipFill>
          <a:blip r:embed="rId5"/>
          <a:stretch>
            <a:fillRect/>
          </a:stretch>
        </p:blipFill>
        <p:spPr>
          <a:xfrm>
            <a:off x="7653436" y="118578"/>
            <a:ext cx="2331391" cy="879543"/>
          </a:xfrm>
          <a:prstGeom prst="rect">
            <a:avLst/>
          </a:prstGeom>
        </p:spPr>
      </p:pic>
    </p:spTree>
    <p:extLst>
      <p:ext uri="{BB962C8B-B14F-4D97-AF65-F5344CB8AC3E}">
        <p14:creationId xmlns:p14="http://schemas.microsoft.com/office/powerpoint/2010/main" val="137665822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805" y="46782"/>
            <a:ext cx="8991813" cy="991675"/>
          </a:xfrm>
        </p:spPr>
        <p:txBody>
          <a:bodyPr/>
          <a:lstStyle/>
          <a:p>
            <a:r>
              <a:rPr lang="en-US" sz="3600" dirty="0"/>
              <a:t>Outline</a:t>
            </a:r>
            <a:endParaRPr lang="en-US" sz="3800" dirty="0"/>
          </a:p>
        </p:txBody>
      </p:sp>
      <p:sp>
        <p:nvSpPr>
          <p:cNvPr id="10" name="TextBox 9">
            <a:extLst>
              <a:ext uri="{FF2B5EF4-FFF2-40B4-BE49-F238E27FC236}">
                <a16:creationId xmlns:a16="http://schemas.microsoft.com/office/drawing/2014/main" id="{89F95423-09F5-49CF-8E95-3CD6E6829395}"/>
              </a:ext>
            </a:extLst>
          </p:cNvPr>
          <p:cNvSpPr txBox="1"/>
          <p:nvPr/>
        </p:nvSpPr>
        <p:spPr>
          <a:xfrm>
            <a:off x="203805" y="907864"/>
            <a:ext cx="11554290" cy="6247864"/>
          </a:xfrm>
          <a:prstGeom prst="rect">
            <a:avLst/>
          </a:prstGeom>
          <a:noFill/>
        </p:spPr>
        <p:txBody>
          <a:bodyPr wrap="square" rtlCol="0">
            <a:spAutoFit/>
          </a:bodyPr>
          <a:lstStyle/>
          <a:p>
            <a:pPr marL="285750" indent="-285750">
              <a:buFont typeface="Arial" panose="020B0604020202020204" pitchFamily="34" charset="0"/>
              <a:buChar char="•"/>
            </a:pPr>
            <a:r>
              <a:rPr lang="en-US" sz="3000" dirty="0">
                <a:latin typeface="Calibri" panose="020F0502020204030204" pitchFamily="34" charset="0"/>
                <a:cs typeface="Calibri" panose="020F0502020204030204" pitchFamily="34" charset="0"/>
              </a:rPr>
              <a:t>Motivation and background</a:t>
            </a: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3000" dirty="0">
                <a:latin typeface="Calibri" panose="020F0502020204030204" pitchFamily="34" charset="0"/>
                <a:cs typeface="Calibri" panose="020F0502020204030204" pitchFamily="34" charset="0"/>
              </a:rPr>
              <a:t>The Arctic Coastal Erosion (ACE) model</a:t>
            </a: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914400" lvl="1" indent="-457200">
              <a:buFont typeface="Wingdings" panose="05000000000000000000" pitchFamily="2" charset="2"/>
              <a:buChar char="Ø"/>
            </a:pPr>
            <a:r>
              <a:rPr lang="en-US" sz="3000" dirty="0">
                <a:latin typeface="Calibri" panose="020F0502020204030204" pitchFamily="34" charset="0"/>
                <a:cs typeface="Calibri" panose="020F0502020204030204" pitchFamily="34" charset="0"/>
              </a:rPr>
              <a:t>The coupled thermo-mechanical FEM terrestrial model in ACE</a:t>
            </a:r>
          </a:p>
          <a:p>
            <a:pPr marL="914400" lvl="1" indent="-457200">
              <a:buFont typeface="Wingdings" panose="05000000000000000000" pitchFamily="2" charset="2"/>
              <a:buChar char="Ø"/>
            </a:pPr>
            <a:r>
              <a:rPr lang="en-US" sz="3000" dirty="0">
                <a:latin typeface="Calibri" panose="020F0502020204030204" pitchFamily="34" charset="0"/>
                <a:cs typeface="Calibri" panose="020F0502020204030204" pitchFamily="34" charset="0"/>
              </a:rPr>
              <a:t>Numerical results: calibration/validation of thermo-mechanical coupling for pseudo-realistic 2.5D slice problem</a:t>
            </a:r>
          </a:p>
          <a:p>
            <a:pPr marL="914400" lvl="1" indent="-45720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914400" lvl="1" indent="-45720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3000" dirty="0">
                <a:latin typeface="Calibri" panose="020F0502020204030204" pitchFamily="34" charset="0"/>
                <a:cs typeface="Calibri" panose="020F0502020204030204" pitchFamily="34" charset="0"/>
              </a:rPr>
              <a:t>From Arctic Coastal Erosion to Arctic Critical Infrastructure (ACI)</a:t>
            </a:r>
          </a:p>
          <a:p>
            <a:pPr marL="285750" indent="-28575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914400" lvl="1" indent="-457200">
              <a:buFont typeface="Wingdings" panose="05000000000000000000" pitchFamily="2" charset="2"/>
              <a:buChar char="Ø"/>
            </a:pPr>
            <a:r>
              <a:rPr lang="en-US" sz="3000" dirty="0">
                <a:latin typeface="Calibri" panose="020F0502020204030204" pitchFamily="34" charset="0"/>
                <a:cs typeface="Calibri" panose="020F0502020204030204" pitchFamily="34" charset="0"/>
              </a:rPr>
              <a:t>The ACI project</a:t>
            </a:r>
          </a:p>
          <a:p>
            <a:pPr marL="914400" lvl="1" indent="-457200">
              <a:buFont typeface="Wingdings" panose="05000000000000000000" pitchFamily="2" charset="2"/>
              <a:buChar char="Ø"/>
            </a:pPr>
            <a:r>
              <a:rPr lang="en-US" sz="3000" dirty="0">
                <a:latin typeface="Calibri" panose="020F0502020204030204" pitchFamily="34" charset="0"/>
                <a:cs typeface="Calibri" panose="020F0502020204030204" pitchFamily="34" charset="0"/>
              </a:rPr>
              <a:t>Numerical results: </a:t>
            </a:r>
            <a:r>
              <a:rPr lang="en-US" sz="3000" dirty="0" err="1">
                <a:latin typeface="Calibri" panose="020F0502020204030204" pitchFamily="34" charset="0"/>
                <a:cs typeface="Calibri" panose="020F0502020204030204" pitchFamily="34" charset="0"/>
              </a:rPr>
              <a:t>Paulatuk</a:t>
            </a:r>
            <a:r>
              <a:rPr lang="en-US" sz="3000" dirty="0">
                <a:latin typeface="Calibri" panose="020F0502020204030204" pitchFamily="34" charset="0"/>
                <a:cs typeface="Calibri" panose="020F0502020204030204" pitchFamily="34" charset="0"/>
              </a:rPr>
              <a:t> peninsula airstrip </a:t>
            </a:r>
          </a:p>
          <a:p>
            <a:pPr marL="914400" lvl="1" indent="-45720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914400" lvl="1" indent="-457200">
              <a:buFont typeface="Wingdings" panose="05000000000000000000" pitchFamily="2" charset="2"/>
              <a:buChar char="Ø"/>
            </a:pPr>
            <a:endParaRPr lang="en-US" sz="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3000" dirty="0">
                <a:latin typeface="Calibri" panose="020F0502020204030204" pitchFamily="34" charset="0"/>
                <a:cs typeface="Calibri" panose="020F0502020204030204" pitchFamily="34" charset="0"/>
              </a:rPr>
              <a:t>Summary</a:t>
            </a:r>
          </a:p>
          <a:p>
            <a:pPr marL="285750" indent="-285750">
              <a:buFont typeface="Arial" panose="020B0604020202020204" pitchFamily="34" charset="0"/>
              <a:buChar char="•"/>
            </a:pPr>
            <a:endParaRPr lang="en-US" sz="400"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400"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3000" b="1" dirty="0">
                <a:latin typeface="Calibri" panose="020F0502020204030204" pitchFamily="34" charset="0"/>
                <a:cs typeface="Calibri" panose="020F0502020204030204" pitchFamily="34" charset="0"/>
              </a:rPr>
              <a:t>Current and future work</a:t>
            </a:r>
          </a:p>
          <a:p>
            <a:pPr marL="285750" indent="-285750">
              <a:buFont typeface="Arial" panose="020B0604020202020204" pitchFamily="34" charset="0"/>
              <a:buChar char="•"/>
            </a:pPr>
            <a:endParaRPr lang="en-US" sz="3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3000" dirty="0">
              <a:latin typeface="Calibri" panose="020F0502020204030204" pitchFamily="34" charset="0"/>
              <a:cs typeface="Calibri" panose="020F0502020204030204" pitchFamily="34" charset="0"/>
            </a:endParaRPr>
          </a:p>
        </p:txBody>
      </p:sp>
      <p:sp>
        <p:nvSpPr>
          <p:cNvPr id="3" name="Slide Number Placeholder 3">
            <a:extLst>
              <a:ext uri="{FF2B5EF4-FFF2-40B4-BE49-F238E27FC236}">
                <a16:creationId xmlns:a16="http://schemas.microsoft.com/office/drawing/2014/main" id="{D3C15B3A-3C68-923C-ED46-DB2EB6DD540B}"/>
              </a:ext>
            </a:extLst>
          </p:cNvPr>
          <p:cNvSpPr>
            <a:spLocks noGrp="1"/>
          </p:cNvSpPr>
          <p:nvPr>
            <p:ph type="sldNum" sz="quarter" idx="12"/>
          </p:nvPr>
        </p:nvSpPr>
        <p:spPr>
          <a:xfrm>
            <a:off x="11176000" y="6547487"/>
            <a:ext cx="812800" cy="374650"/>
          </a:xfrm>
        </p:spPr>
        <p:txBody>
          <a:bodyPr/>
          <a:lstStyle/>
          <a:p>
            <a:fld id="{A5E55A7B-7854-E145-92D9-B491DF4BAE2D}" type="slidenum">
              <a:rPr lang="en-US" smtClean="0">
                <a:solidFill>
                  <a:schemeClr val="bg1"/>
                </a:solidFill>
              </a:rPr>
              <a:pPr/>
              <a:t>42</a:t>
            </a:fld>
            <a:endParaRPr lang="en-US" dirty="0">
              <a:solidFill>
                <a:schemeClr val="bg1"/>
              </a:solidFill>
            </a:endParaRPr>
          </a:p>
        </p:txBody>
      </p:sp>
      <p:pic>
        <p:nvPicPr>
          <p:cNvPr id="4" name="Picture 3">
            <a:extLst>
              <a:ext uri="{FF2B5EF4-FFF2-40B4-BE49-F238E27FC236}">
                <a16:creationId xmlns:a16="http://schemas.microsoft.com/office/drawing/2014/main" id="{F65CAFBA-CD24-90BF-BA4D-376D859F2B8A}"/>
              </a:ext>
            </a:extLst>
          </p:cNvPr>
          <p:cNvPicPr>
            <a:picLocks noChangeAspect="1"/>
          </p:cNvPicPr>
          <p:nvPr/>
        </p:nvPicPr>
        <p:blipFill>
          <a:blip r:embed="rId3"/>
          <a:stretch>
            <a:fillRect/>
          </a:stretch>
        </p:blipFill>
        <p:spPr>
          <a:xfrm>
            <a:off x="7006911" y="482549"/>
            <a:ext cx="3136743" cy="1398238"/>
          </a:xfrm>
          <a:prstGeom prst="rect">
            <a:avLst/>
          </a:prstGeom>
        </p:spPr>
      </p:pic>
      <p:pic>
        <p:nvPicPr>
          <p:cNvPr id="6" name="Picture 5" descr="A picture containing outdoor, grass, field, truck&#10;&#10;Description automatically generated">
            <a:extLst>
              <a:ext uri="{FF2B5EF4-FFF2-40B4-BE49-F238E27FC236}">
                <a16:creationId xmlns:a16="http://schemas.microsoft.com/office/drawing/2014/main" id="{827C3DA7-9588-248D-22F5-50863FDBAB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5283" y="4479927"/>
            <a:ext cx="3347408" cy="1882917"/>
          </a:xfrm>
          <a:prstGeom prst="rect">
            <a:avLst/>
          </a:prstGeom>
        </p:spPr>
      </p:pic>
      <p:sp>
        <p:nvSpPr>
          <p:cNvPr id="7" name="TextBox 6">
            <a:extLst>
              <a:ext uri="{FF2B5EF4-FFF2-40B4-BE49-F238E27FC236}">
                <a16:creationId xmlns:a16="http://schemas.microsoft.com/office/drawing/2014/main" id="{C9BD7096-29E3-0C3E-1BB1-6F2579E1CD98}"/>
              </a:ext>
            </a:extLst>
          </p:cNvPr>
          <p:cNvSpPr txBox="1"/>
          <p:nvPr/>
        </p:nvSpPr>
        <p:spPr>
          <a:xfrm>
            <a:off x="7706027" y="6067674"/>
            <a:ext cx="3469973" cy="307777"/>
          </a:xfrm>
          <a:prstGeom prst="rect">
            <a:avLst/>
          </a:prstGeom>
          <a:noFill/>
        </p:spPr>
        <p:txBody>
          <a:bodyPr wrap="square" rtlCol="0">
            <a:spAutoFit/>
          </a:bodyPr>
          <a:lstStyle/>
          <a:p>
            <a:pPr algn="ctr"/>
            <a:r>
              <a:rPr lang="en-US" sz="1400" dirty="0">
                <a:solidFill>
                  <a:schemeClr val="bg1"/>
                </a:solidFill>
                <a:latin typeface="Calibri" panose="020F0502020204030204" pitchFamily="34" charset="0"/>
                <a:ea typeface="Calibri" panose="020F0502020204030204" pitchFamily="34" charset="0"/>
                <a:cs typeface="Calibri" panose="020F0502020204030204" pitchFamily="34" charset="0"/>
              </a:rPr>
              <a:t>From newsweek.com.</a:t>
            </a:r>
          </a:p>
        </p:txBody>
      </p:sp>
    </p:spTree>
    <p:extLst>
      <p:ext uri="{BB962C8B-B14F-4D97-AF65-F5344CB8AC3E}">
        <p14:creationId xmlns:p14="http://schemas.microsoft.com/office/powerpoint/2010/main" val="6996902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822CBB7E-82A7-7896-0631-61F73A64E780}"/>
              </a:ext>
            </a:extLst>
          </p:cNvPr>
          <p:cNvSpPr>
            <a:spLocks noGrp="1"/>
          </p:cNvSpPr>
          <p:nvPr>
            <p:ph idx="1"/>
          </p:nvPr>
        </p:nvSpPr>
        <p:spPr>
          <a:xfrm>
            <a:off x="-149625" y="608881"/>
            <a:ext cx="11589353" cy="4679004"/>
          </a:xfrm>
        </p:spPr>
        <p:txBody>
          <a:bodyPr/>
          <a:lstStyle/>
          <a:p>
            <a:pPr marL="544059" lvl="1" indent="-342900">
              <a:spcBef>
                <a:spcPts val="0"/>
              </a:spcBef>
              <a:spcAft>
                <a:spcPts val="600"/>
              </a:spcAft>
              <a:buClr>
                <a:schemeClr val="tx1"/>
              </a:buClr>
              <a:buFont typeface="Arial" panose="020B0604020202020204" pitchFamily="34" charset="0"/>
              <a:buChar char="•"/>
            </a:pPr>
            <a:r>
              <a:rPr lang="en-US" b="1" dirty="0" err="1">
                <a:solidFill>
                  <a:srgbClr val="0070C0"/>
                </a:solidFill>
              </a:rPr>
              <a:t>InterFACE</a:t>
            </a:r>
            <a:r>
              <a:rPr lang="en-US" b="1" dirty="0">
                <a:solidFill>
                  <a:srgbClr val="0070C0"/>
                </a:solidFill>
              </a:rPr>
              <a:t> project: </a:t>
            </a:r>
            <a:r>
              <a:rPr lang="en-US" b="1" dirty="0"/>
              <a:t>upscale</a:t>
            </a:r>
            <a:r>
              <a:rPr lang="en-US" dirty="0"/>
              <a:t> ACE terrestrial model to </a:t>
            </a:r>
            <a:r>
              <a:rPr lang="en-US" dirty="0" err="1"/>
              <a:t>meso</a:t>
            </a:r>
            <a:r>
              <a:rPr lang="en-US" dirty="0"/>
              <a:t>/macro scales for E3SM* integration</a:t>
            </a:r>
          </a:p>
          <a:p>
            <a:pPr marL="944109" lvl="2" indent="-342900">
              <a:spcBef>
                <a:spcPts val="0"/>
              </a:spcBef>
              <a:spcAft>
                <a:spcPts val="600"/>
              </a:spcAft>
              <a:buClr>
                <a:schemeClr val="tx1"/>
              </a:buClr>
              <a:buFont typeface="Wingdings" panose="05000000000000000000" pitchFamily="2" charset="2"/>
              <a:buChar char="Ø"/>
            </a:pPr>
            <a:r>
              <a:rPr lang="en-US" sz="2000" dirty="0"/>
              <a:t>Upscaling will be performed from </a:t>
            </a:r>
            <a:r>
              <a:rPr lang="en-US" sz="2000" b="1" dirty="0"/>
              <a:t>“catalog” </a:t>
            </a:r>
            <a:r>
              <a:rPr lang="en-US" sz="2000" dirty="0"/>
              <a:t>of 6-7 ACE runs for different terrestrial           configurations/locations in northern Alaska</a:t>
            </a:r>
          </a:p>
          <a:p>
            <a:pPr marL="944109" lvl="2" indent="-342900">
              <a:spcBef>
                <a:spcPts val="0"/>
              </a:spcBef>
              <a:spcAft>
                <a:spcPts val="600"/>
              </a:spcAft>
              <a:buClr>
                <a:schemeClr val="tx1"/>
              </a:buClr>
              <a:buFont typeface="Wingdings" panose="05000000000000000000" pitchFamily="2" charset="2"/>
              <a:buChar char="Ø"/>
            </a:pPr>
            <a:r>
              <a:rPr lang="en-US" sz="2000" b="1" dirty="0"/>
              <a:t>Proposal </a:t>
            </a:r>
            <a:r>
              <a:rPr lang="en-US" sz="2000" dirty="0"/>
              <a:t>submitted to develop </a:t>
            </a:r>
            <a:r>
              <a:rPr lang="en-US" sz="2000" b="1" dirty="0"/>
              <a:t>universal constitutive model </a:t>
            </a:r>
            <a:r>
              <a:rPr lang="en-US" sz="2000" dirty="0"/>
              <a:t>using </a:t>
            </a:r>
            <a:r>
              <a:rPr lang="en-US" sz="2000" b="1" dirty="0"/>
              <a:t>synthetic permafrost samples</a:t>
            </a:r>
            <a:endParaRPr lang="en-US" sz="2300" b="1" dirty="0"/>
          </a:p>
          <a:p>
            <a:endParaRPr lang="en-US" dirty="0"/>
          </a:p>
          <a:p>
            <a:endParaRPr lang="en-US" dirty="0"/>
          </a:p>
          <a:p>
            <a:endParaRPr lang="en-US" dirty="0"/>
          </a:p>
        </p:txBody>
      </p:sp>
      <p:sp>
        <p:nvSpPr>
          <p:cNvPr id="2" name="Title 1">
            <a:extLst>
              <a:ext uri="{FF2B5EF4-FFF2-40B4-BE49-F238E27FC236}">
                <a16:creationId xmlns:a16="http://schemas.microsoft.com/office/drawing/2014/main" id="{151B3651-02F5-65FF-A8A1-013CA9F32F09}"/>
              </a:ext>
            </a:extLst>
          </p:cNvPr>
          <p:cNvSpPr>
            <a:spLocks noGrp="1"/>
          </p:cNvSpPr>
          <p:nvPr>
            <p:ph type="title"/>
          </p:nvPr>
        </p:nvSpPr>
        <p:spPr>
          <a:xfrm>
            <a:off x="157525" y="-154487"/>
            <a:ext cx="8313336" cy="991675"/>
          </a:xfrm>
        </p:spPr>
        <p:txBody>
          <a:bodyPr/>
          <a:lstStyle/>
          <a:p>
            <a:r>
              <a:rPr lang="en-US" dirty="0"/>
              <a:t>Current and future work</a:t>
            </a:r>
          </a:p>
        </p:txBody>
      </p:sp>
      <p:sp>
        <p:nvSpPr>
          <p:cNvPr id="4" name="Slide Number Placeholder 3">
            <a:extLst>
              <a:ext uri="{FF2B5EF4-FFF2-40B4-BE49-F238E27FC236}">
                <a16:creationId xmlns:a16="http://schemas.microsoft.com/office/drawing/2014/main" id="{794AEFD5-969A-49CD-CC5A-860C0CBED475}"/>
              </a:ext>
            </a:extLst>
          </p:cNvPr>
          <p:cNvSpPr>
            <a:spLocks noGrp="1"/>
          </p:cNvSpPr>
          <p:nvPr>
            <p:ph type="sldNum" sz="quarter" idx="12"/>
          </p:nvPr>
        </p:nvSpPr>
        <p:spPr>
          <a:xfrm>
            <a:off x="11176000" y="6547487"/>
            <a:ext cx="812800" cy="374650"/>
          </a:xfrm>
        </p:spPr>
        <p:txBody>
          <a:bodyPr/>
          <a:lstStyle/>
          <a:p>
            <a:fld id="{A5E55A7B-7854-E145-92D9-B491DF4BAE2D}" type="slidenum">
              <a:rPr lang="en-US" smtClean="0">
                <a:solidFill>
                  <a:schemeClr val="bg1"/>
                </a:solidFill>
              </a:rPr>
              <a:pPr/>
              <a:t>43</a:t>
            </a:fld>
            <a:endParaRPr lang="en-US" dirty="0">
              <a:solidFill>
                <a:schemeClr val="bg1"/>
              </a:solidFill>
            </a:endParaRPr>
          </a:p>
        </p:txBody>
      </p:sp>
      <p:pic>
        <p:nvPicPr>
          <p:cNvPr id="27" name="Picture 26">
            <a:extLst>
              <a:ext uri="{FF2B5EF4-FFF2-40B4-BE49-F238E27FC236}">
                <a16:creationId xmlns:a16="http://schemas.microsoft.com/office/drawing/2014/main" id="{6BF11DB3-409B-8DA0-D647-44A66A55F777}"/>
              </a:ext>
            </a:extLst>
          </p:cNvPr>
          <p:cNvPicPr>
            <a:picLocks noChangeAspect="1"/>
          </p:cNvPicPr>
          <p:nvPr/>
        </p:nvPicPr>
        <p:blipFill>
          <a:blip r:embed="rId3"/>
          <a:stretch>
            <a:fillRect/>
          </a:stretch>
        </p:blipFill>
        <p:spPr>
          <a:xfrm>
            <a:off x="11021280" y="841181"/>
            <a:ext cx="1018210" cy="1018210"/>
          </a:xfrm>
          <a:prstGeom prst="rect">
            <a:avLst/>
          </a:prstGeom>
        </p:spPr>
      </p:pic>
      <p:sp>
        <p:nvSpPr>
          <p:cNvPr id="31" name="TextBox 30">
            <a:extLst>
              <a:ext uri="{FF2B5EF4-FFF2-40B4-BE49-F238E27FC236}">
                <a16:creationId xmlns:a16="http://schemas.microsoft.com/office/drawing/2014/main" id="{0A1F4CEA-0EC9-42D0-5B30-6494EEF8D2FA}"/>
              </a:ext>
            </a:extLst>
          </p:cNvPr>
          <p:cNvSpPr txBox="1"/>
          <p:nvPr/>
        </p:nvSpPr>
        <p:spPr>
          <a:xfrm>
            <a:off x="-126117" y="4288359"/>
            <a:ext cx="7607487" cy="2169825"/>
          </a:xfrm>
          <a:prstGeom prst="rect">
            <a:avLst/>
          </a:prstGeom>
          <a:noFill/>
        </p:spPr>
        <p:txBody>
          <a:bodyPr wrap="square">
            <a:spAutoFit/>
          </a:bodyPr>
          <a:lstStyle/>
          <a:p>
            <a:pPr marL="544059" lvl="1" indent="-342900">
              <a:spcBef>
                <a:spcPts val="0"/>
              </a:spcBef>
              <a:spcAft>
                <a:spcPts val="600"/>
              </a:spcAft>
              <a:buClr>
                <a:schemeClr val="tx1"/>
              </a:buClr>
              <a:buFont typeface="Arial" panose="020B0604020202020204" pitchFamily="34" charset="0"/>
              <a:buChar char="•"/>
            </a:pPr>
            <a:r>
              <a:rPr lang="en-US" sz="2000" b="1" dirty="0">
                <a:solidFill>
                  <a:srgbClr val="0070C0"/>
                </a:solidFill>
                <a:latin typeface="Calibri" panose="020F0502020204030204" pitchFamily="34" charset="0"/>
                <a:ea typeface="Calibri" panose="020F0502020204030204" pitchFamily="34" charset="0"/>
                <a:cs typeface="Calibri" panose="020F0502020204030204" pitchFamily="34" charset="0"/>
              </a:rPr>
              <a:t>Arctic Critical Infrastructure (ACI) project</a:t>
            </a:r>
            <a:r>
              <a:rPr lang="en-US" sz="2000" dirty="0">
                <a:solidFill>
                  <a:srgbClr val="0070C0"/>
                </a:solidFill>
                <a:latin typeface="Calibri" panose="020F0502020204030204" pitchFamily="34" charset="0"/>
                <a:ea typeface="Calibri" panose="020F0502020204030204" pitchFamily="34" charset="0"/>
                <a:cs typeface="Calibri" panose="020F0502020204030204" pitchFamily="34" charset="0"/>
              </a:rPr>
              <a:t>: </a:t>
            </a:r>
          </a:p>
          <a:p>
            <a:pPr marL="1001259" lvl="2" indent="-342900">
              <a:spcAft>
                <a:spcPts val="600"/>
              </a:spcAft>
              <a:buClr>
                <a:schemeClr val="tx1"/>
              </a:buClr>
              <a:buFont typeface="Wingdings" panose="05000000000000000000" pitchFamily="2" charset="2"/>
              <a:buChar char="Ø"/>
            </a:pPr>
            <a:r>
              <a:rPr lang="en-US" sz="2000" dirty="0">
                <a:latin typeface="Calibri" panose="020F0502020204030204" pitchFamily="34" charset="0"/>
                <a:ea typeface="Calibri" panose="020F0502020204030204" pitchFamily="34" charset="0"/>
                <a:cs typeface="Calibri" panose="020F0502020204030204" pitchFamily="34" charset="0"/>
              </a:rPr>
              <a:t>Use ACE/ACI to study </a:t>
            </a:r>
            <a:r>
              <a:rPr lang="en-US" sz="2000" b="1" dirty="0">
                <a:latin typeface="Calibri" panose="020F0502020204030204" pitchFamily="34" charset="0"/>
                <a:ea typeface="Calibri" panose="020F0502020204030204" pitchFamily="34" charset="0"/>
                <a:cs typeface="Calibri" panose="020F0502020204030204" pitchFamily="34" charset="0"/>
              </a:rPr>
              <a:t>alternate permafrost-infrastructure configurations </a:t>
            </a:r>
            <a:r>
              <a:rPr lang="en-US" sz="2000" dirty="0">
                <a:latin typeface="Calibri" panose="020F0502020204030204" pitchFamily="34" charset="0"/>
                <a:ea typeface="Calibri" panose="020F0502020204030204" pitchFamily="34" charset="0"/>
                <a:cs typeface="Calibri" panose="020F0502020204030204" pitchFamily="34" charset="0"/>
              </a:rPr>
              <a:t>(tanks, pilons, etc.)  </a:t>
            </a:r>
          </a:p>
          <a:p>
            <a:pPr marL="1001259" lvl="2" indent="-342900">
              <a:spcAft>
                <a:spcPts val="600"/>
              </a:spcAft>
              <a:buClr>
                <a:schemeClr val="tx1"/>
              </a:buClr>
              <a:buFont typeface="Wingdings" panose="05000000000000000000" pitchFamily="2" charset="2"/>
              <a:buChar char="Ø"/>
            </a:pPr>
            <a:r>
              <a:rPr lang="en-US" sz="2000" dirty="0">
                <a:latin typeface="Calibri" panose="020F0502020204030204" pitchFamily="34" charset="0"/>
                <a:ea typeface="Calibri" panose="020F0502020204030204" pitchFamily="34" charset="0"/>
                <a:cs typeface="Calibri" panose="020F0502020204030204" pitchFamily="34" charset="0"/>
              </a:rPr>
              <a:t>Develop/i</a:t>
            </a:r>
            <a:r>
              <a:rPr kumimoji="0" lang="en-US" sz="2000" strike="noStrike" kern="1200" cap="none" spc="0" normalizeH="0" baseline="0" noProof="0" dirty="0" err="1">
                <a:ln>
                  <a:noFill/>
                </a:ln>
                <a:effectLst/>
                <a:uLnTx/>
                <a:uFillTx/>
                <a:latin typeface="Calibri" panose="020F0502020204030204" pitchFamily="34" charset="0"/>
                <a:ea typeface="Calibri" panose="020F0502020204030204" pitchFamily="34" charset="0"/>
                <a:cs typeface="Calibri" panose="020F0502020204030204" pitchFamily="34" charset="0"/>
              </a:rPr>
              <a:t>ntegrate</a:t>
            </a:r>
            <a:r>
              <a:rPr kumimoji="0" lang="en-US" sz="2000"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b="1"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finite deformation cap plasticity model</a:t>
            </a:r>
            <a:r>
              <a:rPr kumimoji="0" lang="en-US" sz="2000"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into ACE (with Prof. R. </a:t>
            </a:r>
            <a:r>
              <a:rPr lang="en-US" sz="2000" i="0" dirty="0" err="1">
                <a:effectLst/>
                <a:latin typeface="Calibri" panose="020F0502020204030204" pitchFamily="34" charset="0"/>
                <a:ea typeface="Calibri" panose="020F0502020204030204" pitchFamily="34" charset="0"/>
                <a:cs typeface="Calibri" panose="020F0502020204030204" pitchFamily="34" charset="0"/>
              </a:rPr>
              <a:t>Regueiro</a:t>
            </a:r>
            <a:r>
              <a:rPr kumimoji="0" lang="en-US" sz="2000"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 UC Boulder)</a:t>
            </a:r>
          </a:p>
          <a:p>
            <a:pPr marL="1458459" lvl="3" indent="-342900">
              <a:spcAft>
                <a:spcPts val="600"/>
              </a:spcAft>
              <a:buClr>
                <a:schemeClr val="tx1"/>
              </a:buClr>
              <a:buFont typeface="Wingdings" panose="05000000000000000000" pitchFamily="2" charset="2"/>
              <a:buChar char="v"/>
            </a:pPr>
            <a:r>
              <a:rPr lang="en-US" sz="2000" i="0" u="none" dirty="0">
                <a:latin typeface="Calibri" panose="020F0502020204030204" pitchFamily="34" charset="0"/>
                <a:ea typeface="Calibri" panose="020F0502020204030204" pitchFamily="34" charset="0"/>
                <a:cs typeface="Calibri" panose="020F0502020204030204" pitchFamily="34" charset="0"/>
              </a:rPr>
              <a:t>Incorporates </a:t>
            </a:r>
            <a:r>
              <a:rPr lang="en-US" sz="2000" b="1" i="0" u="none" dirty="0">
                <a:latin typeface="Calibri" panose="020F0502020204030204" pitchFamily="34" charset="0"/>
                <a:ea typeface="Calibri" panose="020F0502020204030204" pitchFamily="34" charset="0"/>
                <a:cs typeface="Calibri" panose="020F0502020204030204" pitchFamily="34" charset="0"/>
              </a:rPr>
              <a:t>volumetric</a:t>
            </a:r>
            <a:r>
              <a:rPr lang="en-US" sz="2000" i="0" u="none" dirty="0">
                <a:latin typeface="Calibri" panose="020F0502020204030204" pitchFamily="34" charset="0"/>
                <a:ea typeface="Calibri" panose="020F0502020204030204" pitchFamily="34" charset="0"/>
                <a:cs typeface="Calibri" panose="020F0502020204030204" pitchFamily="34" charset="0"/>
              </a:rPr>
              <a:t> (or pressure-sensitive) </a:t>
            </a:r>
            <a:r>
              <a:rPr lang="en-US" sz="2000" b="1" i="0" u="none" dirty="0">
                <a:latin typeface="Calibri" panose="020F0502020204030204" pitchFamily="34" charset="0"/>
                <a:ea typeface="Calibri" panose="020F0502020204030204" pitchFamily="34" charset="0"/>
                <a:cs typeface="Calibri" panose="020F0502020204030204" pitchFamily="34" charset="0"/>
              </a:rPr>
              <a:t>plasticity</a:t>
            </a:r>
            <a:endParaRPr kumimoji="0" lang="en-US" sz="20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32F74843-B432-ECAA-1A5E-1B02520D8AC5}"/>
              </a:ext>
            </a:extLst>
          </p:cNvPr>
          <p:cNvGrpSpPr/>
          <p:nvPr/>
        </p:nvGrpSpPr>
        <p:grpSpPr>
          <a:xfrm>
            <a:off x="207154" y="2198154"/>
            <a:ext cx="12061563" cy="2186799"/>
            <a:chOff x="130437" y="1825215"/>
            <a:chExt cx="12061563" cy="2186799"/>
          </a:xfrm>
        </p:grpSpPr>
        <p:pic>
          <p:nvPicPr>
            <p:cNvPr id="28" name="Picture 27">
              <a:extLst>
                <a:ext uri="{FF2B5EF4-FFF2-40B4-BE49-F238E27FC236}">
                  <a16:creationId xmlns:a16="http://schemas.microsoft.com/office/drawing/2014/main" id="{5DC7318E-A29B-4EC7-AA73-81F3493ACE4F}"/>
                </a:ext>
              </a:extLst>
            </p:cNvPr>
            <p:cNvPicPr>
              <a:picLocks noChangeAspect="1"/>
            </p:cNvPicPr>
            <p:nvPr/>
          </p:nvPicPr>
          <p:blipFill>
            <a:blip r:embed="rId4"/>
            <a:stretch>
              <a:fillRect/>
            </a:stretch>
          </p:blipFill>
          <p:spPr>
            <a:xfrm>
              <a:off x="130437" y="1970128"/>
              <a:ext cx="3136743" cy="1398238"/>
            </a:xfrm>
            <a:prstGeom prst="rect">
              <a:avLst/>
            </a:prstGeom>
          </p:spPr>
        </p:pic>
        <p:pic>
          <p:nvPicPr>
            <p:cNvPr id="29" name="Picture 25">
              <a:extLst>
                <a:ext uri="{FF2B5EF4-FFF2-40B4-BE49-F238E27FC236}">
                  <a16:creationId xmlns:a16="http://schemas.microsoft.com/office/drawing/2014/main" id="{B6A813ED-9125-A5F5-D75F-1AC29AE41F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0034" y="1825215"/>
              <a:ext cx="2490079" cy="128834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5">
              <a:extLst>
                <a:ext uri="{FF2B5EF4-FFF2-40B4-BE49-F238E27FC236}">
                  <a16:creationId xmlns:a16="http://schemas.microsoft.com/office/drawing/2014/main" id="{3A820CCE-FD9C-5E8C-B630-4615DA6EF9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9244" y="1974552"/>
              <a:ext cx="3064876" cy="1048161"/>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2AA606A8-1528-F4F3-6D28-4DA84B95403D}"/>
                </a:ext>
              </a:extLst>
            </p:cNvPr>
            <p:cNvSpPr txBox="1"/>
            <p:nvPr/>
          </p:nvSpPr>
          <p:spPr>
            <a:xfrm>
              <a:off x="796046" y="3211248"/>
              <a:ext cx="2246449" cy="584775"/>
            </a:xfrm>
            <a:prstGeom prst="rect">
              <a:avLst/>
            </a:prstGeom>
            <a:noFill/>
          </p:spPr>
          <p:txBody>
            <a:bodyPr wrap="none" rtlCol="0">
              <a:spAutoFit/>
            </a:bodyPr>
            <a:lstStyle/>
            <a:p>
              <a:r>
                <a:rPr lang="en-US" sz="1600" b="1" i="1" dirty="0">
                  <a:latin typeface="Calibri" panose="020F0502020204030204" pitchFamily="34" charset="0"/>
                  <a:ea typeface="Calibri" panose="020F0502020204030204" pitchFamily="34" charset="0"/>
                  <a:cs typeface="Calibri" panose="020F0502020204030204" pitchFamily="34" charset="0"/>
                </a:rPr>
                <a:t>Micro-scale (ACE) model</a:t>
              </a:r>
            </a:p>
            <a:p>
              <a:r>
                <a:rPr lang="en-US" sz="1600" dirty="0">
                  <a:latin typeface="Calibri" panose="020F0502020204030204" pitchFamily="34" charset="0"/>
                  <a:ea typeface="Calibri" panose="020F0502020204030204" pitchFamily="34" charset="0"/>
                  <a:cs typeface="Calibri" panose="020F0502020204030204" pitchFamily="34" charset="0"/>
                </a:rPr>
                <a:t>10s of m, storm duration</a:t>
              </a:r>
            </a:p>
          </p:txBody>
        </p:sp>
        <p:sp>
          <p:nvSpPr>
            <p:cNvPr id="34" name="TextBox 33">
              <a:extLst>
                <a:ext uri="{FF2B5EF4-FFF2-40B4-BE49-F238E27FC236}">
                  <a16:creationId xmlns:a16="http://schemas.microsoft.com/office/drawing/2014/main" id="{9866BE95-1EDB-E613-E9F5-24FE1A36AEF1}"/>
                </a:ext>
              </a:extLst>
            </p:cNvPr>
            <p:cNvSpPr txBox="1"/>
            <p:nvPr/>
          </p:nvSpPr>
          <p:spPr>
            <a:xfrm>
              <a:off x="4324435" y="3121564"/>
              <a:ext cx="2593659" cy="584775"/>
            </a:xfrm>
            <a:prstGeom prst="rect">
              <a:avLst/>
            </a:prstGeom>
            <a:noFill/>
          </p:spPr>
          <p:txBody>
            <a:bodyPr wrap="none" rtlCol="0">
              <a:spAutoFit/>
            </a:bodyPr>
            <a:lstStyle/>
            <a:p>
              <a:pPr algn="ctr"/>
              <a:r>
                <a:rPr lang="en-US" sz="1600" b="1" i="1" dirty="0">
                  <a:latin typeface="Calibri" panose="020F0502020204030204" pitchFamily="34" charset="0"/>
                  <a:ea typeface="Calibri" panose="020F0502020204030204" pitchFamily="34" charset="0"/>
                  <a:cs typeface="Calibri" panose="020F0502020204030204" pitchFamily="34" charset="0"/>
                </a:rPr>
                <a:t>Meso-scale model</a:t>
              </a:r>
            </a:p>
            <a:p>
              <a:pPr algn="ctr"/>
              <a:r>
                <a:rPr lang="en-US" sz="1600" dirty="0">
                  <a:latin typeface="Calibri" panose="020F0502020204030204" pitchFamily="34" charset="0"/>
                  <a:ea typeface="Calibri" panose="020F0502020204030204" pitchFamily="34" charset="0"/>
                  <a:cs typeface="Calibri" panose="020F0502020204030204" pitchFamily="34" charset="0"/>
                </a:rPr>
                <a:t>10s of km, monthly duration</a:t>
              </a:r>
            </a:p>
          </p:txBody>
        </p:sp>
        <p:sp>
          <p:nvSpPr>
            <p:cNvPr id="35" name="TextBox 34">
              <a:extLst>
                <a:ext uri="{FF2B5EF4-FFF2-40B4-BE49-F238E27FC236}">
                  <a16:creationId xmlns:a16="http://schemas.microsoft.com/office/drawing/2014/main" id="{329A3853-DCE8-2F6B-80B4-EA07BE001334}"/>
                </a:ext>
              </a:extLst>
            </p:cNvPr>
            <p:cNvSpPr txBox="1"/>
            <p:nvPr/>
          </p:nvSpPr>
          <p:spPr>
            <a:xfrm>
              <a:off x="8177781" y="3146799"/>
              <a:ext cx="2619884" cy="584775"/>
            </a:xfrm>
            <a:prstGeom prst="rect">
              <a:avLst/>
            </a:prstGeom>
            <a:noFill/>
          </p:spPr>
          <p:txBody>
            <a:bodyPr wrap="none" rtlCol="0">
              <a:spAutoFit/>
            </a:bodyPr>
            <a:lstStyle/>
            <a:p>
              <a:pPr algn="ctr"/>
              <a:r>
                <a:rPr lang="en-US" sz="1600" b="1" i="1" dirty="0">
                  <a:latin typeface="Calibri" panose="020F0502020204030204" pitchFamily="34" charset="0"/>
                  <a:ea typeface="Calibri" panose="020F0502020204030204" pitchFamily="34" charset="0"/>
                  <a:cs typeface="Calibri" panose="020F0502020204030204" pitchFamily="34" charset="0"/>
                </a:rPr>
                <a:t>Macro-scale model</a:t>
              </a:r>
            </a:p>
            <a:p>
              <a:r>
                <a:rPr lang="en-US" sz="1600" dirty="0">
                  <a:latin typeface="Calibri" panose="020F0502020204030204" pitchFamily="34" charset="0"/>
                  <a:ea typeface="Calibri" panose="020F0502020204030204" pitchFamily="34" charset="0"/>
                  <a:cs typeface="Calibri" panose="020F0502020204030204" pitchFamily="34" charset="0"/>
                </a:rPr>
                <a:t>100s of km, annual+ duration</a:t>
              </a:r>
            </a:p>
          </p:txBody>
        </p:sp>
        <p:sp>
          <p:nvSpPr>
            <p:cNvPr id="36" name="Arrow: Right 35">
              <a:extLst>
                <a:ext uri="{FF2B5EF4-FFF2-40B4-BE49-F238E27FC236}">
                  <a16:creationId xmlns:a16="http://schemas.microsoft.com/office/drawing/2014/main" id="{8D0CBA75-FA7E-3DAF-3022-2EBF12359C2E}"/>
                </a:ext>
              </a:extLst>
            </p:cNvPr>
            <p:cNvSpPr/>
            <p:nvPr/>
          </p:nvSpPr>
          <p:spPr>
            <a:xfrm>
              <a:off x="3327761" y="2425189"/>
              <a:ext cx="525942" cy="253315"/>
            </a:xfrm>
            <a:prstGeom prst="rightArrow">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Arrow: Right 38">
              <a:extLst>
                <a:ext uri="{FF2B5EF4-FFF2-40B4-BE49-F238E27FC236}">
                  <a16:creationId xmlns:a16="http://schemas.microsoft.com/office/drawing/2014/main" id="{9C90F4C6-65CC-25FD-DC7B-5F1015220BEE}"/>
                </a:ext>
              </a:extLst>
            </p:cNvPr>
            <p:cNvSpPr/>
            <p:nvPr/>
          </p:nvSpPr>
          <p:spPr>
            <a:xfrm>
              <a:off x="7432660" y="2452511"/>
              <a:ext cx="525942" cy="253315"/>
            </a:xfrm>
            <a:prstGeom prst="rightArrow">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CD24507-8F30-99C9-6111-3172A98BB9A3}"/>
                </a:ext>
              </a:extLst>
            </p:cNvPr>
            <p:cNvSpPr/>
            <p:nvPr/>
          </p:nvSpPr>
          <p:spPr>
            <a:xfrm>
              <a:off x="8043499" y="3795794"/>
              <a:ext cx="4148501" cy="21622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cxnSp>
        <p:nvCxnSpPr>
          <p:cNvPr id="7" name="Straight Connector 6">
            <a:extLst>
              <a:ext uri="{FF2B5EF4-FFF2-40B4-BE49-F238E27FC236}">
                <a16:creationId xmlns:a16="http://schemas.microsoft.com/office/drawing/2014/main" id="{67656BFC-5470-DD1F-08AC-244A1FFC2BBE}"/>
              </a:ext>
            </a:extLst>
          </p:cNvPr>
          <p:cNvCxnSpPr/>
          <p:nvPr/>
        </p:nvCxnSpPr>
        <p:spPr>
          <a:xfrm flipV="1">
            <a:off x="-315264" y="4114923"/>
            <a:ext cx="13106400" cy="5714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05A17DA0-A85D-758F-FB58-A690908DD5D1}"/>
              </a:ext>
            </a:extLst>
          </p:cNvPr>
          <p:cNvPicPr>
            <a:picLocks noChangeAspect="1"/>
          </p:cNvPicPr>
          <p:nvPr/>
        </p:nvPicPr>
        <p:blipFill>
          <a:blip r:embed="rId7"/>
          <a:stretch>
            <a:fillRect/>
          </a:stretch>
        </p:blipFill>
        <p:spPr>
          <a:xfrm>
            <a:off x="10693136" y="4294536"/>
            <a:ext cx="1035806" cy="776855"/>
          </a:xfrm>
          <a:prstGeom prst="rect">
            <a:avLst/>
          </a:prstGeom>
        </p:spPr>
      </p:pic>
      <p:pic>
        <p:nvPicPr>
          <p:cNvPr id="8" name="Picture 7" descr="A close up of a logo&#10;&#10;Description automatically generated">
            <a:extLst>
              <a:ext uri="{FF2B5EF4-FFF2-40B4-BE49-F238E27FC236}">
                <a16:creationId xmlns:a16="http://schemas.microsoft.com/office/drawing/2014/main" id="{CD16B684-BA60-1E31-675E-870D9F78BC1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979" b="98963" l="954" r="97194">
                        <a14:foregroundMark x1="20707" y1="90249" x2="30135" y2="95228"/>
                        <a14:foregroundMark x1="30135" y1="95228" x2="30471" y2="95228"/>
                        <a14:foregroundMark x1="27722" y1="99004" x2="27722" y2="99004"/>
                        <a14:foregroundMark x1="89198" y1="43112" x2="96016" y2="47427"/>
                        <a14:foregroundMark x1="96016" y1="47427" x2="97559" y2="58548"/>
                        <a14:foregroundMark x1="97559" y1="58548" x2="92873" y2="67344"/>
                        <a14:foregroundMark x1="92873" y1="67344" x2="88608" y2="69253"/>
                        <a14:foregroundMark x1="97278" y1="47801" x2="96886" y2="65145"/>
                        <a14:foregroundMark x1="982" y1="39046" x2="10354" y2="37718"/>
                        <a14:foregroundMark x1="45539" y1="4149" x2="38636" y2="8423"/>
                        <a14:foregroundMark x1="38636" y1="8423" x2="37290" y2="11079"/>
                        <a14:foregroundMark x1="43070" y1="4979" x2="49439" y2="5394"/>
                      </a14:backgroundRemoval>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471141" y="4220654"/>
            <a:ext cx="2604359" cy="1761085"/>
          </a:xfrm>
          <a:prstGeom prst="rect">
            <a:avLst/>
          </a:prstGeom>
        </p:spPr>
      </p:pic>
      <p:pic>
        <p:nvPicPr>
          <p:cNvPr id="12" name="Picture 11">
            <a:extLst>
              <a:ext uri="{FF2B5EF4-FFF2-40B4-BE49-F238E27FC236}">
                <a16:creationId xmlns:a16="http://schemas.microsoft.com/office/drawing/2014/main" id="{DDDB6872-D73F-6982-61ED-A62111F8EA2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96243" y="5111747"/>
            <a:ext cx="1229592" cy="1092479"/>
          </a:xfrm>
          <a:prstGeom prst="rect">
            <a:avLst/>
          </a:prstGeom>
        </p:spPr>
      </p:pic>
      <p:sp>
        <p:nvSpPr>
          <p:cNvPr id="14" name="TextBox 13">
            <a:extLst>
              <a:ext uri="{FF2B5EF4-FFF2-40B4-BE49-F238E27FC236}">
                <a16:creationId xmlns:a16="http://schemas.microsoft.com/office/drawing/2014/main" id="{8DFC5BB4-963D-9B83-ACDA-B999A271E142}"/>
              </a:ext>
            </a:extLst>
          </p:cNvPr>
          <p:cNvSpPr txBox="1"/>
          <p:nvPr/>
        </p:nvSpPr>
        <p:spPr>
          <a:xfrm>
            <a:off x="10503577" y="6064553"/>
            <a:ext cx="1548501" cy="338554"/>
          </a:xfrm>
          <a:prstGeom prst="rect">
            <a:avLst/>
          </a:prstGeom>
          <a:noFill/>
        </p:spPr>
        <p:txBody>
          <a:bodyPr wrap="none" rtlCol="0">
            <a:spAutoFit/>
          </a:bodyPr>
          <a:lstStyle/>
          <a:p>
            <a:r>
              <a:rPr lang="en-US" sz="1600" b="1" dirty="0">
                <a:latin typeface="Calibri" panose="020F0502020204030204" pitchFamily="34" charset="0"/>
                <a:ea typeface="Calibri" panose="020F0502020204030204" pitchFamily="34" charset="0"/>
                <a:cs typeface="Calibri" panose="020F0502020204030204" pitchFamily="34" charset="0"/>
              </a:rPr>
              <a:t>Nimbus Horizon</a:t>
            </a:r>
          </a:p>
        </p:txBody>
      </p:sp>
      <p:pic>
        <p:nvPicPr>
          <p:cNvPr id="1026" name="Picture 2" descr="PSAAP logo">
            <a:extLst>
              <a:ext uri="{FF2B5EF4-FFF2-40B4-BE49-F238E27FC236}">
                <a16:creationId xmlns:a16="http://schemas.microsoft.com/office/drawing/2014/main" id="{67AC6EFB-CA38-42F9-5BC0-07AB1C200E1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004111" y="5555614"/>
            <a:ext cx="1120659" cy="78446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818635C-40E2-535F-A067-F061B59DE0C9}"/>
              </a:ext>
            </a:extLst>
          </p:cNvPr>
          <p:cNvSpPr txBox="1"/>
          <p:nvPr/>
        </p:nvSpPr>
        <p:spPr>
          <a:xfrm>
            <a:off x="-22464" y="6524801"/>
            <a:ext cx="8057783" cy="338554"/>
          </a:xfrm>
          <a:prstGeom prst="rect">
            <a:avLst/>
          </a:prstGeom>
          <a:noFill/>
        </p:spPr>
        <p:txBody>
          <a:bodyPr wrap="square" rtlCol="0">
            <a:spAutoFit/>
          </a:bodyPr>
          <a:lstStyle/>
          <a:p>
            <a:r>
              <a:rPr lang="en-US" sz="1600" dirty="0">
                <a:solidFill>
                  <a:schemeClr val="bg1"/>
                </a:solidFill>
                <a:latin typeface="Calibri" panose="020F0502020204030204" pitchFamily="34" charset="0"/>
                <a:ea typeface="Calibri" panose="020F0502020204030204" pitchFamily="34" charset="0"/>
                <a:cs typeface="Calibri" panose="020F0502020204030204" pitchFamily="34" charset="0"/>
              </a:rPr>
              <a:t>* Energy Exascale Earth System Model, the U.S. Department of Energy’s flagship climate model.</a:t>
            </a:r>
          </a:p>
        </p:txBody>
      </p:sp>
    </p:spTree>
    <p:extLst>
      <p:ext uri="{BB962C8B-B14F-4D97-AF65-F5344CB8AC3E}">
        <p14:creationId xmlns:p14="http://schemas.microsoft.com/office/powerpoint/2010/main" val="362444260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7BDC8-97C3-704F-A8A4-4DA32EF70B67}"/>
              </a:ext>
            </a:extLst>
          </p:cNvPr>
          <p:cNvSpPr>
            <a:spLocks noGrp="1"/>
          </p:cNvSpPr>
          <p:nvPr>
            <p:ph type="title"/>
          </p:nvPr>
        </p:nvSpPr>
        <p:spPr>
          <a:xfrm>
            <a:off x="159649" y="1"/>
            <a:ext cx="8313336" cy="991675"/>
          </a:xfrm>
        </p:spPr>
        <p:txBody>
          <a:bodyPr/>
          <a:lstStyle/>
          <a:p>
            <a:r>
              <a:rPr lang="en-US" dirty="0"/>
              <a:t>References from our group</a:t>
            </a:r>
          </a:p>
        </p:txBody>
      </p:sp>
      <p:sp>
        <p:nvSpPr>
          <p:cNvPr id="7" name="TextBox 6">
            <a:extLst>
              <a:ext uri="{FF2B5EF4-FFF2-40B4-BE49-F238E27FC236}">
                <a16:creationId xmlns:a16="http://schemas.microsoft.com/office/drawing/2014/main" id="{CCA6802D-9B67-4407-8B3C-54A81430F4E3}"/>
              </a:ext>
            </a:extLst>
          </p:cNvPr>
          <p:cNvSpPr txBox="1"/>
          <p:nvPr/>
        </p:nvSpPr>
        <p:spPr>
          <a:xfrm>
            <a:off x="163829" y="882473"/>
            <a:ext cx="11864341" cy="6124754"/>
          </a:xfrm>
          <a:prstGeom prst="rect">
            <a:avLst/>
          </a:prstGeom>
          <a:noFill/>
        </p:spPr>
        <p:txBody>
          <a:bodyPr wrap="square" rtlCol="0">
            <a:spAutoFit/>
          </a:bodyPr>
          <a:lstStyle/>
          <a:p>
            <a:r>
              <a:rPr lang="en-US" sz="2000" dirty="0">
                <a:latin typeface="Calibri" panose="020F0502020204030204" pitchFamily="34" charset="0"/>
                <a:ea typeface="Calibri" panose="020F0502020204030204" pitchFamily="34" charset="0"/>
                <a:cs typeface="Calibri" panose="020F0502020204030204" pitchFamily="34" charset="0"/>
              </a:rPr>
              <a:t>[1] J. Frederick, M. Thomas, D. Bull, C. Jones, J. Roberts.  “The Arctic Coastal Erosion Problem”.  Sandia National Laboratories Report, SAND2016-9762, 2016.  </a:t>
            </a:r>
          </a:p>
          <a:p>
            <a:endParaRPr lang="en-US" sz="800" dirty="0">
              <a:latin typeface="Calibri" panose="020F0502020204030204" pitchFamily="34" charset="0"/>
              <a:ea typeface="Calibri" panose="020F0502020204030204" pitchFamily="34" charset="0"/>
              <a:cs typeface="Calibri" panose="020F0502020204030204" pitchFamily="34" charset="0"/>
            </a:endParaRPr>
          </a:p>
          <a:p>
            <a:r>
              <a:rPr lang="en-US" sz="2000" dirty="0">
                <a:latin typeface="Calibri" panose="020F0502020204030204" pitchFamily="34" charset="0"/>
                <a:ea typeface="Calibri" panose="020F0502020204030204" pitchFamily="34" charset="0"/>
                <a:cs typeface="Calibri" panose="020F0502020204030204" pitchFamily="34" charset="0"/>
              </a:rPr>
              <a:t>[2] M. Thomas, A. Mota, B. Jones, C. Choens, J. Frederick, D. Bull.  “Bluff geometry and material properties influence stress rates relevant to coastal permafrost block failure”.  Frontiers in Earth Science 8, 2020.</a:t>
            </a:r>
          </a:p>
          <a:p>
            <a:endParaRPr lang="en-US" sz="800" dirty="0">
              <a:latin typeface="Calibri" panose="020F0502020204030204" pitchFamily="34" charset="0"/>
              <a:ea typeface="Calibri" panose="020F0502020204030204" pitchFamily="34" charset="0"/>
              <a:cs typeface="Calibri" panose="020F0502020204030204" pitchFamily="34" charset="0"/>
            </a:endParaRPr>
          </a:p>
          <a:p>
            <a:r>
              <a:rPr lang="en-US" sz="2000" dirty="0">
                <a:latin typeface="Calibri" panose="020F0502020204030204" pitchFamily="34" charset="0"/>
                <a:ea typeface="Calibri" panose="020F0502020204030204" pitchFamily="34" charset="0"/>
                <a:cs typeface="Calibri" panose="020F0502020204030204" pitchFamily="34" charset="0"/>
              </a:rPr>
              <a:t>[3] J. Frederick, A. Mota, D. Bull, I. Tezaur.  “Thermo-chemo-mechanical coupling for Arctic Coastal Erosion”, J. </a:t>
            </a:r>
            <a:r>
              <a:rPr lang="en-US" sz="2000" dirty="0" err="1">
                <a:latin typeface="Calibri" panose="020F0502020204030204" pitchFamily="34" charset="0"/>
                <a:ea typeface="Calibri" panose="020F0502020204030204" pitchFamily="34" charset="0"/>
                <a:cs typeface="Calibri" panose="020F0502020204030204" pitchFamily="34" charset="0"/>
              </a:rPr>
              <a:t>Comput</a:t>
            </a:r>
            <a:r>
              <a:rPr lang="en-US" sz="2000" dirty="0">
                <a:latin typeface="Calibri" panose="020F0502020204030204" pitchFamily="34" charset="0"/>
                <a:ea typeface="Calibri" panose="020F0502020204030204" pitchFamily="34" charset="0"/>
                <a:cs typeface="Calibri" panose="020F0502020204030204" pitchFamily="34" charset="0"/>
              </a:rPr>
              <a:t>. Appl. Math. 397 113533, 2021.</a:t>
            </a:r>
          </a:p>
          <a:p>
            <a:endParaRPr lang="en-US" sz="800" dirty="0">
              <a:latin typeface="Calibri" panose="020F0502020204030204" pitchFamily="34" charset="0"/>
              <a:ea typeface="Calibri" panose="020F0502020204030204" pitchFamily="34" charset="0"/>
              <a:cs typeface="Calibri" panose="020F0502020204030204" pitchFamily="34" charset="0"/>
            </a:endParaRPr>
          </a:p>
          <a:p>
            <a:r>
              <a:rPr lang="en-US" sz="2000" dirty="0">
                <a:latin typeface="Calibri" panose="020F0502020204030204" pitchFamily="34" charset="0"/>
                <a:ea typeface="Calibri" panose="020F0502020204030204" pitchFamily="34" charset="0"/>
                <a:cs typeface="Calibri" panose="020F0502020204030204" pitchFamily="34" charset="0"/>
              </a:rPr>
              <a:t>[4] D. Bull, C. Flanary, C. Jones, J. Frederick, A. Mota, I. Tezaur, J. Kasper, E. Brown, B. Jones, M. Jones, E. Bristol, C. Choens, C. </a:t>
            </a:r>
            <a:r>
              <a:rPr lang="en-US" sz="2000" dirty="0" err="1">
                <a:latin typeface="Calibri" panose="020F0502020204030204" pitchFamily="34" charset="0"/>
                <a:ea typeface="Calibri" panose="020F0502020204030204" pitchFamily="34" charset="0"/>
                <a:cs typeface="Calibri" panose="020F0502020204030204" pitchFamily="34" charset="0"/>
              </a:rPr>
              <a:t>Connoly</a:t>
            </a:r>
            <a:r>
              <a:rPr lang="en-US" sz="2000" dirty="0">
                <a:latin typeface="Calibri" panose="020F0502020204030204" pitchFamily="34" charset="0"/>
                <a:ea typeface="Calibri" panose="020F0502020204030204" pitchFamily="34" charset="0"/>
                <a:cs typeface="Calibri" panose="020F0502020204030204" pitchFamily="34" charset="0"/>
              </a:rPr>
              <a:t>, J. McClelland.  "Arctic Coastal Erosion: Modeling and Experimentation".  Sandia National Laboratories report, SAND2020-10223,</a:t>
            </a:r>
            <a:r>
              <a:rPr lang="en-US" sz="2000" i="1" dirty="0">
                <a:latin typeface="Calibri" panose="020F0502020204030204" pitchFamily="34" charset="0"/>
                <a:ea typeface="Calibri" panose="020F0502020204030204" pitchFamily="34" charset="0"/>
                <a:cs typeface="Calibri" panose="020F0502020204030204" pitchFamily="34" charset="0"/>
              </a:rPr>
              <a:t> </a:t>
            </a:r>
            <a:r>
              <a:rPr lang="en-US" sz="2000" dirty="0">
                <a:latin typeface="Calibri" panose="020F0502020204030204" pitchFamily="34" charset="0"/>
                <a:ea typeface="Calibri" panose="020F0502020204030204" pitchFamily="34" charset="0"/>
                <a:cs typeface="Calibri" panose="020F0502020204030204" pitchFamily="34" charset="0"/>
              </a:rPr>
              <a:t>2020. </a:t>
            </a:r>
          </a:p>
          <a:p>
            <a:endParaRPr lang="en-US" sz="800" dirty="0">
              <a:latin typeface="Calibri" panose="020F0502020204030204" pitchFamily="34" charset="0"/>
              <a:ea typeface="Calibri" panose="020F0502020204030204" pitchFamily="34" charset="0"/>
              <a:cs typeface="Calibri" panose="020F0502020204030204" pitchFamily="34" charset="0"/>
            </a:endParaRPr>
          </a:p>
          <a:p>
            <a:r>
              <a:rPr lang="en-US" sz="2000" dirty="0">
                <a:solidFill>
                  <a:srgbClr val="0070C0"/>
                </a:solidFill>
                <a:latin typeface="Calibri" panose="020F0502020204030204" pitchFamily="34" charset="0"/>
                <a:ea typeface="Calibri" panose="020F0502020204030204" pitchFamily="34" charset="0"/>
                <a:cs typeface="Calibri" panose="020F0502020204030204" pitchFamily="34" charset="0"/>
              </a:rPr>
              <a:t>[5] </a:t>
            </a:r>
            <a:r>
              <a:rPr lang="en-US" sz="2000" i="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E. Bayat, D. Bull, J. Frederick, A. Mota, B. Jones, I. Tezaur, C. </a:t>
            </a:r>
            <a:r>
              <a:rPr lang="en-US" sz="2000" i="0"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Flanary</a:t>
            </a:r>
            <a:r>
              <a:rPr lang="en-US" sz="2000" i="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E. Bristol, M. Ward Jones, C. Choens, C. Jones. “The Arctic Coastal Erosion Model: Overview, Developments and Calibration at Drew Point, Alaska”, submitted to </a:t>
            </a:r>
            <a:r>
              <a:rPr lang="en-US" sz="2000" i="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Journal of Advances in Modeling Earth Systems.</a:t>
            </a:r>
          </a:p>
          <a:p>
            <a:endParaRPr lang="en-US" sz="800" dirty="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a:p>
            <a:r>
              <a:rPr lang="en-US" sz="2000" dirty="0">
                <a:solidFill>
                  <a:srgbClr val="0070C0"/>
                </a:solidFill>
                <a:latin typeface="Calibri" panose="020F0502020204030204" pitchFamily="34" charset="0"/>
                <a:ea typeface="Calibri" panose="020F0502020204030204" pitchFamily="34" charset="0"/>
                <a:cs typeface="Calibri" panose="020F0502020204030204" pitchFamily="34" charset="0"/>
              </a:rPr>
              <a:t>[6] E. Bayat, D. Bull, J. Frederick, A. Mota, I. Tezaur.  “Arctic Critical Infrastructure.  Assessing and Predicting the Risk to Critical Permafrost Infrastructure from Climate Change: A New Thermomechanical Approach”, Sandia National Laboratories Report, SAND2024,-12315R, 2024.</a:t>
            </a:r>
          </a:p>
          <a:p>
            <a:endParaRPr lang="en-US" sz="2000" dirty="0">
              <a:latin typeface="Calibri" panose="020F0502020204030204" pitchFamily="34" charset="0"/>
              <a:ea typeface="Calibri" panose="020F0502020204030204" pitchFamily="34" charset="0"/>
              <a:cs typeface="Calibri" panose="020F0502020204030204" pitchFamily="34" charset="0"/>
            </a:endParaRPr>
          </a:p>
          <a:p>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3" name="Slide Number Placeholder 3">
            <a:extLst>
              <a:ext uri="{FF2B5EF4-FFF2-40B4-BE49-F238E27FC236}">
                <a16:creationId xmlns:a16="http://schemas.microsoft.com/office/drawing/2014/main" id="{3AAD721E-5D1A-DF10-E016-9FF940AFB446}"/>
              </a:ext>
            </a:extLst>
          </p:cNvPr>
          <p:cNvSpPr>
            <a:spLocks noGrp="1"/>
          </p:cNvSpPr>
          <p:nvPr>
            <p:ph type="sldNum" sz="quarter" idx="12"/>
          </p:nvPr>
        </p:nvSpPr>
        <p:spPr>
          <a:xfrm>
            <a:off x="11176000" y="6547487"/>
            <a:ext cx="812800" cy="374650"/>
          </a:xfrm>
        </p:spPr>
        <p:txBody>
          <a:bodyPr/>
          <a:lstStyle/>
          <a:p>
            <a:fld id="{A5E55A7B-7854-E145-92D9-B491DF4BAE2D}" type="slidenum">
              <a:rPr lang="en-US" smtClean="0">
                <a:solidFill>
                  <a:schemeClr val="bg1"/>
                </a:solidFill>
              </a:rPr>
              <a:pPr/>
              <a:t>44</a:t>
            </a:fld>
            <a:endParaRPr lang="en-US" dirty="0">
              <a:solidFill>
                <a:schemeClr val="bg1"/>
              </a:solidFill>
            </a:endParaRPr>
          </a:p>
        </p:txBody>
      </p:sp>
      <p:sp>
        <p:nvSpPr>
          <p:cNvPr id="6" name="TextBox 5">
            <a:extLst>
              <a:ext uri="{FF2B5EF4-FFF2-40B4-BE49-F238E27FC236}">
                <a16:creationId xmlns:a16="http://schemas.microsoft.com/office/drawing/2014/main" id="{7712B5E3-2D3E-9D82-401E-F447FAA105BE}"/>
              </a:ext>
            </a:extLst>
          </p:cNvPr>
          <p:cNvSpPr txBox="1"/>
          <p:nvPr/>
        </p:nvSpPr>
        <p:spPr>
          <a:xfrm>
            <a:off x="7903406" y="4755023"/>
            <a:ext cx="1139158" cy="400110"/>
          </a:xfrm>
          <a:prstGeom prst="rect">
            <a:avLst/>
          </a:prstGeom>
          <a:noFill/>
        </p:spPr>
        <p:txBody>
          <a:bodyPr wrap="none" rtlCol="0">
            <a:spAutoFit/>
          </a:bodyPr>
          <a:lstStyle/>
          <a:p>
            <a:r>
              <a:rPr lang="en-US" sz="2000" b="1" i="1" dirty="0">
                <a:solidFill>
                  <a:srgbClr val="0070C0"/>
                </a:solidFill>
                <a:latin typeface="Calibri" panose="020F0502020204030204" pitchFamily="34" charset="0"/>
                <a:ea typeface="Calibri" panose="020F0502020204030204" pitchFamily="34" charset="0"/>
                <a:cs typeface="Calibri" panose="020F0502020204030204" pitchFamily="34" charset="0"/>
              </a:rPr>
              <a:t>This talk.</a:t>
            </a:r>
          </a:p>
        </p:txBody>
      </p:sp>
      <p:sp>
        <p:nvSpPr>
          <p:cNvPr id="4" name="TextBox 3">
            <a:extLst>
              <a:ext uri="{FF2B5EF4-FFF2-40B4-BE49-F238E27FC236}">
                <a16:creationId xmlns:a16="http://schemas.microsoft.com/office/drawing/2014/main" id="{6C4AFFC3-4C3A-F950-9B4A-7F8D1D10CA83}"/>
              </a:ext>
            </a:extLst>
          </p:cNvPr>
          <p:cNvSpPr txBox="1"/>
          <p:nvPr/>
        </p:nvSpPr>
        <p:spPr>
          <a:xfrm>
            <a:off x="6697717" y="118072"/>
            <a:ext cx="2834815" cy="707886"/>
          </a:xfrm>
          <a:prstGeom prst="rect">
            <a:avLst/>
          </a:prstGeom>
          <a:noFill/>
          <a:ln w="19050">
            <a:solidFill>
              <a:schemeClr val="tx1"/>
            </a:solidFill>
          </a:ln>
        </p:spPr>
        <p:txBody>
          <a:bodyPr wrap="none" rtlCol="0">
            <a:spAutoFit/>
          </a:bodyPr>
          <a:lstStyle/>
          <a:p>
            <a:pPr algn="ctr"/>
            <a:r>
              <a:rPr lang="en-US" sz="2000" dirty="0">
                <a:latin typeface="Calibri" panose="020F0502020204030204" pitchFamily="34" charset="0"/>
                <a:ea typeface="Calibri" panose="020F0502020204030204" pitchFamily="34" charset="0"/>
                <a:cs typeface="Calibri" panose="020F0502020204030204" pitchFamily="34" charset="0"/>
              </a:rPr>
              <a:t>www.sandia.gov/~ikalash</a:t>
            </a:r>
          </a:p>
          <a:p>
            <a:pPr algn="ctr"/>
            <a:r>
              <a:rPr lang="en-US" sz="2000" dirty="0">
                <a:latin typeface="Calibri" panose="020F0502020204030204" pitchFamily="34" charset="0"/>
                <a:ea typeface="Calibri" panose="020F0502020204030204" pitchFamily="34" charset="0"/>
                <a:cs typeface="Calibri" panose="020F0502020204030204" pitchFamily="34" charset="0"/>
              </a:rPr>
              <a:t>ikalash@sandia.gov </a:t>
            </a:r>
          </a:p>
        </p:txBody>
      </p:sp>
    </p:spTree>
    <p:extLst>
      <p:ext uri="{BB962C8B-B14F-4D97-AF65-F5344CB8AC3E}">
        <p14:creationId xmlns:p14="http://schemas.microsoft.com/office/powerpoint/2010/main" val="192275497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7BDC8-97C3-704F-A8A4-4DA32EF70B67}"/>
              </a:ext>
            </a:extLst>
          </p:cNvPr>
          <p:cNvSpPr>
            <a:spLocks noGrp="1"/>
          </p:cNvSpPr>
          <p:nvPr>
            <p:ph type="title"/>
          </p:nvPr>
        </p:nvSpPr>
        <p:spPr>
          <a:xfrm>
            <a:off x="3561031" y="2627699"/>
            <a:ext cx="8313336" cy="991675"/>
          </a:xfrm>
        </p:spPr>
        <p:txBody>
          <a:bodyPr/>
          <a:lstStyle/>
          <a:p>
            <a:r>
              <a:rPr lang="en-US" dirty="0"/>
              <a:t>Start of Backup Slides</a:t>
            </a:r>
          </a:p>
        </p:txBody>
      </p:sp>
      <p:sp>
        <p:nvSpPr>
          <p:cNvPr id="3" name="Slide Number Placeholder 3">
            <a:extLst>
              <a:ext uri="{FF2B5EF4-FFF2-40B4-BE49-F238E27FC236}">
                <a16:creationId xmlns:a16="http://schemas.microsoft.com/office/drawing/2014/main" id="{3AAD721E-5D1A-DF10-E016-9FF940AFB446}"/>
              </a:ext>
            </a:extLst>
          </p:cNvPr>
          <p:cNvSpPr>
            <a:spLocks noGrp="1"/>
          </p:cNvSpPr>
          <p:nvPr>
            <p:ph type="sldNum" sz="quarter" idx="12"/>
          </p:nvPr>
        </p:nvSpPr>
        <p:spPr>
          <a:xfrm>
            <a:off x="11176000" y="6547487"/>
            <a:ext cx="812800" cy="374650"/>
          </a:xfrm>
        </p:spPr>
        <p:txBody>
          <a:bodyPr/>
          <a:lstStyle/>
          <a:p>
            <a:fld id="{A5E55A7B-7854-E145-92D9-B491DF4BAE2D}" type="slidenum">
              <a:rPr lang="en-US" smtClean="0">
                <a:solidFill>
                  <a:schemeClr val="bg1"/>
                </a:solidFill>
              </a:rPr>
              <a:pPr/>
              <a:t>45</a:t>
            </a:fld>
            <a:endParaRPr lang="en-US" dirty="0">
              <a:solidFill>
                <a:schemeClr val="bg1"/>
              </a:solidFill>
            </a:endParaRPr>
          </a:p>
        </p:txBody>
      </p:sp>
    </p:spTree>
    <p:extLst>
      <p:ext uri="{BB962C8B-B14F-4D97-AF65-F5344CB8AC3E}">
        <p14:creationId xmlns:p14="http://schemas.microsoft.com/office/powerpoint/2010/main" val="354275963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7BDC8-97C3-704F-A8A4-4DA32EF70B67}"/>
              </a:ext>
            </a:extLst>
          </p:cNvPr>
          <p:cNvSpPr>
            <a:spLocks noGrp="1"/>
          </p:cNvSpPr>
          <p:nvPr>
            <p:ph type="title"/>
          </p:nvPr>
        </p:nvSpPr>
        <p:spPr>
          <a:xfrm>
            <a:off x="159649" y="1"/>
            <a:ext cx="8313336" cy="991675"/>
          </a:xfrm>
        </p:spPr>
        <p:txBody>
          <a:bodyPr/>
          <a:lstStyle/>
          <a:p>
            <a:r>
              <a:rPr lang="en-US" dirty="0"/>
              <a:t>Other references</a:t>
            </a:r>
          </a:p>
        </p:txBody>
      </p:sp>
      <p:sp>
        <p:nvSpPr>
          <p:cNvPr id="7" name="TextBox 6">
            <a:extLst>
              <a:ext uri="{FF2B5EF4-FFF2-40B4-BE49-F238E27FC236}">
                <a16:creationId xmlns:a16="http://schemas.microsoft.com/office/drawing/2014/main" id="{CCA6802D-9B67-4407-8B3C-54A81430F4E3}"/>
              </a:ext>
            </a:extLst>
          </p:cNvPr>
          <p:cNvSpPr txBox="1"/>
          <p:nvPr/>
        </p:nvSpPr>
        <p:spPr>
          <a:xfrm>
            <a:off x="163829" y="882473"/>
            <a:ext cx="11864341" cy="5509200"/>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[6] A. Gibbs, B. Richmond.  “National assessment of shoreline change – historical shoreline change along the north coast of Alaska, U.S.-Canadian border to Icy Cape”.  U.S. Geological Survey Open-File Report, 2015-1048, 2015.</a:t>
            </a:r>
          </a:p>
          <a:p>
            <a:endParaRPr lang="en-US" sz="8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[7] P. Martin </a:t>
            </a:r>
            <a:r>
              <a:rPr lang="en-US" sz="2000" i="1" dirty="0">
                <a:latin typeface="Calibri" panose="020F0502020204030204" pitchFamily="34" charset="0"/>
                <a:cs typeface="Calibri" panose="020F0502020204030204" pitchFamily="34" charset="0"/>
              </a:rPr>
              <a:t>et al.  </a:t>
            </a:r>
            <a:r>
              <a:rPr lang="en-US" sz="2000" dirty="0">
                <a:latin typeface="Calibri" panose="020F0502020204030204" pitchFamily="34" charset="0"/>
                <a:cs typeface="Calibri" panose="020F0502020204030204" pitchFamily="34" charset="0"/>
              </a:rPr>
              <a:t>“Wildlife response to environmental Arctic change: predicting future habitats of Arctic Alaska”.  Report to </a:t>
            </a:r>
            <a:r>
              <a:rPr lang="en-US" sz="2000" dirty="0" err="1">
                <a:latin typeface="Calibri" panose="020F0502020204030204" pitchFamily="34" charset="0"/>
                <a:cs typeface="Calibri" panose="020F0502020204030204" pitchFamily="34" charset="0"/>
              </a:rPr>
              <a:t>WildREACH</a:t>
            </a:r>
            <a:r>
              <a:rPr lang="en-US" sz="2000" dirty="0">
                <a:latin typeface="Calibri" panose="020F0502020204030204" pitchFamily="34" charset="0"/>
                <a:cs typeface="Calibri" panose="020F0502020204030204" pitchFamily="34" charset="0"/>
              </a:rPr>
              <a:t>: Predicting Future Habitats of Arctic Alaska Workshop, </a:t>
            </a:r>
            <a:r>
              <a:rPr lang="en-US" sz="2000" dirty="0" err="1">
                <a:latin typeface="Calibri" panose="020F0502020204030204" pitchFamily="34" charset="0"/>
                <a:cs typeface="Calibri" panose="020F0502020204030204" pitchFamily="34" charset="0"/>
              </a:rPr>
              <a:t>Farbanks</a:t>
            </a:r>
            <a:r>
              <a:rPr lang="en-US" sz="2000" dirty="0">
                <a:latin typeface="Calibri" panose="020F0502020204030204" pitchFamily="34" charset="0"/>
                <a:cs typeface="Calibri" panose="020F0502020204030204" pitchFamily="34" charset="0"/>
              </a:rPr>
              <a:t>, Alaska, 2008. </a:t>
            </a:r>
          </a:p>
          <a:p>
            <a:endParaRPr lang="en-US" sz="8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[8] J. Brown and O. </a:t>
            </a:r>
            <a:r>
              <a:rPr lang="en-US" sz="2000" dirty="0" err="1">
                <a:latin typeface="Calibri" panose="020F0502020204030204" pitchFamily="34" charset="0"/>
                <a:cs typeface="Calibri" panose="020F0502020204030204" pitchFamily="34" charset="0"/>
              </a:rPr>
              <a:t>Ferrians</a:t>
            </a:r>
            <a:r>
              <a:rPr lang="en-US" sz="2000" dirty="0">
                <a:latin typeface="Calibri" panose="020F0502020204030204" pitchFamily="34" charset="0"/>
                <a:cs typeface="Calibri" panose="020F0502020204030204" pitchFamily="34" charset="0"/>
              </a:rPr>
              <a:t> and J. </a:t>
            </a:r>
            <a:r>
              <a:rPr lang="en-US" sz="2000" dirty="0" err="1">
                <a:latin typeface="Calibri" panose="020F0502020204030204" pitchFamily="34" charset="0"/>
                <a:cs typeface="Calibri" panose="020F0502020204030204" pitchFamily="34" charset="0"/>
              </a:rPr>
              <a:t>Heginbottom</a:t>
            </a:r>
            <a:r>
              <a:rPr lang="en-US" sz="2000" dirty="0">
                <a:latin typeface="Calibri" panose="020F0502020204030204" pitchFamily="34" charset="0"/>
                <a:cs typeface="Calibri" panose="020F0502020204030204" pitchFamily="34" charset="0"/>
              </a:rPr>
              <a:t>, E. Melnikov.  “Circum-Arctic map of permafrost and ground conditions.  Boulder, CO: National Snow and Ice Data Center, Digital Media, 1998.</a:t>
            </a:r>
          </a:p>
          <a:p>
            <a:endParaRPr lang="en-US" sz="8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[9] H. </a:t>
            </a:r>
            <a:r>
              <a:rPr lang="en-US" sz="2000" dirty="0" err="1">
                <a:latin typeface="Calibri" panose="020F0502020204030204" pitchFamily="34" charset="0"/>
                <a:cs typeface="Calibri" panose="020F0502020204030204" pitchFamily="34" charset="0"/>
              </a:rPr>
              <a:t>Lantuit</a:t>
            </a:r>
            <a:r>
              <a:rPr lang="en-US" sz="2000" dirty="0">
                <a:latin typeface="Calibri" panose="020F0502020204030204" pitchFamily="34" charset="0"/>
                <a:cs typeface="Calibri" panose="020F0502020204030204" pitchFamily="34" charset="0"/>
              </a:rPr>
              <a:t>, W. Pollard. Fifty years of coastal erosion and retrogressive thaw slump activity on Herschel Island, southern Beaufort Sea, Yukon Territory, Canada. Geomorphology, 95, 84-102, 2008. </a:t>
            </a:r>
          </a:p>
          <a:p>
            <a:endParaRPr lang="en-US" sz="8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[10] T. Ravens, B. Jones, J. Zhang, C. Arp, J. Schmutz. “Process-based coastal erosion modeling for Drew Point, North Slope, Alaska”. Journal of Waterway, Port, Coastal, and Ocean Engineering, 138, 2, 122-130, 2012.</a:t>
            </a:r>
          </a:p>
          <a:p>
            <a:endParaRPr lang="en-US" sz="8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[11] C. </a:t>
            </a:r>
            <a:r>
              <a:rPr lang="en-US" sz="2000" dirty="0" err="1">
                <a:latin typeface="Calibri" panose="020F0502020204030204" pitchFamily="34" charset="0"/>
                <a:cs typeface="Calibri" panose="020F0502020204030204" pitchFamily="34" charset="0"/>
              </a:rPr>
              <a:t>Koven</a:t>
            </a:r>
            <a:r>
              <a:rPr lang="en-US" sz="2000" dirty="0">
                <a:latin typeface="Calibri" panose="020F0502020204030204" pitchFamily="34" charset="0"/>
                <a:cs typeface="Calibri" panose="020F0502020204030204" pitchFamily="34" charset="0"/>
              </a:rPr>
              <a:t>, J. Riley, A. Stern.  “Analysis of permafrost thermal dynamics and response to climate change in the CMPI5 Earth system models”.  J Climate, 26, 1877-2900, 2009.</a:t>
            </a:r>
          </a:p>
          <a:p>
            <a:endParaRPr lang="en-US" sz="2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p:txBody>
      </p:sp>
      <p:sp>
        <p:nvSpPr>
          <p:cNvPr id="3" name="Slide Number Placeholder 3">
            <a:extLst>
              <a:ext uri="{FF2B5EF4-FFF2-40B4-BE49-F238E27FC236}">
                <a16:creationId xmlns:a16="http://schemas.microsoft.com/office/drawing/2014/main" id="{3AAD721E-5D1A-DF10-E016-9FF940AFB446}"/>
              </a:ext>
            </a:extLst>
          </p:cNvPr>
          <p:cNvSpPr>
            <a:spLocks noGrp="1"/>
          </p:cNvSpPr>
          <p:nvPr>
            <p:ph type="sldNum" sz="quarter" idx="12"/>
          </p:nvPr>
        </p:nvSpPr>
        <p:spPr>
          <a:xfrm>
            <a:off x="11176000" y="6547487"/>
            <a:ext cx="812800" cy="374650"/>
          </a:xfrm>
        </p:spPr>
        <p:txBody>
          <a:bodyPr/>
          <a:lstStyle/>
          <a:p>
            <a:fld id="{A5E55A7B-7854-E145-92D9-B491DF4BAE2D}" type="slidenum">
              <a:rPr lang="en-US" smtClean="0">
                <a:solidFill>
                  <a:schemeClr val="bg1"/>
                </a:solidFill>
              </a:rPr>
              <a:pPr/>
              <a:t>46</a:t>
            </a:fld>
            <a:endParaRPr lang="en-US" dirty="0">
              <a:solidFill>
                <a:schemeClr val="bg1"/>
              </a:solidFill>
            </a:endParaRPr>
          </a:p>
        </p:txBody>
      </p:sp>
    </p:spTree>
    <p:extLst>
      <p:ext uri="{BB962C8B-B14F-4D97-AF65-F5344CB8AC3E}">
        <p14:creationId xmlns:p14="http://schemas.microsoft.com/office/powerpoint/2010/main" val="28741863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86" y="-123504"/>
            <a:ext cx="8991813" cy="991675"/>
          </a:xfrm>
        </p:spPr>
        <p:txBody>
          <a:bodyPr/>
          <a:lstStyle/>
          <a:p>
            <a:r>
              <a:rPr lang="en-US" sz="3600" dirty="0"/>
              <a:t>Permafrost thaw &amp; erosion</a:t>
            </a:r>
            <a:endParaRPr lang="en-US" sz="3800" dirty="0"/>
          </a:p>
        </p:txBody>
      </p:sp>
      <p:sp>
        <p:nvSpPr>
          <p:cNvPr id="3" name="TextBox 2">
            <a:extLst>
              <a:ext uri="{FF2B5EF4-FFF2-40B4-BE49-F238E27FC236}">
                <a16:creationId xmlns:a16="http://schemas.microsoft.com/office/drawing/2014/main" id="{B898447C-D191-45C2-892A-64CC8861B3B5}"/>
              </a:ext>
            </a:extLst>
          </p:cNvPr>
          <p:cNvSpPr txBox="1"/>
          <p:nvPr/>
        </p:nvSpPr>
        <p:spPr>
          <a:xfrm>
            <a:off x="251912" y="721418"/>
            <a:ext cx="7228264" cy="2600712"/>
          </a:xfrm>
          <a:prstGeom prst="rect">
            <a:avLst/>
          </a:prstGeom>
          <a:noFill/>
        </p:spPr>
        <p:txBody>
          <a:bodyPr wrap="square" rtlCol="0">
            <a:spAutoFit/>
          </a:bodyPr>
          <a:lstStyle/>
          <a:p>
            <a:r>
              <a:rPr lang="en-US" sz="2200" b="1" i="1" dirty="0">
                <a:solidFill>
                  <a:srgbClr val="0070C0"/>
                </a:solidFill>
                <a:latin typeface="Calibri" panose="020F0502020204030204" pitchFamily="34" charset="0"/>
                <a:cs typeface="Calibri" panose="020F0502020204030204" pitchFamily="34" charset="0"/>
              </a:rPr>
              <a:t>What is permafrost?</a:t>
            </a:r>
          </a:p>
          <a:p>
            <a:endParaRPr lang="en-US" sz="300" b="1" i="1" dirty="0">
              <a:latin typeface="Calibri" panose="020F0502020204030204" pitchFamily="34" charset="0"/>
              <a:cs typeface="Calibri" panose="020F0502020204030204" pitchFamily="34" charset="0"/>
            </a:endParaRPr>
          </a:p>
          <a:p>
            <a:endParaRPr lang="en-US" sz="300" b="1" i="1" dirty="0">
              <a:latin typeface="Calibri" panose="020F0502020204030204" pitchFamily="34" charset="0"/>
              <a:cs typeface="Calibri" panose="020F0502020204030204" pitchFamily="34" charset="0"/>
            </a:endParaRPr>
          </a:p>
          <a:p>
            <a:pPr marL="285750" indent="-285750">
              <a:spcAft>
                <a:spcPts val="600"/>
              </a:spcAft>
              <a:buFont typeface="Arial" panose="020B0604020202020204" pitchFamily="34" charset="0"/>
              <a:buChar char="•"/>
            </a:pPr>
            <a:r>
              <a:rPr lang="en-US" sz="2000" dirty="0">
                <a:latin typeface="Calibri" panose="020F0502020204030204" pitchFamily="34" charset="0"/>
                <a:cs typeface="Calibri" panose="020F0502020204030204" pitchFamily="34" charset="0"/>
              </a:rPr>
              <a:t>Ground (soil, rock, silt, clay, sand) held together by ice that remains frozen for 2+ consecutive years.</a:t>
            </a:r>
            <a:endParaRPr lang="en-US" sz="400" dirty="0">
              <a:latin typeface="Calibri" panose="020F0502020204030204" pitchFamily="34" charset="0"/>
              <a:cs typeface="Calibri" panose="020F0502020204030204" pitchFamily="34" charset="0"/>
            </a:endParaRPr>
          </a:p>
          <a:p>
            <a:pPr marL="285750" indent="-285750">
              <a:spcAft>
                <a:spcPts val="600"/>
              </a:spcAft>
              <a:buFont typeface="Arial" panose="020B0604020202020204" pitchFamily="34" charset="0"/>
              <a:buChar char="•"/>
            </a:pPr>
            <a:r>
              <a:rPr lang="en-US" sz="2000" dirty="0">
                <a:latin typeface="Calibri" panose="020F0502020204030204" pitchFamily="34" charset="0"/>
                <a:cs typeface="Calibri" panose="020F0502020204030204" pitchFamily="34" charset="0"/>
              </a:rPr>
              <a:t>24% of ice-free land area in Northern Hemisphere and 85% of Alaska, Greenland, Canada and Siberia contains permafrost.</a:t>
            </a:r>
          </a:p>
          <a:p>
            <a:pPr marL="285750" indent="-285750">
              <a:spcAft>
                <a:spcPts val="600"/>
              </a:spcAft>
              <a:buFont typeface="Arial" panose="020B0604020202020204" pitchFamily="34" charset="0"/>
              <a:buChar char="•"/>
            </a:pPr>
            <a:r>
              <a:rPr lang="en-US" sz="2000" dirty="0">
                <a:latin typeface="Calibri" panose="020F0502020204030204" pitchFamily="34" charset="0"/>
                <a:cs typeface="Calibri" panose="020F0502020204030204" pitchFamily="34" charset="0"/>
              </a:rPr>
              <a:t>34% of global coastline is permafrost.</a:t>
            </a:r>
          </a:p>
          <a:p>
            <a:endParaRPr lang="en-US" sz="2000"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FE89377B-AE8F-4021-B3C8-C09737F8A56D}"/>
              </a:ext>
            </a:extLst>
          </p:cNvPr>
          <p:cNvPicPr>
            <a:picLocks noChangeAspect="1"/>
          </p:cNvPicPr>
          <p:nvPr/>
        </p:nvPicPr>
        <p:blipFill>
          <a:blip r:embed="rId3"/>
          <a:stretch>
            <a:fillRect/>
          </a:stretch>
        </p:blipFill>
        <p:spPr>
          <a:xfrm>
            <a:off x="7643108" y="46782"/>
            <a:ext cx="4452573" cy="4156674"/>
          </a:xfrm>
          <a:prstGeom prst="rect">
            <a:avLst/>
          </a:prstGeom>
        </p:spPr>
      </p:pic>
      <p:sp>
        <p:nvSpPr>
          <p:cNvPr id="12" name="TextBox 11">
            <a:extLst>
              <a:ext uri="{FF2B5EF4-FFF2-40B4-BE49-F238E27FC236}">
                <a16:creationId xmlns:a16="http://schemas.microsoft.com/office/drawing/2014/main" id="{3C7FF342-1E66-4B70-93A5-403D3E60D0C4}"/>
              </a:ext>
            </a:extLst>
          </p:cNvPr>
          <p:cNvSpPr txBox="1"/>
          <p:nvPr/>
        </p:nvSpPr>
        <p:spPr>
          <a:xfrm>
            <a:off x="2996382" y="4435486"/>
            <a:ext cx="8991813" cy="1908215"/>
          </a:xfrm>
          <a:prstGeom prst="rect">
            <a:avLst/>
          </a:prstGeom>
          <a:noFill/>
        </p:spPr>
        <p:txBody>
          <a:bodyPr wrap="square" rtlCol="0">
            <a:spAutoFit/>
          </a:bodyPr>
          <a:lstStyle/>
          <a:p>
            <a:r>
              <a:rPr lang="en-US" sz="2200" b="1" i="1" dirty="0">
                <a:solidFill>
                  <a:srgbClr val="0070C0"/>
                </a:solidFill>
                <a:latin typeface="Calibri" panose="020F0502020204030204" pitchFamily="34" charset="0"/>
                <a:cs typeface="Calibri" panose="020F0502020204030204" pitchFamily="34" charset="0"/>
              </a:rPr>
              <a:t>Unique coastal permafrost erosion process in Arctic:</a:t>
            </a:r>
          </a:p>
          <a:p>
            <a:endParaRPr lang="en-US" sz="300" b="1" i="1" dirty="0">
              <a:latin typeface="Calibri" panose="020F0502020204030204" pitchFamily="34" charset="0"/>
              <a:cs typeface="Calibri" panose="020F0502020204030204" pitchFamily="34" charset="0"/>
            </a:endParaRPr>
          </a:p>
          <a:p>
            <a:endParaRPr lang="en-US" sz="300" b="1" i="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Predominant geomorphology: </a:t>
            </a:r>
            <a:r>
              <a:rPr lang="en-US" sz="2000" b="1" dirty="0">
                <a:latin typeface="Calibri" panose="020F0502020204030204" pitchFamily="34" charset="0"/>
                <a:cs typeface="Calibri" panose="020F0502020204030204" pitchFamily="34" charset="0"/>
              </a:rPr>
              <a:t>ice-wedge polygons</a:t>
            </a:r>
          </a:p>
          <a:p>
            <a:pPr marL="285750" indent="-285750">
              <a:buFont typeface="Arial" panose="020B0604020202020204" pitchFamily="34" charset="0"/>
              <a:buChar char="•"/>
            </a:pPr>
            <a:endParaRPr lang="en-US" sz="200" dirty="0">
              <a:latin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r>
              <a:rPr lang="en-US" sz="2000" dirty="0">
                <a:latin typeface="Calibri" panose="020F0502020204030204" pitchFamily="34" charset="0"/>
                <a:cs typeface="Calibri" panose="020F0502020204030204" pitchFamily="34" charset="0"/>
              </a:rPr>
              <a:t>Ice acts to </a:t>
            </a:r>
            <a:r>
              <a:rPr lang="en-US" sz="2000" b="1" dirty="0">
                <a:latin typeface="Calibri" panose="020F0502020204030204" pitchFamily="34" charset="0"/>
                <a:cs typeface="Calibri" panose="020F0502020204030204" pitchFamily="34" charset="0"/>
              </a:rPr>
              <a:t>bind</a:t>
            </a:r>
            <a:r>
              <a:rPr lang="en-US" sz="2000" dirty="0">
                <a:latin typeface="Calibri" panose="020F0502020204030204" pitchFamily="34" charset="0"/>
                <a:cs typeface="Calibri" panose="020F0502020204030204" pitchFamily="34" charset="0"/>
              </a:rPr>
              <a:t> unconsolidated soils in permafrost.</a:t>
            </a:r>
          </a:p>
          <a:p>
            <a:pPr marL="800100" lvl="1" indent="-342900">
              <a:buFont typeface="Wingdings" panose="05000000000000000000" pitchFamily="2" charset="2"/>
              <a:buChar char="Ø"/>
            </a:pPr>
            <a:endParaRPr lang="en-US" sz="200" dirty="0">
              <a:latin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r>
              <a:rPr lang="en-US" sz="2000" dirty="0">
                <a:latin typeface="Calibri" panose="020F0502020204030204" pitchFamily="34" charset="0"/>
                <a:cs typeface="Calibri" panose="020F0502020204030204" pitchFamily="34" charset="0"/>
              </a:rPr>
              <a:t>Ice wedges </a:t>
            </a:r>
            <a:r>
              <a:rPr lang="en-US" sz="2000" b="1" dirty="0">
                <a:latin typeface="Calibri" panose="020F0502020204030204" pitchFamily="34" charset="0"/>
                <a:cs typeface="Calibri" panose="020F0502020204030204" pitchFamily="34" charset="0"/>
              </a:rPr>
              <a:t>grow/expand </a:t>
            </a:r>
            <a:r>
              <a:rPr lang="en-US" sz="2000" dirty="0">
                <a:latin typeface="Calibri" panose="020F0502020204030204" pitchFamily="34" charset="0"/>
                <a:cs typeface="Calibri" panose="020F0502020204030204" pitchFamily="34" charset="0"/>
              </a:rPr>
              <a:t>up to 10s meters wide and deep.</a:t>
            </a:r>
          </a:p>
          <a:p>
            <a:pPr marL="800100" lvl="1" indent="-342900">
              <a:buFont typeface="Wingdings" panose="05000000000000000000" pitchFamily="2" charset="2"/>
              <a:buChar char="Ø"/>
            </a:pPr>
            <a:endParaRPr lang="en-US" sz="200" dirty="0">
              <a:latin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r>
              <a:rPr lang="en-US" sz="2000" dirty="0">
                <a:latin typeface="Calibri" panose="020F0502020204030204" pitchFamily="34" charset="0"/>
                <a:cs typeface="Calibri" panose="020F0502020204030204" pitchFamily="34" charset="0"/>
              </a:rPr>
              <a:t>Permafrost thaw can cause subsidence, slumping, </a:t>
            </a:r>
            <a:r>
              <a:rPr lang="en-US" sz="2000" b="1" dirty="0">
                <a:latin typeface="Calibri" panose="020F0502020204030204" pitchFamily="34" charset="0"/>
                <a:cs typeface="Calibri" panose="020F0502020204030204" pitchFamily="34" charset="0"/>
              </a:rPr>
              <a:t>weakening</a:t>
            </a:r>
            <a:r>
              <a:rPr lang="en-US" sz="2000" dirty="0">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endParaRPr lang="en-US" sz="400" b="1"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3948FAE9-F997-456C-B4D5-65665A7E0C52}"/>
              </a:ext>
            </a:extLst>
          </p:cNvPr>
          <p:cNvPicPr>
            <a:picLocks noChangeAspect="1"/>
          </p:cNvPicPr>
          <p:nvPr/>
        </p:nvPicPr>
        <p:blipFill rotWithShape="1">
          <a:blip r:embed="rId4"/>
          <a:srcRect l="2986"/>
          <a:stretch/>
        </p:blipFill>
        <p:spPr>
          <a:xfrm>
            <a:off x="387400" y="4765636"/>
            <a:ext cx="2179640" cy="1578065"/>
          </a:xfrm>
          <a:prstGeom prst="rect">
            <a:avLst/>
          </a:prstGeom>
        </p:spPr>
      </p:pic>
      <p:sp>
        <p:nvSpPr>
          <p:cNvPr id="14" name="TextBox 13">
            <a:extLst>
              <a:ext uri="{FF2B5EF4-FFF2-40B4-BE49-F238E27FC236}">
                <a16:creationId xmlns:a16="http://schemas.microsoft.com/office/drawing/2014/main" id="{51F6D4ED-896C-463A-9686-89D8D84F378E}"/>
              </a:ext>
            </a:extLst>
          </p:cNvPr>
          <p:cNvSpPr txBox="1"/>
          <p:nvPr/>
        </p:nvSpPr>
        <p:spPr>
          <a:xfrm>
            <a:off x="3525484" y="2950943"/>
            <a:ext cx="3828351" cy="1261884"/>
          </a:xfrm>
          <a:prstGeom prst="rect">
            <a:avLst/>
          </a:prstGeom>
          <a:noFill/>
          <a:ln>
            <a:solidFill>
              <a:schemeClr val="tx1"/>
            </a:solidFill>
          </a:ln>
        </p:spPr>
        <p:txBody>
          <a:bodyPr wrap="square" rtlCol="0">
            <a:spAutoFit/>
          </a:bodyPr>
          <a:lstStyle/>
          <a:p>
            <a:pPr algn="ctr"/>
            <a:r>
              <a:rPr lang="en-US" sz="1900" i="1" dirty="0">
                <a:latin typeface="Calibri" panose="020F0502020204030204" pitchFamily="34" charset="0"/>
                <a:cs typeface="Calibri" panose="020F0502020204030204" pitchFamily="34" charset="0"/>
              </a:rPr>
              <a:t>Left: </a:t>
            </a:r>
            <a:r>
              <a:rPr lang="en-US" sz="1900" dirty="0">
                <a:latin typeface="Calibri" panose="020F0502020204030204" pitchFamily="34" charset="0"/>
                <a:cs typeface="Calibri" panose="020F0502020204030204" pitchFamily="34" charset="0"/>
              </a:rPr>
              <a:t>schematic illustrating formation of ice wedges and ice-wedge polygon landscapes.  </a:t>
            </a:r>
            <a:r>
              <a:rPr lang="en-US" sz="1900" i="1" dirty="0">
                <a:latin typeface="Calibri" panose="020F0502020204030204" pitchFamily="34" charset="0"/>
                <a:cs typeface="Calibri" panose="020F0502020204030204" pitchFamily="34" charset="0"/>
              </a:rPr>
              <a:t>Right:</a:t>
            </a:r>
            <a:r>
              <a:rPr lang="en-US" sz="1900" dirty="0">
                <a:latin typeface="Calibri" panose="020F0502020204030204" pitchFamily="34" charset="0"/>
                <a:cs typeface="Calibri" panose="020F0502020204030204" pitchFamily="34" charset="0"/>
              </a:rPr>
              <a:t> map of permafrost distribution in Arctic</a:t>
            </a:r>
          </a:p>
        </p:txBody>
      </p:sp>
      <p:sp>
        <p:nvSpPr>
          <p:cNvPr id="4" name="TextBox 3">
            <a:extLst>
              <a:ext uri="{FF2B5EF4-FFF2-40B4-BE49-F238E27FC236}">
                <a16:creationId xmlns:a16="http://schemas.microsoft.com/office/drawing/2014/main" id="{72962B25-FAE0-4FD2-8175-67FE64FE0A28}"/>
              </a:ext>
            </a:extLst>
          </p:cNvPr>
          <p:cNvSpPr txBox="1"/>
          <p:nvPr/>
        </p:nvSpPr>
        <p:spPr>
          <a:xfrm>
            <a:off x="670253" y="6054672"/>
            <a:ext cx="1826757" cy="307777"/>
          </a:xfrm>
          <a:prstGeom prst="rect">
            <a:avLst/>
          </a:prstGeom>
          <a:noFill/>
        </p:spPr>
        <p:txBody>
          <a:bodyPr wrap="square" rtlCol="0">
            <a:spAutoFit/>
          </a:bodyPr>
          <a:lstStyle/>
          <a:p>
            <a:r>
              <a:rPr lang="en-US" sz="1400" dirty="0">
                <a:solidFill>
                  <a:schemeClr val="bg1"/>
                </a:solidFill>
                <a:latin typeface="Calibri" panose="020F0502020204030204" pitchFamily="34" charset="0"/>
                <a:cs typeface="Calibri" panose="020F0502020204030204" pitchFamily="34" charset="0"/>
              </a:rPr>
              <a:t>Martin </a:t>
            </a:r>
            <a:r>
              <a:rPr lang="en-US" sz="1400" i="1" dirty="0">
                <a:solidFill>
                  <a:schemeClr val="bg1"/>
                </a:solidFill>
                <a:latin typeface="Calibri" panose="020F0502020204030204" pitchFamily="34" charset="0"/>
                <a:cs typeface="Calibri" panose="020F0502020204030204" pitchFamily="34" charset="0"/>
              </a:rPr>
              <a:t>et al. </a:t>
            </a:r>
            <a:r>
              <a:rPr lang="en-US" sz="1400" dirty="0">
                <a:solidFill>
                  <a:schemeClr val="bg1"/>
                </a:solidFill>
                <a:latin typeface="Calibri" panose="020F0502020204030204" pitchFamily="34" charset="0"/>
                <a:cs typeface="Calibri" panose="020F0502020204030204" pitchFamily="34" charset="0"/>
              </a:rPr>
              <a:t>2009.</a:t>
            </a:r>
          </a:p>
        </p:txBody>
      </p:sp>
      <p:sp>
        <p:nvSpPr>
          <p:cNvPr id="5" name="TextBox 4">
            <a:extLst>
              <a:ext uri="{FF2B5EF4-FFF2-40B4-BE49-F238E27FC236}">
                <a16:creationId xmlns:a16="http://schemas.microsoft.com/office/drawing/2014/main" id="{1FB77EE0-A2FB-4709-A771-60CAD856CCF7}"/>
              </a:ext>
            </a:extLst>
          </p:cNvPr>
          <p:cNvSpPr txBox="1"/>
          <p:nvPr/>
        </p:nvSpPr>
        <p:spPr>
          <a:xfrm>
            <a:off x="10144652" y="4249716"/>
            <a:ext cx="1843543" cy="307777"/>
          </a:xfrm>
          <a:prstGeom prst="rect">
            <a:avLst/>
          </a:prstGeom>
          <a:solidFill>
            <a:schemeClr val="bg1"/>
          </a:solidFill>
        </p:spPr>
        <p:txBody>
          <a:bodyPr wrap="square" rtlCol="0">
            <a:spAutoFit/>
          </a:bodyPr>
          <a:lstStyle/>
          <a:p>
            <a:r>
              <a:rPr lang="en-US" sz="1400" dirty="0">
                <a:latin typeface="Calibri" panose="020F0502020204030204" pitchFamily="34" charset="0"/>
                <a:cs typeface="Calibri" panose="020F0502020204030204" pitchFamily="34" charset="0"/>
              </a:rPr>
              <a:t>Brown </a:t>
            </a:r>
            <a:r>
              <a:rPr lang="en-US" sz="1400" i="1" dirty="0">
                <a:latin typeface="Calibri" panose="020F0502020204030204" pitchFamily="34" charset="0"/>
                <a:cs typeface="Calibri" panose="020F0502020204030204" pitchFamily="34" charset="0"/>
              </a:rPr>
              <a:t>et al. </a:t>
            </a:r>
            <a:r>
              <a:rPr lang="en-US" sz="1400" dirty="0">
                <a:latin typeface="Calibri" panose="020F0502020204030204" pitchFamily="34" charset="0"/>
                <a:cs typeface="Calibri" panose="020F0502020204030204" pitchFamily="34" charset="0"/>
              </a:rPr>
              <a:t>1998.</a:t>
            </a:r>
          </a:p>
        </p:txBody>
      </p:sp>
      <p:pic>
        <p:nvPicPr>
          <p:cNvPr id="6146" name="Picture 2" descr="Formation of ice wedges in permafrost | Polar Media Archive">
            <a:extLst>
              <a:ext uri="{FF2B5EF4-FFF2-40B4-BE49-F238E27FC236}">
                <a16:creationId xmlns:a16="http://schemas.microsoft.com/office/drawing/2014/main" id="{B828620C-EC18-3414-F0AA-88A724ACBE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061" y="3055324"/>
            <a:ext cx="2375143" cy="132906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B224B5C-6C9D-10AC-AC3F-6FD50784A76A}"/>
              </a:ext>
            </a:extLst>
          </p:cNvPr>
          <p:cNvSpPr txBox="1"/>
          <p:nvPr/>
        </p:nvSpPr>
        <p:spPr>
          <a:xfrm>
            <a:off x="1785037" y="4284541"/>
            <a:ext cx="986167" cy="200055"/>
          </a:xfrm>
          <a:prstGeom prst="rect">
            <a:avLst/>
          </a:prstGeom>
          <a:noFill/>
        </p:spPr>
        <p:txBody>
          <a:bodyPr wrap="none" rtlCol="0">
            <a:spAutoFit/>
          </a:bodyPr>
          <a:lstStyle/>
          <a:p>
            <a:r>
              <a:rPr lang="en-US" sz="700" dirty="0"/>
              <a:t>Polar Media Archive</a:t>
            </a:r>
          </a:p>
        </p:txBody>
      </p:sp>
      <p:sp>
        <p:nvSpPr>
          <p:cNvPr id="9" name="Slide Number Placeholder 3">
            <a:extLst>
              <a:ext uri="{FF2B5EF4-FFF2-40B4-BE49-F238E27FC236}">
                <a16:creationId xmlns:a16="http://schemas.microsoft.com/office/drawing/2014/main" id="{FCC871E3-C542-A8D6-46D6-83226BA44C14}"/>
              </a:ext>
            </a:extLst>
          </p:cNvPr>
          <p:cNvSpPr>
            <a:spLocks noGrp="1"/>
          </p:cNvSpPr>
          <p:nvPr>
            <p:ph type="sldNum" sz="quarter" idx="12"/>
          </p:nvPr>
        </p:nvSpPr>
        <p:spPr>
          <a:xfrm>
            <a:off x="11176000" y="6547487"/>
            <a:ext cx="812800" cy="374650"/>
          </a:xfrm>
        </p:spPr>
        <p:txBody>
          <a:bodyPr/>
          <a:lstStyle/>
          <a:p>
            <a:fld id="{A5E55A7B-7854-E145-92D9-B491DF4BAE2D}" type="slidenum">
              <a:rPr lang="en-US" smtClean="0">
                <a:solidFill>
                  <a:schemeClr val="bg1"/>
                </a:solidFill>
              </a:rPr>
              <a:pPr/>
              <a:t>5</a:t>
            </a:fld>
            <a:endParaRPr lang="en-US" dirty="0">
              <a:solidFill>
                <a:schemeClr val="bg1"/>
              </a:solidFill>
            </a:endParaRPr>
          </a:p>
        </p:txBody>
      </p:sp>
    </p:spTree>
    <p:extLst>
      <p:ext uri="{BB962C8B-B14F-4D97-AF65-F5344CB8AC3E}">
        <p14:creationId xmlns:p14="http://schemas.microsoft.com/office/powerpoint/2010/main" val="16119943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805" y="46782"/>
            <a:ext cx="8991813" cy="991675"/>
          </a:xfrm>
        </p:spPr>
        <p:txBody>
          <a:bodyPr/>
          <a:lstStyle/>
          <a:p>
            <a:r>
              <a:rPr lang="en-US" sz="3600" dirty="0"/>
              <a:t>Coastal permafrost failure mechanisms</a:t>
            </a:r>
            <a:endParaRPr lang="en-US" sz="3800" dirty="0"/>
          </a:p>
        </p:txBody>
      </p:sp>
      <p:sp>
        <p:nvSpPr>
          <p:cNvPr id="13" name="Slide Number Placeholder 3"/>
          <p:cNvSpPr txBox="1">
            <a:spLocks/>
          </p:cNvSpPr>
          <p:nvPr/>
        </p:nvSpPr>
        <p:spPr bwMode="auto">
          <a:xfrm>
            <a:off x="11456218" y="7091979"/>
            <a:ext cx="609600" cy="374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400" kern="1200">
                <a:solidFill>
                  <a:schemeClr val="tx1"/>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5E55A7B-7854-E145-92D9-B491DF4BAE2D}" type="slidenum">
              <a:rPr lang="en-US"/>
              <a:pPr/>
              <a:t>6</a:t>
            </a:fld>
            <a:endParaRPr lang="en-US" dirty="0"/>
          </a:p>
        </p:txBody>
      </p:sp>
      <p:sp>
        <p:nvSpPr>
          <p:cNvPr id="5" name="Rectangle 4">
            <a:extLst>
              <a:ext uri="{FF2B5EF4-FFF2-40B4-BE49-F238E27FC236}">
                <a16:creationId xmlns:a16="http://schemas.microsoft.com/office/drawing/2014/main" id="{B13408A5-8568-4148-A681-FF3FCD8D7581}"/>
              </a:ext>
            </a:extLst>
          </p:cNvPr>
          <p:cNvSpPr/>
          <p:nvPr/>
        </p:nvSpPr>
        <p:spPr>
          <a:xfrm>
            <a:off x="288007" y="882339"/>
            <a:ext cx="10815421" cy="2677656"/>
          </a:xfrm>
          <a:prstGeom prst="rect">
            <a:avLst/>
          </a:prstGeom>
        </p:spPr>
        <p:txBody>
          <a:bodyPr wrap="square">
            <a:spAutoFit/>
          </a:bodyPr>
          <a:lstStyle/>
          <a:p>
            <a:endParaRPr lang="en-US" sz="400" b="1" i="1" dirty="0">
              <a:latin typeface="Calibri" panose="020F0502020204030204" pitchFamily="34" charset="0"/>
              <a:cs typeface="Calibri" panose="020F0502020204030204" pitchFamily="34" charset="0"/>
            </a:endParaRPr>
          </a:p>
          <a:p>
            <a:endParaRPr lang="en-US" sz="400" b="1" i="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b="1" dirty="0">
                <a:solidFill>
                  <a:srgbClr val="0070C0"/>
                </a:solidFill>
                <a:latin typeface="Calibri" panose="020F0502020204030204" pitchFamily="34" charset="0"/>
                <a:cs typeface="Calibri" panose="020F0502020204030204" pitchFamily="34" charset="0"/>
              </a:rPr>
              <a:t>Retrogressive thaw slumping</a:t>
            </a:r>
            <a:r>
              <a:rPr lang="en-US" sz="2000" dirty="0">
                <a:latin typeface="Calibri" panose="020F0502020204030204" pitchFamily="34" charset="0"/>
                <a:cs typeface="Calibri" panose="020F0502020204030204" pitchFamily="34" charset="0"/>
              </a:rPr>
              <a:t>: a slope failure characterized by thaw of exposed ground ice and slumping of thawed soil, typically caused by thermo-denudation</a:t>
            </a:r>
            <a:r>
              <a:rPr lang="en-US" sz="2000" baseline="30000" dirty="0">
                <a:latin typeface="Calibri" panose="020F0502020204030204" pitchFamily="34" charset="0"/>
                <a:cs typeface="Calibri" panose="020F0502020204030204" pitchFamily="34" charset="0"/>
              </a:rPr>
              <a:t>1</a:t>
            </a:r>
            <a:r>
              <a:rPr lang="en-US" sz="2000" dirty="0">
                <a:latin typeface="Calibri" panose="020F0502020204030204" pitchFamily="34" charset="0"/>
                <a:cs typeface="Calibri" panose="020F0502020204030204" pitchFamily="34" charset="0"/>
              </a:rPr>
              <a:t>.</a:t>
            </a:r>
          </a:p>
          <a:p>
            <a:pPr marL="342900"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b="1" dirty="0">
                <a:solidFill>
                  <a:srgbClr val="0070C0"/>
                </a:solidFill>
                <a:latin typeface="Calibri" panose="020F0502020204030204" pitchFamily="34" charset="0"/>
                <a:cs typeface="Calibri" panose="020F0502020204030204" pitchFamily="34" charset="0"/>
              </a:rPr>
              <a:t>Active layer detachment</a:t>
            </a:r>
            <a:r>
              <a:rPr lang="en-US" sz="2000" dirty="0">
                <a:latin typeface="Calibri" panose="020F0502020204030204" pitchFamily="34" charset="0"/>
                <a:cs typeface="Calibri" panose="020F0502020204030204" pitchFamily="34" charset="0"/>
              </a:rPr>
              <a:t>: failures are translational landslides that occur in summer in thawing soil overlying permafrost, typically caused by thermo-denudation</a:t>
            </a:r>
            <a:r>
              <a:rPr lang="en-US" sz="2000" baseline="30000" dirty="0">
                <a:latin typeface="Calibri" panose="020F0502020204030204" pitchFamily="34" charset="0"/>
                <a:cs typeface="Calibri" panose="020F0502020204030204" pitchFamily="34" charset="0"/>
              </a:rPr>
              <a:t>1</a:t>
            </a:r>
            <a:r>
              <a:rPr lang="en-US" sz="2000" dirty="0">
                <a:latin typeface="Calibri" panose="020F0502020204030204" pitchFamily="34" charset="0"/>
                <a:cs typeface="Calibri" panose="020F0502020204030204" pitchFamily="34" charset="0"/>
              </a:rPr>
              <a:t>.</a:t>
            </a:r>
          </a:p>
          <a:p>
            <a:pPr marL="342900"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b="1" dirty="0">
                <a:solidFill>
                  <a:srgbClr val="0070C0"/>
                </a:solidFill>
                <a:latin typeface="Calibri" panose="020F0502020204030204" pitchFamily="34" charset="0"/>
                <a:cs typeface="Calibri" panose="020F0502020204030204" pitchFamily="34" charset="0"/>
              </a:rPr>
              <a:t>Block failure</a:t>
            </a:r>
            <a:r>
              <a:rPr lang="en-US" sz="2000" dirty="0">
                <a:latin typeface="Calibri" panose="020F0502020204030204" pitchFamily="34" charset="0"/>
                <a:cs typeface="Calibri" panose="020F0502020204030204" pitchFamily="34" charset="0"/>
              </a:rPr>
              <a:t>: a niche (recess at bluff base) progresses landward until the overhanging material fails in a shearing or toppling mode known as block failure, caused by thermo-abrasion</a:t>
            </a:r>
            <a:r>
              <a:rPr lang="en-US" sz="2000" baseline="30000" dirty="0">
                <a:latin typeface="Calibri" panose="020F0502020204030204" pitchFamily="34" charset="0"/>
                <a:cs typeface="Calibri" panose="020F0502020204030204" pitchFamily="34" charset="0"/>
              </a:rPr>
              <a:t>2</a:t>
            </a:r>
            <a:r>
              <a:rPr lang="en-US" sz="2000" dirty="0">
                <a:latin typeface="Calibri" panose="020F0502020204030204" pitchFamily="34" charset="0"/>
                <a:cs typeface="Calibri" panose="020F0502020204030204" pitchFamily="34" charset="0"/>
              </a:rPr>
              <a:t>. </a:t>
            </a:r>
          </a:p>
          <a:p>
            <a:pPr marL="342900"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r>
              <a:rPr lang="en-US" sz="2000" dirty="0">
                <a:latin typeface="Calibri" panose="020F0502020204030204" pitchFamily="34" charset="0"/>
                <a:cs typeface="Calibri" panose="020F0502020204030204" pitchFamily="34" charset="0"/>
              </a:rPr>
              <a:t>Fallen blocks can disintegrate in the near-shore environment </a:t>
            </a:r>
            <a:r>
              <a:rPr lang="en-US" sz="2000" b="1" dirty="0">
                <a:latin typeface="Calibri" panose="020F0502020204030204" pitchFamily="34" charset="0"/>
                <a:cs typeface="Calibri" panose="020F0502020204030204" pitchFamily="34" charset="0"/>
              </a:rPr>
              <a:t>within 1-2 weeks</a:t>
            </a:r>
            <a:r>
              <a:rPr lang="en-US" sz="2000" dirty="0">
                <a:latin typeface="Calibri" panose="020F0502020204030204" pitchFamily="34" charset="0"/>
                <a:cs typeface="Calibri" panose="020F0502020204030204" pitchFamily="34" charset="0"/>
              </a:rPr>
              <a:t>!</a:t>
            </a:r>
          </a:p>
        </p:txBody>
      </p:sp>
      <p:pic>
        <p:nvPicPr>
          <p:cNvPr id="9" name="Picture 8">
            <a:extLst>
              <a:ext uri="{FF2B5EF4-FFF2-40B4-BE49-F238E27FC236}">
                <a16:creationId xmlns:a16="http://schemas.microsoft.com/office/drawing/2014/main" id="{0200B802-CF1C-4CC9-8173-1AC902ACE1E2}"/>
              </a:ext>
            </a:extLst>
          </p:cNvPr>
          <p:cNvPicPr>
            <a:picLocks noChangeAspect="1"/>
          </p:cNvPicPr>
          <p:nvPr/>
        </p:nvPicPr>
        <p:blipFill>
          <a:blip r:embed="rId3"/>
          <a:stretch>
            <a:fillRect/>
          </a:stretch>
        </p:blipFill>
        <p:spPr>
          <a:xfrm>
            <a:off x="530759" y="3818021"/>
            <a:ext cx="3451741" cy="2331046"/>
          </a:xfrm>
          <a:prstGeom prst="rect">
            <a:avLst/>
          </a:prstGeom>
        </p:spPr>
      </p:pic>
      <p:pic>
        <p:nvPicPr>
          <p:cNvPr id="11" name="Picture 10">
            <a:extLst>
              <a:ext uri="{FF2B5EF4-FFF2-40B4-BE49-F238E27FC236}">
                <a16:creationId xmlns:a16="http://schemas.microsoft.com/office/drawing/2014/main" id="{9F658DBA-AED1-46CE-B49E-39D0E03EC328}"/>
              </a:ext>
            </a:extLst>
          </p:cNvPr>
          <p:cNvPicPr>
            <a:picLocks noChangeAspect="1"/>
          </p:cNvPicPr>
          <p:nvPr/>
        </p:nvPicPr>
        <p:blipFill>
          <a:blip r:embed="rId4"/>
          <a:stretch>
            <a:fillRect/>
          </a:stretch>
        </p:blipFill>
        <p:spPr>
          <a:xfrm>
            <a:off x="4306701" y="3819994"/>
            <a:ext cx="3386612" cy="2331045"/>
          </a:xfrm>
          <a:prstGeom prst="rect">
            <a:avLst/>
          </a:prstGeom>
        </p:spPr>
      </p:pic>
      <p:pic>
        <p:nvPicPr>
          <p:cNvPr id="16" name="Picture 15">
            <a:extLst>
              <a:ext uri="{FF2B5EF4-FFF2-40B4-BE49-F238E27FC236}">
                <a16:creationId xmlns:a16="http://schemas.microsoft.com/office/drawing/2014/main" id="{6F72006B-E911-4F60-9C04-6BE10C2C1E40}"/>
              </a:ext>
            </a:extLst>
          </p:cNvPr>
          <p:cNvPicPr>
            <a:picLocks noChangeAspect="1"/>
          </p:cNvPicPr>
          <p:nvPr/>
        </p:nvPicPr>
        <p:blipFill>
          <a:blip r:embed="rId5"/>
          <a:stretch>
            <a:fillRect/>
          </a:stretch>
        </p:blipFill>
        <p:spPr>
          <a:xfrm>
            <a:off x="7920298" y="3749006"/>
            <a:ext cx="3302370" cy="2409546"/>
          </a:xfrm>
          <a:prstGeom prst="rect">
            <a:avLst/>
          </a:prstGeom>
        </p:spPr>
      </p:pic>
      <p:sp>
        <p:nvSpPr>
          <p:cNvPr id="19" name="TextBox 18">
            <a:extLst>
              <a:ext uri="{FF2B5EF4-FFF2-40B4-BE49-F238E27FC236}">
                <a16:creationId xmlns:a16="http://schemas.microsoft.com/office/drawing/2014/main" id="{C0633806-A9D5-4CA4-8023-23A7950461EF}"/>
              </a:ext>
            </a:extLst>
          </p:cNvPr>
          <p:cNvSpPr txBox="1"/>
          <p:nvPr/>
        </p:nvSpPr>
        <p:spPr>
          <a:xfrm>
            <a:off x="969332" y="6089653"/>
            <a:ext cx="3451741" cy="338554"/>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Retrogressive thaw slumping</a:t>
            </a:r>
          </a:p>
        </p:txBody>
      </p:sp>
      <p:sp>
        <p:nvSpPr>
          <p:cNvPr id="28" name="TextBox 27">
            <a:extLst>
              <a:ext uri="{FF2B5EF4-FFF2-40B4-BE49-F238E27FC236}">
                <a16:creationId xmlns:a16="http://schemas.microsoft.com/office/drawing/2014/main" id="{63402315-C229-4274-B5CF-37160548773A}"/>
              </a:ext>
            </a:extLst>
          </p:cNvPr>
          <p:cNvSpPr txBox="1"/>
          <p:nvPr/>
        </p:nvSpPr>
        <p:spPr>
          <a:xfrm>
            <a:off x="4859646" y="6091742"/>
            <a:ext cx="3451741" cy="338554"/>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Active layer detachment</a:t>
            </a:r>
          </a:p>
        </p:txBody>
      </p:sp>
      <p:sp>
        <p:nvSpPr>
          <p:cNvPr id="29" name="TextBox 28">
            <a:extLst>
              <a:ext uri="{FF2B5EF4-FFF2-40B4-BE49-F238E27FC236}">
                <a16:creationId xmlns:a16="http://schemas.microsoft.com/office/drawing/2014/main" id="{A3DA6471-F348-4B11-B6AD-C1DAA932B498}"/>
              </a:ext>
            </a:extLst>
          </p:cNvPr>
          <p:cNvSpPr txBox="1"/>
          <p:nvPr/>
        </p:nvSpPr>
        <p:spPr>
          <a:xfrm>
            <a:off x="8740259" y="6089653"/>
            <a:ext cx="3451741" cy="338554"/>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Block failure</a:t>
            </a:r>
          </a:p>
        </p:txBody>
      </p:sp>
      <p:sp>
        <p:nvSpPr>
          <p:cNvPr id="3" name="Rectangle 2">
            <a:extLst>
              <a:ext uri="{FF2B5EF4-FFF2-40B4-BE49-F238E27FC236}">
                <a16:creationId xmlns:a16="http://schemas.microsoft.com/office/drawing/2014/main" id="{307C4187-6655-4374-BAF0-D07851900A62}"/>
              </a:ext>
            </a:extLst>
          </p:cNvPr>
          <p:cNvSpPr/>
          <p:nvPr/>
        </p:nvSpPr>
        <p:spPr>
          <a:xfrm>
            <a:off x="2219607" y="5745656"/>
            <a:ext cx="1691682" cy="338554"/>
          </a:xfrm>
          <a:prstGeom prst="rect">
            <a:avLst/>
          </a:prstGeom>
        </p:spPr>
        <p:txBody>
          <a:bodyPr wrap="none">
            <a:spAutoFit/>
          </a:bodyPr>
          <a:lstStyle/>
          <a:p>
            <a:r>
              <a:rPr lang="en-US" sz="1600" dirty="0" err="1">
                <a:solidFill>
                  <a:schemeClr val="bg1"/>
                </a:solidFill>
                <a:latin typeface="Calibri" panose="020F0502020204030204" pitchFamily="34" charset="0"/>
                <a:cs typeface="Calibri" panose="020F0502020204030204" pitchFamily="34" charset="0"/>
              </a:rPr>
              <a:t>Lantuit</a:t>
            </a:r>
            <a:r>
              <a:rPr lang="en-US" sz="1600" dirty="0">
                <a:solidFill>
                  <a:schemeClr val="bg1"/>
                </a:solidFill>
                <a:latin typeface="Calibri" panose="020F0502020204030204" pitchFamily="34" charset="0"/>
                <a:cs typeface="Calibri" panose="020F0502020204030204" pitchFamily="34" charset="0"/>
              </a:rPr>
              <a:t> </a:t>
            </a:r>
            <a:r>
              <a:rPr lang="en-US" sz="1600" i="1" dirty="0">
                <a:solidFill>
                  <a:schemeClr val="bg1"/>
                </a:solidFill>
                <a:latin typeface="Calibri" panose="020F0502020204030204" pitchFamily="34" charset="0"/>
                <a:cs typeface="Calibri" panose="020F0502020204030204" pitchFamily="34" charset="0"/>
              </a:rPr>
              <a:t>et al.</a:t>
            </a:r>
            <a:r>
              <a:rPr lang="en-US" sz="1600" dirty="0">
                <a:solidFill>
                  <a:schemeClr val="bg1"/>
                </a:solidFill>
                <a:latin typeface="Calibri" panose="020F0502020204030204" pitchFamily="34" charset="0"/>
                <a:cs typeface="Calibri" panose="020F0502020204030204" pitchFamily="34" charset="0"/>
              </a:rPr>
              <a:t> 2008</a:t>
            </a:r>
            <a:endParaRPr lang="en-US" sz="1600" dirty="0">
              <a:solidFill>
                <a:schemeClr val="bg1"/>
              </a:solidFill>
            </a:endParaRPr>
          </a:p>
        </p:txBody>
      </p:sp>
      <p:sp>
        <p:nvSpPr>
          <p:cNvPr id="14" name="Rectangle 13">
            <a:extLst>
              <a:ext uri="{FF2B5EF4-FFF2-40B4-BE49-F238E27FC236}">
                <a16:creationId xmlns:a16="http://schemas.microsoft.com/office/drawing/2014/main" id="{1477A27E-4AF9-42A4-B8FB-4092C0BD1FD6}"/>
              </a:ext>
            </a:extLst>
          </p:cNvPr>
          <p:cNvSpPr/>
          <p:nvPr/>
        </p:nvSpPr>
        <p:spPr>
          <a:xfrm>
            <a:off x="5958830" y="5729733"/>
            <a:ext cx="1691682" cy="338554"/>
          </a:xfrm>
          <a:prstGeom prst="rect">
            <a:avLst/>
          </a:prstGeom>
        </p:spPr>
        <p:txBody>
          <a:bodyPr wrap="none">
            <a:spAutoFit/>
          </a:bodyPr>
          <a:lstStyle/>
          <a:p>
            <a:r>
              <a:rPr lang="en-US" sz="1600" dirty="0" err="1">
                <a:solidFill>
                  <a:schemeClr val="bg1"/>
                </a:solidFill>
                <a:latin typeface="Calibri" panose="020F0502020204030204" pitchFamily="34" charset="0"/>
                <a:cs typeface="Calibri" panose="020F0502020204030204" pitchFamily="34" charset="0"/>
              </a:rPr>
              <a:t>Lantuit</a:t>
            </a:r>
            <a:r>
              <a:rPr lang="en-US" sz="1600" dirty="0">
                <a:solidFill>
                  <a:schemeClr val="bg1"/>
                </a:solidFill>
                <a:latin typeface="Calibri" panose="020F0502020204030204" pitchFamily="34" charset="0"/>
                <a:cs typeface="Calibri" panose="020F0502020204030204" pitchFamily="34" charset="0"/>
              </a:rPr>
              <a:t> </a:t>
            </a:r>
            <a:r>
              <a:rPr lang="en-US" sz="1600" i="1" dirty="0">
                <a:solidFill>
                  <a:schemeClr val="bg1"/>
                </a:solidFill>
                <a:latin typeface="Calibri" panose="020F0502020204030204" pitchFamily="34" charset="0"/>
                <a:cs typeface="Calibri" panose="020F0502020204030204" pitchFamily="34" charset="0"/>
              </a:rPr>
              <a:t>et al.</a:t>
            </a:r>
            <a:r>
              <a:rPr lang="en-US" sz="1600" dirty="0">
                <a:solidFill>
                  <a:schemeClr val="bg1"/>
                </a:solidFill>
                <a:latin typeface="Calibri" panose="020F0502020204030204" pitchFamily="34" charset="0"/>
                <a:cs typeface="Calibri" panose="020F0502020204030204" pitchFamily="34" charset="0"/>
              </a:rPr>
              <a:t> 2008</a:t>
            </a:r>
            <a:endParaRPr lang="en-US" sz="1600" dirty="0">
              <a:solidFill>
                <a:schemeClr val="bg1"/>
              </a:solidFill>
            </a:endParaRPr>
          </a:p>
        </p:txBody>
      </p:sp>
      <p:sp>
        <p:nvSpPr>
          <p:cNvPr id="4" name="Rectangle 3">
            <a:extLst>
              <a:ext uri="{FF2B5EF4-FFF2-40B4-BE49-F238E27FC236}">
                <a16:creationId xmlns:a16="http://schemas.microsoft.com/office/drawing/2014/main" id="{BCEA98FA-75DF-43B1-BAD2-ED0D7A8DD65A}"/>
              </a:ext>
            </a:extLst>
          </p:cNvPr>
          <p:cNvSpPr/>
          <p:nvPr/>
        </p:nvSpPr>
        <p:spPr>
          <a:xfrm>
            <a:off x="7979444" y="5707837"/>
            <a:ext cx="1749133" cy="338554"/>
          </a:xfrm>
          <a:prstGeom prst="rect">
            <a:avLst/>
          </a:prstGeom>
        </p:spPr>
        <p:txBody>
          <a:bodyPr wrap="none">
            <a:spAutoFit/>
          </a:bodyPr>
          <a:lstStyle/>
          <a:p>
            <a:r>
              <a:rPr lang="en-US" sz="1600" dirty="0">
                <a:solidFill>
                  <a:schemeClr val="bg1"/>
                </a:solidFill>
                <a:latin typeface="Calibri" panose="020F0502020204030204" pitchFamily="34" charset="0"/>
                <a:cs typeface="Calibri" panose="020F0502020204030204" pitchFamily="34" charset="0"/>
              </a:rPr>
              <a:t>Ravens </a:t>
            </a:r>
            <a:r>
              <a:rPr lang="en-US" sz="1600" i="1" dirty="0">
                <a:solidFill>
                  <a:schemeClr val="bg1"/>
                </a:solidFill>
                <a:latin typeface="Calibri" panose="020F0502020204030204" pitchFamily="34" charset="0"/>
                <a:cs typeface="Calibri" panose="020F0502020204030204" pitchFamily="34" charset="0"/>
              </a:rPr>
              <a:t>et al. 2012</a:t>
            </a:r>
            <a:endParaRPr lang="en-US" sz="1600" dirty="0">
              <a:solidFill>
                <a:schemeClr val="bg1"/>
              </a:solidFill>
            </a:endParaRPr>
          </a:p>
        </p:txBody>
      </p:sp>
      <p:sp>
        <p:nvSpPr>
          <p:cNvPr id="6" name="TextBox 5">
            <a:extLst>
              <a:ext uri="{FF2B5EF4-FFF2-40B4-BE49-F238E27FC236}">
                <a16:creationId xmlns:a16="http://schemas.microsoft.com/office/drawing/2014/main" id="{9D0DB47C-F73C-4190-BD59-BFB35A71F546}"/>
              </a:ext>
            </a:extLst>
          </p:cNvPr>
          <p:cNvSpPr txBox="1"/>
          <p:nvPr/>
        </p:nvSpPr>
        <p:spPr>
          <a:xfrm>
            <a:off x="0" y="6526530"/>
            <a:ext cx="11427743" cy="338554"/>
          </a:xfrm>
          <a:prstGeom prst="rect">
            <a:avLst/>
          </a:prstGeom>
          <a:noFill/>
        </p:spPr>
        <p:txBody>
          <a:bodyPr wrap="square" rtlCol="0">
            <a:spAutoFit/>
          </a:bodyPr>
          <a:lstStyle/>
          <a:p>
            <a:r>
              <a:rPr lang="en-US" sz="1600" baseline="30000" dirty="0">
                <a:solidFill>
                  <a:schemeClr val="bg1"/>
                </a:solidFill>
                <a:latin typeface="Calibri" panose="020F0502020204030204" pitchFamily="34" charset="0"/>
                <a:cs typeface="Calibri" panose="020F0502020204030204" pitchFamily="34" charset="0"/>
              </a:rPr>
              <a:t>1</a:t>
            </a:r>
            <a:r>
              <a:rPr lang="en-US" sz="1600" dirty="0">
                <a:solidFill>
                  <a:schemeClr val="bg1"/>
                </a:solidFill>
                <a:latin typeface="Calibri" panose="020F0502020204030204" pitchFamily="34" charset="0"/>
                <a:cs typeface="Calibri" panose="020F0502020204030204" pitchFamily="34" charset="0"/>
              </a:rPr>
              <a:t>Thawing of permafrost bluffs that proceeds under the influence of gravity.   </a:t>
            </a:r>
            <a:r>
              <a:rPr lang="en-US" sz="1600" baseline="30000" dirty="0">
                <a:solidFill>
                  <a:schemeClr val="bg1"/>
                </a:solidFill>
                <a:latin typeface="Calibri" panose="020F0502020204030204" pitchFamily="34" charset="0"/>
                <a:cs typeface="Calibri" panose="020F0502020204030204" pitchFamily="34" charset="0"/>
              </a:rPr>
              <a:t>2</a:t>
            </a:r>
            <a:r>
              <a:rPr lang="en-US" sz="1600" dirty="0">
                <a:solidFill>
                  <a:schemeClr val="bg1"/>
                </a:solidFill>
                <a:latin typeface="Calibri" panose="020F0502020204030204" pitchFamily="34" charset="0"/>
                <a:cs typeface="Calibri" panose="020F0502020204030204" pitchFamily="34" charset="0"/>
              </a:rPr>
              <a:t>Undercutting of permafrost bluff by warming ocean.</a:t>
            </a:r>
          </a:p>
        </p:txBody>
      </p:sp>
      <p:pic>
        <p:nvPicPr>
          <p:cNvPr id="8" name="Picture 7">
            <a:extLst>
              <a:ext uri="{FF2B5EF4-FFF2-40B4-BE49-F238E27FC236}">
                <a16:creationId xmlns:a16="http://schemas.microsoft.com/office/drawing/2014/main" id="{9B5E77BE-0282-4D39-92F5-7A2744A94958}"/>
              </a:ext>
            </a:extLst>
          </p:cNvPr>
          <p:cNvPicPr>
            <a:picLocks noChangeAspect="1"/>
          </p:cNvPicPr>
          <p:nvPr/>
        </p:nvPicPr>
        <p:blipFill>
          <a:blip r:embed="rId6"/>
          <a:stretch>
            <a:fillRect/>
          </a:stretch>
        </p:blipFill>
        <p:spPr>
          <a:xfrm>
            <a:off x="10462945" y="3001765"/>
            <a:ext cx="1441048" cy="1669950"/>
          </a:xfrm>
          <a:prstGeom prst="rect">
            <a:avLst/>
          </a:prstGeom>
        </p:spPr>
      </p:pic>
      <p:sp>
        <p:nvSpPr>
          <p:cNvPr id="7" name="Rectangle 6">
            <a:extLst>
              <a:ext uri="{FF2B5EF4-FFF2-40B4-BE49-F238E27FC236}">
                <a16:creationId xmlns:a16="http://schemas.microsoft.com/office/drawing/2014/main" id="{39FD9098-5E2F-1243-A518-F59A159EBC59}"/>
              </a:ext>
            </a:extLst>
          </p:cNvPr>
          <p:cNvSpPr/>
          <p:nvPr/>
        </p:nvSpPr>
        <p:spPr>
          <a:xfrm>
            <a:off x="10944612" y="3001670"/>
            <a:ext cx="1019125" cy="338554"/>
          </a:xfrm>
          <a:prstGeom prst="rect">
            <a:avLst/>
          </a:prstGeom>
        </p:spPr>
        <p:txBody>
          <a:bodyPr wrap="none">
            <a:spAutoFit/>
          </a:bodyPr>
          <a:lstStyle/>
          <a:p>
            <a:pPr algn="r"/>
            <a:r>
              <a:rPr lang="en-US" sz="1600" dirty="0">
                <a:solidFill>
                  <a:schemeClr val="bg1"/>
                </a:solidFill>
                <a:latin typeface="Calibri" panose="020F0502020204030204" pitchFamily="34" charset="0"/>
                <a:cs typeface="Calibri" panose="020F0502020204030204" pitchFamily="34" charset="0"/>
              </a:rPr>
              <a:t>This study</a:t>
            </a:r>
            <a:endParaRPr lang="en-US" sz="1600" dirty="0">
              <a:solidFill>
                <a:schemeClr val="bg1"/>
              </a:solidFill>
            </a:endParaRPr>
          </a:p>
        </p:txBody>
      </p:sp>
      <p:sp>
        <p:nvSpPr>
          <p:cNvPr id="10" name="Slide Number Placeholder 3">
            <a:extLst>
              <a:ext uri="{FF2B5EF4-FFF2-40B4-BE49-F238E27FC236}">
                <a16:creationId xmlns:a16="http://schemas.microsoft.com/office/drawing/2014/main" id="{208B2E5D-F000-A098-1FFD-319C3E8B9956}"/>
              </a:ext>
            </a:extLst>
          </p:cNvPr>
          <p:cNvSpPr>
            <a:spLocks noGrp="1"/>
          </p:cNvSpPr>
          <p:nvPr>
            <p:ph type="sldNum" sz="quarter" idx="12"/>
          </p:nvPr>
        </p:nvSpPr>
        <p:spPr>
          <a:xfrm>
            <a:off x="11176000" y="6547487"/>
            <a:ext cx="812800" cy="374650"/>
          </a:xfrm>
        </p:spPr>
        <p:txBody>
          <a:bodyPr/>
          <a:lstStyle/>
          <a:p>
            <a:fld id="{A5E55A7B-7854-E145-92D9-B491DF4BAE2D}" type="slidenum">
              <a:rPr lang="en-US" smtClean="0">
                <a:solidFill>
                  <a:schemeClr val="bg1"/>
                </a:solidFill>
              </a:rPr>
              <a:pPr/>
              <a:t>6</a:t>
            </a:fld>
            <a:endParaRPr lang="en-US" dirty="0">
              <a:solidFill>
                <a:schemeClr val="bg1"/>
              </a:solidFill>
            </a:endParaRPr>
          </a:p>
        </p:txBody>
      </p:sp>
    </p:spTree>
    <p:extLst>
      <p:ext uri="{BB962C8B-B14F-4D97-AF65-F5344CB8AC3E}">
        <p14:creationId xmlns:p14="http://schemas.microsoft.com/office/powerpoint/2010/main" val="15723996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805" y="46782"/>
            <a:ext cx="8991813" cy="991675"/>
          </a:xfrm>
        </p:spPr>
        <p:txBody>
          <a:bodyPr/>
          <a:lstStyle/>
          <a:p>
            <a:r>
              <a:rPr lang="en-US" sz="3600" dirty="0"/>
              <a:t>Coastal permafrost failure mechanisms</a:t>
            </a:r>
            <a:endParaRPr lang="en-US" sz="3800" dirty="0"/>
          </a:p>
        </p:txBody>
      </p:sp>
      <p:sp>
        <p:nvSpPr>
          <p:cNvPr id="13" name="Slide Number Placeholder 3"/>
          <p:cNvSpPr txBox="1">
            <a:spLocks/>
          </p:cNvSpPr>
          <p:nvPr/>
        </p:nvSpPr>
        <p:spPr bwMode="auto">
          <a:xfrm>
            <a:off x="11456218" y="7091979"/>
            <a:ext cx="609600" cy="374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400" kern="1200">
                <a:solidFill>
                  <a:schemeClr val="tx1"/>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5E55A7B-7854-E145-92D9-B491DF4BAE2D}" type="slidenum">
              <a:rPr lang="en-US"/>
              <a:pPr/>
              <a:t>7</a:t>
            </a:fld>
            <a:endParaRPr lang="en-US" dirty="0"/>
          </a:p>
        </p:txBody>
      </p:sp>
      <p:sp>
        <p:nvSpPr>
          <p:cNvPr id="5" name="Rectangle 4">
            <a:extLst>
              <a:ext uri="{FF2B5EF4-FFF2-40B4-BE49-F238E27FC236}">
                <a16:creationId xmlns:a16="http://schemas.microsoft.com/office/drawing/2014/main" id="{B13408A5-8568-4148-A681-FF3FCD8D7581}"/>
              </a:ext>
            </a:extLst>
          </p:cNvPr>
          <p:cNvSpPr/>
          <p:nvPr/>
        </p:nvSpPr>
        <p:spPr>
          <a:xfrm>
            <a:off x="288007" y="882339"/>
            <a:ext cx="10815421" cy="2677656"/>
          </a:xfrm>
          <a:prstGeom prst="rect">
            <a:avLst/>
          </a:prstGeom>
        </p:spPr>
        <p:txBody>
          <a:bodyPr wrap="square">
            <a:spAutoFit/>
          </a:bodyPr>
          <a:lstStyle/>
          <a:p>
            <a:endParaRPr lang="en-US" sz="400" b="1" i="1" dirty="0">
              <a:latin typeface="Calibri" panose="020F0502020204030204" pitchFamily="34" charset="0"/>
              <a:cs typeface="Calibri" panose="020F0502020204030204" pitchFamily="34" charset="0"/>
            </a:endParaRPr>
          </a:p>
          <a:p>
            <a:endParaRPr lang="en-US" sz="400" b="1" i="1"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b="1" dirty="0">
                <a:solidFill>
                  <a:srgbClr val="0070C0"/>
                </a:solidFill>
                <a:latin typeface="Calibri" panose="020F0502020204030204" pitchFamily="34" charset="0"/>
                <a:cs typeface="Calibri" panose="020F0502020204030204" pitchFamily="34" charset="0"/>
              </a:rPr>
              <a:t>Retrogressive thaw slumping</a:t>
            </a:r>
            <a:r>
              <a:rPr lang="en-US" sz="2000" dirty="0">
                <a:latin typeface="Calibri" panose="020F0502020204030204" pitchFamily="34" charset="0"/>
                <a:cs typeface="Calibri" panose="020F0502020204030204" pitchFamily="34" charset="0"/>
              </a:rPr>
              <a:t>: a slope failure characterized by thaw of exposed ground ice and slumping of thawed soil, typically caused by thermo-denudation</a:t>
            </a:r>
            <a:r>
              <a:rPr lang="en-US" sz="2000" baseline="30000" dirty="0">
                <a:latin typeface="Calibri" panose="020F0502020204030204" pitchFamily="34" charset="0"/>
                <a:cs typeface="Calibri" panose="020F0502020204030204" pitchFamily="34" charset="0"/>
              </a:rPr>
              <a:t>1</a:t>
            </a:r>
            <a:r>
              <a:rPr lang="en-US" sz="2000" dirty="0">
                <a:latin typeface="Calibri" panose="020F0502020204030204" pitchFamily="34" charset="0"/>
                <a:cs typeface="Calibri" panose="020F0502020204030204" pitchFamily="34" charset="0"/>
              </a:rPr>
              <a:t>.</a:t>
            </a:r>
          </a:p>
          <a:p>
            <a:pPr marL="342900"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b="1" dirty="0">
                <a:solidFill>
                  <a:srgbClr val="0070C0"/>
                </a:solidFill>
                <a:latin typeface="Calibri" panose="020F0502020204030204" pitchFamily="34" charset="0"/>
                <a:cs typeface="Calibri" panose="020F0502020204030204" pitchFamily="34" charset="0"/>
              </a:rPr>
              <a:t>Active layer detachment</a:t>
            </a:r>
            <a:r>
              <a:rPr lang="en-US" sz="2000" dirty="0">
                <a:latin typeface="Calibri" panose="020F0502020204030204" pitchFamily="34" charset="0"/>
                <a:cs typeface="Calibri" panose="020F0502020204030204" pitchFamily="34" charset="0"/>
              </a:rPr>
              <a:t>: failures are translational landslides that occur in summer in thawing soil overlying permafrost, typically caused by thermo-denudation</a:t>
            </a:r>
            <a:r>
              <a:rPr lang="en-US" sz="2000" baseline="30000" dirty="0">
                <a:latin typeface="Calibri" panose="020F0502020204030204" pitchFamily="34" charset="0"/>
                <a:cs typeface="Calibri" panose="020F0502020204030204" pitchFamily="34" charset="0"/>
              </a:rPr>
              <a:t>1</a:t>
            </a:r>
            <a:r>
              <a:rPr lang="en-US" sz="2000" dirty="0">
                <a:latin typeface="Calibri" panose="020F0502020204030204" pitchFamily="34" charset="0"/>
                <a:cs typeface="Calibri" panose="020F0502020204030204" pitchFamily="34" charset="0"/>
              </a:rPr>
              <a:t>.</a:t>
            </a:r>
          </a:p>
          <a:p>
            <a:pPr marL="342900"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b="1" dirty="0">
                <a:solidFill>
                  <a:srgbClr val="0070C0"/>
                </a:solidFill>
                <a:latin typeface="Calibri" panose="020F0502020204030204" pitchFamily="34" charset="0"/>
                <a:cs typeface="Calibri" panose="020F0502020204030204" pitchFamily="34" charset="0"/>
              </a:rPr>
              <a:t>Block failure</a:t>
            </a:r>
            <a:r>
              <a:rPr lang="en-US" sz="2000" dirty="0">
                <a:latin typeface="Calibri" panose="020F0502020204030204" pitchFamily="34" charset="0"/>
                <a:cs typeface="Calibri" panose="020F0502020204030204" pitchFamily="34" charset="0"/>
              </a:rPr>
              <a:t>: a niche (recess at bluff base) progresses landward until the overhanging material fails in a shearing or toppling mode known as block failure, caused by thermo-abrasion</a:t>
            </a:r>
            <a:r>
              <a:rPr lang="en-US" sz="2000" baseline="30000" dirty="0">
                <a:latin typeface="Calibri" panose="020F0502020204030204" pitchFamily="34" charset="0"/>
                <a:cs typeface="Calibri" panose="020F0502020204030204" pitchFamily="34" charset="0"/>
              </a:rPr>
              <a:t>2</a:t>
            </a:r>
            <a:r>
              <a:rPr lang="en-US" sz="2000" dirty="0">
                <a:latin typeface="Calibri" panose="020F0502020204030204" pitchFamily="34" charset="0"/>
                <a:cs typeface="Calibri" panose="020F0502020204030204" pitchFamily="34" charset="0"/>
              </a:rPr>
              <a:t>. </a:t>
            </a:r>
          </a:p>
          <a:p>
            <a:pPr marL="342900" indent="-342900">
              <a:buFont typeface="Arial" panose="020B0604020202020204" pitchFamily="34" charset="0"/>
              <a:buChar char="•"/>
            </a:pPr>
            <a:endParaRPr lang="en-US" sz="400" dirty="0">
              <a:latin typeface="Calibri" panose="020F0502020204030204" pitchFamily="34" charset="0"/>
              <a:cs typeface="Calibri" panose="020F0502020204030204" pitchFamily="34" charset="0"/>
            </a:endParaRPr>
          </a:p>
          <a:p>
            <a:pPr marL="800100" lvl="1" indent="-342900">
              <a:buFont typeface="Wingdings" panose="05000000000000000000" pitchFamily="2" charset="2"/>
              <a:buChar char="Ø"/>
            </a:pPr>
            <a:r>
              <a:rPr lang="en-US" sz="2000" dirty="0">
                <a:latin typeface="Calibri" panose="020F0502020204030204" pitchFamily="34" charset="0"/>
                <a:cs typeface="Calibri" panose="020F0502020204030204" pitchFamily="34" charset="0"/>
              </a:rPr>
              <a:t>Fallen blocks can disintegrate in the near-shore environment </a:t>
            </a:r>
            <a:r>
              <a:rPr lang="en-US" sz="2000" b="1" dirty="0">
                <a:latin typeface="Calibri" panose="020F0502020204030204" pitchFamily="34" charset="0"/>
                <a:cs typeface="Calibri" panose="020F0502020204030204" pitchFamily="34" charset="0"/>
              </a:rPr>
              <a:t>within 1-2 weeks</a:t>
            </a:r>
            <a:r>
              <a:rPr lang="en-US" sz="2000" dirty="0">
                <a:latin typeface="Calibri" panose="020F0502020204030204" pitchFamily="34" charset="0"/>
                <a:cs typeface="Calibri" panose="020F0502020204030204" pitchFamily="34" charset="0"/>
              </a:rPr>
              <a:t>!</a:t>
            </a:r>
          </a:p>
        </p:txBody>
      </p:sp>
      <p:pic>
        <p:nvPicPr>
          <p:cNvPr id="9" name="Picture 8">
            <a:extLst>
              <a:ext uri="{FF2B5EF4-FFF2-40B4-BE49-F238E27FC236}">
                <a16:creationId xmlns:a16="http://schemas.microsoft.com/office/drawing/2014/main" id="{0200B802-CF1C-4CC9-8173-1AC902ACE1E2}"/>
              </a:ext>
            </a:extLst>
          </p:cNvPr>
          <p:cNvPicPr>
            <a:picLocks noChangeAspect="1"/>
          </p:cNvPicPr>
          <p:nvPr/>
        </p:nvPicPr>
        <p:blipFill>
          <a:blip r:embed="rId3"/>
          <a:stretch>
            <a:fillRect/>
          </a:stretch>
        </p:blipFill>
        <p:spPr>
          <a:xfrm>
            <a:off x="530759" y="3818021"/>
            <a:ext cx="3451741" cy="2331046"/>
          </a:xfrm>
          <a:prstGeom prst="rect">
            <a:avLst/>
          </a:prstGeom>
        </p:spPr>
      </p:pic>
      <p:pic>
        <p:nvPicPr>
          <p:cNvPr id="11" name="Picture 10">
            <a:extLst>
              <a:ext uri="{FF2B5EF4-FFF2-40B4-BE49-F238E27FC236}">
                <a16:creationId xmlns:a16="http://schemas.microsoft.com/office/drawing/2014/main" id="{9F658DBA-AED1-46CE-B49E-39D0E03EC328}"/>
              </a:ext>
            </a:extLst>
          </p:cNvPr>
          <p:cNvPicPr>
            <a:picLocks noChangeAspect="1"/>
          </p:cNvPicPr>
          <p:nvPr/>
        </p:nvPicPr>
        <p:blipFill>
          <a:blip r:embed="rId4"/>
          <a:stretch>
            <a:fillRect/>
          </a:stretch>
        </p:blipFill>
        <p:spPr>
          <a:xfrm>
            <a:off x="4306701" y="3819994"/>
            <a:ext cx="3386612" cy="2331045"/>
          </a:xfrm>
          <a:prstGeom prst="rect">
            <a:avLst/>
          </a:prstGeom>
        </p:spPr>
      </p:pic>
      <p:pic>
        <p:nvPicPr>
          <p:cNvPr id="16" name="Picture 15">
            <a:extLst>
              <a:ext uri="{FF2B5EF4-FFF2-40B4-BE49-F238E27FC236}">
                <a16:creationId xmlns:a16="http://schemas.microsoft.com/office/drawing/2014/main" id="{6F72006B-E911-4F60-9C04-6BE10C2C1E40}"/>
              </a:ext>
            </a:extLst>
          </p:cNvPr>
          <p:cNvPicPr>
            <a:picLocks noChangeAspect="1"/>
          </p:cNvPicPr>
          <p:nvPr/>
        </p:nvPicPr>
        <p:blipFill>
          <a:blip r:embed="rId5"/>
          <a:stretch>
            <a:fillRect/>
          </a:stretch>
        </p:blipFill>
        <p:spPr>
          <a:xfrm>
            <a:off x="7920298" y="3749006"/>
            <a:ext cx="3302370" cy="2409546"/>
          </a:xfrm>
          <a:prstGeom prst="rect">
            <a:avLst/>
          </a:prstGeom>
        </p:spPr>
      </p:pic>
      <p:sp>
        <p:nvSpPr>
          <p:cNvPr id="19" name="TextBox 18">
            <a:extLst>
              <a:ext uri="{FF2B5EF4-FFF2-40B4-BE49-F238E27FC236}">
                <a16:creationId xmlns:a16="http://schemas.microsoft.com/office/drawing/2014/main" id="{C0633806-A9D5-4CA4-8023-23A7950461EF}"/>
              </a:ext>
            </a:extLst>
          </p:cNvPr>
          <p:cNvSpPr txBox="1"/>
          <p:nvPr/>
        </p:nvSpPr>
        <p:spPr>
          <a:xfrm>
            <a:off x="969332" y="6089653"/>
            <a:ext cx="3451741" cy="338554"/>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Retrogressive thaw slumping</a:t>
            </a:r>
          </a:p>
        </p:txBody>
      </p:sp>
      <p:sp>
        <p:nvSpPr>
          <p:cNvPr id="28" name="TextBox 27">
            <a:extLst>
              <a:ext uri="{FF2B5EF4-FFF2-40B4-BE49-F238E27FC236}">
                <a16:creationId xmlns:a16="http://schemas.microsoft.com/office/drawing/2014/main" id="{63402315-C229-4274-B5CF-37160548773A}"/>
              </a:ext>
            </a:extLst>
          </p:cNvPr>
          <p:cNvSpPr txBox="1"/>
          <p:nvPr/>
        </p:nvSpPr>
        <p:spPr>
          <a:xfrm>
            <a:off x="4859646" y="6091742"/>
            <a:ext cx="3451741" cy="338554"/>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Active layer detachment</a:t>
            </a:r>
          </a:p>
        </p:txBody>
      </p:sp>
      <p:sp>
        <p:nvSpPr>
          <p:cNvPr id="29" name="TextBox 28">
            <a:extLst>
              <a:ext uri="{FF2B5EF4-FFF2-40B4-BE49-F238E27FC236}">
                <a16:creationId xmlns:a16="http://schemas.microsoft.com/office/drawing/2014/main" id="{A3DA6471-F348-4B11-B6AD-C1DAA932B498}"/>
              </a:ext>
            </a:extLst>
          </p:cNvPr>
          <p:cNvSpPr txBox="1"/>
          <p:nvPr/>
        </p:nvSpPr>
        <p:spPr>
          <a:xfrm>
            <a:off x="8740259" y="6089653"/>
            <a:ext cx="3451741" cy="338554"/>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Block failure</a:t>
            </a:r>
          </a:p>
        </p:txBody>
      </p:sp>
      <p:sp>
        <p:nvSpPr>
          <p:cNvPr id="3" name="Rectangle 2">
            <a:extLst>
              <a:ext uri="{FF2B5EF4-FFF2-40B4-BE49-F238E27FC236}">
                <a16:creationId xmlns:a16="http://schemas.microsoft.com/office/drawing/2014/main" id="{307C4187-6655-4374-BAF0-D07851900A62}"/>
              </a:ext>
            </a:extLst>
          </p:cNvPr>
          <p:cNvSpPr/>
          <p:nvPr/>
        </p:nvSpPr>
        <p:spPr>
          <a:xfrm>
            <a:off x="2219607" y="5745656"/>
            <a:ext cx="1691682" cy="338554"/>
          </a:xfrm>
          <a:prstGeom prst="rect">
            <a:avLst/>
          </a:prstGeom>
        </p:spPr>
        <p:txBody>
          <a:bodyPr wrap="none">
            <a:spAutoFit/>
          </a:bodyPr>
          <a:lstStyle/>
          <a:p>
            <a:r>
              <a:rPr lang="en-US" sz="1600" dirty="0" err="1">
                <a:solidFill>
                  <a:schemeClr val="bg1"/>
                </a:solidFill>
                <a:latin typeface="Calibri" panose="020F0502020204030204" pitchFamily="34" charset="0"/>
                <a:cs typeface="Calibri" panose="020F0502020204030204" pitchFamily="34" charset="0"/>
              </a:rPr>
              <a:t>Lantuit</a:t>
            </a:r>
            <a:r>
              <a:rPr lang="en-US" sz="1600" dirty="0">
                <a:solidFill>
                  <a:schemeClr val="bg1"/>
                </a:solidFill>
                <a:latin typeface="Calibri" panose="020F0502020204030204" pitchFamily="34" charset="0"/>
                <a:cs typeface="Calibri" panose="020F0502020204030204" pitchFamily="34" charset="0"/>
              </a:rPr>
              <a:t> </a:t>
            </a:r>
            <a:r>
              <a:rPr lang="en-US" sz="1600" i="1" dirty="0">
                <a:solidFill>
                  <a:schemeClr val="bg1"/>
                </a:solidFill>
                <a:latin typeface="Calibri" panose="020F0502020204030204" pitchFamily="34" charset="0"/>
                <a:cs typeface="Calibri" panose="020F0502020204030204" pitchFamily="34" charset="0"/>
              </a:rPr>
              <a:t>et al.</a:t>
            </a:r>
            <a:r>
              <a:rPr lang="en-US" sz="1600" dirty="0">
                <a:solidFill>
                  <a:schemeClr val="bg1"/>
                </a:solidFill>
                <a:latin typeface="Calibri" panose="020F0502020204030204" pitchFamily="34" charset="0"/>
                <a:cs typeface="Calibri" panose="020F0502020204030204" pitchFamily="34" charset="0"/>
              </a:rPr>
              <a:t> 2008</a:t>
            </a:r>
            <a:endParaRPr lang="en-US" sz="1600" dirty="0">
              <a:solidFill>
                <a:schemeClr val="bg1"/>
              </a:solidFill>
            </a:endParaRPr>
          </a:p>
        </p:txBody>
      </p:sp>
      <p:sp>
        <p:nvSpPr>
          <p:cNvPr id="14" name="Rectangle 13">
            <a:extLst>
              <a:ext uri="{FF2B5EF4-FFF2-40B4-BE49-F238E27FC236}">
                <a16:creationId xmlns:a16="http://schemas.microsoft.com/office/drawing/2014/main" id="{1477A27E-4AF9-42A4-B8FB-4092C0BD1FD6}"/>
              </a:ext>
            </a:extLst>
          </p:cNvPr>
          <p:cNvSpPr/>
          <p:nvPr/>
        </p:nvSpPr>
        <p:spPr>
          <a:xfrm>
            <a:off x="5958830" y="5729733"/>
            <a:ext cx="1691682" cy="338554"/>
          </a:xfrm>
          <a:prstGeom prst="rect">
            <a:avLst/>
          </a:prstGeom>
        </p:spPr>
        <p:txBody>
          <a:bodyPr wrap="none">
            <a:spAutoFit/>
          </a:bodyPr>
          <a:lstStyle/>
          <a:p>
            <a:r>
              <a:rPr lang="en-US" sz="1600" dirty="0" err="1">
                <a:solidFill>
                  <a:schemeClr val="bg1"/>
                </a:solidFill>
                <a:latin typeface="Calibri" panose="020F0502020204030204" pitchFamily="34" charset="0"/>
                <a:cs typeface="Calibri" panose="020F0502020204030204" pitchFamily="34" charset="0"/>
              </a:rPr>
              <a:t>Lantuit</a:t>
            </a:r>
            <a:r>
              <a:rPr lang="en-US" sz="1600" dirty="0">
                <a:solidFill>
                  <a:schemeClr val="bg1"/>
                </a:solidFill>
                <a:latin typeface="Calibri" panose="020F0502020204030204" pitchFamily="34" charset="0"/>
                <a:cs typeface="Calibri" panose="020F0502020204030204" pitchFamily="34" charset="0"/>
              </a:rPr>
              <a:t> </a:t>
            </a:r>
            <a:r>
              <a:rPr lang="en-US" sz="1600" i="1" dirty="0">
                <a:solidFill>
                  <a:schemeClr val="bg1"/>
                </a:solidFill>
                <a:latin typeface="Calibri" panose="020F0502020204030204" pitchFamily="34" charset="0"/>
                <a:cs typeface="Calibri" panose="020F0502020204030204" pitchFamily="34" charset="0"/>
              </a:rPr>
              <a:t>et al.</a:t>
            </a:r>
            <a:r>
              <a:rPr lang="en-US" sz="1600" dirty="0">
                <a:solidFill>
                  <a:schemeClr val="bg1"/>
                </a:solidFill>
                <a:latin typeface="Calibri" panose="020F0502020204030204" pitchFamily="34" charset="0"/>
                <a:cs typeface="Calibri" panose="020F0502020204030204" pitchFamily="34" charset="0"/>
              </a:rPr>
              <a:t> 2008</a:t>
            </a:r>
            <a:endParaRPr lang="en-US" sz="1600" dirty="0">
              <a:solidFill>
                <a:schemeClr val="bg1"/>
              </a:solidFill>
            </a:endParaRPr>
          </a:p>
        </p:txBody>
      </p:sp>
      <p:sp>
        <p:nvSpPr>
          <p:cNvPr id="4" name="Rectangle 3">
            <a:extLst>
              <a:ext uri="{FF2B5EF4-FFF2-40B4-BE49-F238E27FC236}">
                <a16:creationId xmlns:a16="http://schemas.microsoft.com/office/drawing/2014/main" id="{BCEA98FA-75DF-43B1-BAD2-ED0D7A8DD65A}"/>
              </a:ext>
            </a:extLst>
          </p:cNvPr>
          <p:cNvSpPr/>
          <p:nvPr/>
        </p:nvSpPr>
        <p:spPr>
          <a:xfrm>
            <a:off x="7979444" y="5707837"/>
            <a:ext cx="1749133" cy="338554"/>
          </a:xfrm>
          <a:prstGeom prst="rect">
            <a:avLst/>
          </a:prstGeom>
        </p:spPr>
        <p:txBody>
          <a:bodyPr wrap="none">
            <a:spAutoFit/>
          </a:bodyPr>
          <a:lstStyle/>
          <a:p>
            <a:r>
              <a:rPr lang="en-US" sz="1600" dirty="0">
                <a:solidFill>
                  <a:schemeClr val="bg1"/>
                </a:solidFill>
                <a:latin typeface="Calibri" panose="020F0502020204030204" pitchFamily="34" charset="0"/>
                <a:cs typeface="Calibri" panose="020F0502020204030204" pitchFamily="34" charset="0"/>
              </a:rPr>
              <a:t>Ravens </a:t>
            </a:r>
            <a:r>
              <a:rPr lang="en-US" sz="1600" i="1" dirty="0">
                <a:solidFill>
                  <a:schemeClr val="bg1"/>
                </a:solidFill>
                <a:latin typeface="Calibri" panose="020F0502020204030204" pitchFamily="34" charset="0"/>
                <a:cs typeface="Calibri" panose="020F0502020204030204" pitchFamily="34" charset="0"/>
              </a:rPr>
              <a:t>et al. 2012</a:t>
            </a:r>
            <a:endParaRPr lang="en-US" sz="1600" dirty="0">
              <a:solidFill>
                <a:schemeClr val="bg1"/>
              </a:solidFill>
            </a:endParaRPr>
          </a:p>
        </p:txBody>
      </p:sp>
      <p:pic>
        <p:nvPicPr>
          <p:cNvPr id="18" name="Picture 17">
            <a:extLst>
              <a:ext uri="{FF2B5EF4-FFF2-40B4-BE49-F238E27FC236}">
                <a16:creationId xmlns:a16="http://schemas.microsoft.com/office/drawing/2014/main" id="{BF9A18BE-BB5C-40A0-AB3C-A3355E01B108}"/>
              </a:ext>
            </a:extLst>
          </p:cNvPr>
          <p:cNvPicPr>
            <a:picLocks noChangeAspect="1"/>
          </p:cNvPicPr>
          <p:nvPr/>
        </p:nvPicPr>
        <p:blipFill>
          <a:blip r:embed="rId6"/>
          <a:stretch>
            <a:fillRect/>
          </a:stretch>
        </p:blipFill>
        <p:spPr>
          <a:xfrm>
            <a:off x="10462945" y="3001765"/>
            <a:ext cx="1441048" cy="1669950"/>
          </a:xfrm>
          <a:prstGeom prst="rect">
            <a:avLst/>
          </a:prstGeom>
        </p:spPr>
      </p:pic>
      <p:sp>
        <p:nvSpPr>
          <p:cNvPr id="17" name="Rectangle 16">
            <a:extLst>
              <a:ext uri="{FF2B5EF4-FFF2-40B4-BE49-F238E27FC236}">
                <a16:creationId xmlns:a16="http://schemas.microsoft.com/office/drawing/2014/main" id="{B40C8A22-E733-4440-8A8A-8F445C012A92}"/>
              </a:ext>
            </a:extLst>
          </p:cNvPr>
          <p:cNvSpPr/>
          <p:nvPr/>
        </p:nvSpPr>
        <p:spPr>
          <a:xfrm>
            <a:off x="7882066" y="3635515"/>
            <a:ext cx="3302369" cy="2780165"/>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6E2EB78-659D-4061-A1DB-58E0B6A29BA4}"/>
              </a:ext>
            </a:extLst>
          </p:cNvPr>
          <p:cNvSpPr/>
          <p:nvPr/>
        </p:nvSpPr>
        <p:spPr>
          <a:xfrm>
            <a:off x="288007" y="2455101"/>
            <a:ext cx="10934661" cy="699148"/>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B9D5837-D7D7-4E0A-BDBA-D710BC16534E}"/>
              </a:ext>
            </a:extLst>
          </p:cNvPr>
          <p:cNvSpPr txBox="1"/>
          <p:nvPr/>
        </p:nvSpPr>
        <p:spPr>
          <a:xfrm>
            <a:off x="8017514" y="3671972"/>
            <a:ext cx="2675749" cy="584775"/>
          </a:xfrm>
          <a:prstGeom prst="rect">
            <a:avLst/>
          </a:prstGeom>
          <a:noFill/>
        </p:spPr>
        <p:txBody>
          <a:bodyPr wrap="square" rtlCol="0">
            <a:spAutoFit/>
          </a:bodyPr>
          <a:lstStyle/>
          <a:p>
            <a:pPr algn="ctr"/>
            <a:r>
              <a:rPr lang="en-US" sz="1600" b="1" i="1" dirty="0">
                <a:solidFill>
                  <a:srgbClr val="FF0000"/>
                </a:solidFill>
                <a:latin typeface="Calibri" panose="020F0502020204030204" pitchFamily="34" charset="0"/>
                <a:cs typeface="Calibri" panose="020F0502020204030204" pitchFamily="34" charset="0"/>
              </a:rPr>
              <a:t>Dominant failure mechanism in northern Alaska</a:t>
            </a:r>
          </a:p>
        </p:txBody>
      </p:sp>
      <p:sp>
        <p:nvSpPr>
          <p:cNvPr id="21" name="TextBox 20">
            <a:extLst>
              <a:ext uri="{FF2B5EF4-FFF2-40B4-BE49-F238E27FC236}">
                <a16:creationId xmlns:a16="http://schemas.microsoft.com/office/drawing/2014/main" id="{0B0AD73A-C227-494E-9F94-6E19BB789B89}"/>
              </a:ext>
            </a:extLst>
          </p:cNvPr>
          <p:cNvSpPr txBox="1"/>
          <p:nvPr/>
        </p:nvSpPr>
        <p:spPr>
          <a:xfrm>
            <a:off x="0" y="6526530"/>
            <a:ext cx="11427743" cy="338554"/>
          </a:xfrm>
          <a:prstGeom prst="rect">
            <a:avLst/>
          </a:prstGeom>
          <a:noFill/>
        </p:spPr>
        <p:txBody>
          <a:bodyPr wrap="square" rtlCol="0">
            <a:spAutoFit/>
          </a:bodyPr>
          <a:lstStyle/>
          <a:p>
            <a:r>
              <a:rPr lang="en-US" sz="1600" baseline="30000" dirty="0">
                <a:solidFill>
                  <a:schemeClr val="bg1"/>
                </a:solidFill>
                <a:latin typeface="Calibri" panose="020F0502020204030204" pitchFamily="34" charset="0"/>
                <a:cs typeface="Calibri" panose="020F0502020204030204" pitchFamily="34" charset="0"/>
              </a:rPr>
              <a:t>1</a:t>
            </a:r>
            <a:r>
              <a:rPr lang="en-US" sz="1600" dirty="0">
                <a:solidFill>
                  <a:schemeClr val="bg1"/>
                </a:solidFill>
                <a:latin typeface="Calibri" panose="020F0502020204030204" pitchFamily="34" charset="0"/>
                <a:cs typeface="Calibri" panose="020F0502020204030204" pitchFamily="34" charset="0"/>
              </a:rPr>
              <a:t>Thawing of permafrost bluffs that proceeds under the influence of gravity.   </a:t>
            </a:r>
            <a:r>
              <a:rPr lang="en-US" sz="1600" baseline="30000" dirty="0">
                <a:solidFill>
                  <a:schemeClr val="bg1"/>
                </a:solidFill>
                <a:latin typeface="Calibri" panose="020F0502020204030204" pitchFamily="34" charset="0"/>
                <a:cs typeface="Calibri" panose="020F0502020204030204" pitchFamily="34" charset="0"/>
              </a:rPr>
              <a:t>2</a:t>
            </a:r>
            <a:r>
              <a:rPr lang="en-US" sz="1600" dirty="0">
                <a:solidFill>
                  <a:schemeClr val="bg1"/>
                </a:solidFill>
                <a:latin typeface="Calibri" panose="020F0502020204030204" pitchFamily="34" charset="0"/>
                <a:cs typeface="Calibri" panose="020F0502020204030204" pitchFamily="34" charset="0"/>
              </a:rPr>
              <a:t>Undercutting of permafrost bluff by warming ocean.</a:t>
            </a:r>
          </a:p>
        </p:txBody>
      </p:sp>
      <p:sp>
        <p:nvSpPr>
          <p:cNvPr id="6" name="Rectangle 5">
            <a:extLst>
              <a:ext uri="{FF2B5EF4-FFF2-40B4-BE49-F238E27FC236}">
                <a16:creationId xmlns:a16="http://schemas.microsoft.com/office/drawing/2014/main" id="{2042467F-F88A-BF94-998E-BE4F41752726}"/>
              </a:ext>
            </a:extLst>
          </p:cNvPr>
          <p:cNvSpPr/>
          <p:nvPr/>
        </p:nvSpPr>
        <p:spPr>
          <a:xfrm>
            <a:off x="10944612" y="3001670"/>
            <a:ext cx="1019125" cy="338554"/>
          </a:xfrm>
          <a:prstGeom prst="rect">
            <a:avLst/>
          </a:prstGeom>
        </p:spPr>
        <p:txBody>
          <a:bodyPr wrap="none">
            <a:spAutoFit/>
          </a:bodyPr>
          <a:lstStyle/>
          <a:p>
            <a:pPr algn="r"/>
            <a:r>
              <a:rPr lang="en-US" sz="1600" dirty="0">
                <a:solidFill>
                  <a:schemeClr val="bg1"/>
                </a:solidFill>
                <a:latin typeface="Calibri" panose="020F0502020204030204" pitchFamily="34" charset="0"/>
                <a:cs typeface="Calibri" panose="020F0502020204030204" pitchFamily="34" charset="0"/>
              </a:rPr>
              <a:t>This study</a:t>
            </a:r>
            <a:endParaRPr lang="en-US" sz="1600" dirty="0">
              <a:solidFill>
                <a:schemeClr val="bg1"/>
              </a:solidFill>
            </a:endParaRPr>
          </a:p>
        </p:txBody>
      </p:sp>
      <p:sp>
        <p:nvSpPr>
          <p:cNvPr id="10" name="Slide Number Placeholder 3">
            <a:extLst>
              <a:ext uri="{FF2B5EF4-FFF2-40B4-BE49-F238E27FC236}">
                <a16:creationId xmlns:a16="http://schemas.microsoft.com/office/drawing/2014/main" id="{68DDAE9B-0BC5-79D5-A00C-37C71521D011}"/>
              </a:ext>
            </a:extLst>
          </p:cNvPr>
          <p:cNvSpPr>
            <a:spLocks noGrp="1"/>
          </p:cNvSpPr>
          <p:nvPr>
            <p:ph type="sldNum" sz="quarter" idx="12"/>
          </p:nvPr>
        </p:nvSpPr>
        <p:spPr>
          <a:xfrm>
            <a:off x="11176000" y="6547487"/>
            <a:ext cx="812800" cy="374650"/>
          </a:xfrm>
        </p:spPr>
        <p:txBody>
          <a:bodyPr/>
          <a:lstStyle/>
          <a:p>
            <a:fld id="{A5E55A7B-7854-E145-92D9-B491DF4BAE2D}" type="slidenum">
              <a:rPr lang="en-US" smtClean="0">
                <a:solidFill>
                  <a:schemeClr val="bg1"/>
                </a:solidFill>
              </a:rPr>
              <a:pPr/>
              <a:t>7</a:t>
            </a:fld>
            <a:endParaRPr lang="en-US" dirty="0">
              <a:solidFill>
                <a:schemeClr val="bg1"/>
              </a:solidFill>
            </a:endParaRPr>
          </a:p>
        </p:txBody>
      </p:sp>
    </p:spTree>
    <p:extLst>
      <p:ext uri="{BB962C8B-B14F-4D97-AF65-F5344CB8AC3E}">
        <p14:creationId xmlns:p14="http://schemas.microsoft.com/office/powerpoint/2010/main" val="2028330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805" y="67669"/>
            <a:ext cx="9786015" cy="824547"/>
          </a:xfrm>
        </p:spPr>
        <p:txBody>
          <a:bodyPr/>
          <a:lstStyle/>
          <a:p>
            <a:r>
              <a:rPr lang="en-US" sz="3600" dirty="0"/>
              <a:t>Example of bluff erosion during 2019 UAV surveys*</a:t>
            </a:r>
            <a:endParaRPr lang="en-US" sz="3800" dirty="0"/>
          </a:p>
        </p:txBody>
      </p:sp>
      <p:sp>
        <p:nvSpPr>
          <p:cNvPr id="13" name="Slide Number Placeholder 3"/>
          <p:cNvSpPr txBox="1">
            <a:spLocks/>
          </p:cNvSpPr>
          <p:nvPr/>
        </p:nvSpPr>
        <p:spPr bwMode="auto">
          <a:xfrm>
            <a:off x="11456218" y="7091979"/>
            <a:ext cx="609600" cy="374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0" algn="r" defTabSz="457200" rtl="0" eaLnBrk="1" latinLnBrk="0" hangingPunct="1">
              <a:defRPr sz="1400" kern="1200">
                <a:solidFill>
                  <a:schemeClr val="tx1"/>
                </a:solidFill>
                <a:latin typeface="Calibri"/>
                <a:ea typeface="+mn-ea"/>
                <a:cs typeface="Calibri"/>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5E55A7B-7854-E145-92D9-B491DF4BAE2D}" type="slidenum">
              <a:rPr lang="en-US"/>
              <a:pPr/>
              <a:t>8</a:t>
            </a:fld>
            <a:endParaRPr lang="en-US" dirty="0"/>
          </a:p>
        </p:txBody>
      </p:sp>
      <p:pic>
        <p:nvPicPr>
          <p:cNvPr id="12" name="Picture 11">
            <a:extLst>
              <a:ext uri="{FF2B5EF4-FFF2-40B4-BE49-F238E27FC236}">
                <a16:creationId xmlns:a16="http://schemas.microsoft.com/office/drawing/2014/main" id="{4EC723DD-B288-4785-8BEB-626C7D2A35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805" y="892216"/>
            <a:ext cx="9329661" cy="5505251"/>
          </a:xfrm>
          <a:prstGeom prst="rect">
            <a:avLst/>
          </a:prstGeom>
        </p:spPr>
      </p:pic>
      <p:sp>
        <p:nvSpPr>
          <p:cNvPr id="3" name="Rectangle 2">
            <a:extLst>
              <a:ext uri="{FF2B5EF4-FFF2-40B4-BE49-F238E27FC236}">
                <a16:creationId xmlns:a16="http://schemas.microsoft.com/office/drawing/2014/main" id="{E2289D01-9E5D-418F-A332-E75FA3335155}"/>
              </a:ext>
            </a:extLst>
          </p:cNvPr>
          <p:cNvSpPr/>
          <p:nvPr/>
        </p:nvSpPr>
        <p:spPr>
          <a:xfrm>
            <a:off x="9025534" y="3068021"/>
            <a:ext cx="3083864" cy="1323439"/>
          </a:xfrm>
          <a:prstGeom prst="rect">
            <a:avLst/>
          </a:prstGeom>
        </p:spPr>
        <p:txBody>
          <a:bodyPr wrap="square">
            <a:spAutoFit/>
          </a:bodyPr>
          <a:lstStyle/>
          <a:p>
            <a:pPr lvl="1" algn="ctr"/>
            <a:r>
              <a:rPr lang="en-US" sz="2000" dirty="0">
                <a:latin typeface="Calibri" panose="020F0502020204030204" pitchFamily="34" charset="0"/>
                <a:cs typeface="Calibri" panose="020F0502020204030204" pitchFamily="34" charset="0"/>
              </a:rPr>
              <a:t>Fallen blocks can disintegrate in near-shore environment </a:t>
            </a:r>
            <a:r>
              <a:rPr lang="en-US" sz="2000" b="1" dirty="0">
                <a:latin typeface="Calibri" panose="020F0502020204030204" pitchFamily="34" charset="0"/>
                <a:cs typeface="Calibri" panose="020F0502020204030204" pitchFamily="34" charset="0"/>
              </a:rPr>
              <a:t>within 1-2 weeks</a:t>
            </a:r>
            <a:r>
              <a:rPr lang="en-US" sz="2000" dirty="0">
                <a:latin typeface="Calibri" panose="020F0502020204030204" pitchFamily="34" charset="0"/>
                <a:cs typeface="Calibri" panose="020F0502020204030204" pitchFamily="34" charset="0"/>
              </a:rPr>
              <a:t>!</a:t>
            </a:r>
          </a:p>
        </p:txBody>
      </p:sp>
      <p:cxnSp>
        <p:nvCxnSpPr>
          <p:cNvPr id="6" name="Connector: Elbow 5">
            <a:extLst>
              <a:ext uri="{FF2B5EF4-FFF2-40B4-BE49-F238E27FC236}">
                <a16:creationId xmlns:a16="http://schemas.microsoft.com/office/drawing/2014/main" id="{7598099B-7411-4AB4-ABEE-DA3BFFC4ED74}"/>
              </a:ext>
            </a:extLst>
          </p:cNvPr>
          <p:cNvCxnSpPr/>
          <p:nvPr/>
        </p:nvCxnSpPr>
        <p:spPr>
          <a:xfrm rot="10800000">
            <a:off x="9533466" y="1817226"/>
            <a:ext cx="1230990" cy="1189305"/>
          </a:xfrm>
          <a:prstGeom prst="bentConnector3">
            <a:avLst>
              <a:gd name="adj1" fmla="val -775"/>
            </a:avLst>
          </a:prstGeom>
          <a:ln w="952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7" name="Connector: Elbow 16">
            <a:extLst>
              <a:ext uri="{FF2B5EF4-FFF2-40B4-BE49-F238E27FC236}">
                <a16:creationId xmlns:a16="http://schemas.microsoft.com/office/drawing/2014/main" id="{6E93D73E-CB9F-470B-AC5D-2CC35D4EAC0A}"/>
              </a:ext>
            </a:extLst>
          </p:cNvPr>
          <p:cNvCxnSpPr>
            <a:cxnSpLocks/>
          </p:cNvCxnSpPr>
          <p:nvPr/>
        </p:nvCxnSpPr>
        <p:spPr>
          <a:xfrm rot="5400000">
            <a:off x="9478434" y="4468526"/>
            <a:ext cx="1341054" cy="1230990"/>
          </a:xfrm>
          <a:prstGeom prst="bentConnector3">
            <a:avLst>
              <a:gd name="adj1" fmla="val 100112"/>
            </a:avLst>
          </a:prstGeom>
          <a:ln w="952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57F1FC41-3D7F-4063-BE38-4033BE3B9B28}"/>
              </a:ext>
            </a:extLst>
          </p:cNvPr>
          <p:cNvSpPr txBox="1"/>
          <p:nvPr/>
        </p:nvSpPr>
        <p:spPr>
          <a:xfrm>
            <a:off x="9583356" y="5862587"/>
            <a:ext cx="2362200" cy="584775"/>
          </a:xfrm>
          <a:prstGeom prst="rect">
            <a:avLst/>
          </a:prstGeom>
          <a:noFill/>
        </p:spPr>
        <p:txBody>
          <a:bodyPr wrap="square" rtlCol="0">
            <a:spAutoFit/>
          </a:bodyPr>
          <a:lstStyle/>
          <a:p>
            <a:pPr algn="ctr"/>
            <a:r>
              <a:rPr lang="en-US" sz="1600" dirty="0">
                <a:latin typeface="Calibri" panose="020F0502020204030204" pitchFamily="34" charset="0"/>
                <a:cs typeface="Calibri" panose="020F0502020204030204" pitchFamily="34" charset="0"/>
              </a:rPr>
              <a:t>*Images courtesy of Ben Jones, UAF</a:t>
            </a:r>
          </a:p>
        </p:txBody>
      </p:sp>
      <p:sp>
        <p:nvSpPr>
          <p:cNvPr id="5" name="Slide Number Placeholder 3">
            <a:extLst>
              <a:ext uri="{FF2B5EF4-FFF2-40B4-BE49-F238E27FC236}">
                <a16:creationId xmlns:a16="http://schemas.microsoft.com/office/drawing/2014/main" id="{AE514DFE-E550-7FDE-7AA7-45C8912A537F}"/>
              </a:ext>
            </a:extLst>
          </p:cNvPr>
          <p:cNvSpPr>
            <a:spLocks noGrp="1"/>
          </p:cNvSpPr>
          <p:nvPr>
            <p:ph type="sldNum" sz="quarter" idx="12"/>
          </p:nvPr>
        </p:nvSpPr>
        <p:spPr>
          <a:xfrm>
            <a:off x="11176000" y="6547487"/>
            <a:ext cx="812800" cy="374650"/>
          </a:xfrm>
        </p:spPr>
        <p:txBody>
          <a:bodyPr/>
          <a:lstStyle/>
          <a:p>
            <a:fld id="{A5E55A7B-7854-E145-92D9-B491DF4BAE2D}" type="slidenum">
              <a:rPr lang="en-US" smtClean="0">
                <a:solidFill>
                  <a:schemeClr val="bg1"/>
                </a:solidFill>
              </a:rPr>
              <a:pPr/>
              <a:t>8</a:t>
            </a:fld>
            <a:endParaRPr lang="en-US" dirty="0">
              <a:solidFill>
                <a:schemeClr val="bg1"/>
              </a:solidFill>
            </a:endParaRPr>
          </a:p>
        </p:txBody>
      </p:sp>
    </p:spTree>
    <p:extLst>
      <p:ext uri="{BB962C8B-B14F-4D97-AF65-F5344CB8AC3E}">
        <p14:creationId xmlns:p14="http://schemas.microsoft.com/office/powerpoint/2010/main" val="1504435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805" y="46782"/>
            <a:ext cx="8991813" cy="991675"/>
          </a:xfrm>
        </p:spPr>
        <p:txBody>
          <a:bodyPr/>
          <a:lstStyle/>
          <a:p>
            <a:r>
              <a:rPr lang="en-US" sz="3600" dirty="0"/>
              <a:t>State-of-the-art in permafrost modeling</a:t>
            </a:r>
            <a:endParaRPr lang="en-US" sz="3800" dirty="0"/>
          </a:p>
        </p:txBody>
      </p:sp>
      <p:sp>
        <p:nvSpPr>
          <p:cNvPr id="6" name="Rectangle 5">
            <a:extLst>
              <a:ext uri="{FF2B5EF4-FFF2-40B4-BE49-F238E27FC236}">
                <a16:creationId xmlns:a16="http://schemas.microsoft.com/office/drawing/2014/main" id="{C68148C1-955D-4E5A-9DBA-9A1EDB56E096}"/>
              </a:ext>
            </a:extLst>
          </p:cNvPr>
          <p:cNvSpPr/>
          <p:nvPr/>
        </p:nvSpPr>
        <p:spPr>
          <a:xfrm>
            <a:off x="-354687" y="1884978"/>
            <a:ext cx="8295915" cy="4308872"/>
          </a:xfrm>
          <a:prstGeom prst="rect">
            <a:avLst/>
          </a:prstGeom>
        </p:spPr>
        <p:txBody>
          <a:bodyPr wrap="square">
            <a:spAutoFit/>
          </a:bodyPr>
          <a:lstStyle/>
          <a:p>
            <a:pPr marL="800100" lvl="1" indent="-342900">
              <a:buFont typeface="Arial" panose="020B0604020202020204" pitchFamily="34" charset="0"/>
              <a:buChar char="•"/>
            </a:pPr>
            <a:r>
              <a:rPr lang="en-US" sz="2200" dirty="0">
                <a:latin typeface="Calibri" panose="020F0502020204030204" pitchFamily="34" charset="0"/>
                <a:cs typeface="Calibri" panose="020F0502020204030204" pitchFamily="34" charset="0"/>
              </a:rPr>
              <a:t>Most models were based on </a:t>
            </a:r>
            <a:r>
              <a:rPr lang="en-US" sz="2200" b="1" dirty="0">
                <a:latin typeface="Calibri" panose="020F0502020204030204" pitchFamily="34" charset="0"/>
                <a:cs typeface="Calibri" panose="020F0502020204030204" pitchFamily="34" charset="0"/>
              </a:rPr>
              <a:t>trend projection </a:t>
            </a:r>
            <a:r>
              <a:rPr lang="en-US" sz="2200" dirty="0">
                <a:latin typeface="Calibri" panose="020F0502020204030204" pitchFamily="34" charset="0"/>
                <a:cs typeface="Calibri" panose="020F0502020204030204" pitchFamily="34" charset="0"/>
              </a:rPr>
              <a:t>and/or </a:t>
            </a:r>
            <a:r>
              <a:rPr lang="en-US" sz="2200" b="1" dirty="0">
                <a:latin typeface="Calibri" panose="020F0502020204030204" pitchFamily="34" charset="0"/>
                <a:cs typeface="Calibri" panose="020F0502020204030204" pitchFamily="34" charset="0"/>
              </a:rPr>
              <a:t>empirical relationships</a:t>
            </a:r>
          </a:p>
          <a:p>
            <a:pPr marL="800100" lvl="1" indent="-342900">
              <a:buFont typeface="Arial" panose="020B0604020202020204" pitchFamily="34" charset="0"/>
              <a:buChar char="•"/>
            </a:pPr>
            <a:endParaRPr lang="en-US" sz="200" b="1" dirty="0">
              <a:latin typeface="Calibri" panose="020F0502020204030204" pitchFamily="34" charset="0"/>
              <a:cs typeface="Calibri" panose="020F0502020204030204" pitchFamily="34" charset="0"/>
            </a:endParaRPr>
          </a:p>
          <a:p>
            <a:pPr marL="800100" lvl="1" indent="-342900">
              <a:buFont typeface="Arial" panose="020B0604020202020204" pitchFamily="34" charset="0"/>
              <a:buChar char="•"/>
            </a:pPr>
            <a:endParaRPr lang="en-US" sz="200" b="1" dirty="0">
              <a:latin typeface="Calibri" panose="020F0502020204030204" pitchFamily="34" charset="0"/>
              <a:cs typeface="Calibri" panose="020F0502020204030204" pitchFamily="34" charset="0"/>
            </a:endParaRPr>
          </a:p>
          <a:p>
            <a:pPr marL="800100" lvl="1" indent="-342900">
              <a:buFont typeface="Arial" panose="020B0604020202020204" pitchFamily="34" charset="0"/>
              <a:buChar char="•"/>
            </a:pPr>
            <a:r>
              <a:rPr lang="en-US" sz="2200" b="1" dirty="0">
                <a:latin typeface="Calibri" panose="020F0502020204030204" pitchFamily="34" charset="0"/>
                <a:cs typeface="Calibri" panose="020F0502020204030204" pitchFamily="34" charset="0"/>
              </a:rPr>
              <a:t>Limited PDE-based models</a:t>
            </a:r>
            <a:r>
              <a:rPr lang="en-US" sz="2200" dirty="0">
                <a:latin typeface="Calibri" panose="020F0502020204030204" pitchFamily="34" charset="0"/>
                <a:cs typeface="Calibri" panose="020F0502020204030204" pitchFamily="34" charset="0"/>
              </a:rPr>
              <a:t>: primarily </a:t>
            </a:r>
            <a:r>
              <a:rPr lang="en-US" sz="2200" b="1" dirty="0">
                <a:latin typeface="Calibri" panose="020F0502020204030204" pitchFamily="34" charset="0"/>
                <a:cs typeface="Calibri" panose="020F0502020204030204" pitchFamily="34" charset="0"/>
              </a:rPr>
              <a:t>thermal models</a:t>
            </a:r>
            <a:r>
              <a:rPr lang="en-US" sz="2200" dirty="0">
                <a:latin typeface="Calibri" panose="020F0502020204030204" pitchFamily="34" charset="0"/>
                <a:cs typeface="Calibri" panose="020F0502020204030204" pitchFamily="34" charset="0"/>
              </a:rPr>
              <a:t>, e.g., 1D steady state heat flow</a:t>
            </a:r>
            <a:r>
              <a:rPr lang="en-US" sz="2200" b="1" dirty="0">
                <a:latin typeface="Calibri" panose="020F0502020204030204" pitchFamily="34" charset="0"/>
                <a:cs typeface="Calibri" panose="020F0502020204030204" pitchFamily="34" charset="0"/>
              </a:rPr>
              <a:t> </a:t>
            </a:r>
            <a:r>
              <a:rPr lang="en-US" sz="2200" dirty="0">
                <a:latin typeface="Calibri" panose="020F0502020204030204" pitchFamily="34" charset="0"/>
                <a:cs typeface="Calibri" panose="020F0502020204030204" pitchFamily="34" charset="0"/>
              </a:rPr>
              <a:t>(no mechanics/deformation)</a:t>
            </a:r>
          </a:p>
          <a:p>
            <a:pPr marL="800100" lvl="1" indent="-342900">
              <a:buFont typeface="Arial" panose="020B0604020202020204" pitchFamily="34" charset="0"/>
              <a:buChar char="•"/>
            </a:pPr>
            <a:endParaRPr lang="en-US" sz="200" dirty="0">
              <a:latin typeface="Calibri" panose="020F0502020204030204" pitchFamily="34" charset="0"/>
              <a:cs typeface="Calibri" panose="020F0502020204030204" pitchFamily="34" charset="0"/>
            </a:endParaRPr>
          </a:p>
          <a:p>
            <a:pPr marL="800100" lvl="1" indent="-342900">
              <a:buFont typeface="Arial" panose="020B0604020202020204" pitchFamily="34" charset="0"/>
              <a:buChar char="•"/>
            </a:pPr>
            <a:endParaRPr lang="en-US" sz="200" dirty="0">
              <a:latin typeface="Calibri" panose="020F0502020204030204" pitchFamily="34" charset="0"/>
              <a:cs typeface="Calibri" panose="020F0502020204030204" pitchFamily="34" charset="0"/>
            </a:endParaRPr>
          </a:p>
          <a:p>
            <a:pPr marL="800100" lvl="1" indent="-342900">
              <a:buFont typeface="Arial" panose="020B0604020202020204" pitchFamily="34" charset="0"/>
              <a:buChar char="•"/>
            </a:pPr>
            <a:r>
              <a:rPr lang="en-US" sz="2200" dirty="0">
                <a:latin typeface="Calibri" panose="020F0502020204030204" pitchFamily="34" charset="0"/>
                <a:cs typeface="Calibri" panose="020F0502020204030204" pitchFamily="34" charset="0"/>
              </a:rPr>
              <a:t>Most models assumed a </a:t>
            </a:r>
            <a:r>
              <a:rPr lang="en-US" sz="2200" b="1" dirty="0">
                <a:latin typeface="Calibri" panose="020F0502020204030204" pitchFamily="34" charset="0"/>
                <a:cs typeface="Calibri" panose="020F0502020204030204" pitchFamily="34" charset="0"/>
              </a:rPr>
              <a:t>particular type </a:t>
            </a:r>
            <a:r>
              <a:rPr lang="en-US" sz="2200" dirty="0">
                <a:latin typeface="Calibri" panose="020F0502020204030204" pitchFamily="34" charset="0"/>
                <a:cs typeface="Calibri" panose="020F0502020204030204" pitchFamily="34" charset="0"/>
              </a:rPr>
              <a:t>of </a:t>
            </a:r>
            <a:r>
              <a:rPr lang="en-US" sz="2200" b="1" dirty="0">
                <a:latin typeface="Calibri" panose="020F0502020204030204" pitchFamily="34" charset="0"/>
                <a:cs typeface="Calibri" panose="020F0502020204030204" pitchFamily="34" charset="0"/>
              </a:rPr>
              <a:t>erosion </a:t>
            </a:r>
            <a:r>
              <a:rPr lang="en-US" sz="2200" dirty="0">
                <a:latin typeface="Calibri" panose="020F0502020204030204" pitchFamily="34" charset="0"/>
                <a:cs typeface="Calibri" panose="020F0502020204030204" pitchFamily="34" charset="0"/>
              </a:rPr>
              <a:t>(e.g., block failure)</a:t>
            </a:r>
          </a:p>
          <a:p>
            <a:pPr marL="800100" lvl="1" indent="-342900">
              <a:buFont typeface="Arial" panose="020B0604020202020204" pitchFamily="34" charset="0"/>
              <a:buChar char="•"/>
            </a:pPr>
            <a:endParaRPr lang="en-US" sz="200" dirty="0">
              <a:latin typeface="Calibri" panose="020F0502020204030204" pitchFamily="34" charset="0"/>
              <a:cs typeface="Calibri" panose="020F0502020204030204" pitchFamily="34" charset="0"/>
            </a:endParaRPr>
          </a:p>
          <a:p>
            <a:pPr marL="800100" lvl="1" indent="-342900">
              <a:buFont typeface="Arial" panose="020B0604020202020204" pitchFamily="34" charset="0"/>
              <a:buChar char="•"/>
            </a:pPr>
            <a:endParaRPr lang="en-US" sz="200" dirty="0">
              <a:latin typeface="Calibri" panose="020F0502020204030204" pitchFamily="34" charset="0"/>
              <a:cs typeface="Calibri" panose="020F0502020204030204" pitchFamily="34" charset="0"/>
            </a:endParaRPr>
          </a:p>
          <a:p>
            <a:pPr marL="800100" lvl="1" indent="-342900">
              <a:buFont typeface="Arial" panose="020B0604020202020204" pitchFamily="34" charset="0"/>
              <a:buChar char="•"/>
            </a:pPr>
            <a:r>
              <a:rPr lang="en-US" sz="2200" dirty="0">
                <a:latin typeface="Calibri" panose="020F0502020204030204" pitchFamily="34" charset="0"/>
                <a:cs typeface="Calibri" panose="020F0502020204030204" pitchFamily="34" charset="0"/>
              </a:rPr>
              <a:t>Models </a:t>
            </a:r>
            <a:r>
              <a:rPr lang="en-US" sz="2200" b="1" dirty="0">
                <a:latin typeface="Calibri" panose="020F0502020204030204" pitchFamily="34" charset="0"/>
                <a:cs typeface="Calibri" panose="020F0502020204030204" pitchFamily="34" charset="0"/>
              </a:rPr>
              <a:t>did not </a:t>
            </a:r>
            <a:r>
              <a:rPr lang="en-US" sz="2200" dirty="0">
                <a:latin typeface="Calibri" panose="020F0502020204030204" pitchFamily="34" charset="0"/>
                <a:cs typeface="Calibri" panose="020F0502020204030204" pitchFamily="34" charset="0"/>
              </a:rPr>
              <a:t>include </a:t>
            </a:r>
            <a:r>
              <a:rPr lang="en-US" sz="2200" b="1" dirty="0">
                <a:latin typeface="Calibri" panose="020F0502020204030204" pitchFamily="34" charset="0"/>
                <a:cs typeface="Calibri" panose="020F0502020204030204" pitchFamily="34" charset="0"/>
              </a:rPr>
              <a:t>realistic boundary conditions </a:t>
            </a:r>
            <a:r>
              <a:rPr lang="en-US" sz="2200" dirty="0">
                <a:latin typeface="Calibri" panose="020F0502020204030204" pitchFamily="34" charset="0"/>
                <a:cs typeface="Calibri" panose="020F0502020204030204" pitchFamily="34" charset="0"/>
              </a:rPr>
              <a:t>and </a:t>
            </a:r>
            <a:r>
              <a:rPr lang="en-US" sz="2200" b="1" dirty="0">
                <a:latin typeface="Calibri" panose="020F0502020204030204" pitchFamily="34" charset="0"/>
                <a:cs typeface="Calibri" panose="020F0502020204030204" pitchFamily="34" charset="0"/>
              </a:rPr>
              <a:t>did not</a:t>
            </a:r>
            <a:r>
              <a:rPr lang="en-US" sz="2200" dirty="0">
                <a:latin typeface="Calibri" panose="020F0502020204030204" pitchFamily="34" charset="0"/>
                <a:cs typeface="Calibri" panose="020F0502020204030204" pitchFamily="34" charset="0"/>
              </a:rPr>
              <a:t> account for permafrost </a:t>
            </a:r>
            <a:r>
              <a:rPr lang="en-US" sz="2200" b="1" dirty="0">
                <a:latin typeface="Calibri" panose="020F0502020204030204" pitchFamily="34" charset="0"/>
                <a:cs typeface="Calibri" panose="020F0502020204030204" pitchFamily="34" charset="0"/>
              </a:rPr>
              <a:t>geomorphologies</a:t>
            </a:r>
            <a:r>
              <a:rPr lang="en-US" sz="2200" dirty="0">
                <a:latin typeface="Calibri" panose="020F0502020204030204" pitchFamily="34" charset="0"/>
                <a:cs typeface="Calibri" panose="020F0502020204030204" pitchFamily="34" charset="0"/>
              </a:rPr>
              <a:t> or </a:t>
            </a:r>
            <a:r>
              <a:rPr lang="en-US" sz="2200" b="1" dirty="0">
                <a:latin typeface="Calibri" panose="020F0502020204030204" pitchFamily="34" charset="0"/>
                <a:cs typeface="Calibri" panose="020F0502020204030204" pitchFamily="34" charset="0"/>
              </a:rPr>
              <a:t>geophysics</a:t>
            </a:r>
            <a:r>
              <a:rPr lang="en-US" sz="2200" dirty="0">
                <a:latin typeface="Calibri" panose="020F0502020204030204" pitchFamily="34" charset="0"/>
                <a:cs typeface="Calibri" panose="020F0502020204030204" pitchFamily="34" charset="0"/>
              </a:rPr>
              <a:t>.</a:t>
            </a:r>
          </a:p>
          <a:p>
            <a:pPr marL="342900" indent="-342900">
              <a:buFont typeface="Arial" panose="020B0604020202020204" pitchFamily="34" charset="0"/>
              <a:buChar char="•"/>
            </a:pPr>
            <a:endParaRPr lang="en-US" sz="22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22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22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2200"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0208A8B3-5F54-4559-BC8F-2D515BE53605}"/>
              </a:ext>
            </a:extLst>
          </p:cNvPr>
          <p:cNvSpPr txBox="1"/>
          <p:nvPr/>
        </p:nvSpPr>
        <p:spPr>
          <a:xfrm>
            <a:off x="0" y="6508016"/>
            <a:ext cx="11921490" cy="338554"/>
          </a:xfrm>
          <a:prstGeom prst="rect">
            <a:avLst/>
          </a:prstGeom>
          <a:noFill/>
        </p:spPr>
        <p:txBody>
          <a:bodyPr wrap="square" rtlCol="0">
            <a:spAutoFit/>
          </a:bodyPr>
          <a:lstStyle/>
          <a:p>
            <a:r>
              <a:rPr lang="en-US" sz="1600" dirty="0">
                <a:solidFill>
                  <a:schemeClr val="bg1"/>
                </a:solidFill>
                <a:latin typeface="Calibri" panose="020F0502020204030204" pitchFamily="34" charset="0"/>
                <a:cs typeface="Calibri" panose="020F0502020204030204" pitchFamily="34" charset="0"/>
              </a:rPr>
              <a:t>* See [Frederick </a:t>
            </a:r>
            <a:r>
              <a:rPr lang="en-US" sz="1600" i="1" dirty="0">
                <a:solidFill>
                  <a:schemeClr val="bg1"/>
                </a:solidFill>
                <a:latin typeface="Calibri" panose="020F0502020204030204" pitchFamily="34" charset="0"/>
                <a:cs typeface="Calibri" panose="020F0502020204030204" pitchFamily="34" charset="0"/>
              </a:rPr>
              <a:t>et al. </a:t>
            </a:r>
            <a:r>
              <a:rPr lang="en-US" sz="1600" dirty="0">
                <a:solidFill>
                  <a:schemeClr val="bg1"/>
                </a:solidFill>
                <a:latin typeface="Calibri" panose="020F0502020204030204" pitchFamily="34" charset="0"/>
                <a:cs typeface="Calibri" panose="020F0502020204030204" pitchFamily="34" charset="0"/>
              </a:rPr>
              <a:t>2016], Chapter 5, for extensive overview.  </a:t>
            </a:r>
          </a:p>
        </p:txBody>
      </p:sp>
      <p:pic>
        <p:nvPicPr>
          <p:cNvPr id="11" name="Picture 10">
            <a:extLst>
              <a:ext uri="{FF2B5EF4-FFF2-40B4-BE49-F238E27FC236}">
                <a16:creationId xmlns:a16="http://schemas.microsoft.com/office/drawing/2014/main" id="{5D841920-0F37-42E0-A4B3-30DE91152792}"/>
              </a:ext>
            </a:extLst>
          </p:cNvPr>
          <p:cNvPicPr>
            <a:picLocks noChangeAspect="1"/>
          </p:cNvPicPr>
          <p:nvPr/>
        </p:nvPicPr>
        <p:blipFill>
          <a:blip r:embed="rId3"/>
          <a:stretch>
            <a:fillRect/>
          </a:stretch>
        </p:blipFill>
        <p:spPr>
          <a:xfrm>
            <a:off x="7820935" y="1090495"/>
            <a:ext cx="4261046" cy="5214878"/>
          </a:xfrm>
          <a:prstGeom prst="rect">
            <a:avLst/>
          </a:prstGeom>
        </p:spPr>
      </p:pic>
      <p:sp>
        <p:nvSpPr>
          <p:cNvPr id="14" name="Rectangle 13">
            <a:extLst>
              <a:ext uri="{FF2B5EF4-FFF2-40B4-BE49-F238E27FC236}">
                <a16:creationId xmlns:a16="http://schemas.microsoft.com/office/drawing/2014/main" id="{A14CBBC8-CD67-4C30-9615-F2D89BA7ED5B}"/>
              </a:ext>
            </a:extLst>
          </p:cNvPr>
          <p:cNvSpPr/>
          <p:nvPr/>
        </p:nvSpPr>
        <p:spPr>
          <a:xfrm>
            <a:off x="11378596" y="5266065"/>
            <a:ext cx="703385" cy="830997"/>
          </a:xfrm>
          <a:prstGeom prst="rect">
            <a:avLst/>
          </a:prstGeom>
        </p:spPr>
        <p:txBody>
          <a:bodyPr wrap="square">
            <a:spAutoFit/>
          </a:bodyPr>
          <a:lstStyle/>
          <a:p>
            <a:pPr algn="ctr"/>
            <a:r>
              <a:rPr lang="en-US" sz="1600" dirty="0" err="1">
                <a:latin typeface="Calibri" panose="020F0502020204030204" pitchFamily="34" charset="0"/>
                <a:cs typeface="Calibri" panose="020F0502020204030204" pitchFamily="34" charset="0"/>
              </a:rPr>
              <a:t>Koven</a:t>
            </a:r>
            <a:r>
              <a:rPr lang="en-US" sz="1600" dirty="0">
                <a:latin typeface="Calibri" panose="020F0502020204030204" pitchFamily="34" charset="0"/>
                <a:cs typeface="Calibri" panose="020F0502020204030204" pitchFamily="34" charset="0"/>
              </a:rPr>
              <a:t> </a:t>
            </a:r>
            <a:r>
              <a:rPr lang="en-US" sz="1600" i="1" dirty="0">
                <a:latin typeface="Calibri" panose="020F0502020204030204" pitchFamily="34" charset="0"/>
                <a:cs typeface="Calibri" panose="020F0502020204030204" pitchFamily="34" charset="0"/>
              </a:rPr>
              <a:t>et al. </a:t>
            </a:r>
            <a:r>
              <a:rPr lang="en-US" sz="1600" dirty="0">
                <a:latin typeface="Calibri" panose="020F0502020204030204" pitchFamily="34" charset="0"/>
                <a:cs typeface="Calibri" panose="020F0502020204030204" pitchFamily="34" charset="0"/>
              </a:rPr>
              <a:t>2013</a:t>
            </a:r>
            <a:endParaRPr lang="en-US" sz="1600" dirty="0"/>
          </a:p>
        </p:txBody>
      </p:sp>
      <p:sp>
        <p:nvSpPr>
          <p:cNvPr id="5" name="Slide Number Placeholder 3">
            <a:extLst>
              <a:ext uri="{FF2B5EF4-FFF2-40B4-BE49-F238E27FC236}">
                <a16:creationId xmlns:a16="http://schemas.microsoft.com/office/drawing/2014/main" id="{D389D3E6-5407-A769-79C2-442F5C9FD292}"/>
              </a:ext>
            </a:extLst>
          </p:cNvPr>
          <p:cNvSpPr>
            <a:spLocks noGrp="1"/>
          </p:cNvSpPr>
          <p:nvPr>
            <p:ph type="sldNum" sz="quarter" idx="12"/>
          </p:nvPr>
        </p:nvSpPr>
        <p:spPr>
          <a:xfrm>
            <a:off x="11176000" y="6547487"/>
            <a:ext cx="812800" cy="374650"/>
          </a:xfrm>
        </p:spPr>
        <p:txBody>
          <a:bodyPr/>
          <a:lstStyle/>
          <a:p>
            <a:fld id="{A5E55A7B-7854-E145-92D9-B491DF4BAE2D}" type="slidenum">
              <a:rPr lang="en-US" smtClean="0">
                <a:solidFill>
                  <a:schemeClr val="bg1"/>
                </a:solidFill>
              </a:rPr>
              <a:pPr/>
              <a:t>9</a:t>
            </a:fld>
            <a:endParaRPr lang="en-US" dirty="0">
              <a:solidFill>
                <a:schemeClr val="bg1"/>
              </a:solidFill>
            </a:endParaRPr>
          </a:p>
        </p:txBody>
      </p:sp>
      <p:sp>
        <p:nvSpPr>
          <p:cNvPr id="8" name="Rectangle 7"/>
          <p:cNvSpPr/>
          <p:nvPr/>
        </p:nvSpPr>
        <p:spPr>
          <a:xfrm>
            <a:off x="203805" y="918938"/>
            <a:ext cx="7457254" cy="830997"/>
          </a:xfrm>
          <a:prstGeom prst="rect">
            <a:avLst/>
          </a:prstGeom>
          <a:solidFill>
            <a:srgbClr val="FFCCCC"/>
          </a:solidFill>
        </p:spPr>
        <p:txBody>
          <a:bodyPr wrap="square">
            <a:spAutoFit/>
          </a:bodyPr>
          <a:lstStyle/>
          <a:p>
            <a:pPr algn="ctr"/>
            <a:r>
              <a:rPr lang="en-US" sz="2400" dirty="0">
                <a:latin typeface="Calibri" panose="020F0502020204030204" pitchFamily="34" charset="0"/>
                <a:cs typeface="Calibri" panose="020F0502020204030204" pitchFamily="34" charset="0"/>
              </a:rPr>
              <a:t>Most </a:t>
            </a:r>
            <a:r>
              <a:rPr lang="en-US" sz="2400" b="1" dirty="0">
                <a:latin typeface="Calibri" panose="020F0502020204030204" pitchFamily="34" charset="0"/>
                <a:cs typeface="Calibri" panose="020F0502020204030204" pitchFamily="34" charset="0"/>
              </a:rPr>
              <a:t>existing permafrost models</a:t>
            </a:r>
            <a:r>
              <a:rPr lang="en-US" sz="2400" dirty="0">
                <a:latin typeface="Calibri" panose="020F0502020204030204" pitchFamily="34" charset="0"/>
                <a:cs typeface="Calibri" panose="020F0502020204030204" pitchFamily="34" charset="0"/>
              </a:rPr>
              <a:t>* (including Earth System Model-, or ESM-, coupled models) are fairly </a:t>
            </a:r>
            <a:r>
              <a:rPr lang="en-US" sz="2400" b="1" dirty="0">
                <a:latin typeface="Calibri" panose="020F0502020204030204" pitchFamily="34" charset="0"/>
                <a:cs typeface="Calibri" panose="020F0502020204030204" pitchFamily="34" charset="0"/>
              </a:rPr>
              <a:t>primitive</a:t>
            </a:r>
            <a:r>
              <a:rPr lang="en-US" sz="2400" dirty="0">
                <a:latin typeface="Calibri" panose="020F0502020204030204" pitchFamily="34" charset="0"/>
                <a:cs typeface="Calibri" panose="020F0502020204030204" pitchFamily="34" charset="0"/>
              </a:rPr>
              <a:t>!</a:t>
            </a:r>
          </a:p>
        </p:txBody>
      </p:sp>
      <p:sp>
        <p:nvSpPr>
          <p:cNvPr id="4" name="TextBox 3">
            <a:extLst>
              <a:ext uri="{FF2B5EF4-FFF2-40B4-BE49-F238E27FC236}">
                <a16:creationId xmlns:a16="http://schemas.microsoft.com/office/drawing/2014/main" id="{AB53566A-9AB9-4EB6-9C3C-2B3BC892299F}"/>
              </a:ext>
            </a:extLst>
          </p:cNvPr>
          <p:cNvSpPr txBox="1"/>
          <p:nvPr/>
        </p:nvSpPr>
        <p:spPr>
          <a:xfrm>
            <a:off x="131218" y="4993521"/>
            <a:ext cx="7757461" cy="1200329"/>
          </a:xfrm>
          <a:prstGeom prst="rect">
            <a:avLst/>
          </a:prstGeom>
          <a:solidFill>
            <a:srgbClr val="CCFFFF"/>
          </a:solidFill>
        </p:spPr>
        <p:txBody>
          <a:bodyPr wrap="square" rtlCol="0">
            <a:spAutoFit/>
          </a:bodyPr>
          <a:lstStyle/>
          <a:p>
            <a:pPr algn="ctr"/>
            <a:r>
              <a:rPr lang="en-US" sz="2400" b="1" i="1" u="sng">
                <a:latin typeface="Calibri" panose="020F0502020204030204" pitchFamily="34" charset="0"/>
                <a:cs typeface="Calibri" panose="020F0502020204030204" pitchFamily="34" charset="0"/>
              </a:rPr>
              <a:t>Premise behind </a:t>
            </a:r>
            <a:r>
              <a:rPr lang="en-US" sz="2400" b="1" i="1" u="sng" dirty="0">
                <a:latin typeface="Calibri" panose="020F0502020204030204" pitchFamily="34" charset="0"/>
                <a:cs typeface="Calibri" panose="020F0502020204030204" pitchFamily="34" charset="0"/>
              </a:rPr>
              <a:t>ACE</a:t>
            </a:r>
            <a:r>
              <a:rPr lang="en-US" sz="2400" b="1" i="1" dirty="0">
                <a:latin typeface="Calibri" panose="020F0502020204030204" pitchFamily="34" charset="0"/>
                <a:cs typeface="Calibri" panose="020F0502020204030204" pitchFamily="34" charset="0"/>
              </a:rPr>
              <a:t>:</a:t>
            </a:r>
            <a:r>
              <a:rPr lang="en-US" sz="2400" dirty="0">
                <a:latin typeface="Calibri" panose="020F0502020204030204" pitchFamily="34" charset="0"/>
                <a:cs typeface="Calibri" panose="020F0502020204030204" pitchFamily="34" charset="0"/>
              </a:rPr>
              <a:t> an accurate, </a:t>
            </a:r>
            <a:r>
              <a:rPr lang="en-US" sz="2400" b="1" dirty="0">
                <a:latin typeface="Calibri" panose="020F0502020204030204" pitchFamily="34" charset="0"/>
                <a:cs typeface="Calibri" panose="020F0502020204030204" pitchFamily="34" charset="0"/>
              </a:rPr>
              <a:t>predictive</a:t>
            </a:r>
            <a:r>
              <a:rPr lang="en-US" sz="2400" dirty="0">
                <a:latin typeface="Calibri" panose="020F0502020204030204" pitchFamily="34" charset="0"/>
                <a:cs typeface="Calibri" panose="020F0502020204030204" pitchFamily="34" charset="0"/>
              </a:rPr>
              <a:t> Arctic coastal erosion model must </a:t>
            </a:r>
            <a:r>
              <a:rPr lang="en-US" sz="2400" b="1" dirty="0">
                <a:latin typeface="Calibri" panose="020F0502020204030204" pitchFamily="34" charset="0"/>
                <a:cs typeface="Calibri" panose="020F0502020204030204" pitchFamily="34" charset="0"/>
              </a:rPr>
              <a:t>couple</a:t>
            </a:r>
            <a:r>
              <a:rPr lang="en-US" sz="2400" dirty="0">
                <a:latin typeface="Calibri" panose="020F0502020204030204" pitchFamily="34" charset="0"/>
                <a:cs typeface="Calibri" panose="020F0502020204030204" pitchFamily="34" charset="0"/>
              </a:rPr>
              <a:t> the influences of evolving </a:t>
            </a:r>
            <a:r>
              <a:rPr lang="en-US" sz="2400" b="1" dirty="0">
                <a:latin typeface="Calibri" panose="020F0502020204030204" pitchFamily="34" charset="0"/>
                <a:cs typeface="Calibri" panose="020F0502020204030204" pitchFamily="34" charset="0"/>
              </a:rPr>
              <a:t>wave dynamics</a:t>
            </a:r>
            <a:r>
              <a:rPr lang="en-US" sz="2400" dirty="0">
                <a:latin typeface="Calibri" panose="020F0502020204030204" pitchFamily="34" charset="0"/>
                <a:cs typeface="Calibri" panose="020F0502020204030204" pitchFamily="34" charset="0"/>
              </a:rPr>
              <a:t>, </a:t>
            </a:r>
            <a:r>
              <a:rPr lang="en-US" sz="2400" b="1" dirty="0">
                <a:latin typeface="Calibri" panose="020F0502020204030204" pitchFamily="34" charset="0"/>
                <a:cs typeface="Calibri" panose="020F0502020204030204" pitchFamily="34" charset="0"/>
              </a:rPr>
              <a:t>thermodynamics</a:t>
            </a:r>
            <a:r>
              <a:rPr lang="en-US" sz="2400" dirty="0">
                <a:latin typeface="Calibri" panose="020F0502020204030204" pitchFamily="34" charset="0"/>
                <a:cs typeface="Calibri" panose="020F0502020204030204" pitchFamily="34" charset="0"/>
              </a:rPr>
              <a:t> and </a:t>
            </a:r>
            <a:r>
              <a:rPr lang="en-US" sz="2400" b="1" dirty="0">
                <a:latin typeface="Calibri" panose="020F0502020204030204" pitchFamily="34" charset="0"/>
                <a:cs typeface="Calibri" panose="020F0502020204030204" pitchFamily="34" charset="0"/>
              </a:rPr>
              <a:t>mechanics</a:t>
            </a:r>
            <a:r>
              <a:rPr lang="en-US" sz="24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473083946"/>
      </p:ext>
    </p:extLst>
  </p:cSld>
  <p:clrMapOvr>
    <a:masterClrMapping/>
  </p:clrMapOvr>
  <p:timing>
    <p:tnLst>
      <p:par>
        <p:cTn id="1" dur="indefinite" restart="never" nodeType="tmRoot"/>
      </p:par>
    </p:tnLst>
  </p:timing>
</p:sld>
</file>

<file path=ppt/theme/theme1.xml><?xml version="1.0" encoding="utf-8"?>
<a:theme xmlns:a="http://schemas.openxmlformats.org/drawingml/2006/main" name="Sandia_CorpPresentation_Template1">
  <a:themeElements>
    <a:clrScheme name="Sandia Brand">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103160"/>
      </a:accent5>
      <a:accent6>
        <a:srgbClr val="730E00"/>
      </a:accent6>
      <a:hlink>
        <a:srgbClr val="37A6D2"/>
      </a:hlink>
      <a:folHlink>
        <a:srgbClr val="B71A2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Sandia_CorpPresentation_Template1.thmx</Template>
  <TotalTime>51172</TotalTime>
  <Words>7055</Words>
  <Application>Microsoft Office PowerPoint</Application>
  <PresentationFormat>Widescreen</PresentationFormat>
  <Paragraphs>847</Paragraphs>
  <Slides>46</Slides>
  <Notes>43</Notes>
  <HiddenSlides>0</HiddenSlides>
  <MMClips>6</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46</vt:i4>
      </vt:variant>
    </vt:vector>
  </HeadingPairs>
  <TitlesOfParts>
    <vt:vector size="57" baseType="lpstr">
      <vt:lpstr>ＭＳ Ｐゴシック</vt:lpstr>
      <vt:lpstr>Andale Mono</vt:lpstr>
      <vt:lpstr>Arial</vt:lpstr>
      <vt:lpstr>Calibri</vt:lpstr>
      <vt:lpstr>Cambria Math</vt:lpstr>
      <vt:lpstr>Courier New</vt:lpstr>
      <vt:lpstr>Google Sans</vt:lpstr>
      <vt:lpstr>Times New Roman</vt:lpstr>
      <vt:lpstr>Trebuchet MS</vt:lpstr>
      <vt:lpstr>Wingdings</vt:lpstr>
      <vt:lpstr>Sandia_CorpPresentation_Template1</vt:lpstr>
      <vt:lpstr>Assessing permafrost erosion and infrastructure using the Arctic Coastal Erosion (ACE) coupled thermo-mechanical model</vt:lpstr>
      <vt:lpstr>Outline</vt:lpstr>
      <vt:lpstr>Outline</vt:lpstr>
      <vt:lpstr>Motivation</vt:lpstr>
      <vt:lpstr>Permafrost thaw &amp; erosion</vt:lpstr>
      <vt:lpstr>Coastal permafrost failure mechanisms</vt:lpstr>
      <vt:lpstr>Coastal permafrost failure mechanisms</vt:lpstr>
      <vt:lpstr>Example of bluff erosion during 2019 UAV surveys*</vt:lpstr>
      <vt:lpstr>State-of-the-art in permafrost modeling</vt:lpstr>
      <vt:lpstr>Outline</vt:lpstr>
      <vt:lpstr>Arctic Coastal Erosion (ACE) model</vt:lpstr>
      <vt:lpstr>Arctic Coastal Erosion (ACE) model</vt:lpstr>
      <vt:lpstr>Outline</vt:lpstr>
      <vt:lpstr>Anatomy of a canonical computational domain</vt:lpstr>
      <vt:lpstr>Thermal model</vt:lpstr>
      <vt:lpstr>Mechanical model</vt:lpstr>
      <vt:lpstr>Erosion failure criteria </vt:lpstr>
      <vt:lpstr>Coupled thermo-mechanical formulation</vt:lpstr>
      <vt:lpstr>Finite element implementation in Albany-LCM</vt:lpstr>
      <vt:lpstr>Parameters &amp; inputs</vt:lpstr>
      <vt:lpstr>Outline</vt:lpstr>
      <vt:lpstr>Numerical results: Drew Point 2.5D slice</vt:lpstr>
      <vt:lpstr>Material model calibration to experimental data</vt:lpstr>
      <vt:lpstr>PowerPoint Presentation</vt:lpstr>
      <vt:lpstr>PowerPoint Presentation</vt:lpstr>
      <vt:lpstr>Simulated 2.5D slice: July 1 - Sept 3 </vt:lpstr>
      <vt:lpstr>Simulated 2.5D slice: simulated block collapse event (Sept. 3)</vt:lpstr>
      <vt:lpstr>Main takeaways from Drew Point 2.5D slice study</vt:lpstr>
      <vt:lpstr>Outline</vt:lpstr>
      <vt:lpstr>The Arctic Critical Infrastructure (ACI) project</vt:lpstr>
      <vt:lpstr>Outline</vt:lpstr>
      <vt:lpstr>PowerPoint Presentation</vt:lpstr>
      <vt:lpstr>Geometry of the airstrip cross-section</vt:lpstr>
      <vt:lpstr>Simulation setup</vt:lpstr>
      <vt:lpstr>PowerPoint Presentation</vt:lpstr>
      <vt:lpstr>PowerPoint Presentation</vt:lpstr>
      <vt:lpstr>PowerPoint Presentation</vt:lpstr>
      <vt:lpstr>PowerPoint Presentation</vt:lpstr>
      <vt:lpstr>Main takeaways from Paulatuk airstrip study</vt:lpstr>
      <vt:lpstr>Outline</vt:lpstr>
      <vt:lpstr>Summary</vt:lpstr>
      <vt:lpstr>Outline</vt:lpstr>
      <vt:lpstr>Current and future work</vt:lpstr>
      <vt:lpstr>References from our group</vt:lpstr>
      <vt:lpstr>Start of Backup Slides</vt:lpstr>
      <vt:lpstr>Other references</vt:lpstr>
    </vt:vector>
  </TitlesOfParts>
  <Company>Sandia National Labs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Vittitow, Michael P</dc:creator>
  <cp:lastModifiedBy>LOFTadmin</cp:lastModifiedBy>
  <cp:revision>1088</cp:revision>
  <cp:lastPrinted>2015-06-10T21:49:47Z</cp:lastPrinted>
  <dcterms:created xsi:type="dcterms:W3CDTF">2011-10-03T16:15:05Z</dcterms:created>
  <dcterms:modified xsi:type="dcterms:W3CDTF">2025-05-27T18:54:51Z</dcterms:modified>
</cp:coreProperties>
</file>