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4"/>
  </p:sldMasterIdLst>
  <p:notesMasterIdLst>
    <p:notesMasterId r:id="rId66"/>
  </p:notesMasterIdLst>
  <p:sldIdLst>
    <p:sldId id="256" r:id="rId5"/>
    <p:sldId id="601" r:id="rId6"/>
    <p:sldId id="569" r:id="rId7"/>
    <p:sldId id="1409" r:id="rId8"/>
    <p:sldId id="634" r:id="rId9"/>
    <p:sldId id="1430" r:id="rId10"/>
    <p:sldId id="598" r:id="rId11"/>
    <p:sldId id="687" r:id="rId12"/>
    <p:sldId id="1414" r:id="rId13"/>
    <p:sldId id="1411" r:id="rId14"/>
    <p:sldId id="1415" r:id="rId15"/>
    <p:sldId id="1431" r:id="rId16"/>
    <p:sldId id="688" r:id="rId17"/>
    <p:sldId id="1436" r:id="rId18"/>
    <p:sldId id="1432" r:id="rId19"/>
    <p:sldId id="690" r:id="rId20"/>
    <p:sldId id="1438" r:id="rId21"/>
    <p:sldId id="1439" r:id="rId22"/>
    <p:sldId id="1441" r:id="rId23"/>
    <p:sldId id="1447" r:id="rId24"/>
    <p:sldId id="1440" r:id="rId25"/>
    <p:sldId id="1442" r:id="rId26"/>
    <p:sldId id="1435" r:id="rId27"/>
    <p:sldId id="1443" r:id="rId28"/>
    <p:sldId id="1444" r:id="rId29"/>
    <p:sldId id="1445" r:id="rId30"/>
    <p:sldId id="1428" r:id="rId31"/>
    <p:sldId id="1427" r:id="rId32"/>
    <p:sldId id="653" r:id="rId33"/>
    <p:sldId id="627" r:id="rId34"/>
    <p:sldId id="562" r:id="rId35"/>
    <p:sldId id="563" r:id="rId36"/>
    <p:sldId id="564" r:id="rId37"/>
    <p:sldId id="565" r:id="rId38"/>
    <p:sldId id="566" r:id="rId39"/>
    <p:sldId id="567" r:id="rId40"/>
    <p:sldId id="660" r:id="rId41"/>
    <p:sldId id="1416" r:id="rId42"/>
    <p:sldId id="1437" r:id="rId43"/>
    <p:sldId id="691" r:id="rId44"/>
    <p:sldId id="718" r:id="rId45"/>
    <p:sldId id="1421" r:id="rId46"/>
    <p:sldId id="1433" r:id="rId47"/>
    <p:sldId id="719" r:id="rId48"/>
    <p:sldId id="1422" r:id="rId49"/>
    <p:sldId id="1423" r:id="rId50"/>
    <p:sldId id="1429" r:id="rId51"/>
    <p:sldId id="1400" r:id="rId52"/>
    <p:sldId id="1446" r:id="rId53"/>
    <p:sldId id="1424" r:id="rId54"/>
    <p:sldId id="423" r:id="rId55"/>
    <p:sldId id="722" r:id="rId56"/>
    <p:sldId id="723" r:id="rId57"/>
    <p:sldId id="720" r:id="rId58"/>
    <p:sldId id="724" r:id="rId59"/>
    <p:sldId id="725" r:id="rId60"/>
    <p:sldId id="679" r:id="rId61"/>
    <p:sldId id="680" r:id="rId62"/>
    <p:sldId id="678" r:id="rId63"/>
    <p:sldId id="628" r:id="rId64"/>
    <p:sldId id="629" r:id="rId6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D618D46-86E6-2323-C369-955FB4FD777A}" name="Tezaur, Irina" initials="TI" userId="S::ikalash@sandia.gov::ab5855ef-b775-481e-b851-5311ff5a5b2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  <p:cmAuthor id="2" name="Tezaur, Irina" initials="TI" lastIdx="4" clrIdx="1">
    <p:extLst>
      <p:ext uri="{19B8F6BF-5375-455C-9EA6-DF929625EA0E}">
        <p15:presenceInfo xmlns:p15="http://schemas.microsoft.com/office/powerpoint/2012/main" userId="S::ikalash@sandia.gov::ab5855ef-b775-481e-b851-5311ff5a5b2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DD7"/>
    <a:srgbClr val="000000"/>
    <a:srgbClr val="E8DBF1"/>
    <a:srgbClr val="D1F0FB"/>
    <a:srgbClr val="D8F3FC"/>
    <a:srgbClr val="004070"/>
    <a:srgbClr val="FFFFCC"/>
    <a:srgbClr val="FFE6B3"/>
    <a:srgbClr val="00ACD9"/>
    <a:srgbClr val="EFF9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85079" autoAdjust="0"/>
  </p:normalViewPr>
  <p:slideViewPr>
    <p:cSldViewPr snapToGrid="0" snapToObjects="1">
      <p:cViewPr varScale="1">
        <p:scale>
          <a:sx n="105" d="100"/>
          <a:sy n="105" d="100"/>
        </p:scale>
        <p:origin x="120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1C89B6-0167-0549-A9D3-815C20C90D38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30F75-B5EC-044F-A636-30352D0A1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3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7282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613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fontAlgn="t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2" y="5196645"/>
            <a:ext cx="5364162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8471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A and B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equation-based</a:t>
                </a:r>
                <a:r>
                  <a:rPr lang="en-US" sz="1200" i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DDMs: they seek restrict a weak or strong form of the PDE to a finite-dimensional function space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𝑈_𝑖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spanned by a basis </a:t>
                </a:r>
                <a:r>
                  <a:rPr lang="en-US" sz="1200" i="0">
                    <a:latin typeface="Cambria Math" panose="02040503050406030204" pitchFamily="18" charset="0"/>
                  </a:rPr>
                  <a:t>{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𝑏_𝑖^𝑘 }_(𝑘=1)^(𝑁_𝑖 )</a:t>
                </a:r>
                <a:r>
                  <a:rPr lang="en-US" sz="1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200" dirty="0"/>
              </a:p>
              <a:p>
                <a:endParaRPr lang="en-US" dirty="0" smtClean="0"/>
              </a:p>
              <a:p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C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DDMs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equation-free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I/O relations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𝑢_𝑖 </a:t>
                </a:r>
                <a:r>
                  <a:rPr lang="en-US" sz="1200" i="0">
                    <a:latin typeface="Cambria Math" panose="02040503050406030204" pitchFamily="18" charset="0"/>
                  </a:rPr>
                  <a:t>(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𝑡)=</a:t>
                </a:r>
                <a:r>
                  <a:rPr lang="en-US" sz="1200" i="0">
                    <a:latin typeface="Cambria Math" panose="02040503050406030204" pitchFamily="18" charset="0"/>
                  </a:rPr>
                  <a:t>〖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𝐺_𝑖 (𝑓〗_𝑖,𝑢_(𝑖,0);𝑝_(𝑖,1),⋯,𝑝_(𝑖,𝑃))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with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inputs (“ports”)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𝑝_(𝑖,𝑗)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1200" dirty="0" smtClean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1200" dirty="0" smtClean="0">
                  <a:cs typeface="Times New Roman" panose="02020603050405020304" pitchFamily="18" charset="0"/>
                </a:endParaRPr>
              </a:p>
              <a:p>
                <a:r>
                  <a:rPr lang="en-US" sz="1200" dirty="0" smtClean="0">
                    <a:cs typeface="Times New Roman" panose="02020603050405020304" pitchFamily="18" charset="0"/>
                  </a:rPr>
                  <a:t>TODO: add refs to other talks in MS.</a:t>
                </a:r>
                <a:endParaRPr lang="en-US" sz="1200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71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8452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704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A and B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equation-based</a:t>
                </a:r>
                <a:r>
                  <a:rPr lang="en-US" sz="1200" i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DDMs: they seek restrict a weak or strong form of the PDE to a finite-dimensional function space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𝑈_𝑖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spanned by a basis </a:t>
                </a:r>
                <a:r>
                  <a:rPr lang="en-US" sz="1200" i="0">
                    <a:latin typeface="Cambria Math" panose="02040503050406030204" pitchFamily="18" charset="0"/>
                  </a:rPr>
                  <a:t>{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𝑏_𝑖^𝑘 }_(𝑘=1)^(𝑁_𝑖 )</a:t>
                </a:r>
                <a:r>
                  <a:rPr lang="en-US" sz="1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200" dirty="0"/>
              </a:p>
              <a:p>
                <a:endParaRPr lang="en-US" dirty="0" smtClean="0"/>
              </a:p>
              <a:p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C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DDMs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equation-free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I/O relations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𝑢_𝑖 </a:t>
                </a:r>
                <a:r>
                  <a:rPr lang="en-US" sz="1200" i="0">
                    <a:latin typeface="Cambria Math" panose="02040503050406030204" pitchFamily="18" charset="0"/>
                  </a:rPr>
                  <a:t>(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𝑡)=</a:t>
                </a:r>
                <a:r>
                  <a:rPr lang="en-US" sz="1200" i="0">
                    <a:latin typeface="Cambria Math" panose="02040503050406030204" pitchFamily="18" charset="0"/>
                  </a:rPr>
                  <a:t>〖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𝐺_𝑖 (𝑓〗_𝑖,𝑢_(𝑖,0);𝑝_(𝑖,1),⋯,𝑝_(𝑖,𝑃))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with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inputs (“ports”)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𝑝_(𝑖,𝑗)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1200" dirty="0" smtClean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1200" dirty="0" smtClean="0">
                  <a:cs typeface="Times New Roman" panose="02020603050405020304" pitchFamily="18" charset="0"/>
                </a:endParaRPr>
              </a:p>
              <a:p>
                <a:r>
                  <a:rPr lang="en-US" sz="1200" dirty="0" smtClean="0">
                    <a:cs typeface="Times New Roman" panose="02020603050405020304" pitchFamily="18" charset="0"/>
                  </a:rPr>
                  <a:t>TODO: add refs to other talks in MS.</a:t>
                </a:r>
                <a:endParaRPr lang="en-US" sz="1200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939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2318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1796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7311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691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past decades have seen a tremendous amount of investment in the development of simulation frameworks for coupled multi-scale and multi-physics problems.  These frameworks rely on established mathematical theories to couple physics components discretized using so-called traditional discretization methods such as finite elements, finite volumes and finite differences.  A prime example is the DOE’s global climate model, the Energy </a:t>
            </a:r>
            <a:r>
              <a:rPr lang="en-US" dirty="0" err="1"/>
              <a:t>Exascale</a:t>
            </a:r>
            <a:r>
              <a:rPr lang="en-US" dirty="0"/>
              <a:t> Earth System Model (E3SM), which couples 5 physics components (atmosphere, ocean, sea ice, land ice and land).  Each component is developed separately according to the relevant physics, dynamics and numerical methods, and the components are coupled in a way that ensures stability, accuracy and conservation.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2291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0636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9427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0070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A and B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equation-based</a:t>
                </a:r>
                <a:r>
                  <a:rPr lang="en-US" sz="1200" i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DDMs: they seek restrict a weak or strong form of the PDE to a finite-dimensional function space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𝑈_𝑖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spanned by a basis </a:t>
                </a:r>
                <a:r>
                  <a:rPr lang="en-US" sz="1200" i="0">
                    <a:latin typeface="Cambria Math" panose="02040503050406030204" pitchFamily="18" charset="0"/>
                  </a:rPr>
                  <a:t>{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𝑏_𝑖^𝑘 }_(𝑘=1)^(𝑁_𝑖 )</a:t>
                </a:r>
                <a:r>
                  <a:rPr lang="en-US" sz="1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200" dirty="0"/>
              </a:p>
              <a:p>
                <a:endParaRPr lang="en-US" dirty="0" smtClean="0"/>
              </a:p>
              <a:p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C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DDMs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equation-free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I/O relations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𝑢_𝑖 </a:t>
                </a:r>
                <a:r>
                  <a:rPr lang="en-US" sz="1200" i="0">
                    <a:latin typeface="Cambria Math" panose="02040503050406030204" pitchFamily="18" charset="0"/>
                  </a:rPr>
                  <a:t>(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𝑡)=</a:t>
                </a:r>
                <a:r>
                  <a:rPr lang="en-US" sz="1200" i="0">
                    <a:latin typeface="Cambria Math" panose="02040503050406030204" pitchFamily="18" charset="0"/>
                  </a:rPr>
                  <a:t>〖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𝐺_𝑖 (𝑓〗_𝑖,𝑢_(𝑖,0);𝑝_(𝑖,1),⋯,𝑝_(𝑖,𝑃))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with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inputs (“ports”)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𝑝_(𝑖,𝑗)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1200" dirty="0" smtClean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1200" dirty="0" smtClean="0">
                  <a:cs typeface="Times New Roman" panose="02020603050405020304" pitchFamily="18" charset="0"/>
                </a:endParaRPr>
              </a:p>
              <a:p>
                <a:r>
                  <a:rPr lang="en-US" sz="1200" dirty="0" smtClean="0">
                    <a:cs typeface="Times New Roman" panose="02020603050405020304" pitchFamily="18" charset="0"/>
                  </a:rPr>
                  <a:t>TODO: add refs to other talks in MS.</a:t>
                </a:r>
                <a:endParaRPr lang="en-US" sz="1200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2605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3194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1817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345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9491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TODO: add Ian.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854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TODO? Change equations?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873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9256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4620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1812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043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8947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951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1932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fontAlgn="t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2" y="5196645"/>
            <a:ext cx="5364162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40634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say something about how BCs implemented?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5242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say how possible to do strong BC </a:t>
            </a:r>
            <a:r>
              <a:rPr lang="en-US" dirty="0" err="1"/>
              <a:t>impl</a:t>
            </a:r>
            <a:r>
              <a:rPr lang="en-US" dirty="0"/>
              <a:t> in FV method.</a:t>
            </a:r>
          </a:p>
          <a:p>
            <a:r>
              <a:rPr lang="en-US" dirty="0"/>
              <a:t>TODO: double check about all points on Schwarz boundaries being included in sample mesh with Joshua/Chris.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606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Q for Joshua: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- What are dx and dt in each subdomain?  Are they the same or diff?  </a:t>
            </a:r>
          </a:p>
          <a:p>
            <a:pPr marL="171450" indent="-171450">
              <a:buFontTx/>
              <a:buChar char="-"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What is going on with last frame in movie??</a:t>
            </a:r>
          </a:p>
          <a:p>
            <a:pPr marL="171450" indent="-171450">
              <a:buFontTx/>
              <a:buChar char="-"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Solutions look discontinuous at certain times…</a:t>
            </a:r>
          </a:p>
          <a:p>
            <a:endParaRPr lang="en-US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Subdomain 1:  75.38 s 0.94 s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Subdomain 2:  61.52 s 0.91 s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Subdomain 3:  61.54 s 0.91 s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Subdomain 4:  77.02 s 0.93 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780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A and B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equation-based</a:t>
                </a:r>
                <a:r>
                  <a:rPr lang="en-US" sz="1200" i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DDMs: they seek restrict a weak or strong form of the PDE to a finite-dimensional function space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𝑈_𝑖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spanned by a basis </a:t>
                </a:r>
                <a:r>
                  <a:rPr lang="en-US" sz="1200" i="0">
                    <a:latin typeface="Cambria Math" panose="02040503050406030204" pitchFamily="18" charset="0"/>
                  </a:rPr>
                  <a:t>{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𝑏_𝑖^𝑘 }_(𝑘=1)^(𝑁_𝑖 )</a:t>
                </a:r>
                <a:r>
                  <a:rPr lang="en-US" sz="1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200" dirty="0"/>
              </a:p>
              <a:p>
                <a:endParaRPr lang="en-US" dirty="0" smtClean="0"/>
              </a:p>
              <a:p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C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DDMs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equation-free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I/O relations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𝑢_𝑖 </a:t>
                </a:r>
                <a:r>
                  <a:rPr lang="en-US" sz="1200" i="0">
                    <a:latin typeface="Cambria Math" panose="02040503050406030204" pitchFamily="18" charset="0"/>
                  </a:rPr>
                  <a:t>(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𝑡)=</a:t>
                </a:r>
                <a:r>
                  <a:rPr lang="en-US" sz="1200" i="0">
                    <a:latin typeface="Cambria Math" panose="02040503050406030204" pitchFamily="18" charset="0"/>
                  </a:rPr>
                  <a:t>〖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𝐺_𝑖 (𝑓〗_𝑖,𝑢_(𝑖,0);𝑝_(𝑖,1),⋯,𝑝_(𝑖,𝑃))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with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inputs (“ports”)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𝑝_(𝑖,𝑗)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1200" dirty="0" smtClean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1200" dirty="0" smtClean="0">
                  <a:cs typeface="Times New Roman" panose="02020603050405020304" pitchFamily="18" charset="0"/>
                </a:endParaRPr>
              </a:p>
              <a:p>
                <a:r>
                  <a:rPr lang="en-US" sz="1200" dirty="0" smtClean="0">
                    <a:cs typeface="Times New Roman" panose="02020603050405020304" pitchFamily="18" charset="0"/>
                  </a:rPr>
                  <a:t>TODO: add refs to other talks in MS.</a:t>
                </a:r>
                <a:endParaRPr lang="en-US" sz="1200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66092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360:</a:t>
            </a:r>
            <a:r>
              <a:rPr lang="en-US" baseline="0" dirty="0"/>
              <a:t> all-FOM case</a:t>
            </a:r>
          </a:p>
          <a:p>
            <a:r>
              <a:rPr lang="en-US" baseline="0" dirty="0"/>
              <a:t>Not possible for subdomain 2-&gt;4 to pollute 1 b/c of direction of propagation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3839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A and B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equation-based</a:t>
                </a:r>
                <a:r>
                  <a:rPr lang="en-US" sz="1200" i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DDMs: they seek restrict a weak or strong form of the PDE to a finite-dimensional function space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𝑈_𝑖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spanned by a basis </a:t>
                </a:r>
                <a:r>
                  <a:rPr lang="en-US" sz="1200" i="0">
                    <a:latin typeface="Cambria Math" panose="02040503050406030204" pitchFamily="18" charset="0"/>
                  </a:rPr>
                  <a:t>{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𝑏_𝑖^𝑘 }_(𝑘=1)^(𝑁_𝑖 )</a:t>
                </a:r>
                <a:r>
                  <a:rPr lang="en-US" sz="1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200" dirty="0"/>
              </a:p>
              <a:p>
                <a:endParaRPr lang="en-US" dirty="0" smtClean="0"/>
              </a:p>
              <a:p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C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DDMs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equation-free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I/O relations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𝑢_𝑖 </a:t>
                </a:r>
                <a:r>
                  <a:rPr lang="en-US" sz="1200" i="0">
                    <a:latin typeface="Cambria Math" panose="02040503050406030204" pitchFamily="18" charset="0"/>
                  </a:rPr>
                  <a:t>(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𝑡)=</a:t>
                </a:r>
                <a:r>
                  <a:rPr lang="en-US" sz="1200" i="0">
                    <a:latin typeface="Cambria Math" panose="02040503050406030204" pitchFamily="18" charset="0"/>
                  </a:rPr>
                  <a:t>〖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𝐺_𝑖 (𝑓〗_𝑖,𝑢_(𝑖,0);𝑝_(𝑖,1),⋯,𝑝_(𝑖,𝑃))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with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inputs (“ports”)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𝑝_(𝑖,𝑗)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1200" dirty="0" smtClean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1200" dirty="0" smtClean="0">
                  <a:cs typeface="Times New Roman" panose="02020603050405020304" pitchFamily="18" charset="0"/>
                </a:endParaRPr>
              </a:p>
              <a:p>
                <a:r>
                  <a:rPr lang="en-US" sz="1200" dirty="0" smtClean="0">
                    <a:cs typeface="Times New Roman" panose="02020603050405020304" pitchFamily="18" charset="0"/>
                  </a:rPr>
                  <a:t>TODO: add refs to other talks in MS.</a:t>
                </a:r>
                <a:endParaRPr lang="en-US" sz="1200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00110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ask Chris re: temporal discretization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50261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ask Chris what hyper-reduction is used now.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1591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Is it true that 80 POD modes/subdomain?  Had K = 80 in Chris’s slides.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338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</a:t>
            </a: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clarify the sampling rate Nb, the value of Nb = 0 just means that there is no </a:t>
            </a:r>
            <a:r>
              <a:rPr lang="en-US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deliberate</a:t>
            </a: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 sampling at the interface; there is still roughly N * X% points sampled at the interface given a random sampling scheme. Nb is a fixed rate of sampling at the interface, regardless of the overall sampling rate. Nb = 10 means every tenth cell at the interface is sampled, or 10% of all interface cells (Nb = 5 is 20% of all interface cells,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etc</a:t>
            </a: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). The use of an integer for Nb was just stylistic, since N and Ns are also integers.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dirty="0" err="1"/>
              <a:t>hris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96221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</a:t>
            </a: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clarify the sampling rate Nb, the value of Nb = 0 just means that there is no </a:t>
            </a:r>
            <a:r>
              <a:rPr lang="en-US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deliberate</a:t>
            </a: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 sampling at the interface; there is still roughly N * X% points sampled at the interface given a random sampling scheme. Nb is a fixed rate of sampling at the interface, regardless of the overall sampling rate. Nb = 10 means every tenth cell at the interface is sampled, or 10% of all interface cells (Nb = 5 is 20% of all interface cells,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etc</a:t>
            </a: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). The use of an integer for Nb was just stylistic, since N and Ns are also integers.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dirty="0" err="1"/>
              <a:t>hris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3635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9697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ask Chris re: spatial discretization.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7791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fontAlgn="t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2" y="5196645"/>
            <a:ext cx="5364162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9779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A and B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equation-based</a:t>
                </a:r>
                <a:r>
                  <a:rPr lang="en-US" sz="1200" i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DDMs: they seek restrict a weak or strong form of the PDE to a finite-dimensional function space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𝑈_𝑖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spanned by a basis </a:t>
                </a:r>
                <a:r>
                  <a:rPr lang="en-US" sz="1200" i="0">
                    <a:latin typeface="Cambria Math" panose="02040503050406030204" pitchFamily="18" charset="0"/>
                  </a:rPr>
                  <a:t>{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𝑏_𝑖^𝑘 }_(𝑘=1)^(𝑁_𝑖 )</a:t>
                </a:r>
                <a:r>
                  <a:rPr lang="en-US" sz="1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200" dirty="0"/>
              </a:p>
              <a:p>
                <a:endParaRPr lang="en-US" dirty="0" smtClean="0"/>
              </a:p>
              <a:p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C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DDMs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equation-free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I/O relations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𝑢_𝑖 </a:t>
                </a:r>
                <a:r>
                  <a:rPr lang="en-US" sz="1200" i="0">
                    <a:latin typeface="Cambria Math" panose="02040503050406030204" pitchFamily="18" charset="0"/>
                  </a:rPr>
                  <a:t>(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𝑡)=</a:t>
                </a:r>
                <a:r>
                  <a:rPr lang="en-US" sz="1200" i="0">
                    <a:latin typeface="Cambria Math" panose="02040503050406030204" pitchFamily="18" charset="0"/>
                  </a:rPr>
                  <a:t>〖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𝐺_𝑖 (𝑓〗_𝑖,𝑢_(𝑖,0);𝑝_(𝑖,1),⋯,𝑝_(𝑖,𝑃))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with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inputs (“ports”)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𝑝_(𝑖,𝑗)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1200" dirty="0" smtClean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1200" dirty="0" smtClean="0">
                  <a:cs typeface="Times New Roman" panose="02020603050405020304" pitchFamily="18" charset="0"/>
                </a:endParaRPr>
              </a:p>
              <a:p>
                <a:r>
                  <a:rPr lang="en-US" sz="1200" dirty="0" smtClean="0">
                    <a:cs typeface="Times New Roman" panose="02020603050405020304" pitchFamily="18" charset="0"/>
                  </a:rPr>
                  <a:t>TODO: add refs to other talks in MS.</a:t>
                </a:r>
                <a:endParaRPr lang="en-US" sz="1200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95770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79798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94462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A and B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equation-based</a:t>
                </a:r>
                <a:r>
                  <a:rPr lang="en-US" sz="1200" i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DDMs: they seek restrict a weak or strong form of the PDE to a finite-dimensional function space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𝑈_𝑖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spanned by a basis </a:t>
                </a:r>
                <a:r>
                  <a:rPr lang="en-US" sz="1200" i="0">
                    <a:latin typeface="Cambria Math" panose="02040503050406030204" pitchFamily="18" charset="0"/>
                  </a:rPr>
                  <a:t>{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𝑏_𝑖^𝑘 }_(𝑘=1)^(𝑁_𝑖 )</a:t>
                </a:r>
                <a:r>
                  <a:rPr lang="en-US" sz="1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200" dirty="0"/>
              </a:p>
              <a:p>
                <a:endParaRPr lang="en-US" dirty="0" smtClean="0"/>
              </a:p>
              <a:p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C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DDMs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equation-free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I/O relations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𝑢_𝑖 </a:t>
                </a:r>
                <a:r>
                  <a:rPr lang="en-US" sz="1200" i="0">
                    <a:latin typeface="Cambria Math" panose="02040503050406030204" pitchFamily="18" charset="0"/>
                  </a:rPr>
                  <a:t>(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𝑡)=</a:t>
                </a:r>
                <a:r>
                  <a:rPr lang="en-US" sz="1200" i="0">
                    <a:latin typeface="Cambria Math" panose="02040503050406030204" pitchFamily="18" charset="0"/>
                  </a:rPr>
                  <a:t>〖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𝐺_𝑖 (𝑓〗_𝑖,𝑢_(𝑖,0);𝑝_(𝑖,1),⋯,𝑝_(𝑖,𝑃))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with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inputs (“ports”)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𝑝_(𝑖,𝑗)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1200" dirty="0" smtClean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1200" dirty="0" smtClean="0">
                  <a:cs typeface="Times New Roman" panose="02020603050405020304" pitchFamily="18" charset="0"/>
                </a:endParaRPr>
              </a:p>
              <a:p>
                <a:r>
                  <a:rPr lang="en-US" sz="1200" dirty="0" smtClean="0">
                    <a:cs typeface="Times New Roman" panose="02020603050405020304" pitchFamily="18" charset="0"/>
                  </a:rPr>
                  <a:t>TODO: add refs to other talks in MS.</a:t>
                </a:r>
                <a:endParaRPr lang="en-US" sz="1200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4725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A and B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equation-based</a:t>
                </a:r>
                <a:r>
                  <a:rPr lang="en-US" sz="1200" i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DDMs: they seek restrict a weak or strong form of the PDE to a finite-dimensional function space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𝑈_𝑖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spanned by a basis </a:t>
                </a:r>
                <a:r>
                  <a:rPr lang="en-US" sz="1200" i="0">
                    <a:latin typeface="Cambria Math" panose="02040503050406030204" pitchFamily="18" charset="0"/>
                  </a:rPr>
                  <a:t>{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𝑏_𝑖^𝑘 }_(𝑘=1)^(𝑁_𝑖 )</a:t>
                </a:r>
                <a:r>
                  <a:rPr lang="en-US" sz="1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200" dirty="0"/>
              </a:p>
              <a:p>
                <a:endParaRPr lang="en-US" dirty="0" smtClean="0"/>
              </a:p>
              <a:p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C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DDMs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equation-free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I/O relations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𝑢_𝑖 </a:t>
                </a:r>
                <a:r>
                  <a:rPr lang="en-US" sz="1200" i="0">
                    <a:latin typeface="Cambria Math" panose="02040503050406030204" pitchFamily="18" charset="0"/>
                  </a:rPr>
                  <a:t>(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𝑡)=</a:t>
                </a:r>
                <a:r>
                  <a:rPr lang="en-US" sz="1200" i="0">
                    <a:latin typeface="Cambria Math" panose="02040503050406030204" pitchFamily="18" charset="0"/>
                  </a:rPr>
                  <a:t>〖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𝐺_𝑖 (𝑓〗_𝑖,𝑢_(𝑖,0);𝑝_(𝑖,1),⋯,𝑝_(𝑖,𝑃))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with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inputs (“ports”)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𝑝_(𝑖,𝑗)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1200" dirty="0" smtClean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1200" dirty="0" smtClean="0">
                  <a:cs typeface="Times New Roman" panose="02020603050405020304" pitchFamily="18" charset="0"/>
                </a:endParaRPr>
              </a:p>
              <a:p>
                <a:r>
                  <a:rPr lang="en-US" sz="1200" dirty="0" smtClean="0">
                    <a:cs typeface="Times New Roman" panose="02020603050405020304" pitchFamily="18" charset="0"/>
                  </a:rPr>
                  <a:t>TODO: add refs to other talks in MS.</a:t>
                </a:r>
                <a:endParaRPr lang="en-US" sz="1200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00291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PINN-FOM coupling works for both the WDBC and SDBC configurations.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A and B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equation-based</a:t>
                </a:r>
                <a:r>
                  <a:rPr lang="en-US" sz="1200" i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DDMs: they seek restrict a weak or strong form of the PDE to a finite-dimensional function space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𝑈_𝑖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spanned by a basis </a:t>
                </a:r>
                <a:r>
                  <a:rPr lang="en-US" sz="1200" i="0">
                    <a:latin typeface="Cambria Math" panose="02040503050406030204" pitchFamily="18" charset="0"/>
                  </a:rPr>
                  <a:t>{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𝑏_𝑖^𝑘 }_(𝑘=1)^(𝑁_𝑖 )</a:t>
                </a:r>
                <a:r>
                  <a:rPr lang="en-US" sz="1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200" dirty="0"/>
              </a:p>
              <a:p>
                <a:endParaRPr lang="en-US" dirty="0" smtClean="0"/>
              </a:p>
              <a:p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C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DDMs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equation-free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I/O relations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𝑢_𝑖 </a:t>
                </a:r>
                <a:r>
                  <a:rPr lang="en-US" sz="1200" i="0">
                    <a:latin typeface="Cambria Math" panose="02040503050406030204" pitchFamily="18" charset="0"/>
                  </a:rPr>
                  <a:t>(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𝑡)=</a:t>
                </a:r>
                <a:r>
                  <a:rPr lang="en-US" sz="1200" i="0">
                    <a:latin typeface="Cambria Math" panose="02040503050406030204" pitchFamily="18" charset="0"/>
                  </a:rPr>
                  <a:t>〖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𝐺_𝑖 (𝑓〗_𝑖,𝑢_(𝑖,0);𝑝_(𝑖,1),⋯,𝑝_(𝑖,𝑃))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with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inputs (“ports”)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𝑝_(𝑖,𝑗)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1200" dirty="0" smtClean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1200" dirty="0" smtClean="0">
                  <a:cs typeface="Times New Roman" panose="02020603050405020304" pitchFamily="18" charset="0"/>
                </a:endParaRPr>
              </a:p>
              <a:p>
                <a:r>
                  <a:rPr lang="en-US" sz="1200" dirty="0" smtClean="0">
                    <a:cs typeface="Times New Roman" panose="02020603050405020304" pitchFamily="18" charset="0"/>
                  </a:rPr>
                  <a:t>TODO: add refs to other talks in MS.</a:t>
                </a:r>
                <a:endParaRPr lang="en-US" sz="1200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38826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algn="l" fontAlgn="t"/>
            <a:r>
              <a:rPr lang="en-US" dirty="0"/>
              <a:t>A(F,Z) = Helmholtz free-energy density, Z = collection of internal variables, F = grad(phi) = deformation gradient, B = body force, T = traction on boundary</a:t>
            </a:r>
          </a:p>
          <a:p>
            <a:pPr algn="l" fontAlgn="t"/>
            <a:r>
              <a:rPr lang="en-US" dirty="0"/>
              <a:t>P = \partial A/\partial F = first </a:t>
            </a:r>
            <a:r>
              <a:rPr lang="en-US" dirty="0" err="1"/>
              <a:t>Piola-Kirchoff</a:t>
            </a:r>
            <a:r>
              <a:rPr lang="en-US" dirty="0"/>
              <a:t> stress</a:t>
            </a:r>
          </a:p>
          <a:p>
            <a:pPr algn="l" fontAlgn="t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equation is </a:t>
            </a:r>
            <a:r>
              <a:rPr lang="en-US"/>
              <a:t>Euler-Lagrange equation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2" y="5196645"/>
            <a:ext cx="5364162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331810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proof effectively constructs a sequence of solutions </a:t>
            </a:r>
            <a:r>
              <a:rPr lang="en-US" dirty="0" err="1"/>
              <a:t>phi^n</a:t>
            </a:r>
            <a:r>
              <a:rPr lang="en-US" dirty="0"/>
              <a:t> and demonstrates that this sequence converges to the unique minimizer of the energy functional \Phi defining the single-domain problem, and combines concepts used in the analysis of </a:t>
            </a:r>
            <a:r>
              <a:rPr lang="en-US" dirty="0" err="1"/>
              <a:t>Sobolev</a:t>
            </a:r>
            <a:r>
              <a:rPr lang="en-US" dirty="0"/>
              <a:t>, Lions, and others, in studying the convergence of the Schwarz method.  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0145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34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A and B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equation-based</a:t>
                </a:r>
                <a:r>
                  <a:rPr lang="en-US" sz="1200" i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DDMs: they seek restrict a weak or strong form of the PDE to a finite-dimensional function space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𝑈_𝑖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spanned by a basis </a:t>
                </a:r>
                <a:r>
                  <a:rPr lang="en-US" sz="1200" i="0">
                    <a:latin typeface="Cambria Math" panose="02040503050406030204" pitchFamily="18" charset="0"/>
                  </a:rPr>
                  <a:t>{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𝑏_𝑖^𝑘 }_(𝑘=1)^(𝑁_𝑖 )</a:t>
                </a:r>
                <a:r>
                  <a:rPr lang="en-US" sz="1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200" dirty="0"/>
              </a:p>
              <a:p>
                <a:endParaRPr lang="en-US" dirty="0" smtClean="0"/>
              </a:p>
              <a:p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C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DDMs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equation-free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I/O relations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𝑢_𝑖 </a:t>
                </a:r>
                <a:r>
                  <a:rPr lang="en-US" sz="1200" i="0">
                    <a:latin typeface="Cambria Math" panose="02040503050406030204" pitchFamily="18" charset="0"/>
                  </a:rPr>
                  <a:t>(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𝑡)=</a:t>
                </a:r>
                <a:r>
                  <a:rPr lang="en-US" sz="1200" i="0">
                    <a:latin typeface="Cambria Math" panose="02040503050406030204" pitchFamily="18" charset="0"/>
                  </a:rPr>
                  <a:t>〖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𝐺_𝑖 (𝑓〗_𝑖,𝑢_(𝑖,0);𝑝_(𝑖,1),⋯,𝑝_(𝑖,𝑃))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with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inputs (“ports”)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𝑝_(𝑖,𝑗)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1200" dirty="0" smtClean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1200" dirty="0" smtClean="0">
                  <a:cs typeface="Times New Roman" panose="02020603050405020304" pitchFamily="18" charset="0"/>
                </a:endParaRPr>
              </a:p>
              <a:p>
                <a:r>
                  <a:rPr lang="en-US" sz="1200" dirty="0" smtClean="0">
                    <a:cs typeface="Times New Roman" panose="02020603050405020304" pitchFamily="18" charset="0"/>
                  </a:rPr>
                  <a:t>TODO: add refs to other talks in MS.</a:t>
                </a:r>
                <a:endParaRPr lang="en-US" sz="1200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783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582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dirty="0"/>
          </a:p>
          <a:p>
            <a:pPr fontAlgn="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0806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55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M Whit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1228439"/>
            <a:ext cx="12192000" cy="1690255"/>
          </a:xfrm>
          <a:prstGeom prst="rect">
            <a:avLst/>
          </a:prstGeom>
          <a:solidFill>
            <a:schemeClr val="tx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2" cstate="email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5572" y="2915624"/>
            <a:ext cx="4626429" cy="4782754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565572" y="0"/>
            <a:ext cx="2623459" cy="6858000"/>
          </a:xfrm>
          <a:prstGeom prst="rect">
            <a:avLst/>
          </a:prstGeom>
          <a:solidFill>
            <a:srgbClr val="00ACD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87681" y="1228439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0412" y="5306898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59789"/>
            <a:ext cx="724296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84A6BEF6-8B5D-3A41-931E-E68E91FD74C0}" type="datetime1">
              <a:rPr lang="en-US" smtClean="0"/>
              <a:t>3/12/2025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65572" y="6459789"/>
            <a:ext cx="2623459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8003737" y="282288"/>
            <a:ext cx="1834523" cy="710418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1" y="1228439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 userDrawn="1"/>
        </p:nvSpPr>
        <p:spPr>
          <a:xfrm>
            <a:off x="789245" y="2915627"/>
            <a:ext cx="2037083" cy="905163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Rectangle 20"/>
          <p:cNvSpPr/>
          <p:nvPr userDrawn="1"/>
        </p:nvSpPr>
        <p:spPr>
          <a:xfrm>
            <a:off x="2865811" y="2915627"/>
            <a:ext cx="1345972" cy="90516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2" name="Rectangle 21"/>
          <p:cNvSpPr/>
          <p:nvPr userDrawn="1"/>
        </p:nvSpPr>
        <p:spPr>
          <a:xfrm>
            <a:off x="4251265" y="2915627"/>
            <a:ext cx="3314307" cy="905163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Rectangle 22"/>
          <p:cNvSpPr/>
          <p:nvPr userDrawn="1"/>
        </p:nvSpPr>
        <p:spPr>
          <a:xfrm>
            <a:off x="7565572" y="1363919"/>
            <a:ext cx="2623459" cy="1421017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4" name="TextBox 23"/>
          <p:cNvSpPr txBox="1"/>
          <p:nvPr userDrawn="1"/>
        </p:nvSpPr>
        <p:spPr>
          <a:xfrm>
            <a:off x="700411" y="5019736"/>
            <a:ext cx="2225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spc="300" dirty="0">
                <a:solidFill>
                  <a:srgbClr val="00ACD9"/>
                </a:solidFill>
              </a:rPr>
              <a:t>PRESENTED BY</a:t>
            </a:r>
          </a:p>
        </p:txBody>
      </p:sp>
      <p:pic>
        <p:nvPicPr>
          <p:cNvPr id="30" name="Picture 29"/>
          <p:cNvPicPr>
            <a:picLocks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45" y="5673785"/>
            <a:ext cx="9399784" cy="365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6794" y="5626954"/>
            <a:ext cx="564475" cy="1636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71" y="5595527"/>
            <a:ext cx="776320" cy="194889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10280342" y="5912353"/>
            <a:ext cx="18324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Sandia National Laboratories is a </a:t>
            </a:r>
            <a:r>
              <a:rPr lang="en-US" sz="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multimission</a:t>
            </a:r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  <a:endParaRPr lang="en-US" sz="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F9367-8E19-584D-AFFE-3EFBBA0295C7}" type="datetime1">
              <a:rPr lang="en-US" smtClean="0"/>
              <a:t>3/12/2025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ouble Cont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35B1B-1234-434F-BA64-2F5E81CEE720}" type="datetime1">
              <a:rPr lang="en-US" smtClean="0"/>
              <a:t>3/12/2025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720725" y="1125414"/>
            <a:ext cx="4934487" cy="48880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5887330" y="1125414"/>
            <a:ext cx="4891718" cy="48880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631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19A3E-72A3-094D-BE9C-748891D343EA}" type="datetime1">
              <a:rPr lang="en-US" smtClean="0"/>
              <a:t>3/12/2025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FB98F-B1FD-6E40-922F-164F08E18587}" type="datetime1">
              <a:rPr lang="en-US" smtClean="0"/>
              <a:t>3/12/2025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648" y="359772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648" y="1429233"/>
            <a:ext cx="10058400" cy="34336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599583"/>
            <a:ext cx="2472271" cy="251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fld id="{51B0C17D-9FEF-794A-8300-E98122063809}" type="datetime1">
              <a:rPr lang="en-US" smtClean="0"/>
              <a:t>3/12/2025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599583"/>
            <a:ext cx="4822804" cy="251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9425" y="380825"/>
            <a:ext cx="259675" cy="25161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52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5" r:id="rId2"/>
    <p:sldLayoutId id="2147483686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54" rtl="0" eaLnBrk="1" latinLnBrk="0" hangingPunct="1">
        <a:lnSpc>
          <a:spcPct val="85000"/>
        </a:lnSpc>
        <a:spcBef>
          <a:spcPct val="0"/>
        </a:spcBef>
        <a:buNone/>
        <a:defRPr sz="2800" b="0" i="0" kern="1200" spc="100" baseline="0">
          <a:solidFill>
            <a:schemeClr val="bg2">
              <a:lumMod val="25000"/>
            </a:schemeClr>
          </a:solidFill>
          <a:latin typeface="Gill Sans MT" charset="0"/>
          <a:ea typeface="Gill Sans MT" charset="0"/>
          <a:cs typeface="Gill Sans MT" charset="0"/>
        </a:defRPr>
      </a:lvl1pPr>
    </p:titleStyle>
    <p:bodyStyle>
      <a:lvl1pPr marL="91436" indent="-91436" algn="l" defTabSz="914354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rgbClr val="00B0F0"/>
        </a:buClr>
        <a:buSzPct val="100000"/>
        <a:buFont typeface="Calibri" panose="020F0502020204030204" pitchFamily="34" charset="0"/>
        <a:buChar char=" "/>
        <a:defRPr sz="20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1pPr>
      <a:lvl2pPr marL="384029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8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2pPr>
      <a:lvl3pPr marL="566900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3pPr>
      <a:lvl4pPr marL="749771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4pPr>
      <a:lvl5pPr marL="932642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6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hyperlink" Target="https://github.com/sandialabs/LCM.git" TargetMode="External"/><Relationship Id="rId4" Type="http://schemas.openxmlformats.org/officeDocument/2006/relationships/image" Target="NULL"/><Relationship Id="rId9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.png"/><Relationship Id="rId18" Type="http://schemas.openxmlformats.org/officeDocument/2006/relationships/image" Target="../media/image51.emf"/><Relationship Id="rId26" Type="http://schemas.openxmlformats.org/officeDocument/2006/relationships/image" Target="../media/image59.emf"/><Relationship Id="rId3" Type="http://schemas.openxmlformats.org/officeDocument/2006/relationships/image" Target="../media/image64.png"/><Relationship Id="rId21" Type="http://schemas.openxmlformats.org/officeDocument/2006/relationships/image" Target="../media/image54.png"/><Relationship Id="rId34" Type="http://schemas.openxmlformats.org/officeDocument/2006/relationships/image" Target="../media/image7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0.emf"/><Relationship Id="rId25" Type="http://schemas.openxmlformats.org/officeDocument/2006/relationships/image" Target="../media/image58.png"/><Relationship Id="rId33" Type="http://schemas.openxmlformats.org/officeDocument/2006/relationships/image" Target="../media/image76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650.png"/><Relationship Id="rId20" Type="http://schemas.openxmlformats.org/officeDocument/2006/relationships/image" Target="../media/image53.emf"/><Relationship Id="rId29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24" Type="http://schemas.openxmlformats.org/officeDocument/2006/relationships/image" Target="../media/image57.png"/><Relationship Id="rId32" Type="http://schemas.openxmlformats.org/officeDocument/2006/relationships/image" Target="../media/image740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23" Type="http://schemas.openxmlformats.org/officeDocument/2006/relationships/image" Target="../media/image56.png"/><Relationship Id="rId28" Type="http://schemas.openxmlformats.org/officeDocument/2006/relationships/image" Target="../media/image61.png"/><Relationship Id="rId36" Type="http://schemas.openxmlformats.org/officeDocument/2006/relationships/image" Target="../media/image67.png"/><Relationship Id="rId10" Type="http://schemas.openxmlformats.org/officeDocument/2006/relationships/image" Target="../media/image44.png"/><Relationship Id="rId19" Type="http://schemas.openxmlformats.org/officeDocument/2006/relationships/image" Target="../media/image52.emf"/><Relationship Id="rId31" Type="http://schemas.openxmlformats.org/officeDocument/2006/relationships/image" Target="../media/image65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5.emf"/><Relationship Id="rId27" Type="http://schemas.openxmlformats.org/officeDocument/2006/relationships/image" Target="../media/image60.emf"/><Relationship Id="rId30" Type="http://schemas.openxmlformats.org/officeDocument/2006/relationships/image" Target="../media/image63.png"/><Relationship Id="rId35" Type="http://schemas.openxmlformats.org/officeDocument/2006/relationships/image" Target="../media/image66.png"/><Relationship Id="rId8" Type="http://schemas.openxmlformats.org/officeDocument/2006/relationships/image" Target="../media/image4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74.png"/><Relationship Id="rId26" Type="http://schemas.openxmlformats.org/officeDocument/2006/relationships/image" Target="../media/image81.png"/><Relationship Id="rId3" Type="http://schemas.microsoft.com/office/2007/relationships/media" Target="../media/media2.mp4"/><Relationship Id="rId21" Type="http://schemas.openxmlformats.org/officeDocument/2006/relationships/hyperlink" Target="https://github.com/Pressio/pressio-schwarz" TargetMode="External"/><Relationship Id="rId7" Type="http://schemas.microsoft.com/office/2007/relationships/media" Target="../media/media4.mp4"/><Relationship Id="rId12" Type="http://schemas.openxmlformats.org/officeDocument/2006/relationships/video" Target="../media/media6.mp4"/><Relationship Id="rId17" Type="http://schemas.openxmlformats.org/officeDocument/2006/relationships/image" Target="../media/image73.png"/><Relationship Id="rId25" Type="http://schemas.openxmlformats.org/officeDocument/2006/relationships/image" Target="../media/image80.png"/><Relationship Id="rId2" Type="http://schemas.openxmlformats.org/officeDocument/2006/relationships/video" Target="../media/media1.mp4"/><Relationship Id="rId16" Type="http://schemas.openxmlformats.org/officeDocument/2006/relationships/image" Target="../media/image85.png"/><Relationship Id="rId20" Type="http://schemas.openxmlformats.org/officeDocument/2006/relationships/hyperlink" Target="https://pressio.github.io/" TargetMode="External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microsoft.com/office/2007/relationships/media" Target="../media/media6.mp4"/><Relationship Id="rId24" Type="http://schemas.openxmlformats.org/officeDocument/2006/relationships/image" Target="../media/image79.png"/><Relationship Id="rId5" Type="http://schemas.microsoft.com/office/2007/relationships/media" Target="../media/media3.mp4"/><Relationship Id="rId15" Type="http://schemas.openxmlformats.org/officeDocument/2006/relationships/image" Target="../media/image69.png"/><Relationship Id="rId23" Type="http://schemas.openxmlformats.org/officeDocument/2006/relationships/image" Target="../media/image78.png"/><Relationship Id="rId28" Type="http://schemas.openxmlformats.org/officeDocument/2006/relationships/image" Target="../media/image83.png"/><Relationship Id="rId10" Type="http://schemas.openxmlformats.org/officeDocument/2006/relationships/video" Target="../media/media5.mp4"/><Relationship Id="rId19" Type="http://schemas.openxmlformats.org/officeDocument/2006/relationships/image" Target="../media/image75.png"/><Relationship Id="rId4" Type="http://schemas.openxmlformats.org/officeDocument/2006/relationships/video" Target="../media/media2.mp4"/><Relationship Id="rId9" Type="http://schemas.microsoft.com/office/2007/relationships/media" Target="../media/media5.mp4"/><Relationship Id="rId14" Type="http://schemas.openxmlformats.org/officeDocument/2006/relationships/notesSlide" Target="../notesSlides/notesSlide16.xml"/><Relationship Id="rId22" Type="http://schemas.openxmlformats.org/officeDocument/2006/relationships/image" Target="../media/image76.jpg"/><Relationship Id="rId27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10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86.png"/><Relationship Id="rId5" Type="http://schemas.openxmlformats.org/officeDocument/2006/relationships/image" Target="../media/image84.png"/><Relationship Id="rId10" Type="http://schemas.openxmlformats.org/officeDocument/2006/relationships/image" Target="../media/image71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9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99.png"/><Relationship Id="rId5" Type="http://schemas.openxmlformats.org/officeDocument/2006/relationships/image" Target="../media/image87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0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3" Type="http://schemas.microsoft.com/office/2007/relationships/media" Target="../media/media11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video" Target="../media/media12.mp4"/><Relationship Id="rId11" Type="http://schemas.openxmlformats.org/officeDocument/2006/relationships/image" Target="../media/image96.png"/><Relationship Id="rId5" Type="http://schemas.microsoft.com/office/2007/relationships/media" Target="../media/media12.mp4"/><Relationship Id="rId10" Type="http://schemas.openxmlformats.org/officeDocument/2006/relationships/image" Target="../media/image95.png"/><Relationship Id="rId4" Type="http://schemas.openxmlformats.org/officeDocument/2006/relationships/video" Target="../media/media11.mp4"/><Relationship Id="rId9" Type="http://schemas.openxmlformats.org/officeDocument/2006/relationships/image" Target="../media/image9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0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21.png"/><Relationship Id="rId4" Type="http://schemas.openxmlformats.org/officeDocument/2006/relationships/image" Target="../media/image10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0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05.png"/><Relationship Id="rId4" Type="http://schemas.openxmlformats.org/officeDocument/2006/relationships/image" Target="../media/image10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0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07.png"/><Relationship Id="rId4" Type="http://schemas.openxmlformats.org/officeDocument/2006/relationships/image" Target="../media/image10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6.jpg"/><Relationship Id="rId7" Type="http://schemas.openxmlformats.org/officeDocument/2006/relationships/image" Target="../media/image118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09.png"/><Relationship Id="rId4" Type="http://schemas.openxmlformats.org/officeDocument/2006/relationships/hyperlink" Target="https://pressio.github.io/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g"/><Relationship Id="rId13" Type="http://schemas.openxmlformats.org/officeDocument/2006/relationships/image" Target="../media/image23.png"/><Relationship Id="rId3" Type="http://schemas.openxmlformats.org/officeDocument/2006/relationships/image" Target="../media/image110.jpg"/><Relationship Id="rId7" Type="http://schemas.openxmlformats.org/officeDocument/2006/relationships/image" Target="../media/image113.png"/><Relationship Id="rId12" Type="http://schemas.openxmlformats.org/officeDocument/2006/relationships/image" Target="../media/image11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fif"/><Relationship Id="rId11" Type="http://schemas.openxmlformats.org/officeDocument/2006/relationships/image" Target="../media/image117.jpg"/><Relationship Id="rId5" Type="http://schemas.openxmlformats.org/officeDocument/2006/relationships/image" Target="../media/image21.png"/><Relationship Id="rId10" Type="http://schemas.openxmlformats.org/officeDocument/2006/relationships/image" Target="../media/image116.jpg"/><Relationship Id="rId4" Type="http://schemas.openxmlformats.org/officeDocument/2006/relationships/image" Target="../media/image111.jfif"/><Relationship Id="rId9" Type="http://schemas.openxmlformats.org/officeDocument/2006/relationships/image" Target="../media/image11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Pressio/pressio-schwarz" TargetMode="External"/><Relationship Id="rId3" Type="http://schemas.openxmlformats.org/officeDocument/2006/relationships/hyperlink" Target="https://arxiv.org/abs/2311.00224" TargetMode="External"/><Relationship Id="rId7" Type="http://schemas.openxmlformats.org/officeDocument/2006/relationships/hyperlink" Target="https://github.com/Pressio/pressio-demoapps" TargetMode="External"/><Relationship Id="rId12" Type="http://schemas.openxmlformats.org/officeDocument/2006/relationships/image" Target="../media/image76.jpg"/><Relationship Id="rId2" Type="http://schemas.openxmlformats.org/officeDocument/2006/relationships/hyperlink" Target="https://arxiv.org/abs/2210.1255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ressio.github.io/" TargetMode="External"/><Relationship Id="rId11" Type="http://schemas.openxmlformats.org/officeDocument/2006/relationships/hyperlink" Target="http://www.sandia.gov/~ikalash" TargetMode="External"/><Relationship Id="rId5" Type="http://schemas.openxmlformats.org/officeDocument/2006/relationships/hyperlink" Target="https://doi.org/10.1016/j.cam.2025.116584" TargetMode="External"/><Relationship Id="rId10" Type="http://schemas.openxmlformats.org/officeDocument/2006/relationships/hyperlink" Target="mailto:ikalash@sandia.gov" TargetMode="External"/><Relationship Id="rId4" Type="http://schemas.openxmlformats.org/officeDocument/2006/relationships/hyperlink" Target="https://arxiv.org/abs/2311.05643" TargetMode="External"/><Relationship Id="rId9" Type="http://schemas.openxmlformats.org/officeDocument/2006/relationships/hyperlink" Target="https://sandialabs/Norma.j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8.tiff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3" Type="http://schemas.openxmlformats.org/officeDocument/2006/relationships/image" Target="../media/image380.png"/><Relationship Id="rId7" Type="http://schemas.openxmlformats.org/officeDocument/2006/relationships/image" Target="../media/image4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1.png"/><Relationship Id="rId7" Type="http://schemas.openxmlformats.org/officeDocument/2006/relationships/image" Target="../media/image410.png"/><Relationship Id="rId12" Type="http://schemas.openxmlformats.org/officeDocument/2006/relationships/image" Target="../media/image39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10" Type="http://schemas.openxmlformats.org/officeDocument/2006/relationships/image" Target="../media/image120.png"/><Relationship Id="rId4" Type="http://schemas.openxmlformats.org/officeDocument/2006/relationships/image" Target="../media/image119.png"/><Relationship Id="rId9" Type="http://schemas.openxmlformats.org/officeDocument/2006/relationships/image" Target="../media/image4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7" Type="http://schemas.openxmlformats.org/officeDocument/2006/relationships/image" Target="../media/image41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11" Type="http://schemas.openxmlformats.org/officeDocument/2006/relationships/image" Target="../media/image390.png"/><Relationship Id="rId5" Type="http://schemas.openxmlformats.org/officeDocument/2006/relationships/image" Target="../media/image120.png"/><Relationship Id="rId10" Type="http://schemas.openxmlformats.org/officeDocument/2006/relationships/image" Target="../media/image400.png"/><Relationship Id="rId4" Type="http://schemas.openxmlformats.org/officeDocument/2006/relationships/image" Target="../media/image119.png"/><Relationship Id="rId9" Type="http://schemas.openxmlformats.org/officeDocument/2006/relationships/image" Target="../media/image47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490.png"/><Relationship Id="rId7" Type="http://schemas.openxmlformats.org/officeDocument/2006/relationships/image" Target="../media/image41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4" Type="http://schemas.openxmlformats.org/officeDocument/2006/relationships/image" Target="../media/image119.png"/><Relationship Id="rId9" Type="http://schemas.openxmlformats.org/officeDocument/2006/relationships/image" Target="../media/image39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7" Type="http://schemas.openxmlformats.org/officeDocument/2006/relationships/image" Target="../media/image28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390.png"/><Relationship Id="rId5" Type="http://schemas.openxmlformats.org/officeDocument/2006/relationships/image" Target="../media/image119.png"/><Relationship Id="rId10" Type="http://schemas.openxmlformats.org/officeDocument/2006/relationships/image" Target="../media/image440.png"/><Relationship Id="rId4" Type="http://schemas.openxmlformats.org/officeDocument/2006/relationships/image" Target="../media/image320.png"/><Relationship Id="rId9" Type="http://schemas.openxmlformats.org/officeDocument/2006/relationships/image" Target="../media/image51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3" Type="http://schemas.openxmlformats.org/officeDocument/2006/relationships/image" Target="../media/image31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11" Type="http://schemas.openxmlformats.org/officeDocument/2006/relationships/image" Target="../media/image390.png"/><Relationship Id="rId5" Type="http://schemas.openxmlformats.org/officeDocument/2006/relationships/image" Target="../media/image120.png"/><Relationship Id="rId10" Type="http://schemas.openxmlformats.org/officeDocument/2006/relationships/image" Target="../media/image510.png"/><Relationship Id="rId4" Type="http://schemas.openxmlformats.org/officeDocument/2006/relationships/image" Target="../media/image119.png"/><Relationship Id="rId9" Type="http://schemas.openxmlformats.org/officeDocument/2006/relationships/image" Target="../media/image41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3" Type="http://schemas.openxmlformats.org/officeDocument/2006/relationships/image" Target="../media/image31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11" Type="http://schemas.openxmlformats.org/officeDocument/2006/relationships/image" Target="../media/image390.png"/><Relationship Id="rId5" Type="http://schemas.openxmlformats.org/officeDocument/2006/relationships/image" Target="../media/image120.png"/><Relationship Id="rId10" Type="http://schemas.openxmlformats.org/officeDocument/2006/relationships/image" Target="../media/image510.png"/><Relationship Id="rId4" Type="http://schemas.openxmlformats.org/officeDocument/2006/relationships/image" Target="../media/image119.png"/><Relationship Id="rId9" Type="http://schemas.openxmlformats.org/officeDocument/2006/relationships/image" Target="../media/image41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6.xml"/><Relationship Id="rId13" Type="http://schemas.openxmlformats.org/officeDocument/2006/relationships/image" Target="../media/image35.jpg"/><Relationship Id="rId3" Type="http://schemas.microsoft.com/office/2007/relationships/media" Target="../media/media14.avi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23.png"/><Relationship Id="rId2" Type="http://schemas.openxmlformats.org/officeDocument/2006/relationships/video" Target="../media/media13.avi"/><Relationship Id="rId1" Type="http://schemas.microsoft.com/office/2007/relationships/media" Target="../media/media13.avi"/><Relationship Id="rId6" Type="http://schemas.openxmlformats.org/officeDocument/2006/relationships/video" Target="../media/media15.avi"/><Relationship Id="rId11" Type="http://schemas.openxmlformats.org/officeDocument/2006/relationships/image" Target="../media/image122.png"/><Relationship Id="rId5" Type="http://schemas.microsoft.com/office/2007/relationships/media" Target="../media/media15.avi"/><Relationship Id="rId15" Type="http://schemas.openxmlformats.org/officeDocument/2006/relationships/image" Target="NULL"/><Relationship Id="rId10" Type="http://schemas.openxmlformats.org/officeDocument/2006/relationships/image" Target="../media/image121.png"/><Relationship Id="rId4" Type="http://schemas.openxmlformats.org/officeDocument/2006/relationships/video" Target="../media/media14.avi"/><Relationship Id="rId9" Type="http://schemas.openxmlformats.org/officeDocument/2006/relationships/image" Target="../media/image37.png"/><Relationship Id="rId14" Type="http://schemas.openxmlformats.org/officeDocument/2006/relationships/image" Target="NUL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24.png"/><Relationship Id="rId7" Type="http://schemas.openxmlformats.org/officeDocument/2006/relationships/image" Target="NUL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80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image" Target="NULL"/><Relationship Id="rId3" Type="http://schemas.openxmlformats.org/officeDocument/2006/relationships/image" Target="../media/image810.png"/><Relationship Id="rId17" Type="http://schemas.openxmlformats.org/officeDocument/2006/relationships/image" Target="NULL"/><Relationship Id="rId2" Type="http://schemas.openxmlformats.org/officeDocument/2006/relationships/notesSlide" Target="../notesSlides/notesSlide38.xml"/><Relationship Id="rId16" Type="http://schemas.openxmlformats.org/officeDocument/2006/relationships/image" Target="NULL"/><Relationship Id="rId1" Type="http://schemas.openxmlformats.org/officeDocument/2006/relationships/slideLayout" Target="../slideLayouts/slideLayout2.xml"/><Relationship Id="rId15" Type="http://schemas.openxmlformats.org/officeDocument/2006/relationships/image" Target="NULL"/><Relationship Id="rId19" Type="http://schemas.openxmlformats.org/officeDocument/2006/relationships/image" Target="../media/image125.png"/><Relationship Id="rId14" Type="http://schemas.openxmlformats.org/officeDocument/2006/relationships/image" Target="NUL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NULL"/><Relationship Id="rId18" Type="http://schemas.openxmlformats.org/officeDocument/2006/relationships/image" Target="NULL"/><Relationship Id="rId3" Type="http://schemas.microsoft.com/office/2007/relationships/media" Target="../media/media17.mov"/><Relationship Id="rId21" Type="http://schemas.openxmlformats.org/officeDocument/2006/relationships/image" Target="NULL"/><Relationship Id="rId7" Type="http://schemas.openxmlformats.org/officeDocument/2006/relationships/image" Target="../media/image126.png"/><Relationship Id="rId17" Type="http://schemas.openxmlformats.org/officeDocument/2006/relationships/image" Target="NULL"/><Relationship Id="rId2" Type="http://schemas.openxmlformats.org/officeDocument/2006/relationships/video" Target="../media/media16.mov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microsoft.com/office/2007/relationships/media" Target="../media/media16.mov"/><Relationship Id="rId6" Type="http://schemas.openxmlformats.org/officeDocument/2006/relationships/notesSlide" Target="../notesSlides/notesSlide39.xml"/><Relationship Id="rId24" Type="http://schemas.openxmlformats.org/officeDocument/2006/relationships/image" Target="NULL"/><Relationship Id="rId5" Type="http://schemas.openxmlformats.org/officeDocument/2006/relationships/slideLayout" Target="../slideLayouts/slideLayout2.xml"/><Relationship Id="rId15" Type="http://schemas.openxmlformats.org/officeDocument/2006/relationships/image" Target="NULL"/><Relationship Id="rId23" Type="http://schemas.openxmlformats.org/officeDocument/2006/relationships/image" Target="NULL"/><Relationship Id="rId19" Type="http://schemas.openxmlformats.org/officeDocument/2006/relationships/image" Target="NULL"/><Relationship Id="rId4" Type="http://schemas.openxmlformats.org/officeDocument/2006/relationships/video" Target="../media/media17.mov"/><Relationship Id="rId14" Type="http://schemas.openxmlformats.org/officeDocument/2006/relationships/image" Target="NULL"/><Relationship Id="rId22" Type="http://schemas.openxmlformats.org/officeDocument/2006/relationships/image" Target="NULL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image" Target="NULL"/><Relationship Id="rId26" Type="http://schemas.openxmlformats.org/officeDocument/2006/relationships/image" Target="NULL"/><Relationship Id="rId3" Type="http://schemas.openxmlformats.org/officeDocument/2006/relationships/slideLayout" Target="../slideLayouts/slideLayout2.xml"/><Relationship Id="rId17" Type="http://schemas.openxmlformats.org/officeDocument/2006/relationships/image" Target="NULL"/><Relationship Id="rId12" Type="http://schemas.openxmlformats.org/officeDocument/2006/relationships/image" Target="NULL"/><Relationship Id="rId25" Type="http://schemas.openxmlformats.org/officeDocument/2006/relationships/image" Target="NULL"/><Relationship Id="rId2" Type="http://schemas.openxmlformats.org/officeDocument/2006/relationships/video" Target="../media/media18.mov"/><Relationship Id="rId16" Type="http://schemas.openxmlformats.org/officeDocument/2006/relationships/image" Target="NULL"/><Relationship Id="rId29" Type="http://schemas.openxmlformats.org/officeDocument/2006/relationships/image" Target="../media/image131.png"/><Relationship Id="rId1" Type="http://schemas.microsoft.com/office/2007/relationships/media" Target="../media/media18.mov"/><Relationship Id="rId11" Type="http://schemas.openxmlformats.org/officeDocument/2006/relationships/image" Target="NULL"/><Relationship Id="rId24" Type="http://schemas.openxmlformats.org/officeDocument/2006/relationships/image" Target="NULL"/><Relationship Id="rId5" Type="http://schemas.openxmlformats.org/officeDocument/2006/relationships/image" Target="../media/image128.png"/><Relationship Id="rId15" Type="http://schemas.openxmlformats.org/officeDocument/2006/relationships/image" Target="NULL"/><Relationship Id="rId28" Type="http://schemas.openxmlformats.org/officeDocument/2006/relationships/image" Target="../media/image130.png"/><Relationship Id="rId19" Type="http://schemas.openxmlformats.org/officeDocument/2006/relationships/image" Target="NULL"/><Relationship Id="rId4" Type="http://schemas.openxmlformats.org/officeDocument/2006/relationships/notesSlide" Target="../notesSlides/notesSlide40.xml"/><Relationship Id="rId14" Type="http://schemas.openxmlformats.org/officeDocument/2006/relationships/image" Target="NULL"/><Relationship Id="rId27" Type="http://schemas.openxmlformats.org/officeDocument/2006/relationships/image" Target="../media/image12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134.png"/><Relationship Id="rId3" Type="http://schemas.microsoft.com/office/2007/relationships/media" Target="../media/media20.mp4"/><Relationship Id="rId7" Type="http://schemas.openxmlformats.org/officeDocument/2006/relationships/hyperlink" Target="https://github.com/Pressio/pressio-demoapps" TargetMode="External"/><Relationship Id="rId12" Type="http://schemas.openxmlformats.org/officeDocument/2006/relationships/image" Target="../media/image133.png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notesSlide" Target="../notesSlides/notesSlide42.xml"/><Relationship Id="rId11" Type="http://schemas.openxmlformats.org/officeDocument/2006/relationships/image" Target="../media/image132.png"/><Relationship Id="rId5" Type="http://schemas.openxmlformats.org/officeDocument/2006/relationships/slideLayout" Target="../slideLayouts/slideLayout2.xml"/><Relationship Id="rId10" Type="http://schemas.openxmlformats.org/officeDocument/2006/relationships/image" Target="NULL"/><Relationship Id="rId4" Type="http://schemas.openxmlformats.org/officeDocument/2006/relationships/video" Target="../media/media20.mp4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0.pn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Pressio/pressio-demoapps" TargetMode="Externa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slideLayout" Target="../slideLayouts/slideLayout2.xm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84.png"/><Relationship Id="rId11" Type="http://schemas.openxmlformats.org/officeDocument/2006/relationships/image" Target="../media/image136.png"/><Relationship Id="rId5" Type="http://schemas.openxmlformats.org/officeDocument/2006/relationships/image" Target="../media/image135.png"/><Relationship Id="rId10" Type="http://schemas.openxmlformats.org/officeDocument/2006/relationships/image" Target="NULL"/><Relationship Id="rId4" Type="http://schemas.openxmlformats.org/officeDocument/2006/relationships/notesSlide" Target="../notesSlides/notesSlide44.xml"/><Relationship Id="rId9" Type="http://schemas.openxmlformats.org/officeDocument/2006/relationships/image" Target="NUL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21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89.png"/><Relationship Id="rId5" Type="http://schemas.openxmlformats.org/officeDocument/2006/relationships/image" Target="../media/image145.png"/><Relationship Id="rId4" Type="http://schemas.openxmlformats.org/officeDocument/2006/relationships/notesSlide" Target="../notesSlides/notesSlide45.xml"/><Relationship Id="rId9" Type="http://schemas.openxmlformats.org/officeDocument/2006/relationships/image" Target="../media/image143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13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0.png"/><Relationship Id="rId5" Type="http://schemas.openxmlformats.org/officeDocument/2006/relationships/image" Target="../media/image1031.png"/><Relationship Id="rId4" Type="http://schemas.openxmlformats.org/officeDocument/2006/relationships/image" Target="../media/image9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50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3" Type="http://schemas.openxmlformats.org/officeDocument/2006/relationships/slideLayout" Target="../slideLayouts/slideLayout2.xml"/><Relationship Id="rId12" Type="http://schemas.openxmlformats.org/officeDocument/2006/relationships/image" Target="NUL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6" Type="http://schemas.openxmlformats.org/officeDocument/2006/relationships/image" Target="NULL"/><Relationship Id="rId5" Type="http://schemas.openxmlformats.org/officeDocument/2006/relationships/hyperlink" Target="https://github.com/Pressio/pressio-demoapps" TargetMode="External"/><Relationship Id="rId10" Type="http://schemas.openxmlformats.org/officeDocument/2006/relationships/image" Target="../media/image132.png"/><Relationship Id="rId4" Type="http://schemas.openxmlformats.org/officeDocument/2006/relationships/notesSlide" Target="../notesSlides/notesSlide48.xml"/><Relationship Id="rId9" Type="http://schemas.openxmlformats.org/officeDocument/2006/relationships/image" Target="NULL"/><Relationship Id="rId14" Type="http://schemas.openxmlformats.org/officeDocument/2006/relationships/image" Target="../media/image14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0.png"/><Relationship Id="rId13" Type="http://schemas.openxmlformats.org/officeDocument/2006/relationships/image" Target="../media/image1290.png"/><Relationship Id="rId18" Type="http://schemas.openxmlformats.org/officeDocument/2006/relationships/image" Target="../media/image1331.png"/><Relationship Id="rId26" Type="http://schemas.openxmlformats.org/officeDocument/2006/relationships/image" Target="../media/image1410.png"/><Relationship Id="rId3" Type="http://schemas.openxmlformats.org/officeDocument/2006/relationships/image" Target="../media/image1190.png"/><Relationship Id="rId21" Type="http://schemas.openxmlformats.org/officeDocument/2006/relationships/image" Target="../media/image1361.png"/><Relationship Id="rId7" Type="http://schemas.openxmlformats.org/officeDocument/2006/relationships/image" Target="../media/image1230.png"/><Relationship Id="rId12" Type="http://schemas.openxmlformats.org/officeDocument/2006/relationships/image" Target="../media/image1280.png"/><Relationship Id="rId17" Type="http://schemas.openxmlformats.org/officeDocument/2006/relationships/image" Target="../media/image1321.png"/><Relationship Id="rId25" Type="http://schemas.openxmlformats.org/officeDocument/2006/relationships/image" Target="../media/image1400.png"/><Relationship Id="rId2" Type="http://schemas.openxmlformats.org/officeDocument/2006/relationships/notesSlide" Target="../notesSlides/notesSlide50.xml"/><Relationship Id="rId16" Type="http://schemas.openxmlformats.org/officeDocument/2006/relationships/image" Target="../media/image1311.png"/><Relationship Id="rId20" Type="http://schemas.openxmlformats.org/officeDocument/2006/relationships/image" Target="../media/image13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0.png"/><Relationship Id="rId11" Type="http://schemas.openxmlformats.org/officeDocument/2006/relationships/image" Target="../media/image1270.png"/><Relationship Id="rId24" Type="http://schemas.openxmlformats.org/officeDocument/2006/relationships/image" Target="../media/image1391.png"/><Relationship Id="rId5" Type="http://schemas.openxmlformats.org/officeDocument/2006/relationships/image" Target="../media/image1210.png"/><Relationship Id="rId15" Type="http://schemas.openxmlformats.org/officeDocument/2006/relationships/image" Target="../media/image1301.png"/><Relationship Id="rId23" Type="http://schemas.openxmlformats.org/officeDocument/2006/relationships/image" Target="../media/image1381.png"/><Relationship Id="rId10" Type="http://schemas.openxmlformats.org/officeDocument/2006/relationships/image" Target="../media/image1260.png"/><Relationship Id="rId19" Type="http://schemas.openxmlformats.org/officeDocument/2006/relationships/image" Target="../media/image1341.png"/><Relationship Id="rId4" Type="http://schemas.openxmlformats.org/officeDocument/2006/relationships/image" Target="../media/image1271.png"/><Relationship Id="rId9" Type="http://schemas.openxmlformats.org/officeDocument/2006/relationships/image" Target="../media/image1250.png"/><Relationship Id="rId14" Type="http://schemas.openxmlformats.org/officeDocument/2006/relationships/image" Target="../media/image114.jpg"/><Relationship Id="rId22" Type="http://schemas.openxmlformats.org/officeDocument/2006/relationships/image" Target="../media/image1371.png"/><Relationship Id="rId27" Type="http://schemas.openxmlformats.org/officeDocument/2006/relationships/image" Target="../media/image142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0.png"/><Relationship Id="rId13" Type="http://schemas.openxmlformats.org/officeDocument/2006/relationships/image" Target="../media/image1401.png"/><Relationship Id="rId3" Type="http://schemas.openxmlformats.org/officeDocument/2006/relationships/image" Target="../media/image1300.png"/><Relationship Id="rId7" Type="http://schemas.openxmlformats.org/officeDocument/2006/relationships/image" Target="../media/image1340.png"/><Relationship Id="rId12" Type="http://schemas.openxmlformats.org/officeDocument/2006/relationships/image" Target="../media/image139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0.png"/><Relationship Id="rId11" Type="http://schemas.openxmlformats.org/officeDocument/2006/relationships/image" Target="../media/image1380.png"/><Relationship Id="rId5" Type="http://schemas.openxmlformats.org/officeDocument/2006/relationships/image" Target="../media/image1320.png"/><Relationship Id="rId10" Type="http://schemas.openxmlformats.org/officeDocument/2006/relationships/image" Target="../media/image1370.png"/><Relationship Id="rId4" Type="http://schemas.openxmlformats.org/officeDocument/2006/relationships/image" Target="../media/image1310.png"/><Relationship Id="rId9" Type="http://schemas.openxmlformats.org/officeDocument/2006/relationships/image" Target="../media/image136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4.png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6" Type="http://schemas.openxmlformats.org/officeDocument/2006/relationships/image" Target="../media/image143.gif"/><Relationship Id="rId5" Type="http://schemas.openxmlformats.org/officeDocument/2006/relationships/image" Target="../media/image142.gif"/><Relationship Id="rId10" Type="http://schemas.openxmlformats.org/officeDocument/2006/relationships/image" Target="../media/image1450.png"/><Relationship Id="rId4" Type="http://schemas.openxmlformats.org/officeDocument/2006/relationships/notesSlide" Target="../notesSlides/notesSlide52.xml"/><Relationship Id="rId9" Type="http://schemas.openxmlformats.org/officeDocument/2006/relationships/image" Target="../media/image144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gi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emf"/><Relationship Id="rId3" Type="http://schemas.openxmlformats.org/officeDocument/2006/relationships/image" Target="../media/image1600.png"/><Relationship Id="rId7" Type="http://schemas.openxmlformats.org/officeDocument/2006/relationships/image" Target="../media/image110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5" Type="http://schemas.openxmlformats.org/officeDocument/2006/relationships/image" Target="../media/image149.jpg"/><Relationship Id="rId10" Type="http://schemas.openxmlformats.org/officeDocument/2006/relationships/image" Target="../media/image151.jpg"/><Relationship Id="rId4" Type="http://schemas.openxmlformats.org/officeDocument/2006/relationships/image" Target="../media/image148.jpeg"/><Relationship Id="rId9" Type="http://schemas.openxmlformats.org/officeDocument/2006/relationships/image" Target="../media/image116.jp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emf"/><Relationship Id="rId3" Type="http://schemas.openxmlformats.org/officeDocument/2006/relationships/image" Target="../media/image152.emf"/><Relationship Id="rId7" Type="http://schemas.openxmlformats.org/officeDocument/2006/relationships/image" Target="../media/image156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emf"/><Relationship Id="rId11" Type="http://schemas.openxmlformats.org/officeDocument/2006/relationships/image" Target="../media/image160.png"/><Relationship Id="rId5" Type="http://schemas.openxmlformats.org/officeDocument/2006/relationships/image" Target="../media/image154.emf"/><Relationship Id="rId10" Type="http://schemas.openxmlformats.org/officeDocument/2006/relationships/image" Target="../media/image159.emf"/><Relationship Id="rId4" Type="http://schemas.openxmlformats.org/officeDocument/2006/relationships/image" Target="../media/image153.emf"/><Relationship Id="rId9" Type="http://schemas.openxmlformats.org/officeDocument/2006/relationships/image" Target="../media/image158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0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6.png"/><Relationship Id="rId7" Type="http://schemas.openxmlformats.org/officeDocument/2006/relationships/image" Target="NULL"/><Relationship Id="rId12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NULL"/><Relationship Id="rId10" Type="http://schemas.openxmlformats.org/officeDocument/2006/relationships/image" Target="../media/image261.png"/><Relationship Id="rId4" Type="http://schemas.openxmlformats.org/officeDocument/2006/relationships/image" Target="../media/image16.jpg"/><Relationship Id="rId9" Type="http://schemas.openxmlformats.org/officeDocument/2006/relationships/image" Target="../media/image2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9F3A1C2-0853-46D0-B90D-A3BD784F5F60}"/>
              </a:ext>
            </a:extLst>
          </p:cNvPr>
          <p:cNvSpPr/>
          <p:nvPr/>
        </p:nvSpPr>
        <p:spPr>
          <a:xfrm>
            <a:off x="-483225" y="2923648"/>
            <a:ext cx="8044012" cy="1840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850F1A-A991-8944-9855-49FE78446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961" y="1228439"/>
            <a:ext cx="2652129" cy="16902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D30EF3-62B5-47EF-B524-5154524896B8}"/>
              </a:ext>
            </a:extLst>
          </p:cNvPr>
          <p:cNvSpPr txBox="1"/>
          <p:nvPr/>
        </p:nvSpPr>
        <p:spPr>
          <a:xfrm>
            <a:off x="428063" y="6072586"/>
            <a:ext cx="60521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Computational Fluids Conference (CFC) 2025</a:t>
            </a:r>
          </a:p>
          <a:p>
            <a:pPr algn="ctr"/>
            <a:r>
              <a:rPr lang="en-US" sz="2000" dirty="0"/>
              <a:t>Santiago, Chile.  March 17-20, 2025</a:t>
            </a:r>
          </a:p>
          <a:p>
            <a:endParaRPr lang="en-US" sz="2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64F253-7ED7-44E9-BA1A-2D21BE4A20FA}"/>
              </a:ext>
            </a:extLst>
          </p:cNvPr>
          <p:cNvSpPr/>
          <p:nvPr/>
        </p:nvSpPr>
        <p:spPr>
          <a:xfrm>
            <a:off x="361950" y="2928220"/>
            <a:ext cx="1076325" cy="17026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03CBBF2-82BF-4F72-937C-ED84D4DFD145}"/>
              </a:ext>
            </a:extLst>
          </p:cNvPr>
          <p:cNvSpPr/>
          <p:nvPr/>
        </p:nvSpPr>
        <p:spPr>
          <a:xfrm>
            <a:off x="6475318" y="2928220"/>
            <a:ext cx="1076325" cy="17026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564AA43F-312F-44D4-83B0-2AFFA3F19430}"/>
              </a:ext>
            </a:extLst>
          </p:cNvPr>
          <p:cNvSpPr txBox="1"/>
          <p:nvPr/>
        </p:nvSpPr>
        <p:spPr>
          <a:xfrm>
            <a:off x="7804898" y="5872531"/>
            <a:ext cx="2496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0" dirty="0">
                <a:solidFill>
                  <a:srgbClr val="010B13"/>
                </a:solidFill>
                <a:effectLst/>
              </a:rPr>
              <a:t>SAND2025-02170C</a:t>
            </a:r>
            <a:endParaRPr lang="en-US" sz="2000" dirty="0"/>
          </a:p>
        </p:txBody>
      </p:sp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B5326C38-B2B1-4691-9435-82BAFF6A5D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1243" y="3005828"/>
            <a:ext cx="2709322" cy="1452353"/>
          </a:xfrm>
          <a:prstGeom prst="rect">
            <a:avLst/>
          </a:prstGeom>
        </p:spPr>
      </p:pic>
      <p:pic>
        <p:nvPicPr>
          <p:cNvPr id="16" name="Picture 15" descr="notched-cylinder-hex-coarse-tet-fine-deformed.png">
            <a:extLst>
              <a:ext uri="{FF2B5EF4-FFF2-40B4-BE49-F238E27FC236}">
                <a16:creationId xmlns:a16="http://schemas.microsoft.com/office/drawing/2014/main" id="{5FB10FF8-8701-4A20-9A55-56E5EFDBD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827" y="2911764"/>
            <a:ext cx="2445022" cy="16711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C28F6A-50C4-4A79-834D-1AFE222F4A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204" y="3734332"/>
            <a:ext cx="1654996" cy="8480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D2AD97D-E704-4101-A921-3F6D749277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204" y="2918545"/>
            <a:ext cx="1619405" cy="848057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21931A7-6911-4F83-97C4-FCDEE3053241}"/>
              </a:ext>
            </a:extLst>
          </p:cNvPr>
          <p:cNvCxnSpPr/>
          <p:nvPr/>
        </p:nvCxnSpPr>
        <p:spPr>
          <a:xfrm>
            <a:off x="-812195" y="4591400"/>
            <a:ext cx="8383135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410F4EE1-61FB-435F-9081-DCF46BB7F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222" y="1228440"/>
            <a:ext cx="7432718" cy="1604261"/>
          </a:xfrm>
        </p:spPr>
        <p:txBody>
          <a:bodyPr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300" b="0" i="0" dirty="0">
                <a:effectLst/>
                <a:latin typeface="+mn-lt"/>
              </a:rPr>
              <a:t>Domain decomposition-based coupling of subdomain-local reduced order models (ROMs) in fluid mechanics using the Schwarz alternating method</a:t>
            </a:r>
            <a:endParaRPr lang="en-US" sz="23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E3781C-D1FB-4584-AE3B-24F55FFFF71B}"/>
              </a:ext>
            </a:extLst>
          </p:cNvPr>
          <p:cNvSpPr txBox="1"/>
          <p:nvPr/>
        </p:nvSpPr>
        <p:spPr>
          <a:xfrm>
            <a:off x="-190895" y="4668780"/>
            <a:ext cx="7761835" cy="10105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Chris Wentland</a:t>
            </a:r>
            <a:r>
              <a:rPr lang="en-US" baseline="30000" dirty="0"/>
              <a:t>1</a:t>
            </a:r>
            <a:r>
              <a:rPr lang="en-US" dirty="0"/>
              <a:t>, Francesco Rizzi</a:t>
            </a:r>
            <a:r>
              <a:rPr lang="en-US" baseline="30000" dirty="0"/>
              <a:t>2</a:t>
            </a:r>
            <a:r>
              <a:rPr lang="en-US" dirty="0"/>
              <a:t>, Joshua Barnett</a:t>
            </a:r>
            <a:r>
              <a:rPr lang="en-US" baseline="30000" dirty="0"/>
              <a:t>3</a:t>
            </a:r>
            <a:r>
              <a:rPr lang="en-US" dirty="0"/>
              <a:t>, </a:t>
            </a:r>
            <a:r>
              <a:rPr lang="en-US" b="1" dirty="0"/>
              <a:t>Irina Tezaur</a:t>
            </a:r>
            <a:r>
              <a:rPr lang="en-US" baseline="30000" dirty="0"/>
              <a:t>1</a:t>
            </a:r>
            <a:r>
              <a:rPr lang="en-US" dirty="0"/>
              <a:t>, Alejandro Mota</a:t>
            </a:r>
            <a:r>
              <a:rPr lang="en-US" baseline="30000" dirty="0"/>
              <a:t>1</a:t>
            </a:r>
          </a:p>
          <a:p>
            <a:endParaRPr lang="en-US" sz="1000" baseline="30000" dirty="0"/>
          </a:p>
          <a:p>
            <a:pPr algn="ctr"/>
            <a:r>
              <a:rPr lang="en-US" sz="1700" baseline="30000" dirty="0"/>
              <a:t>    1</a:t>
            </a:r>
            <a:r>
              <a:rPr lang="en-US" sz="1700" dirty="0"/>
              <a:t>Sandia National Laboratories, </a:t>
            </a:r>
            <a:r>
              <a:rPr lang="en-US" sz="1700" baseline="30000" dirty="0"/>
              <a:t>2</a:t>
            </a:r>
            <a:r>
              <a:rPr lang="en-US" sz="1700" dirty="0"/>
              <a:t>NexGen Analytics, </a:t>
            </a:r>
            <a:r>
              <a:rPr lang="en-US" sz="1700" baseline="30000" dirty="0"/>
              <a:t>3</a:t>
            </a:r>
            <a:r>
              <a:rPr lang="en-US" sz="1700" dirty="0"/>
              <a:t>Cadence Design Systems</a:t>
            </a:r>
          </a:p>
        </p:txBody>
      </p:sp>
    </p:spTree>
    <p:extLst>
      <p:ext uri="{BB962C8B-B14F-4D97-AF65-F5344CB8AC3E}">
        <p14:creationId xmlns:p14="http://schemas.microsoft.com/office/powerpoint/2010/main" val="174136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BAA224BF-E5E3-05EC-13FC-522A514B1563}"/>
              </a:ext>
            </a:extLst>
          </p:cNvPr>
          <p:cNvGrpSpPr/>
          <p:nvPr/>
        </p:nvGrpSpPr>
        <p:grpSpPr>
          <a:xfrm>
            <a:off x="256032" y="958042"/>
            <a:ext cx="9971857" cy="3372220"/>
            <a:chOff x="256032" y="1049049"/>
            <a:chExt cx="9971857" cy="337222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2854C8A-0B80-4841-BB33-70092436AE64}"/>
                </a:ext>
              </a:extLst>
            </p:cNvPr>
            <p:cNvSpPr txBox="1"/>
            <p:nvPr/>
          </p:nvSpPr>
          <p:spPr>
            <a:xfrm>
              <a:off x="256032" y="1049049"/>
              <a:ext cx="52410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70C0"/>
                  </a:solidFill>
                </a:rPr>
                <a:t>Multiplicative Overlapping Schwarz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1F7B149-7E68-9F02-A1F1-FA64AE862355}"/>
                </a:ext>
              </a:extLst>
            </p:cNvPr>
            <p:cNvSpPr txBox="1"/>
            <p:nvPr/>
          </p:nvSpPr>
          <p:spPr>
            <a:xfrm>
              <a:off x="4986816" y="1072075"/>
              <a:ext cx="52410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70C0"/>
                  </a:solidFill>
                </a:rPr>
                <a:t>Additive Overlapping Schwarz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7C6BD39-23E9-BF73-174E-834F0B60DF07}"/>
                </a:ext>
              </a:extLst>
            </p:cNvPr>
            <p:cNvCxnSpPr>
              <a:cxnSpLocks/>
            </p:cNvCxnSpPr>
            <p:nvPr/>
          </p:nvCxnSpPr>
          <p:spPr>
            <a:xfrm>
              <a:off x="4727448" y="1049049"/>
              <a:ext cx="0" cy="33722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CC152D-E1DD-4F19-AE0F-28F8A4C5A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Additional Parallelism via Additive Schwarz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2D46ECF-96E3-4ECB-8AE4-88C71CD74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070" y="2116950"/>
            <a:ext cx="3877878" cy="203078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FEA2B08-2EDF-DE62-C716-9C4EA66CFD41}"/>
              </a:ext>
            </a:extLst>
          </p:cNvPr>
          <p:cNvSpPr txBox="1"/>
          <p:nvPr/>
        </p:nvSpPr>
        <p:spPr>
          <a:xfrm>
            <a:off x="256032" y="4568062"/>
            <a:ext cx="11553163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Multiplicative Schwarz</a:t>
            </a:r>
            <a:r>
              <a:rPr lang="en-US" sz="2000" dirty="0"/>
              <a:t>: solves subdomain problems </a:t>
            </a:r>
            <a:r>
              <a:rPr lang="en-US" sz="2000" b="1" dirty="0"/>
              <a:t>sequentially</a:t>
            </a:r>
            <a:r>
              <a:rPr lang="en-US" sz="2000" dirty="0"/>
              <a:t> (in serial)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Additive Schwarz</a:t>
            </a:r>
            <a:r>
              <a:rPr lang="en-US" sz="2000" dirty="0"/>
              <a:t>: advance subdomains in </a:t>
            </a:r>
            <a:r>
              <a:rPr lang="en-US" sz="2000" b="1" dirty="0"/>
              <a:t>parallel</a:t>
            </a:r>
            <a:r>
              <a:rPr lang="en-US" sz="2000" dirty="0"/>
              <a:t>, communicate boundary condition data later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/>
              <a:t>Typically requires a few more </a:t>
            </a:r>
            <a:r>
              <a:rPr lang="en-US" sz="2000" b="1" dirty="0"/>
              <a:t>Schwarz iterations</a:t>
            </a:r>
            <a:r>
              <a:rPr lang="en-US" sz="2000" dirty="0"/>
              <a:t>, but does not degrade </a:t>
            </a:r>
            <a:r>
              <a:rPr lang="en-US" sz="2000" b="1" dirty="0"/>
              <a:t>accuracy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b="1" dirty="0"/>
              <a:t>Parallelism</a:t>
            </a:r>
            <a:r>
              <a:rPr lang="en-US" sz="2000" dirty="0"/>
              <a:t> helps balance additional </a:t>
            </a:r>
            <a:r>
              <a:rPr lang="en-US" sz="2000" b="1" dirty="0"/>
              <a:t>cost</a:t>
            </a:r>
            <a:r>
              <a:rPr lang="en-US" sz="2000" dirty="0"/>
              <a:t> due to Schwarz iterations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/>
              <a:t>Applicable to both </a:t>
            </a:r>
            <a:r>
              <a:rPr lang="en-US" sz="2000" b="1" dirty="0"/>
              <a:t>overlapping</a:t>
            </a:r>
            <a:r>
              <a:rPr lang="en-US" sz="2000" dirty="0"/>
              <a:t> and</a:t>
            </a:r>
            <a:r>
              <a:rPr lang="en-US" sz="2000" b="1" dirty="0"/>
              <a:t> non-overlapping </a:t>
            </a:r>
            <a:r>
              <a:rPr lang="en-US" sz="2000" dirty="0"/>
              <a:t>Schwarz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B0767F9-533F-FAC5-9150-5426979D73D0}"/>
                  </a:ext>
                </a:extLst>
              </p:cNvPr>
              <p:cNvSpPr txBox="1"/>
              <p:nvPr/>
            </p:nvSpPr>
            <p:spPr>
              <a:xfrm>
                <a:off x="-777829" y="1437856"/>
                <a:ext cx="5178175" cy="13408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+1)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b="0" i="0" dirty="0" smtClean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  </m:t>
                              </m:r>
                              <m:r>
                                <m:rPr>
                                  <m:nor/>
                                </m:rPr>
                                <a:rPr lang="en-US" dirty="0" smtClean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dirty="0"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     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  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US" i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B0767F9-533F-FAC5-9150-5426979D73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77829" y="1437856"/>
                <a:ext cx="5178175" cy="13408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0B5462-7829-75D9-96B3-5D524FFE3F74}"/>
                  </a:ext>
                </a:extLst>
              </p:cNvPr>
              <p:cNvSpPr txBox="1"/>
              <p:nvPr/>
            </p:nvSpPr>
            <p:spPr>
              <a:xfrm>
                <a:off x="-683792" y="2812318"/>
                <a:ext cx="5178175" cy="13408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+1)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b="0" i="0" dirty="0" smtClean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  </m:t>
                              </m:r>
                              <m:r>
                                <m:rPr>
                                  <m:nor/>
                                </m:rPr>
                                <a:rPr lang="en-US" dirty="0" smtClean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dirty="0"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Sup>
                                <m:sSubSupPr>
                                  <m:ctrlP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    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solidFill>
                                    <a:srgbClr val="FF0000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a:rPr lang="en-US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  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US" i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0B5462-7829-75D9-96B3-5D524FFE3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83792" y="2812318"/>
                <a:ext cx="5178175" cy="134088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7E1D48F-7B96-14EA-63CC-A0BAAA72E0AC}"/>
                  </a:ext>
                </a:extLst>
              </p:cNvPr>
              <p:cNvSpPr txBox="1"/>
              <p:nvPr/>
            </p:nvSpPr>
            <p:spPr>
              <a:xfrm>
                <a:off x="3871522" y="1430145"/>
                <a:ext cx="5178175" cy="13408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+1)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b="0" i="0" dirty="0" smtClean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  </m:t>
                              </m:r>
                              <m:r>
                                <m:rPr>
                                  <m:nor/>
                                </m:rPr>
                                <a:rPr lang="en-US" dirty="0" smtClean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dirty="0"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     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  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US" i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7E1D48F-7B96-14EA-63CC-A0BAAA72E0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22" y="1430145"/>
                <a:ext cx="5178175" cy="134088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F4E6B3-8843-AD40-153E-0D1E079D1392}"/>
                  </a:ext>
                </a:extLst>
              </p:cNvPr>
              <p:cNvSpPr txBox="1"/>
              <p:nvPr/>
            </p:nvSpPr>
            <p:spPr>
              <a:xfrm>
                <a:off x="3894885" y="2806854"/>
                <a:ext cx="5178175" cy="13408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+1)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b="0" i="0" dirty="0" smtClean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  </m:t>
                              </m:r>
                              <m:r>
                                <m:rPr>
                                  <m:nor/>
                                </m:rPr>
                                <a:rPr lang="en-US" dirty="0" smtClean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dirty="0"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Sup>
                                <m:sSubSupPr>
                                  <m:ctrlP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    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solidFill>
                                    <a:srgbClr val="FF0000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a:rPr lang="en-US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US" i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F4E6B3-8843-AD40-153E-0D1E079D13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4885" y="2806854"/>
                <a:ext cx="5178175" cy="134088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D9AE2D99-EEE4-3FAC-0718-DF802341365F}"/>
              </a:ext>
            </a:extLst>
          </p:cNvPr>
          <p:cNvGrpSpPr/>
          <p:nvPr/>
        </p:nvGrpSpPr>
        <p:grpSpPr>
          <a:xfrm>
            <a:off x="9080758" y="792491"/>
            <a:ext cx="2469663" cy="1096947"/>
            <a:chOff x="6575083" y="1159784"/>
            <a:chExt cx="2469663" cy="109694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B99C6D2-E7DE-0B4B-B721-5F6E6B9156F5}"/>
                </a:ext>
              </a:extLst>
            </p:cNvPr>
            <p:cNvGrpSpPr/>
            <p:nvPr/>
          </p:nvGrpSpPr>
          <p:grpSpPr>
            <a:xfrm>
              <a:off x="6575083" y="1159784"/>
              <a:ext cx="2469663" cy="1096947"/>
              <a:chOff x="7048043" y="3442968"/>
              <a:chExt cx="2659405" cy="1096947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CF1DA88-92AD-BF34-E487-7D1CB5AA53F3}"/>
                  </a:ext>
                </a:extLst>
              </p:cNvPr>
              <p:cNvSpPr txBox="1"/>
              <p:nvPr/>
            </p:nvSpPr>
            <p:spPr>
              <a:xfrm>
                <a:off x="7102436" y="3442968"/>
                <a:ext cx="19626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i="1" dirty="0">
                    <a:solidFill>
                      <a:srgbClr val="0070C0"/>
                    </a:solidFill>
                  </a:rPr>
                  <a:t>Model PDE: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54628AD-D7AD-349F-9CFA-796780473915}"/>
                  </a:ext>
                </a:extLst>
              </p:cNvPr>
              <p:cNvSpPr/>
              <p:nvPr/>
            </p:nvSpPr>
            <p:spPr>
              <a:xfrm>
                <a:off x="7048043" y="3442968"/>
                <a:ext cx="2659405" cy="1096947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8F8E830C-EB14-063E-47E6-7B85F175E08C}"/>
                    </a:ext>
                  </a:extLst>
                </p:cNvPr>
                <p:cNvSpPr txBox="1"/>
                <p:nvPr/>
              </p:nvSpPr>
              <p:spPr>
                <a:xfrm>
                  <a:off x="6902187" y="1513083"/>
                  <a:ext cx="2106731" cy="61786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1" i="1" dirty="0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)=</m:t>
                                </m:r>
                                <m:r>
                                  <a:rPr lang="en-US" b="1" i="1" dirty="0">
                                    <a:latin typeface="Cambria Math" panose="02040503050406030204" pitchFamily="18" charset="0"/>
                                  </a:rPr>
                                  <m:t>𝒇</m:t>
                                </m:r>
                                <m:r>
                                  <m:rPr>
                                    <m:nor/>
                                  </m:rPr>
                                  <a:rPr lang="en-US" dirty="0"/>
                                  <m:t>,</m:t>
                                </m:r>
                                <m:r>
                                  <m:rPr>
                                    <m:nor/>
                                  </m:rPr>
                                  <a:rPr lang="en-US" b="1" dirty="0"/>
                                  <m:t>   </m:t>
                                </m:r>
                                <m:r>
                                  <m:rPr>
                                    <m:nor/>
                                  </m:rPr>
                                  <a:rPr lang="en-US" dirty="0"/>
                                  <m:t>in</m:t>
                                </m:r>
                                <m:r>
                                  <m:rPr>
                                    <m:nor/>
                                  </m:rPr>
                                  <a:rPr lang="en-US" dirty="0"/>
                                  <m:t>  </m:t>
                                </m:r>
                                <m:r>
                                  <a:rPr lang="en-US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𝛺</m:t>
                                </m:r>
                                <m:r>
                                  <m:rPr>
                                    <m:nor/>
                                  </m:rPr>
                                  <a:rPr lang="en-US" dirty="0"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b="1" i="1" dirty="0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b="1" i="1" dirty="0">
                                    <a:latin typeface="Cambria Math" panose="02040503050406030204" pitchFamily="18" charset="0"/>
                                  </a:rPr>
                                  <m:t>𝒈</m:t>
                                </m:r>
                                <m:r>
                                  <m:rPr>
                                    <m:nor/>
                                  </m:rPr>
                                  <a:rPr lang="en-US" dirty="0"/>
                                  <m:t>,</m:t>
                                </m:r>
                                <m:r>
                                  <m:rPr>
                                    <m:nor/>
                                  </m:rPr>
                                  <a:rPr lang="en-US" b="1" dirty="0"/>
                                  <m:t>      </m:t>
                                </m:r>
                                <m:r>
                                  <m:rPr>
                                    <m:nor/>
                                  </m:rPr>
                                  <a:rPr lang="en-US" dirty="0"/>
                                  <m:t>on</m:t>
                                </m:r>
                                <m:r>
                                  <m:rPr>
                                    <m:nor/>
                                  </m:rPr>
                                  <a:rPr lang="en-US" dirty="0"/>
                                  <m:t> 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a:rPr lang="en-US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𝜕𝛺</m:t>
                                </m:r>
                                <m:r>
                                  <m:rPr>
                                    <m:nor/>
                                  </m:rPr>
                                  <a:rPr lang="en-US" dirty="0"/>
                                  <m:t> 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8F8E830C-EB14-063E-47E6-7B85F175E0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2187" y="1513083"/>
                  <a:ext cx="2106731" cy="617861"/>
                </a:xfrm>
                <a:prstGeom prst="rect">
                  <a:avLst/>
                </a:prstGeom>
                <a:blipFill>
                  <a:blip r:embed="rId8"/>
                  <a:stretch>
                    <a:fillRect b="-9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164C203-0992-DF66-2C23-83A501094064}"/>
              </a:ext>
            </a:extLst>
          </p:cNvPr>
          <p:cNvSpPr/>
          <p:nvPr/>
        </p:nvSpPr>
        <p:spPr>
          <a:xfrm>
            <a:off x="235487" y="944001"/>
            <a:ext cx="4397923" cy="3372220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BB2387-A1E1-37D9-672C-5E096642D058}"/>
              </a:ext>
            </a:extLst>
          </p:cNvPr>
          <p:cNvSpPr txBox="1"/>
          <p:nvPr/>
        </p:nvSpPr>
        <p:spPr>
          <a:xfrm>
            <a:off x="7820976" y="1809269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1"/>
                </a:solidFill>
              </a:rPr>
              <a:t>This talk.</a:t>
            </a:r>
          </a:p>
        </p:txBody>
      </p:sp>
    </p:spTree>
    <p:extLst>
      <p:ext uri="{BB962C8B-B14F-4D97-AF65-F5344CB8AC3E}">
        <p14:creationId xmlns:p14="http://schemas.microsoft.com/office/powerpoint/2010/main" val="238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D6185D4-B5CF-4FF1-9368-041B6239602A}"/>
              </a:ext>
            </a:extLst>
          </p:cNvPr>
          <p:cNvSpPr txBox="1"/>
          <p:nvPr/>
        </p:nvSpPr>
        <p:spPr>
          <a:xfrm>
            <a:off x="64951" y="4781049"/>
            <a:ext cx="9854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  <a:defRPr/>
            </a:pPr>
            <a:endParaRPr lang="en-US" sz="800" dirty="0"/>
          </a:p>
          <a:p>
            <a:endParaRPr lang="en-US" sz="20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" y="4622034"/>
            <a:ext cx="11592055" cy="2183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  <a:defRPr/>
            </a:pPr>
            <a:endParaRPr lang="en-US" sz="800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000" b="1" i="1" dirty="0">
                <a:latin typeface="+mn-lt"/>
              </a:rPr>
              <a:t>“Plug-and-play” framework</a:t>
            </a:r>
            <a:r>
              <a:rPr lang="en-US" sz="2000" dirty="0">
                <a:latin typeface="+mn-lt"/>
              </a:rPr>
              <a:t>: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sz="400" dirty="0">
              <a:latin typeface="+mn-lt"/>
            </a:endParaRPr>
          </a:p>
          <a:p>
            <a:pPr lvl="1">
              <a:buClrTx/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+mn-lt"/>
              </a:rPr>
              <a:t>Ability to couple regions with </a:t>
            </a:r>
            <a:r>
              <a:rPr lang="en-US" b="1" i="1" dirty="0">
                <a:latin typeface="+mn-lt"/>
              </a:rPr>
              <a:t>different non-conformal meshes</a:t>
            </a:r>
            <a:r>
              <a:rPr lang="en-US" dirty="0">
                <a:latin typeface="+mn-lt"/>
              </a:rPr>
              <a:t>, </a:t>
            </a:r>
            <a:r>
              <a:rPr lang="en-US" b="1" i="1" dirty="0">
                <a:latin typeface="+mn-lt"/>
              </a:rPr>
              <a:t>different element types</a:t>
            </a:r>
            <a:r>
              <a:rPr lang="en-US" i="1" dirty="0">
                <a:latin typeface="+mn-lt"/>
              </a:rPr>
              <a:t> </a:t>
            </a:r>
            <a:r>
              <a:rPr lang="en-US" dirty="0">
                <a:latin typeface="+mn-lt"/>
              </a:rPr>
              <a:t>and </a:t>
            </a:r>
            <a:r>
              <a:rPr lang="en-US" b="1" i="1" dirty="0">
                <a:latin typeface="+mn-lt"/>
              </a:rPr>
              <a:t>different levels of refinement </a:t>
            </a:r>
            <a:r>
              <a:rPr lang="en-US" dirty="0">
                <a:latin typeface="+mn-lt"/>
              </a:rPr>
              <a:t>to simplify task of </a:t>
            </a:r>
            <a:r>
              <a:rPr lang="en-US" b="1" i="1" dirty="0">
                <a:latin typeface="+mn-lt"/>
              </a:rPr>
              <a:t>meshing complex geometries.</a:t>
            </a:r>
          </a:p>
          <a:p>
            <a:pPr lvl="1">
              <a:buClrTx/>
              <a:buFont typeface="Wingdings" panose="05000000000000000000" pitchFamily="2" charset="2"/>
              <a:buChar char="Ø"/>
              <a:defRPr/>
            </a:pPr>
            <a:endParaRPr lang="en-US" sz="400" b="1" i="1" dirty="0">
              <a:latin typeface="+mn-lt"/>
            </a:endParaRPr>
          </a:p>
          <a:p>
            <a:pPr lvl="1">
              <a:buClrTx/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+mn-lt"/>
              </a:rPr>
              <a:t>Ability to use </a:t>
            </a:r>
            <a:r>
              <a:rPr lang="en-US" b="1" i="1" dirty="0">
                <a:latin typeface="+mn-lt"/>
              </a:rPr>
              <a:t>different solvers/time-integrators </a:t>
            </a:r>
            <a:r>
              <a:rPr lang="en-US" dirty="0">
                <a:latin typeface="+mn-lt"/>
              </a:rPr>
              <a:t>in different regions.</a:t>
            </a:r>
            <a:endParaRPr lang="en-US" sz="2000" dirty="0"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20EE7B-E433-54CD-0F11-BB815210F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383" y="4556033"/>
            <a:ext cx="1799118" cy="6787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 txBox="1">
                <a:spLocks/>
              </p:cNvSpPr>
              <p:nvPr/>
            </p:nvSpPr>
            <p:spPr bwMode="auto">
              <a:xfrm>
                <a:off x="1" y="1263231"/>
                <a:ext cx="6522720" cy="39031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02E54"/>
                  </a:buClr>
                  <a:buFont typeface="Wingdings" pitchFamily="-111" charset="2"/>
                  <a:buChar char="§"/>
                  <a:defRPr sz="2400">
                    <a:solidFill>
                      <a:schemeClr val="tx1"/>
                    </a:solidFill>
                    <a:latin typeface="Calibri"/>
                    <a:ea typeface="ＭＳ Ｐゴシック" charset="-128"/>
                    <a:cs typeface="Calibri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800000"/>
                  </a:buClr>
                  <a:buFont typeface="Wingdings" pitchFamily="-111" charset="2"/>
                  <a:buChar char="§"/>
                  <a:defRPr sz="20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9E8C78"/>
                  </a:buClr>
                  <a:buFont typeface="Wingdings" pitchFamily="-111" charset="2"/>
                  <a:buChar char="§"/>
                  <a:defRPr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16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9pPr>
              </a:lstStyle>
              <a:p>
                <a:pPr>
                  <a:buFont typeface="Arial" panose="020B0604020202020204" pitchFamily="34" charset="0"/>
                  <a:buChar char="•"/>
                  <a:defRPr/>
                </a:pPr>
                <a:r>
                  <a:rPr lang="en-US" sz="2000" dirty="0">
                    <a:latin typeface="+mn-lt"/>
                  </a:rPr>
                  <a:t>Coupling is </a:t>
                </a:r>
                <a:r>
                  <a:rPr lang="en-US" sz="2000" b="1" i="1" dirty="0">
                    <a:latin typeface="+mn-lt"/>
                  </a:rPr>
                  <a:t>concurrent</a:t>
                </a:r>
                <a:r>
                  <a:rPr lang="en-US" sz="2000" dirty="0">
                    <a:latin typeface="+mn-lt"/>
                  </a:rPr>
                  <a:t> (two-way).</a:t>
                </a:r>
              </a:p>
              <a:p>
                <a:pPr>
                  <a:buFont typeface="Arial" panose="020B0604020202020204" pitchFamily="34" charset="0"/>
                  <a:buChar char="•"/>
                  <a:defRPr/>
                </a:pPr>
                <a:endParaRPr lang="en-US" sz="800" dirty="0">
                  <a:latin typeface="+mn-lt"/>
                </a:endParaRPr>
              </a:p>
              <a:p>
                <a:pPr>
                  <a:buFont typeface="Arial" panose="020B0604020202020204" pitchFamily="34" charset="0"/>
                  <a:buChar char="•"/>
                  <a:defRPr/>
                </a:pPr>
                <a:r>
                  <a:rPr lang="en-US" sz="2000" b="1" i="1" dirty="0">
                    <a:latin typeface="+mn-lt"/>
                  </a:rPr>
                  <a:t>Ease of implementation </a:t>
                </a:r>
                <a:r>
                  <a:rPr lang="en-US" sz="2000" dirty="0">
                    <a:latin typeface="+mn-lt"/>
                  </a:rPr>
                  <a:t>into existing massively-parallel HPC codes.</a:t>
                </a:r>
                <a:endParaRPr lang="en-US" sz="2000" b="1" i="1" dirty="0">
                  <a:latin typeface="+mn-lt"/>
                </a:endParaRPr>
              </a:p>
              <a:p>
                <a:pPr>
                  <a:buFont typeface="Arial" panose="020B0604020202020204" pitchFamily="34" charset="0"/>
                  <a:buChar char="•"/>
                  <a:defRPr/>
                </a:pPr>
                <a:endParaRPr lang="en-US" sz="800" b="1" i="1" dirty="0">
                  <a:latin typeface="+mn-lt"/>
                </a:endParaRPr>
              </a:p>
              <a:p>
                <a:pPr>
                  <a:buFont typeface="Arial" panose="020B0604020202020204" pitchFamily="34" charset="0"/>
                  <a:buChar char="•"/>
                  <a:defRPr/>
                </a:pPr>
                <a:r>
                  <a:rPr lang="en-US" sz="2000" b="1" i="1" dirty="0">
                    <a:latin typeface="+mn-lt"/>
                  </a:rPr>
                  <a:t>Scalable, fast, robust </a:t>
                </a:r>
                <a:r>
                  <a:rPr lang="en-US" sz="2000" dirty="0">
                    <a:latin typeface="+mn-lt"/>
                  </a:rPr>
                  <a:t>(we target </a:t>
                </a:r>
                <a:r>
                  <a:rPr lang="en-US" sz="2000" b="1" i="1" dirty="0">
                    <a:latin typeface="+mn-lt"/>
                  </a:rPr>
                  <a:t>real</a:t>
                </a:r>
                <a:r>
                  <a:rPr lang="en-US" sz="2000" dirty="0">
                    <a:latin typeface="+mn-lt"/>
                  </a:rPr>
                  <a:t> engineering problems, e.g., analyses involving failure of bolted components!).</a:t>
                </a:r>
              </a:p>
              <a:p>
                <a:pPr>
                  <a:buFont typeface="Arial" panose="020B0604020202020204" pitchFamily="34" charset="0"/>
                  <a:buChar char="•"/>
                  <a:defRPr/>
                </a:pPr>
                <a:endParaRPr lang="en-US" sz="800" dirty="0">
                  <a:latin typeface="+mn-lt"/>
                </a:endParaRPr>
              </a:p>
              <a:p>
                <a:pPr>
                  <a:buFont typeface="Arial" panose="020B0604020202020204" pitchFamily="34" charset="0"/>
                  <a:buChar char="•"/>
                  <a:defRPr/>
                </a:pPr>
                <a:r>
                  <a:rPr lang="en-US" sz="2000" dirty="0">
                    <a:latin typeface="+mn-lt"/>
                  </a:rPr>
                  <a:t>Coupling does not introduce </a:t>
                </a:r>
                <a:r>
                  <a:rPr lang="en-US" sz="2000" b="1" i="1" dirty="0">
                    <a:latin typeface="+mn-lt"/>
                  </a:rPr>
                  <a:t>nonphysical artifacts.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  <a:defRPr/>
                </a:pPr>
                <a:endParaRPr lang="en-US" sz="800" b="1" i="1" dirty="0"/>
              </a:p>
              <a:p>
                <a:pPr>
                  <a:buFont typeface="Arial" panose="020B0604020202020204" pitchFamily="34" charset="0"/>
                  <a:buChar char="•"/>
                  <a:defRPr/>
                </a:pPr>
                <a:r>
                  <a:rPr lang="en-US" sz="2000" b="1" i="1" dirty="0">
                    <a:latin typeface="+mn-lt"/>
                  </a:rPr>
                  <a:t>Theoretical</a:t>
                </a:r>
                <a:r>
                  <a:rPr lang="en-US" sz="2000" dirty="0">
                    <a:latin typeface="+mn-lt"/>
                  </a:rPr>
                  <a:t> convergence properties/guarantees</a:t>
                </a:r>
                <a14:m>
                  <m:oMath xmlns:m="http://schemas.openxmlformats.org/officeDocument/2006/math">
                    <m:r>
                      <a:rPr lang="en-US" sz="2000" i="1" baseline="30000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000" dirty="0">
                    <a:latin typeface="+mn-lt"/>
                  </a:rPr>
                  <a:t>.</a:t>
                </a:r>
              </a:p>
              <a:p>
                <a:pPr>
                  <a:buFont typeface="Arial" panose="020B0604020202020204" pitchFamily="34" charset="0"/>
                  <a:buChar char="•"/>
                  <a:defRPr/>
                </a:pPr>
                <a:endParaRPr lang="en-US" sz="2000" dirty="0">
                  <a:latin typeface="+mn-lt"/>
                </a:endParaRPr>
              </a:p>
              <a:p>
                <a:pPr>
                  <a:buFont typeface="Arial" panose="020B0604020202020204" pitchFamily="34" charset="0"/>
                  <a:buChar char="•"/>
                  <a:defRPr/>
                </a:pPr>
                <a:endParaRPr lang="en-US" sz="800" dirty="0">
                  <a:latin typeface="+mn-lt"/>
                </a:endParaRPr>
              </a:p>
              <a:p>
                <a:pPr lvl="1">
                  <a:buClrTx/>
                  <a:buFont typeface="Wingdings" panose="05000000000000000000" pitchFamily="2" charset="2"/>
                  <a:buChar char="Ø"/>
                  <a:defRPr/>
                </a:pPr>
                <a:endParaRPr lang="en-US" b="1" i="1" dirty="0">
                  <a:latin typeface="+mn-lt"/>
                </a:endParaRPr>
              </a:p>
              <a:p>
                <a:pPr lvl="1">
                  <a:buClrTx/>
                  <a:buFont typeface="Wingdings" panose="05000000000000000000" pitchFamily="2" charset="2"/>
                  <a:buChar char="Ø"/>
                  <a:defRPr/>
                </a:pPr>
                <a:endParaRPr lang="en-US" dirty="0">
                  <a:latin typeface="+mn-lt"/>
                </a:endParaRPr>
              </a:p>
              <a:p>
                <a:pPr marL="0" indent="0">
                  <a:buNone/>
                  <a:defRPr/>
                </a:pPr>
                <a:endParaRPr lang="en-US" sz="2000" b="1" i="1" dirty="0">
                  <a:latin typeface="+mn-lt"/>
                </a:endParaRPr>
              </a:p>
              <a:p>
                <a:pPr>
                  <a:buFont typeface="Wingdings" panose="05000000000000000000" pitchFamily="2" charset="2"/>
                  <a:buChar char="q"/>
                  <a:defRPr/>
                </a:pPr>
                <a:endParaRPr lang="en-US" sz="2000" dirty="0">
                  <a:latin typeface="+mn-lt"/>
                </a:endParaRPr>
              </a:p>
              <a:p>
                <a:pPr>
                  <a:buFont typeface="Wingdings" panose="05000000000000000000" pitchFamily="2" charset="2"/>
                  <a:buChar char="q"/>
                  <a:defRPr/>
                </a:pPr>
                <a:endParaRPr lang="en-US" sz="2000" dirty="0">
                  <a:latin typeface="+mn-lt"/>
                </a:endParaRPr>
              </a:p>
              <a:p>
                <a:pPr>
                  <a:defRPr/>
                </a:pPr>
                <a:endParaRPr lang="en-US" sz="2000" dirty="0">
                  <a:latin typeface="+mn-lt"/>
                </a:endParaRPr>
              </a:p>
              <a:p>
                <a:pPr>
                  <a:defRPr/>
                </a:pPr>
                <a:endParaRPr lang="en-US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" y="1263231"/>
                <a:ext cx="6522720" cy="3903129"/>
              </a:xfrm>
              <a:prstGeom prst="rect">
                <a:avLst/>
              </a:prstGeom>
              <a:blipFill>
                <a:blip r:embed="rId4"/>
                <a:stretch>
                  <a:fillRect l="-841" t="-93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8FEA3595-7E6E-49CF-90A8-6C72008A91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3340" y="2331123"/>
            <a:ext cx="5142191" cy="237922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2A2538-F738-4D71-9821-4E1FAEC8A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A8DB17-64AE-4F87-8E5A-28A4DE8876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1879" y="1684443"/>
            <a:ext cx="4195534" cy="6466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6C6BCB-927F-4D6C-90CD-5A9106C5A0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1169" y="1243844"/>
            <a:ext cx="3517762" cy="58629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467D345-A60B-42BF-A817-FDA6CB4EEA4C}"/>
              </a:ext>
            </a:extLst>
          </p:cNvPr>
          <p:cNvSpPr txBox="1"/>
          <p:nvPr/>
        </p:nvSpPr>
        <p:spPr>
          <a:xfrm>
            <a:off x="7622081" y="842119"/>
            <a:ext cx="3445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Model Solid Mechanics PDEs: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28E183-CD4B-440A-99FC-427B18E824B4}"/>
              </a:ext>
            </a:extLst>
          </p:cNvPr>
          <p:cNvSpPr/>
          <p:nvPr/>
        </p:nvSpPr>
        <p:spPr>
          <a:xfrm>
            <a:off x="6251151" y="1231975"/>
            <a:ext cx="5723466" cy="109948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B9D2CA-A686-470A-AE9E-C7C6A85C85CE}"/>
              </a:ext>
            </a:extLst>
          </p:cNvPr>
          <p:cNvSpPr txBox="1"/>
          <p:nvPr/>
        </p:nvSpPr>
        <p:spPr>
          <a:xfrm>
            <a:off x="6361699" y="1360019"/>
            <a:ext cx="154678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/>
              <a:t>Quasistatic: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7009B2-8E1C-4667-94BB-385E5F8AA1B2}"/>
              </a:ext>
            </a:extLst>
          </p:cNvPr>
          <p:cNvSpPr txBox="1"/>
          <p:nvPr/>
        </p:nvSpPr>
        <p:spPr>
          <a:xfrm>
            <a:off x="6361698" y="1769341"/>
            <a:ext cx="154678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/>
              <a:t>Dynamic: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itle 1">
                <a:extLst>
                  <a:ext uri="{FF2B5EF4-FFF2-40B4-BE49-F238E27FC236}">
                    <a16:creationId xmlns:a16="http://schemas.microsoft.com/office/drawing/2014/main" id="{F83AE039-F694-4FF9-9AA7-F97DAA45957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20648" y="278448"/>
                <a:ext cx="10471608" cy="570225"/>
              </a:xfrm>
            </p:spPr>
            <p:txBody>
              <a:bodyPr/>
              <a:lstStyle/>
              <a:p>
                <a:r>
                  <a:rPr lang="en-US" dirty="0"/>
                  <a:t>Schwarz for Multiscale FOM-FOM Coupling in Solid Mechanics</a:t>
                </a:r>
                <a14:m>
                  <m:oMath xmlns:m="http://schemas.openxmlformats.org/officeDocument/2006/math">
                    <m:r>
                      <a:rPr lang="en-US" i="1" baseline="30000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baseline="30000" dirty="0"/>
              </a:p>
            </p:txBody>
          </p:sp>
        </mc:Choice>
        <mc:Fallback xmlns="">
          <p:sp>
            <p:nvSpPr>
              <p:cNvPr id="17" name="Title 1">
                <a:extLst>
                  <a:ext uri="{FF2B5EF4-FFF2-40B4-BE49-F238E27FC236}">
                    <a16:creationId xmlns:a16="http://schemas.microsoft.com/office/drawing/2014/main" id="{F83AE039-F694-4FF9-9AA7-F97DAA4595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20648" y="278448"/>
                <a:ext cx="10471608" cy="570225"/>
              </a:xfrm>
              <a:blipFill>
                <a:blip r:embed="rId8"/>
                <a:stretch>
                  <a:fillRect l="-1164" t="-22581" b="-10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531BD74E-A77C-4576-BEF0-DB428C84DA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06981" y="4555537"/>
            <a:ext cx="1120659" cy="6557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9D282D-5776-41F2-86E8-2ADA14448646}"/>
              </a:ext>
            </a:extLst>
          </p:cNvPr>
          <p:cNvSpPr txBox="1"/>
          <p:nvPr/>
        </p:nvSpPr>
        <p:spPr>
          <a:xfrm>
            <a:off x="4069485" y="6436416"/>
            <a:ext cx="8622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1 </a:t>
            </a:r>
            <a:r>
              <a:rPr lang="en-US" dirty="0"/>
              <a:t>Mota </a:t>
            </a:r>
            <a:r>
              <a:rPr lang="en-US" i="1" dirty="0"/>
              <a:t>et al. </a:t>
            </a:r>
            <a:r>
              <a:rPr lang="en-US" dirty="0"/>
              <a:t>2017; Mota </a:t>
            </a:r>
            <a:r>
              <a:rPr lang="en-US" i="1" dirty="0"/>
              <a:t>et al. </a:t>
            </a:r>
            <a:r>
              <a:rPr lang="en-US" dirty="0"/>
              <a:t>2022.  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en-US" dirty="0">
                <a:hlinkClick r:id="rId10"/>
              </a:rPr>
              <a:t>https://github.com/sandialabs/LCM</a:t>
            </a:r>
            <a:r>
              <a:rPr lang="en-US" dirty="0"/>
              <a:t>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76620" y="4710345"/>
            <a:ext cx="2086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4798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12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3285CE-75D0-4DD0-93E1-995C546CD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D71890-983F-4BC0-9897-E703DA1B37E1}"/>
              </a:ext>
            </a:extLst>
          </p:cNvPr>
          <p:cNvSpPr txBox="1"/>
          <p:nvPr/>
        </p:nvSpPr>
        <p:spPr>
          <a:xfrm>
            <a:off x="64951" y="1180808"/>
            <a:ext cx="808269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Schwarz Alternating Method for Domain Decomposition-Based Coupling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Extension to FOM*-ROM</a:t>
            </a:r>
            <a:r>
              <a:rPr lang="en-US" sz="2400" b="1" baseline="30000" dirty="0"/>
              <a:t>#</a:t>
            </a:r>
            <a:r>
              <a:rPr lang="en-US" sz="2400" b="1" dirty="0"/>
              <a:t> and ROM-ROM Coupling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Numerical Examples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AutoNum type="arabicPeriod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2D Shallow Water Equations (SWE)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2D Burgers’ Equations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2D Euler Equations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Ongoing/Future Work &amp; Summary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342900" indent="-342900">
              <a:buAutoNum type="arabicPeriod"/>
            </a:pPr>
            <a:endParaRPr lang="en-US" sz="2400" dirty="0"/>
          </a:p>
        </p:txBody>
      </p:sp>
      <p:pic>
        <p:nvPicPr>
          <p:cNvPr id="49" name="Picture 48" descr="Diagram&#10;&#10;Description automatically generated">
            <a:extLst>
              <a:ext uri="{FF2B5EF4-FFF2-40B4-BE49-F238E27FC236}">
                <a16:creationId xmlns:a16="http://schemas.microsoft.com/office/drawing/2014/main" id="{3320CEC5-0401-46AC-9333-02C2F1C5B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696" y="4104025"/>
            <a:ext cx="4489590" cy="240667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643F741-02C1-4090-804A-21B06737D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3764" y="2163217"/>
            <a:ext cx="2799522" cy="143453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018631D-DED9-4435-9FB3-28B99B474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3764" y="768509"/>
            <a:ext cx="2739318" cy="14345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718346-AC04-4359-9AAD-A68ECC0B5015}"/>
              </a:ext>
            </a:extLst>
          </p:cNvPr>
          <p:cNvSpPr txBox="1"/>
          <p:nvPr/>
        </p:nvSpPr>
        <p:spPr>
          <a:xfrm>
            <a:off x="64951" y="6430931"/>
            <a:ext cx="4948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*Full-Order Model.  </a:t>
            </a:r>
            <a:r>
              <a:rPr lang="en-US" sz="1600" baseline="30000" dirty="0"/>
              <a:t>#</a:t>
            </a:r>
            <a:r>
              <a:rPr lang="en-US" sz="1600" dirty="0"/>
              <a:t>Reduced Order Model.</a:t>
            </a:r>
          </a:p>
        </p:txBody>
      </p:sp>
    </p:spTree>
    <p:extLst>
      <p:ext uri="{BB962C8B-B14F-4D97-AF65-F5344CB8AC3E}">
        <p14:creationId xmlns:p14="http://schemas.microsoft.com/office/powerpoint/2010/main" val="49399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Projection-Based Model Order Reduction via the POD/LSPG* Method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13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5">
                <a:extLst>
                  <a:ext uri="{FF2B5EF4-FFF2-40B4-BE49-F238E27FC236}">
                    <a16:creationId xmlns:a16="http://schemas.microsoft.com/office/drawing/2014/main" id="{CF1629D0-95ED-F74C-8DEB-0A5C2253BB5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60712" y="852410"/>
                <a:ext cx="8777609" cy="873420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36" indent="-91436" algn="l" defTabSz="914354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rgbClr val="00B0F0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bg2">
                        <a:lumMod val="25000"/>
                      </a:schemeClr>
                    </a:solidFill>
                    <a:latin typeface="Garamond" charset="0"/>
                    <a:ea typeface="Garamond" charset="0"/>
                    <a:cs typeface="Garamond" charset="0"/>
                  </a:defRPr>
                </a:lvl1pPr>
                <a:lvl2pPr marL="384029" indent="-182870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00B0F0"/>
                  </a:buClr>
                  <a:buFont typeface="Calibri" pitchFamily="34" charset="0"/>
                  <a:buChar char="◦"/>
                  <a:defRPr sz="1800" kern="1200">
                    <a:solidFill>
                      <a:schemeClr val="bg2">
                        <a:lumMod val="25000"/>
                      </a:schemeClr>
                    </a:solidFill>
                    <a:latin typeface="Garamond" charset="0"/>
                    <a:ea typeface="Garamond" charset="0"/>
                    <a:cs typeface="Garamond" charset="0"/>
                  </a:defRPr>
                </a:lvl2pPr>
                <a:lvl3pPr marL="566900" indent="-182870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00B0F0"/>
                  </a:buClr>
                  <a:buFont typeface="Calibri" pitchFamily="34" charset="0"/>
                  <a:buChar char="◦"/>
                  <a:defRPr sz="1400" kern="1200">
                    <a:solidFill>
                      <a:schemeClr val="bg2">
                        <a:lumMod val="25000"/>
                      </a:schemeClr>
                    </a:solidFill>
                    <a:latin typeface="Garamond" charset="0"/>
                    <a:ea typeface="Garamond" charset="0"/>
                    <a:cs typeface="Garamond" charset="0"/>
                  </a:defRPr>
                </a:lvl3pPr>
                <a:lvl4pPr marL="749771" indent="-182870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00B0F0"/>
                  </a:buClr>
                  <a:buFont typeface="Calibri" pitchFamily="34" charset="0"/>
                  <a:buChar char="◦"/>
                  <a:defRPr sz="1400" kern="1200">
                    <a:solidFill>
                      <a:schemeClr val="bg2">
                        <a:lumMod val="25000"/>
                      </a:schemeClr>
                    </a:solidFill>
                    <a:latin typeface="Garamond" charset="0"/>
                    <a:ea typeface="Garamond" charset="0"/>
                    <a:cs typeface="Garamond" charset="0"/>
                  </a:defRPr>
                </a:lvl4pPr>
                <a:lvl5pPr marL="932642" indent="-182870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00B0F0"/>
                  </a:buClr>
                  <a:buFont typeface="Calibri" pitchFamily="34" charset="0"/>
                  <a:buChar char="◦"/>
                  <a:defRPr sz="1400" kern="1200">
                    <a:solidFill>
                      <a:schemeClr val="bg2">
                        <a:lumMod val="25000"/>
                      </a:schemeClr>
                    </a:solidFill>
                    <a:latin typeface="Garamond" charset="0"/>
                    <a:ea typeface="Garamond" charset="0"/>
                    <a:cs typeface="Garamond" charset="0"/>
                  </a:defRPr>
                </a:lvl5pPr>
                <a:lvl6pPr marL="109994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29993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499925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69991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>
                    <a:latin typeface="+mn-lt"/>
                  </a:rPr>
                  <a:t>Full Order Model (FOM):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𝒖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8" name="Content Placeholder 5">
                <a:extLst>
                  <a:ext uri="{FF2B5EF4-FFF2-40B4-BE49-F238E27FC236}">
                    <a16:creationId xmlns:a16="http://schemas.microsoft.com/office/drawing/2014/main" id="{CF1629D0-95ED-F74C-8DEB-0A5C2253BB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0712" y="852410"/>
                <a:ext cx="8777609" cy="873420"/>
              </a:xfrm>
              <a:prstGeom prst="rect">
                <a:avLst/>
              </a:prstGeom>
              <a:blipFill>
                <a:blip r:embed="rId3"/>
                <a:stretch>
                  <a:fillRect l="-1736" t="-1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Arrow 8">
            <a:extLst>
              <a:ext uri="{FF2B5EF4-FFF2-40B4-BE49-F238E27FC236}">
                <a16:creationId xmlns:a16="http://schemas.microsoft.com/office/drawing/2014/main" id="{D88858CE-E89A-384E-AE31-01332057A311}"/>
              </a:ext>
            </a:extLst>
          </p:cNvPr>
          <p:cNvSpPr/>
          <p:nvPr/>
        </p:nvSpPr>
        <p:spPr>
          <a:xfrm>
            <a:off x="3250113" y="2534893"/>
            <a:ext cx="306616" cy="307777"/>
          </a:xfrm>
          <a:prstGeom prst="rightArrow">
            <a:avLst>
              <a:gd name="adj1" fmla="val 50000"/>
              <a:gd name="adj2" fmla="val 4820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20809C6-0CA0-8146-85FD-DF15A43EE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5323" y="4981574"/>
            <a:ext cx="2882900" cy="12827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C8EC4E6-1213-A24A-9A26-21947460FC0C}"/>
              </a:ext>
            </a:extLst>
          </p:cNvPr>
          <p:cNvGrpSpPr/>
          <p:nvPr/>
        </p:nvGrpSpPr>
        <p:grpSpPr>
          <a:xfrm>
            <a:off x="969846" y="4980365"/>
            <a:ext cx="1330455" cy="1288095"/>
            <a:chOff x="773160" y="5202145"/>
            <a:chExt cx="1330455" cy="128809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2F8CBD7-1F76-A945-9BDE-292CFB45317F}"/>
                </a:ext>
              </a:extLst>
            </p:cNvPr>
            <p:cNvGrpSpPr/>
            <p:nvPr/>
          </p:nvGrpSpPr>
          <p:grpSpPr>
            <a:xfrm>
              <a:off x="1274627" y="5202145"/>
              <a:ext cx="828988" cy="1288095"/>
              <a:chOff x="6994965" y="3205731"/>
              <a:chExt cx="828988" cy="1288095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4825E05-A84C-4D49-8C53-4B9D67897D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55734" y="3211126"/>
                <a:ext cx="292100" cy="1282700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CA912C53-1FC1-354F-A0EC-BC278E9239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29366" y="3205731"/>
                <a:ext cx="294587" cy="1280812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C6E93666-4B6E-2E4B-996A-07DCC28A7B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94965" y="3210806"/>
                <a:ext cx="292100" cy="1282700"/>
              </a:xfrm>
              <a:prstGeom prst="rect">
                <a:avLst/>
              </a:prstGeom>
            </p:spPr>
          </p:pic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213EA9F-1EA4-E440-9E2C-0DE01FAF7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3160" y="5536007"/>
              <a:ext cx="435934" cy="188050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64CD227-375D-4047-8997-3709496BD17B}"/>
              </a:ext>
            </a:extLst>
          </p:cNvPr>
          <p:cNvSpPr txBox="1"/>
          <p:nvPr/>
        </p:nvSpPr>
        <p:spPr>
          <a:xfrm>
            <a:off x="1145056" y="4492626"/>
            <a:ext cx="4214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Proper Orthogonal Decomposition (POD):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3ACDFA0-2D1D-904B-B8E3-D0C72E83E044}"/>
              </a:ext>
            </a:extLst>
          </p:cNvPr>
          <p:cNvSpPr txBox="1"/>
          <p:nvPr/>
        </p:nvSpPr>
        <p:spPr>
          <a:xfrm>
            <a:off x="709474" y="3341522"/>
            <a:ext cx="2098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Solve ODE at different design points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1427FD6-8DA0-7E49-8CDF-E3AD524D9C75}"/>
              </a:ext>
            </a:extLst>
          </p:cNvPr>
          <p:cNvGrpSpPr/>
          <p:nvPr/>
        </p:nvGrpSpPr>
        <p:grpSpPr>
          <a:xfrm>
            <a:off x="366094" y="1348523"/>
            <a:ext cx="5589135" cy="2516219"/>
            <a:chOff x="169408" y="1792427"/>
            <a:chExt cx="5589135" cy="229409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40CA836-0835-924B-B7EF-F78C48744FB6}"/>
                </a:ext>
              </a:extLst>
            </p:cNvPr>
            <p:cNvSpPr/>
            <p:nvPr/>
          </p:nvSpPr>
          <p:spPr>
            <a:xfrm>
              <a:off x="176609" y="1834317"/>
              <a:ext cx="5581934" cy="225220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685038E-4DCC-C141-8C9B-63DDBC513958}"/>
                </a:ext>
              </a:extLst>
            </p:cNvPr>
            <p:cNvSpPr txBox="1"/>
            <p:nvPr/>
          </p:nvSpPr>
          <p:spPr>
            <a:xfrm>
              <a:off x="169408" y="1792427"/>
              <a:ext cx="2194075" cy="420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</a:rPr>
                <a:t>1. Acquisition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024DAAF-DE05-3B43-9CB8-9FE0E6266686}"/>
              </a:ext>
            </a:extLst>
          </p:cNvPr>
          <p:cNvGrpSpPr/>
          <p:nvPr/>
        </p:nvGrpSpPr>
        <p:grpSpPr>
          <a:xfrm>
            <a:off x="366094" y="3883486"/>
            <a:ext cx="5589135" cy="2543652"/>
            <a:chOff x="169408" y="4105266"/>
            <a:chExt cx="5589135" cy="2501766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CE2B41F-332C-D843-94DB-4D815FC50477}"/>
                </a:ext>
              </a:extLst>
            </p:cNvPr>
            <p:cNvSpPr/>
            <p:nvPr/>
          </p:nvSpPr>
          <p:spPr>
            <a:xfrm>
              <a:off x="176609" y="4130440"/>
              <a:ext cx="5581934" cy="24765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0E89F9E-85B7-764E-A577-39DC6ABB01D6}"/>
                </a:ext>
              </a:extLst>
            </p:cNvPr>
            <p:cNvSpPr txBox="1"/>
            <p:nvPr/>
          </p:nvSpPr>
          <p:spPr>
            <a:xfrm>
              <a:off x="169408" y="4105266"/>
              <a:ext cx="17419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</a:rPr>
                <a:t>2. Learning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A051604-5C13-1147-9068-E51B9BD4AC0B}"/>
              </a:ext>
            </a:extLst>
          </p:cNvPr>
          <p:cNvGrpSpPr/>
          <p:nvPr/>
        </p:nvGrpSpPr>
        <p:grpSpPr>
          <a:xfrm>
            <a:off x="6215998" y="1386792"/>
            <a:ext cx="5589135" cy="5036728"/>
            <a:chOff x="6350453" y="1843255"/>
            <a:chExt cx="5589135" cy="478159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F98F57E-A32B-6944-A6DB-127413F939CA}"/>
                </a:ext>
              </a:extLst>
            </p:cNvPr>
            <p:cNvSpPr/>
            <p:nvPr/>
          </p:nvSpPr>
          <p:spPr>
            <a:xfrm>
              <a:off x="6350453" y="1843255"/>
              <a:ext cx="5589135" cy="478159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5BC953A-0626-7346-A869-8DA41CA56FFE}"/>
                </a:ext>
              </a:extLst>
            </p:cNvPr>
            <p:cNvSpPr txBox="1"/>
            <p:nvPr/>
          </p:nvSpPr>
          <p:spPr>
            <a:xfrm>
              <a:off x="6373044" y="1865668"/>
              <a:ext cx="5095044" cy="438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</a:rPr>
                <a:t>3. Projection-Based Reduction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48A6715-0104-9045-8C43-8CA9D3DF8BF7}"/>
              </a:ext>
            </a:extLst>
          </p:cNvPr>
          <p:cNvGrpSpPr/>
          <p:nvPr/>
        </p:nvGrpSpPr>
        <p:grpSpPr>
          <a:xfrm>
            <a:off x="3606861" y="1617456"/>
            <a:ext cx="1821559" cy="1773866"/>
            <a:chOff x="3431947" y="1719493"/>
            <a:chExt cx="1821559" cy="177386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541826E-4434-264E-8738-700982C9FA29}"/>
                </a:ext>
              </a:extLst>
            </p:cNvPr>
            <p:cNvSpPr txBox="1"/>
            <p:nvPr/>
          </p:nvSpPr>
          <p:spPr>
            <a:xfrm>
              <a:off x="3486554" y="1719493"/>
              <a:ext cx="1078731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Number of time steps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6030D47-CD87-5C4B-A9DF-ACAFB7C7DEC7}"/>
                </a:ext>
              </a:extLst>
            </p:cNvPr>
            <p:cNvGrpSpPr/>
            <p:nvPr/>
          </p:nvGrpSpPr>
          <p:grpSpPr>
            <a:xfrm>
              <a:off x="3431947" y="2147388"/>
              <a:ext cx="1821559" cy="1345971"/>
              <a:chOff x="3431947" y="2147388"/>
              <a:chExt cx="1821559" cy="1345971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12A3B5A-C536-2C49-B0D1-38A1B83E0C63}"/>
                  </a:ext>
                </a:extLst>
              </p:cNvPr>
              <p:cNvSpPr txBox="1"/>
              <p:nvPr/>
            </p:nvSpPr>
            <p:spPr>
              <a:xfrm rot="16200000">
                <a:off x="3016485" y="2662400"/>
                <a:ext cx="1246421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/>
                  <a:t>Number of State Variables</a:t>
                </a:r>
              </a:p>
            </p:txBody>
          </p:sp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7A4E8510-F103-154A-832F-A4EB57DFD5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78404" y="2206892"/>
                <a:ext cx="292100" cy="1282700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D7F521F6-9B42-0745-B6F4-665E7A7E9F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61406" y="2203079"/>
                <a:ext cx="292100" cy="1270000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E0A17134-13C1-394D-BABF-87FF6BD134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19235" y="2195391"/>
                <a:ext cx="292100" cy="1282700"/>
              </a:xfrm>
              <a:prstGeom prst="rect">
                <a:avLst/>
              </a:prstGeom>
            </p:spPr>
          </p:pic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03B90BE4-5584-E843-BF06-0584A856E841}"/>
                  </a:ext>
                </a:extLst>
              </p:cNvPr>
              <p:cNvCxnSpPr/>
              <p:nvPr/>
            </p:nvCxnSpPr>
            <p:spPr>
              <a:xfrm>
                <a:off x="3878404" y="2147388"/>
                <a:ext cx="292100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A3030ACD-8D3E-3446-89D1-61E8F35F27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16482" y="2210376"/>
                <a:ext cx="0" cy="127875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CF4F874-DC83-1F41-A223-338EA355428E}"/>
              </a:ext>
            </a:extLst>
          </p:cNvPr>
          <p:cNvGrpSpPr/>
          <p:nvPr/>
        </p:nvGrpSpPr>
        <p:grpSpPr>
          <a:xfrm>
            <a:off x="509755" y="2013866"/>
            <a:ext cx="2654507" cy="1271187"/>
            <a:chOff x="5743106" y="1272423"/>
            <a:chExt cx="2654507" cy="1271187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157D173-D8FD-B848-9321-BAD0AE906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33063" y="1445570"/>
              <a:ext cx="1651000" cy="1028700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4B317EB-12C5-3E48-94A7-758C787274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87451" b="57581"/>
            <a:stretch/>
          </p:blipFill>
          <p:spPr>
            <a:xfrm>
              <a:off x="5748815" y="1272423"/>
              <a:ext cx="431961" cy="600191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684309B5-1191-A24C-B9F1-55ED45B281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35" t="52734" r="87416" b="4847"/>
            <a:stretch/>
          </p:blipFill>
          <p:spPr>
            <a:xfrm>
              <a:off x="5743106" y="1935487"/>
              <a:ext cx="437670" cy="608123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D719F60-6119-AE4A-BE1C-7BAA7545F1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88421" t="54289" r="-970" b="3292"/>
            <a:stretch/>
          </p:blipFill>
          <p:spPr>
            <a:xfrm>
              <a:off x="7942061" y="1597065"/>
              <a:ext cx="455552" cy="632970"/>
            </a:xfrm>
            <a:prstGeom prst="rect">
              <a:avLst/>
            </a:prstGeom>
          </p:spPr>
        </p:pic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3067F3F7-5406-A149-A46B-265F310C3684}"/>
                </a:ext>
              </a:extLst>
            </p:cNvPr>
            <p:cNvCxnSpPr>
              <a:stCxn id="47" idx="3"/>
            </p:cNvCxnSpPr>
            <p:nvPr/>
          </p:nvCxnSpPr>
          <p:spPr>
            <a:xfrm>
              <a:off x="6180776" y="1572519"/>
              <a:ext cx="966098" cy="703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9D398552-E959-4740-8A27-149F41AA76B4}"/>
                </a:ext>
              </a:extLst>
            </p:cNvPr>
            <p:cNvCxnSpPr>
              <a:stCxn id="48" idx="3"/>
            </p:cNvCxnSpPr>
            <p:nvPr/>
          </p:nvCxnSpPr>
          <p:spPr>
            <a:xfrm flipV="1">
              <a:off x="6180776" y="1958620"/>
              <a:ext cx="550501" cy="28092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0A92B4C4-6F24-B444-9B67-95403EE54954}"/>
                </a:ext>
              </a:extLst>
            </p:cNvPr>
            <p:cNvCxnSpPr>
              <a:cxnSpLocks/>
              <a:stCxn id="49" idx="1"/>
            </p:cNvCxnSpPr>
            <p:nvPr/>
          </p:nvCxnSpPr>
          <p:spPr>
            <a:xfrm flipH="1">
              <a:off x="7365075" y="1913550"/>
              <a:ext cx="576986" cy="2591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C970D9D2-543D-6C42-8BF9-0326FE08103F}"/>
              </a:ext>
            </a:extLst>
          </p:cNvPr>
          <p:cNvSpPr txBox="1"/>
          <p:nvPr/>
        </p:nvSpPr>
        <p:spPr>
          <a:xfrm>
            <a:off x="3606860" y="3448240"/>
            <a:ext cx="20982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Save solution data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CECA9EF-B087-8646-9A1C-411C31BB6D2A}"/>
              </a:ext>
            </a:extLst>
          </p:cNvPr>
          <p:cNvSpPr/>
          <p:nvPr/>
        </p:nvSpPr>
        <p:spPr>
          <a:xfrm>
            <a:off x="6368399" y="1898248"/>
            <a:ext cx="5269922" cy="111080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A48AC1-C87D-4C42-B1D0-14C960404C81}"/>
              </a:ext>
            </a:extLst>
          </p:cNvPr>
          <p:cNvSpPr txBox="1"/>
          <p:nvPr/>
        </p:nvSpPr>
        <p:spPr>
          <a:xfrm>
            <a:off x="1327800" y="6454794"/>
            <a:ext cx="10004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ROM = projection-based Reduced Order Model                                HROM = Hyper-reduced ROM    </a:t>
            </a:r>
          </a:p>
        </p:txBody>
      </p:sp>
      <p:sp>
        <p:nvSpPr>
          <p:cNvPr id="75" name="Down Arrow 27">
            <a:extLst>
              <a:ext uri="{FF2B5EF4-FFF2-40B4-BE49-F238E27FC236}">
                <a16:creationId xmlns:a16="http://schemas.microsoft.com/office/drawing/2014/main" id="{1D18F95F-3CB3-4860-B8EA-FC0788F4CCAB}"/>
              </a:ext>
            </a:extLst>
          </p:cNvPr>
          <p:cNvSpPr/>
          <p:nvPr/>
        </p:nvSpPr>
        <p:spPr>
          <a:xfrm>
            <a:off x="9303192" y="2437765"/>
            <a:ext cx="116941" cy="196034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93D7AC8-6F81-4C48-8568-3CDDD5FFFC73}"/>
              </a:ext>
            </a:extLst>
          </p:cNvPr>
          <p:cNvSpPr txBox="1"/>
          <p:nvPr/>
        </p:nvSpPr>
        <p:spPr>
          <a:xfrm>
            <a:off x="6519548" y="1989762"/>
            <a:ext cx="1736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Choose ODE temporal discretization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762796F-C33D-45E9-A31D-214437B1311E}"/>
              </a:ext>
            </a:extLst>
          </p:cNvPr>
          <p:cNvGrpSpPr/>
          <p:nvPr/>
        </p:nvGrpSpPr>
        <p:grpSpPr>
          <a:xfrm>
            <a:off x="9392955" y="3251896"/>
            <a:ext cx="1663700" cy="1194408"/>
            <a:chOff x="6050334" y="5224185"/>
            <a:chExt cx="1663700" cy="1194408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CE961AD5-B8E6-4391-985F-BEE61E05A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50334" y="5224185"/>
              <a:ext cx="1663700" cy="203200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8DA5BD12-86BE-4F16-9B79-BA6414C34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181717" y="5453393"/>
              <a:ext cx="63500" cy="965200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4681D852-EA33-492C-AF86-ACB3BF609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725781" y="5453393"/>
              <a:ext cx="63500" cy="965200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31F7828B-30AC-4008-B2F9-71377DBE3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148962" y="5453393"/>
              <a:ext cx="254000" cy="965200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6472E159-1EF7-4933-AFE4-468A27EC5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475318" y="5465485"/>
              <a:ext cx="50800" cy="266700"/>
            </a:xfrm>
            <a:prstGeom prst="rect">
              <a:avLst/>
            </a:prstGeom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03966D84-D46E-46FD-9326-BC10F04C9966}"/>
              </a:ext>
            </a:extLst>
          </p:cNvPr>
          <p:cNvGrpSpPr/>
          <p:nvPr/>
        </p:nvGrpSpPr>
        <p:grpSpPr>
          <a:xfrm>
            <a:off x="6365748" y="3126809"/>
            <a:ext cx="5269922" cy="1389610"/>
            <a:chOff x="6502854" y="3436483"/>
            <a:chExt cx="5269922" cy="1389610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62732112-A29C-408F-833B-EBA90CE93365}"/>
                </a:ext>
              </a:extLst>
            </p:cNvPr>
            <p:cNvSpPr txBox="1"/>
            <p:nvPr/>
          </p:nvSpPr>
          <p:spPr>
            <a:xfrm>
              <a:off x="6777913" y="3622898"/>
              <a:ext cx="17476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Reduce the number of unknowns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4EB8B69E-D07E-4A2F-9DFD-93E8BC294AA6}"/>
                </a:ext>
              </a:extLst>
            </p:cNvPr>
            <p:cNvSpPr/>
            <p:nvPr/>
          </p:nvSpPr>
          <p:spPr>
            <a:xfrm>
              <a:off x="6502854" y="3436483"/>
              <a:ext cx="5269922" cy="138961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27DAAD80-755F-4352-B8B7-4BA0561319A6}"/>
                  </a:ext>
                </a:extLst>
              </p:cNvPr>
              <p:cNvSpPr txBox="1"/>
              <p:nvPr/>
            </p:nvSpPr>
            <p:spPr>
              <a:xfrm>
                <a:off x="9082627" y="3145670"/>
                <a:ext cx="215962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𝒖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acc>
                        <m:accPr>
                          <m:chr m:val="̃"/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𝒖</m:t>
                          </m:r>
                        </m:e>
                      </m:acc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𝜱</m:t>
                      </m:r>
                      <m:acc>
                        <m:accPr>
                          <m:chr m:val="̂"/>
                          <m:ctrlPr>
                            <a:rPr lang="el-GR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𝒖</m:t>
                          </m:r>
                        </m:e>
                      </m:acc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27DAAD80-755F-4352-B8B7-4BA0561319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2627" y="3145670"/>
                <a:ext cx="2159626" cy="338554"/>
              </a:xfrm>
              <a:prstGeom prst="rect">
                <a:avLst/>
              </a:prstGeom>
              <a:blipFill>
                <a:blip r:embed="rId16"/>
                <a:stretch>
                  <a:fillRect r="-282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9" name="TextBox 98">
            <a:extLst>
              <a:ext uri="{FF2B5EF4-FFF2-40B4-BE49-F238E27FC236}">
                <a16:creationId xmlns:a16="http://schemas.microsoft.com/office/drawing/2014/main" id="{5DC6EDF3-5415-427E-A4E4-5E733630AA58}"/>
              </a:ext>
            </a:extLst>
          </p:cNvPr>
          <p:cNvSpPr txBox="1"/>
          <p:nvPr/>
        </p:nvSpPr>
        <p:spPr>
          <a:xfrm>
            <a:off x="6291572" y="4742520"/>
            <a:ext cx="1915888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Minimize residual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13DC816-EBF4-40AB-BC4B-9E804C82AD6D}"/>
              </a:ext>
            </a:extLst>
          </p:cNvPr>
          <p:cNvGrpSpPr/>
          <p:nvPr/>
        </p:nvGrpSpPr>
        <p:grpSpPr>
          <a:xfrm>
            <a:off x="8110370" y="4803614"/>
            <a:ext cx="3333342" cy="312251"/>
            <a:chOff x="5314950" y="3143250"/>
            <a:chExt cx="6100880" cy="571500"/>
          </a:xfrm>
        </p:grpSpPr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ADF51529-2BFE-40AA-86DD-DE6C6C99D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314950" y="3143250"/>
              <a:ext cx="1562100" cy="571500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29319BA8-506C-43DD-99B1-E57F9EAFC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274744" y="3143250"/>
              <a:ext cx="457200" cy="419100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C754362E-8AC0-41A3-A88E-CBC1964CF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773653" y="3200400"/>
              <a:ext cx="266700" cy="304800"/>
            </a:xfrm>
            <a:prstGeom prst="rect">
              <a:avLst/>
            </a:prstGeom>
          </p:spPr>
        </p:pic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6BAB864B-CCFC-4E89-AD29-D248F9BA9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0247430" y="3143250"/>
              <a:ext cx="1168400" cy="419100"/>
            </a:xfrm>
            <a:prstGeom prst="rect">
              <a:avLst/>
            </a:prstGeom>
          </p:spPr>
        </p:pic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89FCD5CA-1575-4C0B-876F-E7CE85215C3B}"/>
              </a:ext>
            </a:extLst>
          </p:cNvPr>
          <p:cNvGrpSpPr/>
          <p:nvPr/>
        </p:nvGrpSpPr>
        <p:grpSpPr>
          <a:xfrm>
            <a:off x="8871366" y="5003893"/>
            <a:ext cx="2573368" cy="1192836"/>
            <a:chOff x="9039190" y="5268011"/>
            <a:chExt cx="2573368" cy="1192836"/>
          </a:xfrm>
        </p:grpSpPr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392DD19A-873A-4650-9C78-C53A37F5D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039190" y="5345362"/>
              <a:ext cx="83267" cy="1054715"/>
            </a:xfrm>
            <a:prstGeom prst="rect">
              <a:avLst/>
            </a:prstGeom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ABFFFE06-40CA-45A1-86F6-EA57F7B4B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442220" y="5350292"/>
              <a:ext cx="69389" cy="1054715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ED0DF7F3-4396-4163-89BB-815817E09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0557387" y="5329804"/>
              <a:ext cx="117961" cy="1131043"/>
            </a:xfrm>
            <a:prstGeom prst="rect">
              <a:avLst/>
            </a:prstGeom>
          </p:spPr>
        </p:pic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5F24B3E2-C59A-477D-9695-2B1E92BAF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0678836" y="5345362"/>
              <a:ext cx="291434" cy="1054715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A75A3917-01D6-4406-A59E-1C39F9417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0993900" y="5345362"/>
              <a:ext cx="69389" cy="291434"/>
            </a:xfrm>
            <a:prstGeom prst="rect">
              <a:avLst/>
            </a:prstGeom>
          </p:spPr>
        </p:pic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0659EC43-CFA1-4D74-90C2-1958B230D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1213735" y="5345362"/>
              <a:ext cx="69389" cy="222045"/>
            </a:xfrm>
            <a:prstGeom prst="rect">
              <a:avLst/>
            </a:prstGeom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630443EA-CD52-4CD9-8FD9-15416039E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1335622" y="5268011"/>
              <a:ext cx="97145" cy="1124104"/>
            </a:xfrm>
            <a:prstGeom prst="rect">
              <a:avLst/>
            </a:prstGeom>
          </p:spPr>
        </p:pic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CFA5342B-D37B-47DF-AC37-B80CE7087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1435652" y="5345362"/>
              <a:ext cx="83267" cy="1054715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715CEFA9-6FA0-413A-A12A-09D8E992C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1515413" y="6225143"/>
              <a:ext cx="97145" cy="180412"/>
            </a:xfrm>
            <a:prstGeom prst="rect">
              <a:avLst/>
            </a:prstGeom>
          </p:spPr>
        </p:pic>
      </p:grpSp>
      <p:pic>
        <p:nvPicPr>
          <p:cNvPr id="122" name="Picture 121">
            <a:extLst>
              <a:ext uri="{FF2B5EF4-FFF2-40B4-BE49-F238E27FC236}">
                <a16:creationId xmlns:a16="http://schemas.microsoft.com/office/drawing/2014/main" id="{6D66C928-6BDC-4397-A630-283AC212F7BB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927054" y="5071594"/>
            <a:ext cx="87622" cy="201015"/>
          </a:xfrm>
          <a:prstGeom prst="rect">
            <a:avLst/>
          </a:prstGeom>
        </p:spPr>
      </p:pic>
      <p:sp>
        <p:nvSpPr>
          <p:cNvPr id="123" name="Rectangle 122">
            <a:extLst>
              <a:ext uri="{FF2B5EF4-FFF2-40B4-BE49-F238E27FC236}">
                <a16:creationId xmlns:a16="http://schemas.microsoft.com/office/drawing/2014/main" id="{5C3F0F74-94E4-42EA-BB44-6AFBE9FADCE1}"/>
              </a:ext>
            </a:extLst>
          </p:cNvPr>
          <p:cNvSpPr/>
          <p:nvPr/>
        </p:nvSpPr>
        <p:spPr>
          <a:xfrm>
            <a:off x="9010254" y="5471208"/>
            <a:ext cx="1085373" cy="664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4" name="Picture 123">
            <a:extLst>
              <a:ext uri="{FF2B5EF4-FFF2-40B4-BE49-F238E27FC236}">
                <a16:creationId xmlns:a16="http://schemas.microsoft.com/office/drawing/2014/main" id="{248AC617-2291-4AE6-908A-1E5848B529D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473975" y="4803614"/>
            <a:ext cx="145717" cy="166534"/>
          </a:xfrm>
          <a:prstGeom prst="rect">
            <a:avLst/>
          </a:prstGeom>
        </p:spPr>
      </p:pic>
      <p:grpSp>
        <p:nvGrpSpPr>
          <p:cNvPr id="125" name="Group 124">
            <a:extLst>
              <a:ext uri="{FF2B5EF4-FFF2-40B4-BE49-F238E27FC236}">
                <a16:creationId xmlns:a16="http://schemas.microsoft.com/office/drawing/2014/main" id="{2981AE09-E79C-4B0E-85AC-8D88D1053AA4}"/>
              </a:ext>
            </a:extLst>
          </p:cNvPr>
          <p:cNvGrpSpPr/>
          <p:nvPr/>
        </p:nvGrpSpPr>
        <p:grpSpPr>
          <a:xfrm>
            <a:off x="9010254" y="5081244"/>
            <a:ext cx="1330061" cy="1054715"/>
            <a:chOff x="6978851" y="3666022"/>
            <a:chExt cx="2434357" cy="1930400"/>
          </a:xfrm>
        </p:grpSpPr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7A11B9DE-C229-4008-AFE3-E9257F98D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6978851" y="3666022"/>
              <a:ext cx="1930400" cy="723900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32A7A67B-91C8-4C53-A6A4-A0B4CE4A7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9298908" y="3831122"/>
              <a:ext cx="114300" cy="1765300"/>
            </a:xfrm>
            <a:prstGeom prst="rect">
              <a:avLst/>
            </a:prstGeom>
          </p:spPr>
        </p:pic>
      </p:grpSp>
      <p:sp>
        <p:nvSpPr>
          <p:cNvPr id="128" name="Rectangle 127">
            <a:extLst>
              <a:ext uri="{FF2B5EF4-FFF2-40B4-BE49-F238E27FC236}">
                <a16:creationId xmlns:a16="http://schemas.microsoft.com/office/drawing/2014/main" id="{12AEBD5D-BC8C-4D61-88B4-CFC538D8AAF9}"/>
              </a:ext>
            </a:extLst>
          </p:cNvPr>
          <p:cNvSpPr/>
          <p:nvPr/>
        </p:nvSpPr>
        <p:spPr>
          <a:xfrm>
            <a:off x="6368399" y="4622644"/>
            <a:ext cx="5269922" cy="167760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FE605D-7751-4524-BDEC-999A75A91CD3}"/>
                  </a:ext>
                </a:extLst>
              </p:cNvPr>
              <p:cNvSpPr txBox="1"/>
              <p:nvPr/>
            </p:nvSpPr>
            <p:spPr>
              <a:xfrm>
                <a:off x="8620496" y="1908744"/>
                <a:ext cx="1725587" cy="530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5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500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num>
                        <m:den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500" b="1" i="1" smtClean="0"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500" b="1" i="1" smtClean="0"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5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5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FE605D-7751-4524-BDEC-999A75A91C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0496" y="1908744"/>
                <a:ext cx="1725587" cy="530658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8CA4ACB-B473-4551-9D83-4F6B087497DE}"/>
                  </a:ext>
                </a:extLst>
              </p:cNvPr>
              <p:cNvSpPr txBox="1"/>
              <p:nvPr/>
            </p:nvSpPr>
            <p:spPr>
              <a:xfrm>
                <a:off x="8343051" y="2659807"/>
                <a:ext cx="3008044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5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5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p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d>
                        <m:d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00" b="1" i="1" smtClean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  <m:sup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15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𝝁</m:t>
                          </m:r>
                        </m:e>
                      </m:d>
                      <m:r>
                        <a:rPr lang="en-US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5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=1,…,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15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8CA4ACB-B473-4551-9D83-4F6B087497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3051" y="2659807"/>
                <a:ext cx="3008044" cy="323165"/>
              </a:xfrm>
              <a:prstGeom prst="rect">
                <a:avLst/>
              </a:prstGeom>
              <a:blipFill>
                <a:blip r:embed="rId33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BB9EC43-0F5C-4602-B1B5-C0BB3CCBFB43}"/>
                  </a:ext>
                </a:extLst>
              </p:cNvPr>
              <p:cNvSpPr txBox="1"/>
              <p:nvPr/>
            </p:nvSpPr>
            <p:spPr>
              <a:xfrm>
                <a:off x="9361266" y="4694362"/>
                <a:ext cx="1906562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             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l-GR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𝜱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el-GR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𝒗</m:t>
                          </m:r>
                        </m:e>
                      </m:acc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; 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BB9EC43-0F5C-4602-B1B5-C0BB3CCBFB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1266" y="4694362"/>
                <a:ext cx="1906562" cy="338554"/>
              </a:xfrm>
              <a:prstGeom prst="rect">
                <a:avLst/>
              </a:prstGeom>
              <a:blipFill>
                <a:blip r:embed="rId34"/>
                <a:stretch>
                  <a:fillRect r="-2244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9" name="Picture 128">
            <a:extLst>
              <a:ext uri="{FF2B5EF4-FFF2-40B4-BE49-F238E27FC236}">
                <a16:creationId xmlns:a16="http://schemas.microsoft.com/office/drawing/2014/main" id="{654C28B0-D2B7-41C1-A2E2-6085D206EEBA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477384" y="5477453"/>
            <a:ext cx="1012486" cy="586044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F3492788-187D-4D48-B53F-375D2D8ECC0B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644630" y="5422239"/>
            <a:ext cx="1027448" cy="586044"/>
          </a:xfrm>
          <a:prstGeom prst="rect">
            <a:avLst/>
          </a:prstGeom>
        </p:spPr>
      </p:pic>
      <p:sp>
        <p:nvSpPr>
          <p:cNvPr id="131" name="TextBox 130">
            <a:extLst>
              <a:ext uri="{FF2B5EF4-FFF2-40B4-BE49-F238E27FC236}">
                <a16:creationId xmlns:a16="http://schemas.microsoft.com/office/drawing/2014/main" id="{256BB5A4-B4A5-45D2-A979-2DA6C6E7CB5A}"/>
              </a:ext>
            </a:extLst>
          </p:cNvPr>
          <p:cNvSpPr txBox="1"/>
          <p:nvPr/>
        </p:nvSpPr>
        <p:spPr>
          <a:xfrm>
            <a:off x="6443184" y="6051154"/>
            <a:ext cx="2364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Hyper-reduction/sample mesh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EC7956-C186-4A60-99D2-8718A7F20ACA}"/>
              </a:ext>
            </a:extLst>
          </p:cNvPr>
          <p:cNvSpPr txBox="1"/>
          <p:nvPr/>
        </p:nvSpPr>
        <p:spPr>
          <a:xfrm>
            <a:off x="8672078" y="1012971"/>
            <a:ext cx="3098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* Least-Squares Petrov-</a:t>
            </a:r>
            <a:r>
              <a:rPr lang="en-US" sz="1600" dirty="0" err="1"/>
              <a:t>Galerkin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0790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40F439E-F8F3-D39B-A60A-ECC600F7D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4473" y="2252807"/>
            <a:ext cx="2599963" cy="17122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36DAF8-3CA7-E432-6F3E-3945A60E69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2925" y="481105"/>
            <a:ext cx="2034746" cy="185718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232552"/>
            <a:ext cx="10471608" cy="570225"/>
          </a:xfrm>
        </p:spPr>
        <p:txBody>
          <a:bodyPr/>
          <a:lstStyle/>
          <a:p>
            <a:r>
              <a:rPr lang="en-US" dirty="0"/>
              <a:t>Schwarz Extensions to FOM-ROM and ROM-ROM Couplings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14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8D52781-F021-4DA5-84BC-0E26EC4A5161}"/>
                  </a:ext>
                </a:extLst>
              </p:cNvPr>
              <p:cNvSpPr txBox="1"/>
              <p:nvPr/>
            </p:nvSpPr>
            <p:spPr>
              <a:xfrm>
                <a:off x="199174" y="1010093"/>
                <a:ext cx="8902041" cy="73096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Perform </a:t>
                </a:r>
                <a:r>
                  <a:rPr lang="en-US" sz="2000" b="1" dirty="0"/>
                  <a:t>FOM simulation </a:t>
                </a:r>
                <a:r>
                  <a:rPr lang="en-US" sz="2000" dirty="0"/>
                  <a:t>on a spatial domain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sz="2000" dirty="0"/>
                  <a:t> and </a:t>
                </a:r>
                <a:r>
                  <a:rPr lang="en-US" sz="2000" b="1" dirty="0"/>
                  <a:t>collect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000" b="1" dirty="0"/>
                  <a:t> snapshots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Create </a:t>
                </a:r>
                <a:r>
                  <a:rPr lang="en-US" sz="2000" b="1" dirty="0"/>
                  <a:t>domain decomposition </a:t>
                </a:r>
                <a:r>
                  <a:rPr lang="en-US" sz="2000" dirty="0"/>
                  <a:t>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sz="2000" dirty="0"/>
                  <a:t> into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b="1" dirty="0"/>
                  <a:t>overlapping</a:t>
                </a:r>
                <a:r>
                  <a:rPr lang="en-US" sz="2000" dirty="0"/>
                  <a:t> or </a:t>
                </a:r>
                <a:r>
                  <a:rPr lang="en-US" sz="2000" b="1" dirty="0"/>
                  <a:t>non-overlapping subdomains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/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en-US" sz="2000" dirty="0"/>
                  <a:t> overlap cells (could be 0).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Compute </a:t>
                </a:r>
                <a:r>
                  <a:rPr lang="en-US" sz="2000" b="1" dirty="0"/>
                  <a:t>POD basis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𝜱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on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/>
                  <a:t> by restricting the snapshots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000" b="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b="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b="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For nonlinear problems, compute </a:t>
                </a:r>
                <a:r>
                  <a:rPr lang="en-US" sz="2000" b="1" dirty="0"/>
                  <a:t>sample mesh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/>
                  <a:t> on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/>
                  <a:t>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r>
                  <a:rPr lang="en-US" sz="2000" b="1" dirty="0"/>
                  <a:t>Collocation</a:t>
                </a:r>
                <a:r>
                  <a:rPr lang="en-US" sz="2000" dirty="0"/>
                  <a:t>: minimize the residual at a small subset of DOFs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000" b="0" dirty="0">
                  <a:ea typeface="Cambria Math" panose="02040503050406030204" pitchFamily="18" charset="0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endParaRPr lang="en-US" sz="500" b="0" dirty="0">
                  <a:ea typeface="Cambria Math" panose="02040503050406030204" pitchFamily="18" charset="0"/>
                </a:endParaRPr>
              </a:p>
              <a:p>
                <a:pPr marL="800100" lvl="1" indent="-342900">
                  <a:buClr>
                    <a:schemeClr val="tx1"/>
                  </a:buClr>
                  <a:buFont typeface="Wingdings" panose="05000000000000000000" pitchFamily="2" charset="2"/>
                  <a:buChar char="Ø"/>
                </a:pPr>
                <a:r>
                  <a:rPr lang="en-US" sz="2000" b="1" i="1" dirty="0">
                    <a:solidFill>
                      <a:srgbClr val="0070C0"/>
                    </a:solidFill>
                    <a:ea typeface="Cambria Math" panose="02040503050406030204" pitchFamily="18" charset="0"/>
                  </a:rPr>
                  <a:t>Key question: </a:t>
                </a:r>
                <a:r>
                  <a:rPr lang="en-US" sz="2000" i="1" dirty="0">
                    <a:solidFill>
                      <a:srgbClr val="0070C0"/>
                    </a:solidFill>
                    <a:ea typeface="Cambria Math" panose="02040503050406030204" pitchFamily="18" charset="0"/>
                  </a:rPr>
                  <a:t>how to sample Schwarz boundaries given fixed budget of sample mesh points?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endParaRPr lang="en-US" sz="400" b="0" i="1" dirty="0">
                  <a:ea typeface="Cambria Math" panose="02040503050406030204" pitchFamily="18" charset="0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endParaRPr lang="en-US" sz="400" b="0" i="1" dirty="0">
                  <a:ea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dirty="0"/>
                  <a:t>Construct POD/LSPG ROM </a:t>
                </a:r>
                <a:r>
                  <a:rPr lang="en-US" sz="2000" dirty="0"/>
                  <a:t>in each subdomain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/>
                  <a:t>, </a:t>
                </a:r>
                <a:r>
                  <a:rPr lang="en-US" sz="2000" b="1" dirty="0"/>
                  <a:t>transmit Schwarz BCs</a:t>
                </a:r>
                <a:r>
                  <a:rPr lang="en-US" sz="2000" dirty="0"/>
                  <a:t>, apply </a:t>
                </a:r>
                <a:r>
                  <a:rPr lang="en-US" sz="2000" b="1" dirty="0"/>
                  <a:t>Schwarz iteration procedure</a:t>
                </a:r>
                <a:r>
                  <a:rPr lang="en-US" sz="2000" dirty="0"/>
                  <a:t>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800100" lvl="1" indent="-342900">
                  <a:buClr>
                    <a:schemeClr val="tx1"/>
                  </a:buClr>
                  <a:buFont typeface="Wingdings" panose="05000000000000000000" pitchFamily="2" charset="2"/>
                  <a:buChar char="Ø"/>
                </a:pPr>
                <a:r>
                  <a:rPr lang="en-US" sz="2000" b="1" i="1" dirty="0">
                    <a:solidFill>
                      <a:srgbClr val="0070C0"/>
                    </a:solidFill>
                  </a:rPr>
                  <a:t>Key question</a:t>
                </a:r>
                <a:r>
                  <a:rPr lang="en-US" sz="2000" i="1" dirty="0">
                    <a:solidFill>
                      <a:srgbClr val="0070C0"/>
                    </a:solidFill>
                  </a:rPr>
                  <a:t>: how to impose Schwarz BCs in ROMs?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endParaRPr lang="en-US" sz="200" dirty="0"/>
              </a:p>
              <a:p>
                <a:pPr marL="1257300" lvl="2" indent="-342900">
                  <a:buFont typeface="Wingdings" panose="05000000000000000000" pitchFamily="2" charset="2"/>
                  <a:buChar char="v"/>
                </a:pPr>
                <a:r>
                  <a:rPr lang="en-US" sz="2000" dirty="0"/>
                  <a:t>BCs imposed </a:t>
                </a:r>
                <a:r>
                  <a:rPr lang="en-US" sz="2000" b="1" dirty="0"/>
                  <a:t>approximately</a:t>
                </a:r>
                <a:r>
                  <a:rPr lang="en-US" sz="2000" dirty="0"/>
                  <a:t> by </a:t>
                </a:r>
                <a:r>
                  <a:rPr lang="en-US" sz="2000" b="1" dirty="0"/>
                  <a:t>fictitious ghost cells</a:t>
                </a:r>
                <a:r>
                  <a:rPr lang="en-US" sz="2000" dirty="0"/>
                  <a:t>, as FOMs are based on cell-centered finite volume (CCFV) </a:t>
                </a:r>
                <a:r>
                  <a:rPr lang="en-US" sz="2000" dirty="0" err="1"/>
                  <a:t>discretizations</a:t>
                </a:r>
                <a:endParaRPr lang="en-US" sz="2000" dirty="0"/>
              </a:p>
              <a:p>
                <a:pPr marL="1257300" lvl="2" indent="-342900">
                  <a:buFont typeface="Wingdings" panose="05000000000000000000" pitchFamily="2" charset="2"/>
                  <a:buChar char="v"/>
                </a:pPr>
                <a:endParaRPr lang="en-US" sz="200" dirty="0"/>
              </a:p>
              <a:p>
                <a:pPr marL="1257300" lvl="2" indent="-342900">
                  <a:buFont typeface="Wingdings" panose="05000000000000000000" pitchFamily="2" charset="2"/>
                  <a:buChar char="v"/>
                </a:pPr>
                <a:endParaRPr lang="en-US" sz="200" dirty="0"/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r>
                  <a:rPr lang="en-US" sz="2000" dirty="0"/>
                  <a:t>To </a:t>
                </a:r>
                <a:r>
                  <a:rPr lang="en-US" sz="2000" b="1" dirty="0"/>
                  <a:t>maximize efficiency</a:t>
                </a:r>
                <a:r>
                  <a:rPr lang="en-US" sz="2000" dirty="0"/>
                  <a:t>, we employ </a:t>
                </a:r>
                <a:r>
                  <a:rPr lang="en-US" sz="2000" b="1" dirty="0"/>
                  <a:t>additive Schwarz </a:t>
                </a:r>
                <a:r>
                  <a:rPr lang="en-US" sz="2000" dirty="0"/>
                  <a:t>with   OpenMP parallelism (1 thread/subdomain) </a:t>
                </a:r>
              </a:p>
              <a:p>
                <a:pPr marL="1257300" lvl="2" indent="-342900">
                  <a:buFont typeface="Wingdings" panose="05000000000000000000" pitchFamily="2" charset="2"/>
                  <a:buChar char="v"/>
                </a:pPr>
                <a:endParaRPr lang="en-US" sz="2000" dirty="0"/>
              </a:p>
              <a:p>
                <a:pPr marL="1257300" lvl="2" indent="-342900">
                  <a:buFont typeface="Wingdings" panose="05000000000000000000" pitchFamily="2" charset="2"/>
                  <a:buChar char="v"/>
                </a:pPr>
                <a:endParaRPr lang="en-US" sz="2000" dirty="0"/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sz="1000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8D52781-F021-4DA5-84BC-0E26EC4A51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174" y="1010093"/>
                <a:ext cx="8902041" cy="7309693"/>
              </a:xfrm>
              <a:prstGeom prst="rect">
                <a:avLst/>
              </a:prstGeom>
              <a:blipFill>
                <a:blip r:embed="rId5"/>
                <a:stretch>
                  <a:fillRect l="-616" r="-10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BFAD9661-9829-636E-A904-A71FCD7A22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0677" y="5020027"/>
            <a:ext cx="2929956" cy="1456012"/>
          </a:xfrm>
          <a:prstGeom prst="rect">
            <a:avLst/>
          </a:prstGeom>
        </p:spPr>
      </p:pic>
      <p:sp>
        <p:nvSpPr>
          <p:cNvPr id="9" name="Right Brace 8">
            <a:extLst>
              <a:ext uri="{FF2B5EF4-FFF2-40B4-BE49-F238E27FC236}">
                <a16:creationId xmlns:a16="http://schemas.microsoft.com/office/drawing/2014/main" id="{BAC881EC-83FC-6BC8-37B8-7B1ED8CBC173}"/>
              </a:ext>
            </a:extLst>
          </p:cNvPr>
          <p:cNvSpPr/>
          <p:nvPr/>
        </p:nvSpPr>
        <p:spPr>
          <a:xfrm rot="5400000">
            <a:off x="10365317" y="6270864"/>
            <a:ext cx="144190" cy="570225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1B0588-0A71-86D6-C53E-0FED6A997788}"/>
              </a:ext>
            </a:extLst>
          </p:cNvPr>
          <p:cNvSpPr txBox="1"/>
          <p:nvPr/>
        </p:nvSpPr>
        <p:spPr>
          <a:xfrm>
            <a:off x="9962925" y="6587731"/>
            <a:ext cx="162131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Ghost cells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902F8C4-63D7-BFC6-A4C1-D372F0BE39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5950" y="3407432"/>
            <a:ext cx="1522195" cy="14560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CCA85BA-0C1D-D36E-5225-19B0A3887ACC}"/>
              </a:ext>
            </a:extLst>
          </p:cNvPr>
          <p:cNvSpPr txBox="1"/>
          <p:nvPr/>
        </p:nvSpPr>
        <p:spPr>
          <a:xfrm>
            <a:off x="10912274" y="3967792"/>
            <a:ext cx="11521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Yellow: residual cells, white: stencil cells</a:t>
            </a:r>
          </a:p>
        </p:txBody>
      </p:sp>
    </p:spTree>
    <p:extLst>
      <p:ext uri="{BB962C8B-B14F-4D97-AF65-F5344CB8AC3E}">
        <p14:creationId xmlns:p14="http://schemas.microsoft.com/office/powerpoint/2010/main" val="225028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15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3285CE-75D0-4DD0-93E1-995C546CD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D71890-983F-4BC0-9897-E703DA1B37E1}"/>
              </a:ext>
            </a:extLst>
          </p:cNvPr>
          <p:cNvSpPr txBox="1"/>
          <p:nvPr/>
        </p:nvSpPr>
        <p:spPr>
          <a:xfrm>
            <a:off x="64951" y="1180808"/>
            <a:ext cx="808269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Schwarz Alternating Method for Domain Decomposition-Based Coupling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Extension to FOM*-ROM</a:t>
            </a:r>
            <a:r>
              <a:rPr lang="en-US" sz="2400" baseline="30000" dirty="0"/>
              <a:t>#</a:t>
            </a:r>
            <a:r>
              <a:rPr lang="en-US" sz="2400" dirty="0"/>
              <a:t> and ROM-ROM Coupling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Numerical Examples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AutoNum type="arabicPeriod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b="1" dirty="0"/>
              <a:t>2D Shallow Water Equations (SWE)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b="1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b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00" b="1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b="1" dirty="0"/>
              <a:t>2D Burgers’ Equations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b="1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b="1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b="1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b="1" dirty="0"/>
              <a:t>2D Euler Equations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Ongoing/Future Work &amp; Summary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342900" indent="-342900">
              <a:buAutoNum type="arabicPeriod"/>
            </a:pPr>
            <a:endParaRPr lang="en-US" sz="2400" dirty="0"/>
          </a:p>
        </p:txBody>
      </p:sp>
      <p:pic>
        <p:nvPicPr>
          <p:cNvPr id="49" name="Picture 48" descr="Diagram&#10;&#10;Description automatically generated">
            <a:extLst>
              <a:ext uri="{FF2B5EF4-FFF2-40B4-BE49-F238E27FC236}">
                <a16:creationId xmlns:a16="http://schemas.microsoft.com/office/drawing/2014/main" id="{3320CEC5-0401-46AC-9333-02C2F1C5B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696" y="4104025"/>
            <a:ext cx="4489590" cy="240667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643F741-02C1-4090-804A-21B06737D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3764" y="2163217"/>
            <a:ext cx="2799522" cy="143453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018631D-DED9-4435-9FB3-28B99B474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3764" y="768509"/>
            <a:ext cx="2739318" cy="14345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718346-AC04-4359-9AAD-A68ECC0B5015}"/>
              </a:ext>
            </a:extLst>
          </p:cNvPr>
          <p:cNvSpPr txBox="1"/>
          <p:nvPr/>
        </p:nvSpPr>
        <p:spPr>
          <a:xfrm>
            <a:off x="64951" y="6430931"/>
            <a:ext cx="4948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*Full-Order Model.  </a:t>
            </a:r>
            <a:r>
              <a:rPr lang="en-US" sz="1600" baseline="30000" dirty="0"/>
              <a:t>#</a:t>
            </a:r>
            <a:r>
              <a:rPr lang="en-US" sz="1600" dirty="0"/>
              <a:t>Reduced Order Model.</a:t>
            </a:r>
          </a:p>
        </p:txBody>
      </p:sp>
    </p:spTree>
    <p:extLst>
      <p:ext uri="{BB962C8B-B14F-4D97-AF65-F5344CB8AC3E}">
        <p14:creationId xmlns:p14="http://schemas.microsoft.com/office/powerpoint/2010/main" val="71421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75545B4-8808-052B-B35E-C2A0521D9F4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23058" y="2905756"/>
            <a:ext cx="1998976" cy="182453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3CCE3-9A8E-6021-58EB-36EFA79E3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16</a:t>
            </a:fld>
            <a:endParaRPr lang="en-US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83863BC4-F263-42E1-AC02-86C3AA872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224858"/>
            <a:ext cx="10471608" cy="570225"/>
          </a:xfrm>
        </p:spPr>
        <p:txBody>
          <a:bodyPr/>
          <a:lstStyle/>
          <a:p>
            <a:r>
              <a:rPr lang="en-US" dirty="0"/>
              <a:t>3 Parametrized Hyperbolic Conservation Law Test Cases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8AB24DE-C2E1-88C7-1411-C35C09808761}"/>
                  </a:ext>
                </a:extLst>
              </p:cNvPr>
              <p:cNvSpPr txBox="1"/>
              <p:nvPr/>
            </p:nvSpPr>
            <p:spPr>
              <a:xfrm>
                <a:off x="111241" y="758725"/>
                <a:ext cx="7932679" cy="25237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Nonlinear hyperbolic fluid systems </a:t>
                </a:r>
                <a:r>
                  <a:rPr lang="en-US" dirty="0"/>
                  <a:t>in </a:t>
                </a:r>
                <a:r>
                  <a:rPr lang="en-US" dirty="0" err="1"/>
                  <a:t>Pressio</a:t>
                </a:r>
                <a:r>
                  <a:rPr lang="en-US" dirty="0"/>
                  <a:t>/</a:t>
                </a:r>
                <a:r>
                  <a:rPr lang="en-US"/>
                  <a:t>Pressio</a:t>
                </a:r>
                <a:r>
                  <a:rPr lang="en-US" dirty="0"/>
                  <a:t> demo-apps*</a:t>
                </a:r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2D </a:t>
                </a:r>
                <a:r>
                  <a:rPr lang="en-US" b="1" dirty="0"/>
                  <a:t>shallow water equations </a:t>
                </a:r>
                <a:r>
                  <a:rPr lang="en-US" dirty="0"/>
                  <a:t>(SWE), vary Coriolis parameter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)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2D </a:t>
                </a:r>
                <a:r>
                  <a:rPr lang="en-US" b="1" dirty="0"/>
                  <a:t>viscous Burgers’ equations</a:t>
                </a:r>
                <a:r>
                  <a:rPr lang="en-US" dirty="0"/>
                  <a:t>, vary diffusion parameter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)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2D </a:t>
                </a:r>
                <a:r>
                  <a:rPr lang="en-US" b="1" dirty="0"/>
                  <a:t>Euler equations</a:t>
                </a:r>
                <a:r>
                  <a:rPr lang="en-US" dirty="0"/>
                  <a:t>, vary upper right pressure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/>
                  <a:t>) in IC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3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3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Wave/shock propagation </a:t>
                </a:r>
                <a:r>
                  <a:rPr lang="en-US" dirty="0"/>
                  <a:t>across interfaces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/>
                  <a:t>high Kolmogorov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b="1" dirty="0"/>
                  <a:t>-width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3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300" dirty="0"/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b="1" dirty="0"/>
                  <a:t>FOM discretization: </a:t>
                </a:r>
                <a:r>
                  <a:rPr lang="en-US" dirty="0"/>
                  <a:t>first-order </a:t>
                </a:r>
                <a:r>
                  <a:rPr lang="en-US" b="1" dirty="0"/>
                  <a:t>CCFV method,</a:t>
                </a:r>
                <a:r>
                  <a:rPr lang="en-US" dirty="0"/>
                  <a:t> 300x300 mesh, </a:t>
                </a:r>
                <a:r>
                  <a:rPr lang="en-US" b="1" dirty="0"/>
                  <a:t>BDF1</a:t>
                </a:r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sz="300" b="1" dirty="0"/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sz="300" b="1" dirty="0"/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dirty="0"/>
                  <a:t>Consider</a:t>
                </a:r>
                <a:r>
                  <a:rPr lang="en-US" b="1" dirty="0"/>
                  <a:t> decompositions </a:t>
                </a:r>
                <a:r>
                  <a:rPr lang="en-US" dirty="0"/>
                  <a:t>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𝛺</m:t>
                    </m:r>
                  </m:oMath>
                </a14:m>
                <a:r>
                  <a:rPr lang="en-US" dirty="0"/>
                  <a:t> into </a:t>
                </a:r>
                <a:r>
                  <a:rPr lang="en-US" b="1" dirty="0"/>
                  <a:t>four subdomains</a:t>
                </a:r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lvl="1"/>
                <a:endParaRPr lang="en-US" sz="2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8AB24DE-C2E1-88C7-1411-C35C098087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41" y="758725"/>
                <a:ext cx="7932679" cy="2523768"/>
              </a:xfrm>
              <a:prstGeom prst="rect">
                <a:avLst/>
              </a:prstGeom>
              <a:blipFill>
                <a:blip r:embed="rId16"/>
                <a:stretch>
                  <a:fillRect l="-461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8A115D00-E46A-3492-3FFF-6D74B8F31A0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162070" y="899760"/>
            <a:ext cx="3820058" cy="1686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2619DA7-0D5E-E3E6-B589-1EDA17AE3C9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05747" y="2905756"/>
            <a:ext cx="3591426" cy="1171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83674C3-C7B8-8466-9699-5EBDB686A89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072378" y="4272081"/>
            <a:ext cx="3858163" cy="1991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FDC6C2B-5081-5FF8-242D-D256E3106C2A}"/>
              </a:ext>
            </a:extLst>
          </p:cNvPr>
          <p:cNvSpPr txBox="1"/>
          <p:nvPr/>
        </p:nvSpPr>
        <p:spPr>
          <a:xfrm>
            <a:off x="8205747" y="946990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</a:rPr>
              <a:t>SWE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43FCFB8-D6E3-DCF3-FD83-FA5D72F005A4}"/>
              </a:ext>
            </a:extLst>
          </p:cNvPr>
          <p:cNvSpPr txBox="1"/>
          <p:nvPr/>
        </p:nvSpPr>
        <p:spPr>
          <a:xfrm>
            <a:off x="8222415" y="2665882"/>
            <a:ext cx="105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</a:rPr>
              <a:t>Burgers’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767A24F-78C3-C223-46FA-8F414A303234}"/>
              </a:ext>
            </a:extLst>
          </p:cNvPr>
          <p:cNvSpPr txBox="1"/>
          <p:nvPr/>
        </p:nvSpPr>
        <p:spPr>
          <a:xfrm>
            <a:off x="8205747" y="4299403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</a:rPr>
              <a:t>Euler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A5461F-0559-7BDC-52BE-192028951C6B}"/>
              </a:ext>
            </a:extLst>
          </p:cNvPr>
          <p:cNvSpPr txBox="1"/>
          <p:nvPr/>
        </p:nvSpPr>
        <p:spPr>
          <a:xfrm>
            <a:off x="7940789" y="6367761"/>
            <a:ext cx="45795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* </a:t>
            </a:r>
            <a:r>
              <a:rPr lang="en-US" sz="1200" dirty="0">
                <a:hlinkClick r:id="rId20"/>
              </a:rPr>
              <a:t>https://pressio.github.io</a:t>
            </a:r>
            <a:r>
              <a:rPr lang="en-US" sz="1200" dirty="0"/>
              <a:t>, </a:t>
            </a:r>
            <a:r>
              <a:rPr lang="en-US" sz="1200" b="0" i="0" dirty="0">
                <a:solidFill>
                  <a:srgbClr val="0052CC"/>
                </a:solidFill>
                <a:effectLst/>
                <a:hlinkClick r:id="rId21"/>
              </a:rPr>
              <a:t>https://github.com/Pressio/pressio-schwarz</a:t>
            </a:r>
            <a:r>
              <a:rPr lang="en-US" sz="1200" b="0" i="0" dirty="0">
                <a:solidFill>
                  <a:srgbClr val="172B4D"/>
                </a:solidFill>
                <a:effectLst/>
              </a:rPr>
              <a:t> </a:t>
            </a:r>
            <a:endParaRPr lang="en-US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35114D-2893-21EE-63E8-3A29D0EB83A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880925" y="225227"/>
            <a:ext cx="2049616" cy="475511"/>
          </a:xfrm>
          <a:prstGeom prst="rect">
            <a:avLst/>
          </a:prstGeom>
        </p:spPr>
      </p:pic>
      <p:pic>
        <p:nvPicPr>
          <p:cNvPr id="5" name="swe_fom_m0p5">
            <a:hlinkClick r:id="" action="ppaction://media"/>
            <a:extLst>
              <a:ext uri="{FF2B5EF4-FFF2-40B4-BE49-F238E27FC236}">
                <a16:creationId xmlns:a16="http://schemas.microsoft.com/office/drawing/2014/main" id="{9351C5B6-970E-A33E-59C8-967430FB85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66888" y="3172969"/>
            <a:ext cx="1548384" cy="1741932"/>
          </a:xfrm>
          <a:prstGeom prst="rect">
            <a:avLst/>
          </a:prstGeom>
        </p:spPr>
      </p:pic>
      <p:pic>
        <p:nvPicPr>
          <p:cNvPr id="6" name="swe_fom_m3p5">
            <a:hlinkClick r:id="" action="ppaction://media"/>
            <a:extLst>
              <a:ext uri="{FF2B5EF4-FFF2-40B4-BE49-F238E27FC236}">
                <a16:creationId xmlns:a16="http://schemas.microsoft.com/office/drawing/2014/main" id="{CF3B80C1-5B86-3758-2CE9-F45A95A14A1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62824" y="4841749"/>
            <a:ext cx="1552448" cy="1746504"/>
          </a:xfrm>
          <a:prstGeom prst="rect">
            <a:avLst/>
          </a:prstGeom>
        </p:spPr>
      </p:pic>
      <p:pic>
        <p:nvPicPr>
          <p:cNvPr id="7" name="burgers_fom_0_00075">
            <a:hlinkClick r:id="" action="ppaction://media"/>
            <a:extLst>
              <a:ext uri="{FF2B5EF4-FFF2-40B4-BE49-F238E27FC236}">
                <a16:creationId xmlns:a16="http://schemas.microsoft.com/office/drawing/2014/main" id="{5CB91DA4-B2D7-D316-FDDD-382170B2A25A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2084366" y="3158524"/>
            <a:ext cx="1552448" cy="1746504"/>
          </a:xfrm>
          <a:prstGeom prst="rect">
            <a:avLst/>
          </a:prstGeom>
        </p:spPr>
      </p:pic>
      <p:pic>
        <p:nvPicPr>
          <p:cNvPr id="8" name="burgers_fom_0_000135">
            <a:hlinkClick r:id="" action="ppaction://media"/>
            <a:extLst>
              <a:ext uri="{FF2B5EF4-FFF2-40B4-BE49-F238E27FC236}">
                <a16:creationId xmlns:a16="http://schemas.microsoft.com/office/drawing/2014/main" id="{5357A9F1-0A8F-7206-50EE-761CFDD75842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2084366" y="4841749"/>
            <a:ext cx="1552448" cy="1746504"/>
          </a:xfrm>
          <a:prstGeom prst="rect">
            <a:avLst/>
          </a:prstGeom>
        </p:spPr>
      </p:pic>
      <p:pic>
        <p:nvPicPr>
          <p:cNvPr id="11" name="euler_fom_0_625">
            <a:hlinkClick r:id="" action="ppaction://media"/>
            <a:extLst>
              <a:ext uri="{FF2B5EF4-FFF2-40B4-BE49-F238E27FC236}">
                <a16:creationId xmlns:a16="http://schemas.microsoft.com/office/drawing/2014/main" id="{2CCA3565-EEB6-4BCF-7C34-844C40F7F8AE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3820267" y="3168397"/>
            <a:ext cx="1552448" cy="1746504"/>
          </a:xfrm>
          <a:prstGeom prst="rect">
            <a:avLst/>
          </a:prstGeom>
        </p:spPr>
      </p:pic>
      <p:pic>
        <p:nvPicPr>
          <p:cNvPr id="12" name="euler_fom_1_375">
            <a:hlinkClick r:id="" action="ppaction://media"/>
            <a:extLst>
              <a:ext uri="{FF2B5EF4-FFF2-40B4-BE49-F238E27FC236}">
                <a16:creationId xmlns:a16="http://schemas.microsoft.com/office/drawing/2014/main" id="{92C8DFD4-7AFF-6B6C-AA2C-E83A2592F58B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3820267" y="4841749"/>
            <a:ext cx="1552448" cy="174650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1198A66-F3F5-EE57-249D-6A7C74B02043}"/>
              </a:ext>
            </a:extLst>
          </p:cNvPr>
          <p:cNvSpPr txBox="1"/>
          <p:nvPr/>
        </p:nvSpPr>
        <p:spPr>
          <a:xfrm>
            <a:off x="5654295" y="4976337"/>
            <a:ext cx="1984248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i="1" dirty="0"/>
              <a:t>All results predictive</a:t>
            </a:r>
            <a:r>
              <a:rPr lang="en-US" dirty="0"/>
              <a:t>: 5 training points, 4 (interpolative) testing points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072C80-E894-1ADC-BEFA-239F4EB9E124}"/>
              </a:ext>
            </a:extLst>
          </p:cNvPr>
          <p:cNvSpPr txBox="1"/>
          <p:nvPr/>
        </p:nvSpPr>
        <p:spPr>
          <a:xfrm>
            <a:off x="903528" y="6557664"/>
            <a:ext cx="519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SWE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297F43-D8AC-CEFE-C4C0-DE7F26A234E3}"/>
              </a:ext>
            </a:extLst>
          </p:cNvPr>
          <p:cNvSpPr txBox="1"/>
          <p:nvPr/>
        </p:nvSpPr>
        <p:spPr>
          <a:xfrm>
            <a:off x="2570187" y="6554508"/>
            <a:ext cx="8499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Burgers’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87DD25-288D-A97F-B1C4-A2415283073A}"/>
              </a:ext>
            </a:extLst>
          </p:cNvPr>
          <p:cNvSpPr txBox="1"/>
          <p:nvPr/>
        </p:nvSpPr>
        <p:spPr>
          <a:xfrm>
            <a:off x="4369422" y="6574438"/>
            <a:ext cx="599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Euler</a:t>
            </a:r>
          </a:p>
        </p:txBody>
      </p:sp>
    </p:spTree>
    <p:extLst>
      <p:ext uri="{BB962C8B-B14F-4D97-AF65-F5344CB8AC3E}">
        <p14:creationId xmlns:p14="http://schemas.microsoft.com/office/powerpoint/2010/main" val="422816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3CCE3-9A8E-6021-58EB-36EFA79E3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17</a:t>
            </a:fld>
            <a:endParaRPr lang="en-US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83863BC4-F263-42E1-AC02-86C3AA872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Unsampled ROMs: Impact of Subdomain Overlap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4BBC3A-7B84-45BD-FFE8-2EC4EF43EE03}"/>
              </a:ext>
            </a:extLst>
          </p:cNvPr>
          <p:cNvSpPr txBox="1"/>
          <p:nvPr/>
        </p:nvSpPr>
        <p:spPr>
          <a:xfrm>
            <a:off x="678802" y="950128"/>
            <a:ext cx="7685070" cy="646331"/>
          </a:xfrm>
          <a:prstGeom prst="rect">
            <a:avLst/>
          </a:prstGeom>
          <a:solidFill>
            <a:srgbClr val="FEFD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Key result: </a:t>
            </a:r>
            <a:r>
              <a:rPr lang="en-US" b="1" dirty="0"/>
              <a:t>non-overlapping Schwarz </a:t>
            </a:r>
            <a:r>
              <a:rPr lang="en-US" dirty="0"/>
              <a:t>iteration converges without a degradation in accuracy when using </a:t>
            </a:r>
            <a:r>
              <a:rPr lang="en-US" b="1" dirty="0"/>
              <a:t>Dirichlet-Dirichlet Schwarz BCs</a:t>
            </a:r>
            <a:r>
              <a:rPr lang="en-US" dirty="0"/>
              <a:t>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390B0D-03BB-15D4-CD19-0AE5520D2FDF}"/>
              </a:ext>
            </a:extLst>
          </p:cNvPr>
          <p:cNvSpPr txBox="1"/>
          <p:nvPr/>
        </p:nvSpPr>
        <p:spPr>
          <a:xfrm>
            <a:off x="1" y="1757954"/>
            <a:ext cx="5778044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result is </a:t>
            </a:r>
            <a:r>
              <a:rPr lang="en-US" b="1" dirty="0"/>
              <a:t>not true </a:t>
            </a:r>
            <a:r>
              <a:rPr lang="en-US" dirty="0"/>
              <a:t>in general [Barnett et al., 2022; Mota et al., 2017; Mota et al. 2022]!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Generally need </a:t>
            </a:r>
            <a:r>
              <a:rPr lang="en-US" b="1" dirty="0"/>
              <a:t>alternating Dirichlet-Neumann </a:t>
            </a:r>
            <a:r>
              <a:rPr lang="en-US" dirty="0"/>
              <a:t>or </a:t>
            </a:r>
            <a:r>
              <a:rPr lang="en-US" b="1" dirty="0"/>
              <a:t>Robin-Robin BCs </a:t>
            </a:r>
            <a:r>
              <a:rPr lang="en-US" dirty="0"/>
              <a:t>for non-overlapping Schwarz convergence.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2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Dirichlet-Dirichlet works here due to </a:t>
            </a:r>
            <a:r>
              <a:rPr lang="en-US" b="1" dirty="0"/>
              <a:t>implied overlap </a:t>
            </a:r>
            <a:r>
              <a:rPr lang="en-US" dirty="0"/>
              <a:t>introduced</a:t>
            </a:r>
            <a:r>
              <a:rPr lang="en-US" b="1" dirty="0"/>
              <a:t> </a:t>
            </a:r>
            <a:r>
              <a:rPr lang="en-US" dirty="0"/>
              <a:t>into otherwise non-overlapping DD by ghost cells.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2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More Schwarz iterations </a:t>
            </a:r>
            <a:r>
              <a:rPr lang="en-US" dirty="0"/>
              <a:t>are required for convergence with no overlap (as expected)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Non-overlapping incurs </a:t>
            </a:r>
            <a:r>
              <a:rPr lang="en-US" b="1" dirty="0"/>
              <a:t>negligible convergence penalty</a:t>
            </a:r>
            <a:r>
              <a:rPr lang="en-US" dirty="0"/>
              <a:t> for smooth problems (SWE)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Non-overlapping Schwarz </a:t>
            </a:r>
            <a:r>
              <a:rPr lang="en-US" b="1" dirty="0"/>
              <a:t>avoids duplicate calculations</a:t>
            </a:r>
            <a:r>
              <a:rPr lang="en-US" dirty="0"/>
              <a:t> in overlap region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becomes </a:t>
            </a:r>
            <a:r>
              <a:rPr lang="en-US" b="1" dirty="0"/>
              <a:t>more difficult </a:t>
            </a:r>
            <a:r>
              <a:rPr lang="en-US" dirty="0"/>
              <a:t>to </a:t>
            </a:r>
            <a:r>
              <a:rPr lang="en-US" b="1" dirty="0"/>
              <a:t>transmit shock          across non-overlapping interface</a:t>
            </a:r>
            <a:r>
              <a:rPr lang="en-US" dirty="0"/>
              <a:t> (Burgers, Euler)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rom_decomp_contours">
            <a:hlinkClick r:id="" action="ppaction://media"/>
            <a:extLst>
              <a:ext uri="{FF2B5EF4-FFF2-40B4-BE49-F238E27FC236}">
                <a16:creationId xmlns:a16="http://schemas.microsoft.com/office/drawing/2014/main" id="{4A33535A-16DB-0427-962C-D13D47526E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78045" y="1624241"/>
            <a:ext cx="6311515" cy="23668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2D3490-AD4F-F113-CAF1-88CBCB5433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3991" y="4034482"/>
            <a:ext cx="6475569" cy="16204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28AE87F-A66D-0778-6DCD-1B4684F6899E}"/>
                  </a:ext>
                </a:extLst>
              </p:cNvPr>
              <p:cNvSpPr txBox="1"/>
              <p:nvPr/>
            </p:nvSpPr>
            <p:spPr>
              <a:xfrm>
                <a:off x="6106522" y="5609954"/>
                <a:ext cx="274525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/>
                  <a:t>SWE,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=80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28AE87F-A66D-0778-6DCD-1B4684F689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6522" y="5609954"/>
                <a:ext cx="2745253" cy="307777"/>
              </a:xfrm>
              <a:prstGeom prst="rect">
                <a:avLst/>
              </a:prstGeom>
              <a:blipFill>
                <a:blip r:embed="rId7"/>
                <a:stretch>
                  <a:fillRect l="-667" t="-3922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3FB681E-7C7C-3F4B-2BAD-F22E7E9B0DB6}"/>
                  </a:ext>
                </a:extLst>
              </p:cNvPr>
              <p:cNvSpPr txBox="1"/>
              <p:nvPr/>
            </p:nvSpPr>
            <p:spPr>
              <a:xfrm>
                <a:off x="8079599" y="5608465"/>
                <a:ext cx="274525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/>
                  <a:t>Burgers’,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=200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3FB681E-7C7C-3F4B-2BAD-F22E7E9B0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9599" y="5608465"/>
                <a:ext cx="2745253" cy="307777"/>
              </a:xfrm>
              <a:prstGeom prst="rect">
                <a:avLst/>
              </a:prstGeom>
              <a:blipFill>
                <a:blip r:embed="rId8"/>
                <a:stretch>
                  <a:fillRect l="-665" t="-5882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CA63253-0FCB-2E91-A329-F42337FB417E}"/>
                  </a:ext>
                </a:extLst>
              </p:cNvPr>
              <p:cNvSpPr txBox="1"/>
              <p:nvPr/>
            </p:nvSpPr>
            <p:spPr>
              <a:xfrm>
                <a:off x="10514932" y="5590032"/>
                <a:ext cx="274525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/>
                  <a:t>Euler,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=200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CA63253-0FCB-2E91-A329-F42337FB4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4932" y="5590032"/>
                <a:ext cx="2745253" cy="307777"/>
              </a:xfrm>
              <a:prstGeom prst="rect">
                <a:avLst/>
              </a:prstGeom>
              <a:blipFill>
                <a:blip r:embed="rId9"/>
                <a:stretch>
                  <a:fillRect l="-667" t="-6000"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F71365C7-B9FC-930D-168D-E83C31DDE013}"/>
              </a:ext>
            </a:extLst>
          </p:cNvPr>
          <p:cNvSpPr txBox="1"/>
          <p:nvPr/>
        </p:nvSpPr>
        <p:spPr>
          <a:xfrm>
            <a:off x="7479148" y="6170306"/>
            <a:ext cx="3624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Red parameter values</a:t>
            </a:r>
            <a:r>
              <a:rPr lang="en-US" sz="1600" dirty="0"/>
              <a:t> are predictive.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39679F-4EDA-000A-0DC7-5D4800008E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27511" y="507061"/>
            <a:ext cx="2201045" cy="1093787"/>
          </a:xfrm>
          <a:prstGeom prst="rect">
            <a:avLst/>
          </a:prstGeom>
        </p:spPr>
      </p:pic>
      <p:sp>
        <p:nvSpPr>
          <p:cNvPr id="7" name="Right Brace 6">
            <a:extLst>
              <a:ext uri="{FF2B5EF4-FFF2-40B4-BE49-F238E27FC236}">
                <a16:creationId xmlns:a16="http://schemas.microsoft.com/office/drawing/2014/main" id="{B3D9E06E-B742-39F8-2E86-279DFB24617C}"/>
              </a:ext>
            </a:extLst>
          </p:cNvPr>
          <p:cNvSpPr/>
          <p:nvPr/>
        </p:nvSpPr>
        <p:spPr>
          <a:xfrm rot="16200000">
            <a:off x="10256677" y="226222"/>
            <a:ext cx="157921" cy="403756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73EF22-9D3A-A5FF-9C16-194DE3FF71AB}"/>
              </a:ext>
            </a:extLst>
          </p:cNvPr>
          <p:cNvSpPr txBox="1"/>
          <p:nvPr/>
        </p:nvSpPr>
        <p:spPr>
          <a:xfrm>
            <a:off x="9873955" y="95075"/>
            <a:ext cx="162131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Ghost cells</a:t>
            </a:r>
          </a:p>
        </p:txBody>
      </p:sp>
    </p:spTree>
    <p:extLst>
      <p:ext uri="{BB962C8B-B14F-4D97-AF65-F5344CB8AC3E}">
        <p14:creationId xmlns:p14="http://schemas.microsoft.com/office/powerpoint/2010/main" val="54973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3CCE3-9A8E-6021-58EB-36EFA79E3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18</a:t>
            </a:fld>
            <a:endParaRPr lang="en-US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83863BC4-F263-42E1-AC02-86C3AA872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Unsampled ROMs: Stabilization Effects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4BBC3A-7B84-45BD-FFE8-2EC4EF43EE03}"/>
              </a:ext>
            </a:extLst>
          </p:cNvPr>
          <p:cNvSpPr txBox="1"/>
          <p:nvPr/>
        </p:nvSpPr>
        <p:spPr>
          <a:xfrm>
            <a:off x="1880172" y="940269"/>
            <a:ext cx="768507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Key result: </a:t>
            </a:r>
            <a:r>
              <a:rPr lang="en-US" b="1" dirty="0"/>
              <a:t>domain decomposition + Schwarz coupling</a:t>
            </a:r>
            <a:r>
              <a:rPr lang="en-US" dirty="0"/>
              <a:t> can </a:t>
            </a:r>
            <a:r>
              <a:rPr lang="en-US" b="1" dirty="0"/>
              <a:t>stabilize</a:t>
            </a:r>
            <a:r>
              <a:rPr lang="en-US" dirty="0"/>
              <a:t> an otherwise unstable monolithic solution </a:t>
            </a:r>
          </a:p>
        </p:txBody>
      </p:sp>
      <p:pic>
        <p:nvPicPr>
          <p:cNvPr id="7" name="euler_rom_vs_rom_decomp_1_375">
            <a:hlinkClick r:id="" action="ppaction://media"/>
            <a:extLst>
              <a:ext uri="{FF2B5EF4-FFF2-40B4-BE49-F238E27FC236}">
                <a16:creationId xmlns:a16="http://schemas.microsoft.com/office/drawing/2014/main" id="{FA69DF0D-87CE-0F33-83D5-C50D81B44F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3200" y="1617722"/>
            <a:ext cx="10850880" cy="40690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E1DBB7-2152-1BD5-C8A1-3D1B7F19F2C4}"/>
              </a:ext>
            </a:extLst>
          </p:cNvPr>
          <p:cNvSpPr txBox="1"/>
          <p:nvPr/>
        </p:nvSpPr>
        <p:spPr>
          <a:xfrm>
            <a:off x="5393637" y="3696738"/>
            <a:ext cx="112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Blow up!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5EADAD0-6B85-4426-15A6-348A1A8D98EE}"/>
                  </a:ext>
                </a:extLst>
              </p:cNvPr>
              <p:cNvSpPr txBox="1"/>
              <p:nvPr/>
            </p:nvSpPr>
            <p:spPr>
              <a:xfrm>
                <a:off x="1042416" y="5865876"/>
                <a:ext cx="107521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/>
                  <a:t>Movie above: </a:t>
                </a:r>
                <a:r>
                  <a:rPr lang="en-US" dirty="0"/>
                  <a:t>monolithic vs. decomposed ROM for Euler problem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=1.375</m:t>
                    </m:r>
                  </m:oMath>
                </a14:m>
                <a:r>
                  <a:rPr lang="en-US" dirty="0"/>
                  <a:t> (predictive regime).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5EADAD0-6B85-4426-15A6-348A1A8D98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416" y="5865876"/>
                <a:ext cx="10752174" cy="369332"/>
              </a:xfrm>
              <a:prstGeom prst="rect">
                <a:avLst/>
              </a:prstGeom>
              <a:blipFill>
                <a:blip r:embed="rId6"/>
                <a:stretch>
                  <a:fillRect l="-454" t="-9836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91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6483A38-90D5-E036-6CDD-5FF90A7957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660" y="1549388"/>
            <a:ext cx="6858271" cy="209039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3CCE3-9A8E-6021-58EB-36EFA79E3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19</a:t>
            </a:fld>
            <a:endParaRPr lang="en-US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83863BC4-F263-42E1-AC02-86C3AA872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Hyper-reduced ROMs: Impact of Boundary Sampling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4BBC3A-7B84-45BD-FFE8-2EC4EF43EE03}"/>
              </a:ext>
            </a:extLst>
          </p:cNvPr>
          <p:cNvSpPr txBox="1"/>
          <p:nvPr/>
        </p:nvSpPr>
        <p:spPr>
          <a:xfrm>
            <a:off x="753438" y="891274"/>
            <a:ext cx="1068512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Key result: </a:t>
            </a:r>
            <a:r>
              <a:rPr lang="en-US" dirty="0"/>
              <a:t>given a </a:t>
            </a:r>
            <a:r>
              <a:rPr lang="en-US" b="1" dirty="0"/>
              <a:t>fixed “budget” </a:t>
            </a:r>
            <a:r>
              <a:rPr lang="en-US" dirty="0"/>
              <a:t>of </a:t>
            </a:r>
            <a:r>
              <a:rPr lang="en-US" b="1" dirty="0"/>
              <a:t>sample mesh points</a:t>
            </a:r>
            <a:r>
              <a:rPr lang="en-US" dirty="0"/>
              <a:t>, there is a (problem-dependent) </a:t>
            </a:r>
            <a:r>
              <a:rPr lang="en-US" b="1" dirty="0"/>
              <a:t>optimal number </a:t>
            </a:r>
            <a:r>
              <a:rPr lang="en-US" dirty="0"/>
              <a:t>of </a:t>
            </a:r>
            <a:r>
              <a:rPr lang="en-US" b="1" dirty="0"/>
              <a:t>sample mesh points </a:t>
            </a:r>
            <a:r>
              <a:rPr lang="en-US" dirty="0"/>
              <a:t>to allocate to the </a:t>
            </a:r>
            <a:r>
              <a:rPr lang="en-US" b="1" dirty="0"/>
              <a:t>Schwarz</a:t>
            </a:r>
            <a:r>
              <a:rPr lang="en-US" dirty="0"/>
              <a:t> </a:t>
            </a:r>
            <a:r>
              <a:rPr lang="en-US" b="1" dirty="0"/>
              <a:t>boundaries </a:t>
            </a:r>
            <a:r>
              <a:rPr lang="en-US" dirty="0"/>
              <a:t>vs. the </a:t>
            </a:r>
            <a:r>
              <a:rPr lang="en-US" b="1" dirty="0"/>
              <a:t>subdomain interiors</a:t>
            </a:r>
            <a:r>
              <a:rPr lang="en-US" dirty="0"/>
              <a:t>.</a:t>
            </a:r>
          </a:p>
        </p:txBody>
      </p:sp>
      <p:pic>
        <p:nvPicPr>
          <p:cNvPr id="3" name="hyper_decomp_contours_compare_domrate_new">
            <a:hlinkClick r:id="" action="ppaction://media"/>
            <a:extLst>
              <a:ext uri="{FF2B5EF4-FFF2-40B4-BE49-F238E27FC236}">
                <a16:creationId xmlns:a16="http://schemas.microsoft.com/office/drawing/2014/main" id="{9B3A4CC4-7EDF-BEA9-1EF6-C79CF27615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3903518"/>
            <a:ext cx="7878618" cy="29544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DF047B6-1114-D569-14C5-C5FA656E23BC}"/>
                  </a:ext>
                </a:extLst>
              </p:cNvPr>
              <p:cNvSpPr txBox="1"/>
              <p:nvPr/>
            </p:nvSpPr>
            <p:spPr>
              <a:xfrm>
                <a:off x="8271225" y="2167846"/>
                <a:ext cx="3228115" cy="3939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b="1" dirty="0"/>
                  <a:t>fixed interval </a:t>
                </a:r>
                <a:r>
                  <a:rPr lang="en-US" dirty="0"/>
                  <a:t>at which Schwarz boundaries are </a:t>
                </a:r>
                <a:r>
                  <a:rPr lang="en-US" b="1" dirty="0"/>
                  <a:t>sampled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For a </a:t>
                </a:r>
                <a:r>
                  <a:rPr lang="en-US" b="1" dirty="0"/>
                  <a:t>fixed budget </a:t>
                </a:r>
                <a:r>
                  <a:rPr lang="en-US" dirty="0"/>
                  <a:t>of sample mesh points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, boundary points draw points </a:t>
                </a:r>
                <a:r>
                  <a:rPr lang="en-US" b="1" dirty="0"/>
                  <a:t>away from interior </a:t>
                </a:r>
                <a:r>
                  <a:rPr lang="en-US" dirty="0"/>
                  <a:t>(figure left)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Failure to </a:t>
                </a:r>
                <a:r>
                  <a:rPr lang="en-US" b="1" dirty="0"/>
                  <a:t>deliberately sample </a:t>
                </a:r>
                <a:r>
                  <a:rPr lang="en-US" dirty="0"/>
                  <a:t>the </a:t>
                </a:r>
                <a:r>
                  <a:rPr lang="en-US" b="1" dirty="0"/>
                  <a:t>Schwarz boundary </a:t>
                </a:r>
                <a:r>
                  <a:rPr lang="en-US" dirty="0"/>
                  <a:t>will also always lead to instabilities (movie left)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DF047B6-1114-D569-14C5-C5FA656E23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1225" y="2167846"/>
                <a:ext cx="3228115" cy="3939540"/>
              </a:xfrm>
              <a:prstGeom prst="rect">
                <a:avLst/>
              </a:prstGeom>
              <a:blipFill>
                <a:blip r:embed="rId7"/>
                <a:stretch>
                  <a:fillRect l="-1323" t="-1084" r="-3214" b="-1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FE868F8-3F6C-20C8-5D5C-179ED2325E32}"/>
                  </a:ext>
                </a:extLst>
              </p:cNvPr>
              <p:cNvSpPr txBox="1"/>
              <p:nvPr/>
            </p:nvSpPr>
            <p:spPr>
              <a:xfrm>
                <a:off x="1332411" y="3662520"/>
                <a:ext cx="81913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sz="1400" dirty="0"/>
                  <a:t>0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FE868F8-3F6C-20C8-5D5C-179ED2325E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2411" y="3662520"/>
                <a:ext cx="819135" cy="307777"/>
              </a:xfrm>
              <a:prstGeom prst="rect">
                <a:avLst/>
              </a:prstGeom>
              <a:blipFill>
                <a:blip r:embed="rId8"/>
                <a:stretch>
                  <a:fillRect t="-6000" r="-1493"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8620B9-2C3F-D65E-29F5-C8F2FCAF3FDD}"/>
                  </a:ext>
                </a:extLst>
              </p:cNvPr>
              <p:cNvSpPr txBox="1"/>
              <p:nvPr/>
            </p:nvSpPr>
            <p:spPr>
              <a:xfrm>
                <a:off x="3732265" y="3602079"/>
                <a:ext cx="77905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8620B9-2C3F-D65E-29F5-C8F2FCAF3F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2265" y="3602079"/>
                <a:ext cx="779059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19B991E-54E6-E852-944E-85F55AB281E9}"/>
                  </a:ext>
                </a:extLst>
              </p:cNvPr>
              <p:cNvSpPr txBox="1"/>
              <p:nvPr/>
            </p:nvSpPr>
            <p:spPr>
              <a:xfrm>
                <a:off x="6083238" y="3566637"/>
                <a:ext cx="77905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19B991E-54E6-E852-944E-85F55AB281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3238" y="3566637"/>
                <a:ext cx="779059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336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 82"/>
          <p:cNvGrpSpPr/>
          <p:nvPr/>
        </p:nvGrpSpPr>
        <p:grpSpPr>
          <a:xfrm>
            <a:off x="440485" y="204225"/>
            <a:ext cx="11295109" cy="5093536"/>
            <a:chOff x="684325" y="615705"/>
            <a:chExt cx="11295109" cy="5093536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3E78A8F-85A5-8948-94A5-C230761C2842}"/>
                </a:ext>
              </a:extLst>
            </p:cNvPr>
            <p:cNvSpPr txBox="1"/>
            <p:nvPr/>
          </p:nvSpPr>
          <p:spPr>
            <a:xfrm>
              <a:off x="5696868" y="4770036"/>
              <a:ext cx="395971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000000"/>
                  </a:solidFill>
                  <a:cs typeface="Calibri"/>
                </a:rPr>
                <a:t>Monolithic (Lagrange multipliers)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000000"/>
                  </a:solidFill>
                  <a:cs typeface="Calibri"/>
                </a:rPr>
                <a:t>Partitioned (loose) coupling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000000"/>
                  </a:solidFill>
                  <a:cs typeface="Calibri"/>
                </a:rPr>
                <a:t>Iterative (Schwarz, optimization)</a:t>
              </a:r>
            </a:p>
          </p:txBody>
        </p:sp>
        <p:grpSp>
          <p:nvGrpSpPr>
            <p:cNvPr id="82" name="Group 81"/>
            <p:cNvGrpSpPr/>
            <p:nvPr/>
          </p:nvGrpSpPr>
          <p:grpSpPr>
            <a:xfrm>
              <a:off x="684325" y="615705"/>
              <a:ext cx="11295109" cy="5093536"/>
              <a:chOff x="684325" y="722385"/>
              <a:chExt cx="11295109" cy="5093536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3FDA63DF-7C3E-E443-B84A-388E253F20B6}"/>
                  </a:ext>
                </a:extLst>
              </p:cNvPr>
              <p:cNvGrpSpPr/>
              <p:nvPr/>
            </p:nvGrpSpPr>
            <p:grpSpPr>
              <a:xfrm>
                <a:off x="953199" y="3303881"/>
                <a:ext cx="1588534" cy="1087830"/>
                <a:chOff x="681448" y="1788720"/>
                <a:chExt cx="1588534" cy="1087830"/>
              </a:xfrm>
            </p:grpSpPr>
            <p:sp>
              <p:nvSpPr>
                <p:cNvPr id="19" name="AutoShape 17">
                  <a:extLst>
                    <a:ext uri="{FF2B5EF4-FFF2-40B4-BE49-F238E27FC236}">
                      <a16:creationId xmlns:a16="http://schemas.microsoft.com/office/drawing/2014/main" id="{FA4E105A-BEBF-8F4B-BDBB-063AD9002F1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681448" y="1788720"/>
                  <a:ext cx="1588534" cy="1087830"/>
                </a:xfrm>
                <a:prstGeom prst="roundRect">
                  <a:avLst>
                    <a:gd name="adj" fmla="val 10260"/>
                  </a:avLst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726056"/>
                  </a:solidFill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AutoShape 17">
                  <a:extLst>
                    <a:ext uri="{FF2B5EF4-FFF2-40B4-BE49-F238E27FC236}">
                      <a16:creationId xmlns:a16="http://schemas.microsoft.com/office/drawing/2014/main" id="{197BBF4D-2602-B645-96B5-305427141C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7067" y="1877239"/>
                  <a:ext cx="635418" cy="43513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726056"/>
                </a:solidFill>
                <a:ln w="25400" cap="flat" cmpd="sng" algn="ctr">
                  <a:noFill/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M</a:t>
                  </a:r>
                  <a:r>
                    <a:rPr kumimoji="0" lang="en-US" sz="1400" b="0" i="1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1</a:t>
                  </a:r>
                </a:p>
              </p:txBody>
            </p:sp>
            <p:sp>
              <p:nvSpPr>
                <p:cNvPr id="21" name="AutoShape 17">
                  <a:extLst>
                    <a:ext uri="{FF2B5EF4-FFF2-40B4-BE49-F238E27FC236}">
                      <a16:creationId xmlns:a16="http://schemas.microsoft.com/office/drawing/2014/main" id="{48038D20-6216-254E-944B-2279D0A9B0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09482" y="1877422"/>
                  <a:ext cx="634882" cy="43476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726056"/>
                </a:solidFill>
                <a:ln w="25400" cap="flat" cmpd="sng" algn="ctr">
                  <a:noFill/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M</a:t>
                  </a:r>
                  <a:r>
                    <a:rPr kumimoji="0" lang="en-US" sz="1400" b="0" i="1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2</a:t>
                  </a:r>
                </a:p>
              </p:txBody>
            </p:sp>
            <p:sp>
              <p:nvSpPr>
                <p:cNvPr id="22" name="AutoShape 17">
                  <a:extLst>
                    <a:ext uri="{FF2B5EF4-FFF2-40B4-BE49-F238E27FC236}">
                      <a16:creationId xmlns:a16="http://schemas.microsoft.com/office/drawing/2014/main" id="{AC400097-4705-034A-8C72-3A4B440AC7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7067" y="2352896"/>
                  <a:ext cx="635418" cy="43513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726056"/>
                </a:solidFill>
                <a:ln w="25400" cap="flat" cmpd="sng" algn="ctr">
                  <a:noFill/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M</a:t>
                  </a:r>
                  <a:r>
                    <a:rPr kumimoji="0" lang="en-US" sz="1200" b="0" i="1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3</a:t>
                  </a:r>
                  <a:endParaRPr kumimoji="0" lang="en-US" sz="4000" b="0" i="1" u="none" strike="noStrike" kern="0" cap="none" spc="0" normalizeH="0" baseline="-25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"/>
                    <a:ea typeface="+mn-ea"/>
                    <a:cs typeface="Times"/>
                  </a:endParaRPr>
                </a:p>
              </p:txBody>
            </p:sp>
            <p:sp>
              <p:nvSpPr>
                <p:cNvPr id="23" name="AutoShape 17">
                  <a:extLst>
                    <a:ext uri="{FF2B5EF4-FFF2-40B4-BE49-F238E27FC236}">
                      <a16:creationId xmlns:a16="http://schemas.microsoft.com/office/drawing/2014/main" id="{39A79D6B-77F5-514C-8BD9-3648D9FEE8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09482" y="2353079"/>
                  <a:ext cx="634882" cy="43476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726056"/>
                </a:solidFill>
                <a:ln w="25400" cap="flat" cmpd="sng" algn="ctr">
                  <a:noFill/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M</a:t>
                  </a:r>
                  <a:r>
                    <a:rPr kumimoji="0" lang="en-US" sz="1400" b="0" i="1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4</a:t>
                  </a: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669D5BF7-1767-354E-8F47-35F03B964595}"/>
                  </a:ext>
                </a:extLst>
              </p:cNvPr>
              <p:cNvGrpSpPr/>
              <p:nvPr/>
            </p:nvGrpSpPr>
            <p:grpSpPr>
              <a:xfrm>
                <a:off x="3421659" y="3250717"/>
                <a:ext cx="1761697" cy="1194158"/>
                <a:chOff x="696262" y="3333655"/>
                <a:chExt cx="1761697" cy="1194158"/>
              </a:xfrm>
            </p:grpSpPr>
            <p:sp>
              <p:nvSpPr>
                <p:cNvPr id="25" name="AutoShape 17">
                  <a:extLst>
                    <a:ext uri="{FF2B5EF4-FFF2-40B4-BE49-F238E27FC236}">
                      <a16:creationId xmlns:a16="http://schemas.microsoft.com/office/drawing/2014/main" id="{55A4E8DF-3808-BC43-BF50-E247A0A78A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6262" y="4092679"/>
                  <a:ext cx="635418" cy="43513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103160"/>
                </a:solidFill>
                <a:ln w="25400" cap="flat" cmpd="sng" algn="ctr">
                  <a:noFill/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N</a:t>
                  </a:r>
                  <a:r>
                    <a:rPr kumimoji="0" lang="en-US" sz="1100" b="0" i="1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3</a:t>
                  </a:r>
                </a:p>
              </p:txBody>
            </p:sp>
            <p:sp>
              <p:nvSpPr>
                <p:cNvPr id="26" name="AutoShape 17">
                  <a:extLst>
                    <a:ext uri="{FF2B5EF4-FFF2-40B4-BE49-F238E27FC236}">
                      <a16:creationId xmlns:a16="http://schemas.microsoft.com/office/drawing/2014/main" id="{74983DD6-3C3B-FE4D-8108-EC8FD3189A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05636" y="3967135"/>
                  <a:ext cx="634882" cy="21830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103160"/>
                </a:solidFill>
                <a:ln w="25400" cap="flat" cmpd="sng" algn="ctr">
                  <a:noFill/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N</a:t>
                  </a:r>
                  <a:r>
                    <a:rPr kumimoji="0" lang="en-US" sz="1100" b="0" i="1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4</a:t>
                  </a:r>
                  <a:endParaRPr kumimoji="0" lang="en-US" sz="5400" b="0" i="1" u="none" strike="noStrike" kern="0" cap="none" spc="0" normalizeH="0" baseline="-25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"/>
                    <a:ea typeface="+mn-ea"/>
                    <a:cs typeface="Times"/>
                  </a:endParaRPr>
                </a:p>
              </p:txBody>
            </p:sp>
            <p:sp>
              <p:nvSpPr>
                <p:cNvPr id="27" name="AutoShape 17">
                  <a:extLst>
                    <a:ext uri="{FF2B5EF4-FFF2-40B4-BE49-F238E27FC236}">
                      <a16:creationId xmlns:a16="http://schemas.microsoft.com/office/drawing/2014/main" id="{8C7F7153-8858-5547-8368-1D74F24B531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807067" y="3333655"/>
                  <a:ext cx="314248" cy="43513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103160"/>
                </a:solidFill>
                <a:ln w="25400" cap="flat" cmpd="sng" algn="ctr">
                  <a:noFill/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N</a:t>
                  </a:r>
                  <a:r>
                    <a:rPr kumimoji="0" lang="en-US" sz="1000" b="0" i="1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1</a:t>
                  </a:r>
                  <a:endParaRPr kumimoji="0" lang="en-US" sz="2800" b="0" i="1" u="none" strike="noStrike" kern="0" cap="none" spc="0" normalizeH="0" baseline="-25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"/>
                    <a:ea typeface="+mn-ea"/>
                    <a:cs typeface="Times"/>
                  </a:endParaRPr>
                </a:p>
              </p:txBody>
            </p:sp>
            <p:sp>
              <p:nvSpPr>
                <p:cNvPr id="28" name="AutoShape 17">
                  <a:extLst>
                    <a:ext uri="{FF2B5EF4-FFF2-40B4-BE49-F238E27FC236}">
                      <a16:creationId xmlns:a16="http://schemas.microsoft.com/office/drawing/2014/main" id="{20882266-9F09-1247-816B-505355F406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4446" y="3452867"/>
                  <a:ext cx="981724" cy="43476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103160"/>
                </a:solidFill>
                <a:ln w="25400" cap="flat" cmpd="sng" algn="ctr">
                  <a:noFill/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N</a:t>
                  </a:r>
                  <a:r>
                    <a:rPr kumimoji="0" lang="en-US" sz="1100" b="0" i="1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2</a:t>
                  </a:r>
                  <a:endParaRPr kumimoji="0" lang="en-US" sz="3600" b="0" i="1" u="none" strike="noStrike" kern="0" cap="none" spc="0" normalizeH="0" baseline="-25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"/>
                    <a:ea typeface="+mn-ea"/>
                    <a:cs typeface="Times"/>
                  </a:endParaRPr>
                </a:p>
              </p:txBody>
            </p:sp>
            <p:sp>
              <p:nvSpPr>
                <p:cNvPr id="29" name="AutoShape 17">
                  <a:extLst>
                    <a:ext uri="{FF2B5EF4-FFF2-40B4-BE49-F238E27FC236}">
                      <a16:creationId xmlns:a16="http://schemas.microsoft.com/office/drawing/2014/main" id="{C1762A20-8DBE-4F4F-8196-AD76535291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23077" y="4309508"/>
                  <a:ext cx="634882" cy="21830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103160"/>
                </a:solidFill>
                <a:ln w="25400" cap="flat" cmpd="sng" algn="ctr">
                  <a:noFill/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N</a:t>
                  </a:r>
                  <a:r>
                    <a:rPr kumimoji="0" lang="en-US" sz="1100" b="0" i="1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5</a:t>
                  </a: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A3A96DE4-6114-9147-B611-C1B7ABDC34E2}"/>
                  </a:ext>
                </a:extLst>
              </p:cNvPr>
              <p:cNvGrpSpPr/>
              <p:nvPr/>
            </p:nvGrpSpPr>
            <p:grpSpPr>
              <a:xfrm>
                <a:off x="6301732" y="3303881"/>
                <a:ext cx="1588534" cy="1087830"/>
                <a:chOff x="7125077" y="1982320"/>
                <a:chExt cx="1588534" cy="1087830"/>
              </a:xfrm>
            </p:grpSpPr>
            <p:sp>
              <p:nvSpPr>
                <p:cNvPr id="31" name="AutoShape 17">
                  <a:extLst>
                    <a:ext uri="{FF2B5EF4-FFF2-40B4-BE49-F238E27FC236}">
                      <a16:creationId xmlns:a16="http://schemas.microsoft.com/office/drawing/2014/main" id="{C1548C15-4814-D947-8C95-A651EFCB263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7125077" y="1982320"/>
                  <a:ext cx="1588534" cy="1087830"/>
                </a:xfrm>
                <a:prstGeom prst="roundRect">
                  <a:avLst>
                    <a:gd name="adj" fmla="val 6700"/>
                  </a:avLst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103160"/>
                  </a:solidFill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AutoShape 17">
                  <a:extLst>
                    <a:ext uri="{FF2B5EF4-FFF2-40B4-BE49-F238E27FC236}">
                      <a16:creationId xmlns:a16="http://schemas.microsoft.com/office/drawing/2014/main" id="{4ED5D731-ED99-DF48-BEFE-0411906A46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07613" y="2580820"/>
                  <a:ext cx="635418" cy="43513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103160"/>
                </a:solidFill>
                <a:ln w="25400" cap="flat" cmpd="sng" algn="ctr">
                  <a:solidFill>
                    <a:srgbClr val="103160"/>
                  </a:solidFill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N</a:t>
                  </a:r>
                  <a:r>
                    <a:rPr kumimoji="0" lang="en-US" sz="1100" b="0" i="1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3</a:t>
                  </a:r>
                </a:p>
              </p:txBody>
            </p:sp>
            <p:sp>
              <p:nvSpPr>
                <p:cNvPr id="33" name="AutoShape 17">
                  <a:extLst>
                    <a:ext uri="{FF2B5EF4-FFF2-40B4-BE49-F238E27FC236}">
                      <a16:creationId xmlns:a16="http://schemas.microsoft.com/office/drawing/2014/main" id="{1F68446A-7FE5-584A-A994-B635CD4079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11160" y="2533139"/>
                  <a:ext cx="634882" cy="21830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103160"/>
                </a:solidFill>
                <a:ln w="25400" cap="flat" cmpd="sng" algn="ctr">
                  <a:solidFill>
                    <a:srgbClr val="103160"/>
                  </a:solidFill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N</a:t>
                  </a:r>
                  <a:r>
                    <a:rPr kumimoji="0" lang="en-US" sz="1100" b="0" i="1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4</a:t>
                  </a:r>
                  <a:endParaRPr kumimoji="0" lang="en-US" sz="5400" b="0" i="1" u="none" strike="noStrike" kern="0" cap="none" spc="0" normalizeH="0" baseline="-25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"/>
                    <a:ea typeface="+mn-ea"/>
                    <a:cs typeface="Times"/>
                  </a:endParaRPr>
                </a:p>
              </p:txBody>
            </p:sp>
            <p:sp>
              <p:nvSpPr>
                <p:cNvPr id="34" name="AutoShape 17">
                  <a:extLst>
                    <a:ext uri="{FF2B5EF4-FFF2-40B4-BE49-F238E27FC236}">
                      <a16:creationId xmlns:a16="http://schemas.microsoft.com/office/drawing/2014/main" id="{9FB0ED0E-E336-E64B-B0CB-E99EBD5EAD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11160" y="2797649"/>
                  <a:ext cx="634882" cy="21830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103160"/>
                </a:solidFill>
                <a:ln w="25400" cap="flat" cmpd="sng" algn="ctr">
                  <a:solidFill>
                    <a:srgbClr val="103160"/>
                  </a:solidFill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N</a:t>
                  </a:r>
                  <a:r>
                    <a:rPr kumimoji="0" lang="en-US" sz="1100" b="0" i="1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5</a:t>
                  </a:r>
                </a:p>
              </p:txBody>
            </p:sp>
            <p:sp>
              <p:nvSpPr>
                <p:cNvPr id="35" name="AutoShape 17">
                  <a:extLst>
                    <a:ext uri="{FF2B5EF4-FFF2-40B4-BE49-F238E27FC236}">
                      <a16:creationId xmlns:a16="http://schemas.microsoft.com/office/drawing/2014/main" id="{646843DA-ED21-4140-8E7C-260E502590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664318" y="2055593"/>
                  <a:ext cx="981724" cy="43476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103160"/>
                </a:solidFill>
                <a:ln w="25400" cap="flat" cmpd="sng" algn="ctr">
                  <a:solidFill>
                    <a:srgbClr val="103160"/>
                  </a:solidFill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N</a:t>
                  </a:r>
                  <a:r>
                    <a:rPr kumimoji="0" lang="en-US" sz="1100" b="0" i="1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2</a:t>
                  </a:r>
                  <a:endParaRPr kumimoji="0" lang="en-US" sz="3600" b="0" i="1" u="none" strike="noStrike" kern="0" cap="none" spc="0" normalizeH="0" baseline="-25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"/>
                    <a:ea typeface="+mn-ea"/>
                    <a:cs typeface="Times"/>
                  </a:endParaRPr>
                </a:p>
              </p:txBody>
            </p:sp>
            <p:sp>
              <p:nvSpPr>
                <p:cNvPr id="36" name="AutoShape 17">
                  <a:extLst>
                    <a:ext uri="{FF2B5EF4-FFF2-40B4-BE49-F238E27FC236}">
                      <a16:creationId xmlns:a16="http://schemas.microsoft.com/office/drawing/2014/main" id="{3C8D82BE-E463-6644-8865-00503E46437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7207613" y="2055593"/>
                  <a:ext cx="314248" cy="43513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103160"/>
                </a:solidFill>
                <a:ln w="25400" cap="flat" cmpd="sng" algn="ctr">
                  <a:solidFill>
                    <a:srgbClr val="103160"/>
                  </a:solidFill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N</a:t>
                  </a:r>
                  <a:r>
                    <a:rPr kumimoji="0" lang="en-US" sz="1000" b="0" i="1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1</a:t>
                  </a:r>
                  <a:endParaRPr kumimoji="0" lang="en-US" sz="2800" b="0" i="1" u="none" strike="noStrike" kern="0" cap="none" spc="0" normalizeH="0" baseline="-25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"/>
                    <a:ea typeface="+mn-ea"/>
                    <a:cs typeface="Times"/>
                  </a:endParaRPr>
                </a:p>
              </p:txBody>
            </p:sp>
          </p:grp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FAE6784-1767-B445-A555-AB6CD78B4396}"/>
                  </a:ext>
                </a:extLst>
              </p:cNvPr>
              <p:cNvSpPr/>
              <p:nvPr/>
            </p:nvSpPr>
            <p:spPr>
              <a:xfrm>
                <a:off x="3192698" y="4861814"/>
                <a:ext cx="2468613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000000"/>
                    </a:solidFill>
                  </a:rPr>
                  <a:t>Mesh-based (FE, FV, FD)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000000"/>
                    </a:solidFill>
                  </a:rPr>
                  <a:t>Meshless (SPH,  MLS)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000000"/>
                    </a:solidFill>
                  </a:rPr>
                  <a:t>Implicit, explicit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000000"/>
                    </a:solidFill>
                  </a:rPr>
                  <a:t>Eulerian, </a:t>
                </a:r>
                <a:r>
                  <a:rPr lang="en-US" sz="1400" dirty="0" err="1">
                    <a:solidFill>
                      <a:srgbClr val="000000"/>
                    </a:solidFill>
                  </a:rPr>
                  <a:t>Lagrangian</a:t>
                </a:r>
                <a:r>
                  <a:rPr lang="en-US" sz="1400" dirty="0">
                    <a:solidFill>
                      <a:srgbClr val="000000"/>
                    </a:solidFill>
                  </a:rPr>
                  <a:t>…</a:t>
                </a:r>
              </a:p>
            </p:txBody>
          </p:sp>
          <p:sp>
            <p:nvSpPr>
              <p:cNvPr id="39" name="Right Arrow 38">
                <a:extLst>
                  <a:ext uri="{FF2B5EF4-FFF2-40B4-BE49-F238E27FC236}">
                    <a16:creationId xmlns:a16="http://schemas.microsoft.com/office/drawing/2014/main" id="{FCD0AAA3-8FE9-7542-AB51-AABA4ACF60E3}"/>
                  </a:ext>
                </a:extLst>
              </p:cNvPr>
              <p:cNvSpPr/>
              <p:nvPr/>
            </p:nvSpPr>
            <p:spPr bwMode="auto">
              <a:xfrm>
                <a:off x="5590064" y="3771638"/>
                <a:ext cx="350477" cy="152317"/>
              </a:xfrm>
              <a:prstGeom prst="rightArrow">
                <a:avLst>
                  <a:gd name="adj1" fmla="val 43194"/>
                  <a:gd name="adj2" fmla="val 114646"/>
                </a:avLst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-108" charset="0"/>
                </a:endParaRPr>
              </a:p>
            </p:txBody>
          </p:sp>
          <p:sp>
            <p:nvSpPr>
              <p:cNvPr id="40" name="Right Arrow 39">
                <a:extLst>
                  <a:ext uri="{FF2B5EF4-FFF2-40B4-BE49-F238E27FC236}">
                    <a16:creationId xmlns:a16="http://schemas.microsoft.com/office/drawing/2014/main" id="{52F58332-8E42-2545-A91C-FE8F54089D81}"/>
                  </a:ext>
                </a:extLst>
              </p:cNvPr>
              <p:cNvSpPr/>
              <p:nvPr/>
            </p:nvSpPr>
            <p:spPr bwMode="auto">
              <a:xfrm>
                <a:off x="2684357" y="3771638"/>
                <a:ext cx="350477" cy="152317"/>
              </a:xfrm>
              <a:prstGeom prst="rightArrow">
                <a:avLst>
                  <a:gd name="adj1" fmla="val 43194"/>
                  <a:gd name="adj2" fmla="val 114646"/>
                </a:avLst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-108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2DEF498-C446-9242-A072-E5B5E0E075C8}"/>
                  </a:ext>
                </a:extLst>
              </p:cNvPr>
              <p:cNvSpPr txBox="1"/>
              <p:nvPr/>
            </p:nvSpPr>
            <p:spPr>
              <a:xfrm>
                <a:off x="684325" y="4545602"/>
                <a:ext cx="2242922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b="1" dirty="0">
                    <a:solidFill>
                      <a:srgbClr val="0070C0"/>
                    </a:solidFill>
                  </a:rPr>
                  <a:t>Complex System Model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EE36C95-545F-7D42-9007-F94A31FDCEB1}"/>
                  </a:ext>
                </a:extLst>
              </p:cNvPr>
              <p:cNvSpPr txBox="1"/>
              <p:nvPr/>
            </p:nvSpPr>
            <p:spPr>
              <a:xfrm>
                <a:off x="3447019" y="4553297"/>
                <a:ext cx="1952650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b="1" dirty="0">
                    <a:solidFill>
                      <a:srgbClr val="0070C0"/>
                    </a:solidFill>
                  </a:rPr>
                  <a:t>Traditional Methods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6DD0AF4-0972-264B-996A-4953C6EBA1BA}"/>
                  </a:ext>
                </a:extLst>
              </p:cNvPr>
              <p:cNvSpPr txBox="1"/>
              <p:nvPr/>
            </p:nvSpPr>
            <p:spPr>
              <a:xfrm>
                <a:off x="5944020" y="4553297"/>
                <a:ext cx="2475358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b="1" dirty="0">
                    <a:solidFill>
                      <a:srgbClr val="0070C0"/>
                    </a:solidFill>
                  </a:rPr>
                  <a:t>Coupled Numerical Model</a:t>
                </a: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7FFE6853-CECC-5344-A156-3D339E4013B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918039" y="722385"/>
                <a:ext cx="2061395" cy="2219973"/>
                <a:chOff x="7210286" y="1292008"/>
                <a:chExt cx="4447383" cy="4789515"/>
              </a:xfrm>
            </p:grpSpPr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0415A0C8-216A-074B-8A50-5FEBAF5463E0}"/>
                    </a:ext>
                  </a:extLst>
                </p:cNvPr>
                <p:cNvSpPr/>
                <p:nvPr/>
              </p:nvSpPr>
              <p:spPr>
                <a:xfrm>
                  <a:off x="10017753" y="2292567"/>
                  <a:ext cx="1387736" cy="726630"/>
                </a:xfrm>
                <a:prstGeom prst="ellipse">
                  <a:avLst/>
                </a:prstGeom>
                <a:solidFill>
                  <a:schemeClr val="tx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00" dirty="0"/>
                    <a:t>Ocean</a:t>
                  </a:r>
                </a:p>
                <a:p>
                  <a:pPr algn="ctr"/>
                  <a:r>
                    <a:rPr lang="en-US" sz="600" dirty="0"/>
                    <a:t>(MPAS-O)</a:t>
                  </a:r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9BD13BC9-6E63-7649-839E-B80C9976C1C1}"/>
                    </a:ext>
                  </a:extLst>
                </p:cNvPr>
                <p:cNvSpPr/>
                <p:nvPr/>
              </p:nvSpPr>
              <p:spPr>
                <a:xfrm>
                  <a:off x="9323890" y="1292008"/>
                  <a:ext cx="1387736" cy="774694"/>
                </a:xfrm>
                <a:prstGeom prst="ellipse">
                  <a:avLst/>
                </a:prstGeom>
                <a:solidFill>
                  <a:schemeClr val="tx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00" dirty="0"/>
                    <a:t>Atmos.</a:t>
                  </a:r>
                </a:p>
                <a:p>
                  <a:pPr algn="ctr"/>
                  <a:r>
                    <a:rPr lang="en-US" sz="600" dirty="0"/>
                    <a:t>(EAM)</a:t>
                  </a:r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8BC50C3A-9C3F-5E48-96EC-B70AC1F2CF35}"/>
                    </a:ext>
                  </a:extLst>
                </p:cNvPr>
                <p:cNvSpPr/>
                <p:nvPr/>
              </p:nvSpPr>
              <p:spPr>
                <a:xfrm>
                  <a:off x="10269933" y="3376989"/>
                  <a:ext cx="1387736" cy="694482"/>
                </a:xfrm>
                <a:prstGeom prst="ellipse">
                  <a:avLst/>
                </a:prstGeom>
                <a:solidFill>
                  <a:schemeClr val="tx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00" dirty="0"/>
                    <a:t>Sea Ice</a:t>
                  </a:r>
                </a:p>
                <a:p>
                  <a:pPr algn="ctr"/>
                  <a:r>
                    <a:rPr lang="en-US" sz="600" dirty="0"/>
                    <a:t>(MPAS-SI)</a:t>
                  </a:r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4A691D3D-BA8A-AA46-B198-8D3D5DD52302}"/>
                    </a:ext>
                  </a:extLst>
                </p:cNvPr>
                <p:cNvSpPr/>
                <p:nvPr/>
              </p:nvSpPr>
              <p:spPr>
                <a:xfrm>
                  <a:off x="9384447" y="5372638"/>
                  <a:ext cx="1387736" cy="708885"/>
                </a:xfrm>
                <a:prstGeom prst="ellipse">
                  <a:avLst/>
                </a:prstGeom>
                <a:solidFill>
                  <a:schemeClr val="tx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00" dirty="0"/>
                    <a:t>Land Ice</a:t>
                  </a:r>
                </a:p>
                <a:p>
                  <a:pPr algn="ctr"/>
                  <a:r>
                    <a:rPr lang="en-US" sz="600" dirty="0"/>
                    <a:t>(MALI)</a:t>
                  </a:r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5D54F681-20FA-5C42-BDFA-67E0E14AE3BD}"/>
                    </a:ext>
                  </a:extLst>
                </p:cNvPr>
                <p:cNvSpPr/>
                <p:nvPr/>
              </p:nvSpPr>
              <p:spPr>
                <a:xfrm>
                  <a:off x="10017758" y="4421571"/>
                  <a:ext cx="1387736" cy="708885"/>
                </a:xfrm>
                <a:prstGeom prst="ellipse">
                  <a:avLst/>
                </a:prstGeom>
                <a:solidFill>
                  <a:schemeClr val="tx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00" dirty="0"/>
                    <a:t>Land</a:t>
                  </a:r>
                </a:p>
                <a:p>
                  <a:pPr algn="ctr"/>
                  <a:r>
                    <a:rPr lang="en-US" sz="600" dirty="0"/>
                    <a:t>(ELM)</a:t>
                  </a:r>
                </a:p>
              </p:txBody>
            </p: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14B2B5B6-73C9-2644-BDB7-AEDFA8541727}"/>
                    </a:ext>
                  </a:extLst>
                </p:cNvPr>
                <p:cNvCxnSpPr>
                  <a:cxnSpLocks/>
                  <a:stCxn id="51" idx="2"/>
                  <a:endCxn id="59" idx="6"/>
                </p:cNvCxnSpPr>
                <p:nvPr/>
              </p:nvCxnSpPr>
              <p:spPr>
                <a:xfrm flipH="1" flipV="1">
                  <a:off x="9862719" y="3716539"/>
                  <a:ext cx="407217" cy="769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C86396AF-5468-A04D-BE23-A4CD80A452B0}"/>
                    </a:ext>
                  </a:extLst>
                </p:cNvPr>
                <p:cNvCxnSpPr>
                  <a:cxnSpLocks/>
                  <a:stCxn id="50" idx="3"/>
                </p:cNvCxnSpPr>
                <p:nvPr/>
              </p:nvCxnSpPr>
              <p:spPr>
                <a:xfrm flipH="1">
                  <a:off x="9021687" y="1953252"/>
                  <a:ext cx="505429" cy="59473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4C249BA4-1F66-1148-BD0E-F2381C502141}"/>
                    </a:ext>
                  </a:extLst>
                </p:cNvPr>
                <p:cNvCxnSpPr>
                  <a:cxnSpLocks/>
                  <a:stCxn id="52" idx="1"/>
                </p:cNvCxnSpPr>
                <p:nvPr/>
              </p:nvCxnSpPr>
              <p:spPr>
                <a:xfrm flipH="1" flipV="1">
                  <a:off x="8845914" y="4938166"/>
                  <a:ext cx="741762" cy="53829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6F871F2E-A791-A245-ADEA-78283722D6F1}"/>
                    </a:ext>
                  </a:extLst>
                </p:cNvPr>
                <p:cNvCxnSpPr>
                  <a:cxnSpLocks/>
                  <a:stCxn id="49" idx="2"/>
                </p:cNvCxnSpPr>
                <p:nvPr/>
              </p:nvCxnSpPr>
              <p:spPr>
                <a:xfrm flipH="1">
                  <a:off x="9527116" y="2655882"/>
                  <a:ext cx="490639" cy="28797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23E173B2-5C34-634A-943D-D08786034768}"/>
                    </a:ext>
                  </a:extLst>
                </p:cNvPr>
                <p:cNvCxnSpPr>
                  <a:stCxn id="53" idx="2"/>
                  <a:endCxn id="59" idx="5"/>
                </p:cNvCxnSpPr>
                <p:nvPr/>
              </p:nvCxnSpPr>
              <p:spPr>
                <a:xfrm flipH="1" flipV="1">
                  <a:off x="9474280" y="4636602"/>
                  <a:ext cx="543478" cy="13941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FC224632-FECB-6643-81BF-D4AA92E09D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210286" y="2415372"/>
                  <a:ext cx="2652430" cy="2602333"/>
                </a:xfrm>
                <a:prstGeom prst="ellipse">
                  <a:avLst/>
                </a:prstGeom>
              </p:spPr>
            </p:pic>
          </p:grpSp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A2B1E56D-DCDD-A445-A450-4A01163566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671760" y="2533446"/>
                <a:ext cx="763302" cy="408912"/>
              </a:xfrm>
              <a:prstGeom prst="rect">
                <a:avLst/>
              </a:prstGeom>
            </p:spPr>
          </p:pic>
          <p:cxnSp>
            <p:nvCxnSpPr>
              <p:cNvPr id="61" name="Curved Connector 60">
                <a:extLst>
                  <a:ext uri="{FF2B5EF4-FFF2-40B4-BE49-F238E27FC236}">
                    <a16:creationId xmlns:a16="http://schemas.microsoft.com/office/drawing/2014/main" id="{3E4D568C-7176-6C47-A403-020E6F2C4CE6}"/>
                  </a:ext>
                </a:extLst>
              </p:cNvPr>
              <p:cNvCxnSpPr>
                <a:cxnSpLocks/>
                <a:stCxn id="52" idx="4"/>
              </p:cNvCxnSpPr>
              <p:nvPr/>
            </p:nvCxnSpPr>
            <p:spPr>
              <a:xfrm rot="5400000">
                <a:off x="9174839" y="1590217"/>
                <a:ext cx="720412" cy="3424694"/>
              </a:xfrm>
              <a:prstGeom prst="curvedConnector2">
                <a:avLst/>
              </a:prstGeom>
              <a:ln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urved Connector 61">
                <a:extLst>
                  <a:ext uri="{FF2B5EF4-FFF2-40B4-BE49-F238E27FC236}">
                    <a16:creationId xmlns:a16="http://schemas.microsoft.com/office/drawing/2014/main" id="{AD8372F9-C87B-F441-9988-FF556C165665}"/>
                  </a:ext>
                </a:extLst>
              </p:cNvPr>
              <p:cNvCxnSpPr>
                <a:cxnSpLocks/>
                <a:endCxn id="34" idx="3"/>
              </p:cNvCxnSpPr>
              <p:nvPr/>
            </p:nvCxnSpPr>
            <p:spPr>
              <a:xfrm rot="10800000" flipV="1">
                <a:off x="7822698" y="2453413"/>
                <a:ext cx="3945653" cy="1774950"/>
              </a:xfrm>
              <a:prstGeom prst="curvedConnector3">
                <a:avLst>
                  <a:gd name="adj1" fmla="val -1371"/>
                </a:avLst>
              </a:prstGeom>
              <a:ln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urved Connector 62">
                <a:extLst>
                  <a:ext uri="{FF2B5EF4-FFF2-40B4-BE49-F238E27FC236}">
                    <a16:creationId xmlns:a16="http://schemas.microsoft.com/office/drawing/2014/main" id="{2EC0B91A-B1FF-004C-BB61-8519701F6B76}"/>
                  </a:ext>
                </a:extLst>
              </p:cNvPr>
              <p:cNvCxnSpPr>
                <a:cxnSpLocks/>
                <a:endCxn id="33" idx="3"/>
              </p:cNvCxnSpPr>
              <p:nvPr/>
            </p:nvCxnSpPr>
            <p:spPr>
              <a:xfrm rot="10800000" flipV="1">
                <a:off x="7822698" y="866413"/>
                <a:ext cx="3712969" cy="3097440"/>
              </a:xfrm>
              <a:prstGeom prst="curvedConnector3">
                <a:avLst>
                  <a:gd name="adj1" fmla="val -14031"/>
                </a:avLst>
              </a:prstGeom>
              <a:ln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urved Connector 63">
                <a:extLst>
                  <a:ext uri="{FF2B5EF4-FFF2-40B4-BE49-F238E27FC236}">
                    <a16:creationId xmlns:a16="http://schemas.microsoft.com/office/drawing/2014/main" id="{58D98B41-7AC7-B144-A83E-1BD58A65CFA5}"/>
                  </a:ext>
                </a:extLst>
              </p:cNvPr>
              <p:cNvCxnSpPr>
                <a:cxnSpLocks/>
                <a:endCxn id="32" idx="3"/>
              </p:cNvCxnSpPr>
              <p:nvPr/>
            </p:nvCxnSpPr>
            <p:spPr>
              <a:xfrm rot="10800000" flipV="1">
                <a:off x="7019686" y="1963542"/>
                <a:ext cx="4865550" cy="2156405"/>
              </a:xfrm>
              <a:prstGeom prst="curvedConnector3">
                <a:avLst>
                  <a:gd name="adj1" fmla="val -2308"/>
                </a:avLst>
              </a:prstGeom>
              <a:ln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Motivation: Multi-scale &amp; Multi-physics Coupling</a:t>
            </a:r>
          </a:p>
        </p:txBody>
      </p:sp>
      <p:cxnSp>
        <p:nvCxnSpPr>
          <p:cNvPr id="65" name="Curved Connector 60">
            <a:extLst>
              <a:ext uri="{FF2B5EF4-FFF2-40B4-BE49-F238E27FC236}">
                <a16:creationId xmlns:a16="http://schemas.microsoft.com/office/drawing/2014/main" id="{52612886-B024-424B-905C-C6C271D9913E}"/>
              </a:ext>
            </a:extLst>
          </p:cNvPr>
          <p:cNvCxnSpPr>
            <a:cxnSpLocks/>
            <a:stCxn id="49" idx="4"/>
            <a:endCxn id="36" idx="3"/>
          </p:cNvCxnSpPr>
          <p:nvPr/>
        </p:nvCxnSpPr>
        <p:spPr>
          <a:xfrm rot="5400000">
            <a:off x="7840000" y="-380535"/>
            <a:ext cx="2071771" cy="4842418"/>
          </a:xfrm>
          <a:prstGeom prst="curvedConnector2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65">
            <a:extLst>
              <a:ext uri="{FF2B5EF4-FFF2-40B4-BE49-F238E27FC236}">
                <a16:creationId xmlns:a16="http://schemas.microsoft.com/office/drawing/2014/main" id="{60BCC2E5-83DD-4E3B-A6D0-AEF055D5E3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079" y="2542926"/>
            <a:ext cx="689227" cy="689227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EF371F04-83E3-473F-AD20-F8E592819B6B}"/>
              </a:ext>
            </a:extLst>
          </p:cNvPr>
          <p:cNvSpPr/>
          <p:nvPr/>
        </p:nvSpPr>
        <p:spPr>
          <a:xfrm>
            <a:off x="494741" y="4343654"/>
            <a:ext cx="22244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PDEs, 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Nonlocal integral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Classical DFT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Atomistic, …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E3DCB59-A276-4CCA-9045-7913CF52D9C2}"/>
              </a:ext>
            </a:extLst>
          </p:cNvPr>
          <p:cNvSpPr txBox="1"/>
          <p:nvPr/>
        </p:nvSpPr>
        <p:spPr>
          <a:xfrm>
            <a:off x="1017669" y="1131802"/>
            <a:ext cx="7970300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There exist established </a:t>
            </a:r>
            <a:r>
              <a:rPr lang="en-US" sz="2000" b="1" dirty="0"/>
              <a:t>rigorous mathematical theories </a:t>
            </a:r>
            <a:r>
              <a:rPr lang="en-US" sz="2000" dirty="0"/>
              <a:t>for </a:t>
            </a:r>
            <a:r>
              <a:rPr lang="en-US" sz="2000" b="1" dirty="0"/>
              <a:t>coupling</a:t>
            </a:r>
            <a:r>
              <a:rPr lang="en-US" sz="2000" dirty="0"/>
              <a:t> multi-scale and multi-physics components based on </a:t>
            </a:r>
            <a:r>
              <a:rPr lang="en-US" sz="2000" b="1" dirty="0"/>
              <a:t>traditional discretization methods </a:t>
            </a:r>
            <a:r>
              <a:rPr lang="en-US" sz="2000" dirty="0"/>
              <a:t>(“Full Order Models” or FOMs).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D3A08F6-C111-42D1-9883-021DA98D64BB}"/>
              </a:ext>
            </a:extLst>
          </p:cNvPr>
          <p:cNvSpPr txBox="1"/>
          <p:nvPr/>
        </p:nvSpPr>
        <p:spPr>
          <a:xfrm>
            <a:off x="340782" y="1202020"/>
            <a:ext cx="540212" cy="76944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  <a:sym typeface="Wingdings" panose="05000000000000000000" pitchFamily="2" charset="2"/>
              </a:rPr>
              <a:t></a:t>
            </a:r>
            <a:endParaRPr lang="en-US" sz="5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81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3CCE3-9A8E-6021-58EB-36EFA79E3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20</a:t>
            </a:fld>
            <a:endParaRPr lang="en-US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83863BC4-F263-42E1-AC02-86C3AA872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Hyper-reduced ROMs: Accuracy</a:t>
            </a:r>
          </a:p>
        </p:txBody>
      </p:sp>
      <p:pic>
        <p:nvPicPr>
          <p:cNvPr id="3" name="swe_rom_vs_rom_decomp_m0p5">
            <a:hlinkClick r:id="" action="ppaction://media"/>
            <a:extLst>
              <a:ext uri="{FF2B5EF4-FFF2-40B4-BE49-F238E27FC236}">
                <a16:creationId xmlns:a16="http://schemas.microsoft.com/office/drawing/2014/main" id="{F98C0F91-C0F6-F242-AEFE-375EE568B7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6303" y="957097"/>
            <a:ext cx="5138347" cy="1926880"/>
          </a:xfrm>
          <a:prstGeom prst="rect">
            <a:avLst/>
          </a:prstGeom>
        </p:spPr>
      </p:pic>
      <p:pic>
        <p:nvPicPr>
          <p:cNvPr id="5" name="burgers_rom_vs_rom_decomp_0_000135">
            <a:hlinkClick r:id="" action="ppaction://media"/>
            <a:extLst>
              <a:ext uri="{FF2B5EF4-FFF2-40B4-BE49-F238E27FC236}">
                <a16:creationId xmlns:a16="http://schemas.microsoft.com/office/drawing/2014/main" id="{83429C9D-31AC-5DAC-AB11-A229CD97F86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158" y="2891572"/>
            <a:ext cx="5145025" cy="1929384"/>
          </a:xfrm>
          <a:prstGeom prst="rect">
            <a:avLst/>
          </a:prstGeom>
        </p:spPr>
      </p:pic>
      <p:pic>
        <p:nvPicPr>
          <p:cNvPr id="6" name="euler_rom_vs_rom_decomp_1_375">
            <a:hlinkClick r:id="" action="ppaction://media"/>
            <a:extLst>
              <a:ext uri="{FF2B5EF4-FFF2-40B4-BE49-F238E27FC236}">
                <a16:creationId xmlns:a16="http://schemas.microsoft.com/office/drawing/2014/main" id="{EF3A0331-3618-5631-7998-2BE1D428AAC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731" y="4873752"/>
            <a:ext cx="5145024" cy="19293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0FE9E9-C864-2E4A-2583-5D46B9175C9A}"/>
              </a:ext>
            </a:extLst>
          </p:cNvPr>
          <p:cNvSpPr txBox="1"/>
          <p:nvPr/>
        </p:nvSpPr>
        <p:spPr>
          <a:xfrm>
            <a:off x="484348" y="2415862"/>
            <a:ext cx="1236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Monolithic FOM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B5031B-00D7-F341-50CB-67710FF83A70}"/>
              </a:ext>
            </a:extLst>
          </p:cNvPr>
          <p:cNvSpPr txBox="1"/>
          <p:nvPr/>
        </p:nvSpPr>
        <p:spPr>
          <a:xfrm>
            <a:off x="554452" y="4340322"/>
            <a:ext cx="1236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Monolithic FOM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D9B223-CB55-27D1-03BA-89C3D714C0D8}"/>
              </a:ext>
            </a:extLst>
          </p:cNvPr>
          <p:cNvSpPr txBox="1"/>
          <p:nvPr/>
        </p:nvSpPr>
        <p:spPr>
          <a:xfrm>
            <a:off x="484348" y="6362450"/>
            <a:ext cx="1236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Monolithic FOM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0B1B6C-8958-2165-54B5-E21B290235AC}"/>
              </a:ext>
            </a:extLst>
          </p:cNvPr>
          <p:cNvSpPr txBox="1"/>
          <p:nvPr/>
        </p:nvSpPr>
        <p:spPr>
          <a:xfrm>
            <a:off x="2196832" y="2418971"/>
            <a:ext cx="1346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Monolithic HROM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89B213-DC5E-4512-81C8-2BD6F74152F3}"/>
              </a:ext>
            </a:extLst>
          </p:cNvPr>
          <p:cNvSpPr txBox="1"/>
          <p:nvPr/>
        </p:nvSpPr>
        <p:spPr>
          <a:xfrm>
            <a:off x="2164591" y="4352941"/>
            <a:ext cx="1346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Monolithic HROM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AA8015-3743-1CD8-0373-8988C691BB67}"/>
              </a:ext>
            </a:extLst>
          </p:cNvPr>
          <p:cNvSpPr txBox="1"/>
          <p:nvPr/>
        </p:nvSpPr>
        <p:spPr>
          <a:xfrm>
            <a:off x="2154832" y="6362726"/>
            <a:ext cx="1346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Monolithic HROM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588CF9-6AD4-DAAF-AF60-519B674F92FC}"/>
              </a:ext>
            </a:extLst>
          </p:cNvPr>
          <p:cNvSpPr txBox="1"/>
          <p:nvPr/>
        </p:nvSpPr>
        <p:spPr>
          <a:xfrm>
            <a:off x="3935925" y="6355153"/>
            <a:ext cx="11961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Schwarz HROM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3E1EB3-3E4C-ACA0-D454-67F2253D0DAB}"/>
              </a:ext>
            </a:extLst>
          </p:cNvPr>
          <p:cNvSpPr txBox="1"/>
          <p:nvPr/>
        </p:nvSpPr>
        <p:spPr>
          <a:xfrm>
            <a:off x="3885338" y="4340321"/>
            <a:ext cx="11961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Schwarz HROM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7495C5-A5F4-521F-976E-3D46C9CFCC71}"/>
              </a:ext>
            </a:extLst>
          </p:cNvPr>
          <p:cNvSpPr txBox="1"/>
          <p:nvPr/>
        </p:nvSpPr>
        <p:spPr>
          <a:xfrm>
            <a:off x="3867532" y="2418971"/>
            <a:ext cx="11961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Schwarz HROM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03091E-216D-324A-EA66-4BF43C5CBB32}"/>
              </a:ext>
            </a:extLst>
          </p:cNvPr>
          <p:cNvSpPr txBox="1"/>
          <p:nvPr/>
        </p:nvSpPr>
        <p:spPr>
          <a:xfrm>
            <a:off x="5921293" y="1408496"/>
            <a:ext cx="5335524" cy="1200329"/>
          </a:xfrm>
          <a:prstGeom prst="rect">
            <a:avLst/>
          </a:prstGeom>
          <a:solidFill>
            <a:srgbClr val="E8DBF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Key result: </a:t>
            </a:r>
            <a:r>
              <a:rPr lang="en-US" b="1" dirty="0"/>
              <a:t>predictive hyper-reduced ROMs (HROMs) </a:t>
            </a:r>
            <a:r>
              <a:rPr lang="en-US" dirty="0"/>
              <a:t>with </a:t>
            </a:r>
            <a:r>
              <a:rPr lang="en-US" b="1" dirty="0"/>
              <a:t>non-overlapping </a:t>
            </a:r>
            <a:r>
              <a:rPr lang="en-US" dirty="0"/>
              <a:t>Dirichlet-Dirichlet </a:t>
            </a:r>
            <a:r>
              <a:rPr lang="en-US" b="1" dirty="0"/>
              <a:t>Schwarz coupling </a:t>
            </a:r>
            <a:r>
              <a:rPr lang="en-US" dirty="0"/>
              <a:t>are indistinguishable from corresponding monolithic ROMs/FOMs.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3F95B5-6555-99E0-0096-784A7AADD5C4}"/>
              </a:ext>
            </a:extLst>
          </p:cNvPr>
          <p:cNvSpPr txBox="1"/>
          <p:nvPr/>
        </p:nvSpPr>
        <p:spPr>
          <a:xfrm>
            <a:off x="7347480" y="3442897"/>
            <a:ext cx="2355133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Top row</a:t>
            </a:r>
            <a:r>
              <a:rPr lang="en-US" dirty="0"/>
              <a:t>: SWE</a:t>
            </a:r>
          </a:p>
          <a:p>
            <a:pPr algn="ctr"/>
            <a:r>
              <a:rPr lang="en-US" i="1" dirty="0"/>
              <a:t>Middle row: </a:t>
            </a:r>
            <a:r>
              <a:rPr lang="en-US" dirty="0"/>
              <a:t>Burgers’</a:t>
            </a:r>
          </a:p>
          <a:p>
            <a:pPr algn="ctr"/>
            <a:r>
              <a:rPr lang="en-US" i="1" dirty="0"/>
              <a:t>Bottom row: </a:t>
            </a:r>
            <a:r>
              <a:rPr lang="en-US" dirty="0"/>
              <a:t>Euler</a:t>
            </a:r>
          </a:p>
        </p:txBody>
      </p:sp>
    </p:spTree>
    <p:extLst>
      <p:ext uri="{BB962C8B-B14F-4D97-AF65-F5344CB8AC3E}">
        <p14:creationId xmlns:p14="http://schemas.microsoft.com/office/powerpoint/2010/main" val="86888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3CCE3-9A8E-6021-58EB-36EFA79E3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21</a:t>
            </a:fld>
            <a:endParaRPr lang="en-US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83863BC4-F263-42E1-AC02-86C3AA872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Hyper-reduced ROMs: Accuracy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84BBC3A-7B84-45BD-FFE8-2EC4EF43EE03}"/>
                  </a:ext>
                </a:extLst>
              </p:cNvPr>
              <p:cNvSpPr txBox="1"/>
              <p:nvPr/>
            </p:nvSpPr>
            <p:spPr>
              <a:xfrm>
                <a:off x="1070096" y="955868"/>
                <a:ext cx="9772711" cy="64633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i="1" dirty="0"/>
                  <a:t>Key result: </a:t>
                </a:r>
                <a:r>
                  <a:rPr lang="en-US" dirty="0"/>
                  <a:t>Decomposed ROMs achieve </a:t>
                </a:r>
                <a:r>
                  <a:rPr lang="en-US" b="1" dirty="0"/>
                  <a:t>lower error </a:t>
                </a:r>
                <a:r>
                  <a:rPr lang="en-US" dirty="0"/>
                  <a:t>for the same trial basis size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n-US" dirty="0"/>
              </a:p>
              <a:p>
                <a:pPr algn="ctr"/>
                <a:r>
                  <a:rPr lang="en-US" dirty="0"/>
                  <a:t>and have </a:t>
                </a:r>
                <a:r>
                  <a:rPr lang="en-US" b="1" dirty="0"/>
                  <a:t>no artifacts </a:t>
                </a:r>
                <a:r>
                  <a:rPr lang="en-US" dirty="0"/>
                  <a:t>at Schwarz boundaries. </a:t>
                </a:r>
                <a:r>
                  <a:rPr lang="en-US" i="1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84BBC3A-7B84-45BD-FFE8-2EC4EF43EE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096" y="955868"/>
                <a:ext cx="9772711" cy="646331"/>
              </a:xfrm>
              <a:prstGeom prst="rect">
                <a:avLst/>
              </a:prstGeom>
              <a:blipFill>
                <a:blip r:embed="rId3"/>
                <a:stretch>
                  <a:fillRect t="-6604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ABC3D77D-3CAD-44A1-DC4E-F36425FFD6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649" y="1746449"/>
            <a:ext cx="6775502" cy="49560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0527517-8C44-F913-1453-3322BBF91DEA}"/>
              </a:ext>
            </a:extLst>
          </p:cNvPr>
          <p:cNvSpPr txBox="1"/>
          <p:nvPr/>
        </p:nvSpPr>
        <p:spPr>
          <a:xfrm>
            <a:off x="7336466" y="2993450"/>
            <a:ext cx="3643172" cy="20313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i="1" dirty="0"/>
              <a:t>Left figure: </a:t>
            </a:r>
            <a:r>
              <a:rPr lang="en-US" b="1" dirty="0"/>
              <a:t>average absolute spatial error fields </a:t>
            </a:r>
            <a:r>
              <a:rPr lang="en-US" dirty="0"/>
              <a:t>for representative </a:t>
            </a:r>
            <a:r>
              <a:rPr lang="en-US" b="1" dirty="0"/>
              <a:t>monolithic</a:t>
            </a:r>
            <a:r>
              <a:rPr lang="en-US" dirty="0"/>
              <a:t> (top) and </a:t>
            </a:r>
            <a:r>
              <a:rPr lang="en-US" b="1" dirty="0"/>
              <a:t>decomposed </a:t>
            </a:r>
            <a:r>
              <a:rPr lang="en-US" dirty="0"/>
              <a:t>(bottom) hyper-reduced ROM with no overlap.  Subdomain interfaces are marked with dashed lines.</a:t>
            </a:r>
          </a:p>
        </p:txBody>
      </p:sp>
    </p:spTree>
    <p:extLst>
      <p:ext uri="{BB962C8B-B14F-4D97-AF65-F5344CB8AC3E}">
        <p14:creationId xmlns:p14="http://schemas.microsoft.com/office/powerpoint/2010/main" val="369723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3CCE3-9A8E-6021-58EB-36EFA79E3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22</a:t>
            </a:fld>
            <a:endParaRPr lang="en-US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83863BC4-F263-42E1-AC02-86C3AA872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Hyper-reduced ROMs: Computational Cost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4BBC3A-7B84-45BD-FFE8-2EC4EF43EE03}"/>
              </a:ext>
            </a:extLst>
          </p:cNvPr>
          <p:cNvSpPr txBox="1"/>
          <p:nvPr/>
        </p:nvSpPr>
        <p:spPr>
          <a:xfrm>
            <a:off x="1869896" y="909037"/>
            <a:ext cx="8162928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Key result: </a:t>
            </a:r>
            <a:r>
              <a:rPr lang="en-US" b="1" dirty="0"/>
              <a:t>additive Schwarz </a:t>
            </a:r>
            <a:r>
              <a:rPr lang="en-US" dirty="0"/>
              <a:t>enables </a:t>
            </a:r>
            <a:r>
              <a:rPr lang="en-US" b="1" dirty="0"/>
              <a:t>speed-ups</a:t>
            </a:r>
            <a:r>
              <a:rPr lang="en-US" dirty="0"/>
              <a:t> over corresponding </a:t>
            </a:r>
            <a:r>
              <a:rPr lang="en-US" b="1" dirty="0"/>
              <a:t>coupled Schwarz FOM </a:t>
            </a:r>
            <a:r>
              <a:rPr lang="en-US" dirty="0"/>
              <a:t>and sometimes over </a:t>
            </a:r>
            <a:r>
              <a:rPr lang="en-US" b="1" dirty="0"/>
              <a:t>monolithic FOM</a:t>
            </a:r>
            <a:r>
              <a:rPr lang="en-US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66B806-9926-1323-FC45-AD661ECD5BD0}"/>
              </a:ext>
            </a:extLst>
          </p:cNvPr>
          <p:cNvSpPr txBox="1"/>
          <p:nvPr/>
        </p:nvSpPr>
        <p:spPr>
          <a:xfrm>
            <a:off x="349320" y="1620482"/>
            <a:ext cx="1172281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Hyper-reduced ROMs generally achieve cost savings </a:t>
            </a:r>
            <a:r>
              <a:rPr lang="en-US" dirty="0" err="1"/>
              <a:t>w.r.t.</a:t>
            </a:r>
            <a:r>
              <a:rPr lang="en-US" dirty="0"/>
              <a:t> corresponding coupled Schwarz FOM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Cost savings </a:t>
            </a:r>
            <a:r>
              <a:rPr lang="en-US" dirty="0"/>
              <a:t>using Schwarz ROMs over corresponding </a:t>
            </a:r>
            <a:r>
              <a:rPr lang="en-US" b="1" dirty="0"/>
              <a:t>monolithic FOM </a:t>
            </a:r>
            <a:r>
              <a:rPr lang="en-US" dirty="0"/>
              <a:t>are possible for </a:t>
            </a:r>
            <a:r>
              <a:rPr lang="en-US" b="1" dirty="0"/>
              <a:t>SWE problem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/>
              <a:t>Coupled Schwarz FOMs </a:t>
            </a:r>
            <a:r>
              <a:rPr lang="en-US" dirty="0"/>
              <a:t>are </a:t>
            </a:r>
            <a:r>
              <a:rPr lang="en-US" b="1" dirty="0"/>
              <a:t>often only viable options </a:t>
            </a:r>
            <a:r>
              <a:rPr lang="en-US" dirty="0"/>
              <a:t>for Sandia </a:t>
            </a:r>
            <a:r>
              <a:rPr lang="en-US" b="1" dirty="0"/>
              <a:t>analysts</a:t>
            </a:r>
            <a:r>
              <a:rPr lang="en-US" dirty="0"/>
              <a:t> due to </a:t>
            </a:r>
            <a:r>
              <a:rPr lang="en-US" b="1" dirty="0"/>
              <a:t>meshing challenges</a:t>
            </a:r>
            <a:endParaRPr lang="en-US" sz="200" b="1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2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2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/>
              <a:t>Next step</a:t>
            </a:r>
            <a:r>
              <a:rPr lang="en-US" dirty="0"/>
              <a:t>: try to improve this via </a:t>
            </a:r>
            <a:r>
              <a:rPr lang="en-US" b="1" dirty="0"/>
              <a:t>adaptive Schwarz ROMs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54823B-6617-FE66-1987-CAE0DBF66BB7}"/>
              </a:ext>
            </a:extLst>
          </p:cNvPr>
          <p:cNvSpPr txBox="1"/>
          <p:nvPr/>
        </p:nvSpPr>
        <p:spPr>
          <a:xfrm>
            <a:off x="4249260" y="6405636"/>
            <a:ext cx="3624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Red parameter values</a:t>
            </a:r>
            <a:r>
              <a:rPr lang="en-US" sz="1600" dirty="0"/>
              <a:t> are predictive.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435BE18-6FEC-7113-9722-59887A74B8D9}"/>
              </a:ext>
            </a:extLst>
          </p:cNvPr>
          <p:cNvGrpSpPr/>
          <p:nvPr/>
        </p:nvGrpSpPr>
        <p:grpSpPr>
          <a:xfrm>
            <a:off x="163870" y="3059862"/>
            <a:ext cx="11353180" cy="3222520"/>
            <a:chOff x="143440" y="2804315"/>
            <a:chExt cx="11353180" cy="322252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4BDF135-8BCE-6B35-D6DD-AD3220EC19E4}"/>
                </a:ext>
              </a:extLst>
            </p:cNvPr>
            <p:cNvSpPr txBox="1"/>
            <p:nvPr/>
          </p:nvSpPr>
          <p:spPr>
            <a:xfrm>
              <a:off x="2051127" y="5657503"/>
              <a:ext cx="6158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SWE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A377A5A-B422-47D6-ECED-E2ABB6A4AB96}"/>
                </a:ext>
              </a:extLst>
            </p:cNvPr>
            <p:cNvSpPr txBox="1"/>
            <p:nvPr/>
          </p:nvSpPr>
          <p:spPr>
            <a:xfrm>
              <a:off x="5409186" y="5612603"/>
              <a:ext cx="1040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Burgers’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53FDB8C-4E7F-B72F-8AB1-07AE1B30B23C}"/>
                </a:ext>
              </a:extLst>
            </p:cNvPr>
            <p:cNvSpPr txBox="1"/>
            <p:nvPr/>
          </p:nvSpPr>
          <p:spPr>
            <a:xfrm>
              <a:off x="9466315" y="5610279"/>
              <a:ext cx="7184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Euler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D8C7014-5008-9BB6-717C-8126A7110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440" y="2804315"/>
              <a:ext cx="11353180" cy="2831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478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23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3285CE-75D0-4DD0-93E1-995C546CD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D71890-983F-4BC0-9897-E703DA1B37E1}"/>
              </a:ext>
            </a:extLst>
          </p:cNvPr>
          <p:cNvSpPr txBox="1"/>
          <p:nvPr/>
        </p:nvSpPr>
        <p:spPr>
          <a:xfrm>
            <a:off x="64951" y="1180808"/>
            <a:ext cx="808269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Schwarz Alternating Method for Domain Decomposition-Based Coupling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Extension to FOM*-ROM</a:t>
            </a:r>
            <a:r>
              <a:rPr lang="en-US" sz="2400" baseline="30000" dirty="0"/>
              <a:t>#</a:t>
            </a:r>
            <a:r>
              <a:rPr lang="en-US" sz="2400" dirty="0"/>
              <a:t> and ROM-ROM Coupling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Numerical Examples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AutoNum type="arabicPeriod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2D Shallow Water Equations (SWE)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2D Burgers’ Equations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2D Euler Equations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Ongoing/Future Work &amp; Summary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endParaRPr lang="en-US" sz="2400" dirty="0"/>
          </a:p>
          <a:p>
            <a:endParaRPr lang="en-US" sz="2400" dirty="0"/>
          </a:p>
          <a:p>
            <a:pPr marL="342900" indent="-342900">
              <a:buAutoNum type="arabicPeriod"/>
            </a:pPr>
            <a:endParaRPr lang="en-US" sz="2400" dirty="0"/>
          </a:p>
        </p:txBody>
      </p:sp>
      <p:pic>
        <p:nvPicPr>
          <p:cNvPr id="49" name="Picture 48" descr="Diagram&#10;&#10;Description automatically generated">
            <a:extLst>
              <a:ext uri="{FF2B5EF4-FFF2-40B4-BE49-F238E27FC236}">
                <a16:creationId xmlns:a16="http://schemas.microsoft.com/office/drawing/2014/main" id="{3320CEC5-0401-46AC-9333-02C2F1C5B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696" y="4104025"/>
            <a:ext cx="4489590" cy="240667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643F741-02C1-4090-804A-21B06737D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3764" y="2163217"/>
            <a:ext cx="2799522" cy="143453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018631D-DED9-4435-9FB3-28B99B474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3764" y="768509"/>
            <a:ext cx="2739318" cy="14345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718346-AC04-4359-9AAD-A68ECC0B5015}"/>
              </a:ext>
            </a:extLst>
          </p:cNvPr>
          <p:cNvSpPr txBox="1"/>
          <p:nvPr/>
        </p:nvSpPr>
        <p:spPr>
          <a:xfrm>
            <a:off x="64951" y="6430931"/>
            <a:ext cx="4948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*Full-Order Model.  </a:t>
            </a:r>
            <a:r>
              <a:rPr lang="en-US" sz="1600" baseline="30000" dirty="0"/>
              <a:t>#</a:t>
            </a:r>
            <a:r>
              <a:rPr lang="en-US" sz="1600" dirty="0"/>
              <a:t>Reduced Order Model.</a:t>
            </a:r>
          </a:p>
        </p:txBody>
      </p:sp>
    </p:spTree>
    <p:extLst>
      <p:ext uri="{BB962C8B-B14F-4D97-AF65-F5344CB8AC3E}">
        <p14:creationId xmlns:p14="http://schemas.microsoft.com/office/powerpoint/2010/main" val="193362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3CCE3-9A8E-6021-58EB-36EFA79E3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24</a:t>
            </a:fld>
            <a:endParaRPr lang="en-US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83863BC4-F263-42E1-AC02-86C3AA872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New Project: Adaptive Hybrid </a:t>
            </a:r>
            <a:r>
              <a:rPr lang="en-US" dirty="0" err="1"/>
              <a:t>modEls</a:t>
            </a:r>
            <a:r>
              <a:rPr lang="en-US" dirty="0"/>
              <a:t> via </a:t>
            </a:r>
            <a:r>
              <a:rPr lang="en-US" dirty="0" err="1"/>
              <a:t>domAin</a:t>
            </a:r>
            <a:r>
              <a:rPr lang="en-US" dirty="0"/>
              <a:t> Decomposition (AHEAD)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B209B0-C6BC-6173-D3FC-F5CB947F2F32}"/>
              </a:ext>
            </a:extLst>
          </p:cNvPr>
          <p:cNvSpPr txBox="1"/>
          <p:nvPr/>
        </p:nvSpPr>
        <p:spPr>
          <a:xfrm>
            <a:off x="274649" y="1263382"/>
            <a:ext cx="646314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Goals (for solid mechanics exemplars): </a:t>
            </a:r>
          </a:p>
          <a:p>
            <a:endParaRPr lang="en-US" sz="400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Simplify meshing </a:t>
            </a:r>
            <a:r>
              <a:rPr lang="en-US" sz="18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via Schwarz + DD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effectLst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  <a:cs typeface="Calibri Light" panose="020F0302020204030204" pitchFamily="34" charset="0"/>
              </a:rPr>
              <a:t>Extend Schwarz to </a:t>
            </a:r>
            <a:r>
              <a:rPr lang="en-US" b="1" dirty="0">
                <a:ea typeface="Calibri" panose="020F0502020204030204" pitchFamily="34" charset="0"/>
                <a:cs typeface="Calibri Light" panose="020F0302020204030204" pitchFamily="34" charset="0"/>
              </a:rPr>
              <a:t>non-intrusive                                            ROMs </a:t>
            </a:r>
            <a:r>
              <a:rPr lang="en-US" dirty="0">
                <a:ea typeface="Calibri" panose="020F0502020204030204" pitchFamily="34" charset="0"/>
                <a:cs typeface="Calibri Light" panose="020F0302020204030204" pitchFamily="34" charset="0"/>
              </a:rPr>
              <a:t>(Operator Inference, NN)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effectLst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Development of </a:t>
            </a:r>
            <a:r>
              <a:rPr lang="en-US" sz="1800" b="1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automated criteria </a:t>
            </a:r>
            <a:r>
              <a:rPr lang="en-US" sz="18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to determine appropriate use of less refined or reduced-order models without sacrificing accuracy, enabling </a:t>
            </a:r>
            <a:r>
              <a:rPr lang="en-US" sz="1800" b="1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real-time transitions </a:t>
            </a:r>
            <a:r>
              <a:rPr lang="en-US" sz="18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between different model fidelities</a:t>
            </a:r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E1FD4B-0C03-70B9-C3BC-BF482E66C4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904" y="1039038"/>
            <a:ext cx="4568545" cy="24667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C9039A-F49C-4538-EA8C-A09AB1F1CA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107" y="4433481"/>
            <a:ext cx="4885254" cy="13160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ED54C3D-4E74-8DDF-9B06-A00B16E11588}"/>
              </a:ext>
            </a:extLst>
          </p:cNvPr>
          <p:cNvSpPr txBox="1"/>
          <p:nvPr/>
        </p:nvSpPr>
        <p:spPr>
          <a:xfrm>
            <a:off x="7799008" y="3505812"/>
            <a:ext cx="3958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Example sample DD and ROM/HFM assignment.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19CA81-8E34-1811-D000-1D8B26944394}"/>
              </a:ext>
            </a:extLst>
          </p:cNvPr>
          <p:cNvSpPr txBox="1"/>
          <p:nvPr/>
        </p:nvSpPr>
        <p:spPr>
          <a:xfrm>
            <a:off x="7850018" y="5962618"/>
            <a:ext cx="40000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On-the-fly model switching in our DD workflow.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984C9D2-31FA-4B60-1B7F-E257D43424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4281" y="856827"/>
            <a:ext cx="924080" cy="6930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B653115-B9D2-F8F5-1112-5A6BB84881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639" y="3848705"/>
            <a:ext cx="6307408" cy="26495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9672A5-C66A-8BF6-2D2F-EFD48BF539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5788" y="861680"/>
            <a:ext cx="2218966" cy="17108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C1FB87-4AFA-7FBD-7513-E9A1C31E99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1863" y="4019692"/>
            <a:ext cx="2350535" cy="236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4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3CCE3-9A8E-6021-58EB-36EFA79E3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25</a:t>
            </a:fld>
            <a:endParaRPr lang="en-US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83863BC4-F263-42E1-AC02-86C3AA872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New Project: Adaptive Hybrid </a:t>
            </a:r>
            <a:r>
              <a:rPr lang="en-US" dirty="0" err="1"/>
              <a:t>modEls</a:t>
            </a:r>
            <a:r>
              <a:rPr lang="en-US" dirty="0"/>
              <a:t> via </a:t>
            </a:r>
            <a:r>
              <a:rPr lang="en-US" dirty="0" err="1"/>
              <a:t>domAin</a:t>
            </a:r>
            <a:r>
              <a:rPr lang="en-US" dirty="0"/>
              <a:t> Decomposition (AHEAD)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E1FD4B-0C03-70B9-C3BC-BF482E66C4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904" y="1039038"/>
            <a:ext cx="4568545" cy="24667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C9039A-F49C-4538-EA8C-A09AB1F1CA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107" y="4433481"/>
            <a:ext cx="4885254" cy="13160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ED54C3D-4E74-8DDF-9B06-A00B16E11588}"/>
              </a:ext>
            </a:extLst>
          </p:cNvPr>
          <p:cNvSpPr txBox="1"/>
          <p:nvPr/>
        </p:nvSpPr>
        <p:spPr>
          <a:xfrm>
            <a:off x="7799008" y="3505812"/>
            <a:ext cx="3958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Example sample DD and ROM/HFM assignment.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19CA81-8E34-1811-D000-1D8B26944394}"/>
              </a:ext>
            </a:extLst>
          </p:cNvPr>
          <p:cNvSpPr txBox="1"/>
          <p:nvPr/>
        </p:nvSpPr>
        <p:spPr>
          <a:xfrm>
            <a:off x="7850018" y="5962618"/>
            <a:ext cx="40000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On-the-fly model switching in our DD workflow.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837CD9-ECA1-F764-8D0D-C59BB44669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69" y="3846468"/>
            <a:ext cx="6457141" cy="26517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EC4230-0B3F-BA06-DF72-D799E126A3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4281" y="856827"/>
            <a:ext cx="924080" cy="6930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6A895C-F071-B45B-8A3D-DCB7CA067643}"/>
              </a:ext>
            </a:extLst>
          </p:cNvPr>
          <p:cNvSpPr txBox="1"/>
          <p:nvPr/>
        </p:nvSpPr>
        <p:spPr>
          <a:xfrm>
            <a:off x="274649" y="1263382"/>
            <a:ext cx="646314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Goals (for solid mechanics exemplars): </a:t>
            </a:r>
          </a:p>
          <a:p>
            <a:endParaRPr lang="en-US" sz="400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Simplify meshing </a:t>
            </a:r>
            <a:r>
              <a:rPr lang="en-US" sz="18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via Schwarz + DD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effectLst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  <a:cs typeface="Calibri Light" panose="020F0302020204030204" pitchFamily="34" charset="0"/>
              </a:rPr>
              <a:t>Extend Schwarz to </a:t>
            </a:r>
            <a:r>
              <a:rPr lang="en-US" b="1" dirty="0">
                <a:ea typeface="Calibri" panose="020F0502020204030204" pitchFamily="34" charset="0"/>
                <a:cs typeface="Calibri Light" panose="020F0302020204030204" pitchFamily="34" charset="0"/>
              </a:rPr>
              <a:t>non-intrusive                                            ROMs </a:t>
            </a:r>
            <a:r>
              <a:rPr lang="en-US" dirty="0">
                <a:ea typeface="Calibri" panose="020F0502020204030204" pitchFamily="34" charset="0"/>
                <a:cs typeface="Calibri Light" panose="020F0302020204030204" pitchFamily="34" charset="0"/>
              </a:rPr>
              <a:t>(Operator Inference, NN)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effectLst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Development of </a:t>
            </a:r>
            <a:r>
              <a:rPr lang="en-US" sz="1800" b="1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automated criteria </a:t>
            </a:r>
            <a:r>
              <a:rPr lang="en-US" sz="18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to determine appropriate use of less refined or reduced-order models without sacrificing accuracy, enabling </a:t>
            </a:r>
            <a:r>
              <a:rPr lang="en-US" sz="1800" b="1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real-time transitions </a:t>
            </a:r>
            <a:r>
              <a:rPr lang="en-US" sz="18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between different model fidelities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645D3D-F452-CFD7-9805-A3A3E7D462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5788" y="861680"/>
            <a:ext cx="2218966" cy="17108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C245D3-F298-5958-3B62-B1E82936BA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9907" y="4017675"/>
            <a:ext cx="2359152" cy="235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3CCE3-9A8E-6021-58EB-36EFA79E3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26</a:t>
            </a:fld>
            <a:endParaRPr lang="en-US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83863BC4-F263-42E1-AC02-86C3AA872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New Project: Adaptive Hybrid </a:t>
            </a:r>
            <a:r>
              <a:rPr lang="en-US" dirty="0" err="1"/>
              <a:t>modEls</a:t>
            </a:r>
            <a:r>
              <a:rPr lang="en-US" dirty="0"/>
              <a:t> via </a:t>
            </a:r>
            <a:r>
              <a:rPr lang="en-US" dirty="0" err="1"/>
              <a:t>domAin</a:t>
            </a:r>
            <a:r>
              <a:rPr lang="en-US" dirty="0"/>
              <a:t> Decomposition (AHEAD)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E1FD4B-0C03-70B9-C3BC-BF482E66C4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904" y="1039038"/>
            <a:ext cx="4568545" cy="24667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C9039A-F49C-4538-EA8C-A09AB1F1CA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107" y="4433481"/>
            <a:ext cx="4885254" cy="13160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ED54C3D-4E74-8DDF-9B06-A00B16E11588}"/>
              </a:ext>
            </a:extLst>
          </p:cNvPr>
          <p:cNvSpPr txBox="1"/>
          <p:nvPr/>
        </p:nvSpPr>
        <p:spPr>
          <a:xfrm>
            <a:off x="7799008" y="3505812"/>
            <a:ext cx="39613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Example sample DD and ROM/FOM assignment.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19CA81-8E34-1811-D000-1D8B26944394}"/>
              </a:ext>
            </a:extLst>
          </p:cNvPr>
          <p:cNvSpPr txBox="1"/>
          <p:nvPr/>
        </p:nvSpPr>
        <p:spPr>
          <a:xfrm>
            <a:off x="7850018" y="5962618"/>
            <a:ext cx="40000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On-the-fly model switching in our DD workflow.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4F1F78-4973-48C1-C8A8-7CAC9B7C4F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587" y="3873049"/>
            <a:ext cx="6433432" cy="25826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14B6B6-4973-4BFA-86ED-D9C1FDFDD9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4281" y="856827"/>
            <a:ext cx="924080" cy="6930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DEAA54-7490-7A20-CE0F-8EF1E5FDA327}"/>
              </a:ext>
            </a:extLst>
          </p:cNvPr>
          <p:cNvSpPr txBox="1"/>
          <p:nvPr/>
        </p:nvSpPr>
        <p:spPr>
          <a:xfrm>
            <a:off x="274649" y="1263382"/>
            <a:ext cx="646314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Goals (for solid mechanics exemplars): </a:t>
            </a:r>
          </a:p>
          <a:p>
            <a:endParaRPr lang="en-US" sz="400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Simplify meshing </a:t>
            </a:r>
            <a:r>
              <a:rPr lang="en-US" sz="18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via Schwarz + DD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effectLst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  <a:cs typeface="Calibri Light" panose="020F0302020204030204" pitchFamily="34" charset="0"/>
              </a:rPr>
              <a:t>Extend Schwarz to </a:t>
            </a:r>
            <a:r>
              <a:rPr lang="en-US" b="1" dirty="0">
                <a:ea typeface="Calibri" panose="020F0502020204030204" pitchFamily="34" charset="0"/>
                <a:cs typeface="Calibri Light" panose="020F0302020204030204" pitchFamily="34" charset="0"/>
              </a:rPr>
              <a:t>non-intrusive                                            ROMs </a:t>
            </a:r>
            <a:r>
              <a:rPr lang="en-US" dirty="0">
                <a:ea typeface="Calibri" panose="020F0502020204030204" pitchFamily="34" charset="0"/>
                <a:cs typeface="Calibri Light" panose="020F0302020204030204" pitchFamily="34" charset="0"/>
              </a:rPr>
              <a:t>(Operator Inference, NN)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effectLst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Development of </a:t>
            </a:r>
            <a:r>
              <a:rPr lang="en-US" sz="1800" b="1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automated criteria </a:t>
            </a:r>
            <a:r>
              <a:rPr lang="en-US" sz="18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to determine appropriate use of less refined or reduced-order models without sacrificing accuracy, enabling </a:t>
            </a:r>
            <a:r>
              <a:rPr lang="en-US" sz="1800" b="1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real-time transitions </a:t>
            </a:r>
            <a:r>
              <a:rPr lang="en-US" sz="18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between different model fidelities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5B345F-9A4C-4FFE-9264-36E8F5687D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5788" y="861680"/>
            <a:ext cx="2218966" cy="17108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EAB21E-4ED6-43F8-8CE2-40460BB65C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0419" y="4000269"/>
            <a:ext cx="2334705" cy="235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6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27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Summary </a:t>
            </a:r>
            <a:r>
              <a:rPr lang="en-US"/>
              <a:t>and Ongoing/Future </a:t>
            </a:r>
            <a:r>
              <a:rPr lang="en-US" dirty="0"/>
              <a:t>Work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87D449-5266-4C34-8910-5A468DFA57C2}"/>
              </a:ext>
            </a:extLst>
          </p:cNvPr>
          <p:cNvSpPr txBox="1"/>
          <p:nvPr/>
        </p:nvSpPr>
        <p:spPr>
          <a:xfrm>
            <a:off x="64951" y="810900"/>
            <a:ext cx="12362467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solidFill>
                  <a:srgbClr val="0070C0"/>
                </a:solidFill>
                <a:cs typeface="Calibri" panose="020F0502020204030204" pitchFamily="34" charset="0"/>
              </a:rPr>
              <a:t>Summary: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Schwarz has been </a:t>
            </a:r>
            <a:r>
              <a:rPr lang="en-US" sz="2000" b="1" dirty="0"/>
              <a:t>demonstrated </a:t>
            </a:r>
            <a:r>
              <a:rPr lang="en-US" sz="2000" dirty="0"/>
              <a:t>for </a:t>
            </a:r>
            <a:r>
              <a:rPr lang="en-US" sz="2000" b="1" dirty="0"/>
              <a:t>coupling</a:t>
            </a:r>
            <a:r>
              <a:rPr lang="en-US" sz="2000" dirty="0"/>
              <a:t> of FOMs and (H)ROMs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="1" dirty="0"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cs typeface="Calibri" panose="020F0502020204030204" pitchFamily="34" charset="0"/>
              </a:rPr>
              <a:t>Computational gains </a:t>
            </a:r>
            <a:r>
              <a:rPr lang="en-US" sz="2000" dirty="0">
                <a:cs typeface="Calibri" panose="020F0502020204030204" pitchFamily="34" charset="0"/>
              </a:rPr>
              <a:t>can be achieved by coupling </a:t>
            </a:r>
            <a:r>
              <a:rPr lang="en-US" sz="2000" b="1" dirty="0">
                <a:cs typeface="Calibri" panose="020F0502020204030204" pitchFamily="34" charset="0"/>
              </a:rPr>
              <a:t>HROMs</a:t>
            </a:r>
            <a:r>
              <a:rPr lang="en-US" sz="2000" dirty="0">
                <a:cs typeface="Calibri" panose="020F0502020204030204" pitchFamily="34" charset="0"/>
              </a:rPr>
              <a:t> and using the </a:t>
            </a:r>
            <a:r>
              <a:rPr lang="en-US" sz="2000" b="1" dirty="0">
                <a:cs typeface="Calibri" panose="020F0502020204030204" pitchFamily="34" charset="0"/>
              </a:rPr>
              <a:t>additive Schwarz </a:t>
            </a:r>
            <a:r>
              <a:rPr lang="en-US" sz="2000" dirty="0">
                <a:cs typeface="Calibri" panose="020F0502020204030204" pitchFamily="34" charset="0"/>
              </a:rPr>
              <a:t>variant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Calibri" panose="020F0502020204030204" pitchFamily="34" charset="0"/>
              </a:rPr>
              <a:t>Interesting </a:t>
            </a:r>
            <a:r>
              <a:rPr lang="en-US" sz="2000" b="1" dirty="0">
                <a:cs typeface="Calibri" panose="020F0502020204030204" pitchFamily="34" charset="0"/>
              </a:rPr>
              <a:t>new results </a:t>
            </a:r>
            <a:r>
              <a:rPr lang="en-US" sz="2000" dirty="0">
                <a:cs typeface="Calibri" panose="020F0502020204030204" pitchFamily="34" charset="0"/>
              </a:rPr>
              <a:t>regarding </a:t>
            </a:r>
            <a:r>
              <a:rPr lang="en-US" sz="2000" b="1" dirty="0">
                <a:cs typeface="Calibri" panose="020F0502020204030204" pitchFamily="34" charset="0"/>
              </a:rPr>
              <a:t>interface sampling </a:t>
            </a:r>
            <a:r>
              <a:rPr lang="en-US" sz="2000" dirty="0">
                <a:cs typeface="Calibri" panose="020F0502020204030204" pitchFamily="34" charset="0"/>
              </a:rPr>
              <a:t>&amp; </a:t>
            </a:r>
            <a:r>
              <a:rPr lang="en-US" sz="2000" b="1" dirty="0">
                <a:cs typeface="Calibri" panose="020F0502020204030204" pitchFamily="34" charset="0"/>
              </a:rPr>
              <a:t>non-overlapping transmission BCs </a:t>
            </a:r>
            <a:r>
              <a:rPr lang="en-US" sz="2000" dirty="0">
                <a:cs typeface="Calibri" panose="020F0502020204030204" pitchFamily="34" charset="0"/>
              </a:rPr>
              <a:t>for CCFV</a:t>
            </a:r>
          </a:p>
        </p:txBody>
      </p:sp>
      <p:sp>
        <p:nvSpPr>
          <p:cNvPr id="3" name="Rectangle 2"/>
          <p:cNvSpPr/>
          <p:nvPr/>
        </p:nvSpPr>
        <p:spPr>
          <a:xfrm>
            <a:off x="105286" y="2353388"/>
            <a:ext cx="724109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solidFill>
                  <a:srgbClr val="0070C0"/>
                </a:solidFill>
                <a:cs typeface="Calibri" panose="020F0502020204030204" pitchFamily="34" charset="0"/>
              </a:rPr>
              <a:t>Ongoing &amp; future work</a:t>
            </a:r>
            <a:r>
              <a:rPr lang="en-US" sz="2200" dirty="0">
                <a:solidFill>
                  <a:srgbClr val="0070C0"/>
                </a:solidFill>
                <a:cs typeface="Calibri" panose="020F0502020204030204" pitchFamily="34" charset="0"/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Calibri" panose="020F0502020204030204" pitchFamily="34" charset="0"/>
              </a:rPr>
              <a:t>Extension to </a:t>
            </a:r>
            <a:r>
              <a:rPr lang="en-US" sz="2000" b="1" dirty="0">
                <a:cs typeface="Calibri" panose="020F0502020204030204" pitchFamily="34" charset="0"/>
              </a:rPr>
              <a:t>other applications</a:t>
            </a:r>
            <a:r>
              <a:rPr lang="en-US" sz="2000" dirty="0">
                <a:cs typeface="Calibri" panose="020F0502020204030204" pitchFamily="34" charset="0"/>
              </a:rPr>
              <a:t> (fasteners, laser welds)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Rigorous analysis </a:t>
            </a:r>
            <a:r>
              <a:rPr lang="en-US" sz="2000" dirty="0"/>
              <a:t>of why Dirichlet-Dirichlet BC “work” when employing non-overlapping Schwarz with </a:t>
            </a:r>
            <a:r>
              <a:rPr lang="en-US" sz="2000" dirty="0" err="1"/>
              <a:t>discretizations</a:t>
            </a:r>
            <a:r>
              <a:rPr lang="en-US" sz="2000" dirty="0"/>
              <a:t> that employ ghost cells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cs typeface="Calibri" panose="020F0502020204030204" pitchFamily="34" charset="0"/>
            </a:endParaRPr>
          </a:p>
          <a:p>
            <a:endParaRPr lang="en-US" sz="2000" dirty="0"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2200" dirty="0"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2200" dirty="0"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56AEA78-9E1B-4031-9199-D2C3EC42D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4213" y="743865"/>
            <a:ext cx="2049616" cy="47551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D6C7C3A-2FAE-4541-A9BC-163DA8C0C09F}"/>
              </a:ext>
            </a:extLst>
          </p:cNvPr>
          <p:cNvSpPr txBox="1"/>
          <p:nvPr/>
        </p:nvSpPr>
        <p:spPr>
          <a:xfrm>
            <a:off x="8598605" y="6377389"/>
            <a:ext cx="62336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* </a:t>
            </a:r>
            <a:r>
              <a:rPr lang="en-US" sz="1600" dirty="0">
                <a:hlinkClick r:id="rId4"/>
              </a:rPr>
              <a:t>https://pressio.github.io</a:t>
            </a:r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6FDD2B-35EE-FCC8-E1DF-D7BE9637B5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4578" y="4688637"/>
            <a:ext cx="4680676" cy="1308751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39C8F2A9-14C9-0E78-95D9-FE0B61D92B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1894" y="2492392"/>
            <a:ext cx="3884638" cy="20823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EF60BE-7D2C-27EC-D963-07F7B80D9292}"/>
              </a:ext>
            </a:extLst>
          </p:cNvPr>
          <p:cNvSpPr txBox="1"/>
          <p:nvPr/>
        </p:nvSpPr>
        <p:spPr>
          <a:xfrm>
            <a:off x="86746" y="4103956"/>
            <a:ext cx="741459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Learning</a:t>
            </a:r>
            <a:r>
              <a:rPr lang="en-US" sz="2000" dirty="0"/>
              <a:t> of </a:t>
            </a:r>
            <a:r>
              <a:rPr lang="en-US" sz="2000" b="1" dirty="0"/>
              <a:t>“optimal” transmission conditions </a:t>
            </a:r>
            <a:r>
              <a:rPr lang="en-US" sz="2000" dirty="0"/>
              <a:t>to ensure </a:t>
            </a:r>
            <a:r>
              <a:rPr lang="en-US" sz="2000" b="1" dirty="0"/>
              <a:t>structure preservation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Extension of Schwarz to enabling coupling of </a:t>
            </a:r>
            <a:r>
              <a:rPr lang="en-US" sz="2000" b="1" dirty="0"/>
              <a:t>non-intrusive ROMs </a:t>
            </a:r>
            <a:r>
              <a:rPr lang="en-US" sz="2000" dirty="0"/>
              <a:t>(e.g., </a:t>
            </a:r>
            <a:r>
              <a:rPr lang="en-US" sz="2000" dirty="0" err="1"/>
              <a:t>OpInf</a:t>
            </a:r>
            <a:r>
              <a:rPr lang="en-US" sz="2000" dirty="0"/>
              <a:t>, Neural Networks)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Development of </a:t>
            </a:r>
            <a:r>
              <a:rPr lang="en-US" sz="2000" b="1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automated criteria </a:t>
            </a:r>
            <a:r>
              <a:rPr lang="en-US" sz="20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to determine appropriate use of less refined or reduced-order models without sacrificing accuracy, enabling </a:t>
            </a:r>
            <a:r>
              <a:rPr lang="en-US" sz="2000" b="1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real-time transitions </a:t>
            </a:r>
            <a:r>
              <a:rPr lang="en-US" sz="20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between different model fidelities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27EDCE9-B163-21B1-E993-4565BE8BF1DE}"/>
                  </a:ext>
                </a:extLst>
              </p:cNvPr>
              <p:cNvSpPr txBox="1"/>
              <p:nvPr/>
            </p:nvSpPr>
            <p:spPr>
              <a:xfrm>
                <a:off x="4423778" y="6362000"/>
                <a:ext cx="31903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US" b="1" i="1" dirty="0">
                    <a:solidFill>
                      <a:srgbClr val="FF0000"/>
                    </a:solidFill>
                  </a:rPr>
                  <a:t>New project</a:t>
                </a:r>
                <a:r>
                  <a:rPr lang="en-US" dirty="0">
                    <a:solidFill>
                      <a:srgbClr val="FF0000"/>
                    </a:solidFill>
                  </a:rPr>
                  <a:t>: AHEAD LDRD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27EDCE9-B163-21B1-E993-4565BE8BF1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3778" y="6362000"/>
                <a:ext cx="3190361" cy="369332"/>
              </a:xfrm>
              <a:prstGeom prst="rect">
                <a:avLst/>
              </a:prstGeom>
              <a:blipFill>
                <a:blip r:embed="rId7"/>
                <a:stretch>
                  <a:fillRect t="-11667" r="-76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53B5D470-A148-8F39-61DE-2CC58F8372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36890" y="605801"/>
            <a:ext cx="1018748" cy="76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82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28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Team &amp; Acknowledgments</a:t>
            </a:r>
            <a:endParaRPr lang="en-US" sz="2400" dirty="0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B1C1F07-532E-430E-9389-8D2FA54F7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98" y="1302112"/>
            <a:ext cx="1411986" cy="17455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CBEFB71-3B15-48D5-ABFC-A4226F1CB290}"/>
              </a:ext>
            </a:extLst>
          </p:cNvPr>
          <p:cNvSpPr txBox="1"/>
          <p:nvPr/>
        </p:nvSpPr>
        <p:spPr>
          <a:xfrm>
            <a:off x="621814" y="3095836"/>
            <a:ext cx="2527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Irina Tezaur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BA5E44E-C2CF-4967-A2BB-775AC3B2D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7387" y="1271335"/>
            <a:ext cx="1745587" cy="17455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948BA9E-7482-4D2F-BA38-1D2937B76C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2833" y="4246332"/>
            <a:ext cx="1518146" cy="113861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1B34A19-62EA-44BE-8716-08E2E2872AF8}"/>
              </a:ext>
            </a:extLst>
          </p:cNvPr>
          <p:cNvSpPr txBox="1"/>
          <p:nvPr/>
        </p:nvSpPr>
        <p:spPr>
          <a:xfrm>
            <a:off x="6797617" y="3057638"/>
            <a:ext cx="2527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Joshua Barnett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65902C-EA2A-4152-8827-A78A5B703C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7828" y="1302112"/>
            <a:ext cx="1723777" cy="172377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375B710-8DFF-4050-B5CD-AE22CB79B85D}"/>
              </a:ext>
            </a:extLst>
          </p:cNvPr>
          <p:cNvSpPr txBox="1"/>
          <p:nvPr/>
        </p:nvSpPr>
        <p:spPr>
          <a:xfrm>
            <a:off x="2533996" y="3093776"/>
            <a:ext cx="2527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Chris Wentland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BA535F-8CC1-92BA-A2E7-5EABBA4FE6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7916" y="1277914"/>
            <a:ext cx="1682836" cy="17018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7D86A47-3F7D-3DFE-8B81-D5FA0F1FD3C3}"/>
              </a:ext>
            </a:extLst>
          </p:cNvPr>
          <p:cNvSpPr txBox="1"/>
          <p:nvPr/>
        </p:nvSpPr>
        <p:spPr>
          <a:xfrm>
            <a:off x="4581721" y="3071638"/>
            <a:ext cx="2527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Francesco Rizzi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227386-CB90-D012-2401-47334947BFE3}"/>
              </a:ext>
            </a:extLst>
          </p:cNvPr>
          <p:cNvSpPr txBox="1"/>
          <p:nvPr/>
        </p:nvSpPr>
        <p:spPr>
          <a:xfrm>
            <a:off x="196454" y="5516925"/>
            <a:ext cx="2680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Will Snyder</a:t>
            </a:r>
          </a:p>
          <a:p>
            <a:pPr algn="ctr"/>
            <a:r>
              <a:rPr lang="en-US" i="1" dirty="0"/>
              <a:t>Former Intern from Virginia Tech           [Schwarz + PINNs]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26A69D-E80C-7E2F-1EFB-B87E51BB2B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528" y="3599004"/>
            <a:ext cx="1785938" cy="17859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0A6515-554F-687C-CFDF-963205CB21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5613" y="3582918"/>
            <a:ext cx="1675764" cy="175632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F8CFF6B-70EA-F9E1-22AC-0CE9125F51EB}"/>
              </a:ext>
            </a:extLst>
          </p:cNvPr>
          <p:cNvSpPr txBox="1"/>
          <p:nvPr/>
        </p:nvSpPr>
        <p:spPr>
          <a:xfrm>
            <a:off x="2701550" y="5464187"/>
            <a:ext cx="2680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Ian Moore</a:t>
            </a:r>
          </a:p>
          <a:p>
            <a:pPr algn="ctr"/>
            <a:r>
              <a:rPr lang="en-US" i="1" dirty="0"/>
              <a:t>Intern from        Virginia Tech</a:t>
            </a:r>
          </a:p>
          <a:p>
            <a:pPr algn="ctr"/>
            <a:r>
              <a:rPr lang="en-US" i="1" dirty="0"/>
              <a:t>[Schwarz + </a:t>
            </a:r>
            <a:r>
              <a:rPr lang="en-US" i="1" dirty="0" err="1"/>
              <a:t>OpInf</a:t>
            </a:r>
            <a:r>
              <a:rPr lang="en-US" i="1" dirty="0"/>
              <a:t>]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C28870-A61E-065E-B162-7A38B628CD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18398" y="1316311"/>
            <a:ext cx="1629691" cy="17095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D9C132-CEB3-BDD1-C65F-765ED114C7B3}"/>
              </a:ext>
            </a:extLst>
          </p:cNvPr>
          <p:cNvSpPr txBox="1"/>
          <p:nvPr/>
        </p:nvSpPr>
        <p:spPr>
          <a:xfrm>
            <a:off x="8845342" y="3096512"/>
            <a:ext cx="25274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Alejandro Mota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1C5BF0-3EE0-76DC-9439-4A55CF8D2F4C}"/>
              </a:ext>
            </a:extLst>
          </p:cNvPr>
          <p:cNvSpPr txBox="1"/>
          <p:nvPr/>
        </p:nvSpPr>
        <p:spPr>
          <a:xfrm>
            <a:off x="4622220" y="5471523"/>
            <a:ext cx="2527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Eric Parish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15169C-A4BA-F8D3-7478-C739F7E39B90}"/>
              </a:ext>
            </a:extLst>
          </p:cNvPr>
          <p:cNvSpPr txBox="1"/>
          <p:nvPr/>
        </p:nvSpPr>
        <p:spPr>
          <a:xfrm>
            <a:off x="6623010" y="5452264"/>
            <a:ext cx="2527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Anthony Gruber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14F98-2311-5E63-25A4-6214BB16E5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93254" y="3560693"/>
            <a:ext cx="1785377" cy="178537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CFF4326-1550-8D73-1187-2FA7ADAE26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031" y="3582918"/>
            <a:ext cx="1756329" cy="1756329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73EE4B8-F6DF-7EF5-86FE-FCE4CCF1BE36}"/>
              </a:ext>
            </a:extLst>
          </p:cNvPr>
          <p:cNvSpPr/>
          <p:nvPr/>
        </p:nvSpPr>
        <p:spPr>
          <a:xfrm>
            <a:off x="4820144" y="3463109"/>
            <a:ext cx="4203617" cy="2358488"/>
          </a:xfrm>
          <a:prstGeom prst="roundRect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880698-610F-E3B9-FE3F-6172596D75F7}"/>
              </a:ext>
            </a:extLst>
          </p:cNvPr>
          <p:cNvSpPr txBox="1"/>
          <p:nvPr/>
        </p:nvSpPr>
        <p:spPr>
          <a:xfrm>
            <a:off x="6153953" y="5966308"/>
            <a:ext cx="153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AHEAD/M2dt</a:t>
            </a:r>
          </a:p>
        </p:txBody>
      </p:sp>
      <p:pic>
        <p:nvPicPr>
          <p:cNvPr id="1026" name="Picture 2" descr="Over 20 DOE Office of Science Virtual ...">
            <a:extLst>
              <a:ext uri="{FF2B5EF4-FFF2-40B4-BE49-F238E27FC236}">
                <a16:creationId xmlns:a16="http://schemas.microsoft.com/office/drawing/2014/main" id="{47C52985-34E8-4E06-2639-C62B4B265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398" y="5680102"/>
            <a:ext cx="2906161" cy="94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97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0F3AE-3E7B-9D66-0D5F-37E17718A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&amp; Codes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3CCE3-9A8E-6021-58EB-36EFA79E3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8D83BB-97DB-4992-A8EC-D27546B8EF5B}"/>
              </a:ext>
            </a:extLst>
          </p:cNvPr>
          <p:cNvSpPr txBox="1"/>
          <p:nvPr/>
        </p:nvSpPr>
        <p:spPr>
          <a:xfrm>
            <a:off x="127700" y="923530"/>
            <a:ext cx="11845159" cy="6401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cs typeface="Calibri" panose="020F0502020204030204" pitchFamily="34" charset="0"/>
              </a:rPr>
              <a:t>[1] A. Mota, </a:t>
            </a:r>
            <a:r>
              <a:rPr lang="en-US" b="1" dirty="0">
                <a:cs typeface="Calibri" panose="020F0502020204030204" pitchFamily="34" charset="0"/>
              </a:rPr>
              <a:t>I. Tezaur</a:t>
            </a:r>
            <a:r>
              <a:rPr lang="en-US" dirty="0">
                <a:cs typeface="Calibri" panose="020F0502020204030204" pitchFamily="34" charset="0"/>
              </a:rPr>
              <a:t>, C. Alleman. “The Schwarz Alternating Method in Solid Mechanics", </a:t>
            </a:r>
            <a:r>
              <a:rPr lang="en-US" i="1" dirty="0" err="1">
                <a:cs typeface="Calibri" panose="020F0502020204030204" pitchFamily="34" charset="0"/>
              </a:rPr>
              <a:t>Comput</a:t>
            </a:r>
            <a:r>
              <a:rPr lang="en-US" i="1" dirty="0">
                <a:cs typeface="Calibri" panose="020F0502020204030204" pitchFamily="34" charset="0"/>
              </a:rPr>
              <a:t>. Meth. Appl. Mech. </a:t>
            </a:r>
            <a:r>
              <a:rPr lang="en-US" i="1" dirty="0" err="1">
                <a:cs typeface="Calibri" panose="020F0502020204030204" pitchFamily="34" charset="0"/>
              </a:rPr>
              <a:t>Engng</a:t>
            </a:r>
            <a:r>
              <a:rPr lang="en-US" i="1" dirty="0">
                <a:cs typeface="Calibri" panose="020F0502020204030204" pitchFamily="34" charset="0"/>
              </a:rPr>
              <a:t>. </a:t>
            </a:r>
            <a:r>
              <a:rPr lang="en-US" dirty="0">
                <a:cs typeface="Calibri" panose="020F0502020204030204" pitchFamily="34" charset="0"/>
              </a:rPr>
              <a:t>319 (2017), 19-51. </a:t>
            </a:r>
          </a:p>
          <a:p>
            <a:endParaRPr lang="en-US" sz="400" dirty="0">
              <a:cs typeface="Calibri" panose="020F0502020204030204" pitchFamily="34" charset="0"/>
            </a:endParaRPr>
          </a:p>
          <a:p>
            <a:r>
              <a:rPr lang="en-US" dirty="0">
                <a:cs typeface="Calibri" panose="020F0502020204030204" pitchFamily="34" charset="0"/>
              </a:rPr>
              <a:t>[2] A. Mota, </a:t>
            </a:r>
            <a:r>
              <a:rPr lang="en-US" b="1" dirty="0">
                <a:cs typeface="Calibri" panose="020F0502020204030204" pitchFamily="34" charset="0"/>
              </a:rPr>
              <a:t>I. Tezaur</a:t>
            </a:r>
            <a:r>
              <a:rPr lang="en-US" dirty="0">
                <a:cs typeface="Calibri" panose="020F0502020204030204" pitchFamily="34" charset="0"/>
              </a:rPr>
              <a:t>, G. Phlipot. “The Schwarz Alternating Method for Dynamic Solid Mechanics”, </a:t>
            </a:r>
            <a:r>
              <a:rPr lang="en-US" i="1" dirty="0" err="1">
                <a:cs typeface="Calibri" panose="020F0502020204030204" pitchFamily="34" charset="0"/>
              </a:rPr>
              <a:t>Comput</a:t>
            </a:r>
            <a:r>
              <a:rPr lang="en-US" i="1" dirty="0">
                <a:cs typeface="Calibri" panose="020F0502020204030204" pitchFamily="34" charset="0"/>
              </a:rPr>
              <a:t>. Meth. Appl. Mech. </a:t>
            </a:r>
            <a:r>
              <a:rPr lang="en-US" i="1" dirty="0" err="1">
                <a:cs typeface="Calibri" panose="020F0502020204030204" pitchFamily="34" charset="0"/>
              </a:rPr>
              <a:t>Engng</a:t>
            </a:r>
            <a:r>
              <a:rPr lang="en-US" i="1" dirty="0">
                <a:cs typeface="Calibri" panose="020F0502020204030204" pitchFamily="34" charset="0"/>
              </a:rPr>
              <a:t>. </a:t>
            </a:r>
            <a:r>
              <a:rPr lang="en-US" dirty="0">
                <a:cs typeface="Calibri" panose="020F0502020204030204" pitchFamily="34" charset="0"/>
              </a:rPr>
              <a:t>121 (21) (2022) 5036-5071. </a:t>
            </a:r>
          </a:p>
          <a:p>
            <a:endParaRPr lang="en-US" sz="400" dirty="0">
              <a:cs typeface="Calibri" panose="020F0502020204030204" pitchFamily="34" charset="0"/>
            </a:endParaRPr>
          </a:p>
          <a:p>
            <a:r>
              <a:rPr lang="en-US" dirty="0">
                <a:cs typeface="Calibri" panose="020F0502020204030204" pitchFamily="34" charset="0"/>
              </a:rPr>
              <a:t>[3] </a:t>
            </a:r>
            <a:r>
              <a:rPr lang="en-US" b="0" i="0" dirty="0">
                <a:effectLst/>
                <a:cs typeface="Calibri" panose="020F0502020204030204" pitchFamily="34" charset="0"/>
              </a:rPr>
              <a:t>J. Barnett, </a:t>
            </a:r>
            <a:r>
              <a:rPr lang="en-US" b="1" i="0" dirty="0">
                <a:effectLst/>
                <a:cs typeface="Calibri" panose="020F0502020204030204" pitchFamily="34" charset="0"/>
              </a:rPr>
              <a:t>I. Tezaur</a:t>
            </a:r>
            <a:r>
              <a:rPr lang="en-US" b="0" i="0" dirty="0">
                <a:effectLst/>
                <a:cs typeface="Calibri" panose="020F0502020204030204" pitchFamily="34" charset="0"/>
              </a:rPr>
              <a:t>, A. Mota. “The Schwarz alternating method for the seamless coupling of nonlinear reduced order models and full order models”, </a:t>
            </a:r>
            <a:r>
              <a:rPr lang="en-US" b="0" i="0" dirty="0" err="1">
                <a:effectLst/>
                <a:cs typeface="Calibri" panose="020F0502020204030204" pitchFamily="34" charset="0"/>
              </a:rPr>
              <a:t>ArXiv</a:t>
            </a:r>
            <a:r>
              <a:rPr lang="en-US" b="0" i="0" dirty="0">
                <a:effectLst/>
                <a:cs typeface="Calibri" panose="020F0502020204030204" pitchFamily="34" charset="0"/>
              </a:rPr>
              <a:t> pre-print, 2022. </a:t>
            </a:r>
            <a:r>
              <a:rPr lang="en-US" b="0" i="0" dirty="0">
                <a:solidFill>
                  <a:srgbClr val="0070C0"/>
                </a:solidFill>
                <a:effectLst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https://arxiv.org/abs/2210.12551</a:t>
            </a:r>
            <a:r>
              <a:rPr lang="en-US" b="0" i="0" dirty="0">
                <a:solidFill>
                  <a:srgbClr val="0070C0"/>
                </a:solidFill>
                <a:effectLst/>
                <a:cs typeface="Calibri" panose="020F0502020204030204" pitchFamily="34" charset="0"/>
              </a:rPr>
              <a:t>   </a:t>
            </a:r>
          </a:p>
          <a:p>
            <a:endParaRPr lang="en-US" sz="400" b="0" i="0" dirty="0">
              <a:solidFill>
                <a:srgbClr val="0070C0"/>
              </a:solidFill>
              <a:effectLst/>
              <a:cs typeface="Calibri" panose="020F0502020204030204" pitchFamily="34" charset="0"/>
            </a:endParaRPr>
          </a:p>
          <a:p>
            <a:r>
              <a:rPr lang="en-US" dirty="0"/>
              <a:t>[4] W. Snyder, </a:t>
            </a:r>
            <a:r>
              <a:rPr lang="en-US" b="1" dirty="0"/>
              <a:t>I. Tezaur</a:t>
            </a:r>
            <a:r>
              <a:rPr lang="en-US" dirty="0"/>
              <a:t>, C. Wentland.  “Domain decomposition-based coupling of physics-informed neural networks via the Schwarz alternating method”, </a:t>
            </a:r>
            <a:r>
              <a:rPr lang="en-US" dirty="0" err="1"/>
              <a:t>ArXiv</a:t>
            </a:r>
            <a:r>
              <a:rPr lang="en-US" dirty="0"/>
              <a:t> pre-print, 2023. </a:t>
            </a:r>
            <a:r>
              <a:rPr lang="en-US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https://arxiv.org/abs/2311.00224</a:t>
            </a:r>
            <a:r>
              <a:rPr lang="en-US" dirty="0">
                <a:solidFill>
                  <a:srgbClr val="0070C0"/>
                </a:solidFill>
              </a:rPr>
              <a:t> </a:t>
            </a:r>
          </a:p>
          <a:p>
            <a:endParaRPr lang="en-US" sz="400" dirty="0">
              <a:solidFill>
                <a:srgbClr val="0070C0"/>
              </a:solidFill>
            </a:endParaRPr>
          </a:p>
          <a:p>
            <a:r>
              <a:rPr lang="en-US" dirty="0"/>
              <a:t>[5] A. Mota, D. Koliesnikova, </a:t>
            </a:r>
            <a:r>
              <a:rPr lang="en-US" b="1" dirty="0"/>
              <a:t>I. Tezaur</a:t>
            </a:r>
            <a:r>
              <a:rPr lang="en-US" dirty="0"/>
              <a:t>.  “</a:t>
            </a:r>
            <a:r>
              <a:rPr lang="en-US" b="0" i="0" dirty="0">
                <a:solidFill>
                  <a:srgbClr val="212529"/>
                </a:solidFill>
                <a:effectLst/>
              </a:rPr>
              <a:t>A Fundamentally New Coupled Approach to Contact Mechanics via the Dirichlet-Neumann Schwarz Alternating Method”, </a:t>
            </a:r>
            <a:r>
              <a:rPr lang="en-US" b="0" i="0" dirty="0" err="1">
                <a:solidFill>
                  <a:srgbClr val="212529"/>
                </a:solidFill>
                <a:effectLst/>
              </a:rPr>
              <a:t>ArXiv</a:t>
            </a:r>
            <a:r>
              <a:rPr lang="en-US" b="0" i="0" dirty="0">
                <a:solidFill>
                  <a:srgbClr val="212529"/>
                </a:solidFill>
                <a:effectLst/>
              </a:rPr>
              <a:t> pre-print, 2023. </a:t>
            </a:r>
            <a:r>
              <a:rPr lang="en-US" b="0" i="0" dirty="0">
                <a:solidFill>
                  <a:srgbClr val="212529"/>
                </a:solidFill>
                <a:effectLst/>
                <a:hlinkClick r:id="rId4"/>
              </a:rPr>
              <a:t>https://arxiv.org/abs/2311.05643</a:t>
            </a:r>
            <a:r>
              <a:rPr lang="en-US" b="0" i="0" dirty="0">
                <a:solidFill>
                  <a:srgbClr val="212529"/>
                </a:solidFill>
                <a:effectLst/>
              </a:rPr>
              <a:t> </a:t>
            </a:r>
          </a:p>
          <a:p>
            <a:endParaRPr lang="en-US" sz="400" b="0" i="0" dirty="0">
              <a:solidFill>
                <a:srgbClr val="212529"/>
              </a:solidFill>
              <a:effectLst/>
            </a:endParaRPr>
          </a:p>
          <a:p>
            <a:r>
              <a:rPr lang="en-US" dirty="0">
                <a:solidFill>
                  <a:srgbClr val="212529"/>
                </a:solidFill>
              </a:rPr>
              <a:t>[6] C. Wentland, F. Rizzi, J. Barnett, </a:t>
            </a:r>
            <a:r>
              <a:rPr lang="en-US" b="1" dirty="0">
                <a:solidFill>
                  <a:srgbClr val="212529"/>
                </a:solidFill>
              </a:rPr>
              <a:t>I. Tezaur</a:t>
            </a:r>
            <a:r>
              <a:rPr lang="en-US" dirty="0">
                <a:solidFill>
                  <a:srgbClr val="212529"/>
                </a:solidFill>
              </a:rPr>
              <a:t>.  “The role of interface boundary conditions and sampling strategies for Schwarz-based coupling of projection-based reduced order models, </a:t>
            </a:r>
            <a:r>
              <a:rPr lang="en-US" i="1" dirty="0">
                <a:solidFill>
                  <a:srgbClr val="212529"/>
                </a:solidFill>
              </a:rPr>
              <a:t>J. Comp. Appl. Math</a:t>
            </a:r>
            <a:r>
              <a:rPr lang="en-US" dirty="0">
                <a:solidFill>
                  <a:srgbClr val="212529"/>
                </a:solidFill>
              </a:rPr>
              <a:t>, 2025 (in press). </a:t>
            </a:r>
            <a:r>
              <a:rPr lang="en-US" b="0" i="0" u="none" strike="noStrike" dirty="0">
                <a:effectLst/>
                <a:latin typeface="ElsevierSans"/>
                <a:hlinkClick r:id="rId5" tooltip="Persistent link using digital object identifier"/>
              </a:rPr>
              <a:t>https://doi.org/10.1016/j.cam.2025.116584</a:t>
            </a:r>
            <a:r>
              <a:rPr lang="en-US" dirty="0">
                <a:solidFill>
                  <a:srgbClr val="212529"/>
                </a:solidFill>
              </a:rPr>
              <a:t> </a:t>
            </a:r>
          </a:p>
          <a:p>
            <a:endParaRPr lang="en-US" sz="400" dirty="0">
              <a:solidFill>
                <a:srgbClr val="212529"/>
              </a:solidFill>
            </a:endParaRPr>
          </a:p>
          <a:p>
            <a:r>
              <a:rPr lang="en-US" dirty="0">
                <a:solidFill>
                  <a:srgbClr val="212529"/>
                </a:solidFill>
              </a:rPr>
              <a:t>[7] </a:t>
            </a:r>
            <a:r>
              <a:rPr lang="en-US" dirty="0" err="1">
                <a:solidFill>
                  <a:srgbClr val="212529"/>
                </a:solidFill>
              </a:rPr>
              <a:t>Pressio</a:t>
            </a:r>
            <a:r>
              <a:rPr lang="en-US" dirty="0">
                <a:solidFill>
                  <a:srgbClr val="212529"/>
                </a:solidFill>
              </a:rPr>
              <a:t>: </a:t>
            </a:r>
            <a:r>
              <a:rPr lang="en-US" dirty="0">
                <a:hlinkClick r:id="rId6"/>
              </a:rPr>
              <a:t>https://pressio.github.io</a:t>
            </a:r>
            <a:r>
              <a:rPr lang="en-US" dirty="0"/>
              <a:t> </a:t>
            </a:r>
          </a:p>
          <a:p>
            <a:endParaRPr lang="en-US" sz="400" dirty="0"/>
          </a:p>
          <a:p>
            <a:r>
              <a:rPr lang="en-US" dirty="0"/>
              <a:t>[8] </a:t>
            </a:r>
            <a:r>
              <a:rPr lang="en-US" dirty="0" err="1"/>
              <a:t>Pressio</a:t>
            </a:r>
            <a:r>
              <a:rPr lang="en-US" dirty="0"/>
              <a:t> demo-apps: </a:t>
            </a:r>
            <a:r>
              <a:rPr lang="en-US" dirty="0">
                <a:hlinkClick r:id="rId7"/>
              </a:rPr>
              <a:t>https://github.com/Pressio/pressio-demoapps</a:t>
            </a:r>
            <a:r>
              <a:rPr lang="en-US" dirty="0"/>
              <a:t> </a:t>
            </a:r>
          </a:p>
          <a:p>
            <a:endParaRPr lang="en-US" sz="400" dirty="0"/>
          </a:p>
          <a:p>
            <a:r>
              <a:rPr lang="en-US" dirty="0"/>
              <a:t>[9] </a:t>
            </a:r>
            <a:r>
              <a:rPr lang="en-US" dirty="0" err="1"/>
              <a:t>Pressio</a:t>
            </a:r>
            <a:r>
              <a:rPr lang="en-US" dirty="0"/>
              <a:t> demo-apps + Schwarz: </a:t>
            </a:r>
            <a:r>
              <a:rPr lang="en-US" b="0" i="0" dirty="0">
                <a:solidFill>
                  <a:srgbClr val="0052CC"/>
                </a:solidFill>
                <a:effectLst/>
                <a:latin typeface="-apple-system"/>
                <a:hlinkClick r:id="rId8"/>
              </a:rPr>
              <a:t>https://github.com/Pressio/pressio-schwarz</a:t>
            </a:r>
            <a:endParaRPr lang="en-US" b="0" i="0" dirty="0">
              <a:solidFill>
                <a:srgbClr val="0052CC"/>
              </a:solidFill>
              <a:effectLst/>
              <a:latin typeface="-apple-system"/>
            </a:endParaRPr>
          </a:p>
          <a:p>
            <a:endParaRPr lang="en-US" sz="400" b="0" i="0" dirty="0">
              <a:solidFill>
                <a:srgbClr val="0052CC"/>
              </a:solidFill>
              <a:effectLst/>
              <a:latin typeface="-apple-system"/>
            </a:endParaRPr>
          </a:p>
          <a:p>
            <a:r>
              <a:rPr lang="en-US" b="0" i="0" dirty="0">
                <a:effectLst/>
              </a:rPr>
              <a:t>[10]</a:t>
            </a:r>
            <a:r>
              <a:rPr lang="en-US" dirty="0"/>
              <a:t> Norma: </a:t>
            </a:r>
            <a:r>
              <a:rPr lang="en-US" dirty="0">
                <a:hlinkClick r:id="rId9"/>
              </a:rPr>
              <a:t>https://sandialabs/Norma.jl</a:t>
            </a:r>
            <a:r>
              <a:rPr lang="en-US" dirty="0"/>
              <a:t> </a:t>
            </a:r>
          </a:p>
          <a:p>
            <a:endParaRPr lang="en-US" b="0" i="1" dirty="0">
              <a:effectLst/>
            </a:endParaRPr>
          </a:p>
          <a:p>
            <a:endParaRPr lang="en-US" b="0" i="1" dirty="0">
              <a:effectLst/>
            </a:endParaRPr>
          </a:p>
          <a:p>
            <a:r>
              <a:rPr lang="en-US" dirty="0"/>
              <a:t> 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63CBB5-1DE5-568A-F491-DC97A1A26748}"/>
              </a:ext>
            </a:extLst>
          </p:cNvPr>
          <p:cNvSpPr txBox="1"/>
          <p:nvPr/>
        </p:nvSpPr>
        <p:spPr>
          <a:xfrm>
            <a:off x="8559347" y="5929745"/>
            <a:ext cx="2811604" cy="646331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hlinkClick r:id="rId10"/>
              </a:rPr>
              <a:t>ikalash@sandia.gov</a:t>
            </a:r>
            <a:r>
              <a:rPr lang="en-US" dirty="0"/>
              <a:t> </a:t>
            </a:r>
          </a:p>
          <a:p>
            <a:pPr algn="ctr"/>
            <a:r>
              <a:rPr lang="en-US" dirty="0">
                <a:hlinkClick r:id="rId11"/>
              </a:rPr>
              <a:t>www.sandia.gov/~ikalash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F8EEB3-C5A2-E7BD-124E-98FB51D23D3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08544" y="5195676"/>
            <a:ext cx="2049616" cy="4755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B04D44F-31D5-0107-771E-8AC8358182BA}"/>
              </a:ext>
            </a:extLst>
          </p:cNvPr>
          <p:cNvSpPr/>
          <p:nvPr/>
        </p:nvSpPr>
        <p:spPr>
          <a:xfrm>
            <a:off x="156978" y="3991179"/>
            <a:ext cx="11815881" cy="898703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405426-23D6-D0DA-4680-75F8B10B13F3}"/>
              </a:ext>
            </a:extLst>
          </p:cNvPr>
          <p:cNvSpPr txBox="1"/>
          <p:nvPr/>
        </p:nvSpPr>
        <p:spPr>
          <a:xfrm>
            <a:off x="10748826" y="4534729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1"/>
                </a:solidFill>
              </a:rPr>
              <a:t>This talk!</a:t>
            </a:r>
          </a:p>
        </p:txBody>
      </p:sp>
    </p:spTree>
    <p:extLst>
      <p:ext uri="{BB962C8B-B14F-4D97-AF65-F5344CB8AC3E}">
        <p14:creationId xmlns:p14="http://schemas.microsoft.com/office/powerpoint/2010/main" val="203077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Curved Connector 76">
            <a:extLst>
              <a:ext uri="{FF2B5EF4-FFF2-40B4-BE49-F238E27FC236}">
                <a16:creationId xmlns:a16="http://schemas.microsoft.com/office/drawing/2014/main" id="{3E4D568C-7176-6C47-A403-020E6F2C4CE6}"/>
              </a:ext>
            </a:extLst>
          </p:cNvPr>
          <p:cNvCxnSpPr>
            <a:cxnSpLocks/>
          </p:cNvCxnSpPr>
          <p:nvPr/>
        </p:nvCxnSpPr>
        <p:spPr>
          <a:xfrm rot="5400000">
            <a:off x="10105910" y="2182727"/>
            <a:ext cx="549491" cy="788593"/>
          </a:xfrm>
          <a:prstGeom prst="curvedConnector3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Motivation: Multi-scale &amp; Multi-physics Coupling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3E78A8F-85A5-8948-94A5-C230761C2842}"/>
              </a:ext>
            </a:extLst>
          </p:cNvPr>
          <p:cNvSpPr txBox="1"/>
          <p:nvPr/>
        </p:nvSpPr>
        <p:spPr>
          <a:xfrm>
            <a:off x="5456568" y="4358556"/>
            <a:ext cx="39597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Calibri"/>
              </a:rPr>
              <a:t>Monolithic (Lagrange multipliers)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Calibri"/>
              </a:rPr>
              <a:t>Partitioned (loose) coupling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Calibri"/>
              </a:rPr>
              <a:t>Iterative (Schwarz, optimization)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FDA63DF-7C3E-E443-B84A-388E253F20B6}"/>
              </a:ext>
            </a:extLst>
          </p:cNvPr>
          <p:cNvGrpSpPr/>
          <p:nvPr/>
        </p:nvGrpSpPr>
        <p:grpSpPr>
          <a:xfrm>
            <a:off x="712899" y="2785721"/>
            <a:ext cx="1588534" cy="1087830"/>
            <a:chOff x="681448" y="1788720"/>
            <a:chExt cx="1588534" cy="1087830"/>
          </a:xfrm>
        </p:grpSpPr>
        <p:sp>
          <p:nvSpPr>
            <p:cNvPr id="19" name="AutoShape 17">
              <a:extLst>
                <a:ext uri="{FF2B5EF4-FFF2-40B4-BE49-F238E27FC236}">
                  <a16:creationId xmlns:a16="http://schemas.microsoft.com/office/drawing/2014/main" id="{FA4E105A-BEBF-8F4B-BDBB-063AD9002F1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81448" y="1788720"/>
              <a:ext cx="1588534" cy="1087830"/>
            </a:xfrm>
            <a:prstGeom prst="roundRect">
              <a:avLst>
                <a:gd name="adj" fmla="val 10260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726056"/>
              </a:solidFill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AutoShape 17">
              <a:extLst>
                <a:ext uri="{FF2B5EF4-FFF2-40B4-BE49-F238E27FC236}">
                  <a16:creationId xmlns:a16="http://schemas.microsoft.com/office/drawing/2014/main" id="{197BBF4D-2602-B645-96B5-305427141C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7067" y="1877239"/>
              <a:ext cx="635418" cy="435134"/>
            </a:xfrm>
            <a:prstGeom prst="roundRect">
              <a:avLst>
                <a:gd name="adj" fmla="val 16667"/>
              </a:avLst>
            </a:prstGeom>
            <a:solidFill>
              <a:srgbClr val="726056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M</a:t>
              </a:r>
              <a:r>
                <a:rPr kumimoji="0" lang="en-US" sz="14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1</a:t>
              </a:r>
            </a:p>
          </p:txBody>
        </p:sp>
        <p:sp>
          <p:nvSpPr>
            <p:cNvPr id="21" name="AutoShape 17">
              <a:extLst>
                <a:ext uri="{FF2B5EF4-FFF2-40B4-BE49-F238E27FC236}">
                  <a16:creationId xmlns:a16="http://schemas.microsoft.com/office/drawing/2014/main" id="{48038D20-6216-254E-944B-2279D0A9B0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9482" y="1877422"/>
              <a:ext cx="634882" cy="434769"/>
            </a:xfrm>
            <a:prstGeom prst="roundRect">
              <a:avLst>
                <a:gd name="adj" fmla="val 16667"/>
              </a:avLst>
            </a:prstGeom>
            <a:solidFill>
              <a:srgbClr val="726056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M</a:t>
              </a:r>
              <a:r>
                <a:rPr kumimoji="0" lang="en-US" sz="14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2</a:t>
              </a:r>
            </a:p>
          </p:txBody>
        </p:sp>
        <p:sp>
          <p:nvSpPr>
            <p:cNvPr id="22" name="AutoShape 17">
              <a:extLst>
                <a:ext uri="{FF2B5EF4-FFF2-40B4-BE49-F238E27FC236}">
                  <a16:creationId xmlns:a16="http://schemas.microsoft.com/office/drawing/2014/main" id="{AC400097-4705-034A-8C72-3A4B440AC7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7067" y="2352896"/>
              <a:ext cx="635418" cy="435134"/>
            </a:xfrm>
            <a:prstGeom prst="roundRect">
              <a:avLst>
                <a:gd name="adj" fmla="val 16667"/>
              </a:avLst>
            </a:prstGeom>
            <a:solidFill>
              <a:srgbClr val="726056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M</a:t>
              </a:r>
              <a:r>
                <a:rPr kumimoji="0" lang="en-US" sz="12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3</a:t>
              </a:r>
              <a:endParaRPr kumimoji="0" lang="en-US" sz="4000" b="0" i="1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23" name="AutoShape 17">
              <a:extLst>
                <a:ext uri="{FF2B5EF4-FFF2-40B4-BE49-F238E27FC236}">
                  <a16:creationId xmlns:a16="http://schemas.microsoft.com/office/drawing/2014/main" id="{39A79D6B-77F5-514C-8BD9-3648D9FEE8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9482" y="2353079"/>
              <a:ext cx="634882" cy="434769"/>
            </a:xfrm>
            <a:prstGeom prst="roundRect">
              <a:avLst>
                <a:gd name="adj" fmla="val 16667"/>
              </a:avLst>
            </a:prstGeom>
            <a:solidFill>
              <a:srgbClr val="726056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M</a:t>
              </a:r>
              <a:r>
                <a:rPr kumimoji="0" lang="en-US" sz="14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4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69D5BF7-1767-354E-8F47-35F03B964595}"/>
              </a:ext>
            </a:extLst>
          </p:cNvPr>
          <p:cNvGrpSpPr/>
          <p:nvPr/>
        </p:nvGrpSpPr>
        <p:grpSpPr>
          <a:xfrm>
            <a:off x="3181359" y="2732557"/>
            <a:ext cx="1761697" cy="1194158"/>
            <a:chOff x="696262" y="3333655"/>
            <a:chExt cx="1761697" cy="1194158"/>
          </a:xfrm>
        </p:grpSpPr>
        <p:sp>
          <p:nvSpPr>
            <p:cNvPr id="25" name="AutoShape 17">
              <a:extLst>
                <a:ext uri="{FF2B5EF4-FFF2-40B4-BE49-F238E27FC236}">
                  <a16:creationId xmlns:a16="http://schemas.microsoft.com/office/drawing/2014/main" id="{55A4E8DF-3808-BC43-BF50-E247A0A78A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262" y="4092679"/>
              <a:ext cx="635418" cy="435134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3</a:t>
              </a:r>
            </a:p>
          </p:txBody>
        </p:sp>
        <p:sp>
          <p:nvSpPr>
            <p:cNvPr id="26" name="AutoShape 17">
              <a:extLst>
                <a:ext uri="{FF2B5EF4-FFF2-40B4-BE49-F238E27FC236}">
                  <a16:creationId xmlns:a16="http://schemas.microsoft.com/office/drawing/2014/main" id="{74983DD6-3C3B-FE4D-8108-EC8FD3189A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5636" y="3967135"/>
              <a:ext cx="634882" cy="218305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4</a:t>
              </a:r>
              <a:endParaRPr kumimoji="0" lang="en-US" sz="5400" b="0" i="1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27" name="AutoShape 17">
              <a:extLst>
                <a:ext uri="{FF2B5EF4-FFF2-40B4-BE49-F238E27FC236}">
                  <a16:creationId xmlns:a16="http://schemas.microsoft.com/office/drawing/2014/main" id="{8C7F7153-8858-5547-8368-1D74F24B531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07067" y="3333655"/>
              <a:ext cx="314248" cy="435132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0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1</a:t>
              </a:r>
              <a:endParaRPr kumimoji="0" lang="en-US" sz="2800" b="0" i="1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28" name="AutoShape 17">
              <a:extLst>
                <a:ext uri="{FF2B5EF4-FFF2-40B4-BE49-F238E27FC236}">
                  <a16:creationId xmlns:a16="http://schemas.microsoft.com/office/drawing/2014/main" id="{20882266-9F09-1247-816B-505355F406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4446" y="3452867"/>
              <a:ext cx="981724" cy="434769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2</a:t>
              </a:r>
              <a:endParaRPr kumimoji="0" lang="en-US" sz="3600" b="0" i="1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29" name="AutoShape 17">
              <a:extLst>
                <a:ext uri="{FF2B5EF4-FFF2-40B4-BE49-F238E27FC236}">
                  <a16:creationId xmlns:a16="http://schemas.microsoft.com/office/drawing/2014/main" id="{C1762A20-8DBE-4F4F-8196-AD76535291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3077" y="4309508"/>
              <a:ext cx="634882" cy="218305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A96DE4-6114-9147-B611-C1B7ABDC34E2}"/>
              </a:ext>
            </a:extLst>
          </p:cNvPr>
          <p:cNvGrpSpPr/>
          <p:nvPr/>
        </p:nvGrpSpPr>
        <p:grpSpPr>
          <a:xfrm>
            <a:off x="6061432" y="2785721"/>
            <a:ext cx="1588534" cy="1087830"/>
            <a:chOff x="7125077" y="1982320"/>
            <a:chExt cx="1588534" cy="1087830"/>
          </a:xfrm>
        </p:grpSpPr>
        <p:sp>
          <p:nvSpPr>
            <p:cNvPr id="31" name="AutoShape 17">
              <a:extLst>
                <a:ext uri="{FF2B5EF4-FFF2-40B4-BE49-F238E27FC236}">
                  <a16:creationId xmlns:a16="http://schemas.microsoft.com/office/drawing/2014/main" id="{C1548C15-4814-D947-8C95-A651EFCB263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125077" y="1982320"/>
              <a:ext cx="1588534" cy="1087830"/>
            </a:xfrm>
            <a:prstGeom prst="roundRect">
              <a:avLst>
                <a:gd name="adj" fmla="val 6700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103160"/>
              </a:solidFill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AutoShape 17">
              <a:extLst>
                <a:ext uri="{FF2B5EF4-FFF2-40B4-BE49-F238E27FC236}">
                  <a16:creationId xmlns:a16="http://schemas.microsoft.com/office/drawing/2014/main" id="{4ED5D731-ED99-DF48-BEFE-0411906A46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7613" y="2580820"/>
              <a:ext cx="635418" cy="435134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solidFill>
                <a:srgbClr val="103160"/>
              </a:solidFill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3</a:t>
              </a:r>
            </a:p>
          </p:txBody>
        </p:sp>
        <p:sp>
          <p:nvSpPr>
            <p:cNvPr id="33" name="AutoShape 17">
              <a:extLst>
                <a:ext uri="{FF2B5EF4-FFF2-40B4-BE49-F238E27FC236}">
                  <a16:creationId xmlns:a16="http://schemas.microsoft.com/office/drawing/2014/main" id="{1F68446A-7FE5-584A-A994-B635CD4079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1160" y="2533139"/>
              <a:ext cx="634882" cy="218305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solidFill>
                <a:srgbClr val="103160"/>
              </a:solidFill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4</a:t>
              </a:r>
              <a:endParaRPr kumimoji="0" lang="en-US" sz="5400" b="0" i="1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34" name="AutoShape 17">
              <a:extLst>
                <a:ext uri="{FF2B5EF4-FFF2-40B4-BE49-F238E27FC236}">
                  <a16:creationId xmlns:a16="http://schemas.microsoft.com/office/drawing/2014/main" id="{9FB0ED0E-E336-E64B-B0CB-E99EBD5EAD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1160" y="2797649"/>
              <a:ext cx="634882" cy="218305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solidFill>
                <a:srgbClr val="103160"/>
              </a:solidFill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5</a:t>
              </a:r>
            </a:p>
          </p:txBody>
        </p:sp>
        <p:sp>
          <p:nvSpPr>
            <p:cNvPr id="35" name="AutoShape 17">
              <a:extLst>
                <a:ext uri="{FF2B5EF4-FFF2-40B4-BE49-F238E27FC236}">
                  <a16:creationId xmlns:a16="http://schemas.microsoft.com/office/drawing/2014/main" id="{646843DA-ED21-4140-8E7C-260E502590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4318" y="2055593"/>
              <a:ext cx="981724" cy="434769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solidFill>
                <a:srgbClr val="103160"/>
              </a:solidFill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2</a:t>
              </a:r>
              <a:endParaRPr kumimoji="0" lang="en-US" sz="3600" b="0" i="1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36" name="AutoShape 17">
              <a:extLst>
                <a:ext uri="{FF2B5EF4-FFF2-40B4-BE49-F238E27FC236}">
                  <a16:creationId xmlns:a16="http://schemas.microsoft.com/office/drawing/2014/main" id="{3C8D82BE-E463-6644-8865-00503E46437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207613" y="2055593"/>
              <a:ext cx="314248" cy="435132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solidFill>
                <a:srgbClr val="103160"/>
              </a:solidFill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0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1</a:t>
              </a:r>
              <a:endParaRPr kumimoji="0" lang="en-US" sz="2800" b="0" i="1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3F3194C8-2676-FF4C-8DBE-FD6445571AA8}"/>
              </a:ext>
            </a:extLst>
          </p:cNvPr>
          <p:cNvSpPr/>
          <p:nvPr/>
        </p:nvSpPr>
        <p:spPr>
          <a:xfrm>
            <a:off x="494741" y="4343654"/>
            <a:ext cx="22244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PDEs, 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Nonlocal integral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Classical DFT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Atomistic, …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FAE6784-1767-B445-A555-AB6CD78B4396}"/>
              </a:ext>
            </a:extLst>
          </p:cNvPr>
          <p:cNvSpPr/>
          <p:nvPr/>
        </p:nvSpPr>
        <p:spPr>
          <a:xfrm>
            <a:off x="2962023" y="4343654"/>
            <a:ext cx="24686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Mesh-based (FE, FV, FD)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Meshless (SPH,  MLS)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Implicit, explicit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Eulerian, </a:t>
            </a:r>
            <a:r>
              <a:rPr lang="en-US" sz="1400" dirty="0" err="1">
                <a:solidFill>
                  <a:srgbClr val="000000"/>
                </a:solidFill>
              </a:rPr>
              <a:t>Lagrangian</a:t>
            </a:r>
            <a:r>
              <a:rPr lang="en-US" sz="1400" dirty="0">
                <a:solidFill>
                  <a:srgbClr val="000000"/>
                </a:solidFill>
              </a:rPr>
              <a:t>, …</a:t>
            </a:r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FCD0AAA3-8FE9-7542-AB51-AABA4ACF60E3}"/>
              </a:ext>
            </a:extLst>
          </p:cNvPr>
          <p:cNvSpPr/>
          <p:nvPr/>
        </p:nvSpPr>
        <p:spPr bwMode="auto">
          <a:xfrm>
            <a:off x="5349764" y="3253478"/>
            <a:ext cx="350477" cy="152317"/>
          </a:xfrm>
          <a:prstGeom prst="rightArrow">
            <a:avLst>
              <a:gd name="adj1" fmla="val 43194"/>
              <a:gd name="adj2" fmla="val 114646"/>
            </a:avLst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108" charset="0"/>
            </a:endParaRPr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52F58332-8E42-2545-A91C-FE8F54089D81}"/>
              </a:ext>
            </a:extLst>
          </p:cNvPr>
          <p:cNvSpPr/>
          <p:nvPr/>
        </p:nvSpPr>
        <p:spPr bwMode="auto">
          <a:xfrm>
            <a:off x="2444057" y="3253478"/>
            <a:ext cx="350477" cy="152317"/>
          </a:xfrm>
          <a:prstGeom prst="rightArrow">
            <a:avLst>
              <a:gd name="adj1" fmla="val 43194"/>
              <a:gd name="adj2" fmla="val 114646"/>
            </a:avLst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10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2DEF498-C446-9242-A072-E5B5E0E075C8}"/>
              </a:ext>
            </a:extLst>
          </p:cNvPr>
          <p:cNvSpPr txBox="1"/>
          <p:nvPr/>
        </p:nvSpPr>
        <p:spPr>
          <a:xfrm>
            <a:off x="444025" y="4027442"/>
            <a:ext cx="224292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</a:rPr>
              <a:t>Complex System Model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EE36C95-545F-7D42-9007-F94A31FDCEB1}"/>
              </a:ext>
            </a:extLst>
          </p:cNvPr>
          <p:cNvSpPr txBox="1"/>
          <p:nvPr/>
        </p:nvSpPr>
        <p:spPr>
          <a:xfrm>
            <a:off x="3206719" y="4035137"/>
            <a:ext cx="195265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</a:rPr>
              <a:t>Traditional Methods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6DD0AF4-0972-264B-996A-4953C6EBA1BA}"/>
              </a:ext>
            </a:extLst>
          </p:cNvPr>
          <p:cNvSpPr txBox="1"/>
          <p:nvPr/>
        </p:nvSpPr>
        <p:spPr>
          <a:xfrm>
            <a:off x="5703720" y="4035137"/>
            <a:ext cx="24753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</a:rPr>
              <a:t>Coupled Numerical Model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A27397ED-C2E0-BA44-BD8A-A4145D451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079" y="2542926"/>
            <a:ext cx="689227" cy="68922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7FFE6853-CECC-5344-A156-3D339E4013BB}"/>
              </a:ext>
            </a:extLst>
          </p:cNvPr>
          <p:cNvGrpSpPr>
            <a:grpSpLocks noChangeAspect="1"/>
          </p:cNvGrpSpPr>
          <p:nvPr/>
        </p:nvGrpSpPr>
        <p:grpSpPr>
          <a:xfrm>
            <a:off x="9648864" y="204225"/>
            <a:ext cx="2061395" cy="2219973"/>
            <a:chOff x="7210288" y="1292008"/>
            <a:chExt cx="4447384" cy="4789516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415A0C8-216A-074B-8A50-5FEBAF5463E0}"/>
                </a:ext>
              </a:extLst>
            </p:cNvPr>
            <p:cNvSpPr/>
            <p:nvPr/>
          </p:nvSpPr>
          <p:spPr>
            <a:xfrm>
              <a:off x="10017756" y="2292567"/>
              <a:ext cx="1387736" cy="726630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Ocean</a:t>
              </a:r>
            </a:p>
            <a:p>
              <a:pPr algn="ctr"/>
              <a:r>
                <a:rPr lang="en-US" sz="600" dirty="0"/>
                <a:t>(MPAS-O)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BD13BC9-6E63-7649-839E-B80C9976C1C1}"/>
                </a:ext>
              </a:extLst>
            </p:cNvPr>
            <p:cNvSpPr/>
            <p:nvPr/>
          </p:nvSpPr>
          <p:spPr>
            <a:xfrm>
              <a:off x="9323889" y="1292008"/>
              <a:ext cx="1387736" cy="774694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Atmos.</a:t>
              </a:r>
            </a:p>
            <a:p>
              <a:pPr algn="ctr"/>
              <a:r>
                <a:rPr lang="en-US" sz="600" dirty="0"/>
                <a:t>(EAM)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BC50C3A-9C3F-5E48-96EC-B70AC1F2CF35}"/>
                </a:ext>
              </a:extLst>
            </p:cNvPr>
            <p:cNvSpPr/>
            <p:nvPr/>
          </p:nvSpPr>
          <p:spPr>
            <a:xfrm>
              <a:off x="10269936" y="3376990"/>
              <a:ext cx="1387736" cy="694482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Sea Ice</a:t>
              </a:r>
            </a:p>
            <a:p>
              <a:pPr algn="ctr"/>
              <a:r>
                <a:rPr lang="en-US" sz="600" dirty="0"/>
                <a:t>(MPAS-SI)</a:t>
              </a: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4A691D3D-BA8A-AA46-B198-8D3D5DD52302}"/>
                </a:ext>
              </a:extLst>
            </p:cNvPr>
            <p:cNvSpPr/>
            <p:nvPr/>
          </p:nvSpPr>
          <p:spPr>
            <a:xfrm>
              <a:off x="9384447" y="5372639"/>
              <a:ext cx="1387736" cy="708885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Land Ice</a:t>
              </a:r>
            </a:p>
            <a:p>
              <a:pPr algn="ctr"/>
              <a:r>
                <a:rPr lang="en-US" sz="600" dirty="0"/>
                <a:t>(MALI)</a:t>
              </a: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D54F681-20FA-5C42-BDFA-67E0E14AE3BD}"/>
                </a:ext>
              </a:extLst>
            </p:cNvPr>
            <p:cNvSpPr/>
            <p:nvPr/>
          </p:nvSpPr>
          <p:spPr>
            <a:xfrm>
              <a:off x="10017757" y="4421572"/>
              <a:ext cx="1387736" cy="708885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Land</a:t>
              </a:r>
            </a:p>
            <a:p>
              <a:pPr algn="ctr"/>
              <a:r>
                <a:rPr lang="en-US" sz="600" dirty="0"/>
                <a:t>(ELM)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4B2B5B6-73C9-2644-BDB7-AEDFA8541727}"/>
                </a:ext>
              </a:extLst>
            </p:cNvPr>
            <p:cNvCxnSpPr>
              <a:cxnSpLocks/>
              <a:stCxn id="51" idx="2"/>
              <a:endCxn id="59" idx="6"/>
            </p:cNvCxnSpPr>
            <p:nvPr/>
          </p:nvCxnSpPr>
          <p:spPr>
            <a:xfrm flipH="1" flipV="1">
              <a:off x="9862719" y="3716539"/>
              <a:ext cx="407217" cy="76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86396AF-5468-A04D-BE23-A4CD80A452B0}"/>
                </a:ext>
              </a:extLst>
            </p:cNvPr>
            <p:cNvCxnSpPr>
              <a:cxnSpLocks/>
              <a:stCxn id="50" idx="3"/>
            </p:cNvCxnSpPr>
            <p:nvPr/>
          </p:nvCxnSpPr>
          <p:spPr>
            <a:xfrm flipH="1">
              <a:off x="9021690" y="1953251"/>
              <a:ext cx="505428" cy="5947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C249BA4-1F66-1148-BD0E-F2381C502141}"/>
                </a:ext>
              </a:extLst>
            </p:cNvPr>
            <p:cNvCxnSpPr>
              <a:cxnSpLocks/>
              <a:stCxn id="52" idx="1"/>
            </p:cNvCxnSpPr>
            <p:nvPr/>
          </p:nvCxnSpPr>
          <p:spPr>
            <a:xfrm flipH="1" flipV="1">
              <a:off x="8845915" y="4938164"/>
              <a:ext cx="741761" cy="53828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F871F2E-A791-A245-ADEA-78283722D6F1}"/>
                </a:ext>
              </a:extLst>
            </p:cNvPr>
            <p:cNvCxnSpPr>
              <a:cxnSpLocks/>
              <a:stCxn id="49" idx="2"/>
            </p:cNvCxnSpPr>
            <p:nvPr/>
          </p:nvCxnSpPr>
          <p:spPr>
            <a:xfrm flipH="1">
              <a:off x="9527118" y="2655883"/>
              <a:ext cx="490639" cy="28796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3E173B2-5C34-634A-943D-D08786034768}"/>
                </a:ext>
              </a:extLst>
            </p:cNvPr>
            <p:cNvCxnSpPr>
              <a:stCxn id="53" idx="2"/>
              <a:endCxn id="59" idx="5"/>
            </p:cNvCxnSpPr>
            <p:nvPr/>
          </p:nvCxnSpPr>
          <p:spPr>
            <a:xfrm flipH="1" flipV="1">
              <a:off x="9474279" y="4636602"/>
              <a:ext cx="543478" cy="1394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FC224632-FECB-6643-81BF-D4AA92E09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10288" y="2415372"/>
              <a:ext cx="2652431" cy="2602333"/>
            </a:xfrm>
            <a:prstGeom prst="ellipse">
              <a:avLst/>
            </a:prstGeom>
          </p:spPr>
        </p:pic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A2B1E56D-DCDD-A445-A450-4A01163566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2585" y="2015286"/>
            <a:ext cx="763302" cy="408912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E369A0C0-28D5-A942-8085-0E60A9FEC4AB}"/>
              </a:ext>
            </a:extLst>
          </p:cNvPr>
          <p:cNvGrpSpPr/>
          <p:nvPr/>
        </p:nvGrpSpPr>
        <p:grpSpPr>
          <a:xfrm>
            <a:off x="9135912" y="2747797"/>
            <a:ext cx="1761697" cy="1194158"/>
            <a:chOff x="696262" y="3333655"/>
            <a:chExt cx="1761697" cy="1194158"/>
          </a:xfrm>
        </p:grpSpPr>
        <p:sp>
          <p:nvSpPr>
            <p:cNvPr id="66" name="AutoShape 17">
              <a:extLst>
                <a:ext uri="{FF2B5EF4-FFF2-40B4-BE49-F238E27FC236}">
                  <a16:creationId xmlns:a16="http://schemas.microsoft.com/office/drawing/2014/main" id="{C399EB7E-F000-3645-81D6-ED2FD800C5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262" y="4092679"/>
              <a:ext cx="635418" cy="435134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i="1" kern="0" dirty="0">
                  <a:latin typeface="Times"/>
                  <a:cs typeface="Times"/>
                </a:rPr>
                <a:t>DMD</a:t>
              </a: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"/>
                  <a:ea typeface="+mn-ea"/>
                  <a:cs typeface="Times"/>
                </a:rPr>
                <a:t>=N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effectLst/>
                  <a:uLnTx/>
                  <a:uFillTx/>
                  <a:latin typeface="Times"/>
                  <a:ea typeface="+mn-ea"/>
                  <a:cs typeface="Times"/>
                </a:rPr>
                <a:t>3</a:t>
              </a:r>
            </a:p>
          </p:txBody>
        </p:sp>
        <p:sp>
          <p:nvSpPr>
            <p:cNvPr id="67" name="AutoShape 17">
              <a:extLst>
                <a:ext uri="{FF2B5EF4-FFF2-40B4-BE49-F238E27FC236}">
                  <a16:creationId xmlns:a16="http://schemas.microsoft.com/office/drawing/2014/main" id="{4280E07C-A27D-1D40-8B54-569224095A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5636" y="3967135"/>
              <a:ext cx="634882" cy="218305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"/>
                  <a:ea typeface="+mn-ea"/>
                  <a:cs typeface="Times"/>
                </a:rPr>
                <a:t>ROM=N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effectLst/>
                  <a:uLnTx/>
                  <a:uFillTx/>
                  <a:latin typeface="Times"/>
                  <a:ea typeface="+mn-ea"/>
                  <a:cs typeface="Times"/>
                </a:rPr>
                <a:t>4</a:t>
              </a:r>
              <a:endParaRPr kumimoji="0" lang="en-US" sz="5400" b="0" i="1" u="none" strike="noStrike" kern="0" cap="none" spc="0" normalizeH="0" baseline="-25000" noProof="0" dirty="0">
                <a:ln>
                  <a:noFill/>
                </a:ln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68" name="AutoShape 17">
              <a:extLst>
                <a:ext uri="{FF2B5EF4-FFF2-40B4-BE49-F238E27FC236}">
                  <a16:creationId xmlns:a16="http://schemas.microsoft.com/office/drawing/2014/main" id="{7B278625-4582-724E-A8ED-9ED6E5F37DB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07067" y="3333655"/>
              <a:ext cx="314248" cy="435132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0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1</a:t>
              </a:r>
              <a:endParaRPr kumimoji="0" lang="en-US" sz="2800" b="0" i="1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69" name="AutoShape 17">
              <a:extLst>
                <a:ext uri="{FF2B5EF4-FFF2-40B4-BE49-F238E27FC236}">
                  <a16:creationId xmlns:a16="http://schemas.microsoft.com/office/drawing/2014/main" id="{17480500-B7EA-5440-94C2-A88FEB66BA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4446" y="3452867"/>
              <a:ext cx="981724" cy="434769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i="1" kern="0" dirty="0">
                  <a:latin typeface="Times"/>
                  <a:cs typeface="Times"/>
                </a:rPr>
                <a:t>PINN</a:t>
              </a: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"/>
                  <a:ea typeface="+mn-ea"/>
                  <a:cs typeface="Times"/>
                </a:rPr>
                <a:t>=N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effectLst/>
                  <a:uLnTx/>
                  <a:uFillTx/>
                  <a:latin typeface="Times"/>
                  <a:ea typeface="+mn-ea"/>
                  <a:cs typeface="Times"/>
                </a:rPr>
                <a:t>2</a:t>
              </a:r>
              <a:endParaRPr kumimoji="0" lang="en-US" sz="3600" b="0" i="1" u="none" strike="noStrike" kern="0" cap="none" spc="0" normalizeH="0" baseline="-25000" noProof="0" dirty="0">
                <a:ln>
                  <a:noFill/>
                </a:ln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70" name="AutoShape 17">
              <a:extLst>
                <a:ext uri="{FF2B5EF4-FFF2-40B4-BE49-F238E27FC236}">
                  <a16:creationId xmlns:a16="http://schemas.microsoft.com/office/drawing/2014/main" id="{AF0C1E71-C41E-B343-BDEF-F3035E9273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3077" y="4309508"/>
              <a:ext cx="634882" cy="218305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"/>
                  <a:ea typeface="+mn-ea"/>
                  <a:cs typeface="Times"/>
                </a:rPr>
                <a:t>UDE=N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effectLst/>
                  <a:uLnTx/>
                  <a:uFillTx/>
                  <a:latin typeface="Times"/>
                  <a:ea typeface="+mn-ea"/>
                  <a:cs typeface="Times"/>
                </a:rPr>
                <a:t>5</a:t>
              </a:r>
            </a:p>
          </p:txBody>
        </p:sp>
      </p:grpSp>
      <p:sp>
        <p:nvSpPr>
          <p:cNvPr id="71" name="Right Arrow 70">
            <a:extLst>
              <a:ext uri="{FF2B5EF4-FFF2-40B4-BE49-F238E27FC236}">
                <a16:creationId xmlns:a16="http://schemas.microsoft.com/office/drawing/2014/main" id="{6F2429FD-1E57-B94E-8E8F-111D872B28A7}"/>
              </a:ext>
            </a:extLst>
          </p:cNvPr>
          <p:cNvSpPr/>
          <p:nvPr/>
        </p:nvSpPr>
        <p:spPr bwMode="auto">
          <a:xfrm rot="10800000">
            <a:off x="8219897" y="3268718"/>
            <a:ext cx="350477" cy="152317"/>
          </a:xfrm>
          <a:prstGeom prst="rightArrow">
            <a:avLst>
              <a:gd name="adj1" fmla="val 43194"/>
              <a:gd name="adj2" fmla="val 114646"/>
            </a:avLst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10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E01C51F-CA50-8849-8B98-C27F497A9B0C}"/>
              </a:ext>
            </a:extLst>
          </p:cNvPr>
          <p:cNvSpPr txBox="1"/>
          <p:nvPr/>
        </p:nvSpPr>
        <p:spPr>
          <a:xfrm>
            <a:off x="8778008" y="4035716"/>
            <a:ext cx="32446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</a:rPr>
              <a:t>Traditional + Data-Driven Methods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E40DEB7-A1A9-4242-A06B-563E66176CD5}"/>
              </a:ext>
            </a:extLst>
          </p:cNvPr>
          <p:cNvSpPr/>
          <p:nvPr/>
        </p:nvSpPr>
        <p:spPr>
          <a:xfrm>
            <a:off x="8903281" y="4358894"/>
            <a:ext cx="28069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PINNs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Neural 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Projection-based ROMs, …</a:t>
            </a:r>
          </a:p>
        </p:txBody>
      </p:sp>
      <p:cxnSp>
        <p:nvCxnSpPr>
          <p:cNvPr id="75" name="Curved Connector 74">
            <a:extLst>
              <a:ext uri="{FF2B5EF4-FFF2-40B4-BE49-F238E27FC236}">
                <a16:creationId xmlns:a16="http://schemas.microsoft.com/office/drawing/2014/main" id="{AD8372F9-C87B-F441-9988-FF556C165665}"/>
              </a:ext>
            </a:extLst>
          </p:cNvPr>
          <p:cNvCxnSpPr>
            <a:cxnSpLocks/>
            <a:stCxn id="49" idx="4"/>
            <a:endCxn id="67" idx="3"/>
          </p:cNvCxnSpPr>
          <p:nvPr/>
        </p:nvCxnSpPr>
        <p:spPr>
          <a:xfrm rot="5400000">
            <a:off x="9683144" y="1901814"/>
            <a:ext cx="2485641" cy="691591"/>
          </a:xfrm>
          <a:prstGeom prst="curvedConnector2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urved Connector 75">
            <a:extLst>
              <a:ext uri="{FF2B5EF4-FFF2-40B4-BE49-F238E27FC236}">
                <a16:creationId xmlns:a16="http://schemas.microsoft.com/office/drawing/2014/main" id="{58D98B41-7AC7-B144-A83E-1BD58A65CFA5}"/>
              </a:ext>
            </a:extLst>
          </p:cNvPr>
          <p:cNvCxnSpPr>
            <a:cxnSpLocks/>
            <a:stCxn id="51" idx="5"/>
            <a:endCxn id="66" idx="2"/>
          </p:cNvCxnSpPr>
          <p:nvPr/>
        </p:nvCxnSpPr>
        <p:spPr>
          <a:xfrm rot="5400000">
            <a:off x="9286556" y="1612449"/>
            <a:ext cx="2496571" cy="2162440"/>
          </a:xfrm>
          <a:prstGeom prst="curvedConnector3">
            <a:avLst>
              <a:gd name="adj1" fmla="val 105245"/>
            </a:avLst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urved Connector 77">
            <a:extLst>
              <a:ext uri="{FF2B5EF4-FFF2-40B4-BE49-F238E27FC236}">
                <a16:creationId xmlns:a16="http://schemas.microsoft.com/office/drawing/2014/main" id="{2EC0B91A-B1FF-004C-BB61-8519701F6B76}"/>
              </a:ext>
            </a:extLst>
          </p:cNvPr>
          <p:cNvCxnSpPr>
            <a:cxnSpLocks/>
            <a:stCxn id="50" idx="7"/>
          </p:cNvCxnSpPr>
          <p:nvPr/>
        </p:nvCxnSpPr>
        <p:spPr>
          <a:xfrm rot="16200000" flipH="1" flipV="1">
            <a:off x="9246348" y="1895150"/>
            <a:ext cx="3569555" cy="292873"/>
          </a:xfrm>
          <a:prstGeom prst="curvedConnector5">
            <a:avLst>
              <a:gd name="adj1" fmla="val -1281"/>
              <a:gd name="adj2" fmla="val -265517"/>
              <a:gd name="adj3" fmla="val 99314"/>
            </a:avLst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Picture 79">
            <a:extLst>
              <a:ext uri="{FF2B5EF4-FFF2-40B4-BE49-F238E27FC236}">
                <a16:creationId xmlns:a16="http://schemas.microsoft.com/office/drawing/2014/main" id="{9EB4FDA2-A43A-FE43-BC70-4175AD9E14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1295" y="2776807"/>
            <a:ext cx="457200" cy="431800"/>
          </a:xfrm>
          <a:prstGeom prst="rect">
            <a:avLst/>
          </a:prstGeom>
        </p:spPr>
      </p:pic>
      <p:cxnSp>
        <p:nvCxnSpPr>
          <p:cNvPr id="63" name="Curved Connector 60">
            <a:extLst>
              <a:ext uri="{FF2B5EF4-FFF2-40B4-BE49-F238E27FC236}">
                <a16:creationId xmlns:a16="http://schemas.microsoft.com/office/drawing/2014/main" id="{148A2859-BD09-47AF-B165-EC6815CB1A71}"/>
              </a:ext>
            </a:extLst>
          </p:cNvPr>
          <p:cNvCxnSpPr>
            <a:cxnSpLocks/>
            <a:stCxn id="53" idx="6"/>
            <a:endCxn id="68" idx="3"/>
          </p:cNvCxnSpPr>
          <p:nvPr/>
        </p:nvCxnSpPr>
        <p:spPr>
          <a:xfrm flipH="1">
            <a:off x="9560965" y="1819086"/>
            <a:ext cx="2032407" cy="1146277"/>
          </a:xfrm>
          <a:prstGeom prst="curvedConnector3">
            <a:avLst>
              <a:gd name="adj1" fmla="val -11248"/>
            </a:avLst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FDC87EE8-3A09-4C23-B0CD-0ED21FBC6E7A}"/>
              </a:ext>
            </a:extLst>
          </p:cNvPr>
          <p:cNvSpPr txBox="1"/>
          <p:nvPr/>
        </p:nvSpPr>
        <p:spPr>
          <a:xfrm>
            <a:off x="1017669" y="1131802"/>
            <a:ext cx="7970300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There exist established </a:t>
            </a:r>
            <a:r>
              <a:rPr lang="en-US" sz="2000" b="1" dirty="0"/>
              <a:t>rigorous mathematical theories </a:t>
            </a:r>
            <a:r>
              <a:rPr lang="en-US" sz="2000" dirty="0"/>
              <a:t>for </a:t>
            </a:r>
            <a:r>
              <a:rPr lang="en-US" sz="2000" b="1" dirty="0"/>
              <a:t>coupling</a:t>
            </a:r>
            <a:r>
              <a:rPr lang="en-US" sz="2000" dirty="0"/>
              <a:t> multi-scale and multi-physics components based on </a:t>
            </a:r>
            <a:r>
              <a:rPr lang="en-US" sz="2000" b="1" dirty="0"/>
              <a:t>traditional discretization methods </a:t>
            </a:r>
            <a:r>
              <a:rPr lang="en-US" sz="2000" dirty="0"/>
              <a:t>(“Full Order Models” or FOMs).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B7AFC4-B577-496C-8049-983AF6728653}"/>
              </a:ext>
            </a:extLst>
          </p:cNvPr>
          <p:cNvSpPr txBox="1"/>
          <p:nvPr/>
        </p:nvSpPr>
        <p:spPr>
          <a:xfrm>
            <a:off x="340782" y="1202020"/>
            <a:ext cx="540212" cy="76944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  <a:sym typeface="Wingdings" panose="05000000000000000000" pitchFamily="2" charset="2"/>
              </a:rPr>
              <a:t></a:t>
            </a:r>
            <a:endParaRPr lang="en-US" sz="5000" dirty="0">
              <a:solidFill>
                <a:srgbClr val="00B05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9FC6F1-91BD-4C60-A5F3-2DE087E37A13}"/>
              </a:ext>
            </a:extLst>
          </p:cNvPr>
          <p:cNvSpPr txBox="1"/>
          <p:nvPr/>
        </p:nvSpPr>
        <p:spPr>
          <a:xfrm>
            <a:off x="11031125" y="5550762"/>
            <a:ext cx="6265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  <a:endParaRPr lang="en-US" sz="5000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06BD71-0BB9-8773-FD8A-06C912EC0F7C}"/>
              </a:ext>
            </a:extLst>
          </p:cNvPr>
          <p:cNvSpPr/>
          <p:nvPr/>
        </p:nvSpPr>
        <p:spPr>
          <a:xfrm>
            <a:off x="880994" y="5664826"/>
            <a:ext cx="9607468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dirty="0"/>
              <a:t>Unfortunately, existing algorithmic and software infrastructures are </a:t>
            </a:r>
            <a:r>
              <a:rPr lang="en-US" sz="2000" b="1" dirty="0"/>
              <a:t>ill-equipped</a:t>
            </a:r>
            <a:r>
              <a:rPr lang="en-US" sz="2000" dirty="0"/>
              <a:t> to handle plug-and-play integration of </a:t>
            </a:r>
            <a:r>
              <a:rPr lang="en-US" sz="2000" b="1" dirty="0"/>
              <a:t>non-traditional, data-driven models</a:t>
            </a:r>
            <a:r>
              <a:rPr lang="en-US" sz="20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7864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49EE8-C502-4CFF-ACF8-45BE1106A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857" y="3226262"/>
            <a:ext cx="10058400" cy="570225"/>
          </a:xfrm>
        </p:spPr>
        <p:txBody>
          <a:bodyPr/>
          <a:lstStyle/>
          <a:p>
            <a:pPr algn="ctr"/>
            <a:r>
              <a:rPr lang="en-US" dirty="0"/>
              <a:t>Start of Backup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907B47-4C62-465C-93E2-7C321D006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4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/>
              <p:nvPr/>
            </p:nvSpPr>
            <p:spPr>
              <a:xfrm>
                <a:off x="337800" y="3746543"/>
                <a:ext cx="11669701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0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 </a:t>
                </a:r>
                <a:r>
                  <a:rPr lang="en-US" sz="1900" dirty="0">
                    <a:cs typeface="Calibri" panose="020F0502020204030204" pitchFamily="34" charset="0"/>
                  </a:rPr>
                  <a:t>Initialize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=0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controller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time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index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).</m:t>
                    </m:r>
                  </m:oMath>
                </a14:m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endParaRPr lang="en-US" sz="1900" i="1" dirty="0">
                  <a:cs typeface="Calibri" panose="020F0502020204030204" pitchFamily="34" charset="0"/>
                </a:endParaRPr>
              </a:p>
              <a:p>
                <a:endParaRPr lang="en-US" sz="1900" dirty="0"/>
              </a:p>
              <a:p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b="1" i="1" dirty="0">
                  <a:cs typeface="Calibri" panose="020F0502020204030204" pitchFamily="34" charset="0"/>
                </a:endParaRPr>
              </a:p>
              <a:p>
                <a:endParaRPr lang="en-US" sz="2000" b="1" i="1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800" y="3746543"/>
                <a:ext cx="11669701" cy="1754326"/>
              </a:xfrm>
              <a:prstGeom prst="rect">
                <a:avLst/>
              </a:prstGeom>
              <a:blipFill>
                <a:blip r:embed="rId3"/>
                <a:stretch>
                  <a:fillRect l="-470" t="-2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2B1513E3-B32F-4A19-93CD-7ADB2556E141}"/>
              </a:ext>
            </a:extLst>
          </p:cNvPr>
          <p:cNvGrpSpPr/>
          <p:nvPr/>
        </p:nvGrpSpPr>
        <p:grpSpPr>
          <a:xfrm>
            <a:off x="657122" y="1238320"/>
            <a:ext cx="6446745" cy="2104379"/>
            <a:chOff x="538359" y="2231154"/>
            <a:chExt cx="6446745" cy="2104379"/>
          </a:xfrm>
        </p:grpSpPr>
        <p:pic>
          <p:nvPicPr>
            <p:cNvPr id="21" name="Picture 20" descr="Schwarz-time-integration.png">
              <a:extLst>
                <a:ext uri="{FF2B5EF4-FFF2-40B4-BE49-F238E27FC236}">
                  <a16:creationId xmlns:a16="http://schemas.microsoft.com/office/drawing/2014/main" id="{0D442A46-2135-4FCE-81D9-6D723D481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968" y="2406149"/>
              <a:ext cx="4898136" cy="1929384"/>
            </a:xfrm>
            <a:prstGeom prst="rect">
              <a:avLst/>
            </a:prstGeom>
          </p:spPr>
        </p:pic>
        <p:pic>
          <p:nvPicPr>
            <p:cNvPr id="22" name="Picture 21" descr="Schwarz-domains.png">
              <a:extLst>
                <a:ext uri="{FF2B5EF4-FFF2-40B4-BE49-F238E27FC236}">
                  <a16:creationId xmlns:a16="http://schemas.microsoft.com/office/drawing/2014/main" id="{5C69E27E-142A-4482-95DC-67D3AA4E7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359" y="2231154"/>
              <a:ext cx="1150530" cy="206479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AD3475B-1792-4482-9D9E-485179614B61}"/>
                    </a:ext>
                  </a:extLst>
                </p:cNvPr>
                <p:cNvSpPr txBox="1"/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15334C3-9C67-40DC-91D5-47AD4405FF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73965508-7F47-4D53-BDAB-A2723924ADF7}"/>
              </a:ext>
            </a:extLst>
          </p:cNvPr>
          <p:cNvSpPr/>
          <p:nvPr/>
        </p:nvSpPr>
        <p:spPr>
          <a:xfrm>
            <a:off x="4678100" y="1214092"/>
            <a:ext cx="2425767" cy="212860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/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058D1-D606-4011-9FC7-8ACC9D01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D7B5CCB3-C783-40A0-B8BC-66A4F44BE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Time-Advancement Within the Schwarz Framework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CE5ADB6-E6E6-42E9-B633-713E2D992FCB}"/>
              </a:ext>
            </a:extLst>
          </p:cNvPr>
          <p:cNvSpPr txBox="1">
            <a:spLocks/>
          </p:cNvSpPr>
          <p:nvPr/>
        </p:nvSpPr>
        <p:spPr bwMode="auto">
          <a:xfrm>
            <a:off x="8521187" y="1577793"/>
            <a:ext cx="2675720" cy="109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Controller time stepper</a:t>
            </a: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1</a:t>
            </a:r>
          </a:p>
          <a:p>
            <a:pPr marL="0" indent="0">
              <a:buNone/>
              <a:defRPr/>
            </a:pPr>
            <a:endParaRPr lang="en-US" sz="1700" baseline="-25000" dirty="0">
              <a:latin typeface="Symbol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baseline="-25000" dirty="0">
              <a:latin typeface="Symbol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2</a:t>
            </a: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874CE0-EA15-4424-96D1-95560F923B6E}"/>
              </a:ext>
            </a:extLst>
          </p:cNvPr>
          <p:cNvSpPr txBox="1"/>
          <p:nvPr/>
        </p:nvSpPr>
        <p:spPr>
          <a:xfrm>
            <a:off x="7051946" y="5814667"/>
            <a:ext cx="2316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Model PDE: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B58635-8074-4F3E-A8F6-345DD414EABC}"/>
              </a:ext>
            </a:extLst>
          </p:cNvPr>
          <p:cNvSpPr/>
          <p:nvPr/>
        </p:nvSpPr>
        <p:spPr>
          <a:xfrm>
            <a:off x="6954026" y="5500869"/>
            <a:ext cx="4739268" cy="119253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02226DD-D157-4BDE-947D-F435EC345BB6}"/>
                  </a:ext>
                </a:extLst>
              </p:cNvPr>
              <p:cNvSpPr txBox="1"/>
              <p:nvPr/>
            </p:nvSpPr>
            <p:spPr>
              <a:xfrm>
                <a:off x="8545661" y="5610131"/>
                <a:ext cx="2873479" cy="8842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acc>
                                <m:accPr>
                                  <m:chr m:val="̇"/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b="1" i="0" dirty="0" smtClean="0"/>
                                <m:t>    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𝛺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    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on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𝜕𝛺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d>
                                <m:dPr>
                                  <m:ctrlP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𝛺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02226DD-D157-4BDE-947D-F435EC345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5661" y="5610131"/>
                <a:ext cx="2873479" cy="88428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896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/>
              <p:nvPr/>
            </p:nvSpPr>
            <p:spPr>
              <a:xfrm>
                <a:off x="337800" y="3746543"/>
                <a:ext cx="11669701" cy="2754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0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 </a:t>
                </a:r>
                <a:r>
                  <a:rPr lang="en-US" sz="1900" dirty="0">
                    <a:cs typeface="Calibri" panose="020F0502020204030204" pitchFamily="34" charset="0"/>
                  </a:rPr>
                  <a:t>Initialize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=0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controller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time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index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).</m:t>
                    </m:r>
                  </m:oMath>
                </a14:m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1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dirty="0">
                    <a:cs typeface="Calibri" panose="020F0502020204030204" pitchFamily="34" charset="0"/>
                  </a:rPr>
                  <a:t> 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/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900" dirty="0"/>
              </a:p>
              <a:p>
                <a:endParaRPr lang="en-US" sz="400" dirty="0"/>
              </a:p>
              <a:p>
                <a:endParaRPr lang="en-US" sz="400" dirty="0"/>
              </a:p>
              <a:p>
                <a:endParaRPr lang="en-US" sz="1900" dirty="0"/>
              </a:p>
              <a:p>
                <a:endParaRPr lang="en-US" sz="1900" i="1" dirty="0">
                  <a:cs typeface="Calibri" panose="020F0502020204030204" pitchFamily="34" charset="0"/>
                </a:endParaRPr>
              </a:p>
              <a:p>
                <a:endParaRPr lang="en-US" sz="1900" dirty="0"/>
              </a:p>
              <a:p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b="1" i="1" dirty="0">
                  <a:cs typeface="Calibri" panose="020F0502020204030204" pitchFamily="34" charset="0"/>
                </a:endParaRPr>
              </a:p>
              <a:p>
                <a:endParaRPr lang="en-US" sz="2000" b="1" i="1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800" y="3746543"/>
                <a:ext cx="11669701" cy="2754600"/>
              </a:xfrm>
              <a:prstGeom prst="rect">
                <a:avLst/>
              </a:prstGeom>
              <a:blipFill>
                <a:blip r:embed="rId3"/>
                <a:stretch>
                  <a:fillRect l="-470" t="-13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2B1513E3-B32F-4A19-93CD-7ADB2556E141}"/>
              </a:ext>
            </a:extLst>
          </p:cNvPr>
          <p:cNvGrpSpPr/>
          <p:nvPr/>
        </p:nvGrpSpPr>
        <p:grpSpPr>
          <a:xfrm>
            <a:off x="2081377" y="1264662"/>
            <a:ext cx="5022490" cy="2078037"/>
            <a:chOff x="1962614" y="2257496"/>
            <a:chExt cx="5022490" cy="2078037"/>
          </a:xfrm>
        </p:grpSpPr>
        <p:pic>
          <p:nvPicPr>
            <p:cNvPr id="21" name="Picture 20" descr="Schwarz-time-integration.png">
              <a:extLst>
                <a:ext uri="{FF2B5EF4-FFF2-40B4-BE49-F238E27FC236}">
                  <a16:creationId xmlns:a16="http://schemas.microsoft.com/office/drawing/2014/main" id="{0D442A46-2135-4FCE-81D9-6D723D481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968" y="2406149"/>
              <a:ext cx="4898136" cy="19293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AD3475B-1792-4482-9D9E-485179614B61}"/>
                    </a:ext>
                  </a:extLst>
                </p:cNvPr>
                <p:cNvSpPr txBox="1"/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15334C3-9C67-40DC-91D5-47AD4405FF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73965508-7F47-4D53-BDAB-A2723924ADF7}"/>
              </a:ext>
            </a:extLst>
          </p:cNvPr>
          <p:cNvSpPr/>
          <p:nvPr/>
        </p:nvSpPr>
        <p:spPr>
          <a:xfrm>
            <a:off x="4678100" y="1214092"/>
            <a:ext cx="2425767" cy="212860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/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058D1-D606-4011-9FC7-8ACC9D01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32</a:t>
            </a:fld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5C76D07-1AD8-48B2-B067-EC3BA04BB28E}"/>
              </a:ext>
            </a:extLst>
          </p:cNvPr>
          <p:cNvCxnSpPr>
            <a:cxnSpLocks/>
          </p:cNvCxnSpPr>
          <p:nvPr/>
        </p:nvCxnSpPr>
        <p:spPr>
          <a:xfrm>
            <a:off x="2202801" y="2273174"/>
            <a:ext cx="2469718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8A1196C-2853-40DC-91A1-192989483980}"/>
                  </a:ext>
                </a:extLst>
              </p:cNvPr>
              <p:cNvSpPr txBox="1"/>
              <p:nvPr/>
            </p:nvSpPr>
            <p:spPr>
              <a:xfrm>
                <a:off x="2782961" y="1914621"/>
                <a:ext cx="33785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Integrate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8A1196C-2853-40DC-91A1-1929894839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2961" y="1914621"/>
                <a:ext cx="3378569" cy="307777"/>
              </a:xfrm>
              <a:prstGeom prst="rect">
                <a:avLst/>
              </a:prstGeom>
              <a:blipFill>
                <a:blip r:embed="rId9"/>
                <a:stretch>
                  <a:fillRect l="-542" t="-3922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 descr="Schwarz-domains.png">
            <a:extLst>
              <a:ext uri="{FF2B5EF4-FFF2-40B4-BE49-F238E27FC236}">
                <a16:creationId xmlns:a16="http://schemas.microsoft.com/office/drawing/2014/main" id="{5C69E27E-142A-4482-95DC-67D3AA4E7F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22" y="1238320"/>
            <a:ext cx="1150530" cy="2064791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D7B5CCB3-C783-40A0-B8BC-66A4F44BE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Time-Advancement Within the Schwarz Framework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ACE5ADB6-E6E6-42E9-B633-713E2D992FCB}"/>
              </a:ext>
            </a:extLst>
          </p:cNvPr>
          <p:cNvSpPr txBox="1">
            <a:spLocks/>
          </p:cNvSpPr>
          <p:nvPr/>
        </p:nvSpPr>
        <p:spPr bwMode="auto">
          <a:xfrm>
            <a:off x="8521187" y="1577793"/>
            <a:ext cx="2675720" cy="109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Controller time stepper</a:t>
            </a: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1</a:t>
            </a:r>
          </a:p>
          <a:p>
            <a:pPr marL="0" indent="0">
              <a:buNone/>
              <a:defRPr/>
            </a:pPr>
            <a:endParaRPr lang="en-US" sz="1700" baseline="-25000" dirty="0">
              <a:latin typeface="Symbol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baseline="-25000" dirty="0">
              <a:latin typeface="Symbol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2</a:t>
            </a: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615FF5-7DB6-439E-9554-1B22B02AE3E5}"/>
              </a:ext>
            </a:extLst>
          </p:cNvPr>
          <p:cNvSpPr txBox="1"/>
          <p:nvPr/>
        </p:nvSpPr>
        <p:spPr>
          <a:xfrm>
            <a:off x="7051946" y="5814667"/>
            <a:ext cx="2316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Model PDE: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7FE0C69-ADD9-44F5-98A7-D8DAC4D00630}"/>
              </a:ext>
            </a:extLst>
          </p:cNvPr>
          <p:cNvSpPr/>
          <p:nvPr/>
        </p:nvSpPr>
        <p:spPr>
          <a:xfrm>
            <a:off x="623670" y="1216017"/>
            <a:ext cx="1230271" cy="12272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51C940A-52D2-401B-BC5C-5FEAE6435DB4}"/>
                  </a:ext>
                </a:extLst>
              </p:cNvPr>
              <p:cNvSpPr txBox="1"/>
              <p:nvPr/>
            </p:nvSpPr>
            <p:spPr>
              <a:xfrm>
                <a:off x="8545661" y="5610131"/>
                <a:ext cx="2873479" cy="8842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acc>
                                <m:accPr>
                                  <m:chr m:val="̇"/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b="1" i="0" dirty="0" smtClean="0"/>
                                <m:t>    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𝛺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    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on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𝜕𝛺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d>
                                <m:dPr>
                                  <m:ctrlP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𝛺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51C940A-52D2-401B-BC5C-5FEAE6435D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5661" y="5610131"/>
                <a:ext cx="2873479" cy="88428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02C5D942-B031-40BA-AAC2-94C240B2D003}"/>
              </a:ext>
            </a:extLst>
          </p:cNvPr>
          <p:cNvSpPr/>
          <p:nvPr/>
        </p:nvSpPr>
        <p:spPr>
          <a:xfrm>
            <a:off x="6954026" y="5500869"/>
            <a:ext cx="4739268" cy="119253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16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/>
              <p:nvPr/>
            </p:nvSpPr>
            <p:spPr>
              <a:xfrm>
                <a:off x="337800" y="3746543"/>
                <a:ext cx="11669701" cy="37548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0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 </a:t>
                </a:r>
                <a:r>
                  <a:rPr lang="en-US" sz="1900" dirty="0">
                    <a:cs typeface="Calibri" panose="020F0502020204030204" pitchFamily="34" charset="0"/>
                  </a:rPr>
                  <a:t>Initialize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=0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controller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time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index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).</m:t>
                    </m:r>
                  </m:oMath>
                </a14:m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1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dirty="0">
                    <a:cs typeface="Calibri" panose="020F0502020204030204" pitchFamily="34" charset="0"/>
                  </a:rPr>
                  <a:t> 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/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900" dirty="0"/>
              </a:p>
              <a:p>
                <a:endParaRPr lang="en-US" sz="400" dirty="0"/>
              </a:p>
              <a:p>
                <a:endParaRPr lang="en-US" sz="400" dirty="0"/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2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i="1" dirty="0">
                    <a:cs typeface="Calibri" panose="020F0502020204030204" pitchFamily="34" charset="0"/>
                  </a:rPr>
                  <a:t> </a:t>
                </a:r>
                <a:r>
                  <a:rPr lang="en-US" sz="1900" dirty="0">
                    <a:cs typeface="Calibri" panose="020F0502020204030204" pitchFamily="34" charset="0"/>
                  </a:rPr>
                  <a:t>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/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/>
                  <a:t>.</a:t>
                </a:r>
              </a:p>
              <a:p>
                <a:endParaRPr lang="en-US" sz="400" b="1" i="1" u="sng" dirty="0"/>
              </a:p>
              <a:p>
                <a:endParaRPr lang="en-US" sz="400" b="1" i="1" u="sng" dirty="0"/>
              </a:p>
              <a:p>
                <a:endParaRPr lang="en-US" sz="1900" dirty="0"/>
              </a:p>
              <a:p>
                <a:endParaRPr lang="en-US" sz="1900" dirty="0"/>
              </a:p>
              <a:p>
                <a:endParaRPr lang="en-US" sz="1900" i="1" dirty="0">
                  <a:cs typeface="Calibri" panose="020F0502020204030204" pitchFamily="34" charset="0"/>
                </a:endParaRPr>
              </a:p>
              <a:p>
                <a:endParaRPr lang="en-US" sz="1900" dirty="0"/>
              </a:p>
              <a:p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b="1" i="1" dirty="0">
                  <a:cs typeface="Calibri" panose="020F0502020204030204" pitchFamily="34" charset="0"/>
                </a:endParaRPr>
              </a:p>
              <a:p>
                <a:endParaRPr lang="en-US" sz="2000" b="1" i="1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800" y="3746543"/>
                <a:ext cx="11669701" cy="3754874"/>
              </a:xfrm>
              <a:prstGeom prst="rect">
                <a:avLst/>
              </a:prstGeom>
              <a:blipFill>
                <a:blip r:embed="rId3"/>
                <a:stretch>
                  <a:fillRect l="-470" t="-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2B1513E3-B32F-4A19-93CD-7ADB2556E141}"/>
              </a:ext>
            </a:extLst>
          </p:cNvPr>
          <p:cNvGrpSpPr/>
          <p:nvPr/>
        </p:nvGrpSpPr>
        <p:grpSpPr>
          <a:xfrm>
            <a:off x="657122" y="1238320"/>
            <a:ext cx="6446745" cy="2104379"/>
            <a:chOff x="538359" y="2231154"/>
            <a:chExt cx="6446745" cy="2104379"/>
          </a:xfrm>
        </p:grpSpPr>
        <p:pic>
          <p:nvPicPr>
            <p:cNvPr id="21" name="Picture 20" descr="Schwarz-time-integration.png">
              <a:extLst>
                <a:ext uri="{FF2B5EF4-FFF2-40B4-BE49-F238E27FC236}">
                  <a16:creationId xmlns:a16="http://schemas.microsoft.com/office/drawing/2014/main" id="{0D442A46-2135-4FCE-81D9-6D723D481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968" y="2406149"/>
              <a:ext cx="4898136" cy="1929384"/>
            </a:xfrm>
            <a:prstGeom prst="rect">
              <a:avLst/>
            </a:prstGeom>
          </p:spPr>
        </p:pic>
        <p:pic>
          <p:nvPicPr>
            <p:cNvPr id="22" name="Picture 21" descr="Schwarz-domains.png">
              <a:extLst>
                <a:ext uri="{FF2B5EF4-FFF2-40B4-BE49-F238E27FC236}">
                  <a16:creationId xmlns:a16="http://schemas.microsoft.com/office/drawing/2014/main" id="{5C69E27E-142A-4482-95DC-67D3AA4E7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359" y="2231154"/>
              <a:ext cx="1150530" cy="206479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AD3475B-1792-4482-9D9E-485179614B61}"/>
                    </a:ext>
                  </a:extLst>
                </p:cNvPr>
                <p:cNvSpPr txBox="1"/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15334C3-9C67-40DC-91D5-47AD4405FF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73965508-7F47-4D53-BDAB-A2723924ADF7}"/>
              </a:ext>
            </a:extLst>
          </p:cNvPr>
          <p:cNvSpPr/>
          <p:nvPr/>
        </p:nvSpPr>
        <p:spPr>
          <a:xfrm>
            <a:off x="4678100" y="1214092"/>
            <a:ext cx="2425767" cy="212860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9F000B-0EB2-40C0-9C34-C3A01BD879B8}"/>
              </a:ext>
            </a:extLst>
          </p:cNvPr>
          <p:cNvSpPr/>
          <p:nvPr/>
        </p:nvSpPr>
        <p:spPr>
          <a:xfrm>
            <a:off x="646785" y="2072363"/>
            <a:ext cx="1150530" cy="1270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/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058D1-D606-4011-9FC7-8ACC9D01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33</a:t>
            </a:fld>
            <a:endParaRPr lang="en-US" dirty="0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F03A736-32CC-4A17-8C74-84439EFCC1E3}"/>
              </a:ext>
            </a:extLst>
          </p:cNvPr>
          <p:cNvCxnSpPr>
            <a:cxnSpLocks/>
          </p:cNvCxnSpPr>
          <p:nvPr/>
        </p:nvCxnSpPr>
        <p:spPr>
          <a:xfrm>
            <a:off x="2180220" y="3133201"/>
            <a:ext cx="2469718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FBC7089-559D-4D05-AEC6-F01EC039F070}"/>
                  </a:ext>
                </a:extLst>
              </p:cNvPr>
              <p:cNvSpPr txBox="1"/>
              <p:nvPr/>
            </p:nvSpPr>
            <p:spPr>
              <a:xfrm>
                <a:off x="2687679" y="3171488"/>
                <a:ext cx="33785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Integrate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FBC7089-559D-4D05-AEC6-F01EC039F0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7679" y="3171488"/>
                <a:ext cx="3378569" cy="307777"/>
              </a:xfrm>
              <a:prstGeom prst="rect">
                <a:avLst/>
              </a:prstGeom>
              <a:blipFill>
                <a:blip r:embed="rId9"/>
                <a:stretch>
                  <a:fillRect l="-542" t="-1961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C5F8479-79D3-4226-AE52-E5AEB455C5A5}"/>
              </a:ext>
            </a:extLst>
          </p:cNvPr>
          <p:cNvCxnSpPr>
            <a:cxnSpLocks/>
          </p:cNvCxnSpPr>
          <p:nvPr/>
        </p:nvCxnSpPr>
        <p:spPr>
          <a:xfrm flipH="1">
            <a:off x="3087155" y="2678532"/>
            <a:ext cx="236966" cy="127176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AB00F4F-7E47-496A-BAD7-4E61D3CBE22E}"/>
              </a:ext>
            </a:extLst>
          </p:cNvPr>
          <p:cNvCxnSpPr>
            <a:cxnSpLocks/>
          </p:cNvCxnSpPr>
          <p:nvPr/>
        </p:nvCxnSpPr>
        <p:spPr>
          <a:xfrm>
            <a:off x="3530713" y="2685966"/>
            <a:ext cx="242409" cy="127176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5C76C0D-8B19-46B2-9756-E257E5AD2848}"/>
                  </a:ext>
                </a:extLst>
              </p:cNvPr>
              <p:cNvSpPr txBox="1"/>
              <p:nvPr/>
            </p:nvSpPr>
            <p:spPr>
              <a:xfrm>
                <a:off x="4763410" y="2437753"/>
                <a:ext cx="130283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Interpolate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5C76C0D-8B19-46B2-9756-E257E5AD28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3410" y="2437753"/>
                <a:ext cx="1302838" cy="523220"/>
              </a:xfrm>
              <a:prstGeom prst="rect">
                <a:avLst/>
              </a:prstGeom>
              <a:blipFill>
                <a:blip r:embed="rId10"/>
                <a:stretch>
                  <a:fillRect l="-1402" t="-2326" b="-10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itle 1">
            <a:extLst>
              <a:ext uri="{FF2B5EF4-FFF2-40B4-BE49-F238E27FC236}">
                <a16:creationId xmlns:a16="http://schemas.microsoft.com/office/drawing/2014/main" id="{D7B5CCB3-C783-40A0-B8BC-66A4F44BE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Time-Advancement Within the Schwarz Framework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CE5ADB6-E6E6-42E9-B633-713E2D992FCB}"/>
              </a:ext>
            </a:extLst>
          </p:cNvPr>
          <p:cNvSpPr txBox="1">
            <a:spLocks/>
          </p:cNvSpPr>
          <p:nvPr/>
        </p:nvSpPr>
        <p:spPr bwMode="auto">
          <a:xfrm>
            <a:off x="8521187" y="1577793"/>
            <a:ext cx="2675720" cy="109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Controller time stepper</a:t>
            </a: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1</a:t>
            </a:r>
          </a:p>
          <a:p>
            <a:pPr marL="0" indent="0">
              <a:buNone/>
              <a:defRPr/>
            </a:pPr>
            <a:endParaRPr lang="en-US" sz="1700" baseline="-25000" dirty="0">
              <a:latin typeface="Symbol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baseline="-25000" dirty="0">
              <a:latin typeface="Symbol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2</a:t>
            </a: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5E79A9-DAC9-483B-8133-929B2DBE4487}"/>
              </a:ext>
            </a:extLst>
          </p:cNvPr>
          <p:cNvSpPr txBox="1"/>
          <p:nvPr/>
        </p:nvSpPr>
        <p:spPr>
          <a:xfrm>
            <a:off x="7051946" y="5814667"/>
            <a:ext cx="2316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Model PDE: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E0BCF9D-58DB-486D-9A2E-9195E016FA64}"/>
                  </a:ext>
                </a:extLst>
              </p:cNvPr>
              <p:cNvSpPr txBox="1"/>
              <p:nvPr/>
            </p:nvSpPr>
            <p:spPr>
              <a:xfrm>
                <a:off x="8545661" y="5610131"/>
                <a:ext cx="2873479" cy="8842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acc>
                                <m:accPr>
                                  <m:chr m:val="̇"/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b="1" i="0" dirty="0" smtClean="0"/>
                                <m:t>    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𝛺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    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on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𝜕𝛺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d>
                                <m:dPr>
                                  <m:ctrlP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𝛺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E0BCF9D-58DB-486D-9A2E-9195E016FA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5661" y="5610131"/>
                <a:ext cx="2873479" cy="88428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07CEADB2-40B3-4FC9-9523-BA9B8EE27998}"/>
              </a:ext>
            </a:extLst>
          </p:cNvPr>
          <p:cNvSpPr/>
          <p:nvPr/>
        </p:nvSpPr>
        <p:spPr>
          <a:xfrm>
            <a:off x="6954026" y="5500869"/>
            <a:ext cx="4739268" cy="119253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D0B41AE-DCEC-4D09-9924-41D5756905E1}"/>
              </a:ext>
            </a:extLst>
          </p:cNvPr>
          <p:cNvCxnSpPr>
            <a:cxnSpLocks/>
          </p:cNvCxnSpPr>
          <p:nvPr/>
        </p:nvCxnSpPr>
        <p:spPr>
          <a:xfrm>
            <a:off x="2306762" y="2554358"/>
            <a:ext cx="646242" cy="245256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962B50D-F161-4ACF-86D0-219C4C0C5904}"/>
              </a:ext>
            </a:extLst>
          </p:cNvPr>
          <p:cNvCxnSpPr>
            <a:cxnSpLocks/>
          </p:cNvCxnSpPr>
          <p:nvPr/>
        </p:nvCxnSpPr>
        <p:spPr>
          <a:xfrm flipH="1">
            <a:off x="3919709" y="2563766"/>
            <a:ext cx="621294" cy="259504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217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/>
              <p:nvPr/>
            </p:nvSpPr>
            <p:spPr>
              <a:xfrm>
                <a:off x="337800" y="3746543"/>
                <a:ext cx="11669701" cy="40472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0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 </a:t>
                </a:r>
                <a:r>
                  <a:rPr lang="en-US" sz="1900" dirty="0">
                    <a:cs typeface="Calibri" panose="020F0502020204030204" pitchFamily="34" charset="0"/>
                  </a:rPr>
                  <a:t>Initialize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=0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controller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time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index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).</m:t>
                    </m:r>
                  </m:oMath>
                </a14:m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1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dirty="0">
                    <a:cs typeface="Calibri" panose="020F0502020204030204" pitchFamily="34" charset="0"/>
                  </a:rPr>
                  <a:t> 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/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900" dirty="0"/>
              </a:p>
              <a:p>
                <a:endParaRPr lang="en-US" sz="400" dirty="0"/>
              </a:p>
              <a:p>
                <a:endParaRPr lang="en-US" sz="400" dirty="0"/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2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i="1" dirty="0">
                    <a:cs typeface="Calibri" panose="020F0502020204030204" pitchFamily="34" charset="0"/>
                  </a:rPr>
                  <a:t> </a:t>
                </a:r>
                <a:r>
                  <a:rPr lang="en-US" sz="1900" dirty="0">
                    <a:cs typeface="Calibri" panose="020F0502020204030204" pitchFamily="34" charset="0"/>
                  </a:rPr>
                  <a:t>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/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/>
                  <a:t>.</a:t>
                </a:r>
              </a:p>
              <a:p>
                <a:endParaRPr lang="en-US" sz="400" b="1" i="1" u="sng" dirty="0"/>
              </a:p>
              <a:p>
                <a:endParaRPr lang="en-US" sz="400" b="1" i="1" u="sng" dirty="0"/>
              </a:p>
              <a:p>
                <a:r>
                  <a:rPr lang="en-US" sz="1900" b="1" i="1" u="sng" dirty="0"/>
                  <a:t>Step 3</a:t>
                </a:r>
                <a:r>
                  <a:rPr lang="en-US" sz="1900" b="1" i="1" dirty="0"/>
                  <a:t>: </a:t>
                </a:r>
                <a:r>
                  <a:rPr lang="en-US" sz="1900" dirty="0"/>
                  <a:t>Check for convergence at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.</a:t>
                </a:r>
              </a:p>
              <a:p>
                <a:endParaRPr lang="en-US" sz="1900" dirty="0"/>
              </a:p>
              <a:p>
                <a:endParaRPr lang="en-US" sz="1900" dirty="0"/>
              </a:p>
              <a:p>
                <a:endParaRPr lang="en-US" sz="1900" i="1" dirty="0">
                  <a:cs typeface="Calibri" panose="020F0502020204030204" pitchFamily="34" charset="0"/>
                </a:endParaRPr>
              </a:p>
              <a:p>
                <a:endParaRPr lang="en-US" sz="1900" dirty="0"/>
              </a:p>
              <a:p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b="1" i="1" dirty="0">
                  <a:cs typeface="Calibri" panose="020F0502020204030204" pitchFamily="34" charset="0"/>
                </a:endParaRPr>
              </a:p>
              <a:p>
                <a:endParaRPr lang="en-US" sz="2000" b="1" i="1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800" y="3746543"/>
                <a:ext cx="11669701" cy="4047262"/>
              </a:xfrm>
              <a:prstGeom prst="rect">
                <a:avLst/>
              </a:prstGeom>
              <a:blipFill>
                <a:blip r:embed="rId3"/>
                <a:stretch>
                  <a:fillRect l="-470" t="-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2B1513E3-B32F-4A19-93CD-7ADB2556E141}"/>
              </a:ext>
            </a:extLst>
          </p:cNvPr>
          <p:cNvGrpSpPr/>
          <p:nvPr/>
        </p:nvGrpSpPr>
        <p:grpSpPr>
          <a:xfrm>
            <a:off x="2081377" y="1264662"/>
            <a:ext cx="5022490" cy="2078037"/>
            <a:chOff x="1962614" y="2257496"/>
            <a:chExt cx="5022490" cy="2078037"/>
          </a:xfrm>
        </p:grpSpPr>
        <p:pic>
          <p:nvPicPr>
            <p:cNvPr id="21" name="Picture 20" descr="Schwarz-time-integration.png">
              <a:extLst>
                <a:ext uri="{FF2B5EF4-FFF2-40B4-BE49-F238E27FC236}">
                  <a16:creationId xmlns:a16="http://schemas.microsoft.com/office/drawing/2014/main" id="{0D442A46-2135-4FCE-81D9-6D723D481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968" y="2406149"/>
              <a:ext cx="4898136" cy="19293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AD3475B-1792-4482-9D9E-485179614B61}"/>
                    </a:ext>
                  </a:extLst>
                </p:cNvPr>
                <p:cNvSpPr txBox="1"/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15334C3-9C67-40DC-91D5-47AD4405FF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73965508-7F47-4D53-BDAB-A2723924ADF7}"/>
              </a:ext>
            </a:extLst>
          </p:cNvPr>
          <p:cNvSpPr/>
          <p:nvPr/>
        </p:nvSpPr>
        <p:spPr>
          <a:xfrm>
            <a:off x="4678100" y="1214092"/>
            <a:ext cx="2425767" cy="212860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/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058D1-D606-4011-9FC7-8ACC9D01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C427FAD-0E5F-4441-B9A4-CDB1C0C354EC}"/>
              </a:ext>
            </a:extLst>
          </p:cNvPr>
          <p:cNvSpPr/>
          <p:nvPr/>
        </p:nvSpPr>
        <p:spPr>
          <a:xfrm>
            <a:off x="4449386" y="1301621"/>
            <a:ext cx="580847" cy="20769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Schwarz-domains.png">
            <a:extLst>
              <a:ext uri="{FF2B5EF4-FFF2-40B4-BE49-F238E27FC236}">
                <a16:creationId xmlns:a16="http://schemas.microsoft.com/office/drawing/2014/main" id="{5C69E27E-142A-4482-95DC-67D3AA4E7F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22" y="1238320"/>
            <a:ext cx="1150530" cy="206479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7B5CCB3-C783-40A0-B8BC-66A4F44BE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Time-Advancement Within the Schwarz Framework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ACE5ADB6-E6E6-42E9-B633-713E2D992FCB}"/>
              </a:ext>
            </a:extLst>
          </p:cNvPr>
          <p:cNvSpPr txBox="1">
            <a:spLocks/>
          </p:cNvSpPr>
          <p:nvPr/>
        </p:nvSpPr>
        <p:spPr bwMode="auto">
          <a:xfrm>
            <a:off x="8521187" y="1577793"/>
            <a:ext cx="2675720" cy="109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Controller time stepper</a:t>
            </a: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1</a:t>
            </a:r>
          </a:p>
          <a:p>
            <a:pPr marL="0" indent="0">
              <a:buNone/>
              <a:defRPr/>
            </a:pPr>
            <a:endParaRPr lang="en-US" sz="1700" baseline="-25000" dirty="0">
              <a:latin typeface="Symbol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baseline="-25000" dirty="0">
              <a:latin typeface="Symbol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2</a:t>
            </a: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43C9E5-9F28-4E89-AAC8-AED4A8507DA2}"/>
              </a:ext>
            </a:extLst>
          </p:cNvPr>
          <p:cNvSpPr txBox="1"/>
          <p:nvPr/>
        </p:nvSpPr>
        <p:spPr>
          <a:xfrm>
            <a:off x="7051946" y="5814667"/>
            <a:ext cx="2316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Model PDE: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33CAE23-E553-40AC-9474-A31E105C5B4E}"/>
                  </a:ext>
                </a:extLst>
              </p:cNvPr>
              <p:cNvSpPr txBox="1"/>
              <p:nvPr/>
            </p:nvSpPr>
            <p:spPr>
              <a:xfrm>
                <a:off x="8545661" y="5610131"/>
                <a:ext cx="2873479" cy="8842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acc>
                                <m:accPr>
                                  <m:chr m:val="̇"/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b="1" i="0" dirty="0" smtClean="0"/>
                                <m:t>    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𝛺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    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on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𝜕𝛺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d>
                                <m:dPr>
                                  <m:ctrlP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𝛺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33CAE23-E553-40AC-9474-A31E105C5B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5661" y="5610131"/>
                <a:ext cx="2873479" cy="88428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7647FF1B-CA63-42DF-B709-14DAD6749606}"/>
              </a:ext>
            </a:extLst>
          </p:cNvPr>
          <p:cNvSpPr/>
          <p:nvPr/>
        </p:nvSpPr>
        <p:spPr>
          <a:xfrm>
            <a:off x="6954026" y="5500869"/>
            <a:ext cx="4739268" cy="119253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93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/>
              <p:nvPr/>
            </p:nvSpPr>
            <p:spPr>
              <a:xfrm>
                <a:off x="337800" y="3746543"/>
                <a:ext cx="11669701" cy="4401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0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 </a:t>
                </a:r>
                <a:r>
                  <a:rPr lang="en-US" sz="1900" dirty="0">
                    <a:cs typeface="Calibri" panose="020F0502020204030204" pitchFamily="34" charset="0"/>
                  </a:rPr>
                  <a:t>Initialize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=0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controller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time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index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).</m:t>
                    </m:r>
                  </m:oMath>
                </a14:m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1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dirty="0">
                    <a:cs typeface="Calibri" panose="020F0502020204030204" pitchFamily="34" charset="0"/>
                  </a:rPr>
                  <a:t> 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/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900" dirty="0"/>
              </a:p>
              <a:p>
                <a:endParaRPr lang="en-US" sz="400" dirty="0"/>
              </a:p>
              <a:p>
                <a:endParaRPr lang="en-US" sz="400" dirty="0"/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2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i="1" dirty="0">
                    <a:cs typeface="Calibri" panose="020F0502020204030204" pitchFamily="34" charset="0"/>
                  </a:rPr>
                  <a:t> </a:t>
                </a:r>
                <a:r>
                  <a:rPr lang="en-US" sz="1900" dirty="0">
                    <a:cs typeface="Calibri" panose="020F0502020204030204" pitchFamily="34" charset="0"/>
                  </a:rPr>
                  <a:t>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/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/>
                  <a:t>.</a:t>
                </a:r>
              </a:p>
              <a:p>
                <a:endParaRPr lang="en-US" sz="400" b="1" i="1" u="sng" dirty="0"/>
              </a:p>
              <a:p>
                <a:endParaRPr lang="en-US" sz="400" b="1" i="1" u="sng" dirty="0"/>
              </a:p>
              <a:p>
                <a:r>
                  <a:rPr lang="en-US" sz="1900" b="1" i="1" u="sng" dirty="0"/>
                  <a:t>Step 3</a:t>
                </a:r>
                <a:r>
                  <a:rPr lang="en-US" sz="1900" b="1" i="1" dirty="0"/>
                  <a:t>: </a:t>
                </a:r>
                <a:r>
                  <a:rPr lang="en-US" sz="1900" dirty="0"/>
                  <a:t>Check for convergence at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.</a:t>
                </a: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1900" dirty="0">
                    <a:cs typeface="Calibri" panose="020F0502020204030204" pitchFamily="34" charset="0"/>
                  </a:rPr>
                  <a:t>If </a:t>
                </a:r>
                <a:r>
                  <a:rPr lang="en-US" sz="1900" dirty="0" err="1">
                    <a:cs typeface="Calibri" panose="020F0502020204030204" pitchFamily="34" charset="0"/>
                  </a:rPr>
                  <a:t>unconverged</a:t>
                </a:r>
                <a:r>
                  <a:rPr lang="en-US" sz="1900" dirty="0">
                    <a:cs typeface="Calibri" panose="020F0502020204030204" pitchFamily="34" charset="0"/>
                  </a:rPr>
                  <a:t>, return to Step 1. </a:t>
                </a:r>
              </a:p>
              <a:p>
                <a:endParaRPr lang="en-US" sz="1900" dirty="0"/>
              </a:p>
              <a:p>
                <a:endParaRPr lang="en-US" sz="1900" dirty="0"/>
              </a:p>
              <a:p>
                <a:endParaRPr lang="en-US" sz="1900" i="1" dirty="0">
                  <a:cs typeface="Calibri" panose="020F0502020204030204" pitchFamily="34" charset="0"/>
                </a:endParaRPr>
              </a:p>
              <a:p>
                <a:endParaRPr lang="en-US" sz="1900" dirty="0"/>
              </a:p>
              <a:p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b="1" i="1" dirty="0">
                  <a:cs typeface="Calibri" panose="020F0502020204030204" pitchFamily="34" charset="0"/>
                </a:endParaRPr>
              </a:p>
              <a:p>
                <a:endParaRPr lang="en-US" sz="2000" b="1" i="1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800" y="3746543"/>
                <a:ext cx="11669701" cy="4401205"/>
              </a:xfrm>
              <a:prstGeom prst="rect">
                <a:avLst/>
              </a:prstGeom>
              <a:blipFill>
                <a:blip r:embed="rId4"/>
                <a:stretch>
                  <a:fillRect l="-470" t="-8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2B1513E3-B32F-4A19-93CD-7ADB2556E141}"/>
              </a:ext>
            </a:extLst>
          </p:cNvPr>
          <p:cNvGrpSpPr/>
          <p:nvPr/>
        </p:nvGrpSpPr>
        <p:grpSpPr>
          <a:xfrm>
            <a:off x="657122" y="1238320"/>
            <a:ext cx="6446745" cy="2104379"/>
            <a:chOff x="538359" y="2231154"/>
            <a:chExt cx="6446745" cy="2104379"/>
          </a:xfrm>
        </p:grpSpPr>
        <p:pic>
          <p:nvPicPr>
            <p:cNvPr id="21" name="Picture 20" descr="Schwarz-time-integration.png">
              <a:extLst>
                <a:ext uri="{FF2B5EF4-FFF2-40B4-BE49-F238E27FC236}">
                  <a16:creationId xmlns:a16="http://schemas.microsoft.com/office/drawing/2014/main" id="{0D442A46-2135-4FCE-81D9-6D723D481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968" y="2406149"/>
              <a:ext cx="4898136" cy="1929384"/>
            </a:xfrm>
            <a:prstGeom prst="rect">
              <a:avLst/>
            </a:prstGeom>
          </p:spPr>
        </p:pic>
        <p:pic>
          <p:nvPicPr>
            <p:cNvPr id="22" name="Picture 21" descr="Schwarz-domains.png">
              <a:extLst>
                <a:ext uri="{FF2B5EF4-FFF2-40B4-BE49-F238E27FC236}">
                  <a16:creationId xmlns:a16="http://schemas.microsoft.com/office/drawing/2014/main" id="{5C69E27E-142A-4482-95DC-67D3AA4E7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359" y="2231154"/>
              <a:ext cx="1150530" cy="206479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AD3475B-1792-4482-9D9E-485179614B61}"/>
                    </a:ext>
                  </a:extLst>
                </p:cNvPr>
                <p:cNvSpPr txBox="1"/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15334C3-9C67-40DC-91D5-47AD4405FF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73965508-7F47-4D53-BDAB-A2723924ADF7}"/>
              </a:ext>
            </a:extLst>
          </p:cNvPr>
          <p:cNvSpPr/>
          <p:nvPr/>
        </p:nvSpPr>
        <p:spPr>
          <a:xfrm>
            <a:off x="4678100" y="1214092"/>
            <a:ext cx="2425767" cy="212860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9F000B-0EB2-40C0-9C34-C3A01BD879B8}"/>
              </a:ext>
            </a:extLst>
          </p:cNvPr>
          <p:cNvSpPr/>
          <p:nvPr/>
        </p:nvSpPr>
        <p:spPr>
          <a:xfrm>
            <a:off x="623670" y="1216017"/>
            <a:ext cx="1230271" cy="12272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/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058D1-D606-4011-9FC7-8ACC9D01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35</a:t>
            </a:fld>
            <a:endParaRPr lang="en-US" dirty="0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6306D48-6E12-408D-BF08-9DFBC1372CF1}"/>
              </a:ext>
            </a:extLst>
          </p:cNvPr>
          <p:cNvCxnSpPr>
            <a:cxnSpLocks/>
          </p:cNvCxnSpPr>
          <p:nvPr/>
        </p:nvCxnSpPr>
        <p:spPr>
          <a:xfrm flipV="1">
            <a:off x="3110332" y="2555790"/>
            <a:ext cx="227375" cy="144936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F24CD2E-BDBC-4874-8490-9081189753BF}"/>
              </a:ext>
            </a:extLst>
          </p:cNvPr>
          <p:cNvCxnSpPr>
            <a:cxnSpLocks/>
          </p:cNvCxnSpPr>
          <p:nvPr/>
        </p:nvCxnSpPr>
        <p:spPr>
          <a:xfrm flipH="1" flipV="1">
            <a:off x="3515678" y="2555790"/>
            <a:ext cx="208956" cy="144938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5568861-D590-4D4F-8456-40381B6DF6C3}"/>
                  </a:ext>
                </a:extLst>
              </p:cNvPr>
              <p:cNvSpPr txBox="1"/>
              <p:nvPr/>
            </p:nvSpPr>
            <p:spPr>
              <a:xfrm>
                <a:off x="3727710" y="2318913"/>
                <a:ext cx="14620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Interpolate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5568861-D590-4D4F-8456-40381B6DF6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7710" y="2318913"/>
                <a:ext cx="1462058" cy="523220"/>
              </a:xfrm>
              <a:prstGeom prst="rect">
                <a:avLst/>
              </a:prstGeom>
              <a:blipFill>
                <a:blip r:embed="rId9"/>
                <a:stretch>
                  <a:fillRect l="-1255" t="-1163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70BEDAF-2E12-473D-AC11-48684E0B6502}"/>
              </a:ext>
            </a:extLst>
          </p:cNvPr>
          <p:cNvCxnSpPr>
            <a:cxnSpLocks/>
          </p:cNvCxnSpPr>
          <p:nvPr/>
        </p:nvCxnSpPr>
        <p:spPr>
          <a:xfrm>
            <a:off x="2191371" y="2261744"/>
            <a:ext cx="2469718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5DBFE79-5E0E-43E9-86BB-45B3373E0DD2}"/>
                  </a:ext>
                </a:extLst>
              </p:cNvPr>
              <p:cNvSpPr txBox="1"/>
              <p:nvPr/>
            </p:nvSpPr>
            <p:spPr>
              <a:xfrm>
                <a:off x="2771531" y="1903191"/>
                <a:ext cx="33785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Integrate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5DBFE79-5E0E-43E9-86BB-45B3373E0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531" y="1903191"/>
                <a:ext cx="3378569" cy="307777"/>
              </a:xfrm>
              <a:prstGeom prst="rect">
                <a:avLst/>
              </a:prstGeom>
              <a:blipFill>
                <a:blip r:embed="rId10"/>
                <a:stretch>
                  <a:fillRect l="-542" t="-3922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itle 1">
            <a:extLst>
              <a:ext uri="{FF2B5EF4-FFF2-40B4-BE49-F238E27FC236}">
                <a16:creationId xmlns:a16="http://schemas.microsoft.com/office/drawing/2014/main" id="{D7B5CCB3-C783-40A0-B8BC-66A4F44BE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Time-Advancement Within the Schwarz Framework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CE5ADB6-E6E6-42E9-B633-713E2D992FCB}"/>
              </a:ext>
            </a:extLst>
          </p:cNvPr>
          <p:cNvSpPr txBox="1">
            <a:spLocks/>
          </p:cNvSpPr>
          <p:nvPr/>
        </p:nvSpPr>
        <p:spPr bwMode="auto">
          <a:xfrm>
            <a:off x="8521187" y="1577793"/>
            <a:ext cx="2675720" cy="109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Controller time stepper</a:t>
            </a: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1</a:t>
            </a:r>
          </a:p>
          <a:p>
            <a:pPr marL="0" indent="0">
              <a:buNone/>
              <a:defRPr/>
            </a:pPr>
            <a:endParaRPr lang="en-US" sz="1700" baseline="-25000" dirty="0">
              <a:latin typeface="Symbol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baseline="-25000" dirty="0">
              <a:latin typeface="Symbol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2</a:t>
            </a: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65DD63-0617-46F8-9E14-0481CCF48402}"/>
              </a:ext>
            </a:extLst>
          </p:cNvPr>
          <p:cNvSpPr txBox="1"/>
          <p:nvPr/>
        </p:nvSpPr>
        <p:spPr>
          <a:xfrm>
            <a:off x="7051946" y="5814667"/>
            <a:ext cx="2316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Model PDE: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C0237DB-4BA8-4EBC-931C-D5354B934E19}"/>
                  </a:ext>
                </a:extLst>
              </p:cNvPr>
              <p:cNvSpPr txBox="1"/>
              <p:nvPr/>
            </p:nvSpPr>
            <p:spPr>
              <a:xfrm>
                <a:off x="8545661" y="5610131"/>
                <a:ext cx="2873479" cy="8842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acc>
                                <m:accPr>
                                  <m:chr m:val="̇"/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b="1" i="0" dirty="0" smtClean="0"/>
                                <m:t>    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𝛺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    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on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𝜕𝛺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d>
                                <m:dPr>
                                  <m:ctrlP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𝛺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C0237DB-4BA8-4EBC-931C-D5354B934E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5661" y="5610131"/>
                <a:ext cx="2873479" cy="88428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>
            <a:extLst>
              <a:ext uri="{FF2B5EF4-FFF2-40B4-BE49-F238E27FC236}">
                <a16:creationId xmlns:a16="http://schemas.microsoft.com/office/drawing/2014/main" id="{0B853D78-9DAF-4A9E-9F57-E3D2D43BEF13}"/>
              </a:ext>
            </a:extLst>
          </p:cNvPr>
          <p:cNvSpPr/>
          <p:nvPr/>
        </p:nvSpPr>
        <p:spPr>
          <a:xfrm>
            <a:off x="6954026" y="5500869"/>
            <a:ext cx="4739268" cy="119253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5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/>
              <p:nvPr/>
            </p:nvSpPr>
            <p:spPr>
              <a:xfrm>
                <a:off x="337800" y="3746543"/>
                <a:ext cx="11669701" cy="4724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0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 </a:t>
                </a:r>
                <a:r>
                  <a:rPr lang="en-US" sz="1900" dirty="0">
                    <a:cs typeface="Calibri" panose="020F0502020204030204" pitchFamily="34" charset="0"/>
                  </a:rPr>
                  <a:t>Initialize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=0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controller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time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index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).</m:t>
                    </m:r>
                  </m:oMath>
                </a14:m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1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dirty="0">
                    <a:cs typeface="Calibri" panose="020F0502020204030204" pitchFamily="34" charset="0"/>
                  </a:rPr>
                  <a:t> 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/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900" dirty="0"/>
              </a:p>
              <a:p>
                <a:endParaRPr lang="en-US" sz="400" dirty="0"/>
              </a:p>
              <a:p>
                <a:endParaRPr lang="en-US" sz="400" dirty="0"/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2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i="1" dirty="0">
                    <a:cs typeface="Calibri" panose="020F0502020204030204" pitchFamily="34" charset="0"/>
                  </a:rPr>
                  <a:t> </a:t>
                </a:r>
                <a:r>
                  <a:rPr lang="en-US" sz="1900" dirty="0">
                    <a:cs typeface="Calibri" panose="020F0502020204030204" pitchFamily="34" charset="0"/>
                  </a:rPr>
                  <a:t>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/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/>
                  <a:t>.</a:t>
                </a:r>
              </a:p>
              <a:p>
                <a:endParaRPr lang="en-US" sz="400" b="1" i="1" u="sng" dirty="0"/>
              </a:p>
              <a:p>
                <a:endParaRPr lang="en-US" sz="400" b="1" i="1" u="sng" dirty="0"/>
              </a:p>
              <a:p>
                <a:r>
                  <a:rPr lang="en-US" sz="1900" b="1" i="1" u="sng" dirty="0"/>
                  <a:t>Step 3</a:t>
                </a:r>
                <a:r>
                  <a:rPr lang="en-US" sz="1900" b="1" i="1" dirty="0"/>
                  <a:t>: </a:t>
                </a:r>
                <a:r>
                  <a:rPr lang="en-US" sz="1900" dirty="0"/>
                  <a:t>Check for convergence at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.</a:t>
                </a:r>
              </a:p>
              <a:p>
                <a:endParaRPr lang="en-US" sz="200" dirty="0">
                  <a:cs typeface="Calibri" panose="020F0502020204030204" pitchFamily="34" charset="0"/>
                </a:endParaRPr>
              </a:p>
              <a:p>
                <a:endParaRPr lang="en-US" sz="200" dirty="0"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1900" dirty="0">
                    <a:cs typeface="Calibri" panose="020F0502020204030204" pitchFamily="34" charset="0"/>
                  </a:rPr>
                  <a:t>If </a:t>
                </a:r>
                <a:r>
                  <a:rPr lang="en-US" sz="1900" dirty="0" err="1">
                    <a:cs typeface="Calibri" panose="020F0502020204030204" pitchFamily="34" charset="0"/>
                  </a:rPr>
                  <a:t>unconverged</a:t>
                </a:r>
                <a:r>
                  <a:rPr lang="en-US" sz="1900" dirty="0">
                    <a:cs typeface="Calibri" panose="020F0502020204030204" pitchFamily="34" charset="0"/>
                  </a:rPr>
                  <a:t>, return to Step 1. 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endParaRPr lang="en-US" sz="200" dirty="0"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1900" dirty="0">
                    <a:cs typeface="Calibri" panose="020F0502020204030204" pitchFamily="34" charset="0"/>
                  </a:rPr>
                  <a:t>If converged, set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 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+1 </m:t>
                    </m:r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and return to Step 1.</a:t>
                </a:r>
              </a:p>
              <a:p>
                <a:endParaRPr lang="en-US" sz="1900" dirty="0"/>
              </a:p>
              <a:p>
                <a:endParaRPr lang="en-US" sz="1900" dirty="0"/>
              </a:p>
              <a:p>
                <a:endParaRPr lang="en-US" sz="1900" i="1" dirty="0">
                  <a:cs typeface="Calibri" panose="020F0502020204030204" pitchFamily="34" charset="0"/>
                </a:endParaRPr>
              </a:p>
              <a:p>
                <a:endParaRPr lang="en-US" sz="1900" dirty="0"/>
              </a:p>
              <a:p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b="1" i="1" dirty="0">
                  <a:cs typeface="Calibri" panose="020F0502020204030204" pitchFamily="34" charset="0"/>
                </a:endParaRPr>
              </a:p>
              <a:p>
                <a:endParaRPr lang="en-US" sz="2000" b="1" i="1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800" y="3746543"/>
                <a:ext cx="11669701" cy="4724370"/>
              </a:xfrm>
              <a:prstGeom prst="rect">
                <a:avLst/>
              </a:prstGeom>
              <a:blipFill>
                <a:blip r:embed="rId3"/>
                <a:stretch>
                  <a:fillRect l="-470" t="-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2B1513E3-B32F-4A19-93CD-7ADB2556E141}"/>
              </a:ext>
            </a:extLst>
          </p:cNvPr>
          <p:cNvGrpSpPr/>
          <p:nvPr/>
        </p:nvGrpSpPr>
        <p:grpSpPr>
          <a:xfrm>
            <a:off x="657122" y="1238320"/>
            <a:ext cx="6446745" cy="2104379"/>
            <a:chOff x="538359" y="2231154"/>
            <a:chExt cx="6446745" cy="2104379"/>
          </a:xfrm>
        </p:grpSpPr>
        <p:pic>
          <p:nvPicPr>
            <p:cNvPr id="21" name="Picture 20" descr="Schwarz-time-integration.png">
              <a:extLst>
                <a:ext uri="{FF2B5EF4-FFF2-40B4-BE49-F238E27FC236}">
                  <a16:creationId xmlns:a16="http://schemas.microsoft.com/office/drawing/2014/main" id="{0D442A46-2135-4FCE-81D9-6D723D481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968" y="2406149"/>
              <a:ext cx="4898136" cy="1929384"/>
            </a:xfrm>
            <a:prstGeom prst="rect">
              <a:avLst/>
            </a:prstGeom>
          </p:spPr>
        </p:pic>
        <p:pic>
          <p:nvPicPr>
            <p:cNvPr id="22" name="Picture 21" descr="Schwarz-domains.png">
              <a:extLst>
                <a:ext uri="{FF2B5EF4-FFF2-40B4-BE49-F238E27FC236}">
                  <a16:creationId xmlns:a16="http://schemas.microsoft.com/office/drawing/2014/main" id="{5C69E27E-142A-4482-95DC-67D3AA4E7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359" y="2231154"/>
              <a:ext cx="1150530" cy="206479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AD3475B-1792-4482-9D9E-485179614B61}"/>
                    </a:ext>
                  </a:extLst>
                </p:cNvPr>
                <p:cNvSpPr txBox="1"/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15334C3-9C67-40DC-91D5-47AD4405FF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73965508-7F47-4D53-BDAB-A2723924ADF7}"/>
              </a:ext>
            </a:extLst>
          </p:cNvPr>
          <p:cNvSpPr/>
          <p:nvPr/>
        </p:nvSpPr>
        <p:spPr>
          <a:xfrm>
            <a:off x="2019077" y="1147869"/>
            <a:ext cx="2615971" cy="227920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9F000B-0EB2-40C0-9C34-C3A01BD879B8}"/>
              </a:ext>
            </a:extLst>
          </p:cNvPr>
          <p:cNvSpPr/>
          <p:nvPr/>
        </p:nvSpPr>
        <p:spPr>
          <a:xfrm>
            <a:off x="623670" y="1216017"/>
            <a:ext cx="1230271" cy="12272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C73AB9A-B0C2-4FE0-AFA7-73259F30BB3E}"/>
              </a:ext>
            </a:extLst>
          </p:cNvPr>
          <p:cNvCxnSpPr>
            <a:cxnSpLocks/>
          </p:cNvCxnSpPr>
          <p:nvPr/>
        </p:nvCxnSpPr>
        <p:spPr>
          <a:xfrm>
            <a:off x="4636693" y="2264801"/>
            <a:ext cx="2469718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CC4DCA3-863E-40F4-8959-D6125CE2DCFE}"/>
                  </a:ext>
                </a:extLst>
              </p:cNvPr>
              <p:cNvSpPr txBox="1"/>
              <p:nvPr/>
            </p:nvSpPr>
            <p:spPr>
              <a:xfrm>
                <a:off x="5216853" y="1906248"/>
                <a:ext cx="33785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Integrate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CC4DCA3-863E-40F4-8959-D6125CE2DC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6853" y="1906248"/>
                <a:ext cx="3378569" cy="307777"/>
              </a:xfrm>
              <a:prstGeom prst="rect">
                <a:avLst/>
              </a:prstGeom>
              <a:blipFill>
                <a:blip r:embed="rId7"/>
                <a:stretch>
                  <a:fillRect l="-542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27C3FC3-7943-475D-A5C7-B9368995DAE1}"/>
                  </a:ext>
                </a:extLst>
              </p:cNvPr>
              <p:cNvSpPr txBox="1"/>
              <p:nvPr/>
            </p:nvSpPr>
            <p:spPr>
              <a:xfrm>
                <a:off x="6892442" y="1265362"/>
                <a:ext cx="802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27C3FC3-7943-475D-A5C7-B9368995DA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2442" y="1265362"/>
                <a:ext cx="802888" cy="369332"/>
              </a:xfrm>
              <a:prstGeom prst="rect">
                <a:avLst/>
              </a:prstGeom>
              <a:blipFill>
                <a:blip r:embed="rId8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/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428764E-0C8F-4659-9604-E033F0F87742}"/>
              </a:ext>
            </a:extLst>
          </p:cNvPr>
          <p:cNvCxnSpPr>
            <a:cxnSpLocks/>
          </p:cNvCxnSpPr>
          <p:nvPr/>
        </p:nvCxnSpPr>
        <p:spPr>
          <a:xfrm flipV="1">
            <a:off x="5544035" y="2547079"/>
            <a:ext cx="227375" cy="144936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995D79D-0E74-449E-9793-6A89D96D9341}"/>
              </a:ext>
            </a:extLst>
          </p:cNvPr>
          <p:cNvCxnSpPr>
            <a:cxnSpLocks/>
          </p:cNvCxnSpPr>
          <p:nvPr/>
        </p:nvCxnSpPr>
        <p:spPr>
          <a:xfrm flipH="1" flipV="1">
            <a:off x="5949381" y="2547079"/>
            <a:ext cx="208956" cy="144938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52DC213-151B-460A-B94D-23DFA0772608}"/>
                  </a:ext>
                </a:extLst>
              </p:cNvPr>
              <p:cNvSpPr txBox="1"/>
              <p:nvPr/>
            </p:nvSpPr>
            <p:spPr>
              <a:xfrm>
                <a:off x="4221542" y="2337987"/>
                <a:ext cx="14620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Interpolate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52DC213-151B-460A-B94D-23DFA07726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1542" y="2337987"/>
                <a:ext cx="1462058" cy="523220"/>
              </a:xfrm>
              <a:prstGeom prst="rect">
                <a:avLst/>
              </a:prstGeom>
              <a:blipFill>
                <a:blip r:embed="rId10"/>
                <a:stretch>
                  <a:fillRect l="-1255" t="-2353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46B9B23A-8DCA-4A9A-BF68-7804AE2FE826}"/>
              </a:ext>
            </a:extLst>
          </p:cNvPr>
          <p:cNvSpPr/>
          <p:nvPr/>
        </p:nvSpPr>
        <p:spPr>
          <a:xfrm>
            <a:off x="6892442" y="3418136"/>
            <a:ext cx="4781031" cy="677108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900" dirty="0">
                <a:cs typeface="Calibri" pitchFamily="34" charset="0"/>
              </a:rPr>
              <a:t>Can use </a:t>
            </a:r>
            <a:r>
              <a:rPr lang="en-US" sz="1900" b="1" i="1" dirty="0">
                <a:cs typeface="Calibri" pitchFamily="34" charset="0"/>
              </a:rPr>
              <a:t>different integrators </a:t>
            </a:r>
            <a:r>
              <a:rPr lang="en-US" sz="1900" dirty="0">
                <a:cs typeface="Calibri" pitchFamily="34" charset="0"/>
              </a:rPr>
              <a:t>with </a:t>
            </a:r>
            <a:r>
              <a:rPr lang="en-US" sz="1900" b="1" i="1" dirty="0">
                <a:cs typeface="Calibri" pitchFamily="34" charset="0"/>
              </a:rPr>
              <a:t>different time steps</a:t>
            </a:r>
            <a:r>
              <a:rPr lang="en-US" sz="1900" dirty="0">
                <a:cs typeface="Calibri" pitchFamily="34" charset="0"/>
              </a:rPr>
              <a:t> within each domain!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058D1-D606-4011-9FC7-8ACC9D01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7B5CCB3-C783-40A0-B8BC-66A4F44BE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Time-Advancement Within the Schwarz Framework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ACE5ADB6-E6E6-42E9-B633-713E2D992FCB}"/>
              </a:ext>
            </a:extLst>
          </p:cNvPr>
          <p:cNvSpPr txBox="1">
            <a:spLocks/>
          </p:cNvSpPr>
          <p:nvPr/>
        </p:nvSpPr>
        <p:spPr bwMode="auto">
          <a:xfrm>
            <a:off x="8521187" y="1577793"/>
            <a:ext cx="2675720" cy="109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Controller time stepper</a:t>
            </a: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1</a:t>
            </a:r>
          </a:p>
          <a:p>
            <a:pPr marL="0" indent="0">
              <a:buNone/>
              <a:defRPr/>
            </a:pPr>
            <a:endParaRPr lang="en-US" sz="1700" baseline="-25000" dirty="0">
              <a:latin typeface="Symbol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baseline="-25000" dirty="0">
              <a:latin typeface="Symbol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2</a:t>
            </a: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ADD19D5-67FA-4C82-A189-16F0DD6F4ACB}"/>
              </a:ext>
            </a:extLst>
          </p:cNvPr>
          <p:cNvSpPr txBox="1"/>
          <p:nvPr/>
        </p:nvSpPr>
        <p:spPr>
          <a:xfrm>
            <a:off x="7051946" y="5814667"/>
            <a:ext cx="2316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Model PDE: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37C7973-A66D-4399-A7CB-F396E3EC6DEA}"/>
                  </a:ext>
                </a:extLst>
              </p:cNvPr>
              <p:cNvSpPr txBox="1"/>
              <p:nvPr/>
            </p:nvSpPr>
            <p:spPr>
              <a:xfrm>
                <a:off x="8545661" y="5610131"/>
                <a:ext cx="2873479" cy="8842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acc>
                                <m:accPr>
                                  <m:chr m:val="̇"/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b="1" i="0" dirty="0" smtClean="0"/>
                                <m:t>    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𝛺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    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on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𝜕𝛺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d>
                                <m:dPr>
                                  <m:ctrlP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𝛺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37C7973-A66D-4399-A7CB-F396E3EC6D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5661" y="5610131"/>
                <a:ext cx="2873479" cy="88428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E5575763-D8EB-45EE-9037-6A8931F09DB3}"/>
              </a:ext>
            </a:extLst>
          </p:cNvPr>
          <p:cNvSpPr/>
          <p:nvPr/>
        </p:nvSpPr>
        <p:spPr>
          <a:xfrm>
            <a:off x="6954026" y="5500869"/>
            <a:ext cx="4739268" cy="119253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32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/>
              <p:nvPr/>
            </p:nvSpPr>
            <p:spPr>
              <a:xfrm>
                <a:off x="337800" y="3746543"/>
                <a:ext cx="11669701" cy="4724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0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 </a:t>
                </a:r>
                <a:r>
                  <a:rPr lang="en-US" sz="1900" dirty="0">
                    <a:cs typeface="Calibri" panose="020F0502020204030204" pitchFamily="34" charset="0"/>
                  </a:rPr>
                  <a:t>Initialize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=0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controller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time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index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).</m:t>
                    </m:r>
                  </m:oMath>
                </a14:m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1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dirty="0">
                    <a:cs typeface="Calibri" panose="020F0502020204030204" pitchFamily="34" charset="0"/>
                  </a:rPr>
                  <a:t> 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/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900" dirty="0"/>
              </a:p>
              <a:p>
                <a:endParaRPr lang="en-US" sz="400" dirty="0"/>
              </a:p>
              <a:p>
                <a:endParaRPr lang="en-US" sz="400" dirty="0"/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2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i="1" dirty="0">
                    <a:cs typeface="Calibri" panose="020F0502020204030204" pitchFamily="34" charset="0"/>
                  </a:rPr>
                  <a:t> </a:t>
                </a:r>
                <a:r>
                  <a:rPr lang="en-US" sz="1900" dirty="0">
                    <a:cs typeface="Calibri" panose="020F0502020204030204" pitchFamily="34" charset="0"/>
                  </a:rPr>
                  <a:t>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/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/>
                  <a:t>.</a:t>
                </a:r>
              </a:p>
              <a:p>
                <a:endParaRPr lang="en-US" sz="400" b="1" i="1" u="sng" dirty="0"/>
              </a:p>
              <a:p>
                <a:endParaRPr lang="en-US" sz="400" b="1" i="1" u="sng" dirty="0"/>
              </a:p>
              <a:p>
                <a:r>
                  <a:rPr lang="en-US" sz="1900" b="1" i="1" u="sng" dirty="0"/>
                  <a:t>Step 3</a:t>
                </a:r>
                <a:r>
                  <a:rPr lang="en-US" sz="1900" b="1" i="1" dirty="0"/>
                  <a:t>: </a:t>
                </a:r>
                <a:r>
                  <a:rPr lang="en-US" sz="1900" dirty="0"/>
                  <a:t>Check for convergence at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.</a:t>
                </a:r>
              </a:p>
              <a:p>
                <a:endParaRPr lang="en-US" sz="200" dirty="0">
                  <a:cs typeface="Calibri" panose="020F0502020204030204" pitchFamily="34" charset="0"/>
                </a:endParaRPr>
              </a:p>
              <a:p>
                <a:endParaRPr lang="en-US" sz="200" dirty="0"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1900" dirty="0">
                    <a:cs typeface="Calibri" panose="020F0502020204030204" pitchFamily="34" charset="0"/>
                  </a:rPr>
                  <a:t>If </a:t>
                </a:r>
                <a:r>
                  <a:rPr lang="en-US" sz="1900" dirty="0" err="1">
                    <a:cs typeface="Calibri" panose="020F0502020204030204" pitchFamily="34" charset="0"/>
                  </a:rPr>
                  <a:t>unconverged</a:t>
                </a:r>
                <a:r>
                  <a:rPr lang="en-US" sz="1900" dirty="0">
                    <a:cs typeface="Calibri" panose="020F0502020204030204" pitchFamily="34" charset="0"/>
                  </a:rPr>
                  <a:t>, return to Step 1. 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endParaRPr lang="en-US" sz="200" dirty="0"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1900" dirty="0">
                    <a:cs typeface="Calibri" panose="020F0502020204030204" pitchFamily="34" charset="0"/>
                  </a:rPr>
                  <a:t>If converged, set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 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+1 </m:t>
                    </m:r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and return to Step 1.</a:t>
                </a:r>
              </a:p>
              <a:p>
                <a:endParaRPr lang="en-US" sz="1900" dirty="0"/>
              </a:p>
              <a:p>
                <a:endParaRPr lang="en-US" sz="1900" dirty="0"/>
              </a:p>
              <a:p>
                <a:endParaRPr lang="en-US" sz="1900" i="1" dirty="0">
                  <a:cs typeface="Calibri" panose="020F0502020204030204" pitchFamily="34" charset="0"/>
                </a:endParaRPr>
              </a:p>
              <a:p>
                <a:endParaRPr lang="en-US" sz="1900" dirty="0"/>
              </a:p>
              <a:p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b="1" i="1" dirty="0">
                  <a:cs typeface="Calibri" panose="020F0502020204030204" pitchFamily="34" charset="0"/>
                </a:endParaRPr>
              </a:p>
              <a:p>
                <a:endParaRPr lang="en-US" sz="2000" b="1" i="1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800" y="3746543"/>
                <a:ext cx="11669701" cy="4724370"/>
              </a:xfrm>
              <a:prstGeom prst="rect">
                <a:avLst/>
              </a:prstGeom>
              <a:blipFill>
                <a:blip r:embed="rId3"/>
                <a:stretch>
                  <a:fillRect l="-470" t="-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2B1513E3-B32F-4A19-93CD-7ADB2556E141}"/>
              </a:ext>
            </a:extLst>
          </p:cNvPr>
          <p:cNvGrpSpPr/>
          <p:nvPr/>
        </p:nvGrpSpPr>
        <p:grpSpPr>
          <a:xfrm>
            <a:off x="657122" y="1238320"/>
            <a:ext cx="6446745" cy="2104379"/>
            <a:chOff x="538359" y="2231154"/>
            <a:chExt cx="6446745" cy="2104379"/>
          </a:xfrm>
        </p:grpSpPr>
        <p:pic>
          <p:nvPicPr>
            <p:cNvPr id="21" name="Picture 20" descr="Schwarz-time-integration.png">
              <a:extLst>
                <a:ext uri="{FF2B5EF4-FFF2-40B4-BE49-F238E27FC236}">
                  <a16:creationId xmlns:a16="http://schemas.microsoft.com/office/drawing/2014/main" id="{0D442A46-2135-4FCE-81D9-6D723D481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968" y="2406149"/>
              <a:ext cx="4898136" cy="1929384"/>
            </a:xfrm>
            <a:prstGeom prst="rect">
              <a:avLst/>
            </a:prstGeom>
          </p:spPr>
        </p:pic>
        <p:pic>
          <p:nvPicPr>
            <p:cNvPr id="22" name="Picture 21" descr="Schwarz-domains.png">
              <a:extLst>
                <a:ext uri="{FF2B5EF4-FFF2-40B4-BE49-F238E27FC236}">
                  <a16:creationId xmlns:a16="http://schemas.microsoft.com/office/drawing/2014/main" id="{5C69E27E-142A-4482-95DC-67D3AA4E7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359" y="2231154"/>
              <a:ext cx="1150530" cy="206479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AD3475B-1792-4482-9D9E-485179614B61}"/>
                    </a:ext>
                  </a:extLst>
                </p:cNvPr>
                <p:cNvSpPr txBox="1"/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15334C3-9C67-40DC-91D5-47AD4405FF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73965508-7F47-4D53-BDAB-A2723924ADF7}"/>
              </a:ext>
            </a:extLst>
          </p:cNvPr>
          <p:cNvSpPr/>
          <p:nvPr/>
        </p:nvSpPr>
        <p:spPr>
          <a:xfrm>
            <a:off x="2019077" y="1147869"/>
            <a:ext cx="2615971" cy="227920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9F000B-0EB2-40C0-9C34-C3A01BD879B8}"/>
              </a:ext>
            </a:extLst>
          </p:cNvPr>
          <p:cNvSpPr/>
          <p:nvPr/>
        </p:nvSpPr>
        <p:spPr>
          <a:xfrm>
            <a:off x="623670" y="1216017"/>
            <a:ext cx="1230271" cy="12272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C73AB9A-B0C2-4FE0-AFA7-73259F30BB3E}"/>
              </a:ext>
            </a:extLst>
          </p:cNvPr>
          <p:cNvCxnSpPr>
            <a:cxnSpLocks/>
          </p:cNvCxnSpPr>
          <p:nvPr/>
        </p:nvCxnSpPr>
        <p:spPr>
          <a:xfrm>
            <a:off x="4636693" y="2264801"/>
            <a:ext cx="2469718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CC4DCA3-863E-40F4-8959-D6125CE2DCFE}"/>
                  </a:ext>
                </a:extLst>
              </p:cNvPr>
              <p:cNvSpPr txBox="1"/>
              <p:nvPr/>
            </p:nvSpPr>
            <p:spPr>
              <a:xfrm>
                <a:off x="5216853" y="1906248"/>
                <a:ext cx="33785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Integrate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CC4DCA3-863E-40F4-8959-D6125CE2DC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6853" y="1906248"/>
                <a:ext cx="3378569" cy="307777"/>
              </a:xfrm>
              <a:prstGeom prst="rect">
                <a:avLst/>
              </a:prstGeom>
              <a:blipFill>
                <a:blip r:embed="rId7"/>
                <a:stretch>
                  <a:fillRect l="-542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27C3FC3-7943-475D-A5C7-B9368995DAE1}"/>
                  </a:ext>
                </a:extLst>
              </p:cNvPr>
              <p:cNvSpPr txBox="1"/>
              <p:nvPr/>
            </p:nvSpPr>
            <p:spPr>
              <a:xfrm>
                <a:off x="6892442" y="1265362"/>
                <a:ext cx="802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27C3FC3-7943-475D-A5C7-B9368995DA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2442" y="1265362"/>
                <a:ext cx="802888" cy="369332"/>
              </a:xfrm>
              <a:prstGeom prst="rect">
                <a:avLst/>
              </a:prstGeom>
              <a:blipFill>
                <a:blip r:embed="rId8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/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428764E-0C8F-4659-9604-E033F0F87742}"/>
              </a:ext>
            </a:extLst>
          </p:cNvPr>
          <p:cNvCxnSpPr>
            <a:cxnSpLocks/>
          </p:cNvCxnSpPr>
          <p:nvPr/>
        </p:nvCxnSpPr>
        <p:spPr>
          <a:xfrm flipV="1">
            <a:off x="5544035" y="2547079"/>
            <a:ext cx="227375" cy="144936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995D79D-0E74-449E-9793-6A89D96D9341}"/>
              </a:ext>
            </a:extLst>
          </p:cNvPr>
          <p:cNvCxnSpPr>
            <a:cxnSpLocks/>
          </p:cNvCxnSpPr>
          <p:nvPr/>
        </p:nvCxnSpPr>
        <p:spPr>
          <a:xfrm flipH="1" flipV="1">
            <a:off x="5949381" y="2547079"/>
            <a:ext cx="208956" cy="144938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52DC213-151B-460A-B94D-23DFA0772608}"/>
                  </a:ext>
                </a:extLst>
              </p:cNvPr>
              <p:cNvSpPr txBox="1"/>
              <p:nvPr/>
            </p:nvSpPr>
            <p:spPr>
              <a:xfrm>
                <a:off x="4221542" y="2337987"/>
                <a:ext cx="14620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Interpolate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52DC213-151B-460A-B94D-23DFA07726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1542" y="2337987"/>
                <a:ext cx="1462058" cy="523220"/>
              </a:xfrm>
              <a:prstGeom prst="rect">
                <a:avLst/>
              </a:prstGeom>
              <a:blipFill>
                <a:blip r:embed="rId10"/>
                <a:stretch>
                  <a:fillRect l="-1255" t="-2353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058D1-D606-4011-9FC7-8ACC9D01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7B5CCB3-C783-40A0-B8BC-66A4F44BE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Time-Advancement Within the Schwarz Framework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ACE5ADB6-E6E6-42E9-B633-713E2D992FCB}"/>
              </a:ext>
            </a:extLst>
          </p:cNvPr>
          <p:cNvSpPr txBox="1">
            <a:spLocks/>
          </p:cNvSpPr>
          <p:nvPr/>
        </p:nvSpPr>
        <p:spPr bwMode="auto">
          <a:xfrm>
            <a:off x="8521187" y="1577793"/>
            <a:ext cx="2675720" cy="109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Controller time stepper</a:t>
            </a: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1</a:t>
            </a:r>
          </a:p>
          <a:p>
            <a:pPr marL="0" indent="0">
              <a:buNone/>
              <a:defRPr/>
            </a:pPr>
            <a:endParaRPr lang="en-US" sz="1700" baseline="-25000" dirty="0">
              <a:latin typeface="Symbol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baseline="-25000" dirty="0">
              <a:latin typeface="Symbol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2</a:t>
            </a: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ADD19D5-67FA-4C82-A189-16F0DD6F4ACB}"/>
              </a:ext>
            </a:extLst>
          </p:cNvPr>
          <p:cNvSpPr txBox="1"/>
          <p:nvPr/>
        </p:nvSpPr>
        <p:spPr>
          <a:xfrm>
            <a:off x="7051946" y="5814667"/>
            <a:ext cx="2316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Model PDE: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37C7973-A66D-4399-A7CB-F396E3EC6DEA}"/>
                  </a:ext>
                </a:extLst>
              </p:cNvPr>
              <p:cNvSpPr txBox="1"/>
              <p:nvPr/>
            </p:nvSpPr>
            <p:spPr>
              <a:xfrm>
                <a:off x="8545661" y="5610131"/>
                <a:ext cx="2873479" cy="8842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acc>
                                <m:accPr>
                                  <m:chr m:val="̇"/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b="1" i="0" dirty="0" smtClean="0"/>
                                <m:t>    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𝛺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    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on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𝜕𝛺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d>
                                <m:dPr>
                                  <m:ctrlP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𝛺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37C7973-A66D-4399-A7CB-F396E3EC6D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5661" y="5610131"/>
                <a:ext cx="2873479" cy="88428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60F648A5-D04F-4A75-84CD-1D91385715A2}"/>
              </a:ext>
            </a:extLst>
          </p:cNvPr>
          <p:cNvSpPr/>
          <p:nvPr/>
        </p:nvSpPr>
        <p:spPr>
          <a:xfrm>
            <a:off x="6158337" y="3419797"/>
            <a:ext cx="5785676" cy="67710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900" dirty="0">
                <a:cs typeface="Calibri" pitchFamily="34" charset="0"/>
              </a:rPr>
              <a:t>Time-stepping procedure is </a:t>
            </a:r>
            <a:r>
              <a:rPr lang="en-US" sz="1900" b="1" dirty="0">
                <a:cs typeface="Calibri" pitchFamily="34" charset="0"/>
              </a:rPr>
              <a:t>equivalent</a:t>
            </a:r>
            <a:r>
              <a:rPr lang="en-US" sz="1900" dirty="0">
                <a:cs typeface="Calibri" pitchFamily="34" charset="0"/>
              </a:rPr>
              <a:t> to doing Schwarz on </a:t>
            </a:r>
            <a:r>
              <a:rPr lang="en-US" sz="1900" b="1" dirty="0">
                <a:cs typeface="Calibri" pitchFamily="34" charset="0"/>
              </a:rPr>
              <a:t>space-time domain </a:t>
            </a:r>
            <a:r>
              <a:rPr lang="en-US" sz="1900" dirty="0">
                <a:cs typeface="Calibri" pitchFamily="34" charset="0"/>
              </a:rPr>
              <a:t>[</a:t>
            </a:r>
            <a:r>
              <a:rPr lang="en-US" sz="1900" dirty="0" err="1">
                <a:cs typeface="Calibri" pitchFamily="34" charset="0"/>
              </a:rPr>
              <a:t>Mota</a:t>
            </a:r>
            <a:r>
              <a:rPr lang="en-US" sz="1900" dirty="0">
                <a:cs typeface="Calibri" pitchFamily="34" charset="0"/>
              </a:rPr>
              <a:t> </a:t>
            </a:r>
            <a:r>
              <a:rPr lang="en-US" sz="1900" i="1" dirty="0">
                <a:cs typeface="Calibri" pitchFamily="34" charset="0"/>
              </a:rPr>
              <a:t>et al. </a:t>
            </a:r>
            <a:r>
              <a:rPr lang="en-US" sz="1900" dirty="0">
                <a:cs typeface="Calibri" pitchFamily="34" charset="0"/>
              </a:rPr>
              <a:t>2022].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B985135-440B-419B-B4C3-043542191242}"/>
              </a:ext>
            </a:extLst>
          </p:cNvPr>
          <p:cNvSpPr/>
          <p:nvPr/>
        </p:nvSpPr>
        <p:spPr>
          <a:xfrm>
            <a:off x="6954026" y="5500869"/>
            <a:ext cx="4739268" cy="119253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97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itle 1">
                <a:extLst>
                  <a:ext uri="{FF2B5EF4-FFF2-40B4-BE49-F238E27FC236}">
                    <a16:creationId xmlns:a16="http://schemas.microsoft.com/office/drawing/2014/main" id="{F83AE039-F694-4FF9-9AA7-F97DAA45957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20648" y="278448"/>
                <a:ext cx="10471608" cy="570225"/>
              </a:xfrm>
            </p:spPr>
            <p:txBody>
              <a:bodyPr/>
              <a:lstStyle/>
              <a:p>
                <a:r>
                  <a:rPr lang="en-US" dirty="0"/>
                  <a:t>Schwarz for Multiscale FOM-FOM Coupling in Solid Mechanics</a:t>
                </a:r>
                <a14:m>
                  <m:oMath xmlns:m="http://schemas.openxmlformats.org/officeDocument/2006/math">
                    <m:r>
                      <a:rPr lang="en-US" i="1" baseline="30000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baseline="30000" dirty="0"/>
              </a:p>
            </p:txBody>
          </p:sp>
        </mc:Choice>
        <mc:Fallback xmlns="">
          <p:sp>
            <p:nvSpPr>
              <p:cNvPr id="17" name="Title 1">
                <a:extLst>
                  <a:ext uri="{FF2B5EF4-FFF2-40B4-BE49-F238E27FC236}">
                    <a16:creationId xmlns:a16="http://schemas.microsoft.com/office/drawing/2014/main" id="{F83AE039-F694-4FF9-9AA7-F97DAA4595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20648" y="278448"/>
                <a:ext cx="10471608" cy="570225"/>
              </a:xfrm>
              <a:blipFill>
                <a:blip r:embed="rId9"/>
                <a:stretch>
                  <a:fillRect l="-1164" t="-22581" b="-10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09D282D-5776-41F2-86E8-2ADA14448646}"/>
              </a:ext>
            </a:extLst>
          </p:cNvPr>
          <p:cNvSpPr txBox="1"/>
          <p:nvPr/>
        </p:nvSpPr>
        <p:spPr>
          <a:xfrm>
            <a:off x="8029303" y="6430499"/>
            <a:ext cx="578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1 </a:t>
            </a:r>
            <a:r>
              <a:rPr lang="en-US" dirty="0"/>
              <a:t>Mota </a:t>
            </a:r>
            <a:r>
              <a:rPr lang="en-US" i="1" dirty="0"/>
              <a:t>et al. </a:t>
            </a:r>
            <a:r>
              <a:rPr lang="en-US" dirty="0"/>
              <a:t>2017; Mota </a:t>
            </a:r>
            <a:r>
              <a:rPr lang="en-US" i="1" dirty="0"/>
              <a:t>et al. </a:t>
            </a:r>
            <a:r>
              <a:rPr lang="en-US" dirty="0"/>
              <a:t>2022.</a:t>
            </a:r>
          </a:p>
        </p:txBody>
      </p:sp>
      <p:pic>
        <p:nvPicPr>
          <p:cNvPr id="20" name="dynamic_tension">
            <a:hlinkClick r:id="" action="ppaction://media"/>
            <a:extLst>
              <a:ext uri="{FF2B5EF4-FFF2-40B4-BE49-F238E27FC236}">
                <a16:creationId xmlns:a16="http://schemas.microsoft.com/office/drawing/2014/main" id="{E7F41B4B-FD7A-4E04-B48C-461E6D9099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1045" y="848673"/>
            <a:ext cx="6385252" cy="43955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x_disp_bolted_joint_mesh">
            <a:hlinkClick r:id="" action="ppaction://media"/>
            <a:extLst>
              <a:ext uri="{FF2B5EF4-FFF2-40B4-BE49-F238E27FC236}">
                <a16:creationId xmlns:a16="http://schemas.microsoft.com/office/drawing/2014/main" id="{2F3BC8DB-0038-4395-990C-86F8D240F6B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95592" y="871803"/>
            <a:ext cx="4483482" cy="29274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Online Media 1" descr="joint-bolts-both-eqps.avi">
            <a:hlinkClick r:id="" action="ppaction://media"/>
            <a:extLst>
              <a:ext uri="{FF2B5EF4-FFF2-40B4-BE49-F238E27FC236}">
                <a16:creationId xmlns:a16="http://schemas.microsoft.com/office/drawing/2014/main" id="{4B44B604-2F29-4E12-A887-2039D88928F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172490" y="4009885"/>
            <a:ext cx="4729687" cy="19994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8AA1BE-14A3-4286-AEE8-79E5B2BE30D4}"/>
              </a:ext>
            </a:extLst>
          </p:cNvPr>
          <p:cNvSpPr txBox="1"/>
          <p:nvPr/>
        </p:nvSpPr>
        <p:spPr>
          <a:xfrm>
            <a:off x="414639" y="5414836"/>
            <a:ext cx="6469637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Figure above:</a:t>
            </a:r>
            <a:r>
              <a:rPr lang="en-US" dirty="0"/>
              <a:t> tension specimen simulation coupling composite TET10 elements with HEX elements in Sierra/SM.  </a:t>
            </a:r>
          </a:p>
          <a:p>
            <a:pPr algn="ctr"/>
            <a:endParaRPr lang="en-US" sz="400" dirty="0"/>
          </a:p>
          <a:p>
            <a:pPr algn="ctr"/>
            <a:endParaRPr lang="en-US" sz="400" dirty="0"/>
          </a:p>
          <a:p>
            <a:pPr algn="ctr"/>
            <a:r>
              <a:rPr lang="en-US" i="1" dirty="0"/>
              <a:t>Figures right: </a:t>
            </a:r>
            <a:r>
              <a:rPr lang="en-US" dirty="0"/>
              <a:t>bolted joint simulation coupling composite TET10 elements with HEX elements in Sierra/SM.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51B5DE5-3162-4932-AE88-DBDB6809C2F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83341" y="1091001"/>
            <a:ext cx="1120659" cy="65579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6C6468C-B099-4C7B-94A0-162F025353C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06981" y="1091000"/>
            <a:ext cx="1120659" cy="6557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7B413A-EF72-4771-BEE2-8FF6E4C9BE08}"/>
                  </a:ext>
                </a:extLst>
              </p:cNvPr>
              <p:cNvSpPr txBox="1"/>
              <p:nvPr/>
            </p:nvSpPr>
            <p:spPr>
              <a:xfrm>
                <a:off x="8029303" y="3365016"/>
                <a:ext cx="112065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Single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7B413A-EF72-4771-BEE2-8FF6E4C9BE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9303" y="3365016"/>
                <a:ext cx="1120659" cy="338554"/>
              </a:xfrm>
              <a:prstGeom prst="rect">
                <a:avLst/>
              </a:prstGeom>
              <a:blipFill>
                <a:blip r:embed="rId14"/>
                <a:stretch>
                  <a:fillRect l="-2717" t="-7143" b="-19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A1693ED7-4EC0-40FB-8C48-D90C32BECA84}"/>
              </a:ext>
            </a:extLst>
          </p:cNvPr>
          <p:cNvSpPr txBox="1"/>
          <p:nvPr/>
        </p:nvSpPr>
        <p:spPr>
          <a:xfrm>
            <a:off x="10262751" y="3396761"/>
            <a:ext cx="1120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Schwarz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C97F48-DB27-4738-B543-37FE3EADDF63}"/>
              </a:ext>
            </a:extLst>
          </p:cNvPr>
          <p:cNvSpPr txBox="1"/>
          <p:nvPr/>
        </p:nvSpPr>
        <p:spPr>
          <a:xfrm>
            <a:off x="10071597" y="5543663"/>
            <a:ext cx="1120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Schwarz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941D556-5FDE-4E71-B58D-0C64AA28363F}"/>
                  </a:ext>
                </a:extLst>
              </p:cNvPr>
              <p:cNvSpPr txBox="1"/>
              <p:nvPr/>
            </p:nvSpPr>
            <p:spPr>
              <a:xfrm>
                <a:off x="7686322" y="5550624"/>
                <a:ext cx="112065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</a:rPr>
                  <a:t>Single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941D556-5FDE-4E71-B58D-0C64AA2836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6322" y="5550624"/>
                <a:ext cx="1120659" cy="338554"/>
              </a:xfrm>
              <a:prstGeom prst="rect">
                <a:avLst/>
              </a:prstGeom>
              <a:blipFill>
                <a:blip r:embed="rId15"/>
                <a:stretch>
                  <a:fillRect l="-3261" t="-7273" b="-2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247840F7-14DE-4682-BB45-53A1CE1CB396}"/>
              </a:ext>
            </a:extLst>
          </p:cNvPr>
          <p:cNvSpPr txBox="1"/>
          <p:nvPr/>
        </p:nvSpPr>
        <p:spPr>
          <a:xfrm>
            <a:off x="905381" y="4842254"/>
            <a:ext cx="207917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y-displacement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AE6FDFE-B48F-41DF-9DC3-226A7EB27651}"/>
              </a:ext>
            </a:extLst>
          </p:cNvPr>
          <p:cNvSpPr txBox="1"/>
          <p:nvPr/>
        </p:nvSpPr>
        <p:spPr>
          <a:xfrm>
            <a:off x="4475018" y="4821694"/>
            <a:ext cx="133290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EQPS</a:t>
            </a:r>
          </a:p>
        </p:txBody>
      </p:sp>
    </p:spTree>
    <p:extLst>
      <p:ext uri="{BB962C8B-B14F-4D97-AF65-F5344CB8AC3E}">
        <p14:creationId xmlns:p14="http://schemas.microsoft.com/office/powerpoint/2010/main" val="176803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2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54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3CCE3-9A8E-6021-58EB-36EFA79E3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39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B2D8BA-4E91-4CFF-E8E6-33E7858A38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57" r="11899"/>
          <a:stretch/>
        </p:blipFill>
        <p:spPr>
          <a:xfrm>
            <a:off x="7015523" y="1595396"/>
            <a:ext cx="4890837" cy="45260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DC14B1A-88F9-60EC-783E-BC35931459B0}"/>
                  </a:ext>
                </a:extLst>
              </p:cNvPr>
              <p:cNvSpPr txBox="1"/>
              <p:nvPr/>
            </p:nvSpPr>
            <p:spPr>
              <a:xfrm>
                <a:off x="7479014" y="5934670"/>
                <a:ext cx="401562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/>
                  <a:t>Figure above: </a:t>
                </a:r>
                <a:r>
                  <a:rPr lang="en-US" dirty="0"/>
                  <a:t>solution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 component at various times</a:t>
                </a:r>
              </a:p>
              <a:p>
                <a:pPr algn="ctr"/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DC14B1A-88F9-60EC-783E-BC35931459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9014" y="5934670"/>
                <a:ext cx="4015628" cy="923330"/>
              </a:xfrm>
              <a:prstGeom prst="rect">
                <a:avLst/>
              </a:prstGeom>
              <a:blipFill>
                <a:blip r:embed="rId4"/>
                <a:stretch>
                  <a:fillRect t="-4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B1C3619-ED66-4FD0-9E0F-1BE5840A0AC5}"/>
                  </a:ext>
                </a:extLst>
              </p:cNvPr>
              <p:cNvSpPr txBox="1"/>
              <p:nvPr/>
            </p:nvSpPr>
            <p:spPr>
              <a:xfrm>
                <a:off x="122011" y="5434165"/>
                <a:ext cx="7246552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</a:rPr>
                  <a:t>FOM discretization: </a:t>
                </a:r>
              </a:p>
              <a:p>
                <a:endParaRPr lang="en-US" sz="200" b="1" dirty="0">
                  <a:solidFill>
                    <a:srgbClr val="0070C0"/>
                  </a:solidFill>
                </a:endParaRPr>
              </a:p>
              <a:p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Spatial discretization given by a </a:t>
                </a:r>
                <a:r>
                  <a:rPr lang="en-US" b="1" dirty="0"/>
                  <a:t>Godunov-type scheme </a:t>
                </a:r>
                <a:r>
                  <a:rPr lang="en-US" dirty="0"/>
                  <a:t>with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= 250 </m:t>
                    </m:r>
                  </m:oMath>
                </a14:m>
                <a:r>
                  <a:rPr lang="en-US" dirty="0"/>
                  <a:t>elements in each dimension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Implicit </a:t>
                </a:r>
                <a:r>
                  <a:rPr lang="en-US" b="1" dirty="0"/>
                  <a:t>trapezoidal method </a:t>
                </a:r>
                <a:r>
                  <a:rPr lang="en-US" dirty="0"/>
                  <a:t>with fixed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= 0.05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B1C3619-ED66-4FD0-9E0F-1BE5840A0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011" y="5434165"/>
                <a:ext cx="7246552" cy="1569660"/>
              </a:xfrm>
              <a:prstGeom prst="rect">
                <a:avLst/>
              </a:prstGeom>
              <a:blipFill>
                <a:blip r:embed="rId5"/>
                <a:stretch>
                  <a:fillRect l="-673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34D6EFC2-ADCA-0363-6447-08E4E711B2B4}"/>
              </a:ext>
            </a:extLst>
          </p:cNvPr>
          <p:cNvGrpSpPr/>
          <p:nvPr/>
        </p:nvGrpSpPr>
        <p:grpSpPr>
          <a:xfrm>
            <a:off x="4993017" y="2034937"/>
            <a:ext cx="1881434" cy="1692993"/>
            <a:chOff x="10014856" y="4760035"/>
            <a:chExt cx="1989948" cy="19498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78AEBEE0-777D-6A08-F070-BCFE9310A561}"/>
                    </a:ext>
                  </a:extLst>
                </p:cNvPr>
                <p:cNvSpPr/>
                <p:nvPr/>
              </p:nvSpPr>
              <p:spPr>
                <a:xfrm>
                  <a:off x="10439613" y="5134776"/>
                  <a:ext cx="1243004" cy="1256819"/>
                </a:xfrm>
                <a:prstGeom prst="rect">
                  <a:avLst/>
                </a:prstGeom>
                <a:solidFill>
                  <a:schemeClr val="accent6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78AEBEE0-777D-6A08-F070-BCFE9310A56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9613" y="5134776"/>
                  <a:ext cx="1243004" cy="125681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9959F98-6306-FDC1-70EF-B7113EBF18A7}"/>
                </a:ext>
              </a:extLst>
            </p:cNvPr>
            <p:cNvCxnSpPr/>
            <p:nvPr/>
          </p:nvCxnSpPr>
          <p:spPr>
            <a:xfrm>
              <a:off x="10442890" y="5144021"/>
              <a:ext cx="124827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2DA77E3-82E7-F502-C689-64211D4664C8}"/>
                    </a:ext>
                  </a:extLst>
                </p:cNvPr>
                <p:cNvSpPr txBox="1"/>
                <p:nvPr/>
              </p:nvSpPr>
              <p:spPr>
                <a:xfrm>
                  <a:off x="10999972" y="4904909"/>
                  <a:ext cx="156132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2DA77E3-82E7-F502-C689-64211D4664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99972" y="4904909"/>
                  <a:ext cx="156132" cy="215444"/>
                </a:xfrm>
                <a:prstGeom prst="rect">
                  <a:avLst/>
                </a:prstGeom>
                <a:blipFill>
                  <a:blip r:embed="rId7"/>
                  <a:stretch>
                    <a:fillRect l="-7143" r="-7143"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43C78E8-4D4C-D6FE-9064-CB19CB63625C}"/>
                </a:ext>
              </a:extLst>
            </p:cNvPr>
            <p:cNvSpPr txBox="1"/>
            <p:nvPr/>
          </p:nvSpPr>
          <p:spPr>
            <a:xfrm>
              <a:off x="10303503" y="4838875"/>
              <a:ext cx="2722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DEEC725-1FC7-B6FA-9DE1-18261AD3A260}"/>
                </a:ext>
              </a:extLst>
            </p:cNvPr>
            <p:cNvSpPr txBox="1"/>
            <p:nvPr/>
          </p:nvSpPr>
          <p:spPr>
            <a:xfrm>
              <a:off x="11454152" y="4838874"/>
              <a:ext cx="5506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100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6640804-86DB-FE92-EE33-45791EB6AF64}"/>
                </a:ext>
              </a:extLst>
            </p:cNvPr>
            <p:cNvCxnSpPr/>
            <p:nvPr/>
          </p:nvCxnSpPr>
          <p:spPr>
            <a:xfrm>
              <a:off x="10434344" y="5086382"/>
              <a:ext cx="0" cy="9679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D1C6293-3172-64E4-C1A9-EBF02B1FD5B3}"/>
                </a:ext>
              </a:extLst>
            </p:cNvPr>
            <p:cNvCxnSpPr/>
            <p:nvPr/>
          </p:nvCxnSpPr>
          <p:spPr>
            <a:xfrm>
              <a:off x="11682617" y="5086382"/>
              <a:ext cx="0" cy="9679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587A6EE-E8B1-2923-60C8-BB316FEE1747}"/>
                </a:ext>
              </a:extLst>
            </p:cNvPr>
            <p:cNvSpPr/>
            <p:nvPr/>
          </p:nvSpPr>
          <p:spPr>
            <a:xfrm>
              <a:off x="10014856" y="4760035"/>
              <a:ext cx="1905514" cy="194985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EFB68AC-03D0-50E6-407C-CCD382B9A0C1}"/>
                </a:ext>
              </a:extLst>
            </p:cNvPr>
            <p:cNvGrpSpPr/>
            <p:nvPr/>
          </p:nvGrpSpPr>
          <p:grpSpPr>
            <a:xfrm rot="16200000">
              <a:off x="9702727" y="5624054"/>
              <a:ext cx="1256819" cy="278264"/>
              <a:chOff x="9574372" y="5612483"/>
              <a:chExt cx="1256819" cy="278264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E4A960C2-04FA-A16C-F63D-FDF8492984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82918" y="5851595"/>
                <a:ext cx="124827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550F2172-AE1E-AEDD-01C4-1556D538B49B}"/>
                      </a:ext>
                    </a:extLst>
                  </p:cNvPr>
                  <p:cNvSpPr txBox="1"/>
                  <p:nvPr/>
                </p:nvSpPr>
                <p:spPr>
                  <a:xfrm>
                    <a:off x="10148880" y="5612483"/>
                    <a:ext cx="158570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oMath>
                      </m:oMathPara>
                    </a14:m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550F2172-AE1E-AEDD-01C4-1556D538B49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48880" y="5612483"/>
                    <a:ext cx="158570" cy="21544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t="-23077" r="-27778" b="-3076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DEC5708A-B6FF-7031-7F3B-A761E6D09A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74372" y="5793956"/>
                <a:ext cx="0" cy="9679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DA5E2800-A6E2-9AAC-8855-395231D975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22645" y="5793956"/>
                <a:ext cx="0" cy="9679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41E7C97-C57E-9657-AFC5-C2CC873C9C9A}"/>
                </a:ext>
              </a:extLst>
            </p:cNvPr>
            <p:cNvSpPr txBox="1"/>
            <p:nvPr/>
          </p:nvSpPr>
          <p:spPr>
            <a:xfrm rot="16200000">
              <a:off x="10001934" y="6187022"/>
              <a:ext cx="5506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100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261D736-6491-54F5-27E8-29BC7BE7929C}"/>
                </a:ext>
              </a:extLst>
            </p:cNvPr>
            <p:cNvSpPr txBox="1"/>
            <p:nvPr/>
          </p:nvSpPr>
          <p:spPr>
            <a:xfrm rot="16200000">
              <a:off x="10140507" y="4999122"/>
              <a:ext cx="2722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83863BC4-F263-42E1-AC02-86C3AA872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2D Inviscid Burgers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78AD2BE-40ED-BC13-6B5B-AA84D073770D}"/>
                  </a:ext>
                </a:extLst>
              </p:cNvPr>
              <p:cNvSpPr txBox="1"/>
              <p:nvPr/>
            </p:nvSpPr>
            <p:spPr>
              <a:xfrm>
                <a:off x="102878" y="3796927"/>
                <a:ext cx="6511261" cy="1877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  <a:ea typeface="Cambria Math" panose="02040503050406030204" pitchFamily="18" charset="0"/>
                  </a:rPr>
                  <a:t>Problem setup: </a:t>
                </a:r>
              </a:p>
              <a:p>
                <a:endParaRPr lang="en-US" sz="200" b="1" dirty="0">
                  <a:solidFill>
                    <a:srgbClr val="0070C0"/>
                  </a:solidFill>
                  <a:ea typeface="Cambria Math" panose="02040503050406030204" pitchFamily="18" charset="0"/>
                </a:endParaRPr>
              </a:p>
              <a:p>
                <a:endParaRPr lang="en-US" sz="200" b="1" dirty="0">
                  <a:solidFill>
                    <a:srgbClr val="0070C0"/>
                  </a:solidFill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(0,100)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0, 25</m:t>
                        </m:r>
                      </m:e>
                    </m:d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b="0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Two </a:t>
                </a:r>
                <a:r>
                  <a:rPr lang="en-US" b="1" dirty="0"/>
                  <a:t>parameters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  </a:t>
                </a:r>
                <a:r>
                  <a:rPr lang="en-US" b="1" dirty="0"/>
                  <a:t>Training</a:t>
                </a:r>
                <a:r>
                  <a:rPr lang="en-US" dirty="0"/>
                  <a:t>: uniform sampling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4.25, 5.50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×[0.015, 0.03]</m:t>
                    </m:r>
                  </m:oMath>
                </a14:m>
                <a:r>
                  <a:rPr lang="en-US" dirty="0"/>
                  <a:t> by a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×3 </m:t>
                    </m:r>
                  </m:oMath>
                </a14:m>
                <a:r>
                  <a:rPr lang="en-US" dirty="0"/>
                  <a:t>grid.  </a:t>
                </a:r>
                <a:r>
                  <a:rPr lang="en-US" b="1" dirty="0"/>
                  <a:t>Testing</a:t>
                </a:r>
                <a:r>
                  <a:rPr lang="en-US" dirty="0"/>
                  <a:t>: query unsampled point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𝝁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=[4.75, 0.02]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78AD2BE-40ED-BC13-6B5B-AA84D07377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8" y="3796927"/>
                <a:ext cx="6511261" cy="1877437"/>
              </a:xfrm>
              <a:prstGeom prst="rect">
                <a:avLst/>
              </a:prstGeom>
              <a:blipFill>
                <a:blip r:embed="rId9"/>
                <a:stretch>
                  <a:fillRect l="-843" t="-2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86659CEC-B709-47C7-922E-2A9EE48452E0}"/>
              </a:ext>
            </a:extLst>
          </p:cNvPr>
          <p:cNvSpPr txBox="1"/>
          <p:nvPr/>
        </p:nvSpPr>
        <p:spPr>
          <a:xfrm>
            <a:off x="2208068" y="904585"/>
            <a:ext cx="8148356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cs typeface="Calibri" panose="020F0502020204030204" pitchFamily="34" charset="0"/>
              </a:rPr>
              <a:t>Popular analog for fluid problems where </a:t>
            </a:r>
            <a:r>
              <a:rPr lang="en-US" sz="2000" b="1" dirty="0">
                <a:cs typeface="Calibri" panose="020F0502020204030204" pitchFamily="34" charset="0"/>
              </a:rPr>
              <a:t>shocks</a:t>
            </a:r>
            <a:r>
              <a:rPr lang="en-US" sz="2000" dirty="0">
                <a:cs typeface="Calibri" panose="020F0502020204030204" pitchFamily="34" charset="0"/>
              </a:rPr>
              <a:t> are possible, and particularly </a:t>
            </a:r>
            <a:r>
              <a:rPr lang="en-US" sz="2000" b="1" dirty="0">
                <a:cs typeface="Calibri" panose="020F0502020204030204" pitchFamily="34" charset="0"/>
              </a:rPr>
              <a:t>difficult</a:t>
            </a:r>
            <a:r>
              <a:rPr lang="en-US" sz="2000" dirty="0">
                <a:cs typeface="Calibri" panose="020F0502020204030204" pitchFamily="34" charset="0"/>
              </a:rPr>
              <a:t> for conventional projection-based ROMs</a:t>
            </a:r>
            <a:endParaRPr lang="en-US" sz="20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C2F536D-224C-D332-7AA2-53DF53B0E92E}"/>
              </a:ext>
            </a:extLst>
          </p:cNvPr>
          <p:cNvGrpSpPr/>
          <p:nvPr/>
        </p:nvGrpSpPr>
        <p:grpSpPr>
          <a:xfrm>
            <a:off x="220200" y="1783143"/>
            <a:ext cx="4332407" cy="1989470"/>
            <a:chOff x="162916" y="1800394"/>
            <a:chExt cx="4332407" cy="19894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5A1ABD40-FD3E-F365-AEA5-3EBDFD68B208}"/>
                    </a:ext>
                  </a:extLst>
                </p:cNvPr>
                <p:cNvSpPr txBox="1"/>
                <p:nvPr/>
              </p:nvSpPr>
              <p:spPr>
                <a:xfrm>
                  <a:off x="249161" y="1884810"/>
                  <a:ext cx="4246162" cy="1809983"/>
                </a:xfrm>
                <a:prstGeom prst="rect">
                  <a:avLst/>
                </a:prstGeom>
                <a:noFill/>
                <a:ln w="28575"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num>
                          <m:den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𝑢𝑣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den>
                            </m:f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=0.02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lang="en-US" b="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num>
                          <m:den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𝑣𝑢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den>
                            </m:f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b="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𝝁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,0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,0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5A1ABD40-FD3E-F365-AEA5-3EBDFD68B2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161" y="1884810"/>
                  <a:ext cx="4246162" cy="1809983"/>
                </a:xfrm>
                <a:prstGeom prst="rect">
                  <a:avLst/>
                </a:prstGeom>
                <a:blipFill>
                  <a:blip r:embed="rId10"/>
                  <a:stretch>
                    <a:fillRect b="-3367"/>
                  </a:stretch>
                </a:blipFill>
                <a:ln w="28575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F748918-83CB-CD45-3A11-C420AC1E8A27}"/>
                </a:ext>
              </a:extLst>
            </p:cNvPr>
            <p:cNvSpPr/>
            <p:nvPr/>
          </p:nvSpPr>
          <p:spPr>
            <a:xfrm>
              <a:off x="162916" y="1800394"/>
              <a:ext cx="4332407" cy="1989470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3401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92" descr="Diagram&#10;&#10;Description automatically generated">
            <a:extLst>
              <a:ext uri="{FF2B5EF4-FFF2-40B4-BE49-F238E27FC236}">
                <a16:creationId xmlns:a16="http://schemas.microsoft.com/office/drawing/2014/main" id="{B5326C38-B2B1-4691-9435-82BAFF6A5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2264" y="4205684"/>
            <a:ext cx="4715087" cy="252755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74649" y="5638601"/>
            <a:ext cx="557837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>
                <a:cs typeface="Calibri" panose="020F0502020204030204" pitchFamily="34" charset="0"/>
              </a:rPr>
              <a:t>Alternating Schwarz-based coupling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200" dirty="0">
              <a:cs typeface="Calibri" panose="020F050202020403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200" dirty="0">
              <a:cs typeface="Calibri" panose="020F050202020403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>
                <a:cs typeface="Calibri" panose="020F0502020204030204" pitchFamily="34" charset="0"/>
              </a:rPr>
              <a:t>Optimization-based coupling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200" dirty="0">
              <a:cs typeface="Calibri" panose="020F050202020403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200" dirty="0">
              <a:cs typeface="Calibri" panose="020F050202020403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>
                <a:cs typeface="Calibri" panose="020F0502020204030204" pitchFamily="34" charset="0"/>
              </a:rPr>
              <a:t>Coupling via generalized mortar methods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</a:t>
            </a:fld>
            <a:endParaRPr lang="en-US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0CBA041-E763-344D-B691-38DEDB8D1A6A}"/>
              </a:ext>
            </a:extLst>
          </p:cNvPr>
          <p:cNvSpPr txBox="1"/>
          <p:nvPr/>
        </p:nvSpPr>
        <p:spPr>
          <a:xfrm>
            <a:off x="99702" y="1006455"/>
            <a:ext cx="40991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  <a:cs typeface="Calibri" panose="020F0502020204030204" pitchFamily="34" charset="0"/>
              </a:rPr>
              <a:t>Principal research objective: 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8BE168B-3003-EA4A-A318-51059FF7C6EA}"/>
              </a:ext>
            </a:extLst>
          </p:cNvPr>
          <p:cNvSpPr/>
          <p:nvPr/>
        </p:nvSpPr>
        <p:spPr>
          <a:xfrm>
            <a:off x="199873" y="1432633"/>
            <a:ext cx="1199212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cs typeface="Calibri" panose="020F0502020204030204" pitchFamily="34" charset="0"/>
              </a:rPr>
              <a:t>Discover mathematical principles </a:t>
            </a:r>
            <a:r>
              <a:rPr lang="en-US" sz="2000" dirty="0">
                <a:cs typeface="Calibri" panose="020F0502020204030204" pitchFamily="34" charset="0"/>
              </a:rPr>
              <a:t>guiding the assembly of </a:t>
            </a:r>
            <a:r>
              <a:rPr lang="en-US" sz="2000" b="1" dirty="0">
                <a:cs typeface="Calibri" panose="020F0502020204030204" pitchFamily="34" charset="0"/>
              </a:rPr>
              <a:t>standard</a:t>
            </a:r>
            <a:r>
              <a:rPr lang="en-US" sz="2000" dirty="0">
                <a:cs typeface="Calibri" panose="020F0502020204030204" pitchFamily="34" charset="0"/>
              </a:rPr>
              <a:t> and </a:t>
            </a:r>
            <a:r>
              <a:rPr lang="en-US" sz="2000" b="1" dirty="0">
                <a:cs typeface="Calibri" panose="020F0502020204030204" pitchFamily="34" charset="0"/>
              </a:rPr>
              <a:t>data-driven</a:t>
            </a:r>
            <a:r>
              <a:rPr lang="en-US" sz="2000" dirty="0">
                <a:cs typeface="Calibri" panose="020F0502020204030204" pitchFamily="34" charset="0"/>
              </a:rPr>
              <a:t> numerical models in stable, accurate and physically consistent ways.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EDF2515-DD75-8644-978B-97B54CAAC6C7}"/>
              </a:ext>
            </a:extLst>
          </p:cNvPr>
          <p:cNvSpPr txBox="1"/>
          <p:nvPr/>
        </p:nvSpPr>
        <p:spPr>
          <a:xfrm>
            <a:off x="99702" y="2205814"/>
            <a:ext cx="34291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  <a:cs typeface="Calibri" panose="020F0502020204030204" pitchFamily="34" charset="0"/>
              </a:rPr>
              <a:t>Principal research goals:</a:t>
            </a:r>
            <a:endParaRPr lang="en-US" sz="2200" b="1" dirty="0">
              <a:cs typeface="Calibri" panose="020F0502020204030204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FE1BA336-6AA4-E242-ABB8-C7980A2E4E62}"/>
              </a:ext>
            </a:extLst>
          </p:cNvPr>
          <p:cNvSpPr/>
          <p:nvPr/>
        </p:nvSpPr>
        <p:spPr>
          <a:xfrm>
            <a:off x="199873" y="2645201"/>
            <a:ext cx="11784988" cy="1515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cs typeface="Calibri" panose="020F0502020204030204" pitchFamily="34" charset="0"/>
              </a:rPr>
              <a:t>“Mix-and-match” standard</a:t>
            </a:r>
            <a:r>
              <a:rPr lang="en-US" sz="2000" dirty="0">
                <a:cs typeface="Calibri" panose="020F0502020204030204" pitchFamily="34" charset="0"/>
              </a:rPr>
              <a:t> and </a:t>
            </a:r>
            <a:r>
              <a:rPr lang="en-US" sz="2000" b="1" dirty="0">
                <a:cs typeface="Calibri" panose="020F0502020204030204" pitchFamily="34" charset="0"/>
              </a:rPr>
              <a:t>data-driven models </a:t>
            </a:r>
            <a:r>
              <a:rPr lang="en-US" sz="2000" dirty="0">
                <a:cs typeface="Calibri" panose="020F0502020204030204" pitchFamily="34" charset="0"/>
              </a:rPr>
              <a:t>from three-classes</a:t>
            </a:r>
            <a:endParaRPr lang="en-US" sz="200" dirty="0">
              <a:cs typeface="Calibri" panose="020F0502020204030204" pitchFamily="34" charset="0"/>
            </a:endParaRPr>
          </a:p>
          <a:p>
            <a:pPr marL="557213" lvl="1" indent="-214313"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US" sz="2000" i="1" dirty="0">
                <a:cs typeface="Calibri" panose="020F0502020204030204" pitchFamily="34" charset="0"/>
              </a:rPr>
              <a:t>Class A:</a:t>
            </a:r>
            <a:r>
              <a:rPr lang="en-US" sz="2000" dirty="0">
                <a:cs typeface="Calibri" panose="020F0502020204030204" pitchFamily="34" charset="0"/>
              </a:rPr>
              <a:t> projection-based reduced order models (ROMs)</a:t>
            </a:r>
          </a:p>
          <a:p>
            <a:pPr marL="557213" lvl="1" indent="-214313"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US" sz="2000" i="1" dirty="0">
                <a:cs typeface="Calibri" panose="020F0502020204030204" pitchFamily="34" charset="0"/>
              </a:rPr>
              <a:t>Class B: </a:t>
            </a:r>
            <a:r>
              <a:rPr lang="en-US" sz="2000" dirty="0">
                <a:cs typeface="Calibri" panose="020F0502020204030204" pitchFamily="34" charset="0"/>
              </a:rPr>
              <a:t>machine-learned models, i.e., Physics-Informed Neural Networks (PINNs)</a:t>
            </a:r>
          </a:p>
          <a:p>
            <a:pPr marL="557213" lvl="1" indent="-214313"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US" sz="2000" i="1" dirty="0">
                <a:cs typeface="Calibri" panose="020F0502020204030204" pitchFamily="34" charset="0"/>
              </a:rPr>
              <a:t>Class C:</a:t>
            </a:r>
            <a:r>
              <a:rPr lang="en-US" sz="2000" dirty="0">
                <a:cs typeface="Calibri" panose="020F0502020204030204" pitchFamily="34" charset="0"/>
              </a:rPr>
              <a:t> flow map approximation models, i.e., dynamic model decomposition (DMD) models</a:t>
            </a:r>
          </a:p>
        </p:txBody>
      </p:sp>
      <p:sp>
        <p:nvSpPr>
          <p:cNvPr id="2" name="Rectangle 1"/>
          <p:cNvSpPr/>
          <p:nvPr/>
        </p:nvSpPr>
        <p:spPr>
          <a:xfrm>
            <a:off x="274649" y="4103584"/>
            <a:ext cx="6941434" cy="1079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cs typeface="Calibri" panose="020F0502020204030204" pitchFamily="34" charset="0"/>
              </a:rPr>
              <a:t>Ensure </a:t>
            </a:r>
            <a:r>
              <a:rPr lang="en-US" sz="2000" b="1" dirty="0">
                <a:cs typeface="Calibri" panose="020F0502020204030204" pitchFamily="34" charset="0"/>
              </a:rPr>
              <a:t>well-</a:t>
            </a:r>
            <a:r>
              <a:rPr lang="en-US" sz="2000" b="1" dirty="0" err="1">
                <a:cs typeface="Calibri" panose="020F0502020204030204" pitchFamily="34" charset="0"/>
              </a:rPr>
              <a:t>posedness</a:t>
            </a:r>
            <a:r>
              <a:rPr lang="en-US" sz="2000" b="1" dirty="0">
                <a:cs typeface="Calibri" panose="020F0502020204030204" pitchFamily="34" charset="0"/>
              </a:rPr>
              <a:t> &amp; physical consistency </a:t>
            </a:r>
            <a:r>
              <a:rPr lang="en-US" sz="2000" dirty="0">
                <a:cs typeface="Calibri" panose="020F0502020204030204" pitchFamily="34" charset="0"/>
              </a:rPr>
              <a:t>of  resulting </a:t>
            </a:r>
            <a:r>
              <a:rPr lang="en-US" sz="2000" b="1" dirty="0">
                <a:cs typeface="Calibri" panose="020F0502020204030204" pitchFamily="34" charset="0"/>
              </a:rPr>
              <a:t>heterogeneous models</a:t>
            </a:r>
            <a:r>
              <a:rPr lang="en-US" sz="2000" dirty="0">
                <a:cs typeface="Calibri" panose="020F0502020204030204" pitchFamily="34" charset="0"/>
              </a:rPr>
              <a:t>.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cs typeface="Calibri" panose="020F0502020204030204" pitchFamily="34" charset="0"/>
              </a:rPr>
              <a:t>Solve</a:t>
            </a:r>
            <a:r>
              <a:rPr lang="en-US" sz="2000" dirty="0">
                <a:cs typeface="Calibri" panose="020F0502020204030204" pitchFamily="34" charset="0"/>
              </a:rPr>
              <a:t> such heterogeneous models efficiently.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702" y="5267797"/>
            <a:ext cx="85480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  <a:cs typeface="Calibri" panose="020F0502020204030204" pitchFamily="34" charset="0"/>
              </a:rPr>
              <a:t>Three coupling methods: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994522B-92FE-41F2-B887-C8249D7C6F80}"/>
              </a:ext>
            </a:extLst>
          </p:cNvPr>
          <p:cNvSpPr txBox="1">
            <a:spLocks/>
          </p:cNvSpPr>
          <p:nvPr/>
        </p:nvSpPr>
        <p:spPr>
          <a:xfrm>
            <a:off x="693750" y="57669"/>
            <a:ext cx="10533988" cy="70519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Gill Sans MT" panose="020B0502020104020203" pitchFamily="34" charset="0"/>
              </a:rPr>
              <a:t>Flexible Heterogeneous Numerical Methods (</a:t>
            </a:r>
            <a:r>
              <a:rPr lang="en-US" sz="2800" dirty="0" err="1">
                <a:solidFill>
                  <a:schemeClr val="tx1"/>
                </a:solidFill>
                <a:latin typeface="Gill Sans MT" panose="020B0502020104020203" pitchFamily="34" charset="0"/>
              </a:rPr>
              <a:t>fHNM</a:t>
            </a:r>
            <a:r>
              <a:rPr lang="en-US" sz="2800" dirty="0">
                <a:solidFill>
                  <a:schemeClr val="tx1"/>
                </a:solidFill>
                <a:latin typeface="Gill Sans MT" panose="020B0502020104020203" pitchFamily="34" charset="0"/>
              </a:rPr>
              <a:t>) and Multi-faceted Mathematics for Predictive Digital Twins (M2dt) Projects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8179CF-C532-4C44-B408-1B41AC806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3163" y="2826810"/>
            <a:ext cx="1282229" cy="96167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96768F8-2E81-436C-A476-2C08AE6CEBFF}"/>
              </a:ext>
            </a:extLst>
          </p:cNvPr>
          <p:cNvSpPr/>
          <p:nvPr/>
        </p:nvSpPr>
        <p:spPr>
          <a:xfrm>
            <a:off x="469356" y="2989195"/>
            <a:ext cx="6935296" cy="400110"/>
          </a:xfrm>
          <a:prstGeom prst="rect">
            <a:avLst/>
          </a:prstGeom>
          <a:noFill/>
          <a:ln w="28575">
            <a:solidFill>
              <a:srgbClr val="35797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8823257-14F1-4059-BF29-BC713AAAFE2F}"/>
              </a:ext>
            </a:extLst>
          </p:cNvPr>
          <p:cNvSpPr/>
          <p:nvPr/>
        </p:nvSpPr>
        <p:spPr>
          <a:xfrm>
            <a:off x="261644" y="5667681"/>
            <a:ext cx="4603693" cy="380232"/>
          </a:xfrm>
          <a:prstGeom prst="rect">
            <a:avLst/>
          </a:prstGeom>
          <a:noFill/>
          <a:ln w="28575">
            <a:solidFill>
              <a:srgbClr val="35797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602C81-68C1-44EB-8520-ECFB95B7915D}"/>
              </a:ext>
            </a:extLst>
          </p:cNvPr>
          <p:cNvSpPr txBox="1"/>
          <p:nvPr/>
        </p:nvSpPr>
        <p:spPr>
          <a:xfrm>
            <a:off x="7504823" y="3023155"/>
            <a:ext cx="19944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357977"/>
                </a:solidFill>
                <a:cs typeface="Calibri" panose="020F0502020204030204" pitchFamily="34" charset="0"/>
              </a:rPr>
              <a:t>This talk.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31DBD19-3275-4230-BA84-07028EDC33EA}"/>
              </a:ext>
            </a:extLst>
          </p:cNvPr>
          <p:cNvSpPr txBox="1"/>
          <p:nvPr/>
        </p:nvSpPr>
        <p:spPr>
          <a:xfrm>
            <a:off x="4913564" y="5674169"/>
            <a:ext cx="19944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357977"/>
                </a:solidFill>
                <a:cs typeface="Calibri" panose="020F0502020204030204" pitchFamily="34" charset="0"/>
              </a:rPr>
              <a:t>This talk.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78B33C-DAD2-8572-0A3B-95F49209B0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6881" y="520594"/>
            <a:ext cx="1707068" cy="795668"/>
          </a:xfrm>
          <a:prstGeom prst="rect">
            <a:avLst/>
          </a:prstGeom>
        </p:spPr>
      </p:pic>
      <p:pic>
        <p:nvPicPr>
          <p:cNvPr id="1026" name="Picture 2" descr="Over 20 DOE Office of Science Virtual ...">
            <a:extLst>
              <a:ext uri="{FF2B5EF4-FFF2-40B4-BE49-F238E27FC236}">
                <a16:creationId xmlns:a16="http://schemas.microsoft.com/office/drawing/2014/main" id="{308AA8B5-37DE-7CFE-325A-2E1E15A0D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0011" y="1957264"/>
            <a:ext cx="2405246" cy="77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51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40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232552"/>
            <a:ext cx="10471608" cy="570225"/>
          </a:xfrm>
        </p:spPr>
        <p:txBody>
          <a:bodyPr/>
          <a:lstStyle/>
          <a:p>
            <a:r>
              <a:rPr lang="en-US" dirty="0"/>
              <a:t>Schwarz Coupling Details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40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8D52781-F021-4DA5-84BC-0E26EC4A5161}"/>
                  </a:ext>
                </a:extLst>
              </p:cNvPr>
              <p:cNvSpPr txBox="1"/>
              <p:nvPr/>
            </p:nvSpPr>
            <p:spPr>
              <a:xfrm>
                <a:off x="175169" y="802777"/>
                <a:ext cx="12116797" cy="6629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i="1" dirty="0">
                    <a:solidFill>
                      <a:srgbClr val="0070C0"/>
                    </a:solidFill>
                  </a:rPr>
                  <a:t>Choice of domain decomposition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dirty="0"/>
                  <a:t>Overlapping </a:t>
                </a:r>
                <a:r>
                  <a:rPr lang="en-US" sz="2000" dirty="0"/>
                  <a:t>DD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into </a:t>
                </a:r>
                <a:r>
                  <a:rPr lang="en-US" sz="2000" b="1" dirty="0"/>
                  <a:t>4 subdomains </a:t>
                </a:r>
                <a:r>
                  <a:rPr lang="en-US" sz="2000" dirty="0"/>
                  <a:t>coupled via </a:t>
                </a:r>
                <a:r>
                  <a:rPr lang="en-US" sz="2000" b="1" dirty="0"/>
                  <a:t>multiplicative Schwarz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is </a:t>
                </a:r>
                <a:r>
                  <a:rPr lang="en-US" sz="2000" b="1" dirty="0"/>
                  <a:t>most difficult </a:t>
                </a:r>
                <a:r>
                  <a:rPr lang="en-US" sz="2000" dirty="0"/>
                  <a:t>to capture by ROM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lvl="1"/>
                <a:endParaRPr lang="en-US" sz="400" dirty="0"/>
              </a:p>
              <a:p>
                <a:pPr lvl="1"/>
                <a:endParaRPr lang="en-US" sz="400" dirty="0"/>
              </a:p>
              <a:p>
                <a:pPr lvl="1"/>
                <a:endParaRPr lang="en-US" sz="400" dirty="0"/>
              </a:p>
              <a:p>
                <a:r>
                  <a:rPr lang="en-US" sz="2000" b="1" i="1" dirty="0">
                    <a:solidFill>
                      <a:srgbClr val="0070C0"/>
                    </a:solidFill>
                  </a:rPr>
                  <a:t>Snapshot collection and reduced basis construction</a:t>
                </a:r>
              </a:p>
              <a:p>
                <a:endParaRPr lang="en-US" sz="400" b="1" i="1" dirty="0">
                  <a:solidFill>
                    <a:srgbClr val="0070C0"/>
                  </a:solidFill>
                </a:endParaRPr>
              </a:p>
              <a:p>
                <a:endParaRPr lang="en-US" sz="400" b="1" i="1" dirty="0">
                  <a:solidFill>
                    <a:srgbClr val="0070C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dirty="0"/>
                  <a:t>Single-domain FOM </a:t>
                </a:r>
                <a:r>
                  <a:rPr lang="en-US" sz="2000" dirty="0"/>
                  <a:t>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sz="2000" dirty="0"/>
                  <a:t> used to generate snapshots/POD modes</a:t>
                </a:r>
              </a:p>
              <a:p>
                <a:endParaRPr lang="en-US" sz="400" b="1" dirty="0">
                  <a:solidFill>
                    <a:srgbClr val="0070C0"/>
                  </a:solidFill>
                </a:endParaRPr>
              </a:p>
              <a:p>
                <a:endParaRPr lang="en-US" sz="400" b="1" dirty="0">
                  <a:solidFill>
                    <a:srgbClr val="0070C0"/>
                  </a:solidFill>
                </a:endParaRPr>
              </a:p>
              <a:p>
                <a:endParaRPr lang="en-US" sz="400" b="1" dirty="0">
                  <a:solidFill>
                    <a:srgbClr val="0070C0"/>
                  </a:solidFill>
                </a:endParaRPr>
              </a:p>
              <a:p>
                <a:endParaRPr lang="en-US" sz="400" b="1" dirty="0">
                  <a:solidFill>
                    <a:srgbClr val="0070C0"/>
                  </a:solidFill>
                </a:endParaRPr>
              </a:p>
              <a:p>
                <a:r>
                  <a:rPr lang="en-US" sz="2000" b="1" i="1" dirty="0">
                    <a:solidFill>
                      <a:srgbClr val="0070C0"/>
                    </a:solidFill>
                  </a:rPr>
                  <a:t>Enforcement of boundary conditions (BCs) in ROM at Schwarz boundaries</a:t>
                </a:r>
              </a:p>
              <a:p>
                <a:endParaRPr lang="en-US" sz="400" b="1" i="1" dirty="0">
                  <a:solidFill>
                    <a:srgbClr val="0070C0"/>
                  </a:solidFill>
                </a:endParaRPr>
              </a:p>
              <a:p>
                <a:endParaRPr lang="en-US" sz="400" b="1" i="1" dirty="0">
                  <a:solidFill>
                    <a:srgbClr val="0070C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BCs imposed </a:t>
                </a:r>
                <a:r>
                  <a:rPr lang="en-US" sz="2000" b="1" dirty="0"/>
                  <a:t>strongly</a:t>
                </a:r>
                <a:r>
                  <a:rPr lang="en-US" sz="2000" dirty="0"/>
                  <a:t> via Method 1 of [Gunzburger </a:t>
                </a:r>
                <a:r>
                  <a:rPr lang="en-US" sz="2000" i="1" dirty="0"/>
                  <a:t>et al., </a:t>
                </a:r>
                <a:r>
                  <a:rPr lang="en-US" sz="2000" dirty="0"/>
                  <a:t>2007] </a:t>
                </a:r>
                <a:r>
                  <a:rPr lang="en-US" sz="2000" dirty="0">
                    <a:solidFill>
                      <a:schemeClr val="tx1"/>
                    </a:solidFill>
                  </a:rPr>
                  <a:t>at indices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Dir</m:t>
                        </m:r>
                      </m:sub>
                    </m:sSub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𝒒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acc>
                        <m:accPr>
                          <m:chr m:val="̅"/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l-GR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𝜱</m:t>
                      </m:r>
                      <m:acc>
                        <m:accPr>
                          <m:chr m:val="̂"/>
                          <m:ctrlPr>
                            <a:rPr lang="el-GR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  <a:p>
                <a:endParaRPr lang="en-US" sz="400" dirty="0"/>
              </a:p>
              <a:p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sz="2000" dirty="0"/>
                  <a:t>POD modes made to satisfy homogeneous DBCs:  </a:t>
                </a:r>
                <a14:m>
                  <m:oMath xmlns:m="http://schemas.openxmlformats.org/officeDocument/2006/math">
                    <m:r>
                      <a:rPr lang="el-GR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𝜱</m:t>
                    </m:r>
                    <m:d>
                      <m:dPr>
                        <m:ctrlP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latin typeface="Cambria Math" panose="02040503050406030204" pitchFamily="18" charset="0"/>
                              </a:rPr>
                              <m:t>𝒊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Dir</m:t>
                            </m:r>
                          </m:sub>
                        </m:sSub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: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sz="2000" b="1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sz="500" b="1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sz="2000" dirty="0"/>
                  <a:t>BCs imposed by modifying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</m:acc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: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</m:acc>
                    <m:d>
                      <m:d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latin typeface="Cambria Math" panose="02040503050406030204" pitchFamily="18" charset="0"/>
                              </a:rPr>
                              <m:t>𝒊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Dir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𝝌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𝒒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b="1" i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b="1" i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b="1" i="1" dirty="0"/>
              </a:p>
              <a:p>
                <a:r>
                  <a:rPr lang="en-US" sz="2000" b="1" i="1" dirty="0">
                    <a:solidFill>
                      <a:srgbClr val="0070C0"/>
                    </a:solidFill>
                  </a:rPr>
                  <a:t>Choice of hyper-reduction</a:t>
                </a:r>
              </a:p>
              <a:p>
                <a:endParaRPr lang="en-US" sz="400" b="1" i="1" dirty="0">
                  <a:solidFill>
                    <a:srgbClr val="0070C0"/>
                  </a:solidFill>
                </a:endParaRPr>
              </a:p>
              <a:p>
                <a:endParaRPr lang="en-US" sz="400" b="1" i="1" dirty="0">
                  <a:solidFill>
                    <a:srgbClr val="0070C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dirty="0"/>
                  <a:t>Energy Conserving Sampling &amp; Weighting</a:t>
                </a:r>
                <a:r>
                  <a:rPr lang="en-US" sz="2000" dirty="0"/>
                  <a:t> (ECSW) method for hyper-reduction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dirty="0"/>
                  <a:t>All points </a:t>
                </a:r>
                <a:r>
                  <a:rPr lang="en-US" sz="2000" dirty="0"/>
                  <a:t>on Schwarz boundaries are included in the sample mesh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sz="1000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8D52781-F021-4DA5-84BC-0E26EC4A51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169" y="802777"/>
                <a:ext cx="12116797" cy="6629444"/>
              </a:xfrm>
              <a:prstGeom prst="rect">
                <a:avLst/>
              </a:prstGeom>
              <a:blipFill>
                <a:blip r:embed="rId3"/>
                <a:stretch>
                  <a:fillRect l="-554" t="-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 58">
            <a:extLst>
              <a:ext uri="{FF2B5EF4-FFF2-40B4-BE49-F238E27FC236}">
                <a16:creationId xmlns:a16="http://schemas.microsoft.com/office/drawing/2014/main" id="{EF881987-2859-6DDF-5B72-C227CC613A9F}"/>
              </a:ext>
            </a:extLst>
          </p:cNvPr>
          <p:cNvGrpSpPr/>
          <p:nvPr/>
        </p:nvGrpSpPr>
        <p:grpSpPr>
          <a:xfrm>
            <a:off x="9856140" y="898010"/>
            <a:ext cx="1989947" cy="1949858"/>
            <a:chOff x="9412475" y="802777"/>
            <a:chExt cx="1989947" cy="1949858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8666D98-B1D6-9B42-F87F-C59D5044086A}"/>
                </a:ext>
              </a:extLst>
            </p:cNvPr>
            <p:cNvGrpSpPr/>
            <p:nvPr/>
          </p:nvGrpSpPr>
          <p:grpSpPr>
            <a:xfrm>
              <a:off x="9412475" y="802777"/>
              <a:ext cx="1989947" cy="1949858"/>
              <a:chOff x="10014857" y="4760035"/>
              <a:chExt cx="1989947" cy="19498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2A5AE8CC-A2BD-3CCC-087F-4755FA2B19D4}"/>
                      </a:ext>
                    </a:extLst>
                  </p:cNvPr>
                  <p:cNvSpPr/>
                  <p:nvPr/>
                </p:nvSpPr>
                <p:spPr>
                  <a:xfrm>
                    <a:off x="10426361" y="5147656"/>
                    <a:ext cx="785330" cy="740856"/>
                  </a:xfrm>
                  <a:prstGeom prst="rect">
                    <a:avLst/>
                  </a:prstGeom>
                  <a:solidFill>
                    <a:srgbClr val="126FB0">
                      <a:alpha val="5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632A491E-1E4D-604D-8597-DE86E5A45FC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426361" y="5147656"/>
                    <a:ext cx="785330" cy="740856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C671A7CE-F0EC-EAAB-31FD-803A2F3F121A}"/>
                  </a:ext>
                </a:extLst>
              </p:cNvPr>
              <p:cNvCxnSpPr/>
              <p:nvPr/>
            </p:nvCxnSpPr>
            <p:spPr>
              <a:xfrm>
                <a:off x="10442890" y="5144021"/>
                <a:ext cx="124827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5836080A-F9EB-D7B4-7A85-48F86F4E4E69}"/>
                      </a:ext>
                    </a:extLst>
                  </p:cNvPr>
                  <p:cNvSpPr txBox="1"/>
                  <p:nvPr/>
                </p:nvSpPr>
                <p:spPr>
                  <a:xfrm>
                    <a:off x="10999972" y="4904909"/>
                    <a:ext cx="15613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A71DC68B-5E8B-A873-6CEC-18079F07877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999972" y="4904909"/>
                    <a:ext cx="156132" cy="215444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7143" r="-7143" b="-555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C987271-3B93-A734-FCDA-831627FFBAC8}"/>
                  </a:ext>
                </a:extLst>
              </p:cNvPr>
              <p:cNvSpPr txBox="1"/>
              <p:nvPr/>
            </p:nvSpPr>
            <p:spPr>
              <a:xfrm>
                <a:off x="10303503" y="4838875"/>
                <a:ext cx="27222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E33C51F-A964-DE96-41A8-48D751659111}"/>
                  </a:ext>
                </a:extLst>
              </p:cNvPr>
              <p:cNvSpPr txBox="1"/>
              <p:nvPr/>
            </p:nvSpPr>
            <p:spPr>
              <a:xfrm>
                <a:off x="11454152" y="4838874"/>
                <a:ext cx="55065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100</a:t>
                </a: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FA73FC6A-A364-D13F-61CC-5BAC148401B2}"/>
                  </a:ext>
                </a:extLst>
              </p:cNvPr>
              <p:cNvCxnSpPr/>
              <p:nvPr/>
            </p:nvCxnSpPr>
            <p:spPr>
              <a:xfrm>
                <a:off x="10434344" y="5086382"/>
                <a:ext cx="0" cy="967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E1875A9-06DD-55F0-90DB-6F5C45D981E9}"/>
                  </a:ext>
                </a:extLst>
              </p:cNvPr>
              <p:cNvCxnSpPr/>
              <p:nvPr/>
            </p:nvCxnSpPr>
            <p:spPr>
              <a:xfrm>
                <a:off x="11682617" y="5086382"/>
                <a:ext cx="0" cy="967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23F0D35A-0EB4-7C47-45CD-87A53E3C9AFD}"/>
                  </a:ext>
                </a:extLst>
              </p:cNvPr>
              <p:cNvSpPr/>
              <p:nvPr/>
            </p:nvSpPr>
            <p:spPr>
              <a:xfrm>
                <a:off x="10014857" y="4760035"/>
                <a:ext cx="1905514" cy="194985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33592967-5489-FE0E-A695-11AF875B067F}"/>
                  </a:ext>
                </a:extLst>
              </p:cNvPr>
              <p:cNvGrpSpPr/>
              <p:nvPr/>
            </p:nvGrpSpPr>
            <p:grpSpPr>
              <a:xfrm rot="16200000">
                <a:off x="9702727" y="5624054"/>
                <a:ext cx="1256819" cy="278264"/>
                <a:chOff x="9574372" y="5612483"/>
                <a:chExt cx="1256819" cy="278264"/>
              </a:xfrm>
            </p:grpSpPr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24E809A5-938C-657B-FF65-C2367B3FBD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582918" y="5851595"/>
                  <a:ext cx="124827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4" name="TextBox 53">
                      <a:extLst>
                        <a:ext uri="{FF2B5EF4-FFF2-40B4-BE49-F238E27FC236}">
                          <a16:creationId xmlns:a16="http://schemas.microsoft.com/office/drawing/2014/main" id="{C3065AB2-E4C9-717A-3BA3-D7059822C4F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160894" y="5612483"/>
                      <a:ext cx="16030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oMath>
                        </m:oMathPara>
                      </a14:m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9" name="TextBox 48">
                      <a:extLst>
                        <a:ext uri="{FF2B5EF4-FFF2-40B4-BE49-F238E27FC236}">
                          <a16:creationId xmlns:a16="http://schemas.microsoft.com/office/drawing/2014/main" id="{435D0564-074D-B149-CAF8-B22A5D142F2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160894" y="5612483"/>
                      <a:ext cx="160300" cy="215444"/>
                    </a:xfrm>
                    <a:prstGeom prst="rect">
                      <a:avLst/>
                    </a:prstGeom>
                    <a:blipFill>
                      <a:blip r:embed="rId15"/>
                      <a:stretch>
                        <a:fillRect t="-23077" r="-27778" b="-3076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6A6DF3DE-19DC-35EB-E380-CB0DB205EE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574372" y="5793956"/>
                  <a:ext cx="0" cy="9679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7856695D-CE95-7B6C-BCA0-38851EADD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22645" y="5793956"/>
                  <a:ext cx="0" cy="9679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0E6BB00-4AA3-B5C5-312C-9523EA7ADD59}"/>
                  </a:ext>
                </a:extLst>
              </p:cNvPr>
              <p:cNvSpPr txBox="1"/>
              <p:nvPr/>
            </p:nvSpPr>
            <p:spPr>
              <a:xfrm rot="16200000">
                <a:off x="10001934" y="6187022"/>
                <a:ext cx="55065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100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AD494AB-074F-BE80-4E56-560CDBAFE999}"/>
                  </a:ext>
                </a:extLst>
              </p:cNvPr>
              <p:cNvSpPr txBox="1"/>
              <p:nvPr/>
            </p:nvSpPr>
            <p:spPr>
              <a:xfrm rot="16200000">
                <a:off x="10140507" y="4999122"/>
                <a:ext cx="27222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F648E24B-306C-E868-3431-33DEF0A556B5}"/>
                      </a:ext>
                    </a:extLst>
                  </p:cNvPr>
                  <p:cNvSpPr/>
                  <p:nvPr/>
                </p:nvSpPr>
                <p:spPr>
                  <a:xfrm>
                    <a:off x="10888230" y="5145508"/>
                    <a:ext cx="785330" cy="740856"/>
                  </a:xfrm>
                  <a:prstGeom prst="rect">
                    <a:avLst/>
                  </a:prstGeom>
                  <a:solidFill>
                    <a:srgbClr val="FF800E">
                      <a:alpha val="5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ACE37EF9-D834-D301-C8A3-D968736C1BE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888230" y="5145508"/>
                    <a:ext cx="785330" cy="740856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0C534B22-92A4-9381-083D-3C562E24E87F}"/>
                    </a:ext>
                  </a:extLst>
                </p:cNvPr>
                <p:cNvSpPr/>
                <p:nvPr/>
              </p:nvSpPr>
              <p:spPr>
                <a:xfrm>
                  <a:off x="10282498" y="1698480"/>
                  <a:ext cx="785330" cy="740856"/>
                </a:xfrm>
                <a:prstGeom prst="rect">
                  <a:avLst/>
                </a:prstGeom>
                <a:solidFill>
                  <a:schemeClr val="accent1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0C534B22-92A4-9381-083D-3C562E24E87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82498" y="1698480"/>
                  <a:ext cx="785330" cy="740856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652A8948-337F-D429-130E-0D68A57BD59D}"/>
                    </a:ext>
                  </a:extLst>
                </p:cNvPr>
                <p:cNvSpPr/>
                <p:nvPr/>
              </p:nvSpPr>
              <p:spPr>
                <a:xfrm>
                  <a:off x="9827013" y="1691333"/>
                  <a:ext cx="785330" cy="740856"/>
                </a:xfrm>
                <a:prstGeom prst="rect">
                  <a:avLst/>
                </a:prstGeom>
                <a:solidFill>
                  <a:schemeClr val="accent4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652A8948-337F-D429-130E-0D68A57BD59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27013" y="1691333"/>
                  <a:ext cx="785330" cy="740856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A52AE36-1528-169A-82F4-19F1ADD43EC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704499" y="3827848"/>
            <a:ext cx="2242432" cy="23345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E67E2B-693D-20E3-D745-0BEECEF1ED41}"/>
              </a:ext>
            </a:extLst>
          </p:cNvPr>
          <p:cNvSpPr txBox="1"/>
          <p:nvPr/>
        </p:nvSpPr>
        <p:spPr>
          <a:xfrm>
            <a:off x="10026854" y="5984409"/>
            <a:ext cx="15677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Figure above: </a:t>
            </a:r>
            <a:r>
              <a:rPr lang="en-US" sz="1400" dirty="0"/>
              <a:t>ECSW augmented reduced mesh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0918F2-A3DC-759C-8BA5-39EB5B623D34}"/>
              </a:ext>
            </a:extLst>
          </p:cNvPr>
          <p:cNvSpPr txBox="1"/>
          <p:nvPr/>
        </p:nvSpPr>
        <p:spPr>
          <a:xfrm>
            <a:off x="9642299" y="2926707"/>
            <a:ext cx="2374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Figure above: </a:t>
            </a:r>
            <a:r>
              <a:rPr lang="en-US" sz="1400" dirty="0"/>
              <a:t>4 subdomain overlapping DD</a:t>
            </a:r>
          </a:p>
        </p:txBody>
      </p:sp>
    </p:spTree>
    <p:extLst>
      <p:ext uri="{BB962C8B-B14F-4D97-AF65-F5344CB8AC3E}">
        <p14:creationId xmlns:p14="http://schemas.microsoft.com/office/powerpoint/2010/main" val="198104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rom_rom_rom_rom_99p.mov">
            <a:hlinkClick r:id="" action="ppaction://media"/>
            <a:extLst>
              <a:ext uri="{FF2B5EF4-FFF2-40B4-BE49-F238E27FC236}">
                <a16:creationId xmlns:a16="http://schemas.microsoft.com/office/drawing/2014/main" id="{05604C34-6581-E1D0-24EC-085E7C6077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36828" y="639957"/>
            <a:ext cx="5056415" cy="3792311"/>
          </a:xfrm>
          <a:prstGeom prst="rect">
            <a:avLst/>
          </a:prstGeom>
        </p:spPr>
      </p:pic>
      <p:pic>
        <p:nvPicPr>
          <p:cNvPr id="87" name="rom_rom_rom_rom_95p.mov">
            <a:hlinkClick r:id="" action="ppaction://media"/>
            <a:extLst>
              <a:ext uri="{FF2B5EF4-FFF2-40B4-BE49-F238E27FC236}">
                <a16:creationId xmlns:a16="http://schemas.microsoft.com/office/drawing/2014/main" id="{0C67FB09-F1EB-A263-6219-D65B8148861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38419" y="635253"/>
            <a:ext cx="5056415" cy="37923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6C1C89-F316-1527-F5E4-A02D2E4E2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724" y="236643"/>
            <a:ext cx="10058400" cy="711392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All-ROM Coupling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1B73F2-1AE5-8585-D5E3-841215455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41</a:t>
            </a:fld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00B76EF-1A0D-3BEA-F980-6C6F1B4B7967}"/>
              </a:ext>
            </a:extLst>
          </p:cNvPr>
          <p:cNvGrpSpPr/>
          <p:nvPr/>
        </p:nvGrpSpPr>
        <p:grpSpPr>
          <a:xfrm>
            <a:off x="10014857" y="4760035"/>
            <a:ext cx="1989947" cy="1949858"/>
            <a:chOff x="10014857" y="4760035"/>
            <a:chExt cx="1989947" cy="19498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32A491E-1E4D-604D-8597-DE86E5A45FC7}"/>
                    </a:ext>
                  </a:extLst>
                </p:cNvPr>
                <p:cNvSpPr/>
                <p:nvPr/>
              </p:nvSpPr>
              <p:spPr>
                <a:xfrm>
                  <a:off x="10426361" y="5147656"/>
                  <a:ext cx="785330" cy="740856"/>
                </a:xfrm>
                <a:prstGeom prst="rect">
                  <a:avLst/>
                </a:prstGeom>
                <a:solidFill>
                  <a:srgbClr val="126FB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32A491E-1E4D-604D-8597-DE86E5A45FC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6361" y="5147656"/>
                  <a:ext cx="785330" cy="740856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7F45BF4-D69A-9C71-5588-181C74D9438D}"/>
                </a:ext>
              </a:extLst>
            </p:cNvPr>
            <p:cNvCxnSpPr/>
            <p:nvPr/>
          </p:nvCxnSpPr>
          <p:spPr>
            <a:xfrm>
              <a:off x="10442890" y="5144021"/>
              <a:ext cx="124827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71DC68B-5E8B-A873-6CEC-18079F078778}"/>
                    </a:ext>
                  </a:extLst>
                </p:cNvPr>
                <p:cNvSpPr txBox="1"/>
                <p:nvPr/>
              </p:nvSpPr>
              <p:spPr>
                <a:xfrm>
                  <a:off x="10999972" y="4904909"/>
                  <a:ext cx="156132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71DC68B-5E8B-A873-6CEC-18079F0787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99972" y="4904909"/>
                  <a:ext cx="156132" cy="215444"/>
                </a:xfrm>
                <a:prstGeom prst="rect">
                  <a:avLst/>
                </a:prstGeom>
                <a:blipFill>
                  <a:blip r:embed="rId14"/>
                  <a:stretch>
                    <a:fillRect l="-7143" r="-7143"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0556CDC-7930-27DE-BC98-AE3AA334BD94}"/>
                </a:ext>
              </a:extLst>
            </p:cNvPr>
            <p:cNvSpPr txBox="1"/>
            <p:nvPr/>
          </p:nvSpPr>
          <p:spPr>
            <a:xfrm>
              <a:off x="10303503" y="4838875"/>
              <a:ext cx="2722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79E0853-74FE-0935-0546-18330C13FF24}"/>
                </a:ext>
              </a:extLst>
            </p:cNvPr>
            <p:cNvSpPr txBox="1"/>
            <p:nvPr/>
          </p:nvSpPr>
          <p:spPr>
            <a:xfrm>
              <a:off x="11454152" y="4838874"/>
              <a:ext cx="5506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100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76B07C9-C8DC-A216-1BDD-A38D2D33238D}"/>
                </a:ext>
              </a:extLst>
            </p:cNvPr>
            <p:cNvCxnSpPr/>
            <p:nvPr/>
          </p:nvCxnSpPr>
          <p:spPr>
            <a:xfrm>
              <a:off x="10434344" y="5086382"/>
              <a:ext cx="0" cy="967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13B7976-CA78-F1B6-4C19-7AB0026A1660}"/>
                </a:ext>
              </a:extLst>
            </p:cNvPr>
            <p:cNvCxnSpPr/>
            <p:nvPr/>
          </p:nvCxnSpPr>
          <p:spPr>
            <a:xfrm>
              <a:off x="11682617" y="5086382"/>
              <a:ext cx="0" cy="967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A1CC89A-B321-5D48-AB26-74F3B361EEDB}"/>
                </a:ext>
              </a:extLst>
            </p:cNvPr>
            <p:cNvSpPr/>
            <p:nvPr/>
          </p:nvSpPr>
          <p:spPr>
            <a:xfrm>
              <a:off x="10014857" y="4760035"/>
              <a:ext cx="1905514" cy="194985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374B862-0AA3-F356-8607-8C89174AE9B3}"/>
                </a:ext>
              </a:extLst>
            </p:cNvPr>
            <p:cNvGrpSpPr/>
            <p:nvPr/>
          </p:nvGrpSpPr>
          <p:grpSpPr>
            <a:xfrm rot="16200000">
              <a:off x="9702727" y="5624054"/>
              <a:ext cx="1256819" cy="278264"/>
              <a:chOff x="9574372" y="5612483"/>
              <a:chExt cx="1256819" cy="278264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D80D0C6-6E85-72F7-D824-3A984FA46D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82918" y="5851595"/>
                <a:ext cx="124827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435D0564-074D-B149-CAF8-B22A5D142F23}"/>
                      </a:ext>
                    </a:extLst>
                  </p:cNvPr>
                  <p:cNvSpPr txBox="1"/>
                  <p:nvPr/>
                </p:nvSpPr>
                <p:spPr>
                  <a:xfrm>
                    <a:off x="10160894" y="5612483"/>
                    <a:ext cx="160300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oMath>
                      </m:oMathPara>
                    </a14:m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435D0564-074D-B149-CAF8-B22A5D142F2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60894" y="5612483"/>
                    <a:ext cx="160300" cy="21544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t="-23077" r="-27778" b="-3076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37F425E-1AA0-B422-7126-B7AB51B13E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74372" y="5793956"/>
                <a:ext cx="0" cy="967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719B0A0D-73C9-89FE-E9C7-FC2E16D10B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22645" y="5793956"/>
                <a:ext cx="0" cy="967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9CD6F09-74F6-A2BB-59B7-ACE2431780D2}"/>
                </a:ext>
              </a:extLst>
            </p:cNvPr>
            <p:cNvSpPr txBox="1"/>
            <p:nvPr/>
          </p:nvSpPr>
          <p:spPr>
            <a:xfrm rot="16200000">
              <a:off x="10001934" y="6187022"/>
              <a:ext cx="5506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100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2B79E4E-32A9-0968-4FDD-E5D48CDE84ED}"/>
                </a:ext>
              </a:extLst>
            </p:cNvPr>
            <p:cNvSpPr txBox="1"/>
            <p:nvPr/>
          </p:nvSpPr>
          <p:spPr>
            <a:xfrm rot="16200000">
              <a:off x="10140507" y="4999122"/>
              <a:ext cx="2722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CE37EF9-D834-D301-C8A3-D968736C1BEE}"/>
                    </a:ext>
                  </a:extLst>
                </p:cNvPr>
                <p:cNvSpPr/>
                <p:nvPr/>
              </p:nvSpPr>
              <p:spPr>
                <a:xfrm>
                  <a:off x="10888230" y="5145508"/>
                  <a:ext cx="785330" cy="740856"/>
                </a:xfrm>
                <a:prstGeom prst="rect">
                  <a:avLst/>
                </a:prstGeom>
                <a:solidFill>
                  <a:srgbClr val="FF800E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CE37EF9-D834-D301-C8A3-D968736C1B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88230" y="5145508"/>
                  <a:ext cx="785330" cy="740856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46CDFCB-0101-2EC0-05C1-F98E282E7C5A}"/>
                  </a:ext>
                </a:extLst>
              </p:cNvPr>
              <p:cNvSpPr/>
              <p:nvPr/>
            </p:nvSpPr>
            <p:spPr>
              <a:xfrm>
                <a:off x="10884880" y="5655738"/>
                <a:ext cx="785330" cy="74085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46CDFCB-0101-2EC0-05C1-F98E282E7C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4880" y="5655738"/>
                <a:ext cx="785330" cy="74085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24D3488-C5A7-7F32-9A39-D1AB3687AD00}"/>
                  </a:ext>
                </a:extLst>
              </p:cNvPr>
              <p:cNvSpPr/>
              <p:nvPr/>
            </p:nvSpPr>
            <p:spPr>
              <a:xfrm>
                <a:off x="10429395" y="5648591"/>
                <a:ext cx="785330" cy="740856"/>
              </a:xfrm>
              <a:prstGeom prst="rect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24D3488-C5A7-7F32-9A39-D1AB3687AD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9395" y="5648591"/>
                <a:ext cx="785330" cy="74085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18">
            <a:extLst>
              <a:ext uri="{FF2B5EF4-FFF2-40B4-BE49-F238E27FC236}">
                <a16:creationId xmlns:a16="http://schemas.microsoft.com/office/drawing/2014/main" id="{17C11445-3323-DB97-E05C-D1E559368AA5}"/>
              </a:ext>
            </a:extLst>
          </p:cNvPr>
          <p:cNvSpPr txBox="1"/>
          <p:nvPr/>
        </p:nvSpPr>
        <p:spPr>
          <a:xfrm>
            <a:off x="7000953" y="819273"/>
            <a:ext cx="4276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i="1" dirty="0"/>
              <a:t>99% Singular Value (SV) Energy Retention</a:t>
            </a:r>
            <a:endParaRPr lang="en-US" sz="1600" dirty="0"/>
          </a:p>
        </p:txBody>
      </p:sp>
      <p:sp>
        <p:nvSpPr>
          <p:cNvPr id="56" name="TextBox 17">
            <a:extLst>
              <a:ext uri="{FF2B5EF4-FFF2-40B4-BE49-F238E27FC236}">
                <a16:creationId xmlns:a16="http://schemas.microsoft.com/office/drawing/2014/main" id="{A57A8DAD-1301-0991-A237-07544C1EA481}"/>
              </a:ext>
            </a:extLst>
          </p:cNvPr>
          <p:cNvSpPr txBox="1"/>
          <p:nvPr/>
        </p:nvSpPr>
        <p:spPr>
          <a:xfrm>
            <a:off x="2711666" y="831955"/>
            <a:ext cx="40615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i="1" dirty="0"/>
              <a:t>95% Singular Value (SV) Energy Retention</a:t>
            </a:r>
            <a:endParaRPr lang="en-US" sz="1600" dirty="0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50F25E6-A26B-960C-7FD6-BD2935B9CC53}"/>
              </a:ext>
            </a:extLst>
          </p:cNvPr>
          <p:cNvGrpSpPr/>
          <p:nvPr/>
        </p:nvGrpSpPr>
        <p:grpSpPr>
          <a:xfrm>
            <a:off x="484348" y="1421566"/>
            <a:ext cx="1252502" cy="1727427"/>
            <a:chOff x="9275810" y="1215881"/>
            <a:chExt cx="1252502" cy="1727427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623F34C-1DC0-9503-6A05-DF1DA6A229F8}"/>
                </a:ext>
              </a:extLst>
            </p:cNvPr>
            <p:cNvGrpSpPr/>
            <p:nvPr/>
          </p:nvGrpSpPr>
          <p:grpSpPr>
            <a:xfrm>
              <a:off x="9275810" y="1215881"/>
              <a:ext cx="1252502" cy="1727427"/>
              <a:chOff x="10667869" y="1558343"/>
              <a:chExt cx="1252502" cy="1727427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91C78A67-0C4E-0672-E396-A0BA52B07619}"/>
                  </a:ext>
                </a:extLst>
              </p:cNvPr>
              <p:cNvGrpSpPr/>
              <p:nvPr/>
            </p:nvGrpSpPr>
            <p:grpSpPr>
              <a:xfrm>
                <a:off x="11220182" y="1558343"/>
                <a:ext cx="468367" cy="1358054"/>
                <a:chOff x="11220182" y="1558343"/>
                <a:chExt cx="468367" cy="1358054"/>
              </a:xfrm>
            </p:grpSpPr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DCB983FC-8073-8485-198A-EE74687809BB}"/>
                    </a:ext>
                  </a:extLst>
                </p:cNvPr>
                <p:cNvGrpSpPr/>
                <p:nvPr/>
              </p:nvGrpSpPr>
              <p:grpSpPr>
                <a:xfrm>
                  <a:off x="11220182" y="1558343"/>
                  <a:ext cx="468367" cy="676280"/>
                  <a:chOff x="11220182" y="1558343"/>
                  <a:chExt cx="468367" cy="676280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80" name="TextBox 64">
                        <a:extLst>
                          <a:ext uri="{FF2B5EF4-FFF2-40B4-BE49-F238E27FC236}">
                            <a16:creationId xmlns:a16="http://schemas.microsoft.com/office/drawing/2014/main" id="{09E087B8-F3CE-D5F5-A470-EB213DC5803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222330" y="1558343"/>
                        <a:ext cx="466219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>
                        <a:defPPr>
                          <a:defRPr lang="en-US"/>
                        </a:defPPr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80" name="TextBox 64">
                        <a:extLst>
                          <a:ext uri="{FF2B5EF4-FFF2-40B4-BE49-F238E27FC236}">
                            <a16:creationId xmlns:a16="http://schemas.microsoft.com/office/drawing/2014/main" id="{09E087B8-F3CE-D5F5-A470-EB213DC5803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1222330" y="1558343"/>
                        <a:ext cx="466219" cy="369332"/>
                      </a:xfrm>
                      <a:prstGeom prst="rect">
                        <a:avLst/>
                      </a:prstGeom>
                      <a:blipFill>
                        <a:blip r:embed="rId19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81" name="TextBox 65">
                        <a:extLst>
                          <a:ext uri="{FF2B5EF4-FFF2-40B4-BE49-F238E27FC236}">
                            <a16:creationId xmlns:a16="http://schemas.microsoft.com/office/drawing/2014/main" id="{F90036F8-C6A7-C510-C11D-230D135FA3D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220182" y="1865291"/>
                        <a:ext cx="466219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>
                        <a:defPPr>
                          <a:defRPr lang="en-US"/>
                        </a:defPPr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81" name="TextBox 65">
                        <a:extLst>
                          <a:ext uri="{FF2B5EF4-FFF2-40B4-BE49-F238E27FC236}">
                            <a16:creationId xmlns:a16="http://schemas.microsoft.com/office/drawing/2014/main" id="{F90036F8-C6A7-C510-C11D-230D135FA3D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1220182" y="1865291"/>
                        <a:ext cx="466219" cy="369332"/>
                      </a:xfrm>
                      <a:prstGeom prst="rect">
                        <a:avLst/>
                      </a:prstGeom>
                      <a:blipFill>
                        <a:blip r:embed="rId20"/>
                        <a:stretch>
                          <a:fillRect b="-166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65C74563-592B-6B96-771C-E008A0E3983E}"/>
                    </a:ext>
                  </a:extLst>
                </p:cNvPr>
                <p:cNvGrpSpPr/>
                <p:nvPr/>
              </p:nvGrpSpPr>
              <p:grpSpPr>
                <a:xfrm>
                  <a:off x="11220182" y="2240117"/>
                  <a:ext cx="468367" cy="676280"/>
                  <a:chOff x="11220182" y="1558343"/>
                  <a:chExt cx="468367" cy="676280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78" name="TextBox 62">
                        <a:extLst>
                          <a:ext uri="{FF2B5EF4-FFF2-40B4-BE49-F238E27FC236}">
                            <a16:creationId xmlns:a16="http://schemas.microsoft.com/office/drawing/2014/main" id="{A25C9D31-D4D6-9504-B28A-0F1C6FEC4B8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222330" y="1558343"/>
                        <a:ext cx="466219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>
                        <a:defPPr>
                          <a:defRPr lang="en-US"/>
                        </a:defPPr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78" name="TextBox 62">
                        <a:extLst>
                          <a:ext uri="{FF2B5EF4-FFF2-40B4-BE49-F238E27FC236}">
                            <a16:creationId xmlns:a16="http://schemas.microsoft.com/office/drawing/2014/main" id="{A25C9D31-D4D6-9504-B28A-0F1C6FEC4B87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1222330" y="1558343"/>
                        <a:ext cx="466219" cy="369332"/>
                      </a:xfrm>
                      <a:prstGeom prst="rect">
                        <a:avLst/>
                      </a:prstGeom>
                      <a:blipFill>
                        <a:blip r:embed="rId21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79" name="TextBox 63">
                        <a:extLst>
                          <a:ext uri="{FF2B5EF4-FFF2-40B4-BE49-F238E27FC236}">
                            <a16:creationId xmlns:a16="http://schemas.microsoft.com/office/drawing/2014/main" id="{9399E489-BF4C-4D98-FB05-C33E3D8EC2F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220182" y="1865291"/>
                        <a:ext cx="466219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>
                        <a:defPPr>
                          <a:defRPr lang="en-US"/>
                        </a:defPPr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79" name="TextBox 63">
                        <a:extLst>
                          <a:ext uri="{FF2B5EF4-FFF2-40B4-BE49-F238E27FC236}">
                            <a16:creationId xmlns:a16="http://schemas.microsoft.com/office/drawing/2014/main" id="{9399E489-BF4C-4D98-FB05-C33E3D8EC2F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1220182" y="1865291"/>
                        <a:ext cx="466219" cy="369332"/>
                      </a:xfrm>
                      <a:prstGeom prst="rect">
                        <a:avLst/>
                      </a:prstGeom>
                      <a:blipFill>
                        <a:blip r:embed="rId22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935F54F2-7208-7F1B-6154-AEC5318F8750}"/>
                  </a:ext>
                </a:extLst>
              </p:cNvPr>
              <p:cNvCxnSpPr/>
              <p:nvPr/>
            </p:nvCxnSpPr>
            <p:spPr>
              <a:xfrm>
                <a:off x="10667869" y="3089454"/>
                <a:ext cx="565922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TextBox 59">
                <a:extLst>
                  <a:ext uri="{FF2B5EF4-FFF2-40B4-BE49-F238E27FC236}">
                    <a16:creationId xmlns:a16="http://schemas.microsoft.com/office/drawing/2014/main" id="{CC34158F-E255-F396-85DE-5E2234567A80}"/>
                  </a:ext>
                </a:extLst>
              </p:cNvPr>
              <p:cNvSpPr txBox="1"/>
              <p:nvPr/>
            </p:nvSpPr>
            <p:spPr>
              <a:xfrm>
                <a:off x="11233100" y="2916438"/>
                <a:ext cx="6872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1 SD</a:t>
                </a:r>
              </a:p>
            </p:txBody>
          </p:sp>
        </p:grp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5AC35C69-08FE-1B2B-5B76-03E906800F27}"/>
                </a:ext>
              </a:extLst>
            </p:cNvPr>
            <p:cNvSpPr/>
            <p:nvPr/>
          </p:nvSpPr>
          <p:spPr>
            <a:xfrm>
              <a:off x="9503590" y="1364038"/>
              <a:ext cx="90054" cy="90054"/>
            </a:xfrm>
            <a:prstGeom prst="ellipse">
              <a:avLst/>
            </a:prstGeom>
            <a:solidFill>
              <a:srgbClr val="126F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912DEA48-0C5A-8B43-7D7F-720EFCF9C866}"/>
                </a:ext>
              </a:extLst>
            </p:cNvPr>
            <p:cNvSpPr/>
            <p:nvPr/>
          </p:nvSpPr>
          <p:spPr>
            <a:xfrm>
              <a:off x="9503590" y="1668218"/>
              <a:ext cx="90054" cy="90054"/>
            </a:xfrm>
            <a:prstGeom prst="ellipse">
              <a:avLst/>
            </a:prstGeom>
            <a:solidFill>
              <a:srgbClr val="FF80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997D1716-2537-937E-E222-DFA7EA047DB5}"/>
                </a:ext>
              </a:extLst>
            </p:cNvPr>
            <p:cNvSpPr/>
            <p:nvPr/>
          </p:nvSpPr>
          <p:spPr>
            <a:xfrm>
              <a:off x="9503590" y="2044156"/>
              <a:ext cx="90054" cy="90054"/>
            </a:xfrm>
            <a:prstGeom prst="ellipse">
              <a:avLst/>
            </a:prstGeom>
            <a:solidFill>
              <a:srgbClr val="63A7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0C3DD49F-B5FB-3982-43AB-E157F27DAD87}"/>
                </a:ext>
              </a:extLst>
            </p:cNvPr>
            <p:cNvSpPr/>
            <p:nvPr/>
          </p:nvSpPr>
          <p:spPr>
            <a:xfrm>
              <a:off x="9506425" y="2373530"/>
              <a:ext cx="90054" cy="90054"/>
            </a:xfrm>
            <a:prstGeom prst="ellipse">
              <a:avLst/>
            </a:prstGeom>
            <a:solidFill>
              <a:srgbClr val="BE4E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4" name="Table 7">
                <a:extLst>
                  <a:ext uri="{FF2B5EF4-FFF2-40B4-BE49-F238E27FC236}">
                    <a16:creationId xmlns:a16="http://schemas.microsoft.com/office/drawing/2014/main" id="{5C56D2F0-5528-4120-8A78-03A02ACA726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568775" y="4427564"/>
              <a:ext cx="6270992" cy="2133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19518">
                      <a:extLst>
                        <a:ext uri="{9D8B030D-6E8A-4147-A177-3AD203B41FA5}">
                          <a16:colId xmlns:a16="http://schemas.microsoft.com/office/drawing/2014/main" val="4184981928"/>
                        </a:ext>
                      </a:extLst>
                    </a:gridCol>
                    <a:gridCol w="446135">
                      <a:extLst>
                        <a:ext uri="{9D8B030D-6E8A-4147-A177-3AD203B41FA5}">
                          <a16:colId xmlns:a16="http://schemas.microsoft.com/office/drawing/2014/main" val="32633393"/>
                        </a:ext>
                      </a:extLst>
                    </a:gridCol>
                    <a:gridCol w="779780">
                      <a:extLst>
                        <a:ext uri="{9D8B030D-6E8A-4147-A177-3AD203B41FA5}">
                          <a16:colId xmlns:a16="http://schemas.microsoft.com/office/drawing/2014/main" val="201237497"/>
                        </a:ext>
                      </a:extLst>
                    </a:gridCol>
                    <a:gridCol w="1232218">
                      <a:extLst>
                        <a:ext uri="{9D8B030D-6E8A-4147-A177-3AD203B41FA5}">
                          <a16:colId xmlns:a16="http://schemas.microsoft.com/office/drawing/2014/main" val="2331536176"/>
                        </a:ext>
                      </a:extLst>
                    </a:gridCol>
                    <a:gridCol w="517843">
                      <a:extLst>
                        <a:ext uri="{9D8B030D-6E8A-4147-A177-3AD203B41FA5}">
                          <a16:colId xmlns:a16="http://schemas.microsoft.com/office/drawing/2014/main" val="2306751297"/>
                        </a:ext>
                      </a:extLst>
                    </a:gridCol>
                    <a:gridCol w="813118">
                      <a:extLst>
                        <a:ext uri="{9D8B030D-6E8A-4147-A177-3AD203B41FA5}">
                          <a16:colId xmlns:a16="http://schemas.microsoft.com/office/drawing/2014/main" val="1703307233"/>
                        </a:ext>
                      </a:extLst>
                    </a:gridCol>
                    <a:gridCol w="1262380">
                      <a:extLst>
                        <a:ext uri="{9D8B030D-6E8A-4147-A177-3AD203B41FA5}">
                          <a16:colId xmlns:a16="http://schemas.microsoft.com/office/drawing/2014/main" val="3266737614"/>
                        </a:ext>
                      </a:extLst>
                    </a:gridCol>
                  </a:tblGrid>
                  <a:tr h="282131">
                    <a:tc rowSpan="2">
                      <a:txBody>
                        <a:bodyPr/>
                        <a:lstStyle/>
                        <a:p>
                          <a:pPr algn="ctr"/>
                          <a:endParaRPr lang="en-US" sz="1400" i="0" dirty="0">
                            <a:latin typeface="+mn-lt"/>
                          </a:endParaRPr>
                        </a:p>
                        <a:p>
                          <a:pPr algn="ctr"/>
                          <a:r>
                            <a:rPr lang="en-US" sz="1400" i="0" dirty="0">
                              <a:latin typeface="+mn-lt"/>
                            </a:rPr>
                            <a:t>Subdomains</a:t>
                          </a:r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95% SV Energy</a:t>
                          </a: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99% SV Energy</a:t>
                          </a: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67421606"/>
                      </a:ext>
                    </a:extLst>
                  </a:tr>
                  <a:tr h="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oMath>
                            </m:oMathPara>
                          </a14:m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0" dirty="0">
                              <a:latin typeface="+mn-lt"/>
                            </a:rPr>
                            <a:t>MSE (%)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latin typeface="+mn-lt"/>
                            </a:rPr>
                            <a:t>CPU</a:t>
                          </a:r>
                          <a:r>
                            <a:rPr lang="en-US" sz="1400" b="0" i="0" baseline="0" dirty="0">
                              <a:latin typeface="+mn-lt"/>
                            </a:rPr>
                            <a:t> time (s)</a:t>
                          </a:r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oMath>
                            </m:oMathPara>
                          </a14:m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0" dirty="0">
                              <a:latin typeface="+mn-lt"/>
                            </a:rPr>
                            <a:t>MSE (%)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latin typeface="+mn-lt"/>
                            </a:rPr>
                            <a:t>CPU</a:t>
                          </a:r>
                          <a:r>
                            <a:rPr lang="en-US" sz="1400" b="0" i="0" baseline="0" dirty="0">
                              <a:latin typeface="+mn-lt"/>
                            </a:rPr>
                            <a:t> time (s)</a:t>
                          </a:r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7127989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i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>
                              <a:latin typeface="+mn-lt"/>
                            </a:rPr>
                            <a:t>57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1.1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85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146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0.18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295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8434437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i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>
                              <a:latin typeface="+mn-lt"/>
                            </a:rPr>
                            <a:t>44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1.2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56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120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0.18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216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700620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i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>
                              <a:latin typeface="+mn-lt"/>
                            </a:rPr>
                            <a:t>24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1.4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43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60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0.16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89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7959609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i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>
                              <a:latin typeface="+mn-lt"/>
                            </a:rPr>
                            <a:t>32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1.9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61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66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0.25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100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76872879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i="0" dirty="0">
                              <a:latin typeface="+mn-lt"/>
                            </a:rPr>
                            <a:t>Total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+mn-lt"/>
                            </a:rPr>
                            <a:t>245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b="1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b="1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+mn-lt"/>
                            </a:rPr>
                            <a:t>700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7741372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4" name="Table 7">
                <a:extLst>
                  <a:ext uri="{FF2B5EF4-FFF2-40B4-BE49-F238E27FC236}">
                    <a16:creationId xmlns:a16="http://schemas.microsoft.com/office/drawing/2014/main" id="{5C56D2F0-5528-4120-8A78-03A02ACA726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03920939"/>
                  </p:ext>
                </p:extLst>
              </p:nvPr>
            </p:nvGraphicFramePr>
            <p:xfrm>
              <a:off x="3568775" y="4427564"/>
              <a:ext cx="6270992" cy="2133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19518">
                      <a:extLst>
                        <a:ext uri="{9D8B030D-6E8A-4147-A177-3AD203B41FA5}">
                          <a16:colId xmlns:a16="http://schemas.microsoft.com/office/drawing/2014/main" val="4184981928"/>
                        </a:ext>
                      </a:extLst>
                    </a:gridCol>
                    <a:gridCol w="446135">
                      <a:extLst>
                        <a:ext uri="{9D8B030D-6E8A-4147-A177-3AD203B41FA5}">
                          <a16:colId xmlns:a16="http://schemas.microsoft.com/office/drawing/2014/main" val="32633393"/>
                        </a:ext>
                      </a:extLst>
                    </a:gridCol>
                    <a:gridCol w="779780">
                      <a:extLst>
                        <a:ext uri="{9D8B030D-6E8A-4147-A177-3AD203B41FA5}">
                          <a16:colId xmlns:a16="http://schemas.microsoft.com/office/drawing/2014/main" val="201237497"/>
                        </a:ext>
                      </a:extLst>
                    </a:gridCol>
                    <a:gridCol w="1232218">
                      <a:extLst>
                        <a:ext uri="{9D8B030D-6E8A-4147-A177-3AD203B41FA5}">
                          <a16:colId xmlns:a16="http://schemas.microsoft.com/office/drawing/2014/main" val="2331536176"/>
                        </a:ext>
                      </a:extLst>
                    </a:gridCol>
                    <a:gridCol w="517843">
                      <a:extLst>
                        <a:ext uri="{9D8B030D-6E8A-4147-A177-3AD203B41FA5}">
                          <a16:colId xmlns:a16="http://schemas.microsoft.com/office/drawing/2014/main" val="2306751297"/>
                        </a:ext>
                      </a:extLst>
                    </a:gridCol>
                    <a:gridCol w="813118">
                      <a:extLst>
                        <a:ext uri="{9D8B030D-6E8A-4147-A177-3AD203B41FA5}">
                          <a16:colId xmlns:a16="http://schemas.microsoft.com/office/drawing/2014/main" val="1703307233"/>
                        </a:ext>
                      </a:extLst>
                    </a:gridCol>
                    <a:gridCol w="1262380">
                      <a:extLst>
                        <a:ext uri="{9D8B030D-6E8A-4147-A177-3AD203B41FA5}">
                          <a16:colId xmlns:a16="http://schemas.microsoft.com/office/drawing/2014/main" val="3266737614"/>
                        </a:ext>
                      </a:extLst>
                    </a:gridCol>
                  </a:tblGrid>
                  <a:tr h="304800">
                    <a:tc rowSpan="2">
                      <a:txBody>
                        <a:bodyPr/>
                        <a:lstStyle/>
                        <a:p>
                          <a:pPr algn="ctr"/>
                          <a:endParaRPr lang="en-US" sz="1400" i="0" dirty="0">
                            <a:latin typeface="+mn-lt"/>
                          </a:endParaRPr>
                        </a:p>
                        <a:p>
                          <a:pPr algn="ctr"/>
                          <a:r>
                            <a:rPr lang="en-US" sz="1400" i="0" dirty="0">
                              <a:latin typeface="+mn-lt"/>
                            </a:rPr>
                            <a:t>Subdomains</a:t>
                          </a:r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95% SV Energy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99% SV Energy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67421606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3"/>
                          <a:stretch>
                            <a:fillRect l="-271622" t="-104000" r="-1027027" b="-5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0" dirty="0" smtClean="0">
                              <a:latin typeface="+mn-lt"/>
                            </a:rPr>
                            <a:t>MSE (%)</a:t>
                          </a:r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 smtClean="0">
                              <a:latin typeface="+mn-lt"/>
                            </a:rPr>
                            <a:t>CPU</a:t>
                          </a:r>
                          <a:r>
                            <a:rPr lang="en-US" sz="1400" b="0" i="0" baseline="0" dirty="0" smtClean="0">
                              <a:latin typeface="+mn-lt"/>
                            </a:rPr>
                            <a:t> time (s)</a:t>
                          </a:r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3"/>
                          <a:stretch>
                            <a:fillRect l="-711765" t="-104000" r="-405882" b="-5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0" dirty="0" smtClean="0">
                              <a:latin typeface="+mn-lt"/>
                            </a:rPr>
                            <a:t>MSE (%)</a:t>
                          </a:r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 smtClean="0">
                              <a:latin typeface="+mn-lt"/>
                            </a:rPr>
                            <a:t>CPU</a:t>
                          </a:r>
                          <a:r>
                            <a:rPr lang="en-US" sz="1400" b="0" i="0" baseline="0" dirty="0" smtClean="0">
                              <a:latin typeface="+mn-lt"/>
                            </a:rPr>
                            <a:t> time (s)</a:t>
                          </a:r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7127989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500" t="-204000" r="-417000" b="-4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 smtClean="0">
                              <a:latin typeface="+mn-lt"/>
                            </a:rPr>
                            <a:t>57</a:t>
                          </a:r>
                          <a:endParaRPr lang="en-US" sz="14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1.1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85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146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0.18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295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84344374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500" t="-298039" r="-417000" b="-31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 smtClean="0">
                              <a:latin typeface="+mn-lt"/>
                            </a:rPr>
                            <a:t>44</a:t>
                          </a:r>
                          <a:endParaRPr lang="en-US" sz="14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1.2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56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120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0.18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216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7006200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500" t="-406000" r="-417000" b="-21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 smtClean="0">
                              <a:latin typeface="+mn-lt"/>
                            </a:rPr>
                            <a:t>24</a:t>
                          </a:r>
                          <a:endParaRPr lang="en-US" sz="14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1.4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43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60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0.16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89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7959609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500" t="-506000" r="-417000" b="-11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 smtClean="0">
                              <a:latin typeface="+mn-lt"/>
                            </a:rPr>
                            <a:t>32</a:t>
                          </a:r>
                          <a:endParaRPr lang="en-US" sz="14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1.9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61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66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0.25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100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76872879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i="0" dirty="0">
                              <a:latin typeface="+mn-lt"/>
                            </a:rPr>
                            <a:t>Total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smtClean="0">
                              <a:latin typeface="+mn-lt"/>
                            </a:rPr>
                            <a:t>245</a:t>
                          </a:r>
                          <a:endParaRPr lang="en-US" sz="1400" b="1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b="1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b="1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smtClean="0">
                              <a:latin typeface="+mn-lt"/>
                            </a:rPr>
                            <a:t>700</a:t>
                          </a:r>
                          <a:endParaRPr lang="en-US" sz="1400" b="1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7741372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E55EA818-F022-46BC-3C50-F586828BBC51}"/>
                  </a:ext>
                </a:extLst>
              </p:cNvPr>
              <p:cNvSpPr txBox="1"/>
              <p:nvPr/>
            </p:nvSpPr>
            <p:spPr>
              <a:xfrm>
                <a:off x="67659" y="4389302"/>
                <a:ext cx="3934768" cy="3170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Method converges in </a:t>
                </a:r>
                <a:r>
                  <a:rPr lang="en-US" b="1" dirty="0"/>
                  <a:t>only 3 Schwarz iterations </a:t>
                </a:r>
                <a:r>
                  <a:rPr lang="en-US" dirty="0"/>
                  <a:t>per controller time-step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Errors</a:t>
                </a:r>
                <a:r>
                  <a:rPr lang="en-US" dirty="0"/>
                  <a:t> </a:t>
                </a:r>
                <a:r>
                  <a:rPr lang="en-US" i="1" dirty="0"/>
                  <a:t>O</a:t>
                </a:r>
                <a:r>
                  <a:rPr lang="en-US" dirty="0"/>
                  <a:t>(1%) or less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1.47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b="1" dirty="0"/>
                  <a:t> speedup </a:t>
                </a:r>
                <a:r>
                  <a:rPr lang="en-US" dirty="0"/>
                  <a:t>over all-FOM coupling for 95% SV energy retention case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E55EA818-F022-46BC-3C50-F586828BBC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59" y="4389302"/>
                <a:ext cx="3934768" cy="3170099"/>
              </a:xfrm>
              <a:prstGeom prst="rect">
                <a:avLst/>
              </a:prstGeom>
              <a:blipFill>
                <a:blip r:embed="rId24"/>
                <a:stretch>
                  <a:fillRect l="-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ounded Rectangle 12"/>
          <p:cNvSpPr/>
          <p:nvPr/>
        </p:nvSpPr>
        <p:spPr>
          <a:xfrm>
            <a:off x="5376295" y="5061926"/>
            <a:ext cx="535258" cy="1191755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ounded Rectangle 87"/>
          <p:cNvSpPr/>
          <p:nvPr/>
        </p:nvSpPr>
        <p:spPr>
          <a:xfrm>
            <a:off x="7896286" y="5061926"/>
            <a:ext cx="535258" cy="1191755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6427420" y="6278137"/>
            <a:ext cx="420811" cy="283027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8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5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125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86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87"/>
                </p:tgtEl>
              </p:cMediaNode>
            </p:video>
          </p:childTnLst>
        </p:cTn>
      </p:par>
    </p:tnLst>
    <p:bldLst>
      <p:bldP spid="13" grpId="0" animBg="1"/>
      <p:bldP spid="88" grpId="0" animBg="1"/>
      <p:bldP spid="5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om_hrom_hrom_hrom_99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304" y="279597"/>
            <a:ext cx="5438875" cy="407915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1B73F2-1AE5-8585-D5E3-841215455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42</a:t>
            </a:fld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00B76EF-1A0D-3BEA-F980-6C6F1B4B7967}"/>
              </a:ext>
            </a:extLst>
          </p:cNvPr>
          <p:cNvGrpSpPr/>
          <p:nvPr/>
        </p:nvGrpSpPr>
        <p:grpSpPr>
          <a:xfrm>
            <a:off x="9930424" y="4284957"/>
            <a:ext cx="1989947" cy="1949858"/>
            <a:chOff x="10014857" y="4760035"/>
            <a:chExt cx="1989947" cy="19498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32A491E-1E4D-604D-8597-DE86E5A45FC7}"/>
                    </a:ext>
                  </a:extLst>
                </p:cNvPr>
                <p:cNvSpPr/>
                <p:nvPr/>
              </p:nvSpPr>
              <p:spPr>
                <a:xfrm>
                  <a:off x="10426361" y="5147656"/>
                  <a:ext cx="785330" cy="740856"/>
                </a:xfrm>
                <a:prstGeom prst="rect">
                  <a:avLst/>
                </a:prstGeom>
                <a:solidFill>
                  <a:srgbClr val="126FB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32A491E-1E4D-604D-8597-DE86E5A45FC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6361" y="5147656"/>
                  <a:ext cx="785330" cy="740856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7F45BF4-D69A-9C71-5588-181C74D9438D}"/>
                </a:ext>
              </a:extLst>
            </p:cNvPr>
            <p:cNvCxnSpPr/>
            <p:nvPr/>
          </p:nvCxnSpPr>
          <p:spPr>
            <a:xfrm>
              <a:off x="10442890" y="5144021"/>
              <a:ext cx="124827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71DC68B-5E8B-A873-6CEC-18079F078778}"/>
                    </a:ext>
                  </a:extLst>
                </p:cNvPr>
                <p:cNvSpPr txBox="1"/>
                <p:nvPr/>
              </p:nvSpPr>
              <p:spPr>
                <a:xfrm>
                  <a:off x="10999972" y="4904909"/>
                  <a:ext cx="156132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71DC68B-5E8B-A873-6CEC-18079F0787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99972" y="4904909"/>
                  <a:ext cx="156132" cy="215444"/>
                </a:xfrm>
                <a:prstGeom prst="rect">
                  <a:avLst/>
                </a:prstGeom>
                <a:blipFill>
                  <a:blip r:embed="rId14"/>
                  <a:stretch>
                    <a:fillRect l="-7143" r="-7143"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0556CDC-7930-27DE-BC98-AE3AA334BD94}"/>
                </a:ext>
              </a:extLst>
            </p:cNvPr>
            <p:cNvSpPr txBox="1"/>
            <p:nvPr/>
          </p:nvSpPr>
          <p:spPr>
            <a:xfrm>
              <a:off x="10303503" y="4838875"/>
              <a:ext cx="2722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79E0853-74FE-0935-0546-18330C13FF24}"/>
                </a:ext>
              </a:extLst>
            </p:cNvPr>
            <p:cNvSpPr txBox="1"/>
            <p:nvPr/>
          </p:nvSpPr>
          <p:spPr>
            <a:xfrm>
              <a:off x="11454152" y="4838874"/>
              <a:ext cx="5506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100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76B07C9-C8DC-A216-1BDD-A38D2D33238D}"/>
                </a:ext>
              </a:extLst>
            </p:cNvPr>
            <p:cNvCxnSpPr/>
            <p:nvPr/>
          </p:nvCxnSpPr>
          <p:spPr>
            <a:xfrm>
              <a:off x="10434344" y="5086382"/>
              <a:ext cx="0" cy="967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13B7976-CA78-F1B6-4C19-7AB0026A1660}"/>
                </a:ext>
              </a:extLst>
            </p:cNvPr>
            <p:cNvCxnSpPr/>
            <p:nvPr/>
          </p:nvCxnSpPr>
          <p:spPr>
            <a:xfrm>
              <a:off x="11682617" y="5086382"/>
              <a:ext cx="0" cy="967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A1CC89A-B321-5D48-AB26-74F3B361EEDB}"/>
                </a:ext>
              </a:extLst>
            </p:cNvPr>
            <p:cNvSpPr/>
            <p:nvPr/>
          </p:nvSpPr>
          <p:spPr>
            <a:xfrm>
              <a:off x="10014857" y="4760035"/>
              <a:ext cx="1905514" cy="194985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374B862-0AA3-F356-8607-8C89174AE9B3}"/>
                </a:ext>
              </a:extLst>
            </p:cNvPr>
            <p:cNvGrpSpPr/>
            <p:nvPr/>
          </p:nvGrpSpPr>
          <p:grpSpPr>
            <a:xfrm rot="16200000">
              <a:off x="9702727" y="5624054"/>
              <a:ext cx="1256819" cy="278264"/>
              <a:chOff x="9574372" y="5612483"/>
              <a:chExt cx="1256819" cy="278264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D80D0C6-6E85-72F7-D824-3A984FA46D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82918" y="5851595"/>
                <a:ext cx="124827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435D0564-074D-B149-CAF8-B22A5D142F23}"/>
                      </a:ext>
                    </a:extLst>
                  </p:cNvPr>
                  <p:cNvSpPr txBox="1"/>
                  <p:nvPr/>
                </p:nvSpPr>
                <p:spPr>
                  <a:xfrm>
                    <a:off x="10160894" y="5612483"/>
                    <a:ext cx="160300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oMath>
                      </m:oMathPara>
                    </a14:m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435D0564-074D-B149-CAF8-B22A5D142F2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60894" y="5612483"/>
                    <a:ext cx="160300" cy="21544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t="-23077" r="-27778" b="-3076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37F425E-1AA0-B422-7126-B7AB51B13E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74372" y="5793956"/>
                <a:ext cx="0" cy="967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719B0A0D-73C9-89FE-E9C7-FC2E16D10B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22645" y="5793956"/>
                <a:ext cx="0" cy="967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9CD6F09-74F6-A2BB-59B7-ACE2431780D2}"/>
                </a:ext>
              </a:extLst>
            </p:cNvPr>
            <p:cNvSpPr txBox="1"/>
            <p:nvPr/>
          </p:nvSpPr>
          <p:spPr>
            <a:xfrm rot="16200000">
              <a:off x="10001934" y="6187022"/>
              <a:ext cx="5506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100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2B79E4E-32A9-0968-4FDD-E5D48CDE84ED}"/>
                </a:ext>
              </a:extLst>
            </p:cNvPr>
            <p:cNvSpPr txBox="1"/>
            <p:nvPr/>
          </p:nvSpPr>
          <p:spPr>
            <a:xfrm rot="16200000">
              <a:off x="10140507" y="4999122"/>
              <a:ext cx="2722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CE37EF9-D834-D301-C8A3-D968736C1BEE}"/>
                    </a:ext>
                  </a:extLst>
                </p:cNvPr>
                <p:cNvSpPr/>
                <p:nvPr/>
              </p:nvSpPr>
              <p:spPr>
                <a:xfrm>
                  <a:off x="10888230" y="5145508"/>
                  <a:ext cx="785330" cy="740856"/>
                </a:xfrm>
                <a:prstGeom prst="rect">
                  <a:avLst/>
                </a:prstGeom>
                <a:solidFill>
                  <a:srgbClr val="FF800E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CE37EF9-D834-D301-C8A3-D968736C1B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88230" y="5145508"/>
                  <a:ext cx="785330" cy="740856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46CDFCB-0101-2EC0-05C1-F98E282E7C5A}"/>
                  </a:ext>
                </a:extLst>
              </p:cNvPr>
              <p:cNvSpPr/>
              <p:nvPr/>
            </p:nvSpPr>
            <p:spPr>
              <a:xfrm>
                <a:off x="10800447" y="5180660"/>
                <a:ext cx="785330" cy="74085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46CDFCB-0101-2EC0-05C1-F98E282E7C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447" y="5180660"/>
                <a:ext cx="785330" cy="74085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24D3488-C5A7-7F32-9A39-D1AB3687AD00}"/>
                  </a:ext>
                </a:extLst>
              </p:cNvPr>
              <p:cNvSpPr/>
              <p:nvPr/>
            </p:nvSpPr>
            <p:spPr>
              <a:xfrm>
                <a:off x="10344962" y="5173513"/>
                <a:ext cx="785330" cy="740856"/>
              </a:xfrm>
              <a:prstGeom prst="rect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24D3488-C5A7-7F32-9A39-D1AB3687AD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4962" y="5173513"/>
                <a:ext cx="785330" cy="74085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55EA818-F022-46BC-3C50-F586828BBC51}"/>
                  </a:ext>
                </a:extLst>
              </p:cNvPr>
              <p:cNvSpPr txBox="1"/>
              <p:nvPr/>
            </p:nvSpPr>
            <p:spPr>
              <a:xfrm>
                <a:off x="114744" y="4071899"/>
                <a:ext cx="7425969" cy="21544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FOM</a:t>
                </a:r>
                <a:r>
                  <a:rPr lang="en-US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as this is </a:t>
                </a:r>
                <a:r>
                  <a:rPr lang="en-US" b="1" dirty="0"/>
                  <a:t>“hardest” subdomain </a:t>
                </a:r>
                <a:r>
                  <a:rPr lang="en-US" dirty="0"/>
                  <a:t>for ROM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HROMs</a:t>
                </a:r>
                <a:r>
                  <a:rPr lang="en-US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capture</a:t>
                </a:r>
                <a:r>
                  <a:rPr lang="en-US" b="1" dirty="0"/>
                  <a:t> 99% snapshot energy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Method converges in </a:t>
                </a:r>
                <a:r>
                  <a:rPr lang="en-US" b="1" dirty="0"/>
                  <a:t>3 Schwarz iterations </a:t>
                </a:r>
                <a:r>
                  <a:rPr lang="en-US" dirty="0"/>
                  <a:t>per controller time-step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Errors </a:t>
                </a:r>
                <a:r>
                  <a:rPr lang="en-US" b="1" i="1" dirty="0"/>
                  <a:t>O</a:t>
                </a:r>
                <a:r>
                  <a:rPr lang="en-US" b="1" dirty="0"/>
                  <a:t>(0.1%) </a:t>
                </a:r>
                <a:r>
                  <a:rPr lang="en-US" dirty="0"/>
                  <a:t>with 0 error in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2.26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b="1" dirty="0"/>
                  <a:t> speedup </a:t>
                </a:r>
                <a:r>
                  <a:rPr lang="en-US" dirty="0"/>
                  <a:t>achieved over all-FOM coupling</a:t>
                </a:r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55EA818-F022-46BC-3C50-F586828BBC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44" y="4071899"/>
                <a:ext cx="7425969" cy="2154436"/>
              </a:xfrm>
              <a:prstGeom prst="rect">
                <a:avLst/>
              </a:prstGeom>
              <a:blipFill>
                <a:blip r:embed="rId19"/>
                <a:stretch>
                  <a:fillRect l="-575" r="-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3" name="Group 52">
            <a:extLst>
              <a:ext uri="{FF2B5EF4-FFF2-40B4-BE49-F238E27FC236}">
                <a16:creationId xmlns:a16="http://schemas.microsoft.com/office/drawing/2014/main" id="{62E47874-745D-49B3-8858-58851BCBB078}"/>
              </a:ext>
            </a:extLst>
          </p:cNvPr>
          <p:cNvGrpSpPr/>
          <p:nvPr/>
        </p:nvGrpSpPr>
        <p:grpSpPr>
          <a:xfrm>
            <a:off x="6189741" y="1500623"/>
            <a:ext cx="1252502" cy="1727427"/>
            <a:chOff x="9275810" y="1215881"/>
            <a:chExt cx="1252502" cy="1727427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DAAA78CF-BDE7-47B2-807A-A35DE466AE6D}"/>
                </a:ext>
              </a:extLst>
            </p:cNvPr>
            <p:cNvGrpSpPr/>
            <p:nvPr/>
          </p:nvGrpSpPr>
          <p:grpSpPr>
            <a:xfrm>
              <a:off x="9275810" y="1215881"/>
              <a:ext cx="1252502" cy="1727427"/>
              <a:chOff x="10667869" y="1558343"/>
              <a:chExt cx="1252502" cy="1727427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1E094707-9086-44E1-8437-CB252E076C0A}"/>
                  </a:ext>
                </a:extLst>
              </p:cNvPr>
              <p:cNvGrpSpPr/>
              <p:nvPr/>
            </p:nvGrpSpPr>
            <p:grpSpPr>
              <a:xfrm>
                <a:off x="11220182" y="1558343"/>
                <a:ext cx="468367" cy="1358054"/>
                <a:chOff x="11220182" y="1558343"/>
                <a:chExt cx="468367" cy="1358054"/>
              </a:xfrm>
            </p:grpSpPr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B626BD54-03F2-4614-BC1D-E8018304832E}"/>
                    </a:ext>
                  </a:extLst>
                </p:cNvPr>
                <p:cNvGrpSpPr/>
                <p:nvPr/>
              </p:nvGrpSpPr>
              <p:grpSpPr>
                <a:xfrm>
                  <a:off x="11220182" y="1558343"/>
                  <a:ext cx="468367" cy="676280"/>
                  <a:chOff x="11220182" y="1558343"/>
                  <a:chExt cx="468367" cy="676280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6" name="TextBox 65">
                        <a:extLst>
                          <a:ext uri="{FF2B5EF4-FFF2-40B4-BE49-F238E27FC236}">
                            <a16:creationId xmlns:a16="http://schemas.microsoft.com/office/drawing/2014/main" id="{BC830297-8022-4B78-B456-80E84E3E4FD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222330" y="1558343"/>
                        <a:ext cx="466219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32" name="TextBox 31">
                        <a:extLst>
                          <a:ext uri="{FF2B5EF4-FFF2-40B4-BE49-F238E27FC236}">
                            <a16:creationId xmlns:a16="http://schemas.microsoft.com/office/drawing/2014/main" id="{33FABD2D-F94A-A372-C623-5F3B1D8C60A7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1222330" y="1558343"/>
                        <a:ext cx="466219" cy="369332"/>
                      </a:xfrm>
                      <a:prstGeom prst="rect">
                        <a:avLst/>
                      </a:prstGeom>
                      <a:blipFill>
                        <a:blip r:embed="rId11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7" name="TextBox 66">
                        <a:extLst>
                          <a:ext uri="{FF2B5EF4-FFF2-40B4-BE49-F238E27FC236}">
                            <a16:creationId xmlns:a16="http://schemas.microsoft.com/office/drawing/2014/main" id="{B434C9C5-2AF2-4217-9421-CBB4C5BC02E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220182" y="1865291"/>
                        <a:ext cx="466219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33" name="TextBox 32">
                        <a:extLst>
                          <a:ext uri="{FF2B5EF4-FFF2-40B4-BE49-F238E27FC236}">
                            <a16:creationId xmlns:a16="http://schemas.microsoft.com/office/drawing/2014/main" id="{A6FC0189-4DEB-5A78-0C75-26CEFF11F45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1220182" y="1865291"/>
                        <a:ext cx="466219" cy="369332"/>
                      </a:xfrm>
                      <a:prstGeom prst="rect">
                        <a:avLst/>
                      </a:prstGeom>
                      <a:blipFill>
                        <a:blip r:embed="rId12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1B7B59E8-A2CB-443E-BF54-7E24EA952DEB}"/>
                    </a:ext>
                  </a:extLst>
                </p:cNvPr>
                <p:cNvGrpSpPr/>
                <p:nvPr/>
              </p:nvGrpSpPr>
              <p:grpSpPr>
                <a:xfrm>
                  <a:off x="11220182" y="2240117"/>
                  <a:ext cx="468367" cy="676280"/>
                  <a:chOff x="11220182" y="1558343"/>
                  <a:chExt cx="468367" cy="676280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4" name="TextBox 63">
                        <a:extLst>
                          <a:ext uri="{FF2B5EF4-FFF2-40B4-BE49-F238E27FC236}">
                            <a16:creationId xmlns:a16="http://schemas.microsoft.com/office/drawing/2014/main" id="{15009B58-73E9-4AC5-842B-AD430003421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222330" y="1558343"/>
                        <a:ext cx="466219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55" name="TextBox 54">
                        <a:extLst>
                          <a:ext uri="{FF2B5EF4-FFF2-40B4-BE49-F238E27FC236}">
                            <a16:creationId xmlns:a16="http://schemas.microsoft.com/office/drawing/2014/main" id="{CCFDF87B-FF64-48E8-B8CE-E98C25E4C80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1222330" y="1558343"/>
                        <a:ext cx="466219" cy="369332"/>
                      </a:xfrm>
                      <a:prstGeom prst="rect">
                        <a:avLst/>
                      </a:prstGeom>
                      <a:blipFill>
                        <a:blip r:embed="rId24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5" name="TextBox 64">
                        <a:extLst>
                          <a:ext uri="{FF2B5EF4-FFF2-40B4-BE49-F238E27FC236}">
                            <a16:creationId xmlns:a16="http://schemas.microsoft.com/office/drawing/2014/main" id="{751030E3-4D48-4022-8D92-32F56CD5EDE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220182" y="1865291"/>
                        <a:ext cx="466219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56" name="TextBox 55">
                        <a:extLst>
                          <a:ext uri="{FF2B5EF4-FFF2-40B4-BE49-F238E27FC236}">
                            <a16:creationId xmlns:a16="http://schemas.microsoft.com/office/drawing/2014/main" id="{EAF98C70-8CAD-4997-A71F-53B6F223EDFD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1220182" y="1865291"/>
                        <a:ext cx="466219" cy="369332"/>
                      </a:xfrm>
                      <a:prstGeom prst="rect">
                        <a:avLst/>
                      </a:prstGeom>
                      <a:blipFill>
                        <a:blip r:embed="rId25"/>
                        <a:stretch>
                          <a:fillRect b="-166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9172EE23-AA7D-41D8-A210-E1EC420D08D3}"/>
                  </a:ext>
                </a:extLst>
              </p:cNvPr>
              <p:cNvCxnSpPr/>
              <p:nvPr/>
            </p:nvCxnSpPr>
            <p:spPr>
              <a:xfrm>
                <a:off x="10667869" y="3089454"/>
                <a:ext cx="565922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EC65269-2043-4CB9-A304-86595506D90C}"/>
                  </a:ext>
                </a:extLst>
              </p:cNvPr>
              <p:cNvSpPr txBox="1"/>
              <p:nvPr/>
            </p:nvSpPr>
            <p:spPr>
              <a:xfrm>
                <a:off x="11233100" y="2916438"/>
                <a:ext cx="6872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 SD</a:t>
                </a:r>
              </a:p>
            </p:txBody>
          </p: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E0921970-DB69-4DB5-B37F-2D3B97639B81}"/>
                </a:ext>
              </a:extLst>
            </p:cNvPr>
            <p:cNvSpPr/>
            <p:nvPr/>
          </p:nvSpPr>
          <p:spPr>
            <a:xfrm>
              <a:off x="9503590" y="1364038"/>
              <a:ext cx="90054" cy="90054"/>
            </a:xfrm>
            <a:prstGeom prst="ellipse">
              <a:avLst/>
            </a:prstGeom>
            <a:solidFill>
              <a:srgbClr val="126F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BFA46EA2-4C21-4B5E-95F3-3C67C1ABC7BC}"/>
                </a:ext>
              </a:extLst>
            </p:cNvPr>
            <p:cNvSpPr/>
            <p:nvPr/>
          </p:nvSpPr>
          <p:spPr>
            <a:xfrm>
              <a:off x="9503590" y="1668218"/>
              <a:ext cx="90054" cy="90054"/>
            </a:xfrm>
            <a:prstGeom prst="ellipse">
              <a:avLst/>
            </a:prstGeom>
            <a:solidFill>
              <a:srgbClr val="FF80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32BB931-BE75-49BC-ABCB-EEF1F4F815AF}"/>
                </a:ext>
              </a:extLst>
            </p:cNvPr>
            <p:cNvSpPr/>
            <p:nvPr/>
          </p:nvSpPr>
          <p:spPr>
            <a:xfrm>
              <a:off x="9503590" y="2044156"/>
              <a:ext cx="90054" cy="90054"/>
            </a:xfrm>
            <a:prstGeom prst="ellipse">
              <a:avLst/>
            </a:prstGeom>
            <a:solidFill>
              <a:srgbClr val="63A7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872D45C7-E0AA-4E39-B393-03DDBC449F6D}"/>
                </a:ext>
              </a:extLst>
            </p:cNvPr>
            <p:cNvSpPr/>
            <p:nvPr/>
          </p:nvSpPr>
          <p:spPr>
            <a:xfrm>
              <a:off x="9506425" y="2373530"/>
              <a:ext cx="90054" cy="90054"/>
            </a:xfrm>
            <a:prstGeom prst="ellipse">
              <a:avLst/>
            </a:prstGeom>
            <a:solidFill>
              <a:srgbClr val="BE4E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Title 1">
            <a:extLst>
              <a:ext uri="{FF2B5EF4-FFF2-40B4-BE49-F238E27FC236}">
                <a16:creationId xmlns:a16="http://schemas.microsoft.com/office/drawing/2014/main" id="{400CD911-1C0B-444A-B984-09C079CBAD99}"/>
              </a:ext>
            </a:extLst>
          </p:cNvPr>
          <p:cNvSpPr txBox="1">
            <a:spLocks/>
          </p:cNvSpPr>
          <p:nvPr/>
        </p:nvSpPr>
        <p:spPr>
          <a:xfrm>
            <a:off x="843059" y="155819"/>
            <a:ext cx="6907039" cy="61975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marL="0"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0" i="0" kern="1200" spc="100" baseline="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FOM-HROM-HROM-HROM Coupling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9" name="Table 7">
                <a:extLst>
                  <a:ext uri="{FF2B5EF4-FFF2-40B4-BE49-F238E27FC236}">
                    <a16:creationId xmlns:a16="http://schemas.microsoft.com/office/drawing/2014/main" id="{5C56D2F0-5528-4120-8A78-03A02ACA726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696936" y="490665"/>
              <a:ext cx="3749358" cy="2133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19518">
                      <a:extLst>
                        <a:ext uri="{9D8B030D-6E8A-4147-A177-3AD203B41FA5}">
                          <a16:colId xmlns:a16="http://schemas.microsoft.com/office/drawing/2014/main" val="4184981928"/>
                        </a:ext>
                      </a:extLst>
                    </a:gridCol>
                    <a:gridCol w="517842">
                      <a:extLst>
                        <a:ext uri="{9D8B030D-6E8A-4147-A177-3AD203B41FA5}">
                          <a16:colId xmlns:a16="http://schemas.microsoft.com/office/drawing/2014/main" val="32633393"/>
                        </a:ext>
                      </a:extLst>
                    </a:gridCol>
                    <a:gridCol w="779780">
                      <a:extLst>
                        <a:ext uri="{9D8B030D-6E8A-4147-A177-3AD203B41FA5}">
                          <a16:colId xmlns:a16="http://schemas.microsoft.com/office/drawing/2014/main" val="201237497"/>
                        </a:ext>
                      </a:extLst>
                    </a:gridCol>
                    <a:gridCol w="1232218">
                      <a:extLst>
                        <a:ext uri="{9D8B030D-6E8A-4147-A177-3AD203B41FA5}">
                          <a16:colId xmlns:a16="http://schemas.microsoft.com/office/drawing/2014/main" val="2331536176"/>
                        </a:ext>
                      </a:extLst>
                    </a:gridCol>
                  </a:tblGrid>
                  <a:tr h="282131">
                    <a:tc rowSpan="2">
                      <a:txBody>
                        <a:bodyPr/>
                        <a:lstStyle/>
                        <a:p>
                          <a:pPr algn="ctr"/>
                          <a:endParaRPr lang="en-US" sz="1400" i="0" dirty="0">
                            <a:latin typeface="+mn-lt"/>
                          </a:endParaRPr>
                        </a:p>
                        <a:p>
                          <a:pPr algn="ctr"/>
                          <a:r>
                            <a:rPr lang="en-US" sz="1400" i="0" dirty="0">
                              <a:latin typeface="+mn-lt"/>
                            </a:rPr>
                            <a:t>Subdomains</a:t>
                          </a:r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99% SV Energy</a:t>
                          </a: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67421606"/>
                      </a:ext>
                    </a:extLst>
                  </a:tr>
                  <a:tr h="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oMath>
                            </m:oMathPara>
                          </a14:m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0" dirty="0">
                              <a:latin typeface="+mn-lt"/>
                            </a:rPr>
                            <a:t>MSE (%)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latin typeface="+mn-lt"/>
                            </a:rPr>
                            <a:t>CPU</a:t>
                          </a:r>
                          <a:r>
                            <a:rPr lang="en-US" sz="1400" b="0" i="0" baseline="0" dirty="0">
                              <a:latin typeface="+mn-lt"/>
                            </a:rPr>
                            <a:t> time (s)</a:t>
                          </a:r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7127989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i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0.0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95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8434437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i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0.26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26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700620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i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60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0.43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17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7959609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i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66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0.34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21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76872879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i="0" dirty="0">
                              <a:latin typeface="+mn-lt"/>
                            </a:rPr>
                            <a:t>Total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+mn-lt"/>
                            </a:rPr>
                            <a:t>159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7741372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9" name="Table 7">
                <a:extLst>
                  <a:ext uri="{FF2B5EF4-FFF2-40B4-BE49-F238E27FC236}">
                    <a16:creationId xmlns:a16="http://schemas.microsoft.com/office/drawing/2014/main" id="{5C56D2F0-5528-4120-8A78-03A02ACA726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99532784"/>
                  </p:ext>
                </p:extLst>
              </p:nvPr>
            </p:nvGraphicFramePr>
            <p:xfrm>
              <a:off x="7696936" y="490665"/>
              <a:ext cx="3749358" cy="2133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19518">
                      <a:extLst>
                        <a:ext uri="{9D8B030D-6E8A-4147-A177-3AD203B41FA5}">
                          <a16:colId xmlns:a16="http://schemas.microsoft.com/office/drawing/2014/main" val="4184981928"/>
                        </a:ext>
                      </a:extLst>
                    </a:gridCol>
                    <a:gridCol w="517842">
                      <a:extLst>
                        <a:ext uri="{9D8B030D-6E8A-4147-A177-3AD203B41FA5}">
                          <a16:colId xmlns:a16="http://schemas.microsoft.com/office/drawing/2014/main" val="32633393"/>
                        </a:ext>
                      </a:extLst>
                    </a:gridCol>
                    <a:gridCol w="779780">
                      <a:extLst>
                        <a:ext uri="{9D8B030D-6E8A-4147-A177-3AD203B41FA5}">
                          <a16:colId xmlns:a16="http://schemas.microsoft.com/office/drawing/2014/main" val="201237497"/>
                        </a:ext>
                      </a:extLst>
                    </a:gridCol>
                    <a:gridCol w="1232218">
                      <a:extLst>
                        <a:ext uri="{9D8B030D-6E8A-4147-A177-3AD203B41FA5}">
                          <a16:colId xmlns:a16="http://schemas.microsoft.com/office/drawing/2014/main" val="2331536176"/>
                        </a:ext>
                      </a:extLst>
                    </a:gridCol>
                  </a:tblGrid>
                  <a:tr h="304800">
                    <a:tc rowSpan="2">
                      <a:txBody>
                        <a:bodyPr/>
                        <a:lstStyle/>
                        <a:p>
                          <a:pPr algn="ctr"/>
                          <a:endParaRPr lang="en-US" sz="1400" i="0" dirty="0">
                            <a:latin typeface="+mn-lt"/>
                          </a:endParaRPr>
                        </a:p>
                        <a:p>
                          <a:pPr algn="ctr"/>
                          <a:r>
                            <a:rPr lang="en-US" sz="1400" i="0" dirty="0">
                              <a:latin typeface="+mn-lt"/>
                            </a:rPr>
                            <a:t>Subdomains</a:t>
                          </a:r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99% </a:t>
                          </a:r>
                          <a:r>
                            <a:rPr lang="en-US" sz="1400" dirty="0" smtClean="0"/>
                            <a:t>SV Energy</a:t>
                          </a:r>
                          <a:endParaRPr lang="en-US" sz="1400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67421606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6"/>
                          <a:stretch>
                            <a:fillRect l="-236471" t="-104000" r="-394118" b="-5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0" dirty="0" smtClean="0">
                              <a:latin typeface="+mn-lt"/>
                            </a:rPr>
                            <a:t>MSE (%)</a:t>
                          </a:r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 smtClean="0">
                              <a:latin typeface="+mn-lt"/>
                            </a:rPr>
                            <a:t>CPU</a:t>
                          </a:r>
                          <a:r>
                            <a:rPr lang="en-US" sz="1400" b="0" i="0" baseline="0" dirty="0" smtClean="0">
                              <a:latin typeface="+mn-lt"/>
                            </a:rPr>
                            <a:t> time (s)</a:t>
                          </a:r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7127989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6"/>
                          <a:stretch>
                            <a:fillRect l="-500" t="-204000" r="-210000" b="-4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6"/>
                          <a:stretch>
                            <a:fillRect l="-236471" t="-204000" r="-394118" b="-4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0.0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95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84344374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6"/>
                          <a:stretch>
                            <a:fillRect l="-500" t="-298039" r="-210000" b="-31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120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0.26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26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7006200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6"/>
                          <a:stretch>
                            <a:fillRect l="-500" t="-406000" r="-210000" b="-21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60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0.43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17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7959609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6"/>
                          <a:stretch>
                            <a:fillRect l="-500" t="-506000" r="-210000" b="-11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66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0.34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21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76872879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i="0" dirty="0">
                              <a:latin typeface="+mn-lt"/>
                            </a:rPr>
                            <a:t>Total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smtClean="0">
                              <a:latin typeface="+mn-lt"/>
                            </a:rPr>
                            <a:t>159</a:t>
                          </a:r>
                          <a:endParaRPr lang="en-US" sz="1400" b="1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7741372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229" y="3927471"/>
            <a:ext cx="1914143" cy="14356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294" y="2758237"/>
            <a:ext cx="1909836" cy="14323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577" y="5291536"/>
            <a:ext cx="1914144" cy="1435608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H="1" flipV="1">
            <a:off x="10652438" y="4034738"/>
            <a:ext cx="148011" cy="6249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11551423" y="4001715"/>
            <a:ext cx="137325" cy="6685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9361154" y="5160633"/>
            <a:ext cx="1402187" cy="373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 flipV="1">
            <a:off x="9337202" y="4168461"/>
            <a:ext cx="2260982" cy="10121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9397207" y="5217405"/>
            <a:ext cx="940233" cy="3265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9355618" y="5897796"/>
            <a:ext cx="1771640" cy="6413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34462" y="5996556"/>
            <a:ext cx="7036303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Further </a:t>
            </a:r>
            <a:r>
              <a:rPr lang="en-US" sz="2000" b="1" dirty="0"/>
              <a:t>speedups</a:t>
            </a:r>
            <a:r>
              <a:rPr lang="en-US" sz="2000" dirty="0"/>
              <a:t> possible via </a:t>
            </a:r>
            <a:r>
              <a:rPr lang="en-US" sz="2000" b="1" dirty="0"/>
              <a:t>code optimizations</a:t>
            </a:r>
            <a:r>
              <a:rPr lang="en-US" sz="2000" dirty="0"/>
              <a:t>, </a:t>
            </a:r>
            <a:r>
              <a:rPr lang="en-US" sz="2000" b="1" dirty="0"/>
              <a:t>additive Schwarz</a:t>
            </a:r>
            <a:r>
              <a:rPr lang="en-US" sz="2000" dirty="0"/>
              <a:t> and </a:t>
            </a:r>
            <a:r>
              <a:rPr lang="en-US" sz="2000" b="1" dirty="0"/>
              <a:t>reduction</a:t>
            </a:r>
            <a:r>
              <a:rPr lang="en-US" sz="2000" dirty="0"/>
              <a:t> of # </a:t>
            </a:r>
            <a:r>
              <a:rPr lang="en-US" sz="2000" b="1" dirty="0"/>
              <a:t>sample mesh points</a:t>
            </a:r>
            <a:r>
              <a:rPr lang="en-US" sz="2000" dirty="0"/>
              <a:t>.</a:t>
            </a:r>
          </a:p>
        </p:txBody>
      </p:sp>
      <p:sp>
        <p:nvSpPr>
          <p:cNvPr id="77" name="Oval 76"/>
          <p:cNvSpPr/>
          <p:nvPr/>
        </p:nvSpPr>
        <p:spPr>
          <a:xfrm>
            <a:off x="10646483" y="2330087"/>
            <a:ext cx="420811" cy="283027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ounded Rectangle 77"/>
          <p:cNvSpPr/>
          <p:nvPr/>
        </p:nvSpPr>
        <p:spPr>
          <a:xfrm>
            <a:off x="9556174" y="1137143"/>
            <a:ext cx="535258" cy="1191755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24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0" grpId="0" animBg="1"/>
      <p:bldP spid="77" grpId="0" animBg="1"/>
      <p:bldP spid="7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43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3285CE-75D0-4DD0-93E1-995C546CD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D71890-983F-4BC0-9897-E703DA1B37E1}"/>
              </a:ext>
            </a:extLst>
          </p:cNvPr>
          <p:cNvSpPr txBox="1"/>
          <p:nvPr/>
        </p:nvSpPr>
        <p:spPr>
          <a:xfrm>
            <a:off x="64951" y="1180808"/>
            <a:ext cx="808269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Schwarz Alternating Method for Domain Decomposition-Based Coupling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Extension to FOM*-ROM</a:t>
            </a:r>
            <a:r>
              <a:rPr lang="en-US" sz="2400" baseline="30000" dirty="0"/>
              <a:t>#</a:t>
            </a:r>
            <a:r>
              <a:rPr lang="en-US" sz="2400" dirty="0"/>
              <a:t> and ROM-ROM Coupling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Numerical Examples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AutoNum type="arabicPeriod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2D Burgers Equation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b="1" dirty="0"/>
              <a:t>2D Shallow Water Equations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Teaser: 2D Euler Equations Riemann Problem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Summary &amp; Future 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342900" indent="-342900">
              <a:buAutoNum type="arabicPeriod"/>
            </a:pPr>
            <a:endParaRPr lang="en-US" sz="2400" dirty="0"/>
          </a:p>
        </p:txBody>
      </p:sp>
      <p:pic>
        <p:nvPicPr>
          <p:cNvPr id="49" name="Picture 48" descr="Diagram&#10;&#10;Description automatically generated">
            <a:extLst>
              <a:ext uri="{FF2B5EF4-FFF2-40B4-BE49-F238E27FC236}">
                <a16:creationId xmlns:a16="http://schemas.microsoft.com/office/drawing/2014/main" id="{3320CEC5-0401-46AC-9333-02C2F1C5B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696" y="4104025"/>
            <a:ext cx="4489590" cy="240667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643F741-02C1-4090-804A-21B06737D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3764" y="2163217"/>
            <a:ext cx="2799522" cy="143453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018631D-DED9-4435-9FB3-28B99B474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3764" y="768509"/>
            <a:ext cx="2739318" cy="14345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718346-AC04-4359-9AAD-A68ECC0B5015}"/>
              </a:ext>
            </a:extLst>
          </p:cNvPr>
          <p:cNvSpPr txBox="1"/>
          <p:nvPr/>
        </p:nvSpPr>
        <p:spPr>
          <a:xfrm>
            <a:off x="64951" y="6430931"/>
            <a:ext cx="4948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*Full-Order Model.  </a:t>
            </a:r>
            <a:r>
              <a:rPr lang="en-US" sz="1600" baseline="30000" dirty="0"/>
              <a:t>#</a:t>
            </a:r>
            <a:r>
              <a:rPr lang="en-US" sz="1600" dirty="0"/>
              <a:t>Reduced Order Model.</a:t>
            </a:r>
          </a:p>
        </p:txBody>
      </p:sp>
    </p:spTree>
    <p:extLst>
      <p:ext uri="{BB962C8B-B14F-4D97-AF65-F5344CB8AC3E}">
        <p14:creationId xmlns:p14="http://schemas.microsoft.com/office/powerpoint/2010/main" val="152557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3CCE3-9A8E-6021-58EB-36EFA79E3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B1C3619-ED66-4FD0-9E0F-1BE5840A0AC5}"/>
                  </a:ext>
                </a:extLst>
              </p:cNvPr>
              <p:cNvSpPr txBox="1"/>
              <p:nvPr/>
            </p:nvSpPr>
            <p:spPr>
              <a:xfrm>
                <a:off x="133058" y="5151790"/>
                <a:ext cx="12058942" cy="19082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</a:rPr>
                  <a:t>FOM discretization: </a:t>
                </a:r>
              </a:p>
              <a:p>
                <a:endParaRPr lang="en-US" sz="200" b="1" dirty="0">
                  <a:solidFill>
                    <a:srgbClr val="0070C0"/>
                  </a:solidFill>
                </a:endParaRPr>
              </a:p>
              <a:p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Spatial discretization given by a first-order </a:t>
                </a:r>
                <a:r>
                  <a:rPr lang="en-US" b="1" dirty="0"/>
                  <a:t>cell-centered finite volume </a:t>
                </a:r>
                <a:r>
                  <a:rPr lang="en-US" dirty="0"/>
                  <a:t>discretization</a:t>
                </a:r>
                <a:r>
                  <a:rPr lang="en-US" b="1" dirty="0"/>
                  <a:t> </a:t>
                </a:r>
                <a:r>
                  <a:rPr lang="en-US" dirty="0"/>
                  <a:t>with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=300 </m:t>
                    </m:r>
                  </m:oMath>
                </a14:m>
                <a:r>
                  <a:rPr lang="en-US" dirty="0"/>
                  <a:t>elements in each dimension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Implicit first order temporal discretization: </a:t>
                </a:r>
                <a:r>
                  <a:rPr lang="en-US" b="1" dirty="0"/>
                  <a:t>backward Euler </a:t>
                </a:r>
                <a:r>
                  <a:rPr lang="en-US" dirty="0"/>
                  <a:t>with fixed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= 0.0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3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Implemented in </a:t>
                </a:r>
                <a:r>
                  <a:rPr lang="en-US" b="1" dirty="0" err="1"/>
                  <a:t>Pressio-demoapps</a:t>
                </a:r>
                <a:r>
                  <a:rPr lang="en-US" dirty="0"/>
                  <a:t> (</a:t>
                </a:r>
                <a:r>
                  <a:rPr lang="en-US" sz="1800" dirty="0">
                    <a:hlinkClick r:id="rId7"/>
                  </a:rPr>
                  <a:t>https://github.com/Pressio/pressio-demoapps</a:t>
                </a:r>
                <a:r>
                  <a:rPr lang="en-US" sz="1800" dirty="0"/>
                  <a:t>)</a:t>
                </a:r>
                <a:endParaRPr lang="en-US" dirty="0"/>
              </a:p>
              <a:p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B1C3619-ED66-4FD0-9E0F-1BE5840A0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058" y="5151790"/>
                <a:ext cx="12058942" cy="1908215"/>
              </a:xfrm>
              <a:prstGeom prst="rect">
                <a:avLst/>
              </a:prstGeom>
              <a:blipFill>
                <a:blip r:embed="rId8"/>
                <a:stretch>
                  <a:fillRect l="-455" t="-1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itle 1">
            <a:extLst>
              <a:ext uri="{FF2B5EF4-FFF2-40B4-BE49-F238E27FC236}">
                <a16:creationId xmlns:a16="http://schemas.microsoft.com/office/drawing/2014/main" id="{83863BC4-F263-42E1-AC02-86C3AA872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2D Shallow Water Equations (SWE)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78AD2BE-40ED-BC13-6B5B-AA84D073770D}"/>
                  </a:ext>
                </a:extLst>
              </p:cNvPr>
              <p:cNvSpPr txBox="1"/>
              <p:nvPr/>
            </p:nvSpPr>
            <p:spPr>
              <a:xfrm>
                <a:off x="154159" y="3828351"/>
                <a:ext cx="5933084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  <a:ea typeface="Cambria Math" panose="02040503050406030204" pitchFamily="18" charset="0"/>
                  </a:rPr>
                  <a:t>Problem setup: </a:t>
                </a:r>
              </a:p>
              <a:p>
                <a:endParaRPr lang="en-US" sz="200" b="1" dirty="0">
                  <a:solidFill>
                    <a:srgbClr val="0070C0"/>
                  </a:solidFill>
                  <a:ea typeface="Cambria Math" panose="02040503050406030204" pitchFamily="18" charset="0"/>
                </a:endParaRPr>
              </a:p>
              <a:p>
                <a:endParaRPr lang="en-US" sz="200" b="1" dirty="0">
                  <a:solidFill>
                    <a:srgbClr val="0070C0"/>
                  </a:solidFill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(−5,5)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0, 10</m:t>
                        </m:r>
                      </m:e>
                    </m:d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, Gaussian initial condition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b="0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b="0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Coriolis parameter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−4,−3,−2,−1,0</m:t>
                        </m:r>
                      </m:e>
                    </m:d>
                  </m:oMath>
                </a14:m>
                <a:r>
                  <a:rPr lang="en-US" dirty="0"/>
                  <a:t> for training,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.5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,−2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.5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,−1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.5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−0.5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for testing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78AD2BE-40ED-BC13-6B5B-AA84D07377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159" y="3828351"/>
                <a:ext cx="5933084" cy="1323439"/>
              </a:xfrm>
              <a:prstGeom prst="rect">
                <a:avLst/>
              </a:prstGeom>
              <a:blipFill>
                <a:blip r:embed="rId9"/>
                <a:stretch>
                  <a:fillRect l="-821" t="-2765" b="-59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86659CEC-B709-47C7-922E-2A9EE48452E0}"/>
              </a:ext>
            </a:extLst>
          </p:cNvPr>
          <p:cNvSpPr txBox="1"/>
          <p:nvPr/>
        </p:nvSpPr>
        <p:spPr>
          <a:xfrm>
            <a:off x="1847983" y="916753"/>
            <a:ext cx="7990332" cy="707886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cs typeface="Calibri" panose="020F0502020204030204" pitchFamily="34" charset="0"/>
              </a:rPr>
              <a:t>Hyperbolic PDEs modeling </a:t>
            </a:r>
            <a:r>
              <a:rPr lang="en-US" sz="2000" b="1" dirty="0">
                <a:cs typeface="Calibri" panose="020F0502020204030204" pitchFamily="34" charset="0"/>
              </a:rPr>
              <a:t>wave propagation </a:t>
            </a:r>
            <a:r>
              <a:rPr lang="en-US" sz="2000" dirty="0">
                <a:cs typeface="Calibri" panose="020F0502020204030204" pitchFamily="34" charset="0"/>
              </a:rPr>
              <a:t>below a pressure surface in a fluid (e.g., atmosphere, ocean).</a:t>
            </a:r>
            <a:endParaRPr lang="en-US" sz="20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C2F536D-224C-D332-7AA2-53DF53B0E92E}"/>
              </a:ext>
            </a:extLst>
          </p:cNvPr>
          <p:cNvGrpSpPr/>
          <p:nvPr/>
        </p:nvGrpSpPr>
        <p:grpSpPr>
          <a:xfrm>
            <a:off x="392690" y="1758742"/>
            <a:ext cx="5019312" cy="2458014"/>
            <a:chOff x="162916" y="1800394"/>
            <a:chExt cx="5019312" cy="245801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5A1ABD40-FD3E-F365-AEA5-3EBDFD68B208}"/>
                    </a:ext>
                  </a:extLst>
                </p:cNvPr>
                <p:cNvSpPr txBox="1"/>
                <p:nvPr/>
              </p:nvSpPr>
              <p:spPr>
                <a:xfrm>
                  <a:off x="249161" y="1884810"/>
                  <a:ext cx="4710585" cy="2373598"/>
                </a:xfrm>
                <a:prstGeom prst="rect">
                  <a:avLst/>
                </a:prstGeom>
                <a:noFill/>
                <a:ln w="28575"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num>
                          <m:den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h𝑢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h𝑣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b="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h𝑢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den>
                        </m:f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h𝑢𝑣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oMath>
                    </m:oMathPara>
                  </a14:m>
                  <a:endParaRPr lang="en-US" b="0" dirty="0">
                    <a:ea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h𝑣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h𝑢𝑣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den>
                        </m:f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oMath>
                    </m:oMathPara>
                  </a14:m>
                  <a:endParaRPr lang="en-US" b="0" dirty="0"/>
                </a:p>
                <a:p>
                  <a:endParaRPr lang="en-US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5A1ABD40-FD3E-F365-AEA5-3EBDFD68B2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161" y="1884810"/>
                  <a:ext cx="4710585" cy="2373598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28575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F748918-83CB-CD45-3A11-C420AC1E8A27}"/>
                </a:ext>
              </a:extLst>
            </p:cNvPr>
            <p:cNvSpPr/>
            <p:nvPr/>
          </p:nvSpPr>
          <p:spPr>
            <a:xfrm>
              <a:off x="162916" y="1800394"/>
              <a:ext cx="5019312" cy="1989470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2316DBE-50EA-32DB-D382-E4695E4280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25879" y="6048724"/>
            <a:ext cx="1566377" cy="551132"/>
          </a:xfrm>
          <a:prstGeom prst="rect">
            <a:avLst/>
          </a:prstGeom>
        </p:spPr>
      </p:pic>
      <p:pic>
        <p:nvPicPr>
          <p:cNvPr id="5" name="fom_contours_coriolis-0.5">
            <a:hlinkClick r:id="" action="ppaction://media"/>
            <a:extLst>
              <a:ext uri="{FF2B5EF4-FFF2-40B4-BE49-F238E27FC236}">
                <a16:creationId xmlns:a16="http://schemas.microsoft.com/office/drawing/2014/main" id="{FF83A340-BB64-0229-5E85-4E05A3CEEF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168576" y="2012334"/>
            <a:ext cx="2698334" cy="2396546"/>
          </a:xfrm>
          <a:prstGeom prst="rect">
            <a:avLst/>
          </a:prstGeom>
        </p:spPr>
      </p:pic>
      <p:pic>
        <p:nvPicPr>
          <p:cNvPr id="6" name="fom_contours_coriolis-3.5">
            <a:hlinkClick r:id="" action="ppaction://media"/>
            <a:extLst>
              <a:ext uri="{FF2B5EF4-FFF2-40B4-BE49-F238E27FC236}">
                <a16:creationId xmlns:a16="http://schemas.microsoft.com/office/drawing/2014/main" id="{46402F1B-AB4E-A33A-BCD7-60BDBBCBB96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045823" y="2031163"/>
            <a:ext cx="2697412" cy="23957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1C3574D-7234-76AD-5829-81A494640904}"/>
                  </a:ext>
                </a:extLst>
              </p:cNvPr>
              <p:cNvSpPr txBox="1"/>
              <p:nvPr/>
            </p:nvSpPr>
            <p:spPr>
              <a:xfrm>
                <a:off x="6853382" y="4691642"/>
                <a:ext cx="488985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i="1" dirty="0"/>
                  <a:t>Figure above: </a:t>
                </a:r>
                <a:r>
                  <a:rPr lang="en-US" sz="1600" dirty="0"/>
                  <a:t>FOM solutions to SWE for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=−0.5</m:t>
                    </m:r>
                  </m:oMath>
                </a14:m>
                <a:r>
                  <a:rPr lang="en-US" sz="1600" dirty="0"/>
                  <a:t> (left) and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=−3.5</m:t>
                    </m:r>
                  </m:oMath>
                </a14:m>
                <a:r>
                  <a:rPr lang="en-US" sz="1600" dirty="0"/>
                  <a:t> (right).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1C3574D-7234-76AD-5829-81A4946409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3382" y="4691642"/>
                <a:ext cx="4889853" cy="584775"/>
              </a:xfrm>
              <a:prstGeom prst="rect">
                <a:avLst/>
              </a:prstGeom>
              <a:blipFill>
                <a:blip r:embed="rId14"/>
                <a:stretch>
                  <a:fillRect t="-4167" b="-11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28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45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232552"/>
            <a:ext cx="10471608" cy="570225"/>
          </a:xfrm>
        </p:spPr>
        <p:txBody>
          <a:bodyPr/>
          <a:lstStyle/>
          <a:p>
            <a:r>
              <a:rPr lang="en-US" dirty="0"/>
              <a:t>Schwarz Coupling Details 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45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8D52781-F021-4DA5-84BC-0E26EC4A5161}"/>
                  </a:ext>
                </a:extLst>
              </p:cNvPr>
              <p:cNvSpPr txBox="1"/>
              <p:nvPr/>
            </p:nvSpPr>
            <p:spPr>
              <a:xfrm>
                <a:off x="167651" y="701009"/>
                <a:ext cx="11024605" cy="67095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i="1" dirty="0">
                    <a:solidFill>
                      <a:srgbClr val="0070C0"/>
                    </a:solidFill>
                  </a:rPr>
                  <a:t>Choice of domain decomposition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342900" indent="-3429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rgbClr val="00B050"/>
                    </a:solidFill>
                  </a:rPr>
                  <a:t>Non-overlapping</a:t>
                </a:r>
                <a:r>
                  <a:rPr lang="en-US" sz="2000" b="1" dirty="0"/>
                  <a:t> </a:t>
                </a:r>
                <a:r>
                  <a:rPr lang="en-US" sz="2000" dirty="0"/>
                  <a:t>DD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into </a:t>
                </a:r>
                <a:r>
                  <a:rPr lang="en-US" sz="2000" b="1" dirty="0"/>
                  <a:t>4 subdomains </a:t>
                </a:r>
                <a:r>
                  <a:rPr lang="en-US" sz="2000" dirty="0"/>
                  <a:t>coupled via </a:t>
                </a:r>
                <a:r>
                  <a:rPr lang="en-US" sz="2000" b="1" dirty="0">
                    <a:solidFill>
                      <a:srgbClr val="00B050"/>
                    </a:solidFill>
                  </a:rPr>
                  <a:t>additive Schwarz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800100" lvl="1" indent="-342900">
                  <a:buClr>
                    <a:schemeClr val="tx1"/>
                  </a:buClr>
                  <a:buFont typeface="Wingdings" panose="05000000000000000000" pitchFamily="2" charset="2"/>
                  <a:buChar char="Ø"/>
                </a:pPr>
                <a:r>
                  <a:rPr lang="en-US" sz="2000" b="1" dirty="0">
                    <a:solidFill>
                      <a:srgbClr val="00B050"/>
                    </a:solidFill>
                  </a:rPr>
                  <a:t>OpenMP parallelism </a:t>
                </a:r>
                <a:r>
                  <a:rPr lang="en-US" sz="2000" dirty="0"/>
                  <a:t>with 1 thread/subdomain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dirty="0"/>
                  <a:t>All-ROM </a:t>
                </a:r>
                <a:r>
                  <a:rPr lang="en-US" sz="2000" dirty="0"/>
                  <a:t>or </a:t>
                </a:r>
                <a:r>
                  <a:rPr lang="en-US" sz="2000" b="1" dirty="0"/>
                  <a:t>All-HROM </a:t>
                </a:r>
                <a:r>
                  <a:rPr lang="en-US" sz="2000" dirty="0"/>
                  <a:t>coupling via </a:t>
                </a:r>
                <a:r>
                  <a:rPr lang="en-US" sz="2000" dirty="0" err="1"/>
                  <a:t>Pressio</a:t>
                </a:r>
                <a:r>
                  <a:rPr lang="en-US" sz="2000" dirty="0"/>
                  <a:t>*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lvl="1"/>
                <a:endParaRPr lang="en-US" sz="400" dirty="0"/>
              </a:p>
              <a:p>
                <a:pPr lvl="1"/>
                <a:endParaRPr lang="en-US" sz="400" dirty="0"/>
              </a:p>
              <a:p>
                <a:r>
                  <a:rPr lang="en-US" sz="2000" b="1" i="1" dirty="0">
                    <a:solidFill>
                      <a:srgbClr val="0070C0"/>
                    </a:solidFill>
                  </a:rPr>
                  <a:t>Snapshot collection and reduced basis construction</a:t>
                </a:r>
              </a:p>
              <a:p>
                <a:endParaRPr lang="en-US" sz="400" b="1" i="1" dirty="0">
                  <a:solidFill>
                    <a:srgbClr val="0070C0"/>
                  </a:solidFill>
                </a:endParaRPr>
              </a:p>
              <a:p>
                <a:endParaRPr lang="en-US" sz="400" b="1" i="1" dirty="0">
                  <a:solidFill>
                    <a:srgbClr val="0070C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dirty="0"/>
                  <a:t>Single-domain FOM </a:t>
                </a:r>
                <a:r>
                  <a:rPr lang="en-US" sz="2000" dirty="0"/>
                  <a:t>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sz="2000" dirty="0"/>
                  <a:t> used to generate snapshots/POD modes</a:t>
                </a:r>
              </a:p>
              <a:p>
                <a:endParaRPr lang="en-US" sz="400" b="1" dirty="0">
                  <a:solidFill>
                    <a:srgbClr val="0070C0"/>
                  </a:solidFill>
                </a:endParaRPr>
              </a:p>
              <a:p>
                <a:endParaRPr lang="en-US" sz="400" b="1" dirty="0">
                  <a:solidFill>
                    <a:srgbClr val="0070C0"/>
                  </a:solidFill>
                </a:endParaRPr>
              </a:p>
              <a:p>
                <a:endParaRPr lang="en-US" sz="400" b="1" dirty="0">
                  <a:solidFill>
                    <a:srgbClr val="0070C0"/>
                  </a:solidFill>
                </a:endParaRPr>
              </a:p>
              <a:p>
                <a:r>
                  <a:rPr lang="en-US" sz="2000" b="1" i="1" dirty="0">
                    <a:solidFill>
                      <a:srgbClr val="0070C0"/>
                    </a:solidFill>
                  </a:rPr>
                  <a:t>Enforcement of boundary conditions (BCs) in ROM at Schwarz boundaries</a:t>
                </a:r>
              </a:p>
              <a:p>
                <a:endParaRPr lang="en-US" sz="400" b="1" i="1" dirty="0">
                  <a:solidFill>
                    <a:srgbClr val="0070C0"/>
                  </a:solidFill>
                </a:endParaRPr>
              </a:p>
              <a:p>
                <a:endParaRPr lang="en-US" sz="400" b="1" i="1" dirty="0">
                  <a:solidFill>
                    <a:srgbClr val="0070C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BCs are imposed </a:t>
                </a:r>
                <a:r>
                  <a:rPr lang="en-US" sz="2000" b="1" dirty="0">
                    <a:solidFill>
                      <a:srgbClr val="00B050"/>
                    </a:solidFill>
                  </a:rPr>
                  <a:t>approximately</a:t>
                </a:r>
                <a:r>
                  <a:rPr lang="en-US" sz="2000" dirty="0"/>
                  <a:t> by fictitious ghost cell states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r>
                  <a:rPr lang="en-US" sz="2000" dirty="0"/>
                  <a:t>Implementing Neumann and Robin BCs is </a:t>
                </a:r>
                <a:r>
                  <a:rPr lang="en-US" sz="2000" b="1" dirty="0"/>
                  <a:t>challenging</a:t>
                </a:r>
                <a:r>
                  <a:rPr lang="en-US" sz="2000" dirty="0"/>
                  <a:t> 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marL="342900" indent="-3429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rgbClr val="00B050"/>
                    </a:solidFill>
                  </a:rPr>
                  <a:t>Ghost cells </a:t>
                </a:r>
                <a:r>
                  <a:rPr lang="en-US" sz="2000" dirty="0">
                    <a:solidFill>
                      <a:srgbClr val="00B050"/>
                    </a:solidFill>
                  </a:rPr>
                  <a:t>introduce some overlap even with non-overlapping DD 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>
                  <a:solidFill>
                    <a:srgbClr val="00B050"/>
                  </a:solidFill>
                </a:endParaRPr>
              </a:p>
              <a:p>
                <a:pPr marL="800100" lvl="1" indent="-342900">
                  <a:buClr>
                    <a:schemeClr val="tx1"/>
                  </a:buClr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000" dirty="0">
                    <a:solidFill>
                      <a:srgbClr val="00B050"/>
                    </a:solidFill>
                  </a:rPr>
                  <a:t> </a:t>
                </a:r>
                <a:r>
                  <a:rPr lang="en-US" sz="2000" b="1" dirty="0">
                    <a:solidFill>
                      <a:srgbClr val="00B050"/>
                    </a:solidFill>
                  </a:rPr>
                  <a:t>Dirichlet-Dirichlet non-overlapping Schwarz </a:t>
                </a:r>
                <a:r>
                  <a:rPr lang="en-US" sz="2000" dirty="0">
                    <a:solidFill>
                      <a:srgbClr val="00B050"/>
                    </a:solidFill>
                  </a:rPr>
                  <a:t>is stable/convergent!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b="1" i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b="1" i="1" dirty="0"/>
              </a:p>
              <a:p>
                <a:r>
                  <a:rPr lang="en-US" sz="2000" b="1" i="1" dirty="0">
                    <a:solidFill>
                      <a:srgbClr val="0070C0"/>
                    </a:solidFill>
                  </a:rPr>
                  <a:t>Choice of hyper-reduction</a:t>
                </a:r>
              </a:p>
              <a:p>
                <a:endParaRPr lang="en-US" sz="400" b="1" i="1" dirty="0">
                  <a:solidFill>
                    <a:srgbClr val="0070C0"/>
                  </a:solidFill>
                </a:endParaRPr>
              </a:p>
              <a:p>
                <a:endParaRPr lang="en-US" sz="400" b="1" i="1" dirty="0">
                  <a:solidFill>
                    <a:srgbClr val="0070C0"/>
                  </a:solidFill>
                </a:endParaRPr>
              </a:p>
              <a:p>
                <a:pPr marL="342900" indent="-3429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rgbClr val="00B050"/>
                    </a:solidFill>
                  </a:rPr>
                  <a:t>Collocation </a:t>
                </a:r>
                <a:r>
                  <a:rPr lang="en-US" sz="2000" dirty="0"/>
                  <a:t>for hyper-reduction: min residual at small subset DOFs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>
                  <a:solidFill>
                    <a:srgbClr val="00B05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Assume </a:t>
                </a:r>
                <a:r>
                  <a:rPr lang="en-US" sz="2000" b="1" dirty="0">
                    <a:solidFill>
                      <a:srgbClr val="00B050"/>
                    </a:solidFill>
                  </a:rPr>
                  <a:t>fixed budget </a:t>
                </a:r>
                <a:r>
                  <a:rPr lang="en-US" sz="2000" dirty="0">
                    <a:solidFill>
                      <a:srgbClr val="00B050"/>
                    </a:solidFill>
                  </a:rPr>
                  <a:t>of </a:t>
                </a:r>
                <a:r>
                  <a:rPr lang="en-US" sz="2000" b="1" dirty="0">
                    <a:solidFill>
                      <a:srgbClr val="00B050"/>
                    </a:solidFill>
                  </a:rPr>
                  <a:t>sample mesh points </a:t>
                </a:r>
                <a:r>
                  <a:rPr lang="en-US" sz="2000" dirty="0"/>
                  <a:t>at Schwarz boundaries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sz="1000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8D52781-F021-4DA5-84BC-0E26EC4A51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51" y="701009"/>
                <a:ext cx="11024605" cy="6709529"/>
              </a:xfrm>
              <a:prstGeom prst="rect">
                <a:avLst/>
              </a:prstGeom>
              <a:blipFill>
                <a:blip r:embed="rId3"/>
                <a:stretch>
                  <a:fillRect l="-608" t="-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BCA68386-BA62-B5A5-8796-19354100C987}"/>
              </a:ext>
            </a:extLst>
          </p:cNvPr>
          <p:cNvGrpSpPr/>
          <p:nvPr/>
        </p:nvGrpSpPr>
        <p:grpSpPr>
          <a:xfrm>
            <a:off x="9877112" y="692282"/>
            <a:ext cx="2331593" cy="2929956"/>
            <a:chOff x="9592056" y="689084"/>
            <a:chExt cx="2331593" cy="292995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F1BC229-991A-F00F-947C-8E8BD9AE4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8855084" y="1426056"/>
              <a:ext cx="2929956" cy="1456012"/>
            </a:xfrm>
            <a:prstGeom prst="rect">
              <a:avLst/>
            </a:prstGeom>
          </p:spPr>
        </p:pic>
        <p:sp>
          <p:nvSpPr>
            <p:cNvPr id="6" name="Right Brace 5">
              <a:extLst>
                <a:ext uri="{FF2B5EF4-FFF2-40B4-BE49-F238E27FC236}">
                  <a16:creationId xmlns:a16="http://schemas.microsoft.com/office/drawing/2014/main" id="{B1F12001-1DA6-E145-8DAE-9DA99603A603}"/>
                </a:ext>
              </a:extLst>
            </p:cNvPr>
            <p:cNvSpPr/>
            <p:nvPr/>
          </p:nvSpPr>
          <p:spPr>
            <a:xfrm>
              <a:off x="11048068" y="1847088"/>
              <a:ext cx="144188" cy="570225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940F3D6-6004-E719-CFE2-EAB43BC47608}"/>
                </a:ext>
              </a:extLst>
            </p:cNvPr>
            <p:cNvSpPr txBox="1"/>
            <p:nvPr/>
          </p:nvSpPr>
          <p:spPr>
            <a:xfrm>
              <a:off x="11212660" y="1894093"/>
              <a:ext cx="7109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Ghost cells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F9F33A7-8926-E0DB-E300-FD04C3BFE205}"/>
              </a:ext>
            </a:extLst>
          </p:cNvPr>
          <p:cNvSpPr txBox="1"/>
          <p:nvPr/>
        </p:nvSpPr>
        <p:spPr>
          <a:xfrm>
            <a:off x="7176836" y="1702298"/>
            <a:ext cx="2777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Figure right: </a:t>
            </a:r>
            <a:r>
              <a:rPr lang="en-US" dirty="0"/>
              <a:t>non-overlapping DD w/ ghost cells creating overlap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239CB8-0ABE-AE64-8369-D58B353173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3870" y="3762634"/>
            <a:ext cx="2454818" cy="23480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6FFB957-A582-762D-B5E1-6695FA30C032}"/>
              </a:ext>
            </a:extLst>
          </p:cNvPr>
          <p:cNvSpPr txBox="1"/>
          <p:nvPr/>
        </p:nvSpPr>
        <p:spPr>
          <a:xfrm>
            <a:off x="8565666" y="6138405"/>
            <a:ext cx="3655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Figure above: </a:t>
            </a:r>
            <a:r>
              <a:rPr lang="en-US" dirty="0"/>
              <a:t>sample mesh (yellow) and stencil (white) cells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325870-63A8-486D-0139-422876555F85}"/>
              </a:ext>
            </a:extLst>
          </p:cNvPr>
          <p:cNvSpPr txBox="1"/>
          <p:nvPr/>
        </p:nvSpPr>
        <p:spPr>
          <a:xfrm>
            <a:off x="5409782" y="493020"/>
            <a:ext cx="432143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Green: </a:t>
            </a:r>
            <a:r>
              <a:rPr lang="en-US" dirty="0"/>
              <a:t>different from Burgers’ problem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958D3B-774A-639D-0788-CCE1D10CEEC3}"/>
              </a:ext>
            </a:extLst>
          </p:cNvPr>
          <p:cNvSpPr txBox="1"/>
          <p:nvPr/>
        </p:nvSpPr>
        <p:spPr>
          <a:xfrm>
            <a:off x="274649" y="6550223"/>
            <a:ext cx="61098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*</a:t>
            </a:r>
            <a:r>
              <a:rPr lang="en-US" sz="1400" dirty="0">
                <a:hlinkClick r:id="rId6"/>
              </a:rPr>
              <a:t>https://github.com/Pressio/pressio-demoapps</a:t>
            </a:r>
            <a:endParaRPr lang="en-US" sz="14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7E1A211-A30F-0B5F-86E6-736E5377CD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7112" y="114541"/>
            <a:ext cx="1425509" cy="50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72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75AC8DB-F3A6-0477-E764-05BEAEC37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2573" y="3879742"/>
            <a:ext cx="2966047" cy="21008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46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232552"/>
            <a:ext cx="10471608" cy="570225"/>
          </a:xfrm>
        </p:spPr>
        <p:txBody>
          <a:bodyPr/>
          <a:lstStyle/>
          <a:p>
            <a:r>
              <a:rPr lang="en-US" dirty="0"/>
              <a:t>Schwarz All-ROM Domain Overlap Study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2" name="rom_decomp_contours">
            <a:hlinkClick r:id="" action="ppaction://media"/>
            <a:extLst>
              <a:ext uri="{FF2B5EF4-FFF2-40B4-BE49-F238E27FC236}">
                <a16:creationId xmlns:a16="http://schemas.microsoft.com/office/drawing/2014/main" id="{9090D8FE-3E6E-CD8C-3F08-9F028EC8FE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560401"/>
            <a:ext cx="6311515" cy="23668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F8752D8-D390-5A54-8060-8E903DA12D95}"/>
                  </a:ext>
                </a:extLst>
              </p:cNvPr>
              <p:cNvSpPr txBox="1"/>
              <p:nvPr/>
            </p:nvSpPr>
            <p:spPr>
              <a:xfrm>
                <a:off x="2196278" y="822325"/>
                <a:ext cx="8201319" cy="646331"/>
              </a:xfrm>
              <a:prstGeom prst="rect">
                <a:avLst/>
              </a:prstGeom>
              <a:solidFill>
                <a:srgbClr val="D8F3F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Study of </a:t>
                </a:r>
                <a:r>
                  <a:rPr lang="en-US" b="1" dirty="0"/>
                  <a:t>Schwarz convergence </a:t>
                </a:r>
                <a:r>
                  <a:rPr lang="en-US" dirty="0"/>
                  <a:t>for </a:t>
                </a:r>
                <a:r>
                  <a:rPr lang="en-US" b="1" dirty="0"/>
                  <a:t>all-ROM coupling </a:t>
                </a:r>
                <a:r>
                  <a:rPr lang="en-US" dirty="0"/>
                  <a:t>as a function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en-US" b="1" dirty="0"/>
                  <a:t> := cell width of overlap region </a:t>
                </a:r>
                <a:r>
                  <a:rPr lang="en-US" dirty="0"/>
                  <a:t>(not including ghost cells).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F8752D8-D390-5A54-8060-8E903DA12D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6278" y="822325"/>
                <a:ext cx="8201319" cy="646331"/>
              </a:xfrm>
              <a:prstGeom prst="rect">
                <a:avLst/>
              </a:prstGeom>
              <a:blipFill>
                <a:blip r:embed="rId7"/>
                <a:stretch>
                  <a:fillRect t="-6604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201829D-21E7-F7C8-EF3A-2D602498A2FB}"/>
                  </a:ext>
                </a:extLst>
              </p:cNvPr>
              <p:cNvSpPr txBox="1"/>
              <p:nvPr/>
            </p:nvSpPr>
            <p:spPr>
              <a:xfrm>
                <a:off x="6598512" y="1955610"/>
                <a:ext cx="5329381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Dirichlet-Dirichlet coupling with </a:t>
                </a:r>
                <a:r>
                  <a:rPr lang="en-US" b="1" dirty="0"/>
                  <a:t>no-overlap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=0)</m:t>
                    </m:r>
                  </m:oMath>
                </a14:m>
                <a:r>
                  <a:rPr lang="en-US" dirty="0"/>
                  <a:t> performs well with </a:t>
                </a:r>
                <a:r>
                  <a:rPr lang="en-US" b="1" dirty="0"/>
                  <a:t>no convergence issues </a:t>
                </a:r>
                <a:r>
                  <a:rPr lang="en-US" dirty="0"/>
                  <a:t>(movie, left) and </a:t>
                </a:r>
                <a:r>
                  <a:rPr lang="en-US" b="1" dirty="0"/>
                  <a:t>errors comparable </a:t>
                </a:r>
                <a:r>
                  <a:rPr lang="en-US" dirty="0"/>
                  <a:t>to Dirichlet-Dirichlet coupling with overlap (figure below, left)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201829D-21E7-F7C8-EF3A-2D602498A2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8512" y="1955610"/>
                <a:ext cx="5329381" cy="1754326"/>
              </a:xfrm>
              <a:prstGeom prst="rect">
                <a:avLst/>
              </a:prstGeom>
              <a:blipFill>
                <a:blip r:embed="rId8"/>
                <a:stretch>
                  <a:fillRect l="-686" t="-2431" r="-3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5642300-3694-550C-1AAE-ADCF386FC025}"/>
                  </a:ext>
                </a:extLst>
              </p:cNvPr>
              <p:cNvSpPr txBox="1"/>
              <p:nvPr/>
            </p:nvSpPr>
            <p:spPr>
              <a:xfrm>
                <a:off x="71019" y="3946767"/>
                <a:ext cx="624049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i="1" dirty="0"/>
                  <a:t>Movie above: </a:t>
                </a:r>
                <a:r>
                  <a:rPr lang="en-US" sz="1400" dirty="0"/>
                  <a:t>FOM (left), 4 subdomain ROM coupled via non-overlapping Schwarz (middle), and 4 subdomain ROM coupled via overlapping Schwarz (right) for predictive SWE problem with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=−0.5</m:t>
                    </m:r>
                  </m:oMath>
                </a14:m>
                <a:r>
                  <a:rPr lang="en-US" sz="1400" dirty="0"/>
                  <a:t>.  All ROMs have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=80 </m:t>
                    </m:r>
                  </m:oMath>
                </a14:m>
                <a:r>
                  <a:rPr lang="en-US" sz="1400" dirty="0"/>
                  <a:t>POD modes.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5642300-3694-550C-1AAE-ADCF386FC0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19" y="3946767"/>
                <a:ext cx="6240496" cy="954107"/>
              </a:xfrm>
              <a:prstGeom prst="rect">
                <a:avLst/>
              </a:prstGeom>
              <a:blipFill>
                <a:blip r:embed="rId9"/>
                <a:stretch>
                  <a:fillRect t="-1274" b="-50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B4FA8D-DB71-2A8B-4FAB-46F10D7B1E5F}"/>
                  </a:ext>
                </a:extLst>
              </p:cNvPr>
              <p:cNvSpPr txBox="1"/>
              <p:nvPr/>
            </p:nvSpPr>
            <p:spPr>
              <a:xfrm>
                <a:off x="64950" y="5076241"/>
                <a:ext cx="5805977" cy="15492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Schwarz iterations </a:t>
                </a:r>
                <a:r>
                  <a:rPr lang="en-US" dirty="0"/>
                  <a:t>decrease (very roughly)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0.25</m:t>
                        </m:r>
                      </m:sup>
                    </m:sSubSup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(figure, right) whereas evaluating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scales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there is no reason not to do </a:t>
                </a:r>
                <a:r>
                  <a:rPr lang="en-US" b="1" dirty="0"/>
                  <a:t>non-overlapping coupling</a:t>
                </a:r>
                <a:r>
                  <a:rPr lang="en-US" dirty="0"/>
                  <a:t> for this problem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B4FA8D-DB71-2A8B-4FAB-46F10D7B1E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0" y="5076241"/>
                <a:ext cx="5805977" cy="1549207"/>
              </a:xfrm>
              <a:prstGeom prst="rect">
                <a:avLst/>
              </a:prstGeom>
              <a:blipFill>
                <a:blip r:embed="rId10"/>
                <a:stretch>
                  <a:fillRect l="-735" t="-2756" r="-315" b="-4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1F05CC8B-D38A-1192-3018-13F4D1A203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84702" y="3946767"/>
            <a:ext cx="2820327" cy="20338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0A01FD2-A080-0EAC-AF33-243E63F29304}"/>
                  </a:ext>
                </a:extLst>
              </p:cNvPr>
              <p:cNvSpPr txBox="1"/>
              <p:nvPr/>
            </p:nvSpPr>
            <p:spPr>
              <a:xfrm>
                <a:off x="6218438" y="6000128"/>
                <a:ext cx="586509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i="1" dirty="0"/>
                  <a:t>Figures above: </a:t>
                </a:r>
                <a:r>
                  <a:rPr lang="en-US" sz="1400" dirty="0"/>
                  <a:t>relative error and average # Schwarz iterations as a function of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400" b="0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sz="1400" b="1" i="0" smtClean="0">
                        <a:latin typeface="Cambria Math" panose="02040503050406030204" pitchFamily="18" charset="0"/>
                      </a:rPr>
                      <m:t>.  </m:t>
                    </m:r>
                  </m:oMath>
                </a14:m>
                <a:r>
                  <a:rPr lang="en-US" sz="1400" dirty="0"/>
                  <a:t> Black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400" dirty="0"/>
                  <a:t>: training, red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400" dirty="0"/>
                  <a:t>: testing.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0A01FD2-A080-0EAC-AF33-243E63F293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8438" y="6000128"/>
                <a:ext cx="5865091" cy="523220"/>
              </a:xfrm>
              <a:prstGeom prst="rect">
                <a:avLst/>
              </a:prstGeom>
              <a:blipFill>
                <a:blip r:embed="rId12"/>
                <a:stretch>
                  <a:fillRect t="-2326" b="-10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277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47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232552"/>
            <a:ext cx="10471608" cy="570225"/>
          </a:xfrm>
        </p:spPr>
        <p:txBody>
          <a:bodyPr/>
          <a:lstStyle/>
          <a:p>
            <a:r>
              <a:rPr lang="en-US" dirty="0"/>
              <a:t>Schwarz Boundary Sampling for All-HROM Coupling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445420-7CE3-2EEC-02A8-AD9FECB029AE}"/>
              </a:ext>
            </a:extLst>
          </p:cNvPr>
          <p:cNvSpPr/>
          <p:nvPr/>
        </p:nvSpPr>
        <p:spPr>
          <a:xfrm>
            <a:off x="5929745" y="2336800"/>
            <a:ext cx="2854036" cy="2382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94F545B-D743-DC01-536D-067275037A03}"/>
                  </a:ext>
                </a:extLst>
              </p:cNvPr>
              <p:cNvSpPr txBox="1"/>
              <p:nvPr/>
            </p:nvSpPr>
            <p:spPr>
              <a:xfrm>
                <a:off x="64951" y="5558847"/>
                <a:ext cx="11566589" cy="1046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Including </a:t>
                </a:r>
                <a:r>
                  <a:rPr lang="en-US" b="1" dirty="0"/>
                  <a:t>too many Schwarz boundary points 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dirty="0"/>
                  <a:t>) in sample mesh given </a:t>
                </a:r>
                <a:r>
                  <a:rPr lang="en-US" b="1" dirty="0"/>
                  <a:t>fixed budget </a:t>
                </a:r>
                <a:r>
                  <a:rPr lang="en-US" dirty="0"/>
                  <a:t>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 sample mesh points may lead to </a:t>
                </a:r>
                <a:r>
                  <a:rPr lang="en-US" b="1" dirty="0"/>
                  <a:t>too few sample mesh points </a:t>
                </a:r>
                <a:r>
                  <a:rPr lang="en-US" dirty="0"/>
                  <a:t>in </a:t>
                </a:r>
                <a:r>
                  <a:rPr lang="en-US" b="1" dirty="0"/>
                  <a:t>interior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For SWE problem, we can get away with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b="1" dirty="0"/>
                  <a:t>10% boundary sampling </a:t>
                </a:r>
                <a:r>
                  <a:rPr lang="en-US" dirty="0"/>
                  <a:t>(movie above, right-most frame)</a:t>
                </a:r>
                <a:endParaRPr lang="en-US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94F545B-D743-DC01-536D-067275037A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1" y="5558847"/>
                <a:ext cx="11566589" cy="1046440"/>
              </a:xfrm>
              <a:prstGeom prst="rect">
                <a:avLst/>
              </a:prstGeom>
              <a:blipFill>
                <a:blip r:embed="rId5"/>
                <a:stretch>
                  <a:fillRect l="-369" t="-4070" b="-7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0EFC1109-0D77-2C65-B603-DCB9828792B5}"/>
              </a:ext>
            </a:extLst>
          </p:cNvPr>
          <p:cNvSpPr/>
          <p:nvPr/>
        </p:nvSpPr>
        <p:spPr>
          <a:xfrm>
            <a:off x="5943605" y="2267531"/>
            <a:ext cx="2854036" cy="2382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37F941-F460-510A-E2B5-91DEFC3162C3}"/>
              </a:ext>
            </a:extLst>
          </p:cNvPr>
          <p:cNvSpPr txBox="1"/>
          <p:nvPr/>
        </p:nvSpPr>
        <p:spPr>
          <a:xfrm>
            <a:off x="71667" y="1558083"/>
            <a:ext cx="1176957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Naïve/sparsely-sampled </a:t>
            </a:r>
            <a:r>
              <a:rPr lang="en-US" dirty="0"/>
              <a:t>Schwarz boundary results in </a:t>
            </a:r>
            <a:r>
              <a:rPr lang="en-US" b="1" dirty="0"/>
              <a:t>failure</a:t>
            </a:r>
            <a:r>
              <a:rPr lang="en-US" dirty="0"/>
              <a:t> to transmit coupling information during Schwarz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hyper_decomp_contours_compare_domrate_new">
            <a:hlinkClick r:id="" action="ppaction://media"/>
            <a:extLst>
              <a:ext uri="{FF2B5EF4-FFF2-40B4-BE49-F238E27FC236}">
                <a16:creationId xmlns:a16="http://schemas.microsoft.com/office/drawing/2014/main" id="{47467E94-6D06-1A0D-0828-F818A57A78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4866" y="1883063"/>
            <a:ext cx="7878618" cy="29544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5FFF7B-AEB7-E441-B81B-24F18ECEDD37}"/>
                  </a:ext>
                </a:extLst>
              </p:cNvPr>
              <p:cNvSpPr txBox="1"/>
              <p:nvPr/>
            </p:nvSpPr>
            <p:spPr>
              <a:xfrm>
                <a:off x="782647" y="4837544"/>
                <a:ext cx="7730837" cy="563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i="1" dirty="0"/>
                  <a:t>Movie above: </a:t>
                </a:r>
                <a:r>
                  <a:rPr lang="en-US" sz="1500" dirty="0"/>
                  <a:t>FOM (left), all HROM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1500" b="0" i="1" smtClean="0">
                        <a:latin typeface="Cambria Math" panose="02040503050406030204" pitchFamily="18" charset="0"/>
                      </a:rPr>
                      <m:t>=5%</m:t>
                    </m:r>
                  </m:oMath>
                </a14:m>
                <a:r>
                  <a:rPr lang="en-US" sz="1500" dirty="0"/>
                  <a:t> (middle) and all HROM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1500" b="0" i="1" smtClean="0">
                        <a:latin typeface="Cambria Math" panose="02040503050406030204" pitchFamily="18" charset="0"/>
                      </a:rPr>
                      <m:t>=10%</m:t>
                    </m:r>
                  </m:oMath>
                </a14:m>
                <a:r>
                  <a:rPr lang="en-US" sz="1500" dirty="0"/>
                  <a:t> (left).  ROMs have </a:t>
                </a:r>
                <a14:m>
                  <m:oMath xmlns:m="http://schemas.openxmlformats.org/officeDocument/2006/math">
                    <m:r>
                      <a:rPr lang="en-US" sz="1500" i="1" dirty="0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1500" i="1" dirty="0" smtClean="0">
                        <a:latin typeface="Cambria Math" panose="02040503050406030204" pitchFamily="18" charset="0"/>
                      </a:rPr>
                      <m:t>=100 </m:t>
                    </m:r>
                  </m:oMath>
                </a14:m>
                <a:r>
                  <a:rPr lang="en-US" sz="1500" dirty="0"/>
                  <a:t>modes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=0.5%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1500" dirty="0"/>
                  <a:t> sample mesh points.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5FFF7B-AEB7-E441-B81B-24F18ECEDD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647" y="4837544"/>
                <a:ext cx="7730837" cy="563744"/>
              </a:xfrm>
              <a:prstGeom prst="rect">
                <a:avLst/>
              </a:prstGeom>
              <a:blipFill>
                <a:blip r:embed="rId7"/>
                <a:stretch>
                  <a:fillRect t="-3261"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EAAD1451-67BA-D05B-1E8E-C1D981595A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41060" y="1957874"/>
            <a:ext cx="2926080" cy="29260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6913D41-D2C9-3079-121E-545633707B3C}"/>
                  </a:ext>
                </a:extLst>
              </p:cNvPr>
              <p:cNvSpPr txBox="1"/>
              <p:nvPr/>
            </p:nvSpPr>
            <p:spPr>
              <a:xfrm>
                <a:off x="8783781" y="4719782"/>
                <a:ext cx="304063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i="1" dirty="0"/>
                  <a:t>Figure above</a:t>
                </a:r>
                <a:r>
                  <a:rPr lang="en-US" sz="1400" dirty="0"/>
                  <a:t>: example sample mesh with sampling 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=10%</m:t>
                    </m:r>
                  </m:oMath>
                </a14:m>
                <a:r>
                  <a:rPr lang="en-US" sz="1400" dirty="0"/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6913D41-D2C9-3079-121E-545633707B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3781" y="4719782"/>
                <a:ext cx="3040638" cy="523220"/>
              </a:xfrm>
              <a:prstGeom prst="rect">
                <a:avLst/>
              </a:prstGeom>
              <a:blipFill>
                <a:blip r:embed="rId9"/>
                <a:stretch>
                  <a:fillRect t="-3488" b="-10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E5E0E434-1D14-83C9-453B-7A7C30CD1F20}"/>
              </a:ext>
            </a:extLst>
          </p:cNvPr>
          <p:cNvSpPr txBox="1"/>
          <p:nvPr/>
        </p:nvSpPr>
        <p:spPr>
          <a:xfrm>
            <a:off x="2344629" y="802777"/>
            <a:ext cx="7502742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u="sng" dirty="0"/>
              <a:t>Key question</a:t>
            </a:r>
            <a:r>
              <a:rPr lang="en-US" b="1" dirty="0"/>
              <a:t>:</a:t>
            </a:r>
            <a:r>
              <a:rPr lang="en-US" b="1" i="1" dirty="0"/>
              <a:t> </a:t>
            </a:r>
            <a:r>
              <a:rPr lang="en-US" dirty="0"/>
              <a:t>how many </a:t>
            </a:r>
            <a:r>
              <a:rPr lang="en-US" b="1" dirty="0"/>
              <a:t>Schwarz boundary points </a:t>
            </a:r>
            <a:r>
              <a:rPr lang="en-US" dirty="0"/>
              <a:t>need to be included in </a:t>
            </a:r>
            <a:r>
              <a:rPr lang="en-US" b="1" dirty="0"/>
              <a:t>sample mesh</a:t>
            </a:r>
            <a:r>
              <a:rPr lang="en-US" dirty="0"/>
              <a:t> when performing HROM coupling?</a:t>
            </a:r>
          </a:p>
        </p:txBody>
      </p:sp>
    </p:spTree>
    <p:extLst>
      <p:ext uri="{BB962C8B-B14F-4D97-AF65-F5344CB8AC3E}">
        <p14:creationId xmlns:p14="http://schemas.microsoft.com/office/powerpoint/2010/main" val="205016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48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232552"/>
            <a:ext cx="10471608" cy="570225"/>
          </a:xfrm>
        </p:spPr>
        <p:txBody>
          <a:bodyPr/>
          <a:lstStyle/>
          <a:p>
            <a:r>
              <a:rPr lang="en-US" dirty="0"/>
              <a:t>Coupled HROM Performance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445420-7CE3-2EEC-02A8-AD9FECB029AE}"/>
              </a:ext>
            </a:extLst>
          </p:cNvPr>
          <p:cNvSpPr/>
          <p:nvPr/>
        </p:nvSpPr>
        <p:spPr>
          <a:xfrm>
            <a:off x="5929745" y="2336800"/>
            <a:ext cx="2854036" cy="2382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FC1109-0D77-2C65-B603-DCB9828792B5}"/>
              </a:ext>
            </a:extLst>
          </p:cNvPr>
          <p:cNvSpPr/>
          <p:nvPr/>
        </p:nvSpPr>
        <p:spPr>
          <a:xfrm>
            <a:off x="5943605" y="2267531"/>
            <a:ext cx="2854036" cy="2382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CE760DF-37C9-CE81-60EF-EAD1C3605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74" y="956333"/>
            <a:ext cx="5544101" cy="38654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EE8A69-53B3-1361-8924-9306F1170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1636" y="802777"/>
            <a:ext cx="5444289" cy="4019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73B5F8D-D4D6-5154-DB6B-D959E69AFED4}"/>
                  </a:ext>
                </a:extLst>
              </p:cNvPr>
              <p:cNvSpPr txBox="1"/>
              <p:nvPr/>
            </p:nvSpPr>
            <p:spPr>
              <a:xfrm>
                <a:off x="415637" y="5159714"/>
                <a:ext cx="10976851" cy="13542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For a fixed ROM dimension, Schwarz delivers </a:t>
                </a:r>
                <a:r>
                  <a:rPr lang="en-US" sz="2200" b="1" dirty="0"/>
                  <a:t>lower error </a:t>
                </a:r>
                <a:r>
                  <a:rPr lang="en-US" sz="2200" dirty="0"/>
                  <a:t>and </a:t>
                </a:r>
                <a:r>
                  <a:rPr lang="en-US" sz="2200" b="1" dirty="0"/>
                  <a:t>comparable cost</a:t>
                </a:r>
                <a:r>
                  <a:rPr lang="en-US" sz="2200" dirty="0"/>
                  <a:t>!</a:t>
                </a:r>
              </a:p>
              <a:p>
                <a:endParaRPr lang="en-US" sz="400" dirty="0"/>
              </a:p>
              <a:p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There are noticeable </a:t>
                </a:r>
                <a:r>
                  <a:rPr lang="en-US" sz="2200" b="1" dirty="0"/>
                  <a:t>cost savings </a:t>
                </a:r>
                <a:r>
                  <a:rPr lang="en-US" sz="2200" dirty="0"/>
                  <a:t>relative to </a:t>
                </a:r>
                <a:r>
                  <a:rPr lang="en-US" sz="2200" b="1" dirty="0"/>
                  <a:t>monolithic FOM</a:t>
                </a:r>
                <a:r>
                  <a:rPr lang="en-US" sz="2200" dirty="0"/>
                  <a:t>!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Accuracy similar for </a:t>
                </a:r>
                <a:r>
                  <a:rPr lang="en-US" sz="2200" b="1" dirty="0"/>
                  <a:t>predictive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200" dirty="0"/>
                  <a:t> (red) and </a:t>
                </a:r>
                <a:r>
                  <a:rPr lang="en-US" sz="2200" b="1" dirty="0"/>
                  <a:t>non-predictive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200" dirty="0"/>
                  <a:t> (black) cases.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73B5F8D-D4D6-5154-DB6B-D959E69AFE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637" y="5159714"/>
                <a:ext cx="10976851" cy="1354217"/>
              </a:xfrm>
              <a:prstGeom prst="rect">
                <a:avLst/>
              </a:prstGeom>
              <a:blipFill>
                <a:blip r:embed="rId5"/>
                <a:stretch>
                  <a:fillRect l="-611" t="-3139" b="-76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E663BD9-56CA-F065-EEE0-9655F7EEF8FD}"/>
                  </a:ext>
                </a:extLst>
              </p:cNvPr>
              <p:cNvSpPr txBox="1"/>
              <p:nvPr/>
            </p:nvSpPr>
            <p:spPr>
              <a:xfrm>
                <a:off x="1385455" y="2520239"/>
                <a:ext cx="202696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Solid: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=0.5%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en-US" sz="1600" dirty="0"/>
              </a:p>
              <a:p>
                <a:r>
                  <a:rPr lang="en-US" sz="1600" dirty="0"/>
                  <a:t>Dashed: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=1%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E663BD9-56CA-F065-EEE0-9655F7EEF8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5455" y="2520239"/>
                <a:ext cx="2026965" cy="584775"/>
              </a:xfrm>
              <a:prstGeom prst="rect">
                <a:avLst/>
              </a:prstGeom>
              <a:blipFill>
                <a:blip r:embed="rId6"/>
                <a:stretch>
                  <a:fillRect l="-1502" t="-4167" b="-11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712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3CCE3-9A8E-6021-58EB-36EFA79E3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49</a:t>
            </a:fld>
            <a:endParaRPr lang="en-US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83863BC4-F263-42E1-AC02-86C3AA872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Hyper-reduced ROMs: Impact of Boundary Sampling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4BBC3A-7B84-45BD-FFE8-2EC4EF43EE03}"/>
              </a:ext>
            </a:extLst>
          </p:cNvPr>
          <p:cNvSpPr txBox="1"/>
          <p:nvPr/>
        </p:nvSpPr>
        <p:spPr>
          <a:xfrm>
            <a:off x="753438" y="891274"/>
            <a:ext cx="1068512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Key result: </a:t>
            </a:r>
            <a:r>
              <a:rPr lang="en-US" dirty="0"/>
              <a:t>given a </a:t>
            </a:r>
            <a:r>
              <a:rPr lang="en-US" b="1" dirty="0"/>
              <a:t>fixed “budget” </a:t>
            </a:r>
            <a:r>
              <a:rPr lang="en-US" dirty="0"/>
              <a:t>of </a:t>
            </a:r>
            <a:r>
              <a:rPr lang="en-US" b="1" dirty="0"/>
              <a:t>sample mesh points</a:t>
            </a:r>
            <a:r>
              <a:rPr lang="en-US" dirty="0"/>
              <a:t>, there is a (problem-dependent) </a:t>
            </a:r>
            <a:r>
              <a:rPr lang="en-US" b="1" dirty="0"/>
              <a:t>optimal number </a:t>
            </a:r>
            <a:r>
              <a:rPr lang="en-US" dirty="0"/>
              <a:t>of </a:t>
            </a:r>
            <a:r>
              <a:rPr lang="en-US" b="1" dirty="0"/>
              <a:t>sample mesh points </a:t>
            </a:r>
            <a:r>
              <a:rPr lang="en-US" dirty="0"/>
              <a:t>to allocate to the </a:t>
            </a:r>
            <a:r>
              <a:rPr lang="en-US" b="1" dirty="0"/>
              <a:t>Schwarz</a:t>
            </a:r>
            <a:r>
              <a:rPr lang="en-US" dirty="0"/>
              <a:t> </a:t>
            </a:r>
            <a:r>
              <a:rPr lang="en-US" b="1" dirty="0"/>
              <a:t>boundaries </a:t>
            </a:r>
            <a:r>
              <a:rPr lang="en-US" dirty="0"/>
              <a:t>vs. the </a:t>
            </a:r>
            <a:r>
              <a:rPr lang="en-US" b="1" dirty="0"/>
              <a:t>subdomain interiors</a:t>
            </a:r>
            <a:r>
              <a:rPr lang="en-US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66B806-9926-1323-FC45-AD661ECD5BD0}"/>
              </a:ext>
            </a:extLst>
          </p:cNvPr>
          <p:cNvSpPr txBox="1"/>
          <p:nvPr/>
        </p:nvSpPr>
        <p:spPr>
          <a:xfrm>
            <a:off x="349320" y="1882456"/>
            <a:ext cx="11722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There is a delicate balance of ensuring </a:t>
            </a:r>
            <a:r>
              <a:rPr lang="en-US" b="1" dirty="0"/>
              <a:t>BC transmission </a:t>
            </a:r>
            <a:r>
              <a:rPr lang="en-US" dirty="0"/>
              <a:t>together with an </a:t>
            </a:r>
            <a:r>
              <a:rPr lang="en-US" b="1" dirty="0"/>
              <a:t>accurate interior solutions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</a:t>
            </a:r>
            <a:r>
              <a:rPr lang="en-US" b="1" dirty="0"/>
              <a:t>extensive boundary sampling </a:t>
            </a:r>
            <a:r>
              <a:rPr lang="en-US" dirty="0"/>
              <a:t>is required for problems with </a:t>
            </a:r>
            <a:r>
              <a:rPr lang="en-US" b="1" dirty="0"/>
              <a:t>shocks </a:t>
            </a:r>
            <a:r>
              <a:rPr lang="en-US" dirty="0"/>
              <a:t>(Burgers, Euler) 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661045-58FD-0466-5DE4-62BED61C9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48" y="2730339"/>
            <a:ext cx="10624931" cy="27560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4BDF135-8BCE-6B35-D6DD-AD3220EC19E4}"/>
                  </a:ext>
                </a:extLst>
              </p:cNvPr>
              <p:cNvSpPr txBox="1"/>
              <p:nvPr/>
            </p:nvSpPr>
            <p:spPr>
              <a:xfrm>
                <a:off x="1263721" y="5425293"/>
                <a:ext cx="19987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SWE,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=0.5%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4BDF135-8BCE-6B35-D6DD-AD3220EC19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3721" y="5425293"/>
                <a:ext cx="1998752" cy="369332"/>
              </a:xfrm>
              <a:prstGeom prst="rect">
                <a:avLst/>
              </a:prstGeom>
              <a:blipFill>
                <a:blip r:embed="rId4"/>
                <a:stretch>
                  <a:fillRect l="-2439" t="-11475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A377A5A-B422-47D6-ECED-E2ABB6A4AB96}"/>
                  </a:ext>
                </a:extLst>
              </p:cNvPr>
              <p:cNvSpPr txBox="1"/>
              <p:nvPr/>
            </p:nvSpPr>
            <p:spPr>
              <a:xfrm>
                <a:off x="4733316" y="5393027"/>
                <a:ext cx="25517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Burgers’,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=3.75%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A377A5A-B422-47D6-ECED-E2ABB6A4AB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316" y="5393027"/>
                <a:ext cx="2551789" cy="369332"/>
              </a:xfrm>
              <a:prstGeom prst="rect">
                <a:avLst/>
              </a:prstGeom>
              <a:blipFill>
                <a:blip r:embed="rId5"/>
                <a:stretch>
                  <a:fillRect l="-1909" t="-1166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53FDB8C-4E7F-B72F-8AB1-07AE1B30B23C}"/>
                  </a:ext>
                </a:extLst>
              </p:cNvPr>
              <p:cNvSpPr txBox="1"/>
              <p:nvPr/>
            </p:nvSpPr>
            <p:spPr>
              <a:xfrm>
                <a:off x="8331152" y="5360761"/>
                <a:ext cx="18921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Euler,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=5%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53FDB8C-4E7F-B72F-8AB1-07AE1B30B2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1152" y="5360761"/>
                <a:ext cx="1892121" cy="369332"/>
              </a:xfrm>
              <a:prstGeom prst="rect">
                <a:avLst/>
              </a:prstGeom>
              <a:blipFill>
                <a:blip r:embed="rId6"/>
                <a:stretch>
                  <a:fillRect l="-2903" t="-9836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7B54823B-6617-FE66-1987-CAE0DBF66BB7}"/>
              </a:ext>
            </a:extLst>
          </p:cNvPr>
          <p:cNvSpPr txBox="1"/>
          <p:nvPr/>
        </p:nvSpPr>
        <p:spPr>
          <a:xfrm>
            <a:off x="4154535" y="6170306"/>
            <a:ext cx="3624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Red parameter values</a:t>
            </a:r>
            <a:r>
              <a:rPr lang="en-US" sz="1600" dirty="0"/>
              <a:t> are predictive.</a:t>
            </a:r>
          </a:p>
        </p:txBody>
      </p:sp>
    </p:spTree>
    <p:extLst>
      <p:ext uri="{BB962C8B-B14F-4D97-AF65-F5344CB8AC3E}">
        <p14:creationId xmlns:p14="http://schemas.microsoft.com/office/powerpoint/2010/main" val="240609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5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3285CE-75D0-4DD0-93E1-995C546CD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D71890-983F-4BC0-9897-E703DA1B37E1}"/>
              </a:ext>
            </a:extLst>
          </p:cNvPr>
          <p:cNvSpPr txBox="1"/>
          <p:nvPr/>
        </p:nvSpPr>
        <p:spPr>
          <a:xfrm>
            <a:off x="64951" y="1180808"/>
            <a:ext cx="808269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Schwarz Alternating Method for Domain Decomposition-Based Coupling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Extension to FOM*-ROM</a:t>
            </a:r>
            <a:r>
              <a:rPr lang="en-US" sz="2400" baseline="30000" dirty="0"/>
              <a:t>#</a:t>
            </a:r>
            <a:r>
              <a:rPr lang="en-US" sz="2400" dirty="0"/>
              <a:t> and ROM-ROM Coupling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Numerical Examples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AutoNum type="arabicPeriod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2D Shallow Water Equations (SWE)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2D Burgers’ Equations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2D Euler Equations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Ongoing/Future Work &amp; Summary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342900" indent="-342900">
              <a:buAutoNum type="arabicPeriod"/>
            </a:pPr>
            <a:endParaRPr lang="en-US" sz="2400" dirty="0"/>
          </a:p>
        </p:txBody>
      </p:sp>
      <p:pic>
        <p:nvPicPr>
          <p:cNvPr id="49" name="Picture 48" descr="Diagram&#10;&#10;Description automatically generated">
            <a:extLst>
              <a:ext uri="{FF2B5EF4-FFF2-40B4-BE49-F238E27FC236}">
                <a16:creationId xmlns:a16="http://schemas.microsoft.com/office/drawing/2014/main" id="{3320CEC5-0401-46AC-9333-02C2F1C5B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696" y="4104025"/>
            <a:ext cx="4489590" cy="240667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643F741-02C1-4090-804A-21B06737D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3764" y="2163217"/>
            <a:ext cx="2799522" cy="143453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018631D-DED9-4435-9FB3-28B99B474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3764" y="768509"/>
            <a:ext cx="2739318" cy="14345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718346-AC04-4359-9AAD-A68ECC0B5015}"/>
              </a:ext>
            </a:extLst>
          </p:cNvPr>
          <p:cNvSpPr txBox="1"/>
          <p:nvPr/>
        </p:nvSpPr>
        <p:spPr>
          <a:xfrm>
            <a:off x="64951" y="6430931"/>
            <a:ext cx="4948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*Full-Order Model.  </a:t>
            </a:r>
            <a:r>
              <a:rPr lang="en-US" sz="1600" baseline="30000" dirty="0"/>
              <a:t>#</a:t>
            </a:r>
            <a:r>
              <a:rPr lang="en-US" sz="1600" dirty="0"/>
              <a:t>Reduced Order Model.</a:t>
            </a:r>
          </a:p>
        </p:txBody>
      </p:sp>
    </p:spTree>
    <p:extLst>
      <p:ext uri="{BB962C8B-B14F-4D97-AF65-F5344CB8AC3E}">
        <p14:creationId xmlns:p14="http://schemas.microsoft.com/office/powerpoint/2010/main" val="358731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3CCE3-9A8E-6021-58EB-36EFA79E3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50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B1C3619-ED66-4FD0-9E0F-1BE5840A0AC5}"/>
                  </a:ext>
                </a:extLst>
              </p:cNvPr>
              <p:cNvSpPr txBox="1"/>
              <p:nvPr/>
            </p:nvSpPr>
            <p:spPr>
              <a:xfrm>
                <a:off x="133058" y="5151790"/>
                <a:ext cx="12058942" cy="19082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</a:rPr>
                  <a:t>FOM discretization: </a:t>
                </a:r>
              </a:p>
              <a:p>
                <a:endParaRPr lang="en-US" sz="200" b="1" dirty="0">
                  <a:solidFill>
                    <a:srgbClr val="0070C0"/>
                  </a:solidFill>
                </a:endParaRPr>
              </a:p>
              <a:p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Spatial discretization given by a first-order </a:t>
                </a:r>
                <a:r>
                  <a:rPr lang="en-US" b="1" dirty="0"/>
                  <a:t>cell-centered finite volume </a:t>
                </a:r>
                <a:r>
                  <a:rPr lang="en-US" dirty="0"/>
                  <a:t>discretization</a:t>
                </a:r>
                <a:r>
                  <a:rPr lang="en-US" b="1" dirty="0"/>
                  <a:t> </a:t>
                </a:r>
                <a:r>
                  <a:rPr lang="en-US" dirty="0"/>
                  <a:t>with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= 300 </m:t>
                    </m:r>
                  </m:oMath>
                </a14:m>
                <a:r>
                  <a:rPr lang="en-US" dirty="0"/>
                  <a:t>or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=100 </m:t>
                    </m:r>
                  </m:oMath>
                </a14:m>
                <a:r>
                  <a:rPr lang="en-US" dirty="0"/>
                  <a:t>elements in each dimension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Implicit first order temporal discretization: </a:t>
                </a:r>
                <a:r>
                  <a:rPr lang="en-US" b="1" dirty="0"/>
                  <a:t>backward Euler </a:t>
                </a:r>
                <a:r>
                  <a:rPr lang="en-US" dirty="0"/>
                  <a:t>with fixed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= 0.0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05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3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Implemented in </a:t>
                </a:r>
                <a:r>
                  <a:rPr lang="en-US" b="1" dirty="0" err="1"/>
                  <a:t>Pressio-demoapps</a:t>
                </a:r>
                <a:r>
                  <a:rPr lang="en-US" dirty="0"/>
                  <a:t> (</a:t>
                </a:r>
                <a:r>
                  <a:rPr lang="en-US" sz="1800" dirty="0">
                    <a:hlinkClick r:id="rId5"/>
                  </a:rPr>
                  <a:t>https://github.com/Pressio/pressio-demoapps</a:t>
                </a:r>
                <a:r>
                  <a:rPr lang="en-US" sz="1800" dirty="0"/>
                  <a:t>)</a:t>
                </a:r>
                <a:endParaRPr lang="en-US" dirty="0"/>
              </a:p>
              <a:p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B1C3619-ED66-4FD0-9E0F-1BE5840A0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058" y="5151790"/>
                <a:ext cx="12058942" cy="1908215"/>
              </a:xfrm>
              <a:prstGeom prst="rect">
                <a:avLst/>
              </a:prstGeom>
              <a:blipFill>
                <a:blip r:embed="rId6"/>
                <a:stretch>
                  <a:fillRect l="-455" t="-1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itle 1">
            <a:extLst>
              <a:ext uri="{FF2B5EF4-FFF2-40B4-BE49-F238E27FC236}">
                <a16:creationId xmlns:a16="http://schemas.microsoft.com/office/drawing/2014/main" id="{83863BC4-F263-42E1-AC02-86C3AA872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Teaser: 2D Euler Equations Riemann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78AD2BE-40ED-BC13-6B5B-AA84D073770D}"/>
                  </a:ext>
                </a:extLst>
              </p:cNvPr>
              <p:cNvSpPr txBox="1"/>
              <p:nvPr/>
            </p:nvSpPr>
            <p:spPr>
              <a:xfrm>
                <a:off x="133058" y="3125818"/>
                <a:ext cx="5933084" cy="1877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  <a:ea typeface="Cambria Math" panose="02040503050406030204" pitchFamily="18" charset="0"/>
                  </a:rPr>
                  <a:t>Problem setup: </a:t>
                </a:r>
              </a:p>
              <a:p>
                <a:endParaRPr lang="en-US" sz="200" b="1" dirty="0">
                  <a:solidFill>
                    <a:srgbClr val="0070C0"/>
                  </a:solidFill>
                  <a:ea typeface="Cambria Math" panose="02040503050406030204" pitchFamily="18" charset="0"/>
                </a:endParaRPr>
              </a:p>
              <a:p>
                <a:endParaRPr lang="en-US" sz="200" b="1" dirty="0">
                  <a:solidFill>
                    <a:srgbClr val="0070C0"/>
                  </a:solidFill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(0,1)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0, 0.8</m:t>
                        </m:r>
                      </m:e>
                    </m:d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, </a:t>
                </a:r>
                <a:r>
                  <a:rPr lang="en-US" dirty="0">
                    <a:ea typeface="Cambria Math" panose="02040503050406030204" pitchFamily="18" charset="0"/>
                  </a:rPr>
                  <a:t>homogeneous Neumann BCs</a:t>
                </a:r>
                <a:endParaRPr lang="en-US" b="0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b="0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b="0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=1.5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=0.029</m:t>
                    </m:r>
                  </m:oMath>
                </a14:m>
                <a:endParaRPr lang="en-US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Vary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; IC from compatibility conditions*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Training: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1.0, 1.25,1.5,1.75,2.0</m:t>
                        </m:r>
                      </m:e>
                    </m:d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Testing: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1.125, 1.375,1.625,1.875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78AD2BE-40ED-BC13-6B5B-AA84D07377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058" y="3125818"/>
                <a:ext cx="5933084" cy="1877437"/>
              </a:xfrm>
              <a:prstGeom prst="rect">
                <a:avLst/>
              </a:prstGeom>
              <a:blipFill>
                <a:blip r:embed="rId9"/>
                <a:stretch>
                  <a:fillRect l="-925" t="-2273" b="-3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B2316DBE-50EA-32DB-D382-E4695E4280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02098" y="341419"/>
            <a:ext cx="1566377" cy="55113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AF1CEC3-BB25-7116-88EE-7ED40CC6CBC1}"/>
              </a:ext>
            </a:extLst>
          </p:cNvPr>
          <p:cNvGrpSpPr/>
          <p:nvPr/>
        </p:nvGrpSpPr>
        <p:grpSpPr>
          <a:xfrm>
            <a:off x="274649" y="987813"/>
            <a:ext cx="5019312" cy="1989470"/>
            <a:chOff x="392690" y="1758742"/>
            <a:chExt cx="5019312" cy="198947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F748918-83CB-CD45-3A11-C420AC1E8A27}"/>
                </a:ext>
              </a:extLst>
            </p:cNvPr>
            <p:cNvSpPr/>
            <p:nvPr/>
          </p:nvSpPr>
          <p:spPr>
            <a:xfrm>
              <a:off x="392690" y="1758742"/>
              <a:ext cx="5019312" cy="1989470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7ADAC68-8B6F-3582-DA97-42762DA8BEFC}"/>
                    </a:ext>
                  </a:extLst>
                </p:cNvPr>
                <p:cNvSpPr txBox="1"/>
                <p:nvPr/>
              </p:nvSpPr>
              <p:spPr>
                <a:xfrm>
                  <a:off x="557088" y="1920136"/>
                  <a:ext cx="4700133" cy="17553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𝜌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e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𝜌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  <m:sSup>
                                  <m:sSup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𝜌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𝑢𝑣</m:t>
                                    </m:r>
                                  </m: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</m:d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</m:oMath>
                  </a14:m>
                  <a:r>
                    <a:rPr lang="en-US" dirty="0"/>
                    <a:t>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𝑢𝑣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𝜌</m:t>
                                    </m:r>
                                    <m:sSup>
                                      <m:sSup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</m:d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a14:m>
                  <a:endParaRPr lang="en-US" b="1" dirty="0"/>
                </a:p>
                <a:p>
                  <a:endParaRPr lang="en-US" sz="400" b="1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−1)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7ADAC68-8B6F-3582-DA97-42762DA8BE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7088" y="1920136"/>
                  <a:ext cx="4700133" cy="175535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90C771C-E611-B938-1733-200B3B8D53EE}"/>
              </a:ext>
            </a:extLst>
          </p:cNvPr>
          <p:cNvSpPr txBox="1"/>
          <p:nvPr/>
        </p:nvSpPr>
        <p:spPr>
          <a:xfrm>
            <a:off x="9694821" y="6408106"/>
            <a:ext cx="20778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*</a:t>
            </a:r>
            <a:r>
              <a:rPr lang="en-US" sz="1600" b="0" i="0" u="none" strike="noStrike" baseline="0" dirty="0"/>
              <a:t>Schulz-Rinne, 1993.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92E59F9-C769-3081-90E2-3660E09ABAB1}"/>
                  </a:ext>
                </a:extLst>
              </p:cNvPr>
              <p:cNvSpPr txBox="1"/>
              <p:nvPr/>
            </p:nvSpPr>
            <p:spPr>
              <a:xfrm>
                <a:off x="5809491" y="3429000"/>
                <a:ext cx="5829034" cy="1754326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400" b="1" i="1" dirty="0"/>
              </a:p>
              <a:p>
                <a:pPr algn="ctr"/>
                <a:r>
                  <a:rPr lang="en-US" sz="2000" b="1" i="1" dirty="0">
                    <a:solidFill>
                      <a:srgbClr val="0070C0"/>
                    </a:solidFill>
                  </a:rPr>
                  <a:t>Preliminary results:</a:t>
                </a:r>
              </a:p>
              <a:p>
                <a:pPr algn="ctr"/>
                <a:endParaRPr lang="en-US" sz="400" b="1" i="1" dirty="0">
                  <a:solidFill>
                    <a:srgbClr val="0070C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Schwarz can </a:t>
                </a:r>
                <a:r>
                  <a:rPr lang="en-US" b="1" dirty="0"/>
                  <a:t>stabilize </a:t>
                </a:r>
                <a:r>
                  <a:rPr lang="en-US" dirty="0"/>
                  <a:t>unstable monolithic ROM for fixed dimension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(above)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Since shock traverses all parts of domain, achieving </a:t>
                </a:r>
                <a:r>
                  <a:rPr lang="en-US" b="1" dirty="0"/>
                  <a:t>speedups </a:t>
                </a:r>
                <a:r>
                  <a:rPr lang="en-US" dirty="0"/>
                  <a:t>with Schwarz is </a:t>
                </a:r>
                <a:r>
                  <a:rPr lang="en-US" b="1" dirty="0"/>
                  <a:t>more difficult</a:t>
                </a:r>
              </a:p>
              <a:p>
                <a:endParaRPr lang="en-US" sz="400" b="1" i="1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92E59F9-C769-3081-90E2-3660E09ABA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9491" y="3429000"/>
                <a:ext cx="5829034" cy="1754326"/>
              </a:xfrm>
              <a:prstGeom prst="rect">
                <a:avLst/>
              </a:prstGeom>
              <a:blipFill>
                <a:blip r:embed="rId13"/>
                <a:stretch>
                  <a:fillRect l="-416" r="-520"/>
                </a:stretch>
              </a:blipFill>
              <a:ln w="28575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ressure_1p875">
            <a:hlinkClick r:id="" action="ppaction://media"/>
            <a:extLst>
              <a:ext uri="{FF2B5EF4-FFF2-40B4-BE49-F238E27FC236}">
                <a16:creationId xmlns:a16="http://schemas.microsoft.com/office/drawing/2014/main" id="{7DBFD869-DA87-C8BD-82B5-F3C9FE1E21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571118" y="1041086"/>
            <a:ext cx="6067407" cy="227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89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97061" y="217527"/>
            <a:ext cx="6161524" cy="416091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Gill Sans MT" panose="020B0502020104020203" pitchFamily="34" charset="0"/>
              </a:rPr>
              <a:t>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737A99-896A-4922-978C-83F4C7286269}"/>
              </a:ext>
            </a:extLst>
          </p:cNvPr>
          <p:cNvSpPr txBox="1"/>
          <p:nvPr/>
        </p:nvSpPr>
        <p:spPr>
          <a:xfrm>
            <a:off x="1148996" y="822969"/>
            <a:ext cx="9667361" cy="769441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ea typeface="Calibri" panose="020F0502020204030204" pitchFamily="34" charset="0"/>
              </a:rPr>
              <a:t>The </a:t>
            </a:r>
            <a:r>
              <a:rPr lang="en-US" sz="2200" b="1" dirty="0">
                <a:ea typeface="Calibri" panose="020F0502020204030204" pitchFamily="34" charset="0"/>
              </a:rPr>
              <a:t>Schwarz alternating method</a:t>
            </a:r>
            <a:r>
              <a:rPr lang="en-US" sz="2200" dirty="0">
                <a:ea typeface="Calibri" panose="020F0502020204030204" pitchFamily="34" charset="0"/>
              </a:rPr>
              <a:t> has been developed for concurrent multi-scale coupling of </a:t>
            </a:r>
            <a:r>
              <a:rPr lang="en-US" sz="2200" b="1" dirty="0">
                <a:ea typeface="Calibri" panose="020F0502020204030204" pitchFamily="34" charset="0"/>
              </a:rPr>
              <a:t>conventional</a:t>
            </a:r>
            <a:r>
              <a:rPr lang="en-US" sz="2200" dirty="0">
                <a:ea typeface="Calibri" panose="020F0502020204030204" pitchFamily="34" charset="0"/>
              </a:rPr>
              <a:t> and </a:t>
            </a:r>
            <a:r>
              <a:rPr lang="en-US" sz="2200" b="1" dirty="0">
                <a:ea typeface="Calibri" panose="020F0502020204030204" pitchFamily="34" charset="0"/>
              </a:rPr>
              <a:t>data-driven models</a:t>
            </a:r>
            <a:r>
              <a:rPr lang="en-US" sz="2200" dirty="0">
                <a:ea typeface="Calibri" panose="020F0502020204030204" pitchFamily="34" charset="0"/>
              </a:rPr>
              <a:t>.</a:t>
            </a:r>
            <a:endParaRPr lang="en-US" sz="22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8A54937-61DD-93C9-F103-BD1691EDA97E}"/>
              </a:ext>
            </a:extLst>
          </p:cNvPr>
          <p:cNvGrpSpPr/>
          <p:nvPr/>
        </p:nvGrpSpPr>
        <p:grpSpPr>
          <a:xfrm>
            <a:off x="228602" y="1769918"/>
            <a:ext cx="11455762" cy="4598267"/>
            <a:chOff x="264376" y="1963914"/>
            <a:chExt cx="11455762" cy="459826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27D2A43-52EF-482A-A6B5-C7E5492AE8BF}"/>
                </a:ext>
              </a:extLst>
            </p:cNvPr>
            <p:cNvGrpSpPr/>
            <p:nvPr/>
          </p:nvGrpSpPr>
          <p:grpSpPr>
            <a:xfrm>
              <a:off x="264376" y="1963914"/>
              <a:ext cx="11455762" cy="4598267"/>
              <a:chOff x="126544" y="1556361"/>
              <a:chExt cx="10622911" cy="4598267"/>
            </a:xfrm>
          </p:grpSpPr>
          <p:sp>
            <p:nvSpPr>
              <p:cNvPr id="6" name="Content Placeholder 2"/>
              <p:cNvSpPr txBox="1">
                <a:spLocks/>
              </p:cNvSpPr>
              <p:nvPr/>
            </p:nvSpPr>
            <p:spPr bwMode="auto">
              <a:xfrm>
                <a:off x="176084" y="1556361"/>
                <a:ext cx="10573371" cy="45982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02E54"/>
                  </a:buClr>
                  <a:buFont typeface="Wingdings" pitchFamily="-111" charset="2"/>
                  <a:buChar char="§"/>
                  <a:defRPr sz="2400">
                    <a:solidFill>
                      <a:schemeClr val="tx1"/>
                    </a:solidFill>
                    <a:latin typeface="Calibri"/>
                    <a:ea typeface="ＭＳ Ｐゴシック" charset="-128"/>
                    <a:cs typeface="Calibri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800000"/>
                  </a:buClr>
                  <a:buFont typeface="Wingdings" pitchFamily="-111" charset="2"/>
                  <a:buChar char="§"/>
                  <a:defRPr sz="20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9E8C78"/>
                  </a:buClr>
                  <a:buFont typeface="Wingdings" pitchFamily="-111" charset="2"/>
                  <a:buChar char="§"/>
                  <a:defRPr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16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9pPr>
              </a:lstStyle>
              <a:p>
                <a:pPr>
                  <a:buFont typeface="Courier New" panose="02070309020205020404" pitchFamily="49" charset="0"/>
                  <a:buChar char="o"/>
                  <a:defRPr/>
                </a:pPr>
                <a:r>
                  <a:rPr lang="en-US" sz="2000" dirty="0">
                    <a:solidFill>
                      <a:srgbClr val="4F664A"/>
                    </a:solidFill>
                    <a:latin typeface="+mn-lt"/>
                  </a:rPr>
                  <a:t>Coupling is </a:t>
                </a:r>
                <a:r>
                  <a:rPr lang="en-US" sz="2000" b="1" i="1" dirty="0">
                    <a:solidFill>
                      <a:srgbClr val="4F664A"/>
                    </a:solidFill>
                    <a:latin typeface="+mn-lt"/>
                  </a:rPr>
                  <a:t>concurrent</a:t>
                </a:r>
                <a:r>
                  <a:rPr lang="en-US" sz="2000" dirty="0">
                    <a:solidFill>
                      <a:srgbClr val="4F664A"/>
                    </a:solidFill>
                    <a:latin typeface="+mn-lt"/>
                  </a:rPr>
                  <a:t> (two-way).</a:t>
                </a:r>
              </a:p>
              <a:p>
                <a:pPr marL="0" indent="0">
                  <a:buNone/>
                  <a:defRPr/>
                </a:pPr>
                <a:endParaRPr lang="en-US" sz="800" dirty="0">
                  <a:solidFill>
                    <a:srgbClr val="4F664A"/>
                  </a:solidFill>
                  <a:latin typeface="+mn-lt"/>
                </a:endParaRPr>
              </a:p>
              <a:p>
                <a:pPr>
                  <a:buFont typeface="Courier New" panose="02070309020205020404" pitchFamily="49" charset="0"/>
                  <a:buChar char="o"/>
                  <a:defRPr/>
                </a:pPr>
                <a:r>
                  <a:rPr lang="en-US" sz="2000" b="1" i="1" dirty="0">
                    <a:solidFill>
                      <a:srgbClr val="4F664A"/>
                    </a:solidFill>
                    <a:latin typeface="+mn-lt"/>
                  </a:rPr>
                  <a:t>Ease of implementation </a:t>
                </a:r>
                <a:r>
                  <a:rPr lang="en-US" sz="2000" dirty="0">
                    <a:solidFill>
                      <a:srgbClr val="4F664A"/>
                    </a:solidFill>
                    <a:latin typeface="+mn-lt"/>
                  </a:rPr>
                  <a:t>into existing massively-parallel HPC codes.</a:t>
                </a:r>
                <a:endParaRPr lang="en-US" sz="2000" b="1" i="1" dirty="0">
                  <a:solidFill>
                    <a:srgbClr val="4F664A"/>
                  </a:solidFill>
                  <a:latin typeface="+mn-lt"/>
                </a:endParaRPr>
              </a:p>
              <a:p>
                <a:pPr>
                  <a:buFont typeface="Courier New" panose="02070309020205020404" pitchFamily="49" charset="0"/>
                  <a:buChar char="o"/>
                  <a:defRPr/>
                </a:pPr>
                <a:endParaRPr lang="en-US" sz="800" b="1" i="1" dirty="0">
                  <a:solidFill>
                    <a:srgbClr val="4F664A"/>
                  </a:solidFill>
                  <a:latin typeface="+mn-lt"/>
                </a:endParaRPr>
              </a:p>
              <a:p>
                <a:pPr>
                  <a:buFont typeface="Courier New" panose="02070309020205020404" pitchFamily="49" charset="0"/>
                  <a:buChar char="o"/>
                  <a:defRPr/>
                </a:pPr>
                <a:r>
                  <a:rPr lang="en-US" sz="2000" b="1" i="1" dirty="0">
                    <a:solidFill>
                      <a:srgbClr val="4F664A"/>
                    </a:solidFill>
                    <a:latin typeface="+mn-lt"/>
                  </a:rPr>
                  <a:t>“Plug-and-play” framework</a:t>
                </a:r>
                <a:r>
                  <a:rPr lang="en-US" sz="2000" dirty="0">
                    <a:solidFill>
                      <a:srgbClr val="4F664A"/>
                    </a:solidFill>
                    <a:latin typeface="+mn-lt"/>
                  </a:rPr>
                  <a:t>: simplifies task of meshing complex geometries! </a:t>
                </a:r>
              </a:p>
              <a:p>
                <a:pPr>
                  <a:buFont typeface="Courier New" panose="02070309020205020404" pitchFamily="49" charset="0"/>
                  <a:buChar char="o"/>
                  <a:defRPr/>
                </a:pPr>
                <a:endParaRPr lang="en-US" sz="400" dirty="0">
                  <a:solidFill>
                    <a:srgbClr val="4F664A"/>
                  </a:solidFill>
                  <a:latin typeface="+mn-lt"/>
                </a:endParaRPr>
              </a:p>
              <a:p>
                <a:pPr lvl="1">
                  <a:buClrTx/>
                  <a:buFont typeface="Wingdings" panose="05000000000000000000" pitchFamily="2" charset="2"/>
                  <a:buChar char="Ø"/>
                  <a:defRPr/>
                </a:pPr>
                <a:r>
                  <a:rPr lang="en-US" dirty="0">
                    <a:solidFill>
                      <a:srgbClr val="4F664A"/>
                    </a:solidFill>
                    <a:latin typeface="+mn-lt"/>
                  </a:rPr>
                  <a:t>Ability to couple regions with </a:t>
                </a:r>
                <a:r>
                  <a:rPr lang="en-US" b="1" i="1" dirty="0">
                    <a:solidFill>
                      <a:srgbClr val="4F664A"/>
                    </a:solidFill>
                    <a:latin typeface="+mn-lt"/>
                  </a:rPr>
                  <a:t>different non-conformal meshes</a:t>
                </a:r>
                <a:r>
                  <a:rPr lang="en-US" dirty="0">
                    <a:solidFill>
                      <a:srgbClr val="4F664A"/>
                    </a:solidFill>
                    <a:latin typeface="+mn-lt"/>
                  </a:rPr>
                  <a:t>, </a:t>
                </a:r>
                <a:r>
                  <a:rPr lang="en-US" b="1" i="1" dirty="0">
                    <a:solidFill>
                      <a:srgbClr val="4F664A"/>
                    </a:solidFill>
                    <a:latin typeface="+mn-lt"/>
                  </a:rPr>
                  <a:t>different element types</a:t>
                </a:r>
                <a:r>
                  <a:rPr lang="en-US" i="1" dirty="0">
                    <a:solidFill>
                      <a:srgbClr val="4F664A"/>
                    </a:solidFill>
                    <a:latin typeface="+mn-lt"/>
                  </a:rPr>
                  <a:t> </a:t>
                </a:r>
                <a:r>
                  <a:rPr lang="en-US" dirty="0">
                    <a:solidFill>
                      <a:srgbClr val="4F664A"/>
                    </a:solidFill>
                    <a:latin typeface="+mn-lt"/>
                  </a:rPr>
                  <a:t>and </a:t>
                </a:r>
                <a:r>
                  <a:rPr lang="en-US" b="1" i="1" dirty="0">
                    <a:solidFill>
                      <a:srgbClr val="4F664A"/>
                    </a:solidFill>
                    <a:latin typeface="+mn-lt"/>
                  </a:rPr>
                  <a:t>different levels of refinement.</a:t>
                </a:r>
              </a:p>
              <a:p>
                <a:pPr lvl="1">
                  <a:buClrTx/>
                  <a:buFont typeface="Wingdings" panose="05000000000000000000" pitchFamily="2" charset="2"/>
                  <a:buChar char="Ø"/>
                  <a:defRPr/>
                </a:pPr>
                <a:endParaRPr lang="en-US" sz="400" b="1" i="1" dirty="0">
                  <a:solidFill>
                    <a:srgbClr val="4F664A"/>
                  </a:solidFill>
                  <a:latin typeface="+mn-lt"/>
                </a:endParaRPr>
              </a:p>
              <a:p>
                <a:pPr lvl="1">
                  <a:buClrTx/>
                  <a:buFont typeface="Wingdings" panose="05000000000000000000" pitchFamily="2" charset="2"/>
                  <a:buChar char="Ø"/>
                  <a:defRPr/>
                </a:pPr>
                <a:r>
                  <a:rPr lang="en-US" dirty="0">
                    <a:solidFill>
                      <a:srgbClr val="4F664A"/>
                    </a:solidFill>
                    <a:latin typeface="+mn-lt"/>
                  </a:rPr>
                  <a:t>Ability to use </a:t>
                </a:r>
                <a:r>
                  <a:rPr lang="en-US" b="1" i="1" dirty="0">
                    <a:solidFill>
                      <a:srgbClr val="4F664A"/>
                    </a:solidFill>
                    <a:latin typeface="+mn-lt"/>
                  </a:rPr>
                  <a:t>different solvers (including ROM/FOM) </a:t>
                </a:r>
                <a:r>
                  <a:rPr lang="en-US" dirty="0">
                    <a:solidFill>
                      <a:srgbClr val="4F664A"/>
                    </a:solidFill>
                    <a:latin typeface="+mn-lt"/>
                  </a:rPr>
                  <a:t>and </a:t>
                </a:r>
                <a:r>
                  <a:rPr lang="en-US" b="1" i="1" dirty="0">
                    <a:solidFill>
                      <a:srgbClr val="4F664A"/>
                    </a:solidFill>
                    <a:latin typeface="+mn-lt"/>
                  </a:rPr>
                  <a:t>time-integrators </a:t>
                </a:r>
                <a:r>
                  <a:rPr lang="en-US" dirty="0">
                    <a:solidFill>
                      <a:srgbClr val="4F664A"/>
                    </a:solidFill>
                    <a:latin typeface="+mn-lt"/>
                  </a:rPr>
                  <a:t>in different regions.               </a:t>
                </a:r>
                <a:endParaRPr lang="en-US" sz="2400" dirty="0">
                  <a:solidFill>
                    <a:srgbClr val="4F664A"/>
                  </a:solidFill>
                  <a:latin typeface="+mn-lt"/>
                </a:endParaRPr>
              </a:p>
              <a:p>
                <a:pPr lvl="1">
                  <a:buClrTx/>
                  <a:buFont typeface="Wingdings" panose="05000000000000000000" pitchFamily="2" charset="2"/>
                  <a:buChar char="Ø"/>
                  <a:defRPr/>
                </a:pPr>
                <a:endParaRPr lang="en-US" sz="800" dirty="0">
                  <a:solidFill>
                    <a:srgbClr val="4F664A"/>
                  </a:solidFill>
                  <a:latin typeface="+mn-lt"/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  <a:defRPr/>
                </a:pPr>
                <a:r>
                  <a:rPr lang="en-US" sz="2000" b="1" i="1" dirty="0">
                    <a:solidFill>
                      <a:srgbClr val="4F664A"/>
                    </a:solidFill>
                    <a:latin typeface="+mn-lt"/>
                  </a:rPr>
                  <a:t>Scalable, fast, robust </a:t>
                </a:r>
                <a:r>
                  <a:rPr lang="en-US" sz="2000" dirty="0">
                    <a:solidFill>
                      <a:srgbClr val="4F664A"/>
                    </a:solidFill>
                    <a:latin typeface="+mn-lt"/>
                  </a:rPr>
                  <a:t>on </a:t>
                </a:r>
                <a:r>
                  <a:rPr lang="en-US" sz="2000" b="1" i="1" dirty="0">
                    <a:solidFill>
                      <a:srgbClr val="4F664A"/>
                    </a:solidFill>
                    <a:latin typeface="+mn-lt"/>
                  </a:rPr>
                  <a:t>real</a:t>
                </a:r>
                <a:r>
                  <a:rPr lang="en-US" sz="2000" dirty="0">
                    <a:solidFill>
                      <a:srgbClr val="4F664A"/>
                    </a:solidFill>
                    <a:latin typeface="+mn-lt"/>
                  </a:rPr>
                  <a:t> engineering problems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  <a:defRPr/>
                </a:pPr>
                <a:endParaRPr lang="en-US" sz="400" dirty="0">
                  <a:solidFill>
                    <a:srgbClr val="4F664A"/>
                  </a:solidFill>
                  <a:latin typeface="+mn-lt"/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  <a:defRPr/>
                </a:pPr>
                <a:r>
                  <a:rPr lang="en-US" sz="2000" dirty="0">
                    <a:solidFill>
                      <a:srgbClr val="4F664A"/>
                    </a:solidFill>
                    <a:latin typeface="+mn-lt"/>
                  </a:rPr>
                  <a:t>Coupling does not introduce </a:t>
                </a:r>
                <a:r>
                  <a:rPr lang="en-US" sz="2000" b="1" i="1" dirty="0">
                    <a:solidFill>
                      <a:srgbClr val="4F664A"/>
                    </a:solidFill>
                    <a:latin typeface="+mn-lt"/>
                  </a:rPr>
                  <a:t>nonphysical artifacts.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  <a:defRPr/>
                </a:pPr>
                <a:endParaRPr lang="en-US" sz="1000" b="1" i="1" dirty="0">
                  <a:solidFill>
                    <a:srgbClr val="4F664A"/>
                  </a:solidFill>
                  <a:latin typeface="+mn-lt"/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  <a:defRPr/>
                </a:pPr>
                <a:r>
                  <a:rPr lang="en-US" sz="2000" b="1" i="1" dirty="0">
                    <a:solidFill>
                      <a:srgbClr val="4F664A"/>
                    </a:solidFill>
                    <a:latin typeface="+mn-lt"/>
                  </a:rPr>
                  <a:t>Theoretical</a:t>
                </a:r>
                <a:r>
                  <a:rPr lang="en-US" sz="2000" dirty="0">
                    <a:solidFill>
                      <a:srgbClr val="4F664A"/>
                    </a:solidFill>
                    <a:latin typeface="+mn-lt"/>
                  </a:rPr>
                  <a:t> convergence properties/guarantees</a:t>
                </a:r>
                <a:r>
                  <a:rPr lang="en-US" sz="2000" dirty="0">
                    <a:solidFill>
                      <a:srgbClr val="4F664A"/>
                    </a:solidFill>
                    <a:latin typeface="+mn-lt"/>
                    <a:sym typeface="Wingdings" panose="05000000000000000000" pitchFamily="2" charset="2"/>
                  </a:rPr>
                  <a:t>.</a:t>
                </a:r>
                <a:endParaRPr lang="en-US" sz="1900" dirty="0">
                  <a:solidFill>
                    <a:srgbClr val="4F664A"/>
                  </a:solidFill>
                  <a:latin typeface="+mn-lt"/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  <a:defRPr/>
                </a:pPr>
                <a:endParaRPr lang="en-US" sz="1900" dirty="0">
                  <a:solidFill>
                    <a:srgbClr val="4F664A"/>
                  </a:solidFill>
                  <a:latin typeface="+mn-lt"/>
                </a:endParaRPr>
              </a:p>
              <a:p>
                <a:pPr>
                  <a:buFont typeface="Courier New" panose="02070309020205020404" pitchFamily="49" charset="0"/>
                  <a:buChar char="o"/>
                  <a:defRPr/>
                </a:pPr>
                <a:endParaRPr lang="en-US" sz="2000" b="1" i="1" dirty="0">
                  <a:solidFill>
                    <a:srgbClr val="4F664A"/>
                  </a:solidFill>
                  <a:latin typeface="+mn-lt"/>
                </a:endParaRPr>
              </a:p>
              <a:p>
                <a:pPr>
                  <a:buFont typeface="Wingdings" panose="05000000000000000000" pitchFamily="2" charset="2"/>
                  <a:buChar char="q"/>
                  <a:defRPr/>
                </a:pPr>
                <a:endParaRPr lang="en-US" sz="2000" dirty="0">
                  <a:solidFill>
                    <a:srgbClr val="4F664A"/>
                  </a:solidFill>
                  <a:latin typeface="+mn-lt"/>
                </a:endParaRPr>
              </a:p>
              <a:p>
                <a:pPr>
                  <a:buFont typeface="Wingdings" panose="05000000000000000000" pitchFamily="2" charset="2"/>
                  <a:buChar char="q"/>
                  <a:defRPr/>
                </a:pPr>
                <a:endParaRPr lang="en-US" sz="2000" dirty="0">
                  <a:solidFill>
                    <a:srgbClr val="4F664A"/>
                  </a:solidFill>
                  <a:latin typeface="+mn-lt"/>
                </a:endParaRPr>
              </a:p>
              <a:p>
                <a:pPr>
                  <a:defRPr/>
                </a:pPr>
                <a:endParaRPr lang="en-US" sz="2000" dirty="0">
                  <a:solidFill>
                    <a:srgbClr val="4F664A"/>
                  </a:solidFill>
                  <a:latin typeface="+mn-lt"/>
                </a:endParaRPr>
              </a:p>
              <a:p>
                <a:pPr>
                  <a:defRPr/>
                </a:pPr>
                <a:endParaRPr lang="en-US" sz="2000" dirty="0">
                  <a:solidFill>
                    <a:srgbClr val="4F664A"/>
                  </a:solidFill>
                  <a:latin typeface="+mn-lt"/>
                </a:endParaRPr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26D2FD8-B1AA-43A6-B9D8-0564E48363F8}"/>
                  </a:ext>
                </a:extLst>
              </p:cNvPr>
              <p:cNvSpPr txBox="1"/>
              <p:nvPr/>
            </p:nvSpPr>
            <p:spPr>
              <a:xfrm>
                <a:off x="152193" y="1556361"/>
                <a:ext cx="39188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rgbClr val="006600"/>
                    </a:solidFill>
                    <a:sym typeface="Wingdings" panose="05000000000000000000" pitchFamily="2" charset="2"/>
                  </a:rPr>
                  <a:t></a:t>
                </a:r>
                <a:endParaRPr lang="en-US" sz="2200" dirty="0">
                  <a:solidFill>
                    <a:srgbClr val="006600"/>
                  </a:solidFill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E28ECC9-AE40-41FC-86F0-15578093CBB5}"/>
                  </a:ext>
                </a:extLst>
              </p:cNvPr>
              <p:cNvSpPr txBox="1"/>
              <p:nvPr/>
            </p:nvSpPr>
            <p:spPr>
              <a:xfrm>
                <a:off x="152190" y="2067990"/>
                <a:ext cx="39188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rgbClr val="006600"/>
                    </a:solidFill>
                    <a:sym typeface="Wingdings" panose="05000000000000000000" pitchFamily="2" charset="2"/>
                  </a:rPr>
                  <a:t></a:t>
                </a:r>
                <a:endParaRPr lang="en-US" sz="2200" dirty="0">
                  <a:solidFill>
                    <a:srgbClr val="006600"/>
                  </a:solidFill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D52487F-914C-4D41-89B5-975A1CBC35FA}"/>
                  </a:ext>
                </a:extLst>
              </p:cNvPr>
              <p:cNvSpPr txBox="1"/>
              <p:nvPr/>
            </p:nvSpPr>
            <p:spPr>
              <a:xfrm>
                <a:off x="163079" y="2561562"/>
                <a:ext cx="39188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rgbClr val="006600"/>
                    </a:solidFill>
                    <a:sym typeface="Wingdings" panose="05000000000000000000" pitchFamily="2" charset="2"/>
                  </a:rPr>
                  <a:t></a:t>
                </a:r>
                <a:endParaRPr lang="en-US" sz="2200" dirty="0">
                  <a:solidFill>
                    <a:srgbClr val="006600"/>
                  </a:solidFill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B19369E-8E5D-4A6B-A3A5-F7D4E99C9DE2}"/>
                  </a:ext>
                </a:extLst>
              </p:cNvPr>
              <p:cNvSpPr txBox="1"/>
              <p:nvPr/>
            </p:nvSpPr>
            <p:spPr>
              <a:xfrm>
                <a:off x="544078" y="2999177"/>
                <a:ext cx="39188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rgbClr val="006600"/>
                    </a:solidFill>
                    <a:sym typeface="Wingdings" panose="05000000000000000000" pitchFamily="2" charset="2"/>
                  </a:rPr>
                  <a:t></a:t>
                </a:r>
                <a:endParaRPr lang="en-US" sz="2200" dirty="0">
                  <a:solidFill>
                    <a:srgbClr val="006600"/>
                  </a:solidFill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E101475-1096-4BEF-A21C-54859C3D2D3F}"/>
                  </a:ext>
                </a:extLst>
              </p:cNvPr>
              <p:cNvSpPr txBox="1"/>
              <p:nvPr/>
            </p:nvSpPr>
            <p:spPr>
              <a:xfrm>
                <a:off x="544076" y="3810233"/>
                <a:ext cx="39188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rgbClr val="006600"/>
                    </a:solidFill>
                    <a:sym typeface="Wingdings" panose="05000000000000000000" pitchFamily="2" charset="2"/>
                  </a:rPr>
                  <a:t></a:t>
                </a:r>
                <a:endParaRPr lang="en-US" sz="2200" dirty="0">
                  <a:solidFill>
                    <a:srgbClr val="006600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746C9CB-4A6D-4233-B152-2895B3B62D43}"/>
                  </a:ext>
                </a:extLst>
              </p:cNvPr>
              <p:cNvSpPr txBox="1"/>
              <p:nvPr/>
            </p:nvSpPr>
            <p:spPr>
              <a:xfrm>
                <a:off x="126544" y="5009950"/>
                <a:ext cx="39188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rgbClr val="006600"/>
                    </a:solidFill>
                    <a:sym typeface="Wingdings" panose="05000000000000000000" pitchFamily="2" charset="2"/>
                  </a:rPr>
                  <a:t></a:t>
                </a:r>
                <a:endParaRPr lang="en-US" sz="2200" dirty="0">
                  <a:solidFill>
                    <a:srgbClr val="006600"/>
                  </a:solidFill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69636FC-2C47-4CD5-9215-2E129C3F8C10}"/>
                </a:ext>
              </a:extLst>
            </p:cNvPr>
            <p:cNvSpPr txBox="1"/>
            <p:nvPr/>
          </p:nvSpPr>
          <p:spPr>
            <a:xfrm>
              <a:off x="276796" y="4985277"/>
              <a:ext cx="422610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solidFill>
                    <a:srgbClr val="006600"/>
                  </a:solidFill>
                  <a:sym typeface="Wingdings" panose="05000000000000000000" pitchFamily="2" charset="2"/>
                </a:rPr>
                <a:t></a:t>
              </a:r>
              <a:endParaRPr lang="en-US" sz="2200" dirty="0">
                <a:solidFill>
                  <a:srgbClr val="006600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5758F09-6553-445F-A8F4-373109BF530A}"/>
                </a:ext>
              </a:extLst>
            </p:cNvPr>
            <p:cNvSpPr txBox="1"/>
            <p:nvPr/>
          </p:nvSpPr>
          <p:spPr>
            <a:xfrm>
              <a:off x="276794" y="5935309"/>
              <a:ext cx="422610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solidFill>
                    <a:srgbClr val="006600"/>
                  </a:solidFill>
                  <a:sym typeface="Wingdings" panose="05000000000000000000" pitchFamily="2" charset="2"/>
                </a:rPr>
                <a:t></a:t>
              </a:r>
              <a:endParaRPr lang="en-US" sz="2200" dirty="0">
                <a:solidFill>
                  <a:srgbClr val="006600"/>
                </a:solidFill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FC834E-927C-4DC6-825B-2E5BF8D05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26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52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Bonus: PINN-PINN and PINN-FOM coupling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52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9D44991-7FF2-4071-8AAF-8426869A20FD}"/>
              </a:ext>
            </a:extLst>
          </p:cNvPr>
          <p:cNvGrpSpPr/>
          <p:nvPr/>
        </p:nvGrpSpPr>
        <p:grpSpPr>
          <a:xfrm>
            <a:off x="292654" y="1311234"/>
            <a:ext cx="5487299" cy="3312655"/>
            <a:chOff x="2495552" y="1486404"/>
            <a:chExt cx="6679294" cy="399768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218559A-A101-4F5C-87B6-F42EF4A6E262}"/>
                </a:ext>
              </a:extLst>
            </p:cNvPr>
            <p:cNvSpPr/>
            <p:nvPr/>
          </p:nvSpPr>
          <p:spPr>
            <a:xfrm>
              <a:off x="2495552" y="3143885"/>
              <a:ext cx="590550" cy="570225"/>
            </a:xfrm>
            <a:prstGeom prst="ellipse">
              <a:avLst/>
            </a:prstGeom>
            <a:solidFill>
              <a:srgbClr val="F9C67B"/>
            </a:solidFill>
            <a:ln>
              <a:solidFill>
                <a:srgbClr val="F5A0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CE82B97-2F06-43C7-AA67-8952A1E4F14B}"/>
                </a:ext>
              </a:extLst>
            </p:cNvPr>
            <p:cNvGrpSpPr/>
            <p:nvPr/>
          </p:nvGrpSpPr>
          <p:grpSpPr>
            <a:xfrm>
              <a:off x="4438650" y="1486404"/>
              <a:ext cx="609600" cy="3997685"/>
              <a:chOff x="4438650" y="1486404"/>
              <a:chExt cx="609600" cy="3997685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CB278AB9-6B84-4BE3-9735-951D628B99AA}"/>
                  </a:ext>
                </a:extLst>
              </p:cNvPr>
              <p:cNvSpPr/>
              <p:nvPr/>
            </p:nvSpPr>
            <p:spPr>
              <a:xfrm>
                <a:off x="4438650" y="4913864"/>
                <a:ext cx="590550" cy="570225"/>
              </a:xfrm>
              <a:prstGeom prst="ellipse">
                <a:avLst/>
              </a:prstGeom>
              <a:solidFill>
                <a:srgbClr val="12846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C3B8C53A-6F11-4143-8A42-47D935C6816D}"/>
                  </a:ext>
                </a:extLst>
              </p:cNvPr>
              <p:cNvSpPr/>
              <p:nvPr/>
            </p:nvSpPr>
            <p:spPr>
              <a:xfrm>
                <a:off x="4438650" y="4228834"/>
                <a:ext cx="590550" cy="570225"/>
              </a:xfrm>
              <a:prstGeom prst="ellipse">
                <a:avLst/>
              </a:prstGeom>
              <a:solidFill>
                <a:srgbClr val="12846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7B717573-5C12-4D02-B105-B7D825EEEA96}"/>
                  </a:ext>
                </a:extLst>
              </p:cNvPr>
              <p:cNvSpPr/>
              <p:nvPr/>
            </p:nvSpPr>
            <p:spPr>
              <a:xfrm>
                <a:off x="4438650" y="3543804"/>
                <a:ext cx="590550" cy="570225"/>
              </a:xfrm>
              <a:prstGeom prst="ellipse">
                <a:avLst/>
              </a:prstGeom>
              <a:solidFill>
                <a:srgbClr val="12846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FD4006E9-6DA2-480F-9D26-694E2155C1E1}"/>
                  </a:ext>
                </a:extLst>
              </p:cNvPr>
              <p:cNvSpPr/>
              <p:nvPr/>
            </p:nvSpPr>
            <p:spPr>
              <a:xfrm>
                <a:off x="4438650" y="2858774"/>
                <a:ext cx="590550" cy="570225"/>
              </a:xfrm>
              <a:prstGeom prst="ellipse">
                <a:avLst/>
              </a:prstGeom>
              <a:solidFill>
                <a:srgbClr val="12846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706B836-96C8-4886-BC8E-1468945A6CAF}"/>
                  </a:ext>
                </a:extLst>
              </p:cNvPr>
              <p:cNvSpPr/>
              <p:nvPr/>
            </p:nvSpPr>
            <p:spPr>
              <a:xfrm>
                <a:off x="4438650" y="2172204"/>
                <a:ext cx="590550" cy="570225"/>
              </a:xfrm>
              <a:prstGeom prst="ellipse">
                <a:avLst/>
              </a:prstGeom>
              <a:solidFill>
                <a:srgbClr val="12846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4CF0C36D-6F2B-47E7-81A1-7BF1E0D1BB88}"/>
                  </a:ext>
                </a:extLst>
              </p:cNvPr>
              <p:cNvSpPr/>
              <p:nvPr/>
            </p:nvSpPr>
            <p:spPr>
              <a:xfrm>
                <a:off x="4457700" y="1486404"/>
                <a:ext cx="590550" cy="570225"/>
              </a:xfrm>
              <a:prstGeom prst="ellipse">
                <a:avLst/>
              </a:prstGeom>
              <a:solidFill>
                <a:srgbClr val="12846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91A7914-C199-45FE-AFBB-25FAEF754B19}"/>
                </a:ext>
              </a:extLst>
            </p:cNvPr>
            <p:cNvGrpSpPr/>
            <p:nvPr/>
          </p:nvGrpSpPr>
          <p:grpSpPr>
            <a:xfrm>
              <a:off x="6553202" y="1486404"/>
              <a:ext cx="609600" cy="3997685"/>
              <a:chOff x="4438650" y="1486404"/>
              <a:chExt cx="609600" cy="3997685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4E6F88C7-7F17-46F2-BEF9-EAE5022078FC}"/>
                  </a:ext>
                </a:extLst>
              </p:cNvPr>
              <p:cNvSpPr/>
              <p:nvPr/>
            </p:nvSpPr>
            <p:spPr>
              <a:xfrm>
                <a:off x="4438650" y="4913864"/>
                <a:ext cx="590550" cy="570225"/>
              </a:xfrm>
              <a:prstGeom prst="ellipse">
                <a:avLst/>
              </a:prstGeom>
              <a:solidFill>
                <a:srgbClr val="12846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752628B6-1CDD-4F7D-92E7-8B0D5B67D649}"/>
                  </a:ext>
                </a:extLst>
              </p:cNvPr>
              <p:cNvSpPr/>
              <p:nvPr/>
            </p:nvSpPr>
            <p:spPr>
              <a:xfrm>
                <a:off x="4438650" y="4228834"/>
                <a:ext cx="590550" cy="570225"/>
              </a:xfrm>
              <a:prstGeom prst="ellipse">
                <a:avLst/>
              </a:prstGeom>
              <a:solidFill>
                <a:srgbClr val="12846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17CFCF6D-79EA-4437-9738-72EFE3E9B703}"/>
                  </a:ext>
                </a:extLst>
              </p:cNvPr>
              <p:cNvSpPr/>
              <p:nvPr/>
            </p:nvSpPr>
            <p:spPr>
              <a:xfrm>
                <a:off x="4438650" y="3543804"/>
                <a:ext cx="590550" cy="570225"/>
              </a:xfrm>
              <a:prstGeom prst="ellipse">
                <a:avLst/>
              </a:prstGeom>
              <a:solidFill>
                <a:srgbClr val="12846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03231633-C208-44B5-A975-1E2F8FB0A22A}"/>
                  </a:ext>
                </a:extLst>
              </p:cNvPr>
              <p:cNvSpPr/>
              <p:nvPr/>
            </p:nvSpPr>
            <p:spPr>
              <a:xfrm>
                <a:off x="4438650" y="2858774"/>
                <a:ext cx="590550" cy="570225"/>
              </a:xfrm>
              <a:prstGeom prst="ellipse">
                <a:avLst/>
              </a:prstGeom>
              <a:solidFill>
                <a:srgbClr val="12846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F9601E71-9BB4-4D96-8CF1-44B0EB9B9C29}"/>
                  </a:ext>
                </a:extLst>
              </p:cNvPr>
              <p:cNvSpPr/>
              <p:nvPr/>
            </p:nvSpPr>
            <p:spPr>
              <a:xfrm>
                <a:off x="4438650" y="2172204"/>
                <a:ext cx="590550" cy="570225"/>
              </a:xfrm>
              <a:prstGeom prst="ellipse">
                <a:avLst/>
              </a:prstGeom>
              <a:solidFill>
                <a:srgbClr val="12846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E486E284-8CB1-43F1-86D0-763465676096}"/>
                  </a:ext>
                </a:extLst>
              </p:cNvPr>
              <p:cNvSpPr/>
              <p:nvPr/>
            </p:nvSpPr>
            <p:spPr>
              <a:xfrm>
                <a:off x="4457700" y="1486404"/>
                <a:ext cx="590550" cy="570225"/>
              </a:xfrm>
              <a:prstGeom prst="ellipse">
                <a:avLst/>
              </a:prstGeom>
              <a:solidFill>
                <a:srgbClr val="12846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AB3B641-EFC5-4BE0-9197-7D828D4ECBC5}"/>
                </a:ext>
              </a:extLst>
            </p:cNvPr>
            <p:cNvSpPr/>
            <p:nvPr/>
          </p:nvSpPr>
          <p:spPr>
            <a:xfrm>
              <a:off x="8496300" y="3143886"/>
              <a:ext cx="678546" cy="693697"/>
            </a:xfrm>
            <a:prstGeom prst="ellipse">
              <a:avLst/>
            </a:prstGeom>
            <a:solidFill>
              <a:srgbClr val="54C7E6"/>
            </a:solidFill>
            <a:ln>
              <a:solidFill>
                <a:srgbClr val="00AC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DF78425F-7422-4975-8D3F-69FCECCC455F}"/>
                    </a:ext>
                  </a:extLst>
                </p:cNvPr>
                <p:cNvSpPr txBox="1"/>
                <p:nvPr/>
              </p:nvSpPr>
              <p:spPr>
                <a:xfrm>
                  <a:off x="2691152" y="3243074"/>
                  <a:ext cx="19935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DF78425F-7422-4975-8D3F-69FCECCC45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1152" y="3243074"/>
                  <a:ext cx="199350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25926" r="-22222" b="-210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7C3DCB31-464D-467A-A986-06F66D9AE821}"/>
                    </a:ext>
                  </a:extLst>
                </p:cNvPr>
                <p:cNvSpPr txBox="1"/>
                <p:nvPr/>
              </p:nvSpPr>
              <p:spPr>
                <a:xfrm>
                  <a:off x="8556256" y="3351451"/>
                  <a:ext cx="530595" cy="2785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15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5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5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7C3DCB31-464D-467A-A986-06F66D9AE8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56256" y="3351451"/>
                  <a:ext cx="530595" cy="278566"/>
                </a:xfrm>
                <a:prstGeom prst="rect">
                  <a:avLst/>
                </a:prstGeom>
                <a:blipFill>
                  <a:blip r:embed="rId4"/>
                  <a:stretch>
                    <a:fillRect l="-7042" t="-21622" r="-15493" b="-405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6AE3303-6318-461C-95B9-99395378A224}"/>
                </a:ext>
              </a:extLst>
            </p:cNvPr>
            <p:cNvCxnSpPr>
              <a:stCxn id="8" idx="6"/>
              <a:endCxn id="73" idx="2"/>
            </p:cNvCxnSpPr>
            <p:nvPr/>
          </p:nvCxnSpPr>
          <p:spPr>
            <a:xfrm flipV="1">
              <a:off x="3086102" y="1771517"/>
              <a:ext cx="1371598" cy="1657481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59652A6-2D8B-4DC9-B968-EF4E8451CFB8}"/>
                </a:ext>
              </a:extLst>
            </p:cNvPr>
            <p:cNvCxnSpPr>
              <a:cxnSpLocks/>
              <a:stCxn id="8" idx="6"/>
              <a:endCxn id="72" idx="2"/>
            </p:cNvCxnSpPr>
            <p:nvPr/>
          </p:nvCxnSpPr>
          <p:spPr>
            <a:xfrm flipV="1">
              <a:off x="3086102" y="2457317"/>
              <a:ext cx="1352548" cy="971681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099D6EA-6827-4EB3-A7F6-D6CF612785FC}"/>
                </a:ext>
              </a:extLst>
            </p:cNvPr>
            <p:cNvCxnSpPr>
              <a:cxnSpLocks/>
              <a:stCxn id="8" idx="6"/>
              <a:endCxn id="71" idx="2"/>
            </p:cNvCxnSpPr>
            <p:nvPr/>
          </p:nvCxnSpPr>
          <p:spPr>
            <a:xfrm flipV="1">
              <a:off x="3086102" y="3143887"/>
              <a:ext cx="1352548" cy="285111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05CA1C4-F6CD-4A43-9A87-41B26DB77BAD}"/>
                </a:ext>
              </a:extLst>
            </p:cNvPr>
            <p:cNvCxnSpPr>
              <a:cxnSpLocks/>
              <a:stCxn id="8" idx="6"/>
              <a:endCxn id="70" idx="2"/>
            </p:cNvCxnSpPr>
            <p:nvPr/>
          </p:nvCxnSpPr>
          <p:spPr>
            <a:xfrm>
              <a:off x="3086102" y="3428998"/>
              <a:ext cx="1352548" cy="399919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A60C1CF-9B50-4A2A-B018-76A4C4E9FF8B}"/>
                </a:ext>
              </a:extLst>
            </p:cNvPr>
            <p:cNvCxnSpPr>
              <a:cxnSpLocks/>
              <a:stCxn id="8" idx="6"/>
              <a:endCxn id="69" idx="2"/>
            </p:cNvCxnSpPr>
            <p:nvPr/>
          </p:nvCxnSpPr>
          <p:spPr>
            <a:xfrm>
              <a:off x="3086102" y="3428998"/>
              <a:ext cx="1352548" cy="1084949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B43884E-AC3B-441E-9D6F-F6C69FCE7F89}"/>
                </a:ext>
              </a:extLst>
            </p:cNvPr>
            <p:cNvCxnSpPr>
              <a:cxnSpLocks/>
              <a:stCxn id="8" idx="6"/>
              <a:endCxn id="68" idx="2"/>
            </p:cNvCxnSpPr>
            <p:nvPr/>
          </p:nvCxnSpPr>
          <p:spPr>
            <a:xfrm>
              <a:off x="3086102" y="3428998"/>
              <a:ext cx="1352548" cy="1769979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1B39319-3843-4E82-B92D-2E74B1CEBBD1}"/>
                </a:ext>
              </a:extLst>
            </p:cNvPr>
            <p:cNvCxnSpPr>
              <a:cxnSpLocks/>
              <a:stCxn id="73" idx="6"/>
              <a:endCxn id="67" idx="2"/>
            </p:cNvCxnSpPr>
            <p:nvPr/>
          </p:nvCxnSpPr>
          <p:spPr>
            <a:xfrm>
              <a:off x="5048250" y="1771517"/>
              <a:ext cx="1524002" cy="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FE5746D-8501-4A31-9099-853A9F55BAAF}"/>
                </a:ext>
              </a:extLst>
            </p:cNvPr>
            <p:cNvCxnSpPr>
              <a:cxnSpLocks/>
              <a:stCxn id="72" idx="6"/>
              <a:endCxn id="66" idx="2"/>
            </p:cNvCxnSpPr>
            <p:nvPr/>
          </p:nvCxnSpPr>
          <p:spPr>
            <a:xfrm>
              <a:off x="5029200" y="2457317"/>
              <a:ext cx="1524002" cy="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7996809-7E02-427B-8817-BBB7665A1B97}"/>
                </a:ext>
              </a:extLst>
            </p:cNvPr>
            <p:cNvCxnSpPr>
              <a:cxnSpLocks/>
              <a:stCxn id="71" idx="6"/>
              <a:endCxn id="65" idx="2"/>
            </p:cNvCxnSpPr>
            <p:nvPr/>
          </p:nvCxnSpPr>
          <p:spPr>
            <a:xfrm>
              <a:off x="5029200" y="3143887"/>
              <a:ext cx="1524002" cy="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8861642-3C6A-4E4C-BE15-223A33C70FB2}"/>
                </a:ext>
              </a:extLst>
            </p:cNvPr>
            <p:cNvCxnSpPr>
              <a:cxnSpLocks/>
              <a:stCxn id="70" idx="6"/>
              <a:endCxn id="64" idx="2"/>
            </p:cNvCxnSpPr>
            <p:nvPr/>
          </p:nvCxnSpPr>
          <p:spPr>
            <a:xfrm>
              <a:off x="5029200" y="3828917"/>
              <a:ext cx="1524002" cy="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71A52E30-BE30-446E-9B9D-E9A8720F50B7}"/>
                </a:ext>
              </a:extLst>
            </p:cNvPr>
            <p:cNvCxnSpPr>
              <a:cxnSpLocks/>
              <a:stCxn id="69" idx="6"/>
              <a:endCxn id="63" idx="2"/>
            </p:cNvCxnSpPr>
            <p:nvPr/>
          </p:nvCxnSpPr>
          <p:spPr>
            <a:xfrm>
              <a:off x="5029200" y="4513947"/>
              <a:ext cx="1524002" cy="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F9BE6F1-0BA8-4648-BEC1-FD2A6638CE81}"/>
                </a:ext>
              </a:extLst>
            </p:cNvPr>
            <p:cNvCxnSpPr>
              <a:cxnSpLocks/>
              <a:stCxn id="68" idx="6"/>
              <a:endCxn id="62" idx="2"/>
            </p:cNvCxnSpPr>
            <p:nvPr/>
          </p:nvCxnSpPr>
          <p:spPr>
            <a:xfrm>
              <a:off x="5029200" y="5198977"/>
              <a:ext cx="1524002" cy="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EC366177-94A8-4262-9C88-D6DBE824620E}"/>
                </a:ext>
              </a:extLst>
            </p:cNvPr>
            <p:cNvCxnSpPr>
              <a:cxnSpLocks/>
              <a:stCxn id="68" idx="6"/>
              <a:endCxn id="63" idx="2"/>
            </p:cNvCxnSpPr>
            <p:nvPr/>
          </p:nvCxnSpPr>
          <p:spPr>
            <a:xfrm flipV="1">
              <a:off x="5029200" y="4513947"/>
              <a:ext cx="1524002" cy="68503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C7BEA48-839A-47D2-8690-48BEDCAFE0D8}"/>
                </a:ext>
              </a:extLst>
            </p:cNvPr>
            <p:cNvCxnSpPr>
              <a:cxnSpLocks/>
              <a:stCxn id="68" idx="6"/>
              <a:endCxn id="64" idx="2"/>
            </p:cNvCxnSpPr>
            <p:nvPr/>
          </p:nvCxnSpPr>
          <p:spPr>
            <a:xfrm flipV="1">
              <a:off x="5029200" y="3828917"/>
              <a:ext cx="1524002" cy="137006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4DCAE8A7-064A-4C72-8C54-AB1F49B68B33}"/>
                </a:ext>
              </a:extLst>
            </p:cNvPr>
            <p:cNvCxnSpPr>
              <a:cxnSpLocks/>
              <a:stCxn id="68" idx="6"/>
              <a:endCxn id="65" idx="2"/>
            </p:cNvCxnSpPr>
            <p:nvPr/>
          </p:nvCxnSpPr>
          <p:spPr>
            <a:xfrm flipV="1">
              <a:off x="5029200" y="3143887"/>
              <a:ext cx="1524002" cy="205509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D3E94715-960B-42BF-8737-AD55BB1ABB4A}"/>
                </a:ext>
              </a:extLst>
            </p:cNvPr>
            <p:cNvCxnSpPr>
              <a:cxnSpLocks/>
              <a:stCxn id="68" idx="6"/>
              <a:endCxn id="66" idx="2"/>
            </p:cNvCxnSpPr>
            <p:nvPr/>
          </p:nvCxnSpPr>
          <p:spPr>
            <a:xfrm flipV="1">
              <a:off x="5029200" y="2457317"/>
              <a:ext cx="1524002" cy="274166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E6D52FC-7C70-432B-A9B7-2BA41F3F5474}"/>
                </a:ext>
              </a:extLst>
            </p:cNvPr>
            <p:cNvCxnSpPr>
              <a:cxnSpLocks/>
              <a:stCxn id="68" idx="6"/>
              <a:endCxn id="67" idx="2"/>
            </p:cNvCxnSpPr>
            <p:nvPr/>
          </p:nvCxnSpPr>
          <p:spPr>
            <a:xfrm flipV="1">
              <a:off x="5029200" y="1771517"/>
              <a:ext cx="1543052" cy="342746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E44067D5-75E6-4867-A7A9-CFA4E9A6F353}"/>
                </a:ext>
              </a:extLst>
            </p:cNvPr>
            <p:cNvCxnSpPr>
              <a:cxnSpLocks/>
              <a:stCxn id="69" idx="6"/>
              <a:endCxn id="67" idx="2"/>
            </p:cNvCxnSpPr>
            <p:nvPr/>
          </p:nvCxnSpPr>
          <p:spPr>
            <a:xfrm flipV="1">
              <a:off x="5029200" y="1771517"/>
              <a:ext cx="1543052" cy="274243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65B85976-637D-42CB-A5AF-6866F8BDF1C9}"/>
                </a:ext>
              </a:extLst>
            </p:cNvPr>
            <p:cNvCxnSpPr>
              <a:cxnSpLocks/>
              <a:stCxn id="69" idx="6"/>
              <a:endCxn id="66" idx="2"/>
            </p:cNvCxnSpPr>
            <p:nvPr/>
          </p:nvCxnSpPr>
          <p:spPr>
            <a:xfrm flipV="1">
              <a:off x="5029200" y="2457317"/>
              <a:ext cx="1524002" cy="205663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EB8F3F27-7CD5-4497-9801-D831AB0B7318}"/>
                </a:ext>
              </a:extLst>
            </p:cNvPr>
            <p:cNvCxnSpPr>
              <a:cxnSpLocks/>
              <a:stCxn id="69" idx="6"/>
              <a:endCxn id="65" idx="2"/>
            </p:cNvCxnSpPr>
            <p:nvPr/>
          </p:nvCxnSpPr>
          <p:spPr>
            <a:xfrm flipV="1">
              <a:off x="5029200" y="3143887"/>
              <a:ext cx="1524002" cy="137006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C4A29C5-3C78-4924-8D8A-208E645A1E93}"/>
                </a:ext>
              </a:extLst>
            </p:cNvPr>
            <p:cNvCxnSpPr>
              <a:cxnSpLocks/>
              <a:stCxn id="69" idx="6"/>
              <a:endCxn id="64" idx="2"/>
            </p:cNvCxnSpPr>
            <p:nvPr/>
          </p:nvCxnSpPr>
          <p:spPr>
            <a:xfrm flipV="1">
              <a:off x="5029200" y="3828917"/>
              <a:ext cx="1524002" cy="68503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8510C2A1-B598-4DFB-B4AD-EBA2F63DE413}"/>
                </a:ext>
              </a:extLst>
            </p:cNvPr>
            <p:cNvCxnSpPr>
              <a:cxnSpLocks/>
              <a:stCxn id="69" idx="6"/>
              <a:endCxn id="62" idx="2"/>
            </p:cNvCxnSpPr>
            <p:nvPr/>
          </p:nvCxnSpPr>
          <p:spPr>
            <a:xfrm>
              <a:off x="5029200" y="4513947"/>
              <a:ext cx="1524002" cy="68503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9011EB3-06DE-44F2-BDF7-83570A858D54}"/>
                </a:ext>
              </a:extLst>
            </p:cNvPr>
            <p:cNvCxnSpPr>
              <a:cxnSpLocks/>
              <a:stCxn id="70" idx="6"/>
              <a:endCxn id="62" idx="2"/>
            </p:cNvCxnSpPr>
            <p:nvPr/>
          </p:nvCxnSpPr>
          <p:spPr>
            <a:xfrm>
              <a:off x="5029200" y="3828917"/>
              <a:ext cx="1524002" cy="137006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B7D5BAF8-67B7-4E78-A301-7B8FF570ACD7}"/>
                </a:ext>
              </a:extLst>
            </p:cNvPr>
            <p:cNvCxnSpPr>
              <a:cxnSpLocks/>
              <a:stCxn id="70" idx="6"/>
              <a:endCxn id="63" idx="2"/>
            </p:cNvCxnSpPr>
            <p:nvPr/>
          </p:nvCxnSpPr>
          <p:spPr>
            <a:xfrm>
              <a:off x="5029200" y="3828917"/>
              <a:ext cx="1524002" cy="68503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4622FC1F-4514-4544-9DB8-8ED1201E61FE}"/>
                </a:ext>
              </a:extLst>
            </p:cNvPr>
            <p:cNvCxnSpPr>
              <a:cxnSpLocks/>
              <a:stCxn id="70" idx="6"/>
              <a:endCxn id="65" idx="2"/>
            </p:cNvCxnSpPr>
            <p:nvPr/>
          </p:nvCxnSpPr>
          <p:spPr>
            <a:xfrm flipV="1">
              <a:off x="5029200" y="3143887"/>
              <a:ext cx="1524002" cy="68503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CF6A9454-DA43-4EA0-995C-10FEF74C6FA2}"/>
                </a:ext>
              </a:extLst>
            </p:cNvPr>
            <p:cNvCxnSpPr>
              <a:cxnSpLocks/>
              <a:stCxn id="70" idx="6"/>
              <a:endCxn id="66" idx="2"/>
            </p:cNvCxnSpPr>
            <p:nvPr/>
          </p:nvCxnSpPr>
          <p:spPr>
            <a:xfrm flipV="1">
              <a:off x="5029200" y="2457317"/>
              <a:ext cx="1524002" cy="137160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7E00B874-F535-4586-B696-CF03D0712F11}"/>
                </a:ext>
              </a:extLst>
            </p:cNvPr>
            <p:cNvCxnSpPr>
              <a:cxnSpLocks/>
              <a:stCxn id="70" idx="6"/>
              <a:endCxn id="67" idx="2"/>
            </p:cNvCxnSpPr>
            <p:nvPr/>
          </p:nvCxnSpPr>
          <p:spPr>
            <a:xfrm flipV="1">
              <a:off x="5029200" y="1771517"/>
              <a:ext cx="1543052" cy="205740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AB70B6A4-3D95-46D3-8E6D-B6CD41D3B836}"/>
                </a:ext>
              </a:extLst>
            </p:cNvPr>
            <p:cNvCxnSpPr>
              <a:cxnSpLocks/>
              <a:stCxn id="71" idx="6"/>
              <a:endCxn id="67" idx="2"/>
            </p:cNvCxnSpPr>
            <p:nvPr/>
          </p:nvCxnSpPr>
          <p:spPr>
            <a:xfrm flipV="1">
              <a:off x="5029200" y="1771517"/>
              <a:ext cx="1543052" cy="137237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2374789E-EEB9-4CA6-8A96-39633E9F064A}"/>
                </a:ext>
              </a:extLst>
            </p:cNvPr>
            <p:cNvCxnSpPr>
              <a:cxnSpLocks/>
              <a:stCxn id="71" idx="6"/>
              <a:endCxn id="66" idx="2"/>
            </p:cNvCxnSpPr>
            <p:nvPr/>
          </p:nvCxnSpPr>
          <p:spPr>
            <a:xfrm flipV="1">
              <a:off x="5029200" y="2457317"/>
              <a:ext cx="1524002" cy="68657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7840AA23-C8EA-4742-9A15-E2748382D530}"/>
                </a:ext>
              </a:extLst>
            </p:cNvPr>
            <p:cNvCxnSpPr>
              <a:cxnSpLocks/>
              <a:stCxn id="71" idx="6"/>
              <a:endCxn id="64" idx="2"/>
            </p:cNvCxnSpPr>
            <p:nvPr/>
          </p:nvCxnSpPr>
          <p:spPr>
            <a:xfrm>
              <a:off x="5029200" y="3143887"/>
              <a:ext cx="1524002" cy="68503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A94B06ED-16E2-4B10-BBC6-C5E13B381C11}"/>
                </a:ext>
              </a:extLst>
            </p:cNvPr>
            <p:cNvCxnSpPr>
              <a:cxnSpLocks/>
              <a:stCxn id="71" idx="6"/>
              <a:endCxn id="63" idx="2"/>
            </p:cNvCxnSpPr>
            <p:nvPr/>
          </p:nvCxnSpPr>
          <p:spPr>
            <a:xfrm>
              <a:off x="5029200" y="3143887"/>
              <a:ext cx="1524002" cy="137006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8B65F56C-7E27-449B-B76D-21AE4A97F0E3}"/>
                </a:ext>
              </a:extLst>
            </p:cNvPr>
            <p:cNvCxnSpPr>
              <a:cxnSpLocks/>
              <a:stCxn id="71" idx="6"/>
              <a:endCxn id="62" idx="2"/>
            </p:cNvCxnSpPr>
            <p:nvPr/>
          </p:nvCxnSpPr>
          <p:spPr>
            <a:xfrm>
              <a:off x="5029200" y="3143887"/>
              <a:ext cx="1524002" cy="205509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B8773555-8FD0-49C9-974C-CFC905C45A30}"/>
                </a:ext>
              </a:extLst>
            </p:cNvPr>
            <p:cNvCxnSpPr>
              <a:cxnSpLocks/>
              <a:stCxn id="72" idx="6"/>
              <a:endCxn id="62" idx="2"/>
            </p:cNvCxnSpPr>
            <p:nvPr/>
          </p:nvCxnSpPr>
          <p:spPr>
            <a:xfrm>
              <a:off x="5029200" y="2457317"/>
              <a:ext cx="1524002" cy="274166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85239B5-2048-482C-807B-B00256C918B4}"/>
                </a:ext>
              </a:extLst>
            </p:cNvPr>
            <p:cNvCxnSpPr>
              <a:cxnSpLocks/>
              <a:stCxn id="72" idx="6"/>
              <a:endCxn id="63" idx="2"/>
            </p:cNvCxnSpPr>
            <p:nvPr/>
          </p:nvCxnSpPr>
          <p:spPr>
            <a:xfrm>
              <a:off x="5029200" y="2457317"/>
              <a:ext cx="1524002" cy="205663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1EBBBC50-2B8D-472C-A480-F82E1DB9479E}"/>
                </a:ext>
              </a:extLst>
            </p:cNvPr>
            <p:cNvCxnSpPr>
              <a:cxnSpLocks/>
              <a:stCxn id="72" idx="6"/>
              <a:endCxn id="64" idx="2"/>
            </p:cNvCxnSpPr>
            <p:nvPr/>
          </p:nvCxnSpPr>
          <p:spPr>
            <a:xfrm>
              <a:off x="5029200" y="2457317"/>
              <a:ext cx="1524002" cy="137160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7FA54C2E-DCC3-4529-AB64-B91F3601BD5A}"/>
                </a:ext>
              </a:extLst>
            </p:cNvPr>
            <p:cNvCxnSpPr>
              <a:cxnSpLocks/>
              <a:stCxn id="72" idx="6"/>
              <a:endCxn id="65" idx="2"/>
            </p:cNvCxnSpPr>
            <p:nvPr/>
          </p:nvCxnSpPr>
          <p:spPr>
            <a:xfrm>
              <a:off x="5029200" y="2457317"/>
              <a:ext cx="1524002" cy="68657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BF694B64-7DA1-449E-A4F1-F60C3C9C7BA1}"/>
                </a:ext>
              </a:extLst>
            </p:cNvPr>
            <p:cNvCxnSpPr>
              <a:cxnSpLocks/>
              <a:stCxn id="72" idx="6"/>
              <a:endCxn id="67" idx="2"/>
            </p:cNvCxnSpPr>
            <p:nvPr/>
          </p:nvCxnSpPr>
          <p:spPr>
            <a:xfrm flipV="1">
              <a:off x="5029200" y="1771517"/>
              <a:ext cx="1543052" cy="68580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5C66104A-9F1D-4D18-BE43-DDFB4230B18A}"/>
                </a:ext>
              </a:extLst>
            </p:cNvPr>
            <p:cNvCxnSpPr>
              <a:cxnSpLocks/>
              <a:stCxn id="73" idx="6"/>
              <a:endCxn id="66" idx="2"/>
            </p:cNvCxnSpPr>
            <p:nvPr/>
          </p:nvCxnSpPr>
          <p:spPr>
            <a:xfrm>
              <a:off x="5048250" y="1771517"/>
              <a:ext cx="1504952" cy="68580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6B3DE74F-4336-4BC0-84FB-0E507AAA52C1}"/>
                </a:ext>
              </a:extLst>
            </p:cNvPr>
            <p:cNvCxnSpPr>
              <a:cxnSpLocks/>
              <a:stCxn id="73" idx="6"/>
              <a:endCxn id="65" idx="2"/>
            </p:cNvCxnSpPr>
            <p:nvPr/>
          </p:nvCxnSpPr>
          <p:spPr>
            <a:xfrm>
              <a:off x="5048250" y="1771517"/>
              <a:ext cx="1504952" cy="137237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BFC3D2EC-5CAE-4F69-9683-EACF1C73DC00}"/>
                </a:ext>
              </a:extLst>
            </p:cNvPr>
            <p:cNvCxnSpPr>
              <a:cxnSpLocks/>
              <a:stCxn id="73" idx="6"/>
              <a:endCxn id="64" idx="2"/>
            </p:cNvCxnSpPr>
            <p:nvPr/>
          </p:nvCxnSpPr>
          <p:spPr>
            <a:xfrm>
              <a:off x="5048250" y="1771517"/>
              <a:ext cx="1504952" cy="205740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1C245F3B-8C60-43AA-9CE2-6B094F27FE1F}"/>
                </a:ext>
              </a:extLst>
            </p:cNvPr>
            <p:cNvCxnSpPr>
              <a:cxnSpLocks/>
              <a:stCxn id="73" idx="6"/>
              <a:endCxn id="63" idx="2"/>
            </p:cNvCxnSpPr>
            <p:nvPr/>
          </p:nvCxnSpPr>
          <p:spPr>
            <a:xfrm>
              <a:off x="5048250" y="1771517"/>
              <a:ext cx="1504952" cy="274243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115BD50C-305D-4EDC-9F40-63A859AAC801}"/>
                </a:ext>
              </a:extLst>
            </p:cNvPr>
            <p:cNvCxnSpPr>
              <a:cxnSpLocks/>
              <a:stCxn id="73" idx="6"/>
              <a:endCxn id="62" idx="2"/>
            </p:cNvCxnSpPr>
            <p:nvPr/>
          </p:nvCxnSpPr>
          <p:spPr>
            <a:xfrm>
              <a:off x="5048250" y="1771517"/>
              <a:ext cx="1504952" cy="342746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F4449C0A-E920-4359-AB77-E3BD9045C3DD}"/>
                </a:ext>
              </a:extLst>
            </p:cNvPr>
            <p:cNvCxnSpPr>
              <a:cxnSpLocks/>
              <a:stCxn id="67" idx="6"/>
              <a:endCxn id="11" idx="2"/>
            </p:cNvCxnSpPr>
            <p:nvPr/>
          </p:nvCxnSpPr>
          <p:spPr>
            <a:xfrm>
              <a:off x="7162802" y="1771517"/>
              <a:ext cx="1333498" cy="1719217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43EB033A-34B2-429F-8EE2-00EEF29A40A5}"/>
                </a:ext>
              </a:extLst>
            </p:cNvPr>
            <p:cNvCxnSpPr>
              <a:cxnSpLocks/>
              <a:stCxn id="66" idx="6"/>
              <a:endCxn id="11" idx="2"/>
            </p:cNvCxnSpPr>
            <p:nvPr/>
          </p:nvCxnSpPr>
          <p:spPr>
            <a:xfrm>
              <a:off x="7143753" y="2457318"/>
              <a:ext cx="1352547" cy="1033417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9C54B4AD-5092-46B3-AF18-7C4F693B5543}"/>
                </a:ext>
              </a:extLst>
            </p:cNvPr>
            <p:cNvCxnSpPr>
              <a:cxnSpLocks/>
              <a:stCxn id="65" idx="6"/>
              <a:endCxn id="11" idx="2"/>
            </p:cNvCxnSpPr>
            <p:nvPr/>
          </p:nvCxnSpPr>
          <p:spPr>
            <a:xfrm>
              <a:off x="7143753" y="3143887"/>
              <a:ext cx="1352547" cy="346848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B8F5393F-EEBB-4587-A2BA-604C8D5E4AF7}"/>
                </a:ext>
              </a:extLst>
            </p:cNvPr>
            <p:cNvCxnSpPr>
              <a:cxnSpLocks/>
              <a:stCxn id="64" idx="6"/>
              <a:endCxn id="11" idx="2"/>
            </p:cNvCxnSpPr>
            <p:nvPr/>
          </p:nvCxnSpPr>
          <p:spPr>
            <a:xfrm flipV="1">
              <a:off x="7143753" y="3490734"/>
              <a:ext cx="1352547" cy="338183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81D31E78-8876-4295-8981-6D538F85BF77}"/>
                </a:ext>
              </a:extLst>
            </p:cNvPr>
            <p:cNvCxnSpPr>
              <a:cxnSpLocks/>
              <a:stCxn id="63" idx="6"/>
              <a:endCxn id="11" idx="2"/>
            </p:cNvCxnSpPr>
            <p:nvPr/>
          </p:nvCxnSpPr>
          <p:spPr>
            <a:xfrm flipV="1">
              <a:off x="7143753" y="3490734"/>
              <a:ext cx="1352547" cy="1023212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F15F99D8-1DDE-4FE8-9E23-07575C81CE66}"/>
                </a:ext>
              </a:extLst>
            </p:cNvPr>
            <p:cNvCxnSpPr>
              <a:cxnSpLocks/>
              <a:stCxn id="62" idx="6"/>
              <a:endCxn id="11" idx="2"/>
            </p:cNvCxnSpPr>
            <p:nvPr/>
          </p:nvCxnSpPr>
          <p:spPr>
            <a:xfrm flipV="1">
              <a:off x="7143753" y="3490734"/>
              <a:ext cx="1352547" cy="1708243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6A2453F-DC7B-412E-9000-119447F20864}"/>
                  </a:ext>
                </a:extLst>
              </p:cNvPr>
              <p:cNvSpPr/>
              <p:nvPr/>
            </p:nvSpPr>
            <p:spPr>
              <a:xfrm>
                <a:off x="6684022" y="2216441"/>
                <a:ext cx="1548210" cy="331397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PDE loss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6A2453F-DC7B-412E-9000-119447F208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4022" y="2216441"/>
                <a:ext cx="1548210" cy="331397"/>
              </a:xfrm>
              <a:prstGeom prst="rect">
                <a:avLst/>
              </a:prstGeom>
              <a:blipFill>
                <a:blip r:embed="rId5"/>
                <a:stretch>
                  <a:fillRect l="-394" t="-9259" b="-222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2E619B5-0C16-49E8-9E20-F8389ABFE74D}"/>
                  </a:ext>
                </a:extLst>
              </p:cNvPr>
              <p:cNvSpPr/>
              <p:nvPr/>
            </p:nvSpPr>
            <p:spPr>
              <a:xfrm>
                <a:off x="6691774" y="2779371"/>
                <a:ext cx="1540458" cy="346877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BC loss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2E619B5-0C16-49E8-9E20-F8389ABFE7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1774" y="2779371"/>
                <a:ext cx="1540458" cy="346877"/>
              </a:xfrm>
              <a:prstGeom prst="rect">
                <a:avLst/>
              </a:prstGeom>
              <a:blipFill>
                <a:blip r:embed="rId6"/>
                <a:stretch>
                  <a:fillRect t="-5263" b="-1929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BF2BEAFD-7205-40A7-8847-F187502C6F33}"/>
                  </a:ext>
                </a:extLst>
              </p:cNvPr>
              <p:cNvSpPr/>
              <p:nvPr/>
            </p:nvSpPr>
            <p:spPr>
              <a:xfrm>
                <a:off x="6638737" y="3435231"/>
                <a:ext cx="1638779" cy="346877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Data loss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BF2BEAFD-7205-40A7-8847-F187502C6F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8737" y="3435231"/>
                <a:ext cx="1638779" cy="346877"/>
              </a:xfrm>
              <a:prstGeom prst="rect">
                <a:avLst/>
              </a:prstGeom>
              <a:blipFill>
                <a:blip r:embed="rId7"/>
                <a:stretch>
                  <a:fillRect l="-372" t="-7143" b="-196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D0B5C085-4F1B-4A9F-A24E-9ABE9BF37478}"/>
                  </a:ext>
                </a:extLst>
              </p:cNvPr>
              <p:cNvSpPr/>
              <p:nvPr/>
            </p:nvSpPr>
            <p:spPr>
              <a:xfrm>
                <a:off x="8657332" y="2758560"/>
                <a:ext cx="1155579" cy="41800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Loss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D0B5C085-4F1B-4A9F-A24E-9ABE9BF374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7332" y="2758560"/>
                <a:ext cx="1155579" cy="418003"/>
              </a:xfrm>
              <a:prstGeom prst="rect">
                <a:avLst/>
              </a:prstGeom>
              <a:blipFill>
                <a:blip r:embed="rId8"/>
                <a:stretch>
                  <a:fillRect b="-73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F641032C-1A80-41BF-AC59-1A50936A30BE}"/>
              </a:ext>
            </a:extLst>
          </p:cNvPr>
          <p:cNvCxnSpPr>
            <a:cxnSpLocks/>
            <a:stCxn id="11" idx="6"/>
            <a:endCxn id="2" idx="1"/>
          </p:cNvCxnSpPr>
          <p:nvPr/>
        </p:nvCxnSpPr>
        <p:spPr>
          <a:xfrm flipV="1">
            <a:off x="5779953" y="2382140"/>
            <a:ext cx="904069" cy="589969"/>
          </a:xfrm>
          <a:prstGeom prst="straightConnector1">
            <a:avLst/>
          </a:prstGeom>
          <a:ln>
            <a:solidFill>
              <a:srgbClr val="11367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E071CB53-73E1-4D1D-A8E7-381BA0E6C1A4}"/>
              </a:ext>
            </a:extLst>
          </p:cNvPr>
          <p:cNvCxnSpPr>
            <a:cxnSpLocks/>
            <a:stCxn id="11" idx="6"/>
          </p:cNvCxnSpPr>
          <p:nvPr/>
        </p:nvCxnSpPr>
        <p:spPr>
          <a:xfrm>
            <a:off x="5779953" y="2972109"/>
            <a:ext cx="904068" cy="15480"/>
          </a:xfrm>
          <a:prstGeom prst="straightConnector1">
            <a:avLst/>
          </a:prstGeom>
          <a:ln>
            <a:solidFill>
              <a:srgbClr val="11367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271C6A66-0C6F-43BC-9288-A5D32AD4ACB0}"/>
              </a:ext>
            </a:extLst>
          </p:cNvPr>
          <p:cNvCxnSpPr>
            <a:cxnSpLocks/>
            <a:stCxn id="11" idx="6"/>
          </p:cNvCxnSpPr>
          <p:nvPr/>
        </p:nvCxnSpPr>
        <p:spPr>
          <a:xfrm>
            <a:off x="5779953" y="2972109"/>
            <a:ext cx="873330" cy="705546"/>
          </a:xfrm>
          <a:prstGeom prst="straightConnector1">
            <a:avLst/>
          </a:prstGeom>
          <a:ln>
            <a:solidFill>
              <a:srgbClr val="11367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: Rounded Corners 101">
                <a:extLst>
                  <a:ext uri="{FF2B5EF4-FFF2-40B4-BE49-F238E27FC236}">
                    <a16:creationId xmlns:a16="http://schemas.microsoft.com/office/drawing/2014/main" id="{C30BF7B5-7C3C-437C-A005-B0AEB80A8CF2}"/>
                  </a:ext>
                </a:extLst>
              </p:cNvPr>
              <p:cNvSpPr/>
              <p:nvPr/>
            </p:nvSpPr>
            <p:spPr>
              <a:xfrm>
                <a:off x="10380783" y="2743454"/>
                <a:ext cx="1712128" cy="448216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15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5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a:rPr lang="en-US" sz="1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15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5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5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15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argmin</m:t>
                            </m:r>
                          </m:e>
                          <m:lim>
                            <m:r>
                              <a:rPr lang="en-US" sz="15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lim>
                        </m:limLow>
                      </m:fName>
                      <m:e>
                        <m:r>
                          <a:rPr lang="en-US" sz="1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  <m:d>
                          <m:dPr>
                            <m:ctrlPr>
                              <a:rPr lang="en-US" sz="15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5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func>
                  </m:oMath>
                </a14:m>
                <a:endParaRPr lang="en-US" sz="15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2" name="Rectangle: Rounded Corners 101">
                <a:extLst>
                  <a:ext uri="{FF2B5EF4-FFF2-40B4-BE49-F238E27FC236}">
                    <a16:creationId xmlns:a16="http://schemas.microsoft.com/office/drawing/2014/main" id="{C30BF7B5-7C3C-437C-A005-B0AEB80A8C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0783" y="2743454"/>
                <a:ext cx="1712128" cy="44821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6" name="Connector: Elbow 105">
            <a:extLst>
              <a:ext uri="{FF2B5EF4-FFF2-40B4-BE49-F238E27FC236}">
                <a16:creationId xmlns:a16="http://schemas.microsoft.com/office/drawing/2014/main" id="{5F50CCBC-6E76-4649-8758-26EA683A19DA}"/>
              </a:ext>
            </a:extLst>
          </p:cNvPr>
          <p:cNvCxnSpPr>
            <a:stCxn id="2" idx="3"/>
            <a:endCxn id="82" idx="0"/>
          </p:cNvCxnSpPr>
          <p:nvPr/>
        </p:nvCxnSpPr>
        <p:spPr>
          <a:xfrm>
            <a:off x="8232232" y="2382140"/>
            <a:ext cx="1002890" cy="376420"/>
          </a:xfrm>
          <a:prstGeom prst="bentConnector2">
            <a:avLst/>
          </a:prstGeom>
          <a:ln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or: Elbow 106">
            <a:extLst>
              <a:ext uri="{FF2B5EF4-FFF2-40B4-BE49-F238E27FC236}">
                <a16:creationId xmlns:a16="http://schemas.microsoft.com/office/drawing/2014/main" id="{011600FB-5065-4287-8E5F-0CC8E96408FF}"/>
              </a:ext>
            </a:extLst>
          </p:cNvPr>
          <p:cNvCxnSpPr>
            <a:cxnSpLocks/>
            <a:endCxn id="82" idx="2"/>
          </p:cNvCxnSpPr>
          <p:nvPr/>
        </p:nvCxnSpPr>
        <p:spPr>
          <a:xfrm flipV="1">
            <a:off x="8277516" y="3176563"/>
            <a:ext cx="957606" cy="465746"/>
          </a:xfrm>
          <a:prstGeom prst="bentConnector2">
            <a:avLst/>
          </a:prstGeom>
          <a:ln>
            <a:solidFill>
              <a:srgbClr val="0040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2A97AC74-AA27-4C6B-94E7-986B42D05F61}"/>
              </a:ext>
            </a:extLst>
          </p:cNvPr>
          <p:cNvCxnSpPr>
            <a:cxnSpLocks/>
            <a:endCxn id="82" idx="1"/>
          </p:cNvCxnSpPr>
          <p:nvPr/>
        </p:nvCxnSpPr>
        <p:spPr>
          <a:xfrm flipV="1">
            <a:off x="8241396" y="2967562"/>
            <a:ext cx="415936" cy="11286"/>
          </a:xfrm>
          <a:prstGeom prst="straightConnector1">
            <a:avLst/>
          </a:prstGeom>
          <a:ln>
            <a:solidFill>
              <a:srgbClr val="11367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7792A87B-3A67-421D-9F78-C9C230751926}"/>
              </a:ext>
            </a:extLst>
          </p:cNvPr>
          <p:cNvCxnSpPr>
            <a:cxnSpLocks/>
            <a:stCxn id="82" idx="3"/>
            <a:endCxn id="102" idx="1"/>
          </p:cNvCxnSpPr>
          <p:nvPr/>
        </p:nvCxnSpPr>
        <p:spPr>
          <a:xfrm>
            <a:off x="9812911" y="2967562"/>
            <a:ext cx="567872" cy="0"/>
          </a:xfrm>
          <a:prstGeom prst="straightConnector1">
            <a:avLst/>
          </a:prstGeom>
          <a:ln>
            <a:solidFill>
              <a:srgbClr val="11367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E959F18E-2B55-4ACA-B94E-729F6E9891A6}"/>
              </a:ext>
            </a:extLst>
          </p:cNvPr>
          <p:cNvSpPr txBox="1"/>
          <p:nvPr/>
        </p:nvSpPr>
        <p:spPr>
          <a:xfrm>
            <a:off x="158966" y="3377658"/>
            <a:ext cx="147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Input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104ED8D4-8D43-493B-93B0-0363BB4F486D}"/>
              </a:ext>
            </a:extLst>
          </p:cNvPr>
          <p:cNvSpPr txBox="1"/>
          <p:nvPr/>
        </p:nvSpPr>
        <p:spPr>
          <a:xfrm>
            <a:off x="2265057" y="4690869"/>
            <a:ext cx="147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Hidden Layers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6A195C80-EA3E-4206-8A0A-636EB5C067C1}"/>
              </a:ext>
            </a:extLst>
          </p:cNvPr>
          <p:cNvSpPr txBox="1"/>
          <p:nvPr/>
        </p:nvSpPr>
        <p:spPr>
          <a:xfrm>
            <a:off x="5092912" y="3377658"/>
            <a:ext cx="147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Output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EEBF31D8-CA08-4B2F-B897-FCBA06411633}"/>
              </a:ext>
            </a:extLst>
          </p:cNvPr>
          <p:cNvSpPr txBox="1"/>
          <p:nvPr/>
        </p:nvSpPr>
        <p:spPr>
          <a:xfrm>
            <a:off x="7936770" y="3929415"/>
            <a:ext cx="147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Loss</a:t>
            </a: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5A7FBD16-D83F-41CB-B1D3-306F62667103}"/>
              </a:ext>
            </a:extLst>
          </p:cNvPr>
          <p:cNvSpPr/>
          <p:nvPr/>
        </p:nvSpPr>
        <p:spPr>
          <a:xfrm>
            <a:off x="119806" y="1192056"/>
            <a:ext cx="5986427" cy="3937088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8FF6142A-5350-4694-AC8F-3BD79743B64D}"/>
              </a:ext>
            </a:extLst>
          </p:cNvPr>
          <p:cNvSpPr/>
          <p:nvPr/>
        </p:nvSpPr>
        <p:spPr>
          <a:xfrm>
            <a:off x="6334543" y="1783747"/>
            <a:ext cx="3673947" cy="2603886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A5809495-EB44-4AF8-8084-55F53516B4DB}"/>
              </a:ext>
            </a:extLst>
          </p:cNvPr>
          <p:cNvSpPr txBox="1"/>
          <p:nvPr/>
        </p:nvSpPr>
        <p:spPr>
          <a:xfrm>
            <a:off x="9569790" y="2330254"/>
            <a:ext cx="147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Minimize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A601A91F-330A-4AA7-803D-FED05E4A7D1E}"/>
              </a:ext>
            </a:extLst>
          </p:cNvPr>
          <p:cNvSpPr txBox="1"/>
          <p:nvPr/>
        </p:nvSpPr>
        <p:spPr>
          <a:xfrm>
            <a:off x="2265057" y="820012"/>
            <a:ext cx="1819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Neural Network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2F741C3A-CF83-43B8-B235-DED0629BC9E3}"/>
                  </a:ext>
                </a:extLst>
              </p:cNvPr>
              <p:cNvSpPr txBox="1"/>
              <p:nvPr/>
            </p:nvSpPr>
            <p:spPr>
              <a:xfrm>
                <a:off x="8657332" y="2075032"/>
                <a:ext cx="21377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2F741C3A-CF83-43B8-B235-DED0629BC9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7332" y="2075032"/>
                <a:ext cx="213776" cy="276999"/>
              </a:xfrm>
              <a:prstGeom prst="rect">
                <a:avLst/>
              </a:prstGeom>
              <a:blipFill>
                <a:blip r:embed="rId10"/>
                <a:stretch>
                  <a:fillRect l="-11429" r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96C49C38-E3D1-42BD-9F8F-A733EBE89DF6}"/>
                  </a:ext>
                </a:extLst>
              </p:cNvPr>
              <p:cNvSpPr txBox="1"/>
              <p:nvPr/>
            </p:nvSpPr>
            <p:spPr>
              <a:xfrm>
                <a:off x="8319606" y="2649399"/>
                <a:ext cx="21377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96C49C38-E3D1-42BD-9F8F-A733EBE89D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9606" y="2649399"/>
                <a:ext cx="213776" cy="276999"/>
              </a:xfrm>
              <a:prstGeom prst="rect">
                <a:avLst/>
              </a:prstGeom>
              <a:blipFill>
                <a:blip r:embed="rId11"/>
                <a:stretch>
                  <a:fillRect l="-34286" t="-2222" r="-34286" b="-3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E3ED080-AC9B-45E3-8C94-FA41514CB4A1}"/>
                  </a:ext>
                </a:extLst>
              </p:cNvPr>
              <p:cNvSpPr txBox="1"/>
              <p:nvPr/>
            </p:nvSpPr>
            <p:spPr>
              <a:xfrm>
                <a:off x="8671870" y="3676486"/>
                <a:ext cx="21377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E3ED080-AC9B-45E3-8C94-FA41514CB4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1870" y="3676486"/>
                <a:ext cx="213776" cy="276999"/>
              </a:xfrm>
              <a:prstGeom prst="rect">
                <a:avLst/>
              </a:prstGeom>
              <a:blipFill>
                <a:blip r:embed="rId12"/>
                <a:stretch>
                  <a:fillRect l="-20000" r="-14286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E710B737-E096-4645-9F5C-086D834498F2}"/>
                  </a:ext>
                </a:extLst>
              </p:cNvPr>
              <p:cNvSpPr txBox="1"/>
              <p:nvPr/>
            </p:nvSpPr>
            <p:spPr>
              <a:xfrm>
                <a:off x="6256835" y="4478474"/>
                <a:ext cx="398929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E710B737-E096-4645-9F5C-086D834498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6835" y="4478474"/>
                <a:ext cx="3989297" cy="553998"/>
              </a:xfrm>
              <a:prstGeom prst="rect">
                <a:avLst/>
              </a:prstGeom>
              <a:blipFill>
                <a:blip r:embed="rId13"/>
                <a:stretch>
                  <a:fillRect t="-1099" r="-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0" name="TextBox 129">
            <a:extLst>
              <a:ext uri="{FF2B5EF4-FFF2-40B4-BE49-F238E27FC236}">
                <a16:creationId xmlns:a16="http://schemas.microsoft.com/office/drawing/2014/main" id="{C6164DBD-24CF-46C4-B5EE-C1E98C37A25E}"/>
              </a:ext>
            </a:extLst>
          </p:cNvPr>
          <p:cNvSpPr txBox="1"/>
          <p:nvPr/>
        </p:nvSpPr>
        <p:spPr>
          <a:xfrm>
            <a:off x="116378" y="5585527"/>
            <a:ext cx="7708606" cy="725314"/>
          </a:xfrm>
          <a:prstGeom prst="rect">
            <a:avLst/>
          </a:prstGeom>
          <a:solidFill>
            <a:srgbClr val="D8F3F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/>
              <a:t>Goal:</a:t>
            </a:r>
            <a:r>
              <a:rPr lang="en-US" sz="2000" b="1" dirty="0"/>
              <a:t> </a:t>
            </a:r>
            <a:r>
              <a:rPr lang="en-US" sz="2000" dirty="0"/>
              <a:t>investigate the use of the Schwarz alternating method as a means to couple </a:t>
            </a:r>
            <a:r>
              <a:rPr lang="en-US" sz="2000" b="1" dirty="0"/>
              <a:t>Physics-Informed Neural Networks (PINNs)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DC33BB9-6BF1-4381-9BD7-994E012AEB6B}"/>
              </a:ext>
            </a:extLst>
          </p:cNvPr>
          <p:cNvSpPr txBox="1"/>
          <p:nvPr/>
        </p:nvSpPr>
        <p:spPr>
          <a:xfrm>
            <a:off x="8319606" y="5094510"/>
            <a:ext cx="3577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Scenario 1: </a:t>
            </a:r>
            <a:r>
              <a:rPr lang="en-US" dirty="0"/>
              <a:t>use Schwarz to train subdomain PINNs (offline)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48CD91EF-D5C3-41B7-A95C-9F19ADA909BB}"/>
              </a:ext>
            </a:extLst>
          </p:cNvPr>
          <p:cNvSpPr txBox="1"/>
          <p:nvPr/>
        </p:nvSpPr>
        <p:spPr>
          <a:xfrm>
            <a:off x="8319606" y="5840917"/>
            <a:ext cx="3488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Scenario 2: </a:t>
            </a:r>
            <a:r>
              <a:rPr lang="en-US" dirty="0"/>
              <a:t>use Schwarz to couple pre-trained subdomain PINNs/NNs (online)</a:t>
            </a:r>
          </a:p>
        </p:txBody>
      </p:sp>
      <p:sp>
        <p:nvSpPr>
          <p:cNvPr id="134" name="Left Brace 133">
            <a:extLst>
              <a:ext uri="{FF2B5EF4-FFF2-40B4-BE49-F238E27FC236}">
                <a16:creationId xmlns:a16="http://schemas.microsoft.com/office/drawing/2014/main" id="{B584F2B4-8DDD-4BD8-B36F-887C6E2B3DDD}"/>
              </a:ext>
            </a:extLst>
          </p:cNvPr>
          <p:cNvSpPr/>
          <p:nvPr/>
        </p:nvSpPr>
        <p:spPr>
          <a:xfrm>
            <a:off x="7828412" y="5417675"/>
            <a:ext cx="412984" cy="1080553"/>
          </a:xfrm>
          <a:prstGeom prst="leftBrac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FDFCE40-DE29-4DA8-A5C3-80F248A4C1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87366" y="125056"/>
            <a:ext cx="1695835" cy="16958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60B81D-9E1B-4787-821E-8A0262EE4FB7}"/>
              </a:ext>
            </a:extLst>
          </p:cNvPr>
          <p:cNvSpPr txBox="1"/>
          <p:nvPr/>
        </p:nvSpPr>
        <p:spPr>
          <a:xfrm>
            <a:off x="8574846" y="509516"/>
            <a:ext cx="17470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Will Snyder</a:t>
            </a:r>
          </a:p>
          <a:p>
            <a:pPr algn="ctr"/>
            <a:r>
              <a:rPr lang="en-US" sz="1600" i="1" dirty="0"/>
              <a:t>Summer Intern</a:t>
            </a:r>
          </a:p>
          <a:p>
            <a:pPr algn="ctr"/>
            <a:r>
              <a:rPr lang="en-US" sz="1600" i="1" dirty="0"/>
              <a:t>Virginia Tech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E28AA78-7FE5-40FD-B6D6-38A6A7EEF408}"/>
              </a:ext>
            </a:extLst>
          </p:cNvPr>
          <p:cNvSpPr/>
          <p:nvPr/>
        </p:nvSpPr>
        <p:spPr>
          <a:xfrm>
            <a:off x="8319606" y="5094509"/>
            <a:ext cx="3595793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B5EDA27-E900-4633-851A-83A2DAFF5587}"/>
              </a:ext>
            </a:extLst>
          </p:cNvPr>
          <p:cNvSpPr txBox="1"/>
          <p:nvPr/>
        </p:nvSpPr>
        <p:spPr>
          <a:xfrm>
            <a:off x="10228578" y="4683521"/>
            <a:ext cx="1765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Focus thus far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E1E4889-F8EA-4791-8D30-DBB824A8ADFF}"/>
              </a:ext>
            </a:extLst>
          </p:cNvPr>
          <p:cNvSpPr txBox="1"/>
          <p:nvPr/>
        </p:nvSpPr>
        <p:spPr>
          <a:xfrm>
            <a:off x="160325" y="6489025"/>
            <a:ext cx="7156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Related work: Li et al., 2019, Li et al., 2020, Wang et al., 2022.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BE3446FD-F4D4-42E4-BD32-628798593E94}"/>
                  </a:ext>
                </a:extLst>
              </p:cNvPr>
              <p:cNvSpPr txBox="1"/>
              <p:nvPr/>
            </p:nvSpPr>
            <p:spPr>
              <a:xfrm rot="200748">
                <a:off x="1745408" y="1371558"/>
                <a:ext cx="824007" cy="34592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BE3446FD-F4D4-42E4-BD32-628798593E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0748">
                <a:off x="1745408" y="1371558"/>
                <a:ext cx="824007" cy="345929"/>
              </a:xfrm>
              <a:prstGeom prst="rect">
                <a:avLst/>
              </a:prstGeom>
              <a:blipFill>
                <a:blip r:embed="rId15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2E23BA4D-9BBC-40CA-9878-CA0C3DFFBF2B}"/>
                  </a:ext>
                </a:extLst>
              </p:cNvPr>
              <p:cNvSpPr txBox="1"/>
              <p:nvPr/>
            </p:nvSpPr>
            <p:spPr>
              <a:xfrm rot="200748">
                <a:off x="1738783" y="1926006"/>
                <a:ext cx="824007" cy="3584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2E23BA4D-9BBC-40CA-9878-CA0C3DFFBF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0748">
                <a:off x="1738783" y="1926006"/>
                <a:ext cx="824007" cy="358431"/>
              </a:xfrm>
              <a:prstGeom prst="rect">
                <a:avLst/>
              </a:prstGeom>
              <a:blipFill>
                <a:blip r:embed="rId16"/>
                <a:stretch>
                  <a:fillRect b="-5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C7A09BFC-D3DB-4443-AB36-40EB40E5D931}"/>
                  </a:ext>
                </a:extLst>
              </p:cNvPr>
              <p:cNvSpPr txBox="1"/>
              <p:nvPr/>
            </p:nvSpPr>
            <p:spPr>
              <a:xfrm rot="200748">
                <a:off x="1740987" y="4216879"/>
                <a:ext cx="824007" cy="3584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C7A09BFC-D3DB-4443-AB36-40EB40E5D9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0748">
                <a:off x="1740987" y="4216879"/>
                <a:ext cx="824007" cy="358431"/>
              </a:xfrm>
              <a:prstGeom prst="rect">
                <a:avLst/>
              </a:prstGeom>
              <a:blipFill>
                <a:blip r:embed="rId17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D8956B59-8A44-47E8-A981-28D5CD7012AF}"/>
                  </a:ext>
                </a:extLst>
              </p:cNvPr>
              <p:cNvSpPr txBox="1"/>
              <p:nvPr/>
            </p:nvSpPr>
            <p:spPr>
              <a:xfrm>
                <a:off x="2068560" y="2538737"/>
                <a:ext cx="1410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D8956B59-8A44-47E8-A981-28D5CD7012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8560" y="2538737"/>
                <a:ext cx="141064" cy="276999"/>
              </a:xfrm>
              <a:prstGeom prst="rect">
                <a:avLst/>
              </a:prstGeom>
              <a:blipFill>
                <a:blip r:embed="rId18"/>
                <a:stretch>
                  <a:fillRect l="-30435" r="-34783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E0F54BFC-CCF5-4E5E-A97B-30D31F74547C}"/>
                  </a:ext>
                </a:extLst>
              </p:cNvPr>
              <p:cNvSpPr txBox="1"/>
              <p:nvPr/>
            </p:nvSpPr>
            <p:spPr>
              <a:xfrm>
                <a:off x="2072678" y="3086554"/>
                <a:ext cx="1410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E0F54BFC-CCF5-4E5E-A97B-30D31F7454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2678" y="3086554"/>
                <a:ext cx="141064" cy="276999"/>
              </a:xfrm>
              <a:prstGeom prst="rect">
                <a:avLst/>
              </a:prstGeom>
              <a:blipFill>
                <a:blip r:embed="rId19"/>
                <a:stretch>
                  <a:fillRect l="-30435" r="-34783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8A42A965-7AC3-4066-AF64-0A94188EA3F3}"/>
                  </a:ext>
                </a:extLst>
              </p:cNvPr>
              <p:cNvSpPr txBox="1"/>
              <p:nvPr/>
            </p:nvSpPr>
            <p:spPr>
              <a:xfrm>
                <a:off x="2072677" y="3667326"/>
                <a:ext cx="1410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8A42A965-7AC3-4066-AF64-0A94188EA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2677" y="3667326"/>
                <a:ext cx="141064" cy="276999"/>
              </a:xfrm>
              <a:prstGeom prst="rect">
                <a:avLst/>
              </a:prstGeom>
              <a:blipFill>
                <a:blip r:embed="rId20"/>
                <a:stretch>
                  <a:fillRect l="-30435" r="-34783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2D2F545B-B312-46C5-BC19-9E77F27547E0}"/>
                  </a:ext>
                </a:extLst>
              </p:cNvPr>
              <p:cNvSpPr txBox="1"/>
              <p:nvPr/>
            </p:nvSpPr>
            <p:spPr>
              <a:xfrm>
                <a:off x="3794392" y="3101545"/>
                <a:ext cx="12270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2D2F545B-B312-46C5-BC19-9E77F27547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4392" y="3101545"/>
                <a:ext cx="122700" cy="276999"/>
              </a:xfrm>
              <a:prstGeom prst="rect">
                <a:avLst/>
              </a:prstGeom>
              <a:blipFill>
                <a:blip r:embed="rId21"/>
                <a:stretch>
                  <a:fillRect l="-42857" r="-38095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5FB6A254-3C5B-4DA2-940C-922E829A5431}"/>
                  </a:ext>
                </a:extLst>
              </p:cNvPr>
              <p:cNvSpPr txBox="1"/>
              <p:nvPr/>
            </p:nvSpPr>
            <p:spPr>
              <a:xfrm>
                <a:off x="3794391" y="3659634"/>
                <a:ext cx="1410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5FB6A254-3C5B-4DA2-940C-922E829A54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4391" y="3659634"/>
                <a:ext cx="141064" cy="276999"/>
              </a:xfrm>
              <a:prstGeom prst="rect">
                <a:avLst/>
              </a:prstGeom>
              <a:blipFill>
                <a:blip r:embed="rId22"/>
                <a:stretch>
                  <a:fillRect l="-29167" r="-29167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9097F1FB-ADA8-459C-9682-EC896B6FF69B}"/>
                  </a:ext>
                </a:extLst>
              </p:cNvPr>
              <p:cNvSpPr txBox="1"/>
              <p:nvPr/>
            </p:nvSpPr>
            <p:spPr>
              <a:xfrm>
                <a:off x="3802462" y="2534966"/>
                <a:ext cx="1410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9097F1FB-ADA8-459C-9682-EC896B6FF6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462" y="2534966"/>
                <a:ext cx="141064" cy="276999"/>
              </a:xfrm>
              <a:prstGeom prst="rect">
                <a:avLst/>
              </a:prstGeom>
              <a:blipFill>
                <a:blip r:embed="rId23"/>
                <a:stretch>
                  <a:fillRect l="-30435" r="-34783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F36EE33E-D764-4EEF-A61E-B482097D92B5}"/>
                  </a:ext>
                </a:extLst>
              </p:cNvPr>
              <p:cNvSpPr txBox="1"/>
              <p:nvPr/>
            </p:nvSpPr>
            <p:spPr>
              <a:xfrm>
                <a:off x="4987284" y="4561563"/>
                <a:ext cx="1410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F36EE33E-D764-4EEF-A61E-B482097D92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7284" y="4561563"/>
                <a:ext cx="141064" cy="276999"/>
              </a:xfrm>
              <a:prstGeom prst="rect">
                <a:avLst/>
              </a:prstGeom>
              <a:blipFill>
                <a:blip r:embed="rId24"/>
                <a:stretch>
                  <a:fillRect l="-30435" r="-34783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EAC115DE-8CD9-4E44-B48F-894E31E7FE14}"/>
                  </a:ext>
                </a:extLst>
              </p:cNvPr>
              <p:cNvSpPr txBox="1"/>
              <p:nvPr/>
            </p:nvSpPr>
            <p:spPr>
              <a:xfrm rot="200748">
                <a:off x="3480808" y="1351024"/>
                <a:ext cx="824007" cy="34592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EAC115DE-8CD9-4E44-B48F-894E31E7F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0748">
                <a:off x="3480808" y="1351024"/>
                <a:ext cx="824007" cy="345929"/>
              </a:xfrm>
              <a:prstGeom prst="rect">
                <a:avLst/>
              </a:prstGeom>
              <a:blipFill>
                <a:blip r:embed="rId25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09C401B7-EB1D-4F19-89D7-FE60932E3180}"/>
                  </a:ext>
                </a:extLst>
              </p:cNvPr>
              <p:cNvSpPr txBox="1"/>
              <p:nvPr/>
            </p:nvSpPr>
            <p:spPr>
              <a:xfrm rot="200748">
                <a:off x="3485208" y="1942479"/>
                <a:ext cx="824007" cy="3584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09C401B7-EB1D-4F19-89D7-FE60932E31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0748">
                <a:off x="3485208" y="1942479"/>
                <a:ext cx="824007" cy="358431"/>
              </a:xfrm>
              <a:prstGeom prst="rect">
                <a:avLst/>
              </a:prstGeom>
              <a:blipFill>
                <a:blip r:embed="rId26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98BF77AB-505C-4E9B-AD94-CF74C8E371D0}"/>
                  </a:ext>
                </a:extLst>
              </p:cNvPr>
              <p:cNvSpPr txBox="1"/>
              <p:nvPr/>
            </p:nvSpPr>
            <p:spPr>
              <a:xfrm rot="200748">
                <a:off x="3487412" y="4233352"/>
                <a:ext cx="824007" cy="3584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98BF77AB-505C-4E9B-AD94-CF74C8E371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0748">
                <a:off x="3487412" y="4233352"/>
                <a:ext cx="824007" cy="358431"/>
              </a:xfrm>
              <a:prstGeom prst="rect">
                <a:avLst/>
              </a:prstGeom>
              <a:blipFill>
                <a:blip r:embed="rId27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022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53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Bonus: PINN-PINN coupling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53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1E719E9-3EB1-4353-AD53-5C82DBC03D3A}"/>
                  </a:ext>
                </a:extLst>
              </p:cNvPr>
              <p:cNvSpPr txBox="1"/>
              <p:nvPr/>
            </p:nvSpPr>
            <p:spPr>
              <a:xfrm>
                <a:off x="200934" y="957682"/>
                <a:ext cx="65131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1D steady </a:t>
                </a:r>
                <a:r>
                  <a:rPr lang="en-US" sz="2000" b="1" dirty="0"/>
                  <a:t>advection-diffusion</a:t>
                </a:r>
                <a:r>
                  <a:rPr lang="en-US" sz="2000" dirty="0"/>
                  <a:t> equation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1E719E9-3EB1-4353-AD53-5C82DBC03D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934" y="957682"/>
                <a:ext cx="6513182" cy="400110"/>
              </a:xfrm>
              <a:prstGeom prst="rect">
                <a:avLst/>
              </a:prstGeom>
              <a:blipFill>
                <a:blip r:embed="rId3"/>
                <a:stretch>
                  <a:fillRect l="-1030" t="-909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19643901-5557-4EDA-814E-AF625F80F4B5}"/>
                  </a:ext>
                </a:extLst>
              </p:cNvPr>
              <p:cNvSpPr txBox="1"/>
              <p:nvPr/>
            </p:nvSpPr>
            <p:spPr>
              <a:xfrm>
                <a:off x="1216063" y="1506184"/>
                <a:ext cx="4177682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𝑥𝑥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=1,  </m:t>
                    </m:r>
                  </m:oMath>
                </a14:m>
                <a:r>
                  <a:rPr lang="en-US" sz="2200" dirty="0"/>
                  <a:t>  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(0)=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(1)=0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19643901-5557-4EDA-814E-AF625F80F4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6063" y="1506184"/>
                <a:ext cx="4177682" cy="338554"/>
              </a:xfrm>
              <a:prstGeom prst="rect">
                <a:avLst/>
              </a:prstGeom>
              <a:blipFill>
                <a:blip r:embed="rId4"/>
                <a:stretch>
                  <a:fillRect l="-1603" r="-1020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3" name="Group 102">
            <a:extLst>
              <a:ext uri="{FF2B5EF4-FFF2-40B4-BE49-F238E27FC236}">
                <a16:creationId xmlns:a16="http://schemas.microsoft.com/office/drawing/2014/main" id="{2FE84007-5893-4663-B977-BAAE7FECEEC4}"/>
              </a:ext>
            </a:extLst>
          </p:cNvPr>
          <p:cNvGrpSpPr/>
          <p:nvPr/>
        </p:nvGrpSpPr>
        <p:grpSpPr>
          <a:xfrm>
            <a:off x="6950416" y="774855"/>
            <a:ext cx="4233667" cy="1636470"/>
            <a:chOff x="3658538" y="866681"/>
            <a:chExt cx="5236958" cy="2192216"/>
          </a:xfrm>
        </p:grpSpPr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CD018694-2B4D-42A3-8B18-2B9F6E66E931}"/>
                </a:ext>
              </a:extLst>
            </p:cNvPr>
            <p:cNvCxnSpPr/>
            <p:nvPr/>
          </p:nvCxnSpPr>
          <p:spPr>
            <a:xfrm>
              <a:off x="3845977" y="2093736"/>
              <a:ext cx="47752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2D5439A-A12F-42CD-8D66-45F12BC9038A}"/>
                </a:ext>
              </a:extLst>
            </p:cNvPr>
            <p:cNvCxnSpPr/>
            <p:nvPr/>
          </p:nvCxnSpPr>
          <p:spPr>
            <a:xfrm>
              <a:off x="3845977" y="2002296"/>
              <a:ext cx="0" cy="172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2B8B1E3-4151-490A-A0F1-AB01FD1F95C8}"/>
                </a:ext>
              </a:extLst>
            </p:cNvPr>
            <p:cNvCxnSpPr/>
            <p:nvPr/>
          </p:nvCxnSpPr>
          <p:spPr>
            <a:xfrm>
              <a:off x="5319177" y="2012456"/>
              <a:ext cx="0" cy="172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980CD64C-1257-4E8C-8C41-DECA76A57F3B}"/>
                </a:ext>
              </a:extLst>
            </p:cNvPr>
            <p:cNvCxnSpPr/>
            <p:nvPr/>
          </p:nvCxnSpPr>
          <p:spPr>
            <a:xfrm>
              <a:off x="7158137" y="2002296"/>
              <a:ext cx="0" cy="172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C0F1F148-E6EA-46DC-81C8-B7B785360E69}"/>
                </a:ext>
              </a:extLst>
            </p:cNvPr>
            <p:cNvCxnSpPr/>
            <p:nvPr/>
          </p:nvCxnSpPr>
          <p:spPr>
            <a:xfrm>
              <a:off x="8620444" y="2002296"/>
              <a:ext cx="0" cy="172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007B44F0-7EC5-4BDD-B654-DFBC455F7180}"/>
                    </a:ext>
                  </a:extLst>
                </p:cNvPr>
                <p:cNvSpPr txBox="1"/>
                <p:nvPr/>
              </p:nvSpPr>
              <p:spPr>
                <a:xfrm>
                  <a:off x="5194290" y="2729059"/>
                  <a:ext cx="361597" cy="32983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60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007B44F0-7EC5-4BDD-B654-DFBC455F71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4290" y="2729059"/>
                  <a:ext cx="361597" cy="329838"/>
                </a:xfrm>
                <a:prstGeom prst="rect">
                  <a:avLst/>
                </a:prstGeom>
                <a:blipFill>
                  <a:blip r:embed="rId5"/>
                  <a:stretch>
                    <a:fillRect l="-14894" r="-2128" b="-146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6FDC1731-9C2C-4DC0-B251-0265943713E7}"/>
                    </a:ext>
                  </a:extLst>
                </p:cNvPr>
                <p:cNvSpPr txBox="1"/>
                <p:nvPr/>
              </p:nvSpPr>
              <p:spPr>
                <a:xfrm>
                  <a:off x="3658538" y="1586945"/>
                  <a:ext cx="436875" cy="453527"/>
                </a:xfrm>
                <a:prstGeom prst="rect">
                  <a:avLst/>
                </a:prstGeom>
                <a:noFill/>
                <a:ln w="2857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6FDC1731-9C2C-4DC0-B251-0265943713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8538" y="1586945"/>
                  <a:ext cx="436875" cy="45352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8575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TextBox 126">
                  <a:extLst>
                    <a:ext uri="{FF2B5EF4-FFF2-40B4-BE49-F238E27FC236}">
                      <a16:creationId xmlns:a16="http://schemas.microsoft.com/office/drawing/2014/main" id="{C1E8B410-8298-4ED8-AFE2-9C3BFA847F45}"/>
                    </a:ext>
                  </a:extLst>
                </p:cNvPr>
                <p:cNvSpPr txBox="1"/>
                <p:nvPr/>
              </p:nvSpPr>
              <p:spPr>
                <a:xfrm rot="207091">
                  <a:off x="5080449" y="1558420"/>
                  <a:ext cx="589280" cy="4535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27" name="TextBox 126">
                  <a:extLst>
                    <a:ext uri="{FF2B5EF4-FFF2-40B4-BE49-F238E27FC236}">
                      <a16:creationId xmlns:a16="http://schemas.microsoft.com/office/drawing/2014/main" id="{C1E8B410-8298-4ED8-AFE2-9C3BFA847F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7091">
                  <a:off x="5080449" y="1558420"/>
                  <a:ext cx="589280" cy="45352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2372AB68-F1DA-4E04-9591-69DE30F347A1}"/>
                    </a:ext>
                  </a:extLst>
                </p:cNvPr>
                <p:cNvSpPr txBox="1"/>
                <p:nvPr/>
              </p:nvSpPr>
              <p:spPr>
                <a:xfrm>
                  <a:off x="6893492" y="1559773"/>
                  <a:ext cx="589280" cy="4535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2372AB68-F1DA-4E04-9591-69DE30F347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93492" y="1559773"/>
                  <a:ext cx="589280" cy="453527"/>
                </a:xfrm>
                <a:prstGeom prst="rect">
                  <a:avLst/>
                </a:prstGeom>
                <a:blipFill>
                  <a:blip r:embed="rId8"/>
                  <a:stretch>
                    <a:fillRect b="-17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9" name="Left Brace 128">
              <a:extLst>
                <a:ext uri="{FF2B5EF4-FFF2-40B4-BE49-F238E27FC236}">
                  <a16:creationId xmlns:a16="http://schemas.microsoft.com/office/drawing/2014/main" id="{6EA37437-88D9-49FC-A946-8AD360A2D534}"/>
                </a:ext>
              </a:extLst>
            </p:cNvPr>
            <p:cNvSpPr/>
            <p:nvPr/>
          </p:nvSpPr>
          <p:spPr>
            <a:xfrm rot="16200000">
              <a:off x="5293413" y="853447"/>
              <a:ext cx="426720" cy="3321588"/>
            </a:xfrm>
            <a:prstGeom prst="leftBrace">
              <a:avLst>
                <a:gd name="adj1" fmla="val 8333"/>
                <a:gd name="adj2" fmla="val 45240"/>
              </a:avLst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Left Brace 130">
              <a:extLst>
                <a:ext uri="{FF2B5EF4-FFF2-40B4-BE49-F238E27FC236}">
                  <a16:creationId xmlns:a16="http://schemas.microsoft.com/office/drawing/2014/main" id="{306E20AE-D1CC-40E8-869B-FA59689D4EAF}"/>
                </a:ext>
              </a:extLst>
            </p:cNvPr>
            <p:cNvSpPr/>
            <p:nvPr/>
          </p:nvSpPr>
          <p:spPr>
            <a:xfrm rot="5400000">
              <a:off x="6766242" y="-223255"/>
              <a:ext cx="426720" cy="3302000"/>
            </a:xfrm>
            <a:prstGeom prst="leftBrac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C1372EA2-B4E5-4A67-851E-50E04511AFFC}"/>
                    </a:ext>
                  </a:extLst>
                </p:cNvPr>
                <p:cNvSpPr txBox="1"/>
                <p:nvPr/>
              </p:nvSpPr>
              <p:spPr>
                <a:xfrm>
                  <a:off x="6814761" y="866681"/>
                  <a:ext cx="464080" cy="32983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60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C1372EA2-B4E5-4A67-851E-50E04511AF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14761" y="866681"/>
                  <a:ext cx="464080" cy="329838"/>
                </a:xfrm>
                <a:prstGeom prst="rect">
                  <a:avLst/>
                </a:prstGeom>
                <a:blipFill>
                  <a:blip r:embed="rId9"/>
                  <a:stretch>
                    <a:fillRect b="-146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" name="TextBox 135">
                  <a:extLst>
                    <a:ext uri="{FF2B5EF4-FFF2-40B4-BE49-F238E27FC236}">
                      <a16:creationId xmlns:a16="http://schemas.microsoft.com/office/drawing/2014/main" id="{624CC783-2D1B-48A6-A442-67F0A8F6C3F8}"/>
                    </a:ext>
                  </a:extLst>
                </p:cNvPr>
                <p:cNvSpPr txBox="1"/>
                <p:nvPr/>
              </p:nvSpPr>
              <p:spPr>
                <a:xfrm>
                  <a:off x="8458621" y="1649840"/>
                  <a:ext cx="436875" cy="4535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36" name="TextBox 135">
                  <a:extLst>
                    <a:ext uri="{FF2B5EF4-FFF2-40B4-BE49-F238E27FC236}">
                      <a16:creationId xmlns:a16="http://schemas.microsoft.com/office/drawing/2014/main" id="{624CC783-2D1B-48A6-A442-67F0A8F6C3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58621" y="1649840"/>
                  <a:ext cx="436875" cy="45352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297903D-FCCB-40D0-AE66-72C5330DF340}"/>
              </a:ext>
            </a:extLst>
          </p:cNvPr>
          <p:cNvSpPr txBox="1"/>
          <p:nvPr/>
        </p:nvSpPr>
        <p:spPr>
          <a:xfrm>
            <a:off x="870165" y="2093834"/>
            <a:ext cx="4544668" cy="6452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PINNs are </a:t>
            </a:r>
            <a:r>
              <a:rPr lang="en-US" b="1" dirty="0"/>
              <a:t>notoriously difficult to train </a:t>
            </a:r>
            <a:r>
              <a:rPr lang="en-US" dirty="0"/>
              <a:t>for higher Peclet numbers!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4C008D3-79BA-4281-8BA8-7A41151632A3}"/>
              </a:ext>
            </a:extLst>
          </p:cNvPr>
          <p:cNvSpPr txBox="1"/>
          <p:nvPr/>
        </p:nvSpPr>
        <p:spPr>
          <a:xfrm>
            <a:off x="1932162" y="2875705"/>
            <a:ext cx="4544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Can Schwarz help?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90B11DD3-F97B-49A9-9677-2091E47EEB81}"/>
                  </a:ext>
                </a:extLst>
              </p:cNvPr>
              <p:cNvSpPr txBox="1"/>
              <p:nvPr/>
            </p:nvSpPr>
            <p:spPr>
              <a:xfrm>
                <a:off x="285075" y="3635548"/>
                <a:ext cx="11539733" cy="2914901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70C0"/>
                    </a:solidFill>
                  </a:rPr>
                  <a:t>Schwarz PINN training algorithm:</a:t>
                </a:r>
              </a:p>
              <a:p>
                <a:endParaRPr lang="en-US" sz="400" b="1" dirty="0"/>
              </a:p>
              <a:p>
                <a:endParaRPr lang="en-US" sz="400" b="1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r>
                  <a:rPr lang="en-US" b="1" dirty="0"/>
                  <a:t>Loop</a:t>
                </a:r>
                <a:r>
                  <a:rPr lang="en-US" dirty="0"/>
                  <a:t> over subdomains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until convergence of Schwarz method</a:t>
                </a:r>
              </a:p>
              <a:p>
                <a:endParaRPr lang="en-US" sz="400" dirty="0"/>
              </a:p>
              <a:p>
                <a:pPr lvl="1"/>
                <a:r>
                  <a:rPr lang="en-US" b="1" dirty="0"/>
                  <a:t>Train </a:t>
                </a:r>
                <a:r>
                  <a:rPr lang="en-US" dirty="0"/>
                  <a:t>PINN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with loss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endParaRPr lang="en-US" sz="400" dirty="0"/>
              </a:p>
              <a:p>
                <a:pPr lvl="1"/>
                <a:r>
                  <a:rPr lang="en-US" b="1" dirty="0"/>
                  <a:t>Communicate</a:t>
                </a:r>
                <a:r>
                  <a:rPr lang="en-US" dirty="0"/>
                  <a:t> Dirichlet data between neighboring subdomains</a:t>
                </a:r>
              </a:p>
              <a:p>
                <a:pPr lvl="1"/>
                <a:endParaRPr lang="en-US" sz="400" dirty="0"/>
              </a:p>
              <a:p>
                <a:pPr lvl="1"/>
                <a:r>
                  <a:rPr lang="en-US" b="1" dirty="0"/>
                  <a:t>Update</a:t>
                </a:r>
                <a:r>
                  <a:rPr lang="en-US" dirty="0"/>
                  <a:t> boundary data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from neighboring subdomains</a:t>
                </a:r>
              </a:p>
              <a:p>
                <a:pPr lvl="1"/>
                <a:endParaRPr lang="en-US" sz="400" dirty="0"/>
              </a:p>
              <a:p>
                <a:pPr lvl="1"/>
                <a:r>
                  <a:rPr lang="en-US" dirty="0"/>
                  <a:t>If </a:t>
                </a:r>
                <a:r>
                  <a:rPr lang="en-US" b="1" dirty="0"/>
                  <a:t>strong enforcement of Dirichlet BC (SDBC)</a:t>
                </a:r>
                <a:r>
                  <a:rPr lang="en-US" dirty="0"/>
                  <a:t>,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𝑁𝑁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lvl="1"/>
                <a:endParaRPr lang="en-US" sz="400" b="0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US" dirty="0"/>
                  <a:t>If </a:t>
                </a:r>
                <a:r>
                  <a:rPr lang="en-US" b="1" dirty="0"/>
                  <a:t>weak enforcement of Dirichlet BC (WDBC)</a:t>
                </a:r>
                <a:r>
                  <a:rPr lang="en-US" dirty="0"/>
                  <a:t>, set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dirty="0"/>
                      <m:t>and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̂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𝑣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𝑁𝑁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dirty="0"/>
                  <a:t> where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chosen </a:t>
                </a:r>
                <a:r>
                  <a:rPr lang="en-US" dirty="0" err="1"/>
                  <a:t>s.t.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(0)=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(1)=0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is chosen </a:t>
                </a:r>
                <a:r>
                  <a:rPr lang="en-US" dirty="0" err="1"/>
                  <a:t>s.t.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𝑣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90B11DD3-F97B-49A9-9677-2091E47EEB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075" y="3635548"/>
                <a:ext cx="11539733" cy="2914901"/>
              </a:xfrm>
              <a:prstGeom prst="rect">
                <a:avLst/>
              </a:prstGeom>
              <a:blipFill>
                <a:blip r:embed="rId11"/>
                <a:stretch>
                  <a:fillRect l="-474" t="-826" b="-1446"/>
                </a:stretch>
              </a:blipFill>
              <a:ln w="28575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3" name="Connector: Elbow 82">
            <a:extLst>
              <a:ext uri="{FF2B5EF4-FFF2-40B4-BE49-F238E27FC236}">
                <a16:creationId xmlns:a16="http://schemas.microsoft.com/office/drawing/2014/main" id="{065A63EB-8F20-4964-BB3B-A9C1F803CDD5}"/>
              </a:ext>
            </a:extLst>
          </p:cNvPr>
          <p:cNvCxnSpPr>
            <a:endCxn id="77" idx="1"/>
          </p:cNvCxnSpPr>
          <p:nvPr/>
        </p:nvCxnSpPr>
        <p:spPr>
          <a:xfrm>
            <a:off x="1406792" y="2752594"/>
            <a:ext cx="525370" cy="307777"/>
          </a:xfrm>
          <a:prstGeom prst="bentConnector3">
            <a:avLst>
              <a:gd name="adj1" fmla="val -2402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34E3554-EC06-4B16-A1F4-A99599FA2C09}"/>
                  </a:ext>
                </a:extLst>
              </p:cNvPr>
              <p:cNvSpPr txBox="1"/>
              <p:nvPr/>
            </p:nvSpPr>
            <p:spPr>
              <a:xfrm>
                <a:off x="5108882" y="3131720"/>
                <a:ext cx="6646692" cy="830805"/>
              </a:xfrm>
              <a:prstGeom prst="rect">
                <a:avLst/>
              </a:prstGeom>
              <a:solidFill>
                <a:srgbClr val="D1F0FB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𝑀𝑆𝐸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sz="1800" i="1">
                              <a:latin typeface="Cambria Math" panose="02040503050406030204" pitchFamily="18" charset="0"/>
                            </a:rPr>
                            <m:t>ν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Sup>
                                <m:sSubSup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𝑁𝑁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800" i="1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)+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l-GR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𝑁𝑁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800" i="1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)−1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𝑀𝑆𝐸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𝑁𝑁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𝑀𝑆𝐸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𝑁𝑁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𝑁𝑁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34E3554-EC06-4B16-A1F4-A99599FA2C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882" y="3131720"/>
                <a:ext cx="6646692" cy="830805"/>
              </a:xfrm>
              <a:prstGeom prst="rect">
                <a:avLst/>
              </a:prstGeom>
              <a:blipFill>
                <a:blip r:embed="rId12"/>
                <a:stretch>
                  <a:fillRect b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FA9129C-894C-4977-A73D-34E311F97557}"/>
                  </a:ext>
                </a:extLst>
              </p:cNvPr>
              <p:cNvSpPr txBox="1"/>
              <p:nvPr/>
            </p:nvSpPr>
            <p:spPr>
              <a:xfrm>
                <a:off x="6476830" y="2452440"/>
                <a:ext cx="579796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i="1" dirty="0"/>
                  <a:t>Overlapping DD: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/>
                  <a:t> with boundary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r>
                      <m:rPr>
                        <m:sty m:val="p"/>
                      </m:rPr>
                      <a:rPr lang="el-G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={0,1}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FA9129C-894C-4977-A73D-34E311F975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830" y="2452440"/>
                <a:ext cx="5797960" cy="338554"/>
              </a:xfrm>
              <a:prstGeom prst="rect">
                <a:avLst/>
              </a:prstGeom>
              <a:blipFill>
                <a:blip r:embed="rId13"/>
                <a:stretch>
                  <a:fillRect l="-525" t="-7143" b="-19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252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/>
      <p:bldP spid="78" grpId="0" animBg="1"/>
      <p:bldP spid="27" grpId="0" animBg="1"/>
      <p:bldP spid="3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16E37CA-197F-9F07-86A2-CD5D193A12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55" y="951452"/>
            <a:ext cx="5852160" cy="292608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54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BEF23B-C841-41AE-804B-2AD7081165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1034" y="929997"/>
            <a:ext cx="5852159" cy="2926080"/>
          </a:xfrm>
          <a:prstGeom prst="rect">
            <a:avLst/>
          </a:prstGeom>
        </p:spPr>
      </p:pic>
      <p:pic>
        <p:nvPicPr>
          <p:cNvPr id="2" name="PINN_SDBC_schwarz_Pe_10_nSub_3">
            <a:hlinkClick r:id="" action="ppaction://media"/>
            <a:extLst>
              <a:ext uri="{FF2B5EF4-FFF2-40B4-BE49-F238E27FC236}">
                <a16:creationId xmlns:a16="http://schemas.microsoft.com/office/drawing/2014/main" id="{597D0DDE-509E-4650-B999-23CE8642F7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3898987"/>
            <a:ext cx="5852160" cy="29260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749E03D-23EA-42D2-9C44-C6AABFBBD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Bonus: PINN-PINN coupling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22862D-3558-4E18-A1CF-9956BCF94474}"/>
              </a:ext>
            </a:extLst>
          </p:cNvPr>
          <p:cNvSpPr txBox="1"/>
          <p:nvPr/>
        </p:nvSpPr>
        <p:spPr>
          <a:xfrm>
            <a:off x="6244683" y="4148254"/>
            <a:ext cx="5558509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</a:t>
            </a:r>
            <a:r>
              <a:rPr lang="en-US" b="1" dirty="0"/>
              <a:t>Dirichlet boundary conditions </a:t>
            </a:r>
            <a:r>
              <a:rPr lang="en-US" dirty="0"/>
              <a:t>are handled has a large impact on PINN convergence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Convergence not improved in general with </a:t>
            </a:r>
            <a:r>
              <a:rPr lang="en-US" b="1" dirty="0"/>
              <a:t>increasing overlap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Increasing </a:t>
            </a:r>
            <a:r>
              <a:rPr lang="en-US" b="1" dirty="0"/>
              <a:t># subdomains </a:t>
            </a:r>
            <a:r>
              <a:rPr lang="en-US" dirty="0"/>
              <a:t>in general will increase CPU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87B2AE-6388-49FC-85CE-37A4A0FFF236}"/>
              </a:ext>
            </a:extLst>
          </p:cNvPr>
          <p:cNvSpPr txBox="1"/>
          <p:nvPr/>
        </p:nvSpPr>
        <p:spPr>
          <a:xfrm>
            <a:off x="1025912" y="1500222"/>
            <a:ext cx="1728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WDBC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24635D2-3A63-40B9-9EC1-3D5116159126}"/>
                  </a:ext>
                </a:extLst>
              </p:cNvPr>
              <p:cNvSpPr txBox="1"/>
              <p:nvPr/>
            </p:nvSpPr>
            <p:spPr>
              <a:xfrm>
                <a:off x="6999249" y="1521103"/>
                <a:ext cx="17284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SDBC on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24635D2-3A63-40B9-9EC1-3D51161591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9249" y="1521103"/>
                <a:ext cx="1728439" cy="369332"/>
              </a:xfrm>
              <a:prstGeom prst="rect">
                <a:avLst/>
              </a:prstGeom>
              <a:blipFill>
                <a:blip r:embed="rId9"/>
                <a:stretch>
                  <a:fillRect l="-2817" t="-1166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90A09D4-23FE-41E0-8AA7-E4D8758BD5F1}"/>
                  </a:ext>
                </a:extLst>
              </p:cNvPr>
              <p:cNvSpPr txBox="1"/>
              <p:nvPr/>
            </p:nvSpPr>
            <p:spPr>
              <a:xfrm>
                <a:off x="873512" y="4438273"/>
                <a:ext cx="17284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SDBC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90A09D4-23FE-41E0-8AA7-E4D8758BD5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12" y="4438273"/>
                <a:ext cx="1728439" cy="369332"/>
              </a:xfrm>
              <a:prstGeom prst="rect">
                <a:avLst/>
              </a:prstGeom>
              <a:blipFill>
                <a:blip r:embed="rId10"/>
                <a:stretch>
                  <a:fillRect l="-2817" t="-9836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933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55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749E03D-23EA-42D2-9C44-C6AABFBBD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Bonus: PINN-PINN coupling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6647921-953F-472B-8CD0-9B9442CA1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49" y="1226666"/>
            <a:ext cx="6735253" cy="5051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376A2B-EF48-4334-9499-7BE5FDD97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9902" y="1595087"/>
            <a:ext cx="3914286" cy="38095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5E1425-C5C2-4256-9F91-027E869409BB}"/>
              </a:ext>
            </a:extLst>
          </p:cNvPr>
          <p:cNvSpPr txBox="1"/>
          <p:nvPr/>
        </p:nvSpPr>
        <p:spPr>
          <a:xfrm>
            <a:off x="6792793" y="5701280"/>
            <a:ext cx="4860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Using </a:t>
            </a:r>
            <a:r>
              <a:rPr lang="en-US" sz="2000" b="1" dirty="0"/>
              <a:t>SDBCs</a:t>
            </a:r>
            <a:r>
              <a:rPr lang="en-US" sz="2000" dirty="0"/>
              <a:t> and </a:t>
            </a:r>
            <a:r>
              <a:rPr lang="en-US" sz="2000" b="1" dirty="0"/>
              <a:t>data loss </a:t>
            </a:r>
            <a:r>
              <a:rPr lang="en-US" sz="2000" dirty="0"/>
              <a:t>helps with PINN/NN convergence and accuracy</a:t>
            </a:r>
          </a:p>
        </p:txBody>
      </p:sp>
    </p:spTree>
    <p:extLst>
      <p:ext uri="{BB962C8B-B14F-4D97-AF65-F5344CB8AC3E}">
        <p14:creationId xmlns:p14="http://schemas.microsoft.com/office/powerpoint/2010/main" val="339340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79FA6D-0CBC-17BF-CA46-AD03CE9FB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585" y="929997"/>
            <a:ext cx="9090504" cy="454525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56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3285CE-75D0-4DD0-93E1-995C546CD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Bonus: PINN-FOM coupling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8B9EB3-373C-43D4-9DD6-C520C16F7AC8}"/>
              </a:ext>
            </a:extLst>
          </p:cNvPr>
          <p:cNvSpPr txBox="1"/>
          <p:nvPr/>
        </p:nvSpPr>
        <p:spPr>
          <a:xfrm>
            <a:off x="274649" y="5589351"/>
            <a:ext cx="11222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PINN-FOM coupling gives </a:t>
            </a:r>
            <a:r>
              <a:rPr lang="en-US" sz="2000" b="1" dirty="0"/>
              <a:t>rapid PINN convergence </a:t>
            </a:r>
            <a:r>
              <a:rPr lang="en-US" sz="2000" dirty="0"/>
              <a:t>for </a:t>
            </a:r>
            <a:r>
              <a:rPr lang="en-US" sz="2000" b="1" dirty="0"/>
              <a:t>arbitrarily high Peclet numbers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PINN-FOM couplings works with </a:t>
            </a:r>
            <a:r>
              <a:rPr lang="en-US" sz="2000" b="1" dirty="0"/>
              <a:t>both WDBC and SDBC </a:t>
            </a:r>
            <a:r>
              <a:rPr lang="en-US" sz="2000" dirty="0"/>
              <a:t>configurations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68336B-A309-44F0-BAF5-86520540945F}"/>
              </a:ext>
            </a:extLst>
          </p:cNvPr>
          <p:cNvSpPr txBox="1"/>
          <p:nvPr/>
        </p:nvSpPr>
        <p:spPr>
          <a:xfrm>
            <a:off x="2821259" y="2408663"/>
            <a:ext cx="2419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PINN subdomain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5EC818-755B-4FB0-8E0C-6D275C9D1820}"/>
              </a:ext>
            </a:extLst>
          </p:cNvPr>
          <p:cNvSpPr txBox="1"/>
          <p:nvPr/>
        </p:nvSpPr>
        <p:spPr>
          <a:xfrm>
            <a:off x="7021552" y="2934322"/>
            <a:ext cx="2419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FOM subdomain</a:t>
            </a:r>
          </a:p>
        </p:txBody>
      </p:sp>
    </p:spTree>
    <p:extLst>
      <p:ext uri="{BB962C8B-B14F-4D97-AF65-F5344CB8AC3E}">
        <p14:creationId xmlns:p14="http://schemas.microsoft.com/office/powerpoint/2010/main" val="75122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 txBox="1">
                <a:spLocks/>
              </p:cNvSpPr>
              <p:nvPr/>
            </p:nvSpPr>
            <p:spPr bwMode="auto">
              <a:xfrm>
                <a:off x="271585" y="1971040"/>
                <a:ext cx="7625794" cy="3787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02E54"/>
                  </a:buClr>
                  <a:buFont typeface="Wingdings" pitchFamily="-111" charset="2"/>
                  <a:buChar char="§"/>
                  <a:defRPr sz="2400">
                    <a:solidFill>
                      <a:schemeClr val="tx1"/>
                    </a:solidFill>
                    <a:latin typeface="Calibri"/>
                    <a:ea typeface="ＭＳ Ｐゴシック" charset="-128"/>
                    <a:cs typeface="Calibri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800000"/>
                  </a:buClr>
                  <a:buFont typeface="Wingdings" pitchFamily="-111" charset="2"/>
                  <a:buChar char="§"/>
                  <a:defRPr sz="20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9E8C78"/>
                  </a:buClr>
                  <a:buFont typeface="Wingdings" pitchFamily="-111" charset="2"/>
                  <a:buChar char="§"/>
                  <a:defRPr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16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9pPr>
              </a:lstStyle>
              <a:p>
                <a:pPr>
                  <a:defRPr/>
                </a:pPr>
                <a:r>
                  <a:rPr lang="en-US" sz="1800" b="1" u="sng" dirty="0">
                    <a:solidFill>
                      <a:srgbClr val="0070C0"/>
                    </a:solidFill>
                    <a:latin typeface="Calibri" pitchFamily="34" charset="0"/>
                    <a:cs typeface="Calibri" pitchFamily="34" charset="0"/>
                  </a:rPr>
                  <a:t>S.L. </a:t>
                </a:r>
                <a:r>
                  <a:rPr lang="en-US" sz="1800" b="1" u="sng" dirty="0" err="1">
                    <a:solidFill>
                      <a:srgbClr val="0070C0"/>
                    </a:solidFill>
                    <a:latin typeface="Calibri" pitchFamily="34" charset="0"/>
                    <a:cs typeface="Calibri" pitchFamily="34" charset="0"/>
                  </a:rPr>
                  <a:t>Sobolev</a:t>
                </a:r>
                <a:r>
                  <a:rPr lang="en-US" sz="1800" b="1" u="sng" dirty="0">
                    <a:solidFill>
                      <a:srgbClr val="0070C0"/>
                    </a:solidFill>
                    <a:latin typeface="Calibri" pitchFamily="34" charset="0"/>
                    <a:cs typeface="Calibri" pitchFamily="34" charset="0"/>
                  </a:rPr>
                  <a:t> (1936)</a:t>
                </a:r>
                <a:r>
                  <a:rPr lang="en-US" sz="1800" u="sng" dirty="0">
                    <a:latin typeface="Calibri" pitchFamily="34" charset="0"/>
                    <a:cs typeface="Calibri" pitchFamily="34" charset="0"/>
                  </a:rPr>
                  <a:t>:</a:t>
                </a:r>
                <a:r>
                  <a:rPr lang="en-US" sz="1800" dirty="0">
                    <a:latin typeface="Calibri" pitchFamily="34" charset="0"/>
                    <a:cs typeface="Calibri" pitchFamily="34" charset="0"/>
                  </a:rPr>
                  <a:t>  posed Schwarz method for </a:t>
                </a:r>
                <a:r>
                  <a:rPr lang="en-US" sz="1800" b="1" i="1" dirty="0">
                    <a:latin typeface="Calibri" pitchFamily="34" charset="0"/>
                    <a:cs typeface="Calibri" pitchFamily="34" charset="0"/>
                  </a:rPr>
                  <a:t>linear elasticity </a:t>
                </a:r>
                <a:r>
                  <a:rPr lang="en-US" sz="1800" dirty="0">
                    <a:latin typeface="Calibri" pitchFamily="34" charset="0"/>
                    <a:cs typeface="Calibri" pitchFamily="34" charset="0"/>
                  </a:rPr>
                  <a:t>in </a:t>
                </a:r>
                <a:r>
                  <a:rPr lang="en-US" sz="1800" dirty="0" err="1">
                    <a:latin typeface="Calibri" pitchFamily="34" charset="0"/>
                    <a:cs typeface="Calibri" pitchFamily="34" charset="0"/>
                  </a:rPr>
                  <a:t>variational</a:t>
                </a:r>
                <a:r>
                  <a:rPr lang="en-US" sz="1800" dirty="0">
                    <a:latin typeface="Calibri" pitchFamily="34" charset="0"/>
                    <a:cs typeface="Calibri" pitchFamily="34" charset="0"/>
                  </a:rPr>
                  <a:t> form and </a:t>
                </a:r>
                <a:r>
                  <a:rPr lang="en-US" sz="1800" b="1" i="1" dirty="0">
                    <a:latin typeface="Calibri" pitchFamily="34" charset="0"/>
                    <a:cs typeface="Calibri" pitchFamily="34" charset="0"/>
                  </a:rPr>
                  <a:t>proved method’s convergence</a:t>
                </a:r>
                <a:r>
                  <a:rPr lang="en-US" sz="1800" dirty="0">
                    <a:latin typeface="Calibri" pitchFamily="34" charset="0"/>
                    <a:cs typeface="Calibri" pitchFamily="34" charset="0"/>
                  </a:rPr>
                  <a:t> by proposing a convergent sequence of energy </a:t>
                </a:r>
                <a:r>
                  <a:rPr lang="en-US" sz="1800" dirty="0" err="1">
                    <a:latin typeface="Calibri" pitchFamily="34" charset="0"/>
                    <a:cs typeface="Calibri" pitchFamily="34" charset="0"/>
                  </a:rPr>
                  <a:t>functionals</a:t>
                </a:r>
                <a:r>
                  <a:rPr lang="en-US" sz="1800" dirty="0">
                    <a:latin typeface="Calibri" pitchFamily="34" charset="0"/>
                    <a:cs typeface="Calibri" pitchFamily="34" charset="0"/>
                  </a:rPr>
                  <a:t>. </a:t>
                </a:r>
              </a:p>
              <a:p>
                <a:pPr marL="0" indent="0">
                  <a:buNone/>
                  <a:defRPr/>
                </a:pPr>
                <a:endParaRPr lang="en-US" sz="400" dirty="0">
                  <a:latin typeface="Calibri" pitchFamily="34" charset="0"/>
                  <a:cs typeface="Calibri" pitchFamily="34" charset="0"/>
                </a:endParaRPr>
              </a:p>
              <a:p>
                <a:pPr>
                  <a:defRPr/>
                </a:pPr>
                <a:r>
                  <a:rPr lang="en-US" sz="1800" b="1" u="sng" dirty="0">
                    <a:solidFill>
                      <a:srgbClr val="0070C0"/>
                    </a:solidFill>
                    <a:latin typeface="Calibri" pitchFamily="34" charset="0"/>
                    <a:cs typeface="Calibri" pitchFamily="34" charset="0"/>
                  </a:rPr>
                  <a:t>S.G. </a:t>
                </a:r>
                <a:r>
                  <a:rPr lang="en-US" sz="1800" b="1" u="sng" dirty="0" err="1">
                    <a:solidFill>
                      <a:srgbClr val="0070C0"/>
                    </a:solidFill>
                    <a:latin typeface="Calibri" pitchFamily="34" charset="0"/>
                    <a:cs typeface="Calibri" pitchFamily="34" charset="0"/>
                  </a:rPr>
                  <a:t>Mikhlin</a:t>
                </a:r>
                <a:r>
                  <a:rPr lang="en-US" sz="1800" b="1" u="sng" dirty="0">
                    <a:solidFill>
                      <a:srgbClr val="0070C0"/>
                    </a:solidFill>
                    <a:latin typeface="Calibri" pitchFamily="34" charset="0"/>
                    <a:cs typeface="Calibri" pitchFamily="34" charset="0"/>
                  </a:rPr>
                  <a:t> (1951):</a:t>
                </a:r>
                <a:r>
                  <a:rPr lang="en-US" sz="1800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800" b="1" i="1" dirty="0">
                    <a:latin typeface="Calibri" pitchFamily="34" charset="0"/>
                    <a:cs typeface="Calibri" pitchFamily="34" charset="0"/>
                  </a:rPr>
                  <a:t>proved convergence </a:t>
                </a:r>
                <a:r>
                  <a:rPr lang="en-US" sz="1800" dirty="0">
                    <a:latin typeface="Calibri" pitchFamily="34" charset="0"/>
                    <a:cs typeface="Calibri" pitchFamily="34" charset="0"/>
                  </a:rPr>
                  <a:t>of Schwarz method for general linear elliptic PDEs.</a:t>
                </a:r>
              </a:p>
              <a:p>
                <a:pPr marL="0" indent="0">
                  <a:buNone/>
                  <a:defRPr/>
                </a:pPr>
                <a:endParaRPr lang="en-US" sz="400" dirty="0">
                  <a:latin typeface="Calibri" pitchFamily="34" charset="0"/>
                  <a:cs typeface="Calibri" pitchFamily="34" charset="0"/>
                </a:endParaRPr>
              </a:p>
              <a:p>
                <a:pPr>
                  <a:defRPr/>
                </a:pPr>
                <a:r>
                  <a:rPr lang="en-US" sz="1800" b="1" u="sng" dirty="0">
                    <a:solidFill>
                      <a:srgbClr val="0070C0"/>
                    </a:solidFill>
                    <a:latin typeface="Calibri" pitchFamily="34" charset="0"/>
                    <a:cs typeface="Calibri" pitchFamily="34" charset="0"/>
                  </a:rPr>
                  <a:t>P.-L. Lions (1988):</a:t>
                </a:r>
                <a:r>
                  <a:rPr lang="en-US" sz="1800" dirty="0">
                    <a:latin typeface="Calibri" pitchFamily="34" charset="0"/>
                    <a:cs typeface="Calibri" pitchFamily="34" charset="0"/>
                  </a:rPr>
                  <a:t> studied convergence of Schwarz for  </a:t>
                </a:r>
                <a:r>
                  <a:rPr lang="en-US" sz="1800" b="1" i="1" dirty="0">
                    <a:latin typeface="Calibri" pitchFamily="34" charset="0"/>
                    <a:cs typeface="Calibri" pitchFamily="34" charset="0"/>
                  </a:rPr>
                  <a:t>nonlinear monotone elliptic problems </a:t>
                </a:r>
                <a:r>
                  <a:rPr lang="en-US" sz="1800" dirty="0">
                    <a:latin typeface="Calibri" pitchFamily="34" charset="0"/>
                    <a:cs typeface="Calibri" pitchFamily="34" charset="0"/>
                  </a:rPr>
                  <a:t>using max principle</a:t>
                </a:r>
                <a:r>
                  <a:rPr lang="en-US" sz="1800" b="1" i="1" dirty="0">
                    <a:latin typeface="Calibri" pitchFamily="34" charset="0"/>
                    <a:cs typeface="Calibri" pitchFamily="34" charset="0"/>
                  </a:rPr>
                  <a:t>.</a:t>
                </a:r>
              </a:p>
              <a:p>
                <a:pPr>
                  <a:defRPr/>
                </a:pPr>
                <a:endParaRPr lang="en-US" sz="400" b="1" u="sng" dirty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endParaRPr>
              </a:p>
              <a:p>
                <a:pPr>
                  <a:defRPr/>
                </a:pPr>
                <a:r>
                  <a:rPr lang="en-US" sz="1800" b="1" u="sng" dirty="0">
                    <a:solidFill>
                      <a:srgbClr val="0070C0"/>
                    </a:solidFill>
                    <a:latin typeface="Calibri" pitchFamily="34" charset="0"/>
                    <a:cs typeface="Calibri" pitchFamily="34" charset="0"/>
                  </a:rPr>
                  <a:t>A. Mota, I. Tezaur, C. Alleman (2017):</a:t>
                </a:r>
                <a:r>
                  <a:rPr lang="en-US" sz="1800" dirty="0">
                    <a:latin typeface="Calibri" pitchFamily="34" charset="0"/>
                    <a:cs typeface="Calibri" pitchFamily="34" charset="0"/>
                  </a:rPr>
                  <a:t> proved </a:t>
                </a:r>
                <a:r>
                  <a:rPr lang="en-US" sz="1800" b="1" i="1" dirty="0">
                    <a:latin typeface="Calibri" pitchFamily="34" charset="0"/>
                    <a:cs typeface="Calibri" pitchFamily="34" charset="0"/>
                  </a:rPr>
                  <a:t>convergence </a:t>
                </a:r>
                <a:r>
                  <a:rPr lang="en-US" sz="1800" dirty="0">
                    <a:latin typeface="Calibri" pitchFamily="34" charset="0"/>
                    <a:cs typeface="Calibri" pitchFamily="34" charset="0"/>
                  </a:rPr>
                  <a:t>of the alternating Schwarz method for </a:t>
                </a:r>
                <a:r>
                  <a:rPr lang="en-US" sz="1800" b="1" i="1" dirty="0">
                    <a:latin typeface="Calibri" pitchFamily="34" charset="0"/>
                    <a:cs typeface="Calibri" pitchFamily="34" charset="0"/>
                  </a:rPr>
                  <a:t>finite deformation quasi-static nonlinear PDEs</a:t>
                </a:r>
                <a:r>
                  <a:rPr lang="en-US" sz="1800" dirty="0">
                    <a:latin typeface="Calibri" pitchFamily="34" charset="0"/>
                    <a:cs typeface="Calibri" pitchFamily="34" charset="0"/>
                  </a:rPr>
                  <a:t> (with energy functional </a:t>
                </a:r>
                <a14:m>
                  <m:oMath xmlns:m="http://schemas.openxmlformats.org/officeDocument/2006/math">
                    <m:r>
                      <a:rPr lang="el-GR" sz="18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itchFamily="34" charset="0"/>
                      </a:rPr>
                      <m:t>𝜱</m:t>
                    </m:r>
                    <m:r>
                      <a:rPr lang="en-US" sz="1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itchFamily="34" charset="0"/>
                      </a:rPr>
                      <m:t>[</m:t>
                    </m:r>
                    <m:r>
                      <a:rPr lang="en-US" sz="18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itchFamily="34" charset="0"/>
                      </a:rPr>
                      <m:t>𝝋</m:t>
                    </m:r>
                    <m:r>
                      <a:rPr lang="en-US" sz="1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itchFamily="34" charset="0"/>
                      </a:rPr>
                      <m:t>]</m:t>
                    </m:r>
                  </m:oMath>
                </a14:m>
                <a:r>
                  <a:rPr lang="en-US" sz="1800" dirty="0">
                    <a:latin typeface="Calibri" pitchFamily="34" charset="0"/>
                    <a:cs typeface="Calibri" pitchFamily="34" charset="0"/>
                  </a:rPr>
                  <a:t>) with a </a:t>
                </a:r>
                <a:r>
                  <a:rPr lang="en-US" sz="1800" b="1" i="1" dirty="0">
                    <a:latin typeface="Calibri" pitchFamily="34" charset="0"/>
                    <a:cs typeface="Calibri" pitchFamily="34" charset="0"/>
                  </a:rPr>
                  <a:t>geometric convergence rate.</a:t>
                </a:r>
                <a:endParaRPr lang="en-US" sz="1800" dirty="0"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1585" y="1971040"/>
                <a:ext cx="7625794" cy="3787174"/>
              </a:xfrm>
              <a:prstGeom prst="rect">
                <a:avLst/>
              </a:prstGeom>
              <a:blipFill>
                <a:blip r:embed="rId3"/>
                <a:stretch>
                  <a:fillRect l="-560" t="-804" r="-48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Mikhlin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923" y="2510255"/>
            <a:ext cx="1104250" cy="1276544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 bwMode="auto">
          <a:xfrm>
            <a:off x="7400099" y="3812368"/>
            <a:ext cx="2222951" cy="554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200" dirty="0"/>
              <a:t>S.G. </a:t>
            </a:r>
            <a:r>
              <a:rPr lang="en-US" sz="1200" dirty="0" err="1"/>
              <a:t>Mikhlin</a:t>
            </a:r>
            <a:r>
              <a:rPr lang="en-US" sz="1200" dirty="0"/>
              <a:t> </a:t>
            </a:r>
          </a:p>
          <a:p>
            <a:pPr marL="0" indent="0" algn="ctr">
              <a:buNone/>
            </a:pPr>
            <a:r>
              <a:rPr lang="en-US" sz="1200" dirty="0"/>
              <a:t>(1908 – 1990)</a:t>
            </a:r>
            <a:endParaRPr lang="en-US" sz="1200" i="1" dirty="0"/>
          </a:p>
        </p:txBody>
      </p:sp>
      <p:pic>
        <p:nvPicPr>
          <p:cNvPr id="9" name="Picture 8" descr="Sobolev_SL_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283" y="544641"/>
            <a:ext cx="1946152" cy="1571519"/>
          </a:xfrm>
          <a:prstGeom prst="rect">
            <a:avLst/>
          </a:prstGeom>
        </p:spPr>
      </p:pic>
      <p:sp>
        <p:nvSpPr>
          <p:cNvPr id="14" name="Subtitle 2"/>
          <p:cNvSpPr txBox="1">
            <a:spLocks/>
          </p:cNvSpPr>
          <p:nvPr/>
        </p:nvSpPr>
        <p:spPr bwMode="auto">
          <a:xfrm>
            <a:off x="8183481" y="2093957"/>
            <a:ext cx="2991757" cy="41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200" dirty="0"/>
              <a:t>S.L. </a:t>
            </a:r>
            <a:r>
              <a:rPr lang="en-US" sz="1200" dirty="0" err="1"/>
              <a:t>Sobolev</a:t>
            </a:r>
            <a:r>
              <a:rPr lang="en-US" sz="1200" dirty="0"/>
              <a:t> (1908 – 1989)</a:t>
            </a:r>
            <a:endParaRPr lang="en-US" sz="12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930564" y="5693160"/>
                <a:ext cx="4141498" cy="963662"/>
              </a:xfrm>
              <a:prstGeom prst="rect">
                <a:avLst/>
              </a:prstGeom>
              <a:noFill/>
              <a:ln w="1905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7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𝜱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7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𝝋</m:t>
                          </m:r>
                        </m:e>
                      </m:d>
                      <m:r>
                        <a:rPr lang="en-US" sz="17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trlP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  <m:sup/>
                        <m:e>
                          <m: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sz="17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7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𝑭</m:t>
                              </m:r>
                              <m:r>
                                <a:rPr lang="en-US" sz="17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7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𝒁</m:t>
                              </m:r>
                            </m:e>
                          </m:d>
                          <m: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  <m: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e>
                      </m:nary>
                      <m:nary>
                        <m:naryPr>
                          <m:ctrlP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  <m:sup/>
                        <m:e>
                          <m:r>
                            <a:rPr lang="en-US" sz="17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17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𝝋</m:t>
                          </m:r>
                          <m: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en-US" sz="17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7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</m:t>
                      </m:r>
                      <m:r>
                        <a:rPr lang="en-US" sz="17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17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𝑷</m:t>
                      </m:r>
                      <m:r>
                        <a:rPr lang="en-US" sz="17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17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en-US" sz="17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7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17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0564" y="5693160"/>
                <a:ext cx="4141498" cy="96366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905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460" y="5274631"/>
            <a:ext cx="872785" cy="10789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7245" y="5279039"/>
            <a:ext cx="1076399" cy="1074584"/>
          </a:xfrm>
          <a:prstGeom prst="rect">
            <a:avLst/>
          </a:prstGeom>
        </p:spPr>
      </p:pic>
      <p:sp>
        <p:nvSpPr>
          <p:cNvPr id="15" name="Subtitle 2"/>
          <p:cNvSpPr txBox="1">
            <a:spLocks/>
          </p:cNvSpPr>
          <p:nvPr/>
        </p:nvSpPr>
        <p:spPr bwMode="auto">
          <a:xfrm>
            <a:off x="8429485" y="6428274"/>
            <a:ext cx="2222951" cy="554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200" dirty="0"/>
              <a:t>A. Mota, I. Tezaur, C. Alleman</a:t>
            </a:r>
            <a:endParaRPr lang="en-US" sz="12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1275471" y="993327"/>
            <a:ext cx="6223329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Using the Schwarz alternating as a </a:t>
            </a:r>
            <a:r>
              <a:rPr lang="en-US" b="1" i="1" dirty="0">
                <a:latin typeface="Calibri" panose="020F0502020204030204" pitchFamily="34" charset="0"/>
              </a:rPr>
              <a:t>discretization method </a:t>
            </a:r>
            <a:r>
              <a:rPr lang="en-US" dirty="0">
                <a:latin typeface="Calibri" panose="020F0502020204030204" pitchFamily="34" charset="0"/>
              </a:rPr>
              <a:t>for PDEs is natural idea with a sound </a:t>
            </a:r>
            <a:r>
              <a:rPr lang="en-US" b="1" i="1" dirty="0">
                <a:latin typeface="Calibri" panose="020F0502020204030204" pitchFamily="34" charset="0"/>
              </a:rPr>
              <a:t>theoretical foundation</a:t>
            </a:r>
            <a:r>
              <a:rPr lang="en-US" dirty="0">
                <a:latin typeface="Calibri" panose="020F0502020204030204" pitchFamily="34" charset="0"/>
              </a:rPr>
              <a:t>.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1D2F29D-FC37-4728-8E91-B88A20D53334}"/>
              </a:ext>
            </a:extLst>
          </p:cNvPr>
          <p:cNvSpPr txBox="1">
            <a:spLocks/>
          </p:cNvSpPr>
          <p:nvPr/>
        </p:nvSpPr>
        <p:spPr>
          <a:xfrm>
            <a:off x="859279" y="185327"/>
            <a:ext cx="6284068" cy="47661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Gill Sans MT" panose="020B0502020104020203" pitchFamily="34" charset="0"/>
              </a:rPr>
              <a:t>Theoretical Foundation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BA7EAD-31AC-4C24-8FF1-650AF61DC3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39759" y="5305131"/>
            <a:ext cx="994701" cy="10434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4E4C6C-020B-49D3-ACB2-38F1CF940E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51371" y="2677856"/>
            <a:ext cx="1508760" cy="2139696"/>
          </a:xfrm>
          <a:prstGeom prst="rect">
            <a:avLst/>
          </a:prstGeom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ED380E77-7437-4AA6-AE4C-C73D41E88712}"/>
              </a:ext>
            </a:extLst>
          </p:cNvPr>
          <p:cNvSpPr txBox="1">
            <a:spLocks/>
          </p:cNvSpPr>
          <p:nvPr/>
        </p:nvSpPr>
        <p:spPr bwMode="auto">
          <a:xfrm>
            <a:off x="8537109" y="4825349"/>
            <a:ext cx="2991757" cy="41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200" dirty="0"/>
              <a:t>P.- L. Lions (1956-)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B04FFB-4C63-4480-A3B7-1FE9CFF40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35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221" y="1147765"/>
            <a:ext cx="2119746" cy="2743200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700" y="1181841"/>
            <a:ext cx="2119746" cy="2743200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535" y="3904029"/>
            <a:ext cx="2119746" cy="2743200"/>
          </a:xfrm>
          <a:prstGeom prst="rect">
            <a:avLst/>
          </a:prstGeom>
        </p:spPr>
      </p:pic>
      <p:pic>
        <p:nvPicPr>
          <p:cNvPr id="9" name="Picture 8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475" y="3890965"/>
            <a:ext cx="2119746" cy="2743200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713" y="3890965"/>
            <a:ext cx="2119746" cy="274320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888" y="3908003"/>
            <a:ext cx="2119747" cy="274320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89" y="1164803"/>
            <a:ext cx="2119746" cy="2743200"/>
          </a:xfrm>
          <a:prstGeom prst="rect">
            <a:avLst/>
          </a:prstGeom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475" y="1147765"/>
            <a:ext cx="2119746" cy="27432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883476" y="230360"/>
            <a:ext cx="8186271" cy="45881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Gill Sans MT" panose="020B0502020104020203" pitchFamily="34" charset="0"/>
              </a:rPr>
              <a:t>Convergence Proof*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2298E0-95BC-490E-B8EA-1DB91E98A09D}"/>
              </a:ext>
            </a:extLst>
          </p:cNvPr>
          <p:cNvSpPr txBox="1"/>
          <p:nvPr/>
        </p:nvSpPr>
        <p:spPr>
          <a:xfrm>
            <a:off x="484348" y="6514594"/>
            <a:ext cx="9124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*A. Mota, </a:t>
            </a:r>
            <a:r>
              <a:rPr lang="en-US" sz="1400" b="1" dirty="0">
                <a:latin typeface="Calibri" panose="020F0502020204030204" pitchFamily="34" charset="0"/>
              </a:rPr>
              <a:t>I. Tezaur</a:t>
            </a:r>
            <a:r>
              <a:rPr lang="en-US" sz="1400" dirty="0">
                <a:latin typeface="Calibri" panose="020F0502020204030204" pitchFamily="34" charset="0"/>
              </a:rPr>
              <a:t>, C. Alleman. "The Schwarz Alternating Method in Solid Mechanics", </a:t>
            </a:r>
            <a:r>
              <a:rPr lang="en-US" sz="1400" i="1" dirty="0">
                <a:latin typeface="Calibri" panose="020F0502020204030204" pitchFamily="34" charset="0"/>
              </a:rPr>
              <a:t>CMAME</a:t>
            </a:r>
            <a:r>
              <a:rPr lang="en-US" sz="1400" dirty="0">
                <a:latin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319 (2017), 19-51.</a:t>
            </a:r>
            <a:endParaRPr lang="en-US" sz="14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00E6AD6-1213-4CA1-9F67-727194F9A1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71155" y="2850844"/>
            <a:ext cx="8623578" cy="16377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9C8403-9032-47BD-857B-1DD2AE59C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77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41681" y="142239"/>
            <a:ext cx="10546080" cy="66053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Gill Sans MT" panose="020B0502020104020203" pitchFamily="34" charset="0"/>
              </a:rPr>
              <a:t>Schwarz Alternating Method for Dynamic Multiscale Coupling: Theory</a:t>
            </a:r>
            <a:br>
              <a:rPr lang="en-US" sz="2800" dirty="0">
                <a:solidFill>
                  <a:schemeClr val="tx1"/>
                </a:solidFill>
                <a:latin typeface="Gill Sans MT" panose="020B0502020104020203" pitchFamily="34" charset="0"/>
              </a:rPr>
            </a:br>
            <a:endParaRPr lang="en-US" sz="2800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br>
              <a:rPr lang="en-US" sz="2800" dirty="0">
                <a:solidFill>
                  <a:schemeClr val="tx1"/>
                </a:solidFill>
                <a:latin typeface="Gill Sans MT" panose="020B0502020104020203" pitchFamily="34" charset="0"/>
              </a:rPr>
            </a:br>
            <a:endParaRPr lang="en-US" sz="28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101BB6B-0467-4503-868B-DA7D896A16A2}"/>
                  </a:ext>
                </a:extLst>
              </p:cNvPr>
              <p:cNvSpPr txBox="1"/>
              <p:nvPr/>
            </p:nvSpPr>
            <p:spPr>
              <a:xfrm>
                <a:off x="274649" y="1265983"/>
                <a:ext cx="10946730" cy="30286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Like for </a:t>
                </a:r>
                <a:r>
                  <a:rPr lang="en-US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quasistatics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dynamic alternating Schwarz method converges provided each single-domain problem is </a:t>
                </a: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well-posed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overlap region 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is </a:t>
                </a: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non-empty</a:t>
                </a:r>
                <a:r>
                  <a:rPr lang="en-US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under some </a:t>
                </a: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conditions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Δ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𝑡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 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Well-</a:t>
                </a:r>
                <a:r>
                  <a:rPr lang="en-US" sz="2000" b="1" i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posedness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for the dynamic problem requires that action functional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𝝋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≔</m:t>
                    </m:r>
                    <m:nary>
                      <m:nary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sub>
                      <m:sup/>
                      <m:e>
                        <m:nary>
                          <m:nary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</m:rPr>
                              <a:rPr lang="el-G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sub>
                          <m:sup/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e>
                        </m:nary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itchFamily="34" charset="0"/>
                              </a:rPr>
                              <m:t>𝝋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itchFamily="34" charset="0"/>
                              </a:rPr>
                              <m:t>,</m:t>
                            </m:r>
                            <m:acc>
                              <m:accPr>
                                <m:chr m:val="̇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itchFamily="34" charset="0"/>
                                  </a:rPr>
                                  <m:t>𝝋</m:t>
                                </m:r>
                              </m:e>
                            </m:acc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𝑑𝑉𝑑𝑡</m:t>
                        </m:r>
                      </m:e>
                    </m:nary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be </a:t>
                </a: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strictly convex 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or </a:t>
                </a: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strictly concave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where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𝝋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,</m:t>
                        </m:r>
                        <m:acc>
                          <m:accPr>
                            <m:chr m:val="̇"/>
                            <m:ctrlPr>
                              <a:rPr lang="en-US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itchFamily="34" charset="0"/>
                              </a:rPr>
                            </m:ctrlPr>
                          </m:accPr>
                          <m:e>
                            <m:r>
                              <a:rPr lang="en-US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itchFamily="34" charset="0"/>
                              </a:rPr>
                              <m:t>𝝋</m:t>
                            </m:r>
                          </m:e>
                        </m:acc>
                      </m:e>
                    </m:d>
                    <m:r>
                      <a:rPr lang="en-US" sz="200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itchFamily="34" charset="0"/>
                      </a:rPr>
                      <m:t>≔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̇"/>
                            <m:ctrlPr>
                              <a:rPr lang="en-US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itchFamily="34" charset="0"/>
                              </a:rPr>
                            </m:ctrlPr>
                          </m:accPr>
                          <m:e>
                            <m:r>
                              <a:rPr lang="en-US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itchFamily="34" charset="0"/>
                              </a:rPr>
                              <m:t>𝝋</m:t>
                            </m:r>
                          </m:e>
                        </m:acc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itchFamily="34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𝝋</m:t>
                        </m:r>
                      </m:e>
                    </m:d>
                    <m:r>
                      <a:rPr lang="en-US" sz="200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itchFamily="34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is the </a:t>
                </a:r>
                <a:r>
                  <a:rPr lang="en-US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Lagrangian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This is studied by looking at its second variation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𝛿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𝑆</m:t>
                    </m:r>
                    <m:r>
                      <m:rPr>
                        <m:nor/>
                      </m:rPr>
                      <a:rPr lang="en-US" sz="200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[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𝝋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h</m:t>
                        </m:r>
                      </m:sub>
                    </m:sSub>
                    <m:r>
                      <m:rPr>
                        <m:nor/>
                      </m:rPr>
                      <a:rPr lang="en-US" sz="200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]</m:t>
                    </m:r>
                  </m:oMath>
                </a14:m>
                <a:endParaRPr 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We can show assuming a </a:t>
                </a: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Newmark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time-integration scheme that for the </a:t>
                </a: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fully-discrete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problem:</a:t>
                </a:r>
              </a:p>
              <a:p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101BB6B-0467-4503-868B-DA7D896A16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649" y="1265983"/>
                <a:ext cx="10946730" cy="3028650"/>
              </a:xfrm>
              <a:prstGeom prst="rect">
                <a:avLst/>
              </a:prstGeom>
              <a:blipFill>
                <a:blip r:embed="rId3"/>
                <a:stretch>
                  <a:fillRect l="-501" t="-1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9785A4A-3A2C-46C8-90A5-83CA19EB9C09}"/>
                  </a:ext>
                </a:extLst>
              </p:cNvPr>
              <p:cNvSpPr txBox="1"/>
              <p:nvPr/>
            </p:nvSpPr>
            <p:spPr>
              <a:xfrm>
                <a:off x="2981325" y="4278880"/>
                <a:ext cx="4901206" cy="752129"/>
              </a:xfrm>
              <a:prstGeom prst="rect">
                <a:avLst/>
              </a:prstGeom>
              <a:solidFill>
                <a:srgbClr val="CCECFF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9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𝛿</m:t>
                          </m:r>
                        </m:e>
                        <m:sup>
                          <m:r>
                            <a:rPr lang="en-US" sz="19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1900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𝑆</m:t>
                      </m:r>
                      <m:r>
                        <m:rPr>
                          <m:nor/>
                        </m:rPr>
                        <a:rPr lang="en-US" sz="190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[</m:t>
                      </m:r>
                      <m:sSub>
                        <m:sSubPr>
                          <m:ctrlPr>
                            <a:rPr lang="en-US" sz="19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19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𝝋</m:t>
                          </m:r>
                        </m:e>
                        <m:sub>
                          <m:r>
                            <a:rPr lang="en-US" sz="19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h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190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]=</m:t>
                      </m:r>
                      <m:sSup>
                        <m:sSupPr>
                          <m:ctrlPr>
                            <a:rPr lang="en-US" sz="1900" b="1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sz="1900" b="1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𝒙</m:t>
                          </m:r>
                        </m:e>
                        <m:sup>
                          <m:r>
                            <a:rPr lang="en-US" sz="19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19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9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900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1900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(</m:t>
                                  </m:r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𝛽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Δ</m:t>
                                  </m:r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𝑡</m:t>
                                  </m:r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1900" b="1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𝑴</m:t>
                          </m:r>
                          <m:r>
                            <a:rPr lang="en-US" sz="19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−</m:t>
                          </m:r>
                          <m:r>
                            <a:rPr lang="en-US" sz="1900" b="1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𝑲</m:t>
                          </m:r>
                        </m:e>
                      </m:d>
                      <m:r>
                        <a:rPr lang="en-US" sz="1900" b="1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𝒙</m:t>
                      </m:r>
                    </m:oMath>
                  </m:oMathPara>
                </a14:m>
                <a:endParaRPr lang="en-US" sz="19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9785A4A-3A2C-46C8-90A5-83CA19EB9C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1325" y="4278880"/>
                <a:ext cx="4901206" cy="7521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C5DBA36-7845-4201-A505-0367FA14A1B2}"/>
                  </a:ext>
                </a:extLst>
              </p:cNvPr>
              <p:cNvSpPr txBox="1"/>
              <p:nvPr/>
            </p:nvSpPr>
            <p:spPr>
              <a:xfrm>
                <a:off x="818826" y="5244871"/>
                <a:ext cx="10801998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𝛿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𝑆</m:t>
                    </m:r>
                    <m:r>
                      <m:rPr>
                        <m:nor/>
                      </m:rPr>
                      <a:rPr lang="en-US" sz="200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[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𝝋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h</m:t>
                        </m:r>
                      </m:sub>
                    </m:sSub>
                    <m:r>
                      <m:rPr>
                        <m:nor/>
                      </m:rPr>
                      <a:rPr lang="en-US" sz="200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]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can always be made positive by choosing a </a:t>
                </a: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sufficiently small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Δ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𝑡</m:t>
                    </m:r>
                  </m:oMath>
                </a14:m>
                <a:endParaRPr 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sz="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Numerical experiments reveal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Δ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𝑡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requirements for </a:t>
                </a: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stability/accuracy 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typically lead to automatic satisfaction of this bound.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C5DBA36-7845-4201-A505-0367FA14A1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826" y="5244871"/>
                <a:ext cx="10801998" cy="1138773"/>
              </a:xfrm>
              <a:prstGeom prst="rect">
                <a:avLst/>
              </a:prstGeom>
              <a:blipFill>
                <a:blip r:embed="rId5"/>
                <a:stretch>
                  <a:fillRect l="-508" t="-2674" b="-8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7E0FB893-6A0C-4059-95E9-9F23F21A4B03}"/>
              </a:ext>
            </a:extLst>
          </p:cNvPr>
          <p:cNvSpPr txBox="1"/>
          <p:nvPr/>
        </p:nvSpPr>
        <p:spPr>
          <a:xfrm>
            <a:off x="1548875" y="6528817"/>
            <a:ext cx="9124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*A. Mota, </a:t>
            </a:r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Tezaur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G. Phlipot. "The Schwarz alternating method for dynamic solid mechanics", </a:t>
            </a:r>
            <a:r>
              <a:rPr lang="en-US" sz="1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IJNME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2022.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4F7EF-88B2-4AE3-A7BC-ACC21AD5F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16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6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3285CE-75D0-4DD0-93E1-995C546CD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D71890-983F-4BC0-9897-E703DA1B37E1}"/>
              </a:ext>
            </a:extLst>
          </p:cNvPr>
          <p:cNvSpPr txBox="1"/>
          <p:nvPr/>
        </p:nvSpPr>
        <p:spPr>
          <a:xfrm>
            <a:off x="64951" y="1180808"/>
            <a:ext cx="808269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The Schwarz Alternating Method for Domain Decomposition-Based Coupling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Extension to FOM*-ROM</a:t>
            </a:r>
            <a:r>
              <a:rPr lang="en-US" sz="2400" baseline="30000" dirty="0"/>
              <a:t>#</a:t>
            </a:r>
            <a:r>
              <a:rPr lang="en-US" sz="2400" dirty="0"/>
              <a:t> and ROM-ROM Coupling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Numerical Examples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AutoNum type="arabicPeriod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2D Shallow Water Equations (SWE)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2D Burgers’ Equations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2D Euler Equations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Ongoing/Future Work &amp; Summary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342900" indent="-342900">
              <a:buAutoNum type="arabicPeriod"/>
            </a:pPr>
            <a:endParaRPr lang="en-US" sz="2400" dirty="0"/>
          </a:p>
        </p:txBody>
      </p:sp>
      <p:pic>
        <p:nvPicPr>
          <p:cNvPr id="49" name="Picture 48" descr="Diagram&#10;&#10;Description automatically generated">
            <a:extLst>
              <a:ext uri="{FF2B5EF4-FFF2-40B4-BE49-F238E27FC236}">
                <a16:creationId xmlns:a16="http://schemas.microsoft.com/office/drawing/2014/main" id="{3320CEC5-0401-46AC-9333-02C2F1C5B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696" y="4104025"/>
            <a:ext cx="4489590" cy="240667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643F741-02C1-4090-804A-21B06737D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3764" y="2163217"/>
            <a:ext cx="2799522" cy="143453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018631D-DED9-4435-9FB3-28B99B474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3764" y="768509"/>
            <a:ext cx="2739318" cy="14345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718346-AC04-4359-9AAD-A68ECC0B5015}"/>
              </a:ext>
            </a:extLst>
          </p:cNvPr>
          <p:cNvSpPr txBox="1"/>
          <p:nvPr/>
        </p:nvSpPr>
        <p:spPr>
          <a:xfrm>
            <a:off x="64951" y="6430931"/>
            <a:ext cx="4948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*Full-Order Model.  </a:t>
            </a:r>
            <a:r>
              <a:rPr lang="en-US" sz="1600" baseline="30000" dirty="0"/>
              <a:t>#</a:t>
            </a:r>
            <a:r>
              <a:rPr lang="en-US" sz="1600" dirty="0"/>
              <a:t>Reduced Order Model.</a:t>
            </a:r>
          </a:p>
        </p:txBody>
      </p:sp>
    </p:spTree>
    <p:extLst>
      <p:ext uri="{BB962C8B-B14F-4D97-AF65-F5344CB8AC3E}">
        <p14:creationId xmlns:p14="http://schemas.microsoft.com/office/powerpoint/2010/main" val="69035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666AC-7066-4B26-AEA6-971847C62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Energy-Conserving Sampling and Weighting (ECSW)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691A08-A48A-0A53-709D-AAFE61478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60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2B5892-318F-D9DE-75C6-228E0B1BD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48" y="4497799"/>
            <a:ext cx="10953094" cy="22112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7EDFF8C-4391-46E9-9599-50EF93DA40DA}"/>
                  </a:ext>
                </a:extLst>
              </p:cNvPr>
              <p:cNvSpPr txBox="1"/>
              <p:nvPr/>
            </p:nvSpPr>
            <p:spPr>
              <a:xfrm>
                <a:off x="369870" y="1150706"/>
                <a:ext cx="11507056" cy="34535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Project-then-approximate</a:t>
                </a:r>
                <a:r>
                  <a:rPr lang="en-US" dirty="0"/>
                  <a:t> paradigm (as opposed to approximate-then-project)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m:rPr>
                          <m:aln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ℰ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sub>
                          </m:sSub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b="0" dirty="0"/>
              </a:p>
              <a:p>
                <a:pPr marL="0" indent="0" algn="ctr">
                  <a:buNone/>
                </a:pPr>
                <a:endParaRPr lang="en-US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b="0" dirty="0"/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b="0" dirty="0"/>
                  <a:t> is the </a:t>
                </a:r>
                <a:r>
                  <a:rPr lang="en-US" b="1" dirty="0"/>
                  <a:t>number of degrees of freedom </a:t>
                </a:r>
                <a:r>
                  <a:rPr lang="en-US" b="0" dirty="0"/>
                  <a:t>associated with each mesh element (this is in the context of meshes used in first-order hyperbolic problems where there 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b="0" dirty="0"/>
                  <a:t> mesh elements)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000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b="0" dirty="0"/>
                  <a:t> selects degrees of freedom necessary for </a:t>
                </a:r>
                <a:r>
                  <a:rPr lang="en-US" b="1" dirty="0"/>
                  <a:t>flux reconstruction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000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Equality can be </a:t>
                </a:r>
                <a:r>
                  <a:rPr lang="en-US" b="1" dirty="0"/>
                  <a:t>relaxed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7EDFF8C-4391-46E9-9599-50EF93DA4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870" y="1150706"/>
                <a:ext cx="11507056" cy="3453510"/>
              </a:xfrm>
              <a:prstGeom prst="rect">
                <a:avLst/>
              </a:prstGeom>
              <a:blipFill>
                <a:blip r:embed="rId3"/>
                <a:stretch>
                  <a:fillRect l="-371" t="-1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705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7D32C-34D0-3DCC-E7BB-3D95A25F6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ECSW: Generating the Reduced Mesh and Weights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2F6486-239E-C5BF-57ED-B1FE05C58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61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D8E33B5-951F-41C4-A64F-33266766F215}"/>
                  </a:ext>
                </a:extLst>
              </p:cNvPr>
              <p:cNvSpPr txBox="1"/>
              <p:nvPr/>
            </p:nvSpPr>
            <p:spPr>
              <a:xfrm>
                <a:off x="164385" y="929997"/>
                <a:ext cx="11527605" cy="5645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Using a subset of the same snapshots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∈1,…,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US" dirty="0"/>
                  <a:t> used to generate the </a:t>
                </a:r>
                <a:r>
                  <a:rPr lang="en-US" b="1" dirty="0"/>
                  <a:t>state basis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/>
                  <a:t>, we can train the reduced mesh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Snapshots are first </a:t>
                </a:r>
                <a:r>
                  <a:rPr lang="en-US" b="1" dirty="0"/>
                  <a:t>projected</a:t>
                </a:r>
                <a:r>
                  <a:rPr lang="en-US" dirty="0"/>
                  <a:t> onto their associated basis and then </a:t>
                </a:r>
                <a:r>
                  <a:rPr lang="en-US" b="1" dirty="0"/>
                  <a:t>reconstructed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0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𝑠𝑒</m:t>
                          </m:r>
                        </m:sub>
                      </m:sSub>
                      <m:r>
                        <m:rPr>
                          <m:aln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𝑟𝑒𝑓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𝑟𝑒𝑓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=1, …,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endParaRPr lang="en-US" sz="1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We can then form the </a:t>
                </a:r>
                <a:r>
                  <a:rPr lang="en-US" b="1" dirty="0"/>
                  <a:t>system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𝑪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 algn="ctr">
                  <a:buNone/>
                </a:pPr>
                <a:endParaRPr lang="en-US" sz="1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𝑪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dirty="0"/>
                  <a:t> must be the solution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Further relax the equality to yield </a:t>
                </a:r>
                <a:r>
                  <a:rPr lang="en-US" b="1" dirty="0"/>
                  <a:t>non-negative least-squares problem</a:t>
                </a:r>
                <a:r>
                  <a:rPr lang="en-US" dirty="0"/>
                  <a:t>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000" dirty="0"/>
              </a:p>
              <a:p>
                <a:pPr algn="ctr"/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𝝃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arg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min</m:t>
                        </m:r>
                      </m:e>
                      <m:sub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||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𝑪𝒙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||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subject to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Solve the above optimization problem using a </a:t>
                </a:r>
                <a:r>
                  <a:rPr lang="en-US" b="1" dirty="0"/>
                  <a:t>non-negative least squares solver </a:t>
                </a:r>
                <a:r>
                  <a:rPr lang="en-US" dirty="0"/>
                  <a:t>with an </a:t>
                </a:r>
                <a:r>
                  <a:rPr lang="en-US" b="1" dirty="0"/>
                  <a:t>early termination condition </a:t>
                </a:r>
                <a:r>
                  <a:rPr lang="en-US" dirty="0"/>
                  <a:t>to </a:t>
                </a:r>
                <a:r>
                  <a:rPr lang="en-US" b="1" dirty="0"/>
                  <a:t>promote sparsity</a:t>
                </a:r>
                <a:r>
                  <a:rPr lang="en-US" dirty="0"/>
                  <a:t> of the vector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𝝃</m:t>
                    </m:r>
                  </m:oMath>
                </a14:m>
                <a:endParaRPr lang="en-US" b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D8E33B5-951F-41C4-A64F-33266766F2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85" y="929997"/>
                <a:ext cx="11527605" cy="5645905"/>
              </a:xfrm>
              <a:prstGeom prst="rect">
                <a:avLst/>
              </a:prstGeom>
              <a:blipFill>
                <a:blip r:embed="rId2"/>
                <a:stretch>
                  <a:fillRect l="-370" t="-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647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Schwarz Alternating Method for Domain Decomposition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A0A0C0-1A94-405F-8A7F-0BAFE64EEDAF}"/>
              </a:ext>
            </a:extLst>
          </p:cNvPr>
          <p:cNvSpPr txBox="1">
            <a:spLocks/>
          </p:cNvSpPr>
          <p:nvPr/>
        </p:nvSpPr>
        <p:spPr bwMode="auto">
          <a:xfrm>
            <a:off x="75570" y="906900"/>
            <a:ext cx="9636253" cy="162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000" kern="1200" dirty="0">
                <a:latin typeface="+mn-lt"/>
                <a:cs typeface="Calibri" pitchFamily="34" charset="0"/>
              </a:rPr>
              <a:t>Proposed in 1870 by H. Schwarz for solving Laplace</a:t>
            </a:r>
            <a:r>
              <a:rPr lang="en-US" sz="2000" dirty="0">
                <a:latin typeface="+mn-lt"/>
                <a:cs typeface="Calibri" pitchFamily="34" charset="0"/>
              </a:rPr>
              <a:t> PDE</a:t>
            </a:r>
            <a:r>
              <a:rPr lang="en-US" sz="2000" kern="1200" dirty="0">
                <a:latin typeface="+mn-lt"/>
                <a:cs typeface="Calibri" pitchFamily="34" charset="0"/>
              </a:rPr>
              <a:t> on irregular domains.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0246849-77D0-4BB4-BD3A-9AD6A03843B2}"/>
              </a:ext>
            </a:extLst>
          </p:cNvPr>
          <p:cNvSpPr txBox="1">
            <a:spLocks/>
          </p:cNvSpPr>
          <p:nvPr/>
        </p:nvSpPr>
        <p:spPr bwMode="auto">
          <a:xfrm>
            <a:off x="9239297" y="1760447"/>
            <a:ext cx="3294437" cy="41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latin typeface="+mn-lt"/>
              </a:rPr>
              <a:t>H. Schwarz (1843–1921)</a:t>
            </a:r>
            <a:endParaRPr lang="en-US" sz="140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53D41122-2A71-4192-8365-409D47AA4BB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25730" y="2470633"/>
                <a:ext cx="8655820" cy="243138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02E54"/>
                  </a:buClr>
                  <a:buFont typeface="Wingdings" pitchFamily="-111" charset="2"/>
                  <a:buChar char="§"/>
                  <a:defRPr sz="2400">
                    <a:solidFill>
                      <a:schemeClr val="tx1"/>
                    </a:solidFill>
                    <a:latin typeface="Calibri"/>
                    <a:ea typeface="ＭＳ Ｐゴシック" charset="-128"/>
                    <a:cs typeface="Calibri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800000"/>
                  </a:buClr>
                  <a:buFont typeface="Wingdings" pitchFamily="-111" charset="2"/>
                  <a:buChar char="§"/>
                  <a:defRPr sz="20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9E8C78"/>
                  </a:buClr>
                  <a:buFont typeface="Wingdings" pitchFamily="-111" charset="2"/>
                  <a:buChar char="§"/>
                  <a:defRPr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16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en-US" sz="1900" b="1" i="1" dirty="0">
                    <a:latin typeface="+mn-lt"/>
                    <a:cs typeface="Calibri" pitchFamily="34" charset="0"/>
                  </a:rPr>
                  <a:t>Initialize:</a:t>
                </a:r>
              </a:p>
              <a:p>
                <a:pPr>
                  <a:buFont typeface="Arial" panose="020B0604020202020204" pitchFamily="34" charset="0"/>
                  <a:buChar char="•"/>
                  <a:defRPr/>
                </a:pPr>
                <a:r>
                  <a:rPr lang="en-US" sz="1900" dirty="0">
                    <a:latin typeface="+mn-lt"/>
                    <a:cs typeface="Calibri" pitchFamily="34" charset="0"/>
                  </a:rPr>
                  <a:t>Solve PDE by any method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smtClean="0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Ω</m:t>
                        </m:r>
                      </m:e>
                      <m:sub>
                        <m:r>
                          <a:rPr lang="en-US" sz="1900" b="0" i="1" smtClean="0">
                            <a:latin typeface="Cambria Math" panose="02040503050406030204" pitchFamily="18" charset="0"/>
                            <a:cs typeface="Calibri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latin typeface="+mn-lt"/>
                    <a:cs typeface="Calibri" pitchFamily="34" charset="0"/>
                  </a:rPr>
                  <a:t> w/ initial guess for transmission BCs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smtClean="0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b="0" i="1" smtClean="0">
                            <a:latin typeface="Cambria Math" panose="02040503050406030204" pitchFamily="18" charset="0"/>
                            <a:cs typeface="Calibri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latin typeface="+mn-lt"/>
                    <a:cs typeface="Calibri" pitchFamily="34" charset="0"/>
                  </a:rPr>
                  <a:t>.</a:t>
                </a:r>
              </a:p>
              <a:p>
                <a:pPr marL="0" indent="0">
                  <a:buNone/>
                  <a:defRPr/>
                </a:pPr>
                <a:r>
                  <a:rPr lang="en-US" sz="1900" b="1" i="1" dirty="0">
                    <a:latin typeface="+mn-lt"/>
                    <a:cs typeface="Calibri" pitchFamily="34" charset="0"/>
                  </a:rPr>
                  <a:t>Iterate until convergence:</a:t>
                </a:r>
              </a:p>
              <a:p>
                <a:pPr>
                  <a:buFont typeface="Arial" panose="020B0604020202020204" pitchFamily="34" charset="0"/>
                  <a:buChar char="•"/>
                  <a:defRPr/>
                </a:pPr>
                <a:r>
                  <a:rPr lang="en-US" sz="1900" dirty="0">
                    <a:latin typeface="+mn-lt"/>
                    <a:cs typeface="Calibri" pitchFamily="34" charset="0"/>
                  </a:rPr>
                  <a:t>Solve PDE by any method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Ω</m:t>
                        </m:r>
                      </m:e>
                      <m:sub>
                        <m:r>
                          <a:rPr lang="en-US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baseline="-25000" dirty="0">
                    <a:latin typeface="+mn-lt"/>
                    <a:cs typeface="Wingdings 2" charset="2"/>
                  </a:rPr>
                  <a:t> </a:t>
                </a:r>
                <a:r>
                  <a:rPr lang="en-US" sz="1900" dirty="0">
                    <a:latin typeface="+mn-lt"/>
                    <a:cs typeface="Calibri" pitchFamily="34" charset="0"/>
                  </a:rPr>
                  <a:t>w/ transmission BCs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b="0" i="1" smtClean="0">
                            <a:latin typeface="Cambria Math" panose="02040503050406030204" pitchFamily="18" charset="0"/>
                            <a:cs typeface="Calibri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baseline="-25000" dirty="0">
                    <a:latin typeface="+mn-lt"/>
                    <a:cs typeface="Wingdings 2" charset="2"/>
                  </a:rPr>
                  <a:t> </a:t>
                </a:r>
                <a:r>
                  <a:rPr lang="en-US" sz="1900" dirty="0">
                    <a:latin typeface="+mn-lt"/>
                    <a:cs typeface="Calibri" pitchFamily="34" charset="0"/>
                  </a:rPr>
                  <a:t>based on values just obtained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latin typeface="+mn-lt"/>
                    <a:cs typeface="Calibri" pitchFamily="34" charset="0"/>
                  </a:rPr>
                  <a:t>.</a:t>
                </a:r>
              </a:p>
              <a:p>
                <a:pPr>
                  <a:buFont typeface="Arial" panose="020B0604020202020204" pitchFamily="34" charset="0"/>
                  <a:buChar char="•"/>
                  <a:defRPr/>
                </a:pPr>
                <a:r>
                  <a:rPr lang="en-US" sz="1900" dirty="0">
                    <a:latin typeface="+mn-lt"/>
                    <a:cs typeface="Calibri" pitchFamily="34" charset="0"/>
                  </a:rPr>
                  <a:t>Solve PDE by any method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baseline="-25000" dirty="0">
                    <a:latin typeface="+mn-lt"/>
                    <a:cs typeface="Wingdings 2" charset="2"/>
                  </a:rPr>
                  <a:t> </a:t>
                </a:r>
                <a:r>
                  <a:rPr lang="en-US" sz="1900" dirty="0">
                    <a:latin typeface="+mn-lt"/>
                    <a:cs typeface="Calibri" pitchFamily="34" charset="0"/>
                  </a:rPr>
                  <a:t>w/ transmission BCs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baseline="-25000" dirty="0">
                    <a:latin typeface="+mn-lt"/>
                    <a:cs typeface="Wingdings 2" charset="2"/>
                  </a:rPr>
                  <a:t> </a:t>
                </a:r>
                <a:r>
                  <a:rPr lang="en-US" sz="1900" dirty="0">
                    <a:latin typeface="+mn-lt"/>
                    <a:cs typeface="Calibri" pitchFamily="34" charset="0"/>
                  </a:rPr>
                  <a:t>based on values just obtained for</a:t>
                </a:r>
                <a:r>
                  <a:rPr lang="en-US" sz="1900" dirty="0">
                    <a:cs typeface="Calibri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latin typeface="+mn-lt"/>
                    <a:cs typeface="Calibri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53D41122-2A71-4192-8365-409D47AA4B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730" y="2470633"/>
                <a:ext cx="8655820" cy="2431385"/>
              </a:xfrm>
              <a:prstGeom prst="rect">
                <a:avLst/>
              </a:prstGeom>
              <a:blipFill>
                <a:blip r:embed="rId3"/>
                <a:stretch>
                  <a:fillRect l="-633" t="-1247" r="-141" b="-249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schwarz.jpg">
            <a:extLst>
              <a:ext uri="{FF2B5EF4-FFF2-40B4-BE49-F238E27FC236}">
                <a16:creationId xmlns:a16="http://schemas.microsoft.com/office/drawing/2014/main" id="{963202EA-3D7F-44EB-9BB4-B9FA0964DE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596" y="271606"/>
            <a:ext cx="1082378" cy="14888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AAF216-7F5D-43E0-A4A4-63164C079A63}"/>
              </a:ext>
            </a:extLst>
          </p:cNvPr>
          <p:cNvSpPr txBox="1"/>
          <p:nvPr/>
        </p:nvSpPr>
        <p:spPr>
          <a:xfrm>
            <a:off x="293620" y="1312389"/>
            <a:ext cx="9265420" cy="707886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cs typeface="Calibri" pitchFamily="34" charset="0"/>
              </a:rPr>
              <a:t>Crux of Method:</a:t>
            </a:r>
            <a:r>
              <a:rPr lang="en-US" sz="2000" dirty="0">
                <a:cs typeface="Calibri" pitchFamily="34" charset="0"/>
              </a:rPr>
              <a:t> if the solution is known in regularly shaped domains, use those as pieces to iteratively build a solution for the more complex domain.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B9569D-87E4-4567-A923-8B139D0B921B}"/>
              </a:ext>
            </a:extLst>
          </p:cNvPr>
          <p:cNvSpPr txBox="1"/>
          <p:nvPr/>
        </p:nvSpPr>
        <p:spPr>
          <a:xfrm>
            <a:off x="2905282" y="2195961"/>
            <a:ext cx="3096715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cs typeface="Calibri" panose="020F0502020204030204" pitchFamily="34" charset="0"/>
              </a:rPr>
              <a:t>Basic Schwarz Algorithm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E1025A-7D5A-4C02-B9AF-9BCFFDAF8B40}"/>
              </a:ext>
            </a:extLst>
          </p:cNvPr>
          <p:cNvSpPr/>
          <p:nvPr/>
        </p:nvSpPr>
        <p:spPr>
          <a:xfrm>
            <a:off x="6959950" y="6377940"/>
            <a:ext cx="3797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Lions, 1990. </a:t>
            </a:r>
            <a:r>
              <a:rPr lang="en-US" baseline="30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Zanolli </a:t>
            </a:r>
            <a:r>
              <a:rPr lang="en-US" i="1" dirty="0">
                <a:solidFill>
                  <a:schemeClr val="bg1"/>
                </a:solidFill>
              </a:rPr>
              <a:t>et al., </a:t>
            </a:r>
            <a:r>
              <a:rPr lang="en-US" dirty="0">
                <a:solidFill>
                  <a:schemeClr val="bg1"/>
                </a:solidFill>
              </a:rPr>
              <a:t>1987.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7EF9CF-55CB-4BC6-8856-9A0F58A1A4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8867" y="3635842"/>
            <a:ext cx="3122815" cy="1600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325D87-8E51-4DD2-B6AE-E124EFEAE3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8867" y="2071895"/>
            <a:ext cx="3055658" cy="1600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F87F96-6331-40D0-8FCE-3C7FFC982044}"/>
              </a:ext>
            </a:extLst>
          </p:cNvPr>
          <p:cNvSpPr txBox="1"/>
          <p:nvPr/>
        </p:nvSpPr>
        <p:spPr>
          <a:xfrm>
            <a:off x="10456583" y="2208505"/>
            <a:ext cx="4069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70C0"/>
                </a:solidFill>
              </a:rPr>
              <a:t>overlapping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C15424-0FE5-4BD9-BD06-67EB2ED0F41D}"/>
              </a:ext>
            </a:extLst>
          </p:cNvPr>
          <p:cNvSpPr txBox="1"/>
          <p:nvPr/>
        </p:nvSpPr>
        <p:spPr>
          <a:xfrm>
            <a:off x="10264018" y="3742898"/>
            <a:ext cx="4069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70C0"/>
                </a:solidFill>
              </a:rPr>
              <a:t>non-overlapping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3AE594-6724-431A-8098-C94D45352009}"/>
              </a:ext>
            </a:extLst>
          </p:cNvPr>
          <p:cNvSpPr txBox="1"/>
          <p:nvPr/>
        </p:nvSpPr>
        <p:spPr>
          <a:xfrm>
            <a:off x="142434" y="5188266"/>
            <a:ext cx="119372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Schwarz alternating method most commonly used as a </a:t>
            </a:r>
            <a:r>
              <a:rPr lang="en-US" sz="2000" b="1" i="1" dirty="0"/>
              <a:t>preconditioner</a:t>
            </a:r>
            <a:r>
              <a:rPr lang="en-US" sz="2000" dirty="0"/>
              <a:t> for </a:t>
            </a:r>
            <a:r>
              <a:rPr lang="en-US" sz="2000" dirty="0" err="1"/>
              <a:t>Krylov</a:t>
            </a:r>
            <a:r>
              <a:rPr lang="en-US" sz="2000" dirty="0"/>
              <a:t> iterative methods to solve linear algebraic equations.</a:t>
            </a:r>
          </a:p>
          <a:p>
            <a:endParaRPr lang="en-US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992900-F1B9-4D28-8B8E-9069C3B88433}"/>
              </a:ext>
            </a:extLst>
          </p:cNvPr>
          <p:cNvSpPr txBox="1"/>
          <p:nvPr/>
        </p:nvSpPr>
        <p:spPr>
          <a:xfrm>
            <a:off x="1175055" y="5955992"/>
            <a:ext cx="9927972" cy="707886"/>
          </a:xfrm>
          <a:prstGeom prst="rect">
            <a:avLst/>
          </a:prstGeom>
          <a:solidFill>
            <a:srgbClr val="CCFFC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 u="sng" dirty="0">
                <a:cs typeface="Calibri"/>
              </a:rPr>
              <a:t>Idea behind this work</a:t>
            </a:r>
            <a:r>
              <a:rPr lang="en-US" sz="2000" b="1" dirty="0">
                <a:cs typeface="Calibri"/>
              </a:rPr>
              <a:t>: </a:t>
            </a:r>
            <a:r>
              <a:rPr lang="en-US" sz="2000" dirty="0">
                <a:cs typeface="Calibri"/>
              </a:rPr>
              <a:t>using the Schwarz alternating method as a </a:t>
            </a:r>
            <a:r>
              <a:rPr lang="en-US" sz="2000" b="1" i="1" dirty="0">
                <a:cs typeface="Calibri"/>
              </a:rPr>
              <a:t>discretization method </a:t>
            </a:r>
            <a:r>
              <a:rPr lang="en-US" sz="2000" dirty="0">
                <a:cs typeface="Calibri"/>
              </a:rPr>
              <a:t>for solving multi-scale or multi-physics partial differential equations (PDEs).</a:t>
            </a:r>
          </a:p>
        </p:txBody>
      </p:sp>
    </p:spTree>
    <p:extLst>
      <p:ext uri="{BB962C8B-B14F-4D97-AF65-F5344CB8AC3E}">
        <p14:creationId xmlns:p14="http://schemas.microsoft.com/office/powerpoint/2010/main" val="25481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0036632" y="6951167"/>
            <a:ext cx="522960" cy="292978"/>
          </a:xfrm>
        </p:spPr>
        <p:txBody>
          <a:bodyPr/>
          <a:lstStyle/>
          <a:p>
            <a:fld id="{A5E55A7B-7854-E145-92D9-B491DF4BAE2D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1BFEC2-E8B7-4DF7-88A9-9FD17946F511}"/>
              </a:ext>
            </a:extLst>
          </p:cNvPr>
          <p:cNvGrpSpPr/>
          <p:nvPr/>
        </p:nvGrpSpPr>
        <p:grpSpPr>
          <a:xfrm>
            <a:off x="2718954" y="1041171"/>
            <a:ext cx="6882245" cy="5500351"/>
            <a:chOff x="2718954" y="904011"/>
            <a:chExt cx="6882245" cy="550035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DD4F4DA-1F42-7A48-BE3C-0DAD0E1BC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18954" y="904011"/>
              <a:ext cx="6882245" cy="5500351"/>
            </a:xfrm>
            <a:prstGeom prst="rect">
              <a:avLst/>
            </a:prstGeom>
          </p:spPr>
        </p:pic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670F74DD-2EE2-2A4E-A243-0CBD309BB742}"/>
                </a:ext>
              </a:extLst>
            </p:cNvPr>
            <p:cNvSpPr txBox="1">
              <a:spLocks/>
            </p:cNvSpPr>
            <p:nvPr/>
          </p:nvSpPr>
          <p:spPr>
            <a:xfrm>
              <a:off x="5520688" y="1631452"/>
              <a:ext cx="3865114" cy="19225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/>
                  <a:ea typeface="ＭＳ Ｐゴシック" charset="-128"/>
                  <a:cs typeface="Calibri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9pPr>
            </a:lstStyle>
            <a:p>
              <a:r>
                <a:rPr lang="en-US" sz="3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B70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AS A </a:t>
              </a:r>
              <a:r>
                <a:rPr lang="en-US" sz="3000" b="1" i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A6305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PRECONDITIONER</a:t>
              </a:r>
              <a:r>
                <a:rPr lang="en-US" sz="3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B70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FOR THE LINEARIZED SYSTEM</a:t>
              </a:r>
            </a:p>
          </p:txBody>
        </p:sp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ED8438B1-8328-6D45-A0B7-0B9417F131E7}"/>
                </a:ext>
              </a:extLst>
            </p:cNvPr>
            <p:cNvSpPr txBox="1">
              <a:spLocks/>
            </p:cNvSpPr>
            <p:nvPr/>
          </p:nvSpPr>
          <p:spPr>
            <a:xfrm>
              <a:off x="5529233" y="4038414"/>
              <a:ext cx="3865114" cy="195007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/>
                  <a:ea typeface="ＭＳ Ｐゴシック" charset="-128"/>
                  <a:cs typeface="Calibri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9pPr>
            </a:lstStyle>
            <a:p>
              <a:r>
                <a:rPr lang="en-US" sz="3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B70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AS A </a:t>
              </a:r>
              <a:r>
                <a:rPr lang="en-US" sz="3000" b="1" i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A6305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SOLVER</a:t>
              </a:r>
              <a:r>
                <a:rPr lang="en-US" sz="3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B70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FOR THE COUPLED</a:t>
              </a:r>
            </a:p>
            <a:p>
              <a:r>
                <a:rPr lang="en-US" sz="3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B70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FULLY NONLINEAR PROBLEM</a:t>
              </a: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4356A626-9E06-413C-8E71-B618C1B4F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How We Use the Schwarz Alternating Method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D31242C7-D0C5-4BDC-B4DD-44A8AB0413EB}"/>
              </a:ext>
            </a:extLst>
          </p:cNvPr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92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9F9F52B-F35D-F7A9-1DE1-B0DFA81CB4F5}"/>
              </a:ext>
            </a:extLst>
          </p:cNvPr>
          <p:cNvSpPr txBox="1">
            <a:spLocks/>
          </p:cNvSpPr>
          <p:nvPr/>
        </p:nvSpPr>
        <p:spPr>
          <a:xfrm>
            <a:off x="753105" y="135533"/>
            <a:ext cx="9545008" cy="649182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Gill Sans MT" panose="020B0502020104020203" pitchFamily="34" charset="0"/>
              </a:rPr>
              <a:t>Spatial Coupling via (Multiplicative) Alternating Schwarz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CC152D-E1DD-4F19-AE0F-28F8A4C5A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854C8A-0B80-4841-BB33-70092436AE64}"/>
              </a:ext>
            </a:extLst>
          </p:cNvPr>
          <p:cNvSpPr txBox="1"/>
          <p:nvPr/>
        </p:nvSpPr>
        <p:spPr>
          <a:xfrm>
            <a:off x="0" y="777324"/>
            <a:ext cx="52410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Overlapping Domain Decomposition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E5410A-D35B-425E-A27C-1D80F745CE15}"/>
              </a:ext>
            </a:extLst>
          </p:cNvPr>
          <p:cNvSpPr txBox="1"/>
          <p:nvPr/>
        </p:nvSpPr>
        <p:spPr>
          <a:xfrm>
            <a:off x="29326" y="3627145"/>
            <a:ext cx="52410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Non-overlapping Domain Decomposition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EA5527C-D2A7-4309-AD8C-1C9B99B2C42A}"/>
                  </a:ext>
                </a:extLst>
              </p:cNvPr>
              <p:cNvSpPr txBox="1"/>
              <p:nvPr/>
            </p:nvSpPr>
            <p:spPr>
              <a:xfrm>
                <a:off x="7208932" y="4091084"/>
                <a:ext cx="4698396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Relevant for multi-material and multi-physics coupling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Alternating Dirichlet-Neumann transmission BCs [</a:t>
                </a:r>
                <a:r>
                  <a:rPr lang="en-US" dirty="0" err="1"/>
                  <a:t>Zanolli</a:t>
                </a:r>
                <a:r>
                  <a:rPr lang="en-US" dirty="0"/>
                  <a:t> </a:t>
                </a:r>
                <a:r>
                  <a:rPr lang="en-US" i="1" dirty="0"/>
                  <a:t>et al. </a:t>
                </a:r>
                <a:r>
                  <a:rPr lang="en-US" dirty="0"/>
                  <a:t>1987]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Robin-Robin transmission BCs also lead to convergence [Lions 1990]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0,1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dirty="0"/>
                  <a:t>relaxation parameter (can help convergence)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EA5527C-D2A7-4309-AD8C-1C9B99B2C4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8932" y="4091084"/>
                <a:ext cx="4698396" cy="2585323"/>
              </a:xfrm>
              <a:prstGeom prst="rect">
                <a:avLst/>
              </a:prstGeom>
              <a:blipFill>
                <a:blip r:embed="rId3"/>
                <a:stretch>
                  <a:fillRect l="-909" t="-1415" r="-1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>
            <a:extLst>
              <a:ext uri="{FF2B5EF4-FFF2-40B4-BE49-F238E27FC236}">
                <a16:creationId xmlns:a16="http://schemas.microsoft.com/office/drawing/2014/main" id="{72D46ECF-96E3-4ECB-8AE4-88C71CD746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1235" y="1771682"/>
            <a:ext cx="3055658" cy="16002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3B285D9-A6E8-4355-B3AD-464C5F574CED}"/>
              </a:ext>
            </a:extLst>
          </p:cNvPr>
          <p:cNvSpPr txBox="1"/>
          <p:nvPr/>
        </p:nvSpPr>
        <p:spPr>
          <a:xfrm>
            <a:off x="7208932" y="1627830"/>
            <a:ext cx="493597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Dirichlet-Dirichlet transmission BCs [Schwarz 1870; Lions 1988; Mota </a:t>
            </a:r>
            <a:r>
              <a:rPr lang="en-US" i="1" dirty="0"/>
              <a:t>et al. </a:t>
            </a:r>
            <a:r>
              <a:rPr lang="en-US" dirty="0"/>
              <a:t>2017; Mota </a:t>
            </a:r>
            <a:r>
              <a:rPr lang="en-US" i="1" dirty="0"/>
              <a:t>et al. </a:t>
            </a:r>
            <a:r>
              <a:rPr lang="en-US" dirty="0"/>
              <a:t>2022]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3B200B5-C9EE-4F97-AEDE-12D0992CFF5F}"/>
              </a:ext>
            </a:extLst>
          </p:cNvPr>
          <p:cNvCxnSpPr/>
          <p:nvPr/>
        </p:nvCxnSpPr>
        <p:spPr>
          <a:xfrm>
            <a:off x="-71919" y="3595955"/>
            <a:ext cx="1226391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D77027E-4496-4E6C-A390-1076C001B2A7}"/>
                  </a:ext>
                </a:extLst>
              </p:cNvPr>
              <p:cNvSpPr txBox="1"/>
              <p:nvPr/>
            </p:nvSpPr>
            <p:spPr>
              <a:xfrm>
                <a:off x="-1132430" y="1152125"/>
                <a:ext cx="5178175" cy="1132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5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5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500" b="0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en-US" sz="15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500" b="1" i="1" dirty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  <m:sub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+1)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US" sz="15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sz="1500" b="0" i="0" dirty="0" smtClean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500" b="0" i="1" dirty="0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500" b="0" i="1" dirty="0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sz="1500" dirty="0"/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15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5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,  </m:t>
                              </m:r>
                              <m:r>
                                <m:rPr>
                                  <m:nor/>
                                </m:rPr>
                                <a:rPr lang="en-US" sz="1500" dirty="0" smtClean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n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 </m:t>
                              </m:r>
                              <m:r>
                                <a:rPr lang="en-US" sz="15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50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5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sSub>
                                <m:sSubPr>
                                  <m:ctrlPr>
                                    <a:rPr lang="en-US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sz="1500" dirty="0"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Sup>
                                <m:sSub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sz="1500" b="0" i="0" smtClean="0">
                                  <a:latin typeface="Cambria Math" panose="02040503050406030204" pitchFamily="18" charset="0"/>
                                </a:rPr>
                                <m:t>     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a:rPr lang="en-US" sz="1500" b="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  </m:t>
                              </m:r>
                              <m:sSub>
                                <m:sSubPr>
                                  <m:ctrlPr>
                                    <a:rPr lang="en-US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US" sz="1500" i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D77027E-4496-4E6C-A390-1076C001B2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32430" y="1152125"/>
                <a:ext cx="5178175" cy="113281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2839E71-9730-4EE4-8E49-E62FEACA49D6}"/>
                  </a:ext>
                </a:extLst>
              </p:cNvPr>
              <p:cNvSpPr txBox="1"/>
              <p:nvPr/>
            </p:nvSpPr>
            <p:spPr>
              <a:xfrm>
                <a:off x="-1066720" y="4079820"/>
                <a:ext cx="5178175" cy="1132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5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5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500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500" b="1" i="1" dirty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  <m:sub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+1)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US" sz="15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sz="1500" b="0" i="0" dirty="0" smtClean="0"/>
                                <m:t>    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sz="1500" b="0" i="0" dirty="0" smtClean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500" b="0" i="1" dirty="0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500" b="0" i="1" dirty="0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sz="1500" dirty="0"/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5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,  </m:t>
                              </m:r>
                              <m:r>
                                <m:rPr>
                                  <m:nor/>
                                </m:rPr>
                                <a:rPr lang="en-US" sz="1500" b="0" i="0" dirty="0" smtClean="0"/>
                                <m:t>  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 </m:t>
                              </m:r>
                              <m:r>
                                <a:rPr lang="en-US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50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r>
                                <m:rPr>
                                  <m:sty m:val="p"/>
                                </m:rPr>
                                <a:rPr lang="el-GR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15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𝝀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sz="15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m:rPr>
                                  <m:nor/>
                                </m:rPr>
                                <a:rPr lang="en-US" sz="1500" b="0" i="0" dirty="0" smtClean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 </m:t>
                              </m:r>
                              <m:r>
                                <m:rPr>
                                  <m:sty m:val="p"/>
                                </m:rPr>
                                <a:rPr lang="el-GR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500" i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2839E71-9730-4EE4-8E49-E62FEACA49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66720" y="4079820"/>
                <a:ext cx="5178175" cy="113281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B7D1447-F852-4F0B-9934-F3D3C2CB546C}"/>
                  </a:ext>
                </a:extLst>
              </p:cNvPr>
              <p:cNvSpPr txBox="1"/>
              <p:nvPr/>
            </p:nvSpPr>
            <p:spPr>
              <a:xfrm>
                <a:off x="-842501" y="5194914"/>
                <a:ext cx="5178175" cy="1132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5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5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500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500" b="1" i="1" dirty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  <m:sub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+1)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US" sz="15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sz="1500" b="0" i="0" dirty="0" smtClean="0"/>
                                <m:t>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500" i="1" dirty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Sup>
                                <m:sSubSupPr>
                                  <m:ctrlPr>
                                    <a:rPr lang="en-US" sz="15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5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sz="1500" b="0" i="0" dirty="0" smtClean="0"/>
                                <m:t>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500" b="0" i="0" dirty="0" smtClean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 </m:t>
                              </m:r>
                              <m:r>
                                <a:rPr lang="en-US" sz="15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50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15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r>
                                <m:rPr>
                                  <m:sty m:val="p"/>
                                </m:rPr>
                                <a:rPr lang="el-GR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𝛻</m:t>
                                  </m:r>
                                  <m:r>
                                    <a:rPr lang="en-US" sz="1500" b="1" i="1" dirty="0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sz="1500" b="1" i="1" smtClean="0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Sup>
                                <m:sSubSupPr>
                                  <m:ctrlP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𝛻</m:t>
                                  </m:r>
                                  <m:r>
                                    <a:rPr lang="en-US" sz="1500" b="1" i="1" dirty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sz="1500" b="0" i="1" dirty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sz="1500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r>
                                <m:rPr>
                                  <m:nor/>
                                </m:rPr>
                                <a:rPr lang="en-US" sz="1500" b="0" i="0" dirty="0" smtClean="0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a:rPr lang="en-US" sz="1500" b="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  </m:t>
                              </m:r>
                              <m:r>
                                <m:rPr>
                                  <m:sty m:val="p"/>
                                </m:rPr>
                                <a:rPr lang="el-GR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500" i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B7D1447-F852-4F0B-9934-F3D3C2CB54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42501" y="5194914"/>
                <a:ext cx="5178175" cy="113281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F1DCF15-8D2A-4F35-8F1D-B1BEF05CFF1A}"/>
                  </a:ext>
                </a:extLst>
              </p:cNvPr>
              <p:cNvSpPr txBox="1"/>
              <p:nvPr/>
            </p:nvSpPr>
            <p:spPr>
              <a:xfrm>
                <a:off x="129997" y="6293457"/>
                <a:ext cx="439118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sSubSup>
                        <m:sSub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𝒖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on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l-GR" sz="1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r>
                        <a:rPr lang="en-US" sz="1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16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for</m:t>
                      </m:r>
                      <m:r>
                        <a:rPr lang="en-US" sz="1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sz="1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≥1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F1DCF15-8D2A-4F35-8F1D-B1BEF05CF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997" y="6293457"/>
                <a:ext cx="4391183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CC56B7A-3105-42E7-86C1-31C7B3F5C216}"/>
                  </a:ext>
                </a:extLst>
              </p:cNvPr>
              <p:cNvSpPr txBox="1"/>
              <p:nvPr/>
            </p:nvSpPr>
            <p:spPr>
              <a:xfrm>
                <a:off x="-1069739" y="2277225"/>
                <a:ext cx="5178175" cy="1132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5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5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500" b="0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en-US" sz="15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500" b="1" i="1" dirty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  <m:sub>
                                      <m:r>
                                        <a:rPr lang="en-US" sz="1500" b="0" i="1" dirty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+1)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US" sz="15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sz="1500" b="0" i="0" dirty="0" smtClean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500" b="0" i="1" dirty="0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sz="1500" dirty="0"/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15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5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,  </m:t>
                              </m:r>
                              <m:r>
                                <m:rPr>
                                  <m:nor/>
                                </m:rPr>
                                <a:rPr lang="en-US" sz="1500" dirty="0" smtClean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n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 </m:t>
                              </m:r>
                              <m:r>
                                <a:rPr lang="en-US" sz="15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50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15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sSub>
                                <m:sSubPr>
                                  <m:ctrlPr>
                                    <a:rPr lang="en-US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sz="1500" dirty="0"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Sup>
                                <m:sSub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sz="1500" b="0" i="0" smtClean="0">
                                  <a:latin typeface="Cambria Math" panose="02040503050406030204" pitchFamily="18" charset="0"/>
                                </a:rPr>
                                <m:t>     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a:rPr lang="en-US" sz="1500" b="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  </m:t>
                              </m:r>
                              <m:sSub>
                                <m:sSubPr>
                                  <m:ctrlPr>
                                    <a:rPr lang="en-US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US" sz="1500" i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CC56B7A-3105-42E7-86C1-31C7B3F5C2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69739" y="2277225"/>
                <a:ext cx="5178175" cy="113281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22F63E8A-E1C1-40BC-8A15-AF25955EF956}"/>
              </a:ext>
            </a:extLst>
          </p:cNvPr>
          <p:cNvGrpSpPr/>
          <p:nvPr/>
        </p:nvGrpSpPr>
        <p:grpSpPr>
          <a:xfrm>
            <a:off x="7434588" y="697250"/>
            <a:ext cx="4004307" cy="857194"/>
            <a:chOff x="6419310" y="915853"/>
            <a:chExt cx="4004307" cy="857194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9893A1F-D56C-459C-9237-EB9EB3A5F37C}"/>
                </a:ext>
              </a:extLst>
            </p:cNvPr>
            <p:cNvGrpSpPr/>
            <p:nvPr/>
          </p:nvGrpSpPr>
          <p:grpSpPr>
            <a:xfrm>
              <a:off x="6419310" y="915853"/>
              <a:ext cx="4004307" cy="857194"/>
              <a:chOff x="6880302" y="3199037"/>
              <a:chExt cx="4311954" cy="857194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08E2D47-8F00-421D-B964-4D5FA6AE2727}"/>
                  </a:ext>
                </a:extLst>
              </p:cNvPr>
              <p:cNvSpPr txBox="1"/>
              <p:nvPr/>
            </p:nvSpPr>
            <p:spPr>
              <a:xfrm>
                <a:off x="7102436" y="3442968"/>
                <a:ext cx="19626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i="1" dirty="0">
                    <a:solidFill>
                      <a:srgbClr val="0070C0"/>
                    </a:solidFill>
                  </a:rPr>
                  <a:t>Model PDE:</a:t>
                </a: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D07D04EF-D18E-431F-89E9-875472594055}"/>
                  </a:ext>
                </a:extLst>
              </p:cNvPr>
              <p:cNvSpPr/>
              <p:nvPr/>
            </p:nvSpPr>
            <p:spPr>
              <a:xfrm>
                <a:off x="6880302" y="3199037"/>
                <a:ext cx="4311954" cy="857194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AEA34F12-EC6F-4484-ACD9-F785B2B2AD7D}"/>
                    </a:ext>
                  </a:extLst>
                </p:cNvPr>
                <p:cNvSpPr txBox="1"/>
                <p:nvPr/>
              </p:nvSpPr>
              <p:spPr>
                <a:xfrm>
                  <a:off x="7955553" y="1000790"/>
                  <a:ext cx="2106731" cy="61786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1" i="1" dirty="0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)=</m:t>
                                </m:r>
                                <m:r>
                                  <a:rPr lang="en-US" b="1" i="1" dirty="0">
                                    <a:latin typeface="Cambria Math" panose="02040503050406030204" pitchFamily="18" charset="0"/>
                                  </a:rPr>
                                  <m:t>𝒇</m:t>
                                </m:r>
                                <m:r>
                                  <m:rPr>
                                    <m:nor/>
                                  </m:rPr>
                                  <a:rPr lang="en-US" dirty="0"/>
                                  <m:t>,</m:t>
                                </m:r>
                                <m:r>
                                  <m:rPr>
                                    <m:nor/>
                                  </m:rPr>
                                  <a:rPr lang="en-US" b="1" dirty="0"/>
                                  <m:t>   </m:t>
                                </m:r>
                                <m:r>
                                  <m:rPr>
                                    <m:nor/>
                                  </m:rPr>
                                  <a:rPr lang="en-US" dirty="0"/>
                                  <m:t>in</m:t>
                                </m:r>
                                <m:r>
                                  <m:rPr>
                                    <m:nor/>
                                  </m:rPr>
                                  <a:rPr lang="en-US" dirty="0"/>
                                  <m:t>  </m:t>
                                </m:r>
                                <m:r>
                                  <a:rPr lang="en-US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𝛺</m:t>
                                </m:r>
                                <m:r>
                                  <m:rPr>
                                    <m:nor/>
                                  </m:rPr>
                                  <a:rPr lang="en-US" dirty="0"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b="1" i="1" dirty="0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b="1" i="1" dirty="0">
                                    <a:latin typeface="Cambria Math" panose="02040503050406030204" pitchFamily="18" charset="0"/>
                                  </a:rPr>
                                  <m:t>𝒈</m:t>
                                </m:r>
                                <m:r>
                                  <m:rPr>
                                    <m:nor/>
                                  </m:rPr>
                                  <a:rPr lang="en-US" dirty="0"/>
                                  <m:t>,</m:t>
                                </m:r>
                                <m:r>
                                  <m:rPr>
                                    <m:nor/>
                                  </m:rPr>
                                  <a:rPr lang="en-US" b="1" dirty="0"/>
                                  <m:t>      </m:t>
                                </m:r>
                                <m:r>
                                  <m:rPr>
                                    <m:nor/>
                                  </m:rPr>
                                  <a:rPr lang="en-US" dirty="0"/>
                                  <m:t>on</m:t>
                                </m:r>
                                <m:r>
                                  <m:rPr>
                                    <m:nor/>
                                  </m:rPr>
                                  <a:rPr lang="en-US" dirty="0"/>
                                  <m:t> 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a:rPr lang="en-US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𝜕𝛺</m:t>
                                </m:r>
                                <m:r>
                                  <m:rPr>
                                    <m:nor/>
                                  </m:rPr>
                                  <a:rPr lang="en-US" dirty="0"/>
                                  <m:t> 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AEA34F12-EC6F-4484-ACD9-F785B2B2AD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55553" y="1000790"/>
                  <a:ext cx="2106731" cy="61786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84D8063-044D-EE12-7837-41DB05262F12}"/>
              </a:ext>
            </a:extLst>
          </p:cNvPr>
          <p:cNvSpPr/>
          <p:nvPr/>
        </p:nvSpPr>
        <p:spPr>
          <a:xfrm>
            <a:off x="284672" y="4079820"/>
            <a:ext cx="4051002" cy="2613747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D72B6B-4830-5BA1-DC74-B9E14546C653}"/>
              </a:ext>
            </a:extLst>
          </p:cNvPr>
          <p:cNvSpPr/>
          <p:nvPr/>
        </p:nvSpPr>
        <p:spPr>
          <a:xfrm>
            <a:off x="6986893" y="3999601"/>
            <a:ext cx="4838662" cy="2613747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BC64DE-5A16-2A4E-11CC-45D0586C8E73}"/>
              </a:ext>
            </a:extLst>
          </p:cNvPr>
          <p:cNvSpPr/>
          <p:nvPr/>
        </p:nvSpPr>
        <p:spPr>
          <a:xfrm>
            <a:off x="3883685" y="1775856"/>
            <a:ext cx="3325247" cy="1591852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E9F80A-3339-893E-17B0-AE2E5C13034E}"/>
              </a:ext>
            </a:extLst>
          </p:cNvPr>
          <p:cNvSpPr/>
          <p:nvPr/>
        </p:nvSpPr>
        <p:spPr>
          <a:xfrm>
            <a:off x="0" y="668261"/>
            <a:ext cx="4521179" cy="481063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22134EF-CCAF-4096-9D7F-1D1D65D454F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17451" y="4265591"/>
            <a:ext cx="3122815" cy="1600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445FB79-2314-4A24-1BAE-21C770B1117E}"/>
              </a:ext>
            </a:extLst>
          </p:cNvPr>
          <p:cNvSpPr txBox="1"/>
          <p:nvPr/>
        </p:nvSpPr>
        <p:spPr>
          <a:xfrm>
            <a:off x="6809693" y="2594055"/>
            <a:ext cx="51781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US" b="1" i="1" dirty="0">
                <a:solidFill>
                  <a:schemeClr val="accent1"/>
                </a:solidFill>
              </a:rPr>
              <a:t>This talk</a:t>
            </a:r>
            <a:r>
              <a:rPr lang="en-US" i="1" dirty="0">
                <a:solidFill>
                  <a:schemeClr val="accent1"/>
                </a:solidFill>
              </a:rPr>
              <a:t>: non-overlapping DD + Dirichlet-Dirichlet transmission BCs + cell-centered finite volume [Wentland et al., 2025]</a:t>
            </a:r>
          </a:p>
        </p:txBody>
      </p:sp>
    </p:spTree>
    <p:extLst>
      <p:ext uri="{BB962C8B-B14F-4D97-AF65-F5344CB8AC3E}">
        <p14:creationId xmlns:p14="http://schemas.microsoft.com/office/powerpoint/2010/main" val="233684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0" grpId="0" animBg="1"/>
      <p:bldP spid="12" grpId="0" animBg="1"/>
      <p:bldP spid="15" grpId="0"/>
    </p:bldLst>
  </p:timing>
</p:sld>
</file>

<file path=ppt/theme/theme1.xml><?xml version="1.0" encoding="utf-8"?>
<a:theme xmlns:a="http://schemas.openxmlformats.org/drawingml/2006/main" name="Sandia Theme (White Background)">
  <a:themeElements>
    <a:clrScheme name="Sandia 2018">
      <a:dk1>
        <a:srgbClr val="000000"/>
      </a:dk1>
      <a:lt1>
        <a:srgbClr val="FFFFFF"/>
      </a:lt1>
      <a:dk2>
        <a:srgbClr val="005376"/>
      </a:dk2>
      <a:lt2>
        <a:srgbClr val="E7E6E6"/>
      </a:lt2>
      <a:accent1>
        <a:srgbClr val="008E74"/>
      </a:accent1>
      <a:accent2>
        <a:srgbClr val="6CB312"/>
      </a:accent2>
      <a:accent3>
        <a:srgbClr val="FFA033"/>
      </a:accent3>
      <a:accent4>
        <a:srgbClr val="A92C00"/>
      </a:accent4>
      <a:accent5>
        <a:srgbClr val="7D0D7C"/>
      </a:accent5>
      <a:accent6>
        <a:srgbClr val="00ADD0"/>
      </a:accent6>
      <a:hlink>
        <a:srgbClr val="0563C1"/>
      </a:hlink>
      <a:folHlink>
        <a:srgbClr val="954F7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32205F344AD540AEE0C5988AC246EC" ma:contentTypeVersion="2" ma:contentTypeDescription="Create a new document." ma:contentTypeScope="" ma:versionID="a5ef081f47514053affda75db6dc7d0a">
  <xsd:schema xmlns:xsd="http://www.w3.org/2001/XMLSchema" xmlns:xs="http://www.w3.org/2001/XMLSchema" xmlns:p="http://schemas.microsoft.com/office/2006/metadata/properties" xmlns:ns2="317de2d1-d151-4649-898e-e6a41747d2a4" targetNamespace="http://schemas.microsoft.com/office/2006/metadata/properties" ma:root="true" ma:fieldsID="182108b4fd5ff5324528874d0fe37308" ns2:_="">
    <xsd:import namespace="317de2d1-d151-4649-898e-e6a41747d2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7de2d1-d151-4649-898e-e6a41747d2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8232DC6-85BC-484A-8F19-80A048D53223}">
  <ds:schemaRefs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317de2d1-d151-4649-898e-e6a41747d2a4"/>
    <ds:schemaRef ds:uri="http://schemas.microsoft.com/office/2006/metadata/properties"/>
    <ds:schemaRef ds:uri="http://purl.org/dc/elements/1.1/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7ACEA40-233A-4B3D-80C3-A05A4A6EFA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C4BE96C-99EB-4C6D-8E16-05FD71FC41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7de2d1-d151-4649-898e-e6a41747d2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Sandia2018_16x9_1</Template>
  <TotalTime>49988</TotalTime>
  <Words>7289</Words>
  <Application>Microsoft Office PowerPoint</Application>
  <PresentationFormat>Widescreen</PresentationFormat>
  <Paragraphs>1470</Paragraphs>
  <Slides>61</Slides>
  <Notes>57</Notes>
  <HiddenSlides>0</HiddenSlides>
  <MMClips>24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6" baseType="lpstr">
      <vt:lpstr>-apple-system</vt:lpstr>
      <vt:lpstr>Aptos</vt:lpstr>
      <vt:lpstr>Arial</vt:lpstr>
      <vt:lpstr>Calibri</vt:lpstr>
      <vt:lpstr>Cambria Math</vt:lpstr>
      <vt:lpstr>Courier New</vt:lpstr>
      <vt:lpstr>ElsevierSans</vt:lpstr>
      <vt:lpstr>Garamond</vt:lpstr>
      <vt:lpstr>Gill Sans MT</vt:lpstr>
      <vt:lpstr>Menlo</vt:lpstr>
      <vt:lpstr>Symbol</vt:lpstr>
      <vt:lpstr>Times</vt:lpstr>
      <vt:lpstr>Trebuchet MS</vt:lpstr>
      <vt:lpstr>Wingdings</vt:lpstr>
      <vt:lpstr>Sandia Theme (White Background)</vt:lpstr>
      <vt:lpstr>Domain decomposition-based coupling of subdomain-local reduced order models (ROMs) in fluid mechanics using the Schwarz alternating method</vt:lpstr>
      <vt:lpstr>Motivation: Multi-scale &amp; Multi-physics Coupling</vt:lpstr>
      <vt:lpstr>Motivation: Multi-scale &amp; Multi-physics Coupling</vt:lpstr>
      <vt:lpstr>PowerPoint Presentation</vt:lpstr>
      <vt:lpstr>Outline</vt:lpstr>
      <vt:lpstr>Outline</vt:lpstr>
      <vt:lpstr>Schwarz Alternating Method for Domain Decomposition</vt:lpstr>
      <vt:lpstr>How We Use the Schwarz Alternating Method</vt:lpstr>
      <vt:lpstr>PowerPoint Presentation</vt:lpstr>
      <vt:lpstr>Additional Parallelism via Additive Schwarz</vt:lpstr>
      <vt:lpstr>Schwarz for Multiscale FOM-FOM Coupling in Solid Mechanics1</vt:lpstr>
      <vt:lpstr>Outline</vt:lpstr>
      <vt:lpstr>Projection-Based Model Order Reduction via the POD/LSPG* Method</vt:lpstr>
      <vt:lpstr>Schwarz Extensions to FOM-ROM and ROM-ROM Couplings</vt:lpstr>
      <vt:lpstr>Outline</vt:lpstr>
      <vt:lpstr>3 Parametrized Hyperbolic Conservation Law Test Cases</vt:lpstr>
      <vt:lpstr>Unsampled ROMs: Impact of Subdomain Overlap  </vt:lpstr>
      <vt:lpstr>Unsampled ROMs: Stabilization Effects</vt:lpstr>
      <vt:lpstr>Hyper-reduced ROMs: Impact of Boundary Sampling</vt:lpstr>
      <vt:lpstr>Hyper-reduced ROMs: Accuracy</vt:lpstr>
      <vt:lpstr>Hyper-reduced ROMs: Accuracy</vt:lpstr>
      <vt:lpstr>Hyper-reduced ROMs: Computational Cost</vt:lpstr>
      <vt:lpstr>Outline</vt:lpstr>
      <vt:lpstr>New Project: Adaptive Hybrid modEls via domAin Decomposition (AHEAD)</vt:lpstr>
      <vt:lpstr>New Project: Adaptive Hybrid modEls via domAin Decomposition (AHEAD)</vt:lpstr>
      <vt:lpstr>New Project: Adaptive Hybrid modEls via domAin Decomposition (AHEAD)</vt:lpstr>
      <vt:lpstr>Summary and Ongoing/Future Work</vt:lpstr>
      <vt:lpstr>Team &amp; Acknowledgments</vt:lpstr>
      <vt:lpstr>References &amp; Codes  </vt:lpstr>
      <vt:lpstr>Start of Backup Slides</vt:lpstr>
      <vt:lpstr>Time-Advancement Within the Schwarz Framework</vt:lpstr>
      <vt:lpstr>Time-Advancement Within the Schwarz Framework</vt:lpstr>
      <vt:lpstr>Time-Advancement Within the Schwarz Framework</vt:lpstr>
      <vt:lpstr>Time-Advancement Within the Schwarz Framework</vt:lpstr>
      <vt:lpstr>Time-Advancement Within the Schwarz Framework</vt:lpstr>
      <vt:lpstr>Time-Advancement Within the Schwarz Framework</vt:lpstr>
      <vt:lpstr>Time-Advancement Within the Schwarz Framework</vt:lpstr>
      <vt:lpstr>Schwarz for Multiscale FOM-FOM Coupling in Solid Mechanics1</vt:lpstr>
      <vt:lpstr>2D Inviscid Burgers Equation</vt:lpstr>
      <vt:lpstr>Schwarz Coupling Details</vt:lpstr>
      <vt:lpstr>All-ROM Coupling </vt:lpstr>
      <vt:lpstr>PowerPoint Presentation</vt:lpstr>
      <vt:lpstr>Outline</vt:lpstr>
      <vt:lpstr>2D Shallow Water Equations (SWE)</vt:lpstr>
      <vt:lpstr>Schwarz Coupling Details </vt:lpstr>
      <vt:lpstr>Schwarz All-ROM Domain Overlap Study</vt:lpstr>
      <vt:lpstr>Schwarz Boundary Sampling for All-HROM Coupling</vt:lpstr>
      <vt:lpstr>Coupled HROM Performance</vt:lpstr>
      <vt:lpstr>Hyper-reduced ROMs: Impact of Boundary Sampling</vt:lpstr>
      <vt:lpstr>Teaser: 2D Euler Equations Riemann Problem</vt:lpstr>
      <vt:lpstr>PowerPoint Presentation</vt:lpstr>
      <vt:lpstr>Bonus: PINN-PINN and PINN-FOM coupling</vt:lpstr>
      <vt:lpstr>Bonus: PINN-PINN coupling</vt:lpstr>
      <vt:lpstr>Bonus: PINN-PINN coupling</vt:lpstr>
      <vt:lpstr>Bonus: PINN-PINN coupling</vt:lpstr>
      <vt:lpstr>Bonus: PINN-FOM coupling</vt:lpstr>
      <vt:lpstr>PowerPoint Presentation</vt:lpstr>
      <vt:lpstr>PowerPoint Presentation</vt:lpstr>
      <vt:lpstr>PowerPoint Presentation</vt:lpstr>
      <vt:lpstr>Energy-Conserving Sampling and Weighting (ECSW)</vt:lpstr>
      <vt:lpstr>ECSW: Generating the Reduced Mesh and Weights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Tezaur, Irina Kalashnikova</cp:lastModifiedBy>
  <cp:revision>967</cp:revision>
  <cp:lastPrinted>2019-08-07T18:49:35Z</cp:lastPrinted>
  <dcterms:created xsi:type="dcterms:W3CDTF">2017-10-14T01:15:26Z</dcterms:created>
  <dcterms:modified xsi:type="dcterms:W3CDTF">2025-03-12T17:18:54Z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0x0101005332205F344AD540AEE0C5988AC246EC</vt:lpwstr>
  </property>
</Properties>
</file>