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66"/>
  </p:notesMasterIdLst>
  <p:sldIdLst>
    <p:sldId id="256" r:id="rId5"/>
    <p:sldId id="601" r:id="rId6"/>
    <p:sldId id="569" r:id="rId7"/>
    <p:sldId id="1409" r:id="rId8"/>
    <p:sldId id="634" r:id="rId9"/>
    <p:sldId id="1430" r:id="rId10"/>
    <p:sldId id="598" r:id="rId11"/>
    <p:sldId id="687" r:id="rId12"/>
    <p:sldId id="1414" r:id="rId13"/>
    <p:sldId id="1411" r:id="rId14"/>
    <p:sldId id="562" r:id="rId15"/>
    <p:sldId id="563" r:id="rId16"/>
    <p:sldId id="564" r:id="rId17"/>
    <p:sldId id="565" r:id="rId18"/>
    <p:sldId id="566" r:id="rId19"/>
    <p:sldId id="567" r:id="rId20"/>
    <p:sldId id="660" r:id="rId21"/>
    <p:sldId id="1415" r:id="rId22"/>
    <p:sldId id="1416" r:id="rId23"/>
    <p:sldId id="1431" r:id="rId24"/>
    <p:sldId id="688" r:id="rId25"/>
    <p:sldId id="1436" r:id="rId26"/>
    <p:sldId id="1432" r:id="rId27"/>
    <p:sldId id="690" r:id="rId28"/>
    <p:sldId id="1438" r:id="rId29"/>
    <p:sldId id="1439" r:id="rId30"/>
    <p:sldId id="1441" r:id="rId31"/>
    <p:sldId id="1446" r:id="rId32"/>
    <p:sldId id="1447" r:id="rId33"/>
    <p:sldId id="1440" r:id="rId34"/>
    <p:sldId id="1442" r:id="rId35"/>
    <p:sldId id="1435" r:id="rId36"/>
    <p:sldId id="1443" r:id="rId37"/>
    <p:sldId id="1444" r:id="rId38"/>
    <p:sldId id="1445" r:id="rId39"/>
    <p:sldId id="1428" r:id="rId40"/>
    <p:sldId id="1427" r:id="rId41"/>
    <p:sldId id="653" r:id="rId42"/>
    <p:sldId id="627" r:id="rId43"/>
    <p:sldId id="1437" r:id="rId44"/>
    <p:sldId id="691" r:id="rId45"/>
    <p:sldId id="718" r:id="rId46"/>
    <p:sldId id="1421" r:id="rId47"/>
    <p:sldId id="1433" r:id="rId48"/>
    <p:sldId id="719" r:id="rId49"/>
    <p:sldId id="1422" r:id="rId50"/>
    <p:sldId id="1423" r:id="rId51"/>
    <p:sldId id="1429" r:id="rId52"/>
    <p:sldId id="1400" r:id="rId53"/>
    <p:sldId id="1424" r:id="rId54"/>
    <p:sldId id="423" r:id="rId55"/>
    <p:sldId id="722" r:id="rId56"/>
    <p:sldId id="723" r:id="rId57"/>
    <p:sldId id="720" r:id="rId58"/>
    <p:sldId id="724" r:id="rId59"/>
    <p:sldId id="725" r:id="rId60"/>
    <p:sldId id="679" r:id="rId61"/>
    <p:sldId id="680" r:id="rId62"/>
    <p:sldId id="678" r:id="rId63"/>
    <p:sldId id="628" r:id="rId64"/>
    <p:sldId id="629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618D46-86E6-2323-C369-955FB4FD777A}" name="Tezaur, Irina" initials="TI" userId="S::ikalash@sandia.gov::ab5855ef-b775-481e-b851-5311ff5a5b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D7"/>
    <a:srgbClr val="000000"/>
    <a:srgbClr val="E8DBF1"/>
    <a:srgbClr val="D1F0FB"/>
    <a:srgbClr val="D8F3FC"/>
    <a:srgbClr val="004070"/>
    <a:srgbClr val="FFFFCC"/>
    <a:srgbClr val="FFE6B3"/>
    <a:srgbClr val="00ACD9"/>
    <a:srgbClr val="EFF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85079" autoAdjust="0"/>
  </p:normalViewPr>
  <p:slideViewPr>
    <p:cSldViewPr snapToGrid="0" snapToObjects="1">
      <p:cViewPr varScale="1">
        <p:scale>
          <a:sx n="74" d="100"/>
          <a:sy n="74" d="100"/>
        </p:scale>
        <p:origin x="300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TODO? Change equations?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9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2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30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8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9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471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61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past decades have seen a tremendous amount of investment in the development of simulation frameworks for coupled multi-scale and multi-physics problems.  These frameworks rely on established mathematical theories to couple physics components discretized using so-called traditional discretization methods such as finite elements, finite volumes and finite differences.  A prime example is the DOE’s global climate model, the Energy </a:t>
            </a:r>
            <a:r>
              <a:rPr lang="en-US" dirty="0" err="1"/>
              <a:t>Exascale</a:t>
            </a:r>
            <a:r>
              <a:rPr lang="en-US" dirty="0"/>
              <a:t> Earth System Model (E3SM), which couples 5 physics components (atmosphere, ocean, sea ice, land ice and land).  Each component is developed separately according to the relevant physics, dynamics and numerical methods, and the components are coupled in a way that ensures stability, accuracy and conservation.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5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70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93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1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79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31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91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77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63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25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2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07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0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19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81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45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49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TODO: add 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5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something about how BCs implemented?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24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say how possible to do strong BC </a:t>
            </a:r>
            <a:r>
              <a:rPr lang="en-US" dirty="0" err="1"/>
              <a:t>impl</a:t>
            </a:r>
            <a:r>
              <a:rPr lang="en-US" dirty="0"/>
              <a:t> in FV method.</a:t>
            </a:r>
          </a:p>
          <a:p>
            <a:r>
              <a:rPr lang="en-US" dirty="0"/>
              <a:t>TODO: double check about all points on Schwarz boundaries being included in sample mesh with Joshua/Chris.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6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609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Q for Joshua: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 What are dx and dt in each subdomain?  Are they the same or diff?  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What is going on with last frame in movie??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Solutions look discontinuous at certain times…</a:t>
            </a:r>
          </a:p>
          <a:p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1:  75.38 s 0.94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2:  61.52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3:  61.54 s 0.91 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Subdomain 4:  77.02 s 0.93 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80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360:</a:t>
            </a:r>
            <a:r>
              <a:rPr lang="en-US" baseline="0" dirty="0"/>
              <a:t> all-FOM case</a:t>
            </a:r>
          </a:p>
          <a:p>
            <a:r>
              <a:rPr lang="en-US" baseline="0" dirty="0"/>
              <a:t>Not possible for subdomain 2-&gt;4 to pollute 1 b/c of direction of 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3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011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temporal discretization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26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what hyper-reduction is used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591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Is it true that 80 POD modes/subdomain?  Had K = 80 in Chris’s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38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2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clarify the sampling rate Nb, the value of Nb = 0 just means that there is no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deliberate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 sampling at the interface; there is still roughly N * X% points sampled at the interface given a random sampling scheme. Nb is a fixed rate of sampling at the interface, regardless of the overall sampling rate. Nb = 10 means every tenth cell at the interface is sampled, or 10% of all interface cells (Nb = 5 is 20% of all interface cells,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etc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). The use of an integer for Nb was just stylistic, since N and Ns are also integers.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 err="1"/>
              <a:t>hris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ask Chris re: spatial discretization.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791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77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77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979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46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47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029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PINN-FOM coupling works for both the WDBC and SDBC configurations.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882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algn="l" fontAlgn="t"/>
            <a:r>
              <a:rPr lang="en-US" dirty="0"/>
              <a:t>A(F,Z) = Helmholtz free-energy density, Z = collection of internal variables, F = grad(phi) = deformation gradient, B = body force, T = traction on boundary</a:t>
            </a:r>
          </a:p>
          <a:p>
            <a:pPr algn="l" fontAlgn="t"/>
            <a:r>
              <a:rPr lang="en-US" dirty="0"/>
              <a:t>P = \partial A/\partial F = first </a:t>
            </a:r>
            <a:r>
              <a:rPr lang="en-US" dirty="0" err="1"/>
              <a:t>Piola-Kirchoff</a:t>
            </a:r>
            <a:r>
              <a:rPr lang="en-US" dirty="0"/>
              <a:t> stress</a:t>
            </a:r>
          </a:p>
          <a:p>
            <a:pPr algn="l" fontAlgn="t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equation is </a:t>
            </a:r>
            <a:r>
              <a:rPr lang="en-US"/>
              <a:t>Euler-Lagrange equation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2" y="5196645"/>
            <a:ext cx="5364162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181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proof effectively constructs a sequence of solutions </a:t>
            </a:r>
            <a:r>
              <a:rPr lang="en-US" dirty="0" err="1"/>
              <a:t>phi^n</a:t>
            </a:r>
            <a:r>
              <a:rPr lang="en-US" dirty="0"/>
              <a:t> and demonstrates that this sequence converges to the unique minimizer of the energy functional \Phi defining the single-domain problem, and combines concepts used in the analysis of </a:t>
            </a:r>
            <a:r>
              <a:rPr lang="en-US" dirty="0" err="1"/>
              <a:t>Sobolev</a:t>
            </a:r>
            <a:r>
              <a:rPr lang="en-US" dirty="0"/>
              <a:t>, Lions, and others, in studying the convergence of the Schwarz method.  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14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A and B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equation-based</a:t>
                </a:r>
                <a:r>
                  <a:rPr lang="en-US" sz="120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DDMs: they seek restrict a weak or strong form of the PDE to a finite-dimensional function space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𝑈_𝑖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spanned by a basis </a:t>
                </a:r>
                <a:r>
                  <a:rPr lang="en-US" sz="1200" i="0">
                    <a:latin typeface="Cambria Math" panose="02040503050406030204" pitchFamily="18" charset="0"/>
                  </a:rPr>
                  <a:t>{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𝑏_𝑖^𝑘 }_(𝑘=1)^(𝑁_𝑖 )</a:t>
                </a:r>
                <a:r>
                  <a:rPr lang="en-US" sz="1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200" dirty="0"/>
              </a:p>
              <a:p>
                <a:endParaRPr lang="en-US" dirty="0" smtClean="0"/>
              </a:p>
              <a:p>
                <a:r>
                  <a:rPr lang="en-US" sz="1200" i="1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Class C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DDMs are </a:t>
                </a:r>
                <a:r>
                  <a:rPr lang="en-US" sz="1200" b="1" i="1" dirty="0">
                    <a:solidFill>
                      <a:schemeClr val="accent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equation-free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I/O relations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𝑢_𝑖 </a:t>
                </a:r>
                <a:r>
                  <a:rPr lang="en-US" sz="1200" i="0">
                    <a:latin typeface="Cambria Math" panose="02040503050406030204" pitchFamily="18" charset="0"/>
                  </a:rPr>
                  <a:t>(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en-US" sz="1200" i="0">
                    <a:latin typeface="Cambria Math" panose="02040503050406030204" pitchFamily="18" charset="0"/>
                  </a:rPr>
                  <a:t>〖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𝐺_𝑖 (𝑓〗_𝑖,𝑢_(𝑖,0);𝑝_(𝑖,1),⋯,𝑝_(𝑖,𝑃))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with 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inputs (“ports”) </a:t>
                </a:r>
                <a:r>
                  <a:rPr lang="en-US" sz="1200" i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𝑝_(𝑖,𝑗)</a:t>
                </a:r>
                <a:r>
                  <a:rPr lang="en-US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200" dirty="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200" dirty="0" smtClean="0">
                  <a:cs typeface="Times New Roman" panose="02020603050405020304" pitchFamily="18" charset="0"/>
                </a:endParaRPr>
              </a:p>
              <a:p>
                <a:r>
                  <a:rPr lang="en-US" sz="1200" dirty="0" smtClean="0">
                    <a:cs typeface="Times New Roman" panose="02020603050405020304" pitchFamily="18" charset="0"/>
                  </a:rPr>
                  <a:t>TODO: add refs to other talks in MS.</a:t>
                </a: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3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82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8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440.png"/><Relationship Id="rId4" Type="http://schemas.openxmlformats.org/officeDocument/2006/relationships/image" Target="../media/image320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51.png"/><Relationship Id="rId4" Type="http://schemas.openxmlformats.org/officeDocument/2006/relationships/image" Target="../media/image31.png"/><Relationship Id="rId9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hyperlink" Target="https://github.com/sandialabs/LCM.git" TargetMode="External"/><Relationship Id="rId4" Type="http://schemas.openxmlformats.org/officeDocument/2006/relationships/image" Target="NULL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37.jp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42.png"/><Relationship Id="rId5" Type="http://schemas.microsoft.com/office/2007/relationships/media" Target="../media/media3.avi"/><Relationship Id="rId15" Type="http://schemas.openxmlformats.org/officeDocument/2006/relationships/image" Target="NULL"/><Relationship Id="rId10" Type="http://schemas.openxmlformats.org/officeDocument/2006/relationships/image" Target="../media/image41.png"/><Relationship Id="rId4" Type="http://schemas.openxmlformats.org/officeDocument/2006/relationships/video" Target="../media/media2.avi"/><Relationship Id="rId9" Type="http://schemas.openxmlformats.org/officeDocument/2006/relationships/image" Target="../media/image37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2.emf"/><Relationship Id="rId26" Type="http://schemas.openxmlformats.org/officeDocument/2006/relationships/image" Target="../media/image70.emf"/><Relationship Id="rId3" Type="http://schemas.openxmlformats.org/officeDocument/2006/relationships/image" Target="../media/image64.png"/><Relationship Id="rId21" Type="http://schemas.openxmlformats.org/officeDocument/2006/relationships/image" Target="../media/image65.png"/><Relationship Id="rId34" Type="http://schemas.openxmlformats.org/officeDocument/2006/relationships/image" Target="../media/image77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17" Type="http://schemas.openxmlformats.org/officeDocument/2006/relationships/image" Target="../media/image61.emf"/><Relationship Id="rId25" Type="http://schemas.openxmlformats.org/officeDocument/2006/relationships/image" Target="../media/image69.png"/><Relationship Id="rId3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0.png"/><Relationship Id="rId20" Type="http://schemas.openxmlformats.org/officeDocument/2006/relationships/image" Target="../media/image64.emf"/><Relationship Id="rId29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24" Type="http://schemas.openxmlformats.org/officeDocument/2006/relationships/image" Target="../media/image68.png"/><Relationship Id="rId32" Type="http://schemas.openxmlformats.org/officeDocument/2006/relationships/image" Target="../media/image740.png"/><Relationship Id="rId5" Type="http://schemas.openxmlformats.org/officeDocument/2006/relationships/image" Target="../media/image45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79.png"/><Relationship Id="rId10" Type="http://schemas.openxmlformats.org/officeDocument/2006/relationships/image" Target="../media/image55.png"/><Relationship Id="rId19" Type="http://schemas.openxmlformats.org/officeDocument/2006/relationships/image" Target="../media/image63.emf"/><Relationship Id="rId31" Type="http://schemas.openxmlformats.org/officeDocument/2006/relationships/image" Target="../media/image75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Relationship Id="rId14" Type="http://schemas.openxmlformats.org/officeDocument/2006/relationships/image" Target="../media/image59.png"/><Relationship Id="rId22" Type="http://schemas.openxmlformats.org/officeDocument/2006/relationships/image" Target="../media/image66.emf"/><Relationship Id="rId27" Type="http://schemas.openxmlformats.org/officeDocument/2006/relationships/image" Target="../media/image71.emf"/><Relationship Id="rId30" Type="http://schemas.openxmlformats.org/officeDocument/2006/relationships/image" Target="../media/image74.png"/><Relationship Id="rId35" Type="http://schemas.openxmlformats.org/officeDocument/2006/relationships/image" Target="../media/image78.png"/><Relationship Id="rId8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7.png"/><Relationship Id="rId26" Type="http://schemas.openxmlformats.org/officeDocument/2006/relationships/image" Target="../media/image93.png"/><Relationship Id="rId3" Type="http://schemas.microsoft.com/office/2007/relationships/media" Target="../media/media5.mp4"/><Relationship Id="rId21" Type="http://schemas.openxmlformats.org/officeDocument/2006/relationships/hyperlink" Target="https://github.com/cwentland0/pressio-demoapps-schwarz" TargetMode="External"/><Relationship Id="rId7" Type="http://schemas.microsoft.com/office/2007/relationships/media" Target="../media/media7.mp4"/><Relationship Id="rId12" Type="http://schemas.openxmlformats.org/officeDocument/2006/relationships/video" Target="../media/media9.mp4"/><Relationship Id="rId17" Type="http://schemas.openxmlformats.org/officeDocument/2006/relationships/image" Target="../media/image86.png"/><Relationship Id="rId25" Type="http://schemas.openxmlformats.org/officeDocument/2006/relationships/image" Target="../media/image92.png"/><Relationship Id="rId2" Type="http://schemas.openxmlformats.org/officeDocument/2006/relationships/video" Target="../media/media4.mp4"/><Relationship Id="rId16" Type="http://schemas.openxmlformats.org/officeDocument/2006/relationships/image" Target="../media/image85.png"/><Relationship Id="rId20" Type="http://schemas.openxmlformats.org/officeDocument/2006/relationships/hyperlink" Target="https://pressio.github.io/" TargetMode="External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microsoft.com/office/2007/relationships/media" Target="../media/media9.mp4"/><Relationship Id="rId24" Type="http://schemas.openxmlformats.org/officeDocument/2006/relationships/image" Target="../media/image91.png"/><Relationship Id="rId5" Type="http://schemas.microsoft.com/office/2007/relationships/media" Target="../media/media6.mp4"/><Relationship Id="rId15" Type="http://schemas.openxmlformats.org/officeDocument/2006/relationships/image" Target="../media/image81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video" Target="../media/media8.mp4"/><Relationship Id="rId19" Type="http://schemas.openxmlformats.org/officeDocument/2006/relationships/image" Target="../media/image88.png"/><Relationship Id="rId4" Type="http://schemas.openxmlformats.org/officeDocument/2006/relationships/video" Target="../media/media5.mp4"/><Relationship Id="rId9" Type="http://schemas.microsoft.com/office/2007/relationships/media" Target="../media/media8.mp4"/><Relationship Id="rId14" Type="http://schemas.openxmlformats.org/officeDocument/2006/relationships/notesSlide" Target="../notesSlides/notesSlide24.xml"/><Relationship Id="rId22" Type="http://schemas.openxmlformats.org/officeDocument/2006/relationships/image" Target="../media/image89.jpg"/><Relationship Id="rId27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9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1031.png"/><Relationship Id="rId4" Type="http://schemas.openxmlformats.org/officeDocument/2006/relationships/image" Target="../media/image9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microsoft.com/office/2007/relationships/media" Target="../media/media1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109.png"/><Relationship Id="rId5" Type="http://schemas.microsoft.com/office/2007/relationships/media" Target="../media/media15.mp4"/><Relationship Id="rId10" Type="http://schemas.openxmlformats.org/officeDocument/2006/relationships/image" Target="../media/image108.png"/><Relationship Id="rId4" Type="http://schemas.openxmlformats.org/officeDocument/2006/relationships/video" Target="../media/media14.mp4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21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7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9.png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9.jpg"/><Relationship Id="rId7" Type="http://schemas.openxmlformats.org/officeDocument/2006/relationships/image" Target="../media/image11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1.png"/><Relationship Id="rId4" Type="http://schemas.openxmlformats.org/officeDocument/2006/relationships/hyperlink" Target="https://pressio.github.io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13" Type="http://schemas.openxmlformats.org/officeDocument/2006/relationships/image" Target="../media/image23.png"/><Relationship Id="rId3" Type="http://schemas.openxmlformats.org/officeDocument/2006/relationships/image" Target="../media/image122.jpg"/><Relationship Id="rId7" Type="http://schemas.openxmlformats.org/officeDocument/2006/relationships/image" Target="../media/image125.png"/><Relationship Id="rId12" Type="http://schemas.openxmlformats.org/officeDocument/2006/relationships/image" Target="../media/image1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fif"/><Relationship Id="rId11" Type="http://schemas.openxmlformats.org/officeDocument/2006/relationships/image" Target="../media/image129.jpg"/><Relationship Id="rId5" Type="http://schemas.openxmlformats.org/officeDocument/2006/relationships/image" Target="../media/image21.png"/><Relationship Id="rId10" Type="http://schemas.openxmlformats.org/officeDocument/2006/relationships/image" Target="../media/image128.jpg"/><Relationship Id="rId4" Type="http://schemas.openxmlformats.org/officeDocument/2006/relationships/image" Target="../media/image123.jfif"/><Relationship Id="rId9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wentland0/pressio-demoapps-schwarz" TargetMode="External"/><Relationship Id="rId3" Type="http://schemas.openxmlformats.org/officeDocument/2006/relationships/hyperlink" Target="https://arxiv.org/abs/2311.00224" TargetMode="External"/><Relationship Id="rId7" Type="http://schemas.openxmlformats.org/officeDocument/2006/relationships/hyperlink" Target="https://github.com/Pressio/pressio-demoapps" TargetMode="External"/><Relationship Id="rId2" Type="http://schemas.openxmlformats.org/officeDocument/2006/relationships/hyperlink" Target="https://arxiv.org/abs/2210.125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essio.github.io/" TargetMode="External"/><Relationship Id="rId11" Type="http://schemas.openxmlformats.org/officeDocument/2006/relationships/image" Target="../media/image89.jpg"/><Relationship Id="rId5" Type="http://schemas.openxmlformats.org/officeDocument/2006/relationships/hyperlink" Target="https://arxiv.org/abs/2410.04668" TargetMode="External"/><Relationship Id="rId10" Type="http://schemas.openxmlformats.org/officeDocument/2006/relationships/hyperlink" Target="http://www.sandia.gov/~ikalash" TargetMode="External"/><Relationship Id="rId4" Type="http://schemas.openxmlformats.org/officeDocument/2006/relationships/hyperlink" Target="https://arxiv.org/abs/2311.05643" TargetMode="External"/><Relationship Id="rId9" Type="http://schemas.openxmlformats.org/officeDocument/2006/relationships/hyperlink" Target="mailto:ikalash@sandia.gov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1.png"/><Relationship Id="rId7" Type="http://schemas.openxmlformats.org/officeDocument/2006/relationships/image" Target="NUL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800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810.png"/><Relationship Id="rId17" Type="http://schemas.openxmlformats.org/officeDocument/2006/relationships/image" Target="NULL"/><Relationship Id="rId2" Type="http://schemas.openxmlformats.org/officeDocument/2006/relationships/notesSlide" Target="../notesSlides/notesSlide39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5" Type="http://schemas.openxmlformats.org/officeDocument/2006/relationships/image" Target="NULL"/><Relationship Id="rId19" Type="http://schemas.openxmlformats.org/officeDocument/2006/relationships/image" Target="../media/image132.png"/><Relationship Id="rId1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17.mov"/><Relationship Id="rId21" Type="http://schemas.openxmlformats.org/officeDocument/2006/relationships/image" Target="NULL"/><Relationship Id="rId7" Type="http://schemas.openxmlformats.org/officeDocument/2006/relationships/image" Target="../media/image133.png"/><Relationship Id="rId17" Type="http://schemas.openxmlformats.org/officeDocument/2006/relationships/image" Target="NULL"/><Relationship Id="rId2" Type="http://schemas.openxmlformats.org/officeDocument/2006/relationships/video" Target="../media/media16.mo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microsoft.com/office/2007/relationships/media" Target="../media/media16.mov"/><Relationship Id="rId6" Type="http://schemas.openxmlformats.org/officeDocument/2006/relationships/notesSlide" Target="../notesSlides/notesSlide40.xml"/><Relationship Id="rId24" Type="http://schemas.openxmlformats.org/officeDocument/2006/relationships/image" Target="NULL"/><Relationship Id="rId5" Type="http://schemas.openxmlformats.org/officeDocument/2006/relationships/slideLayout" Target="../slideLayouts/slideLayout2.xml"/><Relationship Id="rId15" Type="http://schemas.openxmlformats.org/officeDocument/2006/relationships/image" Target="NULL"/><Relationship Id="rId23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video" Target="../media/media17.mov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slideLayout" Target="../slideLayouts/slideLayout2.xml"/><Relationship Id="rId17" Type="http://schemas.openxmlformats.org/officeDocument/2006/relationships/image" Target="NULL"/><Relationship Id="rId12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video" Target="../media/media18.mov"/><Relationship Id="rId16" Type="http://schemas.openxmlformats.org/officeDocument/2006/relationships/image" Target="NULL"/><Relationship Id="rId29" Type="http://schemas.openxmlformats.org/officeDocument/2006/relationships/image" Target="../media/image138.png"/><Relationship Id="rId1" Type="http://schemas.microsoft.com/office/2007/relationships/media" Target="../media/media18.mov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../media/image135.png"/><Relationship Id="rId15" Type="http://schemas.openxmlformats.org/officeDocument/2006/relationships/image" Target="NULL"/><Relationship Id="rId28" Type="http://schemas.openxmlformats.org/officeDocument/2006/relationships/image" Target="../media/image137.png"/><Relationship Id="rId19" Type="http://schemas.openxmlformats.org/officeDocument/2006/relationships/image" Target="NULL"/><Relationship Id="rId4" Type="http://schemas.openxmlformats.org/officeDocument/2006/relationships/notesSlide" Target="../notesSlides/notesSlide41.xml"/><Relationship Id="rId14" Type="http://schemas.openxmlformats.org/officeDocument/2006/relationships/image" Target="NULL"/><Relationship Id="rId27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41.png"/><Relationship Id="rId3" Type="http://schemas.microsoft.com/office/2007/relationships/media" Target="../media/media20.mp4"/><Relationship Id="rId7" Type="http://schemas.openxmlformats.org/officeDocument/2006/relationships/hyperlink" Target="https://github.com/Pressio/pressio-demoapps" TargetMode="External"/><Relationship Id="rId12" Type="http://schemas.openxmlformats.org/officeDocument/2006/relationships/image" Target="../media/image140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notesSlide" Target="../notesSlides/notesSlide43.xml"/><Relationship Id="rId11" Type="http://schemas.openxmlformats.org/officeDocument/2006/relationships/image" Target="../media/image139.png"/><Relationship Id="rId5" Type="http://schemas.openxmlformats.org/officeDocument/2006/relationships/slideLayout" Target="../slideLayouts/slideLayout2.xml"/><Relationship Id="rId10" Type="http://schemas.openxmlformats.org/officeDocument/2006/relationships/image" Target="NULL"/><Relationship Id="rId4" Type="http://schemas.openxmlformats.org/officeDocument/2006/relationships/video" Target="../media/media20.mp4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Pressio/pressio-demoapps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6.png"/><Relationship Id="rId11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NULL"/><Relationship Id="rId4" Type="http://schemas.openxmlformats.org/officeDocument/2006/relationships/notesSlide" Target="../notesSlides/notesSlide45.xml"/><Relationship Id="rId9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2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1.png"/><Relationship Id="rId5" Type="http://schemas.openxmlformats.org/officeDocument/2006/relationships/image" Target="../media/image145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14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slideLayout" Target="../slideLayouts/slideLayout2.xml"/><Relationship Id="rId12" Type="http://schemas.openxmlformats.org/officeDocument/2006/relationships/image" Target="NUL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NULL"/><Relationship Id="rId5" Type="http://schemas.openxmlformats.org/officeDocument/2006/relationships/hyperlink" Target="https://github.com/Pressio/pressio-demoapps" TargetMode="External"/><Relationship Id="rId10" Type="http://schemas.openxmlformats.org/officeDocument/2006/relationships/image" Target="../media/image139.png"/><Relationship Id="rId4" Type="http://schemas.openxmlformats.org/officeDocument/2006/relationships/notesSlide" Target="../notesSlides/notesSlide48.xml"/><Relationship Id="rId9" Type="http://schemas.openxmlformats.org/officeDocument/2006/relationships/image" Target="NULL"/><Relationship Id="rId1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13" Type="http://schemas.openxmlformats.org/officeDocument/2006/relationships/image" Target="../media/image1290.png"/><Relationship Id="rId18" Type="http://schemas.openxmlformats.org/officeDocument/2006/relationships/image" Target="../media/image1331.png"/><Relationship Id="rId26" Type="http://schemas.openxmlformats.org/officeDocument/2006/relationships/image" Target="../media/image1410.png"/><Relationship Id="rId3" Type="http://schemas.openxmlformats.org/officeDocument/2006/relationships/image" Target="../media/image1190.png"/><Relationship Id="rId21" Type="http://schemas.openxmlformats.org/officeDocument/2006/relationships/image" Target="../media/image1361.png"/><Relationship Id="rId7" Type="http://schemas.openxmlformats.org/officeDocument/2006/relationships/image" Target="../media/image1230.png"/><Relationship Id="rId12" Type="http://schemas.openxmlformats.org/officeDocument/2006/relationships/image" Target="../media/image1280.png"/><Relationship Id="rId17" Type="http://schemas.openxmlformats.org/officeDocument/2006/relationships/image" Target="../media/image1321.png"/><Relationship Id="rId25" Type="http://schemas.openxmlformats.org/officeDocument/2006/relationships/image" Target="../media/image1400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311.png"/><Relationship Id="rId20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11" Type="http://schemas.openxmlformats.org/officeDocument/2006/relationships/image" Target="../media/image1270.png"/><Relationship Id="rId24" Type="http://schemas.openxmlformats.org/officeDocument/2006/relationships/image" Target="../media/image1391.png"/><Relationship Id="rId5" Type="http://schemas.openxmlformats.org/officeDocument/2006/relationships/image" Target="../media/image1210.png"/><Relationship Id="rId15" Type="http://schemas.openxmlformats.org/officeDocument/2006/relationships/image" Target="../media/image1301.png"/><Relationship Id="rId23" Type="http://schemas.openxmlformats.org/officeDocument/2006/relationships/image" Target="../media/image1381.png"/><Relationship Id="rId10" Type="http://schemas.openxmlformats.org/officeDocument/2006/relationships/image" Target="../media/image1260.png"/><Relationship Id="rId19" Type="http://schemas.openxmlformats.org/officeDocument/2006/relationships/image" Target="../media/image1341.png"/><Relationship Id="rId4" Type="http://schemas.openxmlformats.org/officeDocument/2006/relationships/image" Target="../media/image1271.png"/><Relationship Id="rId9" Type="http://schemas.openxmlformats.org/officeDocument/2006/relationships/image" Target="../media/image1250.png"/><Relationship Id="rId14" Type="http://schemas.openxmlformats.org/officeDocument/2006/relationships/image" Target="../media/image126.jpg"/><Relationship Id="rId22" Type="http://schemas.openxmlformats.org/officeDocument/2006/relationships/image" Target="../media/image1371.png"/><Relationship Id="rId27" Type="http://schemas.openxmlformats.org/officeDocument/2006/relationships/image" Target="../media/image14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1401.png"/><Relationship Id="rId3" Type="http://schemas.openxmlformats.org/officeDocument/2006/relationships/image" Target="../media/image1300.png"/><Relationship Id="rId7" Type="http://schemas.openxmlformats.org/officeDocument/2006/relationships/image" Target="../media/image1340.png"/><Relationship Id="rId12" Type="http://schemas.openxmlformats.org/officeDocument/2006/relationships/image" Target="../media/image13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0.png"/><Relationship Id="rId11" Type="http://schemas.openxmlformats.org/officeDocument/2006/relationships/image" Target="../media/image1380.png"/><Relationship Id="rId5" Type="http://schemas.openxmlformats.org/officeDocument/2006/relationships/image" Target="../media/image1320.png"/><Relationship Id="rId10" Type="http://schemas.openxmlformats.org/officeDocument/2006/relationships/image" Target="../media/image1370.png"/><Relationship Id="rId4" Type="http://schemas.openxmlformats.org/officeDocument/2006/relationships/image" Target="../media/image1310.png"/><Relationship Id="rId9" Type="http://schemas.openxmlformats.org/officeDocument/2006/relationships/image" Target="../media/image13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1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150.gif"/><Relationship Id="rId5" Type="http://schemas.openxmlformats.org/officeDocument/2006/relationships/image" Target="../media/image149.gif"/><Relationship Id="rId10" Type="http://schemas.openxmlformats.org/officeDocument/2006/relationships/image" Target="../media/image1450.png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14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image" Target="../media/image1600.pn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56.jpg"/><Relationship Id="rId10" Type="http://schemas.openxmlformats.org/officeDocument/2006/relationships/image" Target="../media/image158.jpg"/><Relationship Id="rId4" Type="http://schemas.openxmlformats.org/officeDocument/2006/relationships/image" Target="../media/image155.jpeg"/><Relationship Id="rId9" Type="http://schemas.openxmlformats.org/officeDocument/2006/relationships/image" Target="../media/image128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image" Target="../media/image159.emf"/><Relationship Id="rId7" Type="http://schemas.openxmlformats.org/officeDocument/2006/relationships/image" Target="../media/image16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11" Type="http://schemas.openxmlformats.org/officeDocument/2006/relationships/image" Target="../media/image167.png"/><Relationship Id="rId5" Type="http://schemas.openxmlformats.org/officeDocument/2006/relationships/image" Target="../media/image161.emf"/><Relationship Id="rId10" Type="http://schemas.openxmlformats.org/officeDocument/2006/relationships/image" Target="../media/image166.emf"/><Relationship Id="rId4" Type="http://schemas.openxmlformats.org/officeDocument/2006/relationships/image" Target="../media/image160.emf"/><Relationship Id="rId9" Type="http://schemas.openxmlformats.org/officeDocument/2006/relationships/image" Target="../media/image16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NULL"/><Relationship Id="rId5" Type="http://schemas.openxmlformats.org/officeDocument/2006/relationships/image" Target="../media/image16.jpg"/><Relationship Id="rId10" Type="http://schemas.openxmlformats.org/officeDocument/2006/relationships/image" Target="../media/image261.png"/><Relationship Id="rId4" Type="http://schemas.openxmlformats.org/officeDocument/2006/relationships/image" Target="../media/image15.jp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83225" y="2923648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428063" y="6072586"/>
            <a:ext cx="60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2025 Joint Mathematics Meetings (JMM 2025)</a:t>
            </a:r>
          </a:p>
          <a:p>
            <a:pPr algn="ctr"/>
            <a:r>
              <a:rPr lang="en-US" sz="2000" dirty="0"/>
              <a:t>Seattle, WA.  Jan. 8-11, 2025</a:t>
            </a:r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4F253-7ED7-44E9-BA1A-2D21BE4A20FA}"/>
              </a:ext>
            </a:extLst>
          </p:cNvPr>
          <p:cNvSpPr/>
          <p:nvPr/>
        </p:nvSpPr>
        <p:spPr>
          <a:xfrm>
            <a:off x="361950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5872531"/>
            <a:ext cx="2496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0">
                <a:solidFill>
                  <a:srgbClr val="010B13"/>
                </a:solidFill>
                <a:effectLst/>
              </a:rPr>
              <a:t>SAND2024-16987C</a:t>
            </a:r>
            <a:endParaRPr lang="en-US" sz="2000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243" y="3005828"/>
            <a:ext cx="2709322" cy="1452353"/>
          </a:xfrm>
          <a:prstGeom prst="rect">
            <a:avLst/>
          </a:prstGeom>
        </p:spPr>
      </p:pic>
      <p:pic>
        <p:nvPicPr>
          <p:cNvPr id="16" name="Picture 15" descr="notched-cylinder-hex-coarse-tet-fine-deformed.png">
            <a:extLst>
              <a:ext uri="{FF2B5EF4-FFF2-40B4-BE49-F238E27FC236}">
                <a16:creationId xmlns:a16="http://schemas.microsoft.com/office/drawing/2014/main" id="{5FB10FF8-8701-4A20-9A55-56E5EFDBD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27" y="2911764"/>
            <a:ext cx="2445022" cy="1671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C28F6A-50C4-4A79-834D-1AFE222F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4" y="3734332"/>
            <a:ext cx="1654996" cy="84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2AD97D-E704-4101-A921-3F6D74927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204" y="2918545"/>
            <a:ext cx="1619405" cy="8480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410F4EE1-61FB-435F-9081-DCF46BB7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22" y="1228440"/>
            <a:ext cx="7145079" cy="1604261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latin typeface="+mn-lt"/>
              </a:rPr>
              <a:t>Towards adaptive hybrid models via domain decomposition </a:t>
            </a:r>
            <a:r>
              <a:rPr lang="en-US" sz="2800" dirty="0">
                <a:latin typeface="+mn-lt"/>
              </a:rPr>
              <a:t>and</a:t>
            </a:r>
            <a:r>
              <a:rPr lang="en-US" sz="2800" dirty="0">
                <a:effectLst/>
                <a:latin typeface="+mn-lt"/>
              </a:rPr>
              <a:t> the Schwarz alternating method</a:t>
            </a:r>
            <a:endParaRPr lang="en-US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E3781C-D1FB-4584-AE3B-24F55FFFF71B}"/>
              </a:ext>
            </a:extLst>
          </p:cNvPr>
          <p:cNvSpPr txBox="1"/>
          <p:nvPr/>
        </p:nvSpPr>
        <p:spPr>
          <a:xfrm>
            <a:off x="-190895" y="4668780"/>
            <a:ext cx="7761835" cy="1010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</a:t>
            </a:r>
            <a:r>
              <a:rPr lang="en-US" baseline="30000" dirty="0"/>
              <a:t>1</a:t>
            </a:r>
            <a:r>
              <a:rPr lang="en-US" dirty="0"/>
              <a:t>, Chris Wentland</a:t>
            </a:r>
            <a:r>
              <a:rPr lang="en-US" baseline="30000" dirty="0"/>
              <a:t>1</a:t>
            </a:r>
            <a:r>
              <a:rPr lang="en-US" dirty="0"/>
              <a:t>, Francesco Rizzi</a:t>
            </a:r>
            <a:r>
              <a:rPr lang="en-US" baseline="30000" dirty="0"/>
              <a:t>2</a:t>
            </a:r>
            <a:r>
              <a:rPr lang="en-US" dirty="0"/>
              <a:t>, Joshua Barnett</a:t>
            </a:r>
            <a:r>
              <a:rPr lang="en-US" baseline="30000" dirty="0"/>
              <a:t>3</a:t>
            </a:r>
            <a:r>
              <a:rPr lang="en-US" dirty="0"/>
              <a:t>, Alejandro Mota</a:t>
            </a:r>
            <a:r>
              <a:rPr lang="en-US" baseline="30000" dirty="0"/>
              <a:t>1</a:t>
            </a:r>
          </a:p>
          <a:p>
            <a:endParaRPr lang="en-US" sz="1000" baseline="30000" dirty="0"/>
          </a:p>
          <a:p>
            <a:pPr algn="ctr"/>
            <a:r>
              <a:rPr lang="en-US" sz="1700" baseline="30000" dirty="0"/>
              <a:t>    1</a:t>
            </a:r>
            <a:r>
              <a:rPr lang="en-US" sz="1700" dirty="0"/>
              <a:t>Sandia National Laboratories, </a:t>
            </a:r>
            <a:r>
              <a:rPr lang="en-US" sz="1700" baseline="30000" dirty="0"/>
              <a:t>2</a:t>
            </a:r>
            <a:r>
              <a:rPr lang="en-US" sz="1700" dirty="0"/>
              <a:t>NexGen Analytics, </a:t>
            </a:r>
            <a:r>
              <a:rPr lang="en-US" sz="1700" baseline="30000" dirty="0"/>
              <a:t>3</a:t>
            </a:r>
            <a:r>
              <a:rPr lang="en-US" sz="1700" dirty="0"/>
              <a:t>Cadence Design Systems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AA224BF-E5E3-05EC-13FC-522A514B1563}"/>
              </a:ext>
            </a:extLst>
          </p:cNvPr>
          <p:cNvGrpSpPr/>
          <p:nvPr/>
        </p:nvGrpSpPr>
        <p:grpSpPr>
          <a:xfrm>
            <a:off x="256032" y="958042"/>
            <a:ext cx="9971857" cy="3372220"/>
            <a:chOff x="256032" y="1049049"/>
            <a:chExt cx="9971857" cy="3372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54C8A-0B80-4841-BB33-70092436AE64}"/>
                </a:ext>
              </a:extLst>
            </p:cNvPr>
            <p:cNvSpPr txBox="1"/>
            <p:nvPr/>
          </p:nvSpPr>
          <p:spPr>
            <a:xfrm>
              <a:off x="256032" y="1049049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Multiplicative Overlapping Schwarz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F7B149-7E68-9F02-A1F1-FA64AE862355}"/>
                </a:ext>
              </a:extLst>
            </p:cNvPr>
            <p:cNvSpPr txBox="1"/>
            <p:nvPr/>
          </p:nvSpPr>
          <p:spPr>
            <a:xfrm>
              <a:off x="4986816" y="1072075"/>
              <a:ext cx="5241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Additive Overlapping Schwarz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C6BD39-23E9-BF73-174E-834F0B60DF07}"/>
                </a:ext>
              </a:extLst>
            </p:cNvPr>
            <p:cNvCxnSpPr>
              <a:cxnSpLocks/>
            </p:cNvCxnSpPr>
            <p:nvPr/>
          </p:nvCxnSpPr>
          <p:spPr>
            <a:xfrm>
              <a:off x="4727448" y="1049049"/>
              <a:ext cx="0" cy="33722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Additional Parallelism via Additive Schwarz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070" y="2116950"/>
            <a:ext cx="3877878" cy="20307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FEA2B08-2EDF-DE62-C716-9C4EA66CFD41}"/>
              </a:ext>
            </a:extLst>
          </p:cNvPr>
          <p:cNvSpPr txBox="1"/>
          <p:nvPr/>
        </p:nvSpPr>
        <p:spPr>
          <a:xfrm>
            <a:off x="256032" y="4568062"/>
            <a:ext cx="115531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Multiplicative Schwarz</a:t>
            </a:r>
            <a:r>
              <a:rPr lang="en-US" sz="2000" dirty="0"/>
              <a:t>: solves subdomain problems </a:t>
            </a:r>
            <a:r>
              <a:rPr lang="en-US" sz="2000" b="1" dirty="0"/>
              <a:t>sequentially</a:t>
            </a:r>
            <a:r>
              <a:rPr lang="en-US" sz="2000" dirty="0"/>
              <a:t> (in serial)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Additive Schwarz</a:t>
            </a:r>
            <a:r>
              <a:rPr lang="en-US" sz="2000" dirty="0"/>
              <a:t>: advance subdomains in </a:t>
            </a:r>
            <a:r>
              <a:rPr lang="en-US" sz="2000" b="1" dirty="0"/>
              <a:t>parallel</a:t>
            </a:r>
            <a:r>
              <a:rPr lang="en-US" sz="2000" dirty="0"/>
              <a:t>, communicate boundary condition data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Typically requires a few more </a:t>
            </a:r>
            <a:r>
              <a:rPr lang="en-US" sz="2000" b="1" dirty="0"/>
              <a:t>Schwarz iterations</a:t>
            </a:r>
            <a:r>
              <a:rPr lang="en-US" sz="2000" dirty="0"/>
              <a:t>, but does not degrade </a:t>
            </a:r>
            <a:r>
              <a:rPr lang="en-US" sz="2000" b="1" dirty="0"/>
              <a:t>accuracy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Parallelism</a:t>
            </a:r>
            <a:r>
              <a:rPr lang="en-US" sz="2000" dirty="0"/>
              <a:t> helps balance additional </a:t>
            </a:r>
            <a:r>
              <a:rPr lang="en-US" sz="2000" b="1" dirty="0"/>
              <a:t>cost</a:t>
            </a:r>
            <a:r>
              <a:rPr lang="en-US" sz="2000" dirty="0"/>
              <a:t> due to Schwarz iterations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Applicable to both </a:t>
            </a:r>
            <a:r>
              <a:rPr lang="en-US" sz="2000" b="1" dirty="0"/>
              <a:t>overlapping</a:t>
            </a:r>
            <a:r>
              <a:rPr lang="en-US" sz="2000" dirty="0"/>
              <a:t> and</a:t>
            </a:r>
            <a:r>
              <a:rPr lang="en-US" sz="2000" b="1" dirty="0"/>
              <a:t> non-overlapping </a:t>
            </a:r>
            <a:r>
              <a:rPr lang="en-US" sz="2000" dirty="0"/>
              <a:t>Schwarz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/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0767F9-533F-FAC5-9150-5426979D7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7829" y="1437856"/>
                <a:ext cx="5178175" cy="13408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/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0B5462-7829-75D9-96B3-5D524FFE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3792" y="2812318"/>
                <a:ext cx="5178175" cy="1340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/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1D48F-7B96-14EA-63CC-A0BAAA72E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22" y="1430145"/>
                <a:ext cx="5178175" cy="13408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/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FF0000"/>
                                  </a:solidFill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F4E6B3-8843-AD40-153E-0D1E079D1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4885" y="2806854"/>
                <a:ext cx="5178175" cy="13408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9AE2D99-EEE4-3FAC-0718-DF802341365F}"/>
              </a:ext>
            </a:extLst>
          </p:cNvPr>
          <p:cNvGrpSpPr/>
          <p:nvPr/>
        </p:nvGrpSpPr>
        <p:grpSpPr>
          <a:xfrm>
            <a:off x="9080758" y="792491"/>
            <a:ext cx="2469663" cy="1096947"/>
            <a:chOff x="6575083" y="1159784"/>
            <a:chExt cx="2469663" cy="109694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99C6D2-E7DE-0B4B-B721-5F6E6B9156F5}"/>
                </a:ext>
              </a:extLst>
            </p:cNvPr>
            <p:cNvGrpSpPr/>
            <p:nvPr/>
          </p:nvGrpSpPr>
          <p:grpSpPr>
            <a:xfrm>
              <a:off x="6575083" y="1159784"/>
              <a:ext cx="2469663" cy="1096947"/>
              <a:chOff x="7048043" y="3442968"/>
              <a:chExt cx="2659405" cy="109694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CF1DA88-92AD-BF34-E487-7D1CB5AA53F3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4628AD-D7AD-349F-9CFA-796780473915}"/>
                  </a:ext>
                </a:extLst>
              </p:cNvPr>
              <p:cNvSpPr/>
              <p:nvPr/>
            </p:nvSpPr>
            <p:spPr>
              <a:xfrm>
                <a:off x="7048043" y="3442968"/>
                <a:ext cx="2659405" cy="109694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/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8E830C-EB14-063E-47E6-7B85F175E0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187" y="1513083"/>
                  <a:ext cx="2106731" cy="617861"/>
                </a:xfrm>
                <a:prstGeom prst="rect">
                  <a:avLst/>
                </a:prstGeom>
                <a:blipFill>
                  <a:blip r:embed="rId8"/>
                  <a:stretch>
                    <a:fillRect b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blipFill>
                <a:blip r:embed="rId3"/>
                <a:stretch>
                  <a:fillRect l="-470" t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74CE0-EA15-4424-96D1-95560F923B6E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58635-8074-4F3E-A8F6-345DD414EABC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2226DD-D157-4BDE-947D-F435EC34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9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blipFill>
                <a:blip r:embed="rId3"/>
                <a:stretch>
                  <a:fillRect l="-470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C76D07-1AD8-48B2-B067-EC3BA04BB28E}"/>
              </a:ext>
            </a:extLst>
          </p:cNvPr>
          <p:cNvCxnSpPr>
            <a:cxnSpLocks/>
          </p:cNvCxnSpPr>
          <p:nvPr/>
        </p:nvCxnSpPr>
        <p:spPr>
          <a:xfrm>
            <a:off x="2202801" y="227317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/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15FF5-7DB6-439E-9554-1B22B02AE3E5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FE0C69-ADD9-44F5-98A7-D8DAC4D00630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51C940A-52D2-401B-BC5C-5FEAE6435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2C5D942-B031-40BA-AAC2-94C240B2D00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blipFill>
                <a:blip r:embed="rId3"/>
                <a:stretch>
                  <a:fillRect l="-470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46785" y="2072363"/>
            <a:ext cx="1150530" cy="1270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3A736-32CC-4A17-8C74-84439EFCC1E3}"/>
              </a:ext>
            </a:extLst>
          </p:cNvPr>
          <p:cNvCxnSpPr>
            <a:cxnSpLocks/>
          </p:cNvCxnSpPr>
          <p:nvPr/>
        </p:nvCxnSpPr>
        <p:spPr>
          <a:xfrm>
            <a:off x="218022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/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5F8479-79D3-4226-AE52-E5AEB455C5A5}"/>
              </a:ext>
            </a:extLst>
          </p:cNvPr>
          <p:cNvCxnSpPr>
            <a:cxnSpLocks/>
          </p:cNvCxnSpPr>
          <p:nvPr/>
        </p:nvCxnSpPr>
        <p:spPr>
          <a:xfrm flipH="1">
            <a:off x="308715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B00F4F-7E47-496A-BAD7-4E61D3CBE22E}"/>
              </a:ext>
            </a:extLst>
          </p:cNvPr>
          <p:cNvCxnSpPr>
            <a:cxnSpLocks/>
          </p:cNvCxnSpPr>
          <p:nvPr/>
        </p:nvCxnSpPr>
        <p:spPr>
          <a:xfrm>
            <a:off x="3530713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/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410" y="2437753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2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5E79A9-DAC9-483B-8133-929B2DBE4487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0BCF9D-58DB-486D-9A2E-9195E016F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07CEADB2-40B3-4FC9-9523-BA9B8EE27998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0B41AE-DCEC-4D09-9924-41D5756905E1}"/>
              </a:ext>
            </a:extLst>
          </p:cNvPr>
          <p:cNvCxnSpPr>
            <a:cxnSpLocks/>
          </p:cNvCxnSpPr>
          <p:nvPr/>
        </p:nvCxnSpPr>
        <p:spPr>
          <a:xfrm>
            <a:off x="2306762" y="2554358"/>
            <a:ext cx="646242" cy="24525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62B50D-F161-4ACF-86D0-219C4C0C5904}"/>
              </a:ext>
            </a:extLst>
          </p:cNvPr>
          <p:cNvCxnSpPr>
            <a:cxnSpLocks/>
          </p:cNvCxnSpPr>
          <p:nvPr/>
        </p:nvCxnSpPr>
        <p:spPr>
          <a:xfrm flipH="1">
            <a:off x="3919709" y="2563766"/>
            <a:ext cx="621294" cy="259504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0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blipFill>
                <a:blip r:embed="rId3"/>
                <a:stretch>
                  <a:fillRect l="-470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5022490" cy="2078037"/>
            <a:chOff x="1962614" y="2257496"/>
            <a:chExt cx="502249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427FAD-0E5F-4441-B9A4-CDB1C0C354EC}"/>
              </a:ext>
            </a:extLst>
          </p:cNvPr>
          <p:cNvSpPr/>
          <p:nvPr/>
        </p:nvSpPr>
        <p:spPr>
          <a:xfrm>
            <a:off x="4449386" y="13016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hwarz-domains.png">
            <a:extLst>
              <a:ext uri="{FF2B5EF4-FFF2-40B4-BE49-F238E27FC236}">
                <a16:creationId xmlns:a16="http://schemas.microsoft.com/office/drawing/2014/main" id="{5C69E27E-142A-4482-95DC-67D3AA4E7F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2" y="1238320"/>
            <a:ext cx="1150530" cy="206479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3C9E5-9F28-4E89-AAC8-AED4A8507DA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3CAE23-E553-40AC-9474-A31E105C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647FF1B-CA63-42DF-B709-14DAD6749606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401205"/>
              </a:xfrm>
              <a:prstGeom prst="rect">
                <a:avLst/>
              </a:prstGeom>
              <a:blipFill>
                <a:blip r:embed="rId4"/>
                <a:stretch>
                  <a:fillRect l="-470"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306D48-6E12-408D-BF08-9DFBC1372CF1}"/>
              </a:ext>
            </a:extLst>
          </p:cNvPr>
          <p:cNvCxnSpPr>
            <a:cxnSpLocks/>
          </p:cNvCxnSpPr>
          <p:nvPr/>
        </p:nvCxnSpPr>
        <p:spPr>
          <a:xfrm flipV="1">
            <a:off x="3110332" y="255579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4CD2E-BDBC-4874-8490-9081189753BF}"/>
              </a:ext>
            </a:extLst>
          </p:cNvPr>
          <p:cNvCxnSpPr>
            <a:cxnSpLocks/>
          </p:cNvCxnSpPr>
          <p:nvPr/>
        </p:nvCxnSpPr>
        <p:spPr>
          <a:xfrm flipH="1" flipV="1">
            <a:off x="3515678" y="255579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/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5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0BEDAF-2E12-473D-AC11-48684E0B6502}"/>
              </a:ext>
            </a:extLst>
          </p:cNvPr>
          <p:cNvCxnSpPr>
            <a:cxnSpLocks/>
          </p:cNvCxnSpPr>
          <p:nvPr/>
        </p:nvCxnSpPr>
        <p:spPr>
          <a:xfrm>
            <a:off x="2191371" y="226174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/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blipFill>
                <a:blip r:embed="rId10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DD63-0617-46F8-9E14-0481CCF48402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0237DB-4BA8-4EBC-931C-D5354B934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B853D78-9DAF-4A9E-9F57-E3D2D43BEF1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46B9B23A-8DCA-4A9A-BF68-7804AE2FE826}"/>
              </a:ext>
            </a:extLst>
          </p:cNvPr>
          <p:cNvSpPr/>
          <p:nvPr/>
        </p:nvSpPr>
        <p:spPr>
          <a:xfrm>
            <a:off x="6892442" y="3418136"/>
            <a:ext cx="4781031" cy="677108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Can use </a:t>
            </a:r>
            <a:r>
              <a:rPr lang="en-US" sz="1900" b="1" i="1" dirty="0">
                <a:cs typeface="Calibri" pitchFamily="34" charset="0"/>
              </a:rPr>
              <a:t>different integrators </a:t>
            </a:r>
            <a:r>
              <a:rPr lang="en-US" sz="1900" dirty="0">
                <a:cs typeface="Calibri" pitchFamily="34" charset="0"/>
              </a:rPr>
              <a:t>with </a:t>
            </a:r>
            <a:r>
              <a:rPr lang="en-US" sz="1900" b="1" i="1" dirty="0">
                <a:cs typeface="Calibri" pitchFamily="34" charset="0"/>
              </a:rPr>
              <a:t>different time steps</a:t>
            </a:r>
            <a:r>
              <a:rPr lang="en-US" sz="1900" dirty="0">
                <a:cs typeface="Calibri" pitchFamily="34" charset="0"/>
              </a:rPr>
              <a:t> within each domain!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5575763-D8EB-45EE-9037-6A8931F09DB3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4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 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/>
                  <a:t>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" dirty="0">
                  <a:cs typeface="Calibri" panose="020F0502020204030204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724370"/>
              </a:xfrm>
              <a:prstGeom prst="rect">
                <a:avLst/>
              </a:prstGeom>
              <a:blipFill>
                <a:blip r:embed="rId3"/>
                <a:stretch>
                  <a:fillRect l="-470" t="-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657122" y="1238320"/>
            <a:ext cx="6446745" cy="2104379"/>
            <a:chOff x="538359" y="2231154"/>
            <a:chExt cx="6446745" cy="2104379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pic>
          <p:nvPicPr>
            <p:cNvPr id="22" name="Picture 21" descr="Schwarz-domains.png">
              <a:extLst>
                <a:ext uri="{FF2B5EF4-FFF2-40B4-BE49-F238E27FC236}">
                  <a16:creationId xmlns:a16="http://schemas.microsoft.com/office/drawing/2014/main" id="{5C69E27E-142A-4482-95DC-67D3AA4E7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9" y="2231154"/>
              <a:ext cx="1150530" cy="20647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623670" y="1216017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Time-Advancement Within the Schwarz Framework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CE5ADB6-E6E6-42E9-B633-713E2D992FCB}"/>
              </a:ext>
            </a:extLst>
          </p:cNvPr>
          <p:cNvSpPr txBox="1">
            <a:spLocks/>
          </p:cNvSpPr>
          <p:nvPr/>
        </p:nvSpPr>
        <p:spPr bwMode="auto">
          <a:xfrm>
            <a:off x="8521187" y="1577793"/>
            <a:ext cx="2675720" cy="109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Controller time stepper</a:t>
            </a: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1</a:t>
            </a: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baseline="-25000" dirty="0">
              <a:latin typeface="Symbol"/>
              <a:cs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Time integrator for </a:t>
            </a:r>
            <a:r>
              <a:rPr lang="en-US" sz="1700" i="1" dirty="0">
                <a:latin typeface="Symbol"/>
                <a:cs typeface="Wingdings 2" charset="2"/>
              </a:rPr>
              <a:t>W</a:t>
            </a:r>
            <a:r>
              <a:rPr lang="en-US" sz="1700" baseline="-25000" dirty="0">
                <a:latin typeface="Symbol"/>
                <a:cs typeface="Wingdings 2" charset="2"/>
              </a:rPr>
              <a:t>2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US" sz="17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DD19D5-67FA-4C82-A189-16F0DD6F4ACB}"/>
              </a:ext>
            </a:extLst>
          </p:cNvPr>
          <p:cNvSpPr txBox="1"/>
          <p:nvPr/>
        </p:nvSpPr>
        <p:spPr>
          <a:xfrm>
            <a:off x="7051946" y="5814667"/>
            <a:ext cx="231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PDE: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/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b="1" i="0" dirty="0" smtClean="0"/>
                                <m:t>    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)=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1" dirty="0"/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𝜕𝛺</m:t>
                              </m:r>
                            </m:e>
                            <m:e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d>
                                <m:dPr>
                                  <m:ctrlP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37C7973-A66D-4399-A7CB-F396E3EC6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661" y="5610131"/>
                <a:ext cx="2873479" cy="8842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0F648A5-D04F-4A75-84CD-1D91385715A2}"/>
              </a:ext>
            </a:extLst>
          </p:cNvPr>
          <p:cNvSpPr/>
          <p:nvPr/>
        </p:nvSpPr>
        <p:spPr>
          <a:xfrm>
            <a:off x="6158337" y="3419797"/>
            <a:ext cx="5785676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" dirty="0">
                <a:cs typeface="Calibri" pitchFamily="34" charset="0"/>
              </a:rPr>
              <a:t>Time-stepping procedure is </a:t>
            </a:r>
            <a:r>
              <a:rPr lang="en-US" sz="1900" b="1" dirty="0">
                <a:cs typeface="Calibri" pitchFamily="34" charset="0"/>
              </a:rPr>
              <a:t>equivalent</a:t>
            </a:r>
            <a:r>
              <a:rPr lang="en-US" sz="1900" dirty="0">
                <a:cs typeface="Calibri" pitchFamily="34" charset="0"/>
              </a:rPr>
              <a:t> to doing Schwarz on </a:t>
            </a:r>
            <a:r>
              <a:rPr lang="en-US" sz="1900" b="1" dirty="0">
                <a:cs typeface="Calibri" pitchFamily="34" charset="0"/>
              </a:rPr>
              <a:t>space-time domain </a:t>
            </a:r>
            <a:r>
              <a:rPr lang="en-US" sz="1900" dirty="0">
                <a:cs typeface="Calibri" pitchFamily="34" charset="0"/>
              </a:rPr>
              <a:t>[</a:t>
            </a:r>
            <a:r>
              <a:rPr lang="en-US" sz="1900" dirty="0" err="1">
                <a:cs typeface="Calibri" pitchFamily="34" charset="0"/>
              </a:rPr>
              <a:t>Mota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i="1" dirty="0">
                <a:cs typeface="Calibri" pitchFamily="34" charset="0"/>
              </a:rPr>
              <a:t>et al. </a:t>
            </a:r>
            <a:r>
              <a:rPr lang="en-US" sz="1900" dirty="0">
                <a:cs typeface="Calibri" pitchFamily="34" charset="0"/>
              </a:rPr>
              <a:t>2022].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85135-440B-419B-B4C3-043542191242}"/>
              </a:ext>
            </a:extLst>
          </p:cNvPr>
          <p:cNvSpPr/>
          <p:nvPr/>
        </p:nvSpPr>
        <p:spPr>
          <a:xfrm>
            <a:off x="6954026" y="5500869"/>
            <a:ext cx="4739268" cy="11925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6185D4-B5CF-4FF1-9368-041B6239602A}"/>
              </a:ext>
            </a:extLst>
          </p:cNvPr>
          <p:cNvSpPr txBox="1"/>
          <p:nvPr/>
        </p:nvSpPr>
        <p:spPr>
          <a:xfrm>
            <a:off x="64951" y="4781049"/>
            <a:ext cx="985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800" dirty="0"/>
          </a:p>
          <a:p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" y="4622034"/>
            <a:ext cx="11592055" cy="218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endParaRPr lang="en-US" sz="8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latin typeface="+mn-lt"/>
              </a:rPr>
              <a:t>“Plug-and-play” framework</a:t>
            </a:r>
            <a:r>
              <a:rPr lang="en-US" sz="2000" dirty="0">
                <a:latin typeface="+mn-lt"/>
              </a:rPr>
              <a:t>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couple regions with </a:t>
            </a:r>
            <a:r>
              <a:rPr lang="en-US" b="1" i="1" dirty="0">
                <a:latin typeface="+mn-lt"/>
              </a:rPr>
              <a:t>different non-conformal meshes</a:t>
            </a:r>
            <a:r>
              <a:rPr lang="en-US" dirty="0">
                <a:latin typeface="+mn-lt"/>
              </a:rPr>
              <a:t>, </a:t>
            </a:r>
            <a:r>
              <a:rPr lang="en-US" b="1" i="1" dirty="0">
                <a:latin typeface="+mn-lt"/>
              </a:rPr>
              <a:t>different element types</a:t>
            </a:r>
            <a:r>
              <a:rPr lang="en-US" i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and </a:t>
            </a:r>
            <a:r>
              <a:rPr lang="en-US" b="1" i="1" dirty="0">
                <a:latin typeface="+mn-lt"/>
              </a:rPr>
              <a:t>different levels of refinement </a:t>
            </a:r>
            <a:r>
              <a:rPr lang="en-US" dirty="0">
                <a:latin typeface="+mn-lt"/>
              </a:rPr>
              <a:t>to simplify task of </a:t>
            </a:r>
            <a:r>
              <a:rPr lang="en-US" b="1" i="1" dirty="0">
                <a:latin typeface="+mn-lt"/>
              </a:rPr>
              <a:t>meshing complex geometries.</a:t>
            </a: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endParaRPr lang="en-US" sz="400" b="1" i="1" dirty="0">
              <a:latin typeface="+mn-lt"/>
            </a:endParaRPr>
          </a:p>
          <a:p>
            <a:pPr lvl="1">
              <a:buClrTx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+mn-lt"/>
              </a:rPr>
              <a:t>Ability to use </a:t>
            </a:r>
            <a:r>
              <a:rPr lang="en-US" b="1" i="1" dirty="0">
                <a:latin typeface="+mn-lt"/>
              </a:rPr>
              <a:t>different solvers/time-integrators </a:t>
            </a:r>
            <a:r>
              <a:rPr lang="en-US" dirty="0">
                <a:latin typeface="+mn-lt"/>
              </a:rPr>
              <a:t>in different regions.</a:t>
            </a:r>
            <a:endParaRPr lang="en-US" sz="20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0EE7B-E433-54CD-0F11-BB815210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383" y="4556033"/>
            <a:ext cx="1799118" cy="678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is </a:t>
                </a:r>
                <a:r>
                  <a:rPr lang="en-US" sz="2000" b="1" i="1" dirty="0">
                    <a:latin typeface="+mn-lt"/>
                  </a:rPr>
                  <a:t>concurrent</a:t>
                </a:r>
                <a:r>
                  <a:rPr lang="en-US" sz="2000" dirty="0">
                    <a:latin typeface="+mn-lt"/>
                  </a:rPr>
                  <a:t> (two-way).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Ease of implementation </a:t>
                </a:r>
                <a:r>
                  <a:rPr lang="en-US" sz="2000" dirty="0">
                    <a:latin typeface="+mn-lt"/>
                  </a:rPr>
                  <a:t>into existing massively-parallel HPC codes.</a:t>
                </a:r>
                <a:endParaRPr lang="en-US" sz="20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b="1" i="1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Scalable, fast, robust </a:t>
                </a:r>
                <a:r>
                  <a:rPr lang="en-US" sz="2000" dirty="0">
                    <a:latin typeface="+mn-lt"/>
                  </a:rPr>
                  <a:t>(we target </a:t>
                </a:r>
                <a:r>
                  <a:rPr lang="en-US" sz="2000" b="1" i="1" dirty="0">
                    <a:latin typeface="+mn-lt"/>
                  </a:rPr>
                  <a:t>real</a:t>
                </a:r>
                <a:r>
                  <a:rPr lang="en-US" sz="2000" dirty="0">
                    <a:latin typeface="+mn-lt"/>
                  </a:rPr>
                  <a:t> engineering problems, e.g., analyses involving failure of bolted components!).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+mn-lt"/>
                  </a:rPr>
                  <a:t>Coupling does not introduce </a:t>
                </a:r>
                <a:r>
                  <a:rPr lang="en-US" sz="2000" b="1" i="1" dirty="0"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800" b="1" i="1" dirty="0"/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2000" b="1" i="1" dirty="0">
                    <a:latin typeface="+mn-lt"/>
                  </a:rPr>
                  <a:t>Theoretical</a:t>
                </a:r>
                <a:r>
                  <a:rPr lang="en-US" sz="2000" dirty="0">
                    <a:latin typeface="+mn-lt"/>
                  </a:rPr>
                  <a:t> convergence properties/guarantees</a:t>
                </a:r>
                <a14:m>
                  <m:oMath xmlns:m="http://schemas.openxmlformats.org/officeDocument/2006/math">
                    <m:r>
                      <a:rPr lang="en-US" sz="2000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n-lt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endParaRPr lang="en-US" sz="800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b="1" i="1" dirty="0"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dirty="0">
                  <a:latin typeface="+mn-lt"/>
                </a:endParaRPr>
              </a:p>
              <a:p>
                <a:pPr marL="0" indent="0">
                  <a:buNone/>
                  <a:defRPr/>
                </a:pPr>
                <a:endParaRPr lang="en-US" sz="2000" b="1" i="1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263231"/>
                <a:ext cx="6522720" cy="3903129"/>
              </a:xfrm>
              <a:prstGeom prst="rect">
                <a:avLst/>
              </a:prstGeom>
              <a:blipFill>
                <a:blip r:embed="rId4"/>
                <a:stretch>
                  <a:fillRect l="-841" t="-9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EA3595-7E6E-49CF-90A8-6C72008A9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340" y="2331123"/>
            <a:ext cx="5142191" cy="23792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A2538-F738-4D71-9821-4E1FAEC8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8DB17-64AE-4F87-8E5A-28A4DE88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1879" y="1684443"/>
            <a:ext cx="4195534" cy="646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C6BCB-927F-4D6C-90CD-5A9106C5A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169" y="1243844"/>
            <a:ext cx="3517762" cy="586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67D345-A60B-42BF-A817-FDA6CB4EEA4C}"/>
              </a:ext>
            </a:extLst>
          </p:cNvPr>
          <p:cNvSpPr txBox="1"/>
          <p:nvPr/>
        </p:nvSpPr>
        <p:spPr>
          <a:xfrm>
            <a:off x="7622081" y="842119"/>
            <a:ext cx="344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Model Solid Mechanics PDEs: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28E183-CD4B-440A-99FC-427B18E824B4}"/>
              </a:ext>
            </a:extLst>
          </p:cNvPr>
          <p:cNvSpPr/>
          <p:nvPr/>
        </p:nvSpPr>
        <p:spPr>
          <a:xfrm>
            <a:off x="6251151" y="1231975"/>
            <a:ext cx="5723466" cy="109948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9D2CA-A686-470A-AE9E-C7C6A85C85CE}"/>
              </a:ext>
            </a:extLst>
          </p:cNvPr>
          <p:cNvSpPr txBox="1"/>
          <p:nvPr/>
        </p:nvSpPr>
        <p:spPr>
          <a:xfrm>
            <a:off x="6361699" y="1360019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Quasistatic: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009B2-8E1C-4667-94BB-385E5F8AA1B2}"/>
              </a:ext>
            </a:extLst>
          </p:cNvPr>
          <p:cNvSpPr txBox="1"/>
          <p:nvPr/>
        </p:nvSpPr>
        <p:spPr>
          <a:xfrm>
            <a:off x="6361698" y="1769341"/>
            <a:ext cx="15467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Dynamic: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8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531BD74E-A77C-4576-BEF0-DB428C84D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6981" y="4555537"/>
            <a:ext cx="1120659" cy="655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4069485" y="6436416"/>
            <a:ext cx="862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 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hlinkClick r:id="rId10"/>
              </a:rPr>
              <a:t>https://github.com/sandialabs/LCM</a:t>
            </a:r>
            <a:r>
              <a:rPr lang="en-US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6620" y="4710345"/>
            <a:ext cx="208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479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</p:spPr>
            <p:txBody>
              <a:bodyPr/>
              <a:lstStyle/>
              <a:p>
                <a:r>
                  <a:rPr lang="en-US" dirty="0"/>
                  <a:t>Schwarz for Multiscale FOM-FOM Coupling in Solid Mechanics</a:t>
                </a:r>
                <a14:m>
                  <m:oMath xmlns:m="http://schemas.openxmlformats.org/officeDocument/2006/math">
                    <m:r>
                      <a:rPr lang="en-US" i="1" baseline="3000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F83AE039-F694-4FF9-9AA7-F97DAA459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0648" y="278448"/>
                <a:ext cx="10471608" cy="570225"/>
              </a:xfrm>
              <a:blipFill>
                <a:blip r:embed="rId9"/>
                <a:stretch>
                  <a:fillRect l="-1164" t="-22581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09D282D-5776-41F2-86E8-2ADA14448646}"/>
              </a:ext>
            </a:extLst>
          </p:cNvPr>
          <p:cNvSpPr txBox="1"/>
          <p:nvPr/>
        </p:nvSpPr>
        <p:spPr>
          <a:xfrm>
            <a:off x="8029303" y="6430499"/>
            <a:ext cx="57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2022.</a:t>
            </a:r>
          </a:p>
        </p:txBody>
      </p:sp>
      <p:pic>
        <p:nvPicPr>
          <p:cNvPr id="20" name="dynamic_tension">
            <a:hlinkClick r:id="" action="ppaction://media"/>
            <a:extLst>
              <a:ext uri="{FF2B5EF4-FFF2-40B4-BE49-F238E27FC236}">
                <a16:creationId xmlns:a16="http://schemas.microsoft.com/office/drawing/2014/main" id="{E7F41B4B-FD7A-4E04-B48C-461E6D909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045" y="848673"/>
            <a:ext cx="6385252" cy="439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x_disp_bolted_joint_mesh">
            <a:hlinkClick r:id="" action="ppaction://media"/>
            <a:extLst>
              <a:ext uri="{FF2B5EF4-FFF2-40B4-BE49-F238E27FC236}">
                <a16:creationId xmlns:a16="http://schemas.microsoft.com/office/drawing/2014/main" id="{2F3BC8DB-0038-4395-990C-86F8D240F6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95592" y="871803"/>
            <a:ext cx="4483482" cy="292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nline Media 1" descr="joint-bolts-both-eqps.avi">
            <a:hlinkClick r:id="" action="ppaction://media"/>
            <a:extLst>
              <a:ext uri="{FF2B5EF4-FFF2-40B4-BE49-F238E27FC236}">
                <a16:creationId xmlns:a16="http://schemas.microsoft.com/office/drawing/2014/main" id="{4B44B604-2F29-4E12-A887-2039D88928F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2490" y="4009885"/>
            <a:ext cx="4729687" cy="199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AA1BE-14A3-4286-AEE8-79E5B2BE30D4}"/>
              </a:ext>
            </a:extLst>
          </p:cNvPr>
          <p:cNvSpPr txBox="1"/>
          <p:nvPr/>
        </p:nvSpPr>
        <p:spPr>
          <a:xfrm>
            <a:off x="414639" y="5414836"/>
            <a:ext cx="6469637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</a:t>
            </a:r>
            <a:r>
              <a:rPr lang="en-US" dirty="0"/>
              <a:t> tension specimen simulation coupling composite TET10 elements with HEX elements in Sierra/SM.  </a:t>
            </a:r>
          </a:p>
          <a:p>
            <a:pPr algn="ctr"/>
            <a:endParaRPr lang="en-US" sz="400" dirty="0"/>
          </a:p>
          <a:p>
            <a:pPr algn="ctr"/>
            <a:endParaRPr lang="en-US" sz="400" dirty="0"/>
          </a:p>
          <a:p>
            <a:pPr algn="ctr"/>
            <a:r>
              <a:rPr lang="en-US" i="1" dirty="0"/>
              <a:t>Figures right: </a:t>
            </a:r>
            <a:r>
              <a:rPr lang="en-US" dirty="0"/>
              <a:t>bolted joint simulation coupling composite TET10 elements with HEX elements in Sierra/SM.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1B5DE5-3162-4932-AE88-DBDB6809C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3341" y="1091001"/>
            <a:ext cx="1120659" cy="6557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C6468C-B099-4C7B-94A0-162F025353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6981" y="1091000"/>
            <a:ext cx="1120659" cy="655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/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7B413A-EF72-4771-BEE2-8FF6E4C9B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303" y="3365016"/>
                <a:ext cx="1120659" cy="338554"/>
              </a:xfrm>
              <a:prstGeom prst="rect">
                <a:avLst/>
              </a:prstGeom>
              <a:blipFill>
                <a:blip r:embed="rId14"/>
                <a:stretch>
                  <a:fillRect l="-2717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1693ED7-4EC0-40FB-8C48-D90C32BECA84}"/>
              </a:ext>
            </a:extLst>
          </p:cNvPr>
          <p:cNvSpPr txBox="1"/>
          <p:nvPr/>
        </p:nvSpPr>
        <p:spPr>
          <a:xfrm>
            <a:off x="10262751" y="3396761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Schwarz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C97F48-DB27-4738-B543-37FE3EADDF63}"/>
              </a:ext>
            </a:extLst>
          </p:cNvPr>
          <p:cNvSpPr txBox="1"/>
          <p:nvPr/>
        </p:nvSpPr>
        <p:spPr>
          <a:xfrm>
            <a:off x="10071597" y="5543663"/>
            <a:ext cx="1120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Schwarz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/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Single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41D556-5FDE-4E71-B58D-0C64AA283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22" y="5550624"/>
                <a:ext cx="1120659" cy="338554"/>
              </a:xfrm>
              <a:prstGeom prst="rect">
                <a:avLst/>
              </a:prstGeom>
              <a:blipFill>
                <a:blip r:embed="rId15"/>
                <a:stretch>
                  <a:fillRect l="-3261" t="-727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47840F7-14DE-4682-BB45-53A1CE1CB396}"/>
              </a:ext>
            </a:extLst>
          </p:cNvPr>
          <p:cNvSpPr txBox="1"/>
          <p:nvPr/>
        </p:nvSpPr>
        <p:spPr>
          <a:xfrm>
            <a:off x="905381" y="4842254"/>
            <a:ext cx="20791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y-displacement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6FDFE-B48F-41DF-9DC3-226A7EB27651}"/>
              </a:ext>
            </a:extLst>
          </p:cNvPr>
          <p:cNvSpPr txBox="1"/>
          <p:nvPr/>
        </p:nvSpPr>
        <p:spPr>
          <a:xfrm>
            <a:off x="4475018" y="4821694"/>
            <a:ext cx="13329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EQPS</a:t>
            </a:r>
          </a:p>
        </p:txBody>
      </p:sp>
    </p:spTree>
    <p:extLst>
      <p:ext uri="{BB962C8B-B14F-4D97-AF65-F5344CB8AC3E}">
        <p14:creationId xmlns:p14="http://schemas.microsoft.com/office/powerpoint/2010/main" val="16409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440485" y="204225"/>
            <a:ext cx="11295109" cy="5093536"/>
            <a:chOff x="684325" y="615705"/>
            <a:chExt cx="11295109" cy="509353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3E78A8F-85A5-8948-94A5-C230761C2842}"/>
                </a:ext>
              </a:extLst>
            </p:cNvPr>
            <p:cNvSpPr txBox="1"/>
            <p:nvPr/>
          </p:nvSpPr>
          <p:spPr>
            <a:xfrm>
              <a:off x="5696868" y="4770036"/>
              <a:ext cx="395971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Monolithic (Lagrange multipliers)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Partitioned (loose) coupling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0000"/>
                  </a:solidFill>
                  <a:cs typeface="Calibri"/>
                </a:rPr>
                <a:t>Iterative (Schwarz, optimization)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684325" y="615705"/>
              <a:ext cx="11295109" cy="5093536"/>
              <a:chOff x="684325" y="722385"/>
              <a:chExt cx="11295109" cy="509353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FDA63DF-7C3E-E443-B84A-388E253F20B6}"/>
                  </a:ext>
                </a:extLst>
              </p:cNvPr>
              <p:cNvGrpSpPr/>
              <p:nvPr/>
            </p:nvGrpSpPr>
            <p:grpSpPr>
              <a:xfrm>
                <a:off x="953199" y="3303881"/>
                <a:ext cx="1588534" cy="1087830"/>
                <a:chOff x="681448" y="1788720"/>
                <a:chExt cx="1588534" cy="1087830"/>
              </a:xfrm>
            </p:grpSpPr>
            <p:sp>
              <p:nvSpPr>
                <p:cNvPr id="19" name="AutoShape 17">
                  <a:extLst>
                    <a:ext uri="{FF2B5EF4-FFF2-40B4-BE49-F238E27FC236}">
                      <a16:creationId xmlns:a16="http://schemas.microsoft.com/office/drawing/2014/main" id="{FA4E105A-BEBF-8F4B-BDBB-063AD9002F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1448" y="1788720"/>
                  <a:ext cx="1588534" cy="1087830"/>
                </a:xfrm>
                <a:prstGeom prst="roundRect">
                  <a:avLst>
                    <a:gd name="adj" fmla="val 1026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726056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AutoShape 17">
                  <a:extLst>
                    <a:ext uri="{FF2B5EF4-FFF2-40B4-BE49-F238E27FC236}">
                      <a16:creationId xmlns:a16="http://schemas.microsoft.com/office/drawing/2014/main" id="{197BBF4D-2602-B645-96B5-305427141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187723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</a:p>
              </p:txBody>
            </p:sp>
            <p:sp>
              <p:nvSpPr>
                <p:cNvPr id="21" name="AutoShape 17">
                  <a:extLst>
                    <a:ext uri="{FF2B5EF4-FFF2-40B4-BE49-F238E27FC236}">
                      <a16:creationId xmlns:a16="http://schemas.microsoft.com/office/drawing/2014/main" id="{48038D20-6216-254E-944B-2279D0A9B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1877422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</a:p>
              </p:txBody>
            </p:sp>
            <p:sp>
              <p:nvSpPr>
                <p:cNvPr id="22" name="AutoShape 17">
                  <a:extLst>
                    <a:ext uri="{FF2B5EF4-FFF2-40B4-BE49-F238E27FC236}">
                      <a16:creationId xmlns:a16="http://schemas.microsoft.com/office/drawing/2014/main" id="{AC400097-4705-034A-8C72-3A4B440AC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067" y="2352896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2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  <a:endParaRPr kumimoji="0" lang="en-US" sz="40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3" name="AutoShape 17">
                  <a:extLst>
                    <a:ext uri="{FF2B5EF4-FFF2-40B4-BE49-F238E27FC236}">
                      <a16:creationId xmlns:a16="http://schemas.microsoft.com/office/drawing/2014/main" id="{39A79D6B-77F5-514C-8BD9-3648D9FEE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9482" y="2353079"/>
                  <a:ext cx="634882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726056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M</a:t>
                  </a:r>
                  <a:r>
                    <a:rPr kumimoji="0" lang="en-US" sz="14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9D5BF7-1767-354E-8F47-35F03B964595}"/>
                  </a:ext>
                </a:extLst>
              </p:cNvPr>
              <p:cNvGrpSpPr/>
              <p:nvPr/>
            </p:nvGrpSpPr>
            <p:grpSpPr>
              <a:xfrm>
                <a:off x="3421659" y="3250717"/>
                <a:ext cx="1761697" cy="1194158"/>
                <a:chOff x="696262" y="3333655"/>
                <a:chExt cx="1761697" cy="1194158"/>
              </a:xfrm>
            </p:grpSpPr>
            <p:sp>
              <p:nvSpPr>
                <p:cNvPr id="25" name="AutoShape 17">
                  <a:extLst>
                    <a:ext uri="{FF2B5EF4-FFF2-40B4-BE49-F238E27FC236}">
                      <a16:creationId xmlns:a16="http://schemas.microsoft.com/office/drawing/2014/main" id="{55A4E8DF-3808-BC43-BF50-E247A0A78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6262" y="4092679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26" name="AutoShape 17">
                  <a:extLst>
                    <a:ext uri="{FF2B5EF4-FFF2-40B4-BE49-F238E27FC236}">
                      <a16:creationId xmlns:a16="http://schemas.microsoft.com/office/drawing/2014/main" id="{74983DD6-3C3B-FE4D-8108-EC8FD3189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5636" y="3967135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7" name="AutoShape 17">
                  <a:extLst>
                    <a:ext uri="{FF2B5EF4-FFF2-40B4-BE49-F238E27FC236}">
                      <a16:creationId xmlns:a16="http://schemas.microsoft.com/office/drawing/2014/main" id="{8C7F7153-8858-5547-8368-1D74F24B53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07067" y="3333655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8" name="AutoShape 17">
                  <a:extLst>
                    <a:ext uri="{FF2B5EF4-FFF2-40B4-BE49-F238E27FC236}">
                      <a16:creationId xmlns:a16="http://schemas.microsoft.com/office/drawing/2014/main" id="{20882266-9F09-1247-816B-505355F40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4446" y="3452867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29" name="AutoShape 17">
                  <a:extLst>
                    <a:ext uri="{FF2B5EF4-FFF2-40B4-BE49-F238E27FC236}">
                      <a16:creationId xmlns:a16="http://schemas.microsoft.com/office/drawing/2014/main" id="{C1762A20-8DBE-4F4F-8196-AD7653529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077" y="4309508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3A96DE4-6114-9147-B611-C1B7ABDC34E2}"/>
                  </a:ext>
                </a:extLst>
              </p:cNvPr>
              <p:cNvGrpSpPr/>
              <p:nvPr/>
            </p:nvGrpSpPr>
            <p:grpSpPr>
              <a:xfrm>
                <a:off x="6301732" y="3303881"/>
                <a:ext cx="1588534" cy="1087830"/>
                <a:chOff x="7125077" y="1982320"/>
                <a:chExt cx="1588534" cy="1087830"/>
              </a:xfrm>
            </p:grpSpPr>
            <p:sp>
              <p:nvSpPr>
                <p:cNvPr id="31" name="AutoShape 17">
                  <a:extLst>
                    <a:ext uri="{FF2B5EF4-FFF2-40B4-BE49-F238E27FC236}">
                      <a16:creationId xmlns:a16="http://schemas.microsoft.com/office/drawing/2014/main" id="{C1548C15-4814-D947-8C95-A651EFCB263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125077" y="1982320"/>
                  <a:ext cx="1588534" cy="1087830"/>
                </a:xfrm>
                <a:prstGeom prst="roundRect">
                  <a:avLst>
                    <a:gd name="adj" fmla="val 6700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AutoShape 17">
                  <a:extLst>
                    <a:ext uri="{FF2B5EF4-FFF2-40B4-BE49-F238E27FC236}">
                      <a16:creationId xmlns:a16="http://schemas.microsoft.com/office/drawing/2014/main" id="{4ED5D731-ED99-DF48-BEFE-0411906A4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7613" y="2580820"/>
                  <a:ext cx="635418" cy="43513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3</a:t>
                  </a:r>
                </a:p>
              </p:txBody>
            </p:sp>
            <p:sp>
              <p:nvSpPr>
                <p:cNvPr id="33" name="AutoShape 17">
                  <a:extLst>
                    <a:ext uri="{FF2B5EF4-FFF2-40B4-BE49-F238E27FC236}">
                      <a16:creationId xmlns:a16="http://schemas.microsoft.com/office/drawing/2014/main" id="{1F68446A-7FE5-584A-A994-B635CD4079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53313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4</a:t>
                  </a:r>
                  <a:endParaRPr kumimoji="0" lang="en-US" sz="54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4" name="AutoShape 17">
                  <a:extLst>
                    <a:ext uri="{FF2B5EF4-FFF2-40B4-BE49-F238E27FC236}">
                      <a16:creationId xmlns:a16="http://schemas.microsoft.com/office/drawing/2014/main" id="{9FB0ED0E-E336-E64B-B0CB-E99EBD5EAD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11160" y="2797649"/>
                  <a:ext cx="634882" cy="21830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5</a:t>
                  </a:r>
                </a:p>
              </p:txBody>
            </p:sp>
            <p:sp>
              <p:nvSpPr>
                <p:cNvPr id="35" name="AutoShape 17">
                  <a:extLst>
                    <a:ext uri="{FF2B5EF4-FFF2-40B4-BE49-F238E27FC236}">
                      <a16:creationId xmlns:a16="http://schemas.microsoft.com/office/drawing/2014/main" id="{646843DA-ED21-4140-8E7C-260E5025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64318" y="2055593"/>
                  <a:ext cx="981724" cy="4347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1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2</a:t>
                  </a:r>
                  <a:endParaRPr kumimoji="0" lang="en-US" sz="36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  <p:sp>
              <p:nvSpPr>
                <p:cNvPr id="36" name="AutoShape 17">
                  <a:extLst>
                    <a:ext uri="{FF2B5EF4-FFF2-40B4-BE49-F238E27FC236}">
                      <a16:creationId xmlns:a16="http://schemas.microsoft.com/office/drawing/2014/main" id="{3C8D82BE-E463-6644-8865-00503E4643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207613" y="2055593"/>
                  <a:ext cx="314248" cy="435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03160"/>
                </a:solidFill>
                <a:ln w="25400" cap="flat" cmpd="sng" algn="ctr">
                  <a:solidFill>
                    <a:srgbClr val="103160"/>
                  </a:solidFill>
                  <a:prstDash val="solid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N</a:t>
                  </a:r>
                  <a:r>
                    <a:rPr kumimoji="0" lang="en-US" sz="1000" b="0" i="1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1</a:t>
                  </a:r>
                  <a:endParaRPr kumimoji="0" lang="en-US" sz="2800" b="0" i="1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FAE6784-1767-B445-A555-AB6CD78B4396}"/>
                  </a:ext>
                </a:extLst>
              </p:cNvPr>
              <p:cNvSpPr/>
              <p:nvPr/>
            </p:nvSpPr>
            <p:spPr>
              <a:xfrm>
                <a:off x="3192698" y="4861814"/>
                <a:ext cx="246861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Mesh-based (FE, FV, FD)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Meshless (SPH,  MLS)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Implicit, explicit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</a:rPr>
                  <a:t>Eulerian,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Lagrangian</a:t>
                </a:r>
                <a:r>
                  <a:rPr lang="en-US" sz="14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FCD0AAA3-8FE9-7542-AB51-AABA4ACF60E3}"/>
                  </a:ext>
                </a:extLst>
              </p:cNvPr>
              <p:cNvSpPr/>
              <p:nvPr/>
            </p:nvSpPr>
            <p:spPr bwMode="auto">
              <a:xfrm>
                <a:off x="5590064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52F58332-8E42-2545-A91C-FE8F54089D81}"/>
                  </a:ext>
                </a:extLst>
              </p:cNvPr>
              <p:cNvSpPr/>
              <p:nvPr/>
            </p:nvSpPr>
            <p:spPr bwMode="auto">
              <a:xfrm>
                <a:off x="2684357" y="3771638"/>
                <a:ext cx="350477" cy="152317"/>
              </a:xfrm>
              <a:prstGeom prst="rightArrow">
                <a:avLst>
                  <a:gd name="adj1" fmla="val 43194"/>
                  <a:gd name="adj2" fmla="val 11464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-10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EF498-C446-9242-A072-E5B5E0E075C8}"/>
                  </a:ext>
                </a:extLst>
              </p:cNvPr>
              <p:cNvSpPr txBox="1"/>
              <p:nvPr/>
            </p:nvSpPr>
            <p:spPr>
              <a:xfrm>
                <a:off x="684325" y="4545602"/>
                <a:ext cx="224292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Complex System Model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E36C95-545F-7D42-9007-F94A31FDCEB1}"/>
                  </a:ext>
                </a:extLst>
              </p:cNvPr>
              <p:cNvSpPr txBox="1"/>
              <p:nvPr/>
            </p:nvSpPr>
            <p:spPr>
              <a:xfrm>
                <a:off x="3447019" y="4553297"/>
                <a:ext cx="195265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Traditional Methods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6DD0AF4-0972-264B-996A-4953C6EBA1BA}"/>
                  </a:ext>
                </a:extLst>
              </p:cNvPr>
              <p:cNvSpPr txBox="1"/>
              <p:nvPr/>
            </p:nvSpPr>
            <p:spPr>
              <a:xfrm>
                <a:off x="5944020" y="4553297"/>
                <a:ext cx="247535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0070C0"/>
                    </a:solidFill>
                  </a:rPr>
                  <a:t>Coupled Numerical Model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FFE6853-CECC-5344-A156-3D339E4013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18039" y="722385"/>
                <a:ext cx="2061395" cy="2219973"/>
                <a:chOff x="7210286" y="1292008"/>
                <a:chExt cx="4447383" cy="478951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415A0C8-216A-074B-8A50-5FEBAF5463E0}"/>
                    </a:ext>
                  </a:extLst>
                </p:cNvPr>
                <p:cNvSpPr/>
                <p:nvPr/>
              </p:nvSpPr>
              <p:spPr>
                <a:xfrm>
                  <a:off x="10017753" y="2292567"/>
                  <a:ext cx="1387736" cy="726630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Ocean</a:t>
                  </a:r>
                </a:p>
                <a:p>
                  <a:pPr algn="ctr"/>
                  <a:r>
                    <a:rPr lang="en-US" sz="600" dirty="0"/>
                    <a:t>(MPAS-O)</a:t>
                  </a: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BD13BC9-6E63-7649-839E-B80C9976C1C1}"/>
                    </a:ext>
                  </a:extLst>
                </p:cNvPr>
                <p:cNvSpPr/>
                <p:nvPr/>
              </p:nvSpPr>
              <p:spPr>
                <a:xfrm>
                  <a:off x="9323890" y="1292008"/>
                  <a:ext cx="1387736" cy="774694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Atmos.</a:t>
                  </a:r>
                </a:p>
                <a:p>
                  <a:pPr algn="ctr"/>
                  <a:r>
                    <a:rPr lang="en-US" sz="600" dirty="0"/>
                    <a:t>(EAM)</a:t>
                  </a: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BC50C3A-9C3F-5E48-96EC-B70AC1F2CF35}"/>
                    </a:ext>
                  </a:extLst>
                </p:cNvPr>
                <p:cNvSpPr/>
                <p:nvPr/>
              </p:nvSpPr>
              <p:spPr>
                <a:xfrm>
                  <a:off x="10269933" y="3376989"/>
                  <a:ext cx="1387736" cy="69448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Sea Ice</a:t>
                  </a:r>
                </a:p>
                <a:p>
                  <a:pPr algn="ctr"/>
                  <a:r>
                    <a:rPr lang="en-US" sz="600" dirty="0"/>
                    <a:t>(MPAS-SI)</a:t>
                  </a: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A691D3D-BA8A-AA46-B198-8D3D5DD52302}"/>
                    </a:ext>
                  </a:extLst>
                </p:cNvPr>
                <p:cNvSpPr/>
                <p:nvPr/>
              </p:nvSpPr>
              <p:spPr>
                <a:xfrm>
                  <a:off x="9384447" y="5372638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 Ice</a:t>
                  </a:r>
                </a:p>
                <a:p>
                  <a:pPr algn="ctr"/>
                  <a:r>
                    <a:rPr lang="en-US" sz="600" dirty="0"/>
                    <a:t>(MALI)</a:t>
                  </a: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D54F681-20FA-5C42-BDFA-67E0E14AE3BD}"/>
                    </a:ext>
                  </a:extLst>
                </p:cNvPr>
                <p:cNvSpPr/>
                <p:nvPr/>
              </p:nvSpPr>
              <p:spPr>
                <a:xfrm>
                  <a:off x="10017758" y="4421571"/>
                  <a:ext cx="1387736" cy="708885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/>
                    <a:t>Land</a:t>
                  </a:r>
                </a:p>
                <a:p>
                  <a:pPr algn="ctr"/>
                  <a:r>
                    <a:rPr lang="en-US" sz="600" dirty="0"/>
                    <a:t>(ELM)</a:t>
                  </a: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4B2B5B6-73C9-2644-BDB7-AEDFA8541727}"/>
                    </a:ext>
                  </a:extLst>
                </p:cNvPr>
                <p:cNvCxnSpPr>
                  <a:cxnSpLocks/>
                  <a:stCxn id="51" idx="2"/>
                  <a:endCxn id="59" idx="6"/>
                </p:cNvCxnSpPr>
                <p:nvPr/>
              </p:nvCxnSpPr>
              <p:spPr>
                <a:xfrm flipH="1" flipV="1">
                  <a:off x="9862719" y="3716539"/>
                  <a:ext cx="407217" cy="769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86396AF-5468-A04D-BE23-A4CD80A452B0}"/>
                    </a:ext>
                  </a:extLst>
                </p:cNvPr>
                <p:cNvCxnSpPr>
                  <a:cxnSpLocks/>
                  <a:stCxn id="50" idx="3"/>
                </p:cNvCxnSpPr>
                <p:nvPr/>
              </p:nvCxnSpPr>
              <p:spPr>
                <a:xfrm flipH="1">
                  <a:off x="9021687" y="1953252"/>
                  <a:ext cx="505429" cy="594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C249BA4-1F66-1148-BD0E-F2381C502141}"/>
                    </a:ext>
                  </a:extLst>
                </p:cNvPr>
                <p:cNvCxnSpPr>
                  <a:cxnSpLocks/>
                  <a:stCxn id="52" idx="1"/>
                </p:cNvCxnSpPr>
                <p:nvPr/>
              </p:nvCxnSpPr>
              <p:spPr>
                <a:xfrm flipH="1" flipV="1">
                  <a:off x="8845914" y="4938166"/>
                  <a:ext cx="741762" cy="53829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F871F2E-A791-A245-ADEA-78283722D6F1}"/>
                    </a:ext>
                  </a:extLst>
                </p:cNvPr>
                <p:cNvCxnSpPr>
                  <a:cxnSpLocks/>
                  <a:stCxn id="49" idx="2"/>
                </p:cNvCxnSpPr>
                <p:nvPr/>
              </p:nvCxnSpPr>
              <p:spPr>
                <a:xfrm flipH="1">
                  <a:off x="9527116" y="2655882"/>
                  <a:ext cx="490639" cy="28797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23E173B2-5C34-634A-943D-D08786034768}"/>
                    </a:ext>
                  </a:extLst>
                </p:cNvPr>
                <p:cNvCxnSpPr>
                  <a:stCxn id="53" idx="2"/>
                  <a:endCxn id="59" idx="5"/>
                </p:cNvCxnSpPr>
                <p:nvPr/>
              </p:nvCxnSpPr>
              <p:spPr>
                <a:xfrm flipH="1" flipV="1">
                  <a:off x="9474280" y="4636602"/>
                  <a:ext cx="543478" cy="13941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224632-FECB-6643-81BF-D4AA92E09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10286" y="2415372"/>
                  <a:ext cx="2652430" cy="2602333"/>
                </a:xfrm>
                <a:prstGeom prst="ellipse">
                  <a:avLst/>
                </a:prstGeom>
              </p:spPr>
            </p:pic>
          </p:grp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A2B1E56D-DCDD-A445-A450-4A0116356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1760" y="2533446"/>
                <a:ext cx="763302" cy="408912"/>
              </a:xfrm>
              <a:prstGeom prst="rect">
                <a:avLst/>
              </a:prstGeom>
            </p:spPr>
          </p:pic>
          <p:cxnSp>
            <p:nvCxnSpPr>
              <p:cNvPr id="61" name="Curved Connector 60">
                <a:extLst>
                  <a:ext uri="{FF2B5EF4-FFF2-40B4-BE49-F238E27FC236}">
                    <a16:creationId xmlns:a16="http://schemas.microsoft.com/office/drawing/2014/main" id="{3E4D568C-7176-6C47-A403-020E6F2C4CE6}"/>
                  </a:ext>
                </a:extLst>
              </p:cNvPr>
              <p:cNvCxnSpPr>
                <a:cxnSpLocks/>
                <a:stCxn id="52" idx="4"/>
              </p:cNvCxnSpPr>
              <p:nvPr/>
            </p:nvCxnSpPr>
            <p:spPr>
              <a:xfrm rot="5400000">
                <a:off x="9174839" y="1590217"/>
                <a:ext cx="720412" cy="3424694"/>
              </a:xfrm>
              <a:prstGeom prst="curvedConnector2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urved Connector 61">
                <a:extLst>
                  <a:ext uri="{FF2B5EF4-FFF2-40B4-BE49-F238E27FC236}">
                    <a16:creationId xmlns:a16="http://schemas.microsoft.com/office/drawing/2014/main" id="{AD8372F9-C87B-F441-9988-FF556C165665}"/>
                  </a:ext>
                </a:extLst>
              </p:cNvPr>
              <p:cNvCxnSpPr>
                <a:cxnSpLocks/>
                <a:endCxn id="34" idx="3"/>
              </p:cNvCxnSpPr>
              <p:nvPr/>
            </p:nvCxnSpPr>
            <p:spPr>
              <a:xfrm rot="10800000" flipV="1">
                <a:off x="7822698" y="2453413"/>
                <a:ext cx="3945653" cy="1774950"/>
              </a:xfrm>
              <a:prstGeom prst="curvedConnector3">
                <a:avLst>
                  <a:gd name="adj1" fmla="val -137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urved Connector 62">
                <a:extLst>
                  <a:ext uri="{FF2B5EF4-FFF2-40B4-BE49-F238E27FC236}">
                    <a16:creationId xmlns:a16="http://schemas.microsoft.com/office/drawing/2014/main" id="{2EC0B91A-B1FF-004C-BB61-8519701F6B76}"/>
                  </a:ext>
                </a:extLst>
              </p:cNvPr>
              <p:cNvCxnSpPr>
                <a:cxnSpLocks/>
                <a:endCxn id="33" idx="3"/>
              </p:cNvCxnSpPr>
              <p:nvPr/>
            </p:nvCxnSpPr>
            <p:spPr>
              <a:xfrm rot="10800000" flipV="1">
                <a:off x="7822698" y="866413"/>
                <a:ext cx="3712969" cy="3097440"/>
              </a:xfrm>
              <a:prstGeom prst="curvedConnector3">
                <a:avLst>
                  <a:gd name="adj1" fmla="val -14031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urved Connector 63">
                <a:extLst>
                  <a:ext uri="{FF2B5EF4-FFF2-40B4-BE49-F238E27FC236}">
                    <a16:creationId xmlns:a16="http://schemas.microsoft.com/office/drawing/2014/main" id="{58D98B41-7AC7-B144-A83E-1BD58A65CFA5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rot="10800000" flipV="1">
                <a:off x="7019686" y="1963542"/>
                <a:ext cx="4865550" cy="2156405"/>
              </a:xfrm>
              <a:prstGeom prst="curvedConnector3">
                <a:avLst>
                  <a:gd name="adj1" fmla="val -2308"/>
                </a:avLst>
              </a:prstGeom>
              <a:ln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cxnSp>
        <p:nvCxnSpPr>
          <p:cNvPr id="65" name="Curved Connector 60">
            <a:extLst>
              <a:ext uri="{FF2B5EF4-FFF2-40B4-BE49-F238E27FC236}">
                <a16:creationId xmlns:a16="http://schemas.microsoft.com/office/drawing/2014/main" id="{52612886-B024-424B-905C-C6C271D9913E}"/>
              </a:ext>
            </a:extLst>
          </p:cNvPr>
          <p:cNvCxnSpPr>
            <a:cxnSpLocks/>
            <a:stCxn id="49" idx="4"/>
            <a:endCxn id="36" idx="3"/>
          </p:cNvCxnSpPr>
          <p:nvPr/>
        </p:nvCxnSpPr>
        <p:spPr>
          <a:xfrm rot="5400000">
            <a:off x="7840000" y="-380535"/>
            <a:ext cx="2071771" cy="4842418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60BCC2E5-83DD-4E3B-A6D0-AEF055D5E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F371F04-83E3-473F-AD20-F8E592819B6B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E3DCB59-A276-4CCA-9045-7913CF52D9C2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3A08F6-C111-42D1-9883-021DA98D64BB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Extension to FOM*-ROM</a:t>
            </a:r>
            <a:r>
              <a:rPr lang="en-US" sz="2400" b="1" baseline="30000" dirty="0"/>
              <a:t>#</a:t>
            </a:r>
            <a:r>
              <a:rPr lang="en-US" sz="2400" b="1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4939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Projection-Based Model Order Reduction via the POD/LSPG* Method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latin typeface="+mn-lt"/>
                  </a:rPr>
                  <a:t>Full Order Model (FOM):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CF1629D0-95ED-F74C-8DEB-0A5C2253B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712" y="852410"/>
                <a:ext cx="8777609" cy="873420"/>
              </a:xfrm>
              <a:prstGeom prst="rect">
                <a:avLst/>
              </a:prstGeom>
              <a:blipFill>
                <a:blip r:embed="rId3"/>
                <a:stretch>
                  <a:fillRect l="-1736" t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D88858CE-E89A-384E-AE31-01332057A311}"/>
              </a:ext>
            </a:extLst>
          </p:cNvPr>
          <p:cNvSpPr/>
          <p:nvPr/>
        </p:nvSpPr>
        <p:spPr>
          <a:xfrm>
            <a:off x="3250113" y="2534893"/>
            <a:ext cx="306616" cy="307777"/>
          </a:xfrm>
          <a:prstGeom prst="rightArrow">
            <a:avLst>
              <a:gd name="adj1" fmla="val 50000"/>
              <a:gd name="adj2" fmla="val 482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809C6-0CA0-8146-85FD-DF15A43E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323" y="4981574"/>
            <a:ext cx="2882900" cy="12827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C8EC4E6-1213-A24A-9A26-21947460FC0C}"/>
              </a:ext>
            </a:extLst>
          </p:cNvPr>
          <p:cNvGrpSpPr/>
          <p:nvPr/>
        </p:nvGrpSpPr>
        <p:grpSpPr>
          <a:xfrm>
            <a:off x="969846" y="4980365"/>
            <a:ext cx="1330455" cy="1288095"/>
            <a:chOff x="773160" y="5202145"/>
            <a:chExt cx="1330455" cy="12880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F8CBD7-1F76-A945-9BDE-292CFB45317F}"/>
                </a:ext>
              </a:extLst>
            </p:cNvPr>
            <p:cNvGrpSpPr/>
            <p:nvPr/>
          </p:nvGrpSpPr>
          <p:grpSpPr>
            <a:xfrm>
              <a:off x="1274627" y="5202145"/>
              <a:ext cx="828988" cy="1288095"/>
              <a:chOff x="6994965" y="3205731"/>
              <a:chExt cx="828988" cy="128809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4825E05-A84C-4D49-8C53-4B9D67897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5734" y="3211126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912C53-1FC1-354F-A0EC-BC278E923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9366" y="3205731"/>
                <a:ext cx="294587" cy="1280812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6E93666-4B6E-2E4B-996A-07DCC28A7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4965" y="3210806"/>
                <a:ext cx="292100" cy="12827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13EA9F-1EA4-E440-9E2C-0DE01FAF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3160" y="5536007"/>
              <a:ext cx="435934" cy="18805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64CD227-375D-4047-8997-3709496BD17B}"/>
              </a:ext>
            </a:extLst>
          </p:cNvPr>
          <p:cNvSpPr txBox="1"/>
          <p:nvPr/>
        </p:nvSpPr>
        <p:spPr>
          <a:xfrm>
            <a:off x="1145056" y="4492626"/>
            <a:ext cx="421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Proper Orthogonal Decomposition (POD):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ACDFA0-2D1D-904B-B8E3-D0C72E83E044}"/>
              </a:ext>
            </a:extLst>
          </p:cNvPr>
          <p:cNvSpPr txBox="1"/>
          <p:nvPr/>
        </p:nvSpPr>
        <p:spPr>
          <a:xfrm>
            <a:off x="709474" y="3341522"/>
            <a:ext cx="209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Solve ODE at different design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427FD6-8DA0-7E49-8CDF-E3AD524D9C75}"/>
              </a:ext>
            </a:extLst>
          </p:cNvPr>
          <p:cNvGrpSpPr/>
          <p:nvPr/>
        </p:nvGrpSpPr>
        <p:grpSpPr>
          <a:xfrm>
            <a:off x="366094" y="1348523"/>
            <a:ext cx="5589135" cy="2516219"/>
            <a:chOff x="169408" y="1792427"/>
            <a:chExt cx="5589135" cy="229409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0CA836-0835-924B-B7EF-F78C48744FB6}"/>
                </a:ext>
              </a:extLst>
            </p:cNvPr>
            <p:cNvSpPr/>
            <p:nvPr/>
          </p:nvSpPr>
          <p:spPr>
            <a:xfrm>
              <a:off x="176609" y="1834317"/>
              <a:ext cx="5581934" cy="22522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85038E-4DCC-C141-8C9B-63DDBC513958}"/>
                </a:ext>
              </a:extLst>
            </p:cNvPr>
            <p:cNvSpPr txBox="1"/>
            <p:nvPr/>
          </p:nvSpPr>
          <p:spPr>
            <a:xfrm>
              <a:off x="169408" y="1792427"/>
              <a:ext cx="2194075" cy="42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1. Acquisition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4DAAF-DE05-3B43-9CB8-9FE0E6266686}"/>
              </a:ext>
            </a:extLst>
          </p:cNvPr>
          <p:cNvGrpSpPr/>
          <p:nvPr/>
        </p:nvGrpSpPr>
        <p:grpSpPr>
          <a:xfrm>
            <a:off x="366094" y="3883486"/>
            <a:ext cx="5589135" cy="2543652"/>
            <a:chOff x="169408" y="4105266"/>
            <a:chExt cx="5589135" cy="25017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E2B41F-332C-D843-94DB-4D815FC50477}"/>
                </a:ext>
              </a:extLst>
            </p:cNvPr>
            <p:cNvSpPr/>
            <p:nvPr/>
          </p:nvSpPr>
          <p:spPr>
            <a:xfrm>
              <a:off x="176609" y="4130440"/>
              <a:ext cx="5581934" cy="2476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E89F9E-85B7-764E-A577-39DC6ABB01D6}"/>
                </a:ext>
              </a:extLst>
            </p:cNvPr>
            <p:cNvSpPr txBox="1"/>
            <p:nvPr/>
          </p:nvSpPr>
          <p:spPr>
            <a:xfrm>
              <a:off x="169408" y="4105266"/>
              <a:ext cx="1741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2. Learning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051604-5C13-1147-9068-E51B9BD4AC0B}"/>
              </a:ext>
            </a:extLst>
          </p:cNvPr>
          <p:cNvGrpSpPr/>
          <p:nvPr/>
        </p:nvGrpSpPr>
        <p:grpSpPr>
          <a:xfrm>
            <a:off x="6215998" y="1386792"/>
            <a:ext cx="5589135" cy="5036728"/>
            <a:chOff x="6350453" y="1843255"/>
            <a:chExt cx="5589135" cy="47815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98F57E-A32B-6944-A6DB-127413F939CA}"/>
                </a:ext>
              </a:extLst>
            </p:cNvPr>
            <p:cNvSpPr/>
            <p:nvPr/>
          </p:nvSpPr>
          <p:spPr>
            <a:xfrm>
              <a:off x="6350453" y="1843255"/>
              <a:ext cx="5589135" cy="47815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BC953A-0626-7346-A869-8DA41CA56FFE}"/>
                </a:ext>
              </a:extLst>
            </p:cNvPr>
            <p:cNvSpPr txBox="1"/>
            <p:nvPr/>
          </p:nvSpPr>
          <p:spPr>
            <a:xfrm>
              <a:off x="6373044" y="1865668"/>
              <a:ext cx="5095044" cy="4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3. Projection-Based Reduction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8A6715-0104-9045-8C43-8CA9D3DF8BF7}"/>
              </a:ext>
            </a:extLst>
          </p:cNvPr>
          <p:cNvGrpSpPr/>
          <p:nvPr/>
        </p:nvGrpSpPr>
        <p:grpSpPr>
          <a:xfrm>
            <a:off x="3606861" y="1617456"/>
            <a:ext cx="1821559" cy="1773866"/>
            <a:chOff x="3431947" y="1719493"/>
            <a:chExt cx="1821559" cy="17738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41826E-4434-264E-8738-700982C9FA29}"/>
                </a:ext>
              </a:extLst>
            </p:cNvPr>
            <p:cNvSpPr txBox="1"/>
            <p:nvPr/>
          </p:nvSpPr>
          <p:spPr>
            <a:xfrm>
              <a:off x="3486554" y="1719493"/>
              <a:ext cx="10787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Number of time steps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030D47-CD87-5C4B-A9DF-ACAFB7C7DEC7}"/>
                </a:ext>
              </a:extLst>
            </p:cNvPr>
            <p:cNvGrpSpPr/>
            <p:nvPr/>
          </p:nvGrpSpPr>
          <p:grpSpPr>
            <a:xfrm>
              <a:off x="3431947" y="2147388"/>
              <a:ext cx="1821559" cy="1345971"/>
              <a:chOff x="3431947" y="2147388"/>
              <a:chExt cx="1821559" cy="134597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2A3B5A-C536-2C49-B0D1-38A1B83E0C63}"/>
                  </a:ext>
                </a:extLst>
              </p:cNvPr>
              <p:cNvSpPr txBox="1"/>
              <p:nvPr/>
            </p:nvSpPr>
            <p:spPr>
              <a:xfrm rot="16200000">
                <a:off x="3016485" y="2662400"/>
                <a:ext cx="1246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Number of State Variables</a:t>
                </a: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4E8510-F103-154A-832F-A4EB57DFD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8404" y="2206892"/>
                <a:ext cx="292100" cy="1282700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7F521F6-9B42-0745-B6F4-665E7A7E9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1406" y="2203079"/>
                <a:ext cx="292100" cy="12700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A17134-13C1-394D-BABF-87FF6BD13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9235" y="2195391"/>
                <a:ext cx="292100" cy="1282700"/>
              </a:xfrm>
              <a:prstGeom prst="rect">
                <a:avLst/>
              </a:prstGeom>
            </p:spPr>
          </p:pic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3B90BE4-5584-E843-BF06-0584A856E841}"/>
                  </a:ext>
                </a:extLst>
              </p:cNvPr>
              <p:cNvCxnSpPr/>
              <p:nvPr/>
            </p:nvCxnSpPr>
            <p:spPr>
              <a:xfrm>
                <a:off x="3878404" y="2147388"/>
                <a:ext cx="2921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3030ACD-8D3E-3446-89D1-61E8F35F27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482" y="2210376"/>
                <a:ext cx="0" cy="12787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F4F874-DC83-1F41-A223-338EA355428E}"/>
              </a:ext>
            </a:extLst>
          </p:cNvPr>
          <p:cNvGrpSpPr/>
          <p:nvPr/>
        </p:nvGrpSpPr>
        <p:grpSpPr>
          <a:xfrm>
            <a:off x="509755" y="2013866"/>
            <a:ext cx="2654507" cy="1271187"/>
            <a:chOff x="5743106" y="1272423"/>
            <a:chExt cx="2654507" cy="127118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157D173-D8FD-B848-9321-BAD0AE906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33063" y="1445570"/>
              <a:ext cx="1651000" cy="10287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B317EB-12C5-3E48-94A7-758C78727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87451" b="57581"/>
            <a:stretch/>
          </p:blipFill>
          <p:spPr>
            <a:xfrm>
              <a:off x="5748815" y="1272423"/>
              <a:ext cx="431961" cy="60019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84309B5-1191-A24C-B9F1-55ED45B28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" t="52734" r="87416" b="4847"/>
            <a:stretch/>
          </p:blipFill>
          <p:spPr>
            <a:xfrm>
              <a:off x="5743106" y="1935487"/>
              <a:ext cx="437670" cy="6081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719F60-6119-AE4A-BE1C-7BAA7545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8421" t="54289" r="-970" b="3292"/>
            <a:stretch/>
          </p:blipFill>
          <p:spPr>
            <a:xfrm>
              <a:off x="7942061" y="1597065"/>
              <a:ext cx="455552" cy="632970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067F3F7-5406-A149-A46B-265F310C3684}"/>
                </a:ext>
              </a:extLst>
            </p:cNvPr>
            <p:cNvCxnSpPr>
              <a:stCxn id="47" idx="3"/>
            </p:cNvCxnSpPr>
            <p:nvPr/>
          </p:nvCxnSpPr>
          <p:spPr>
            <a:xfrm>
              <a:off x="6180776" y="1572519"/>
              <a:ext cx="966098" cy="70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398552-E959-4740-8A27-149F41AA76B4}"/>
                </a:ext>
              </a:extLst>
            </p:cNvPr>
            <p:cNvCxnSpPr>
              <a:stCxn id="48" idx="3"/>
            </p:cNvCxnSpPr>
            <p:nvPr/>
          </p:nvCxnSpPr>
          <p:spPr>
            <a:xfrm flipV="1">
              <a:off x="6180776" y="1958620"/>
              <a:ext cx="550501" cy="280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A92B4C4-6F24-B444-9B67-95403EE54954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7365075" y="1913550"/>
              <a:ext cx="576986" cy="259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70D9D2-543D-6C42-8BF9-0326FE08103F}"/>
              </a:ext>
            </a:extLst>
          </p:cNvPr>
          <p:cNvSpPr txBox="1"/>
          <p:nvPr/>
        </p:nvSpPr>
        <p:spPr>
          <a:xfrm>
            <a:off x="3606860" y="3448240"/>
            <a:ext cx="209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Save solution data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CECA9EF-B087-8646-9A1C-411C31BB6D2A}"/>
              </a:ext>
            </a:extLst>
          </p:cNvPr>
          <p:cNvSpPr/>
          <p:nvPr/>
        </p:nvSpPr>
        <p:spPr>
          <a:xfrm>
            <a:off x="6368399" y="1898248"/>
            <a:ext cx="5269922" cy="11108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48AC1-C87D-4C42-B1D0-14C960404C81}"/>
              </a:ext>
            </a:extLst>
          </p:cNvPr>
          <p:cNvSpPr txBox="1"/>
          <p:nvPr/>
        </p:nvSpPr>
        <p:spPr>
          <a:xfrm>
            <a:off x="1327800" y="6454794"/>
            <a:ext cx="1000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ROM = projection-based Reduced Order Model                                HROM = Hyper-reduced ROM    </a:t>
            </a:r>
          </a:p>
        </p:txBody>
      </p:sp>
      <p:sp>
        <p:nvSpPr>
          <p:cNvPr id="75" name="Down Arrow 27">
            <a:extLst>
              <a:ext uri="{FF2B5EF4-FFF2-40B4-BE49-F238E27FC236}">
                <a16:creationId xmlns:a16="http://schemas.microsoft.com/office/drawing/2014/main" id="{1D18F95F-3CB3-4860-B8EA-FC0788F4CCAB}"/>
              </a:ext>
            </a:extLst>
          </p:cNvPr>
          <p:cNvSpPr/>
          <p:nvPr/>
        </p:nvSpPr>
        <p:spPr>
          <a:xfrm>
            <a:off x="9303192" y="2437765"/>
            <a:ext cx="116941" cy="19603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3D7AC8-6F81-4C48-8568-3CDDD5FFFC73}"/>
              </a:ext>
            </a:extLst>
          </p:cNvPr>
          <p:cNvSpPr txBox="1"/>
          <p:nvPr/>
        </p:nvSpPr>
        <p:spPr>
          <a:xfrm>
            <a:off x="6519548" y="1989762"/>
            <a:ext cx="173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ODE temporal discretization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762796F-C33D-45E9-A31D-214437B1311E}"/>
              </a:ext>
            </a:extLst>
          </p:cNvPr>
          <p:cNvGrpSpPr/>
          <p:nvPr/>
        </p:nvGrpSpPr>
        <p:grpSpPr>
          <a:xfrm>
            <a:off x="9392955" y="3251896"/>
            <a:ext cx="1663700" cy="1194408"/>
            <a:chOff x="6050334" y="5224185"/>
            <a:chExt cx="1663700" cy="1194408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E961AD5-B8E6-4391-985F-BEE61E05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50334" y="5224185"/>
              <a:ext cx="1663700" cy="20320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DA5BD12-86BE-4F16-9B79-BA6414C34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81717" y="5453393"/>
              <a:ext cx="63500" cy="96520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681D852-EA33-492C-AF86-ACB3BF60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5781" y="5453393"/>
              <a:ext cx="63500" cy="96520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1F7828B-30AC-4008-B2F9-71377DBE3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48962" y="5453393"/>
              <a:ext cx="254000" cy="96520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472E159-1EF7-4933-AFE4-468A27EC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75318" y="5465485"/>
              <a:ext cx="50800" cy="266700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3966D84-D46E-46FD-9326-BC10F04C9966}"/>
              </a:ext>
            </a:extLst>
          </p:cNvPr>
          <p:cNvGrpSpPr/>
          <p:nvPr/>
        </p:nvGrpSpPr>
        <p:grpSpPr>
          <a:xfrm>
            <a:off x="6365748" y="3126809"/>
            <a:ext cx="5269922" cy="1389610"/>
            <a:chOff x="6502854" y="3436483"/>
            <a:chExt cx="5269922" cy="138961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2732112-A29C-408F-833B-EBA90CE93365}"/>
                </a:ext>
              </a:extLst>
            </p:cNvPr>
            <p:cNvSpPr txBox="1"/>
            <p:nvPr/>
          </p:nvSpPr>
          <p:spPr>
            <a:xfrm>
              <a:off x="6777913" y="3622898"/>
              <a:ext cx="1747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 the number of unknowns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B8B69E-D07E-4A2F-9DFD-93E8BC294AA6}"/>
                </a:ext>
              </a:extLst>
            </p:cNvPr>
            <p:cNvSpPr/>
            <p:nvPr/>
          </p:nvSpPr>
          <p:spPr>
            <a:xfrm>
              <a:off x="6502854" y="3436483"/>
              <a:ext cx="5269922" cy="138961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/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𝒖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7DAAD80-755F-4352-B8B7-4BA05613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27" y="3145670"/>
                <a:ext cx="2159626" cy="338554"/>
              </a:xfrm>
              <a:prstGeom prst="rect">
                <a:avLst/>
              </a:prstGeom>
              <a:blipFill>
                <a:blip r:embed="rId16"/>
                <a:stretch>
                  <a:fillRect r="-2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5DC6EDF3-5415-427E-A4E4-5E733630AA58}"/>
              </a:ext>
            </a:extLst>
          </p:cNvPr>
          <p:cNvSpPr txBox="1"/>
          <p:nvPr/>
        </p:nvSpPr>
        <p:spPr>
          <a:xfrm>
            <a:off x="6291572" y="4742520"/>
            <a:ext cx="191588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Minimize residual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3DC816-EBF4-40AB-BC4B-9E804C82AD6D}"/>
              </a:ext>
            </a:extLst>
          </p:cNvPr>
          <p:cNvGrpSpPr/>
          <p:nvPr/>
        </p:nvGrpSpPr>
        <p:grpSpPr>
          <a:xfrm>
            <a:off x="8110370" y="4803614"/>
            <a:ext cx="3333342" cy="312251"/>
            <a:chOff x="5314950" y="3143250"/>
            <a:chExt cx="6100880" cy="57150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DF51529-2BFE-40AA-86DD-DE6C6C99D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14950" y="3143250"/>
              <a:ext cx="1562100" cy="5715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9319BA8-506C-43DD-99B1-E57F9EAFC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74744" y="3143250"/>
              <a:ext cx="457200" cy="4191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754362E-8AC0-41A3-A88E-CBC1964CF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73653" y="3200400"/>
              <a:ext cx="266700" cy="3048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6BAB864B-CCFC-4E89-AD29-D248F9BA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47430" y="3143250"/>
              <a:ext cx="1168400" cy="419100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9FCD5CA-1575-4C0B-876F-E7CE85215C3B}"/>
              </a:ext>
            </a:extLst>
          </p:cNvPr>
          <p:cNvGrpSpPr/>
          <p:nvPr/>
        </p:nvGrpSpPr>
        <p:grpSpPr>
          <a:xfrm>
            <a:off x="8871366" y="5003893"/>
            <a:ext cx="2573368" cy="1192836"/>
            <a:chOff x="9039190" y="5268011"/>
            <a:chExt cx="2573368" cy="119283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92DD19A-873A-4650-9C78-C53A37F5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039190" y="5345362"/>
              <a:ext cx="83267" cy="1054715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BFFFE06-40CA-45A1-86F6-EA57F7B4B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42220" y="5350292"/>
              <a:ext cx="69389" cy="1054715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D0DF7F3-4396-4163-89BB-815817E0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557387" y="5329804"/>
              <a:ext cx="117961" cy="1131043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F24B3E2-C59A-477D-9695-2B1E92BAF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78836" y="5345362"/>
              <a:ext cx="291434" cy="1054715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A75A3917-01D6-4406-A59E-1C39F941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993900" y="5345362"/>
              <a:ext cx="69389" cy="29143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659EC43-CFA1-4D74-90C2-1958B23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213735" y="5345362"/>
              <a:ext cx="69389" cy="22204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630443EA-CD52-4CD9-8FD9-15416039E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335622" y="5268011"/>
              <a:ext cx="97145" cy="1124104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CFA5342B-D37B-47DF-AC37-B80CE708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435652" y="5345362"/>
              <a:ext cx="83267" cy="1054715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15CEFA9-6FA0-413A-A12A-09D8E992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515413" y="6225143"/>
              <a:ext cx="97145" cy="180412"/>
            </a:xfrm>
            <a:prstGeom prst="rect">
              <a:avLst/>
            </a:prstGeom>
          </p:spPr>
        </p:pic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6D66C928-6BDC-4397-A630-283AC212F7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27054" y="5071594"/>
            <a:ext cx="87622" cy="201015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5C3F0F74-94E4-42EA-BB44-6AFBE9FADCE1}"/>
              </a:ext>
            </a:extLst>
          </p:cNvPr>
          <p:cNvSpPr/>
          <p:nvPr/>
        </p:nvSpPr>
        <p:spPr>
          <a:xfrm>
            <a:off x="9010254" y="5471208"/>
            <a:ext cx="1085373" cy="664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248AC617-2291-4AE6-908A-1E5848B529D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73975" y="4803614"/>
            <a:ext cx="145717" cy="166534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981AE09-E79C-4B0E-85AC-8D88D1053AA4}"/>
              </a:ext>
            </a:extLst>
          </p:cNvPr>
          <p:cNvGrpSpPr/>
          <p:nvPr/>
        </p:nvGrpSpPr>
        <p:grpSpPr>
          <a:xfrm>
            <a:off x="9010254" y="5081244"/>
            <a:ext cx="1330061" cy="1054715"/>
            <a:chOff x="6978851" y="3666022"/>
            <a:chExt cx="2434357" cy="19304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7A11B9DE-C229-4008-AFE3-E9257F98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978851" y="3666022"/>
              <a:ext cx="1930400" cy="72390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2A7A67B-91C8-4C53-A6A4-A0B4CE4A7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298908" y="3831122"/>
              <a:ext cx="114300" cy="1765300"/>
            </a:xfrm>
            <a:prstGeom prst="rect">
              <a:avLst/>
            </a:prstGeom>
          </p:spPr>
        </p:pic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2AEBD5D-BC8C-4D61-88B4-CFC538D8AAF9}"/>
              </a:ext>
            </a:extLst>
          </p:cNvPr>
          <p:cNvSpPr/>
          <p:nvPr/>
        </p:nvSpPr>
        <p:spPr>
          <a:xfrm>
            <a:off x="6368399" y="4622644"/>
            <a:ext cx="5269922" cy="16776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/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05D-7751-4524-BDEC-999A75A91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96" y="1908744"/>
                <a:ext cx="1725587" cy="530658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/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15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5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CA4ACB-B473-4551-9D83-4F6B08749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051" y="2659807"/>
                <a:ext cx="3008044" cy="323165"/>
              </a:xfrm>
              <a:prstGeom prst="rect">
                <a:avLst/>
              </a:prstGeom>
              <a:blipFill>
                <a:blip r:embed="rId3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/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B9EC43-0F5C-4602-B1B5-C0BB3CCB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266" y="4694362"/>
                <a:ext cx="1906562" cy="338554"/>
              </a:xfrm>
              <a:prstGeom prst="rect">
                <a:avLst/>
              </a:prstGeom>
              <a:blipFill>
                <a:blip r:embed="rId34"/>
                <a:stretch>
                  <a:fillRect r="-224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9" name="Picture 128">
            <a:extLst>
              <a:ext uri="{FF2B5EF4-FFF2-40B4-BE49-F238E27FC236}">
                <a16:creationId xmlns:a16="http://schemas.microsoft.com/office/drawing/2014/main" id="{654C28B0-D2B7-41C1-A2E2-6085D206EEB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77384" y="5477453"/>
            <a:ext cx="1012486" cy="586044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3492788-187D-4D48-B53F-375D2D8ECC0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44630" y="5422239"/>
            <a:ext cx="1027448" cy="586044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56BB5A4-B4A5-45D2-A979-2DA6C6E7CB5A}"/>
              </a:ext>
            </a:extLst>
          </p:cNvPr>
          <p:cNvSpPr txBox="1"/>
          <p:nvPr/>
        </p:nvSpPr>
        <p:spPr>
          <a:xfrm>
            <a:off x="6443184" y="6051154"/>
            <a:ext cx="236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Hyper-reduction/sample mesh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C7956-C186-4A60-99D2-8718A7F20ACA}"/>
              </a:ext>
            </a:extLst>
          </p:cNvPr>
          <p:cNvSpPr txBox="1"/>
          <p:nvPr/>
        </p:nvSpPr>
        <p:spPr>
          <a:xfrm>
            <a:off x="8672078" y="1012971"/>
            <a:ext cx="3098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Least-Squares Petrov-</a:t>
            </a:r>
            <a:r>
              <a:rPr lang="en-US" sz="1600" dirty="0" err="1"/>
              <a:t>Galerkin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79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0F439E-F8F3-D39B-A60A-ECC600F7D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73" y="2252807"/>
            <a:ext cx="2599963" cy="1712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6DAF8-3CA7-E432-6F3E-3945A60E6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925" y="481105"/>
            <a:ext cx="2034746" cy="18571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Extensions to FOM-ROM and ROM-ROM Couplings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99174" y="1010093"/>
                <a:ext cx="8902041" cy="7309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Perform </a:t>
                </a:r>
                <a:r>
                  <a:rPr lang="en-US" sz="2000" b="1" dirty="0"/>
                  <a:t>FOM simulation </a:t>
                </a:r>
                <a:r>
                  <a:rPr lang="en-US" sz="2000" dirty="0"/>
                  <a:t>on a spatial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and </a:t>
                </a:r>
                <a:r>
                  <a:rPr lang="en-US" sz="2000" b="1" dirty="0"/>
                  <a:t>collect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b="1" dirty="0"/>
                  <a:t> snapshots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Create </a:t>
                </a:r>
                <a:r>
                  <a:rPr lang="en-US" sz="2000" b="1" dirty="0"/>
                  <a:t>domain decomposition </a:t>
                </a:r>
                <a:r>
                  <a:rPr lang="en-US" sz="2000" dirty="0"/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into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b="1" dirty="0"/>
                  <a:t>overlapping</a:t>
                </a:r>
                <a:r>
                  <a:rPr lang="en-US" sz="2000" dirty="0"/>
                  <a:t> or </a:t>
                </a:r>
                <a:r>
                  <a:rPr lang="en-US" sz="2000" b="1" dirty="0"/>
                  <a:t>non-overlapping 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000" dirty="0"/>
                  <a:t> overlap cells (could be 0).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Compute </a:t>
                </a:r>
                <a:r>
                  <a:rPr lang="en-US" sz="2000" b="1" dirty="0"/>
                  <a:t>POD basis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𝜱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by restricting the snapshots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nonlinear problems</a:t>
                </a:r>
                <a:r>
                  <a:rPr lang="en-US" sz="2000"/>
                  <a:t>, compute </a:t>
                </a:r>
                <a:r>
                  <a:rPr lang="en-US" sz="2000" b="1" dirty="0"/>
                  <a:t>sample mesh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b="1" dirty="0"/>
                  <a:t>Collocation</a:t>
                </a:r>
                <a:r>
                  <a:rPr lang="en-US" sz="2000" dirty="0"/>
                  <a:t>: minimize the residual at a small subset of DOFs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500" b="0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Key question: </a:t>
                </a:r>
                <a:r>
                  <a:rPr lang="en-US" sz="2000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how to sample Schwarz boundaries given fixed budget of sample mesh points?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b="0" i="1" dirty="0">
                  <a:ea typeface="Cambria Math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b="0" i="1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Construct POD/LSPG ROM </a:t>
                </a:r>
                <a:r>
                  <a:rPr lang="en-US" sz="2000" dirty="0"/>
                  <a:t>in each subdomain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:r>
                  <a:rPr lang="en-US" sz="2000" b="1" dirty="0"/>
                  <a:t>transmit Schwarz BCs</a:t>
                </a:r>
                <a:r>
                  <a:rPr lang="en-US" sz="2000" dirty="0"/>
                  <a:t>, apply </a:t>
                </a:r>
                <a:r>
                  <a:rPr lang="en-US" sz="2000" b="1" dirty="0"/>
                  <a:t>Schwarz iteration procedure</a:t>
                </a:r>
                <a:r>
                  <a:rPr lang="en-US" sz="20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i="1" dirty="0">
                    <a:solidFill>
                      <a:srgbClr val="0070C0"/>
                    </a:solidFill>
                  </a:rPr>
                  <a:t>Key question</a:t>
                </a:r>
                <a:r>
                  <a:rPr lang="en-US" sz="2000" i="1" dirty="0">
                    <a:solidFill>
                      <a:srgbClr val="0070C0"/>
                    </a:solidFill>
                  </a:rPr>
                  <a:t>: how to impose Schwarz BCs in ROMs?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BCs imposed </a:t>
                </a:r>
                <a:r>
                  <a:rPr lang="en-US" sz="2000" b="1" dirty="0"/>
                  <a:t>approximately</a:t>
                </a:r>
                <a:r>
                  <a:rPr lang="en-US" sz="2000" dirty="0"/>
                  <a:t> by </a:t>
                </a:r>
                <a:r>
                  <a:rPr lang="en-US" sz="2000" b="1" dirty="0"/>
                  <a:t>fictitious ghost cells</a:t>
                </a:r>
                <a:r>
                  <a:rPr lang="en-US" sz="2000" dirty="0"/>
                  <a:t>, as FOMs are based on cell-centered finite volume (CCFV) </a:t>
                </a:r>
                <a:r>
                  <a:rPr lang="en-US" sz="2000" dirty="0" err="1"/>
                  <a:t>discretizations</a:t>
                </a: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To </a:t>
                </a:r>
                <a:r>
                  <a:rPr lang="en-US" sz="2000" b="1" dirty="0"/>
                  <a:t>maximize efficiency</a:t>
                </a:r>
                <a:r>
                  <a:rPr lang="en-US" sz="2000" dirty="0"/>
                  <a:t>, we employ </a:t>
                </a:r>
                <a:r>
                  <a:rPr lang="en-US" sz="2000" b="1" dirty="0"/>
                  <a:t>additive Schwarz </a:t>
                </a:r>
                <a:r>
                  <a:rPr lang="en-US" sz="2000" dirty="0"/>
                  <a:t>with   </a:t>
                </a:r>
                <a:r>
                  <a:rPr lang="en-US" sz="2000" dirty="0" err="1"/>
                  <a:t>OpenMPI</a:t>
                </a:r>
                <a:r>
                  <a:rPr lang="en-US" sz="2000" dirty="0"/>
                  <a:t> parallelism (1 thread/subdomain) </a:t>
                </a:r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1257300" lvl="2" indent="-342900">
                  <a:buFont typeface="Wingdings" panose="05000000000000000000" pitchFamily="2" charset="2"/>
                  <a:buChar char="v"/>
                </a:pPr>
                <a:endParaRPr lang="en-US" sz="20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74" y="1010093"/>
                <a:ext cx="8902041" cy="7309693"/>
              </a:xfrm>
              <a:prstGeom prst="rect">
                <a:avLst/>
              </a:prstGeom>
              <a:blipFill>
                <a:blip r:embed="rId5"/>
                <a:stretch>
                  <a:fillRect l="-616" r="-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FAD9661-9829-636E-A904-A71FCD7A2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677" y="5020027"/>
            <a:ext cx="2929956" cy="1456012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BAC881EC-83FC-6BC8-37B8-7B1ED8CBC173}"/>
              </a:ext>
            </a:extLst>
          </p:cNvPr>
          <p:cNvSpPr/>
          <p:nvPr/>
        </p:nvSpPr>
        <p:spPr>
          <a:xfrm rot="5400000">
            <a:off x="10365317" y="6270864"/>
            <a:ext cx="144190" cy="57022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B0588-0A71-86D6-C53E-0FED6A997788}"/>
              </a:ext>
            </a:extLst>
          </p:cNvPr>
          <p:cNvSpPr txBox="1"/>
          <p:nvPr/>
        </p:nvSpPr>
        <p:spPr>
          <a:xfrm>
            <a:off x="9962925" y="6587731"/>
            <a:ext cx="16213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Ghost cells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02F8C4-63D7-BFC6-A4C1-D372F0BE3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950" y="3407432"/>
            <a:ext cx="1522195" cy="1456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CA85BA-0C1D-D36E-5225-19B0A3887ACC}"/>
              </a:ext>
            </a:extLst>
          </p:cNvPr>
          <p:cNvSpPr txBox="1"/>
          <p:nvPr/>
        </p:nvSpPr>
        <p:spPr>
          <a:xfrm>
            <a:off x="10912274" y="3967792"/>
            <a:ext cx="1152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Yellow: residual cells, white: stencil cells</a:t>
            </a:r>
          </a:p>
        </p:txBody>
      </p:sp>
    </p:spTree>
    <p:extLst>
      <p:ext uri="{BB962C8B-B14F-4D97-AF65-F5344CB8AC3E}">
        <p14:creationId xmlns:p14="http://schemas.microsoft.com/office/powerpoint/2010/main" val="22502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7142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5545B4-8808-052B-B35E-C2A0521D9F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058" y="2905756"/>
            <a:ext cx="1998976" cy="1824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24858"/>
            <a:ext cx="10471608" cy="570225"/>
          </a:xfrm>
        </p:spPr>
        <p:txBody>
          <a:bodyPr/>
          <a:lstStyle/>
          <a:p>
            <a:r>
              <a:rPr lang="en-US" dirty="0"/>
              <a:t>3 Parametrized Hyperbolic Conservation Law Test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AB24DE-C2E1-88C7-1411-C35C09808761}"/>
                  </a:ext>
                </a:extLst>
              </p:cNvPr>
              <p:cNvSpPr txBox="1"/>
              <p:nvPr/>
            </p:nvSpPr>
            <p:spPr>
              <a:xfrm>
                <a:off x="111241" y="758725"/>
                <a:ext cx="7932679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Nonlinear hyperbolic fluid systems </a:t>
                </a:r>
                <a:r>
                  <a:rPr lang="en-US" dirty="0"/>
                  <a:t>in </a:t>
                </a:r>
                <a:r>
                  <a:rPr lang="en-US" dirty="0" err="1"/>
                  <a:t>Pressio</a:t>
                </a:r>
                <a:r>
                  <a:rPr lang="en-US" dirty="0"/>
                  <a:t>/</a:t>
                </a:r>
                <a:r>
                  <a:rPr lang="en-US"/>
                  <a:t>Pressio</a:t>
                </a:r>
                <a:r>
                  <a:rPr lang="en-US" dirty="0"/>
                  <a:t> demo-apps*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shallow water equations </a:t>
                </a:r>
                <a:r>
                  <a:rPr lang="en-US" dirty="0"/>
                  <a:t>(SWE), vary Coriolis parameter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viscous Burgers’ equations</a:t>
                </a:r>
                <a:r>
                  <a:rPr lang="en-US" dirty="0"/>
                  <a:t>, vary diffusion parameter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2D </a:t>
                </a:r>
                <a:r>
                  <a:rPr lang="en-US" b="1" dirty="0"/>
                  <a:t>Euler equations</a:t>
                </a:r>
                <a:r>
                  <a:rPr lang="en-US" dirty="0"/>
                  <a:t>, vary upper right pressure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) in IC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3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Wave/shock propagation </a:t>
                </a:r>
                <a:r>
                  <a:rPr lang="en-US" dirty="0"/>
                  <a:t>across interfaces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high Kolmogorov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/>
                  <a:t>-width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/>
                  <a:t>FOM discretization: </a:t>
                </a:r>
                <a:r>
                  <a:rPr lang="en-US" dirty="0"/>
                  <a:t>first-order </a:t>
                </a:r>
                <a:r>
                  <a:rPr lang="en-US" b="1" dirty="0"/>
                  <a:t>CCFV method,</a:t>
                </a:r>
                <a:r>
                  <a:rPr lang="en-US" dirty="0"/>
                  <a:t> 300x300 mesh, </a:t>
                </a:r>
                <a:r>
                  <a:rPr lang="en-US" b="1" dirty="0"/>
                  <a:t>BDF1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3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3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Consider</a:t>
                </a:r>
                <a:r>
                  <a:rPr lang="en-US" b="1" dirty="0"/>
                  <a:t> decompositions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𝛺</m:t>
                    </m:r>
                  </m:oMath>
                </a14:m>
                <a:r>
                  <a:rPr lang="en-US" dirty="0"/>
                  <a:t> into </a:t>
                </a:r>
                <a:r>
                  <a:rPr lang="en-US" b="1" dirty="0"/>
                  <a:t>four subdomains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lvl="1"/>
                <a:endParaRPr lang="en-US" sz="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AB24DE-C2E1-88C7-1411-C35C09808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1" y="758725"/>
                <a:ext cx="7932679" cy="2523768"/>
              </a:xfrm>
              <a:prstGeom prst="rect">
                <a:avLst/>
              </a:prstGeom>
              <a:blipFill>
                <a:blip r:embed="rId16"/>
                <a:stretch>
                  <a:fillRect l="-46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A115D00-E46A-3492-3FFF-6D74B8F31A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2070" y="899760"/>
            <a:ext cx="3820058" cy="168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619DA7-0D5E-E3E6-B589-1EDA17AE3C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5747" y="2905756"/>
            <a:ext cx="3591426" cy="117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3674C3-C7B8-8466-9699-5EBDB686A8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72378" y="4272081"/>
            <a:ext cx="3858163" cy="1991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DC6C2B-5081-5FF8-242D-D256E3106C2A}"/>
              </a:ext>
            </a:extLst>
          </p:cNvPr>
          <p:cNvSpPr txBox="1"/>
          <p:nvPr/>
        </p:nvSpPr>
        <p:spPr>
          <a:xfrm>
            <a:off x="8205747" y="94699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SWE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3FCFB8-D6E3-DCF3-FD83-FA5D72F005A4}"/>
              </a:ext>
            </a:extLst>
          </p:cNvPr>
          <p:cNvSpPr txBox="1"/>
          <p:nvPr/>
        </p:nvSpPr>
        <p:spPr>
          <a:xfrm>
            <a:off x="8222415" y="266588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Burgers’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67A24F-78C3-C223-46FA-8F414A303234}"/>
              </a:ext>
            </a:extLst>
          </p:cNvPr>
          <p:cNvSpPr txBox="1"/>
          <p:nvPr/>
        </p:nvSpPr>
        <p:spPr>
          <a:xfrm>
            <a:off x="8205747" y="429940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Euler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5461F-0559-7BDC-52BE-192028951C6B}"/>
              </a:ext>
            </a:extLst>
          </p:cNvPr>
          <p:cNvSpPr txBox="1"/>
          <p:nvPr/>
        </p:nvSpPr>
        <p:spPr>
          <a:xfrm>
            <a:off x="7940789" y="6367761"/>
            <a:ext cx="457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 </a:t>
            </a:r>
            <a:r>
              <a:rPr lang="en-US" sz="1200" dirty="0">
                <a:hlinkClick r:id="rId20"/>
              </a:rPr>
              <a:t>https://pressio.github.io</a:t>
            </a:r>
            <a:r>
              <a:rPr lang="en-US" sz="1200" dirty="0"/>
              <a:t>, </a:t>
            </a:r>
            <a:r>
              <a:rPr lang="en-US" sz="1200" dirty="0">
                <a:hlinkClick r:id="rId21"/>
              </a:rPr>
              <a:t>https://github.com/cwentland0/pressio-demoapps-schwarz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5114D-2893-21EE-63E8-3A29D0EB83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80925" y="225227"/>
            <a:ext cx="2049616" cy="475511"/>
          </a:xfrm>
          <a:prstGeom prst="rect">
            <a:avLst/>
          </a:prstGeom>
        </p:spPr>
      </p:pic>
      <p:pic>
        <p:nvPicPr>
          <p:cNvPr id="5" name="swe_fom_m0p5">
            <a:hlinkClick r:id="" action="ppaction://media"/>
            <a:extLst>
              <a:ext uri="{FF2B5EF4-FFF2-40B4-BE49-F238E27FC236}">
                <a16:creationId xmlns:a16="http://schemas.microsoft.com/office/drawing/2014/main" id="{9351C5B6-970E-A33E-59C8-967430FB85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6888" y="3172969"/>
            <a:ext cx="1548384" cy="1741932"/>
          </a:xfrm>
          <a:prstGeom prst="rect">
            <a:avLst/>
          </a:prstGeom>
        </p:spPr>
      </p:pic>
      <p:pic>
        <p:nvPicPr>
          <p:cNvPr id="6" name="swe_fom_m3p5">
            <a:hlinkClick r:id="" action="ppaction://media"/>
            <a:extLst>
              <a:ext uri="{FF2B5EF4-FFF2-40B4-BE49-F238E27FC236}">
                <a16:creationId xmlns:a16="http://schemas.microsoft.com/office/drawing/2014/main" id="{CF3B80C1-5B86-3758-2CE9-F45A95A14A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2824" y="4841749"/>
            <a:ext cx="1552448" cy="1746504"/>
          </a:xfrm>
          <a:prstGeom prst="rect">
            <a:avLst/>
          </a:prstGeom>
        </p:spPr>
      </p:pic>
      <p:pic>
        <p:nvPicPr>
          <p:cNvPr id="7" name="burgers_fom_0_00075">
            <a:hlinkClick r:id="" action="ppaction://media"/>
            <a:extLst>
              <a:ext uri="{FF2B5EF4-FFF2-40B4-BE49-F238E27FC236}">
                <a16:creationId xmlns:a16="http://schemas.microsoft.com/office/drawing/2014/main" id="{5CB91DA4-B2D7-D316-FDDD-382170B2A25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084366" y="3158524"/>
            <a:ext cx="1552448" cy="1746504"/>
          </a:xfrm>
          <a:prstGeom prst="rect">
            <a:avLst/>
          </a:prstGeom>
        </p:spPr>
      </p:pic>
      <p:pic>
        <p:nvPicPr>
          <p:cNvPr id="8" name="burgers_fom_0_000135">
            <a:hlinkClick r:id="" action="ppaction://media"/>
            <a:extLst>
              <a:ext uri="{FF2B5EF4-FFF2-40B4-BE49-F238E27FC236}">
                <a16:creationId xmlns:a16="http://schemas.microsoft.com/office/drawing/2014/main" id="{5357A9F1-0A8F-7206-50EE-761CFDD7584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084366" y="4841749"/>
            <a:ext cx="1552448" cy="1746504"/>
          </a:xfrm>
          <a:prstGeom prst="rect">
            <a:avLst/>
          </a:prstGeom>
        </p:spPr>
      </p:pic>
      <p:pic>
        <p:nvPicPr>
          <p:cNvPr id="11" name="euler_fom_0_625">
            <a:hlinkClick r:id="" action="ppaction://media"/>
            <a:extLst>
              <a:ext uri="{FF2B5EF4-FFF2-40B4-BE49-F238E27FC236}">
                <a16:creationId xmlns:a16="http://schemas.microsoft.com/office/drawing/2014/main" id="{2CCA3565-EEB6-4BCF-7C34-844C40F7F8AE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820267" y="3168397"/>
            <a:ext cx="1552448" cy="1746504"/>
          </a:xfrm>
          <a:prstGeom prst="rect">
            <a:avLst/>
          </a:prstGeom>
        </p:spPr>
      </p:pic>
      <p:pic>
        <p:nvPicPr>
          <p:cNvPr id="12" name="euler_fom_1_375">
            <a:hlinkClick r:id="" action="ppaction://media"/>
            <a:extLst>
              <a:ext uri="{FF2B5EF4-FFF2-40B4-BE49-F238E27FC236}">
                <a16:creationId xmlns:a16="http://schemas.microsoft.com/office/drawing/2014/main" id="{92C8DFD4-7AFF-6B6C-AA2C-E83A2592F58B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820267" y="4841749"/>
            <a:ext cx="1552448" cy="17465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198A66-F3F5-EE57-249D-6A7C74B02043}"/>
              </a:ext>
            </a:extLst>
          </p:cNvPr>
          <p:cNvSpPr txBox="1"/>
          <p:nvPr/>
        </p:nvSpPr>
        <p:spPr>
          <a:xfrm>
            <a:off x="5654295" y="4976337"/>
            <a:ext cx="198424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All results predictive</a:t>
            </a:r>
            <a:r>
              <a:rPr lang="en-US" dirty="0"/>
              <a:t>: 5 training points, 4 (interpolative) testing points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072C80-E894-1ADC-BEFA-239F4EB9E124}"/>
              </a:ext>
            </a:extLst>
          </p:cNvPr>
          <p:cNvSpPr txBox="1"/>
          <p:nvPr/>
        </p:nvSpPr>
        <p:spPr>
          <a:xfrm>
            <a:off x="903528" y="655766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297F43-D8AC-CEFE-C4C0-DE7F26A234E3}"/>
              </a:ext>
            </a:extLst>
          </p:cNvPr>
          <p:cNvSpPr txBox="1"/>
          <p:nvPr/>
        </p:nvSpPr>
        <p:spPr>
          <a:xfrm>
            <a:off x="2570187" y="6554508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Burgers’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7DD25-288D-A97F-B1C4-A2415283073A}"/>
              </a:ext>
            </a:extLst>
          </p:cNvPr>
          <p:cNvSpPr txBox="1"/>
          <p:nvPr/>
        </p:nvSpPr>
        <p:spPr>
          <a:xfrm>
            <a:off x="4369422" y="6574438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Euler</a:t>
            </a:r>
          </a:p>
        </p:txBody>
      </p:sp>
    </p:spTree>
    <p:extLst>
      <p:ext uri="{BB962C8B-B14F-4D97-AF65-F5344CB8AC3E}">
        <p14:creationId xmlns:p14="http://schemas.microsoft.com/office/powerpoint/2010/main" val="4228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Unsampled ROMs: Impact of Subdomain Overlap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678802" y="950128"/>
            <a:ext cx="7685070" cy="646331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non-overlapping Schwarz </a:t>
            </a:r>
            <a:r>
              <a:rPr lang="en-US" dirty="0"/>
              <a:t>iteration converges without a degradation in accuracy when using </a:t>
            </a:r>
            <a:r>
              <a:rPr lang="en-US" b="1" dirty="0"/>
              <a:t>Dirichlet-Dirichlet Schwarz BCs</a:t>
            </a:r>
            <a:r>
              <a:rPr lang="en-US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90B0D-03BB-15D4-CD19-0AE5520D2FDF}"/>
              </a:ext>
            </a:extLst>
          </p:cNvPr>
          <p:cNvSpPr txBox="1"/>
          <p:nvPr/>
        </p:nvSpPr>
        <p:spPr>
          <a:xfrm>
            <a:off x="1" y="1757954"/>
            <a:ext cx="57780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result is </a:t>
            </a:r>
            <a:r>
              <a:rPr lang="en-US" b="1" dirty="0"/>
              <a:t>not true </a:t>
            </a:r>
            <a:r>
              <a:rPr lang="en-US" dirty="0"/>
              <a:t>in general [Barnett et al., 2022; Mota et al., 2017; Mota et al. 2022]!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Generally need </a:t>
            </a:r>
            <a:r>
              <a:rPr lang="en-US" b="1" dirty="0"/>
              <a:t>alternating Dirichlet-Neumann </a:t>
            </a:r>
            <a:r>
              <a:rPr lang="en-US" dirty="0"/>
              <a:t>or </a:t>
            </a:r>
            <a:r>
              <a:rPr lang="en-US" b="1" dirty="0"/>
              <a:t>Robin-Robin BCs </a:t>
            </a:r>
            <a:r>
              <a:rPr lang="en-US" dirty="0"/>
              <a:t>for non-overlapping Schwarz convergence.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Dirichlet-Dirichlet works here due to </a:t>
            </a:r>
            <a:r>
              <a:rPr lang="en-US" b="1" dirty="0"/>
              <a:t>implied overlap </a:t>
            </a:r>
            <a:r>
              <a:rPr lang="en-US" dirty="0"/>
              <a:t>introduced</a:t>
            </a:r>
            <a:r>
              <a:rPr lang="en-US" b="1" dirty="0"/>
              <a:t> </a:t>
            </a:r>
            <a:r>
              <a:rPr lang="en-US" dirty="0"/>
              <a:t>into otherwise non-overlapping DD by ghost cells.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Schwarz iterations </a:t>
            </a:r>
            <a:r>
              <a:rPr lang="en-US" dirty="0"/>
              <a:t>are required for convergence with no overlap (as expected)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Non-overlapping incurs </a:t>
            </a:r>
            <a:r>
              <a:rPr lang="en-US" b="1" dirty="0"/>
              <a:t>negligible convergence penalty</a:t>
            </a:r>
            <a:r>
              <a:rPr lang="en-US" dirty="0"/>
              <a:t> for smooth problems (SWE)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Non-overlapping Schwarz </a:t>
            </a:r>
            <a:r>
              <a:rPr lang="en-US" b="1" dirty="0"/>
              <a:t>avoids duplicate calculations</a:t>
            </a:r>
            <a:r>
              <a:rPr lang="en-US" dirty="0"/>
              <a:t> in overlap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becomes </a:t>
            </a:r>
            <a:r>
              <a:rPr lang="en-US" b="1" dirty="0"/>
              <a:t>more difficult </a:t>
            </a:r>
            <a:r>
              <a:rPr lang="en-US" dirty="0"/>
              <a:t>to </a:t>
            </a:r>
            <a:r>
              <a:rPr lang="en-US" b="1" dirty="0"/>
              <a:t>transmit shock          across non-overlapping interface</a:t>
            </a:r>
            <a:r>
              <a:rPr lang="en-US" dirty="0"/>
              <a:t> (Burgers, Euler)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rom_decomp_contours">
            <a:hlinkClick r:id="" action="ppaction://media"/>
            <a:extLst>
              <a:ext uri="{FF2B5EF4-FFF2-40B4-BE49-F238E27FC236}">
                <a16:creationId xmlns:a16="http://schemas.microsoft.com/office/drawing/2014/main" id="{4A33535A-16DB-0427-962C-D13D47526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8045" y="1624241"/>
            <a:ext cx="6311515" cy="2366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3490-AD4F-F113-CAF1-88CBCB543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991" y="4034482"/>
            <a:ext cx="6475569" cy="1620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E87F-A66D-0778-6DCD-1B4684F6899E}"/>
                  </a:ext>
                </a:extLst>
              </p:cNvPr>
              <p:cNvSpPr txBox="1"/>
              <p:nvPr/>
            </p:nvSpPr>
            <p:spPr>
              <a:xfrm>
                <a:off x="6106522" y="5609954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SWE,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8AE87F-A66D-0778-6DCD-1B4684F6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522" y="5609954"/>
                <a:ext cx="2745253" cy="307777"/>
              </a:xfrm>
              <a:prstGeom prst="rect">
                <a:avLst/>
              </a:prstGeom>
              <a:blipFill>
                <a:blip r:embed="rId7"/>
                <a:stretch>
                  <a:fillRect l="-667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FB681E-7C7C-3F4B-2BAD-F22E7E9B0DB6}"/>
                  </a:ext>
                </a:extLst>
              </p:cNvPr>
              <p:cNvSpPr txBox="1"/>
              <p:nvPr/>
            </p:nvSpPr>
            <p:spPr>
              <a:xfrm>
                <a:off x="8079599" y="5608465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Burgers’,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3FB681E-7C7C-3F4B-2BAD-F22E7E9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599" y="5608465"/>
                <a:ext cx="2745253" cy="307777"/>
              </a:xfrm>
              <a:prstGeom prst="rect">
                <a:avLst/>
              </a:prstGeom>
              <a:blipFill>
                <a:blip r:embed="rId8"/>
                <a:stretch>
                  <a:fillRect l="-665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63253-0FCB-2E91-A329-F42337FB417E}"/>
                  </a:ext>
                </a:extLst>
              </p:cNvPr>
              <p:cNvSpPr txBox="1"/>
              <p:nvPr/>
            </p:nvSpPr>
            <p:spPr>
              <a:xfrm>
                <a:off x="10514932" y="5590032"/>
                <a:ext cx="274525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Euler,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A63253-0FCB-2E91-A329-F42337FB4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932" y="5590032"/>
                <a:ext cx="2745253" cy="307777"/>
              </a:xfrm>
              <a:prstGeom prst="rect">
                <a:avLst/>
              </a:prstGeom>
              <a:blipFill>
                <a:blip r:embed="rId9"/>
                <a:stretch>
                  <a:fillRect l="-667"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71365C7-B9FC-930D-168D-E83C31DDE013}"/>
              </a:ext>
            </a:extLst>
          </p:cNvPr>
          <p:cNvSpPr txBox="1"/>
          <p:nvPr/>
        </p:nvSpPr>
        <p:spPr>
          <a:xfrm>
            <a:off x="7479148" y="617030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9679F-4EDA-000A-0DC7-5D4800008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7511" y="507061"/>
            <a:ext cx="2201045" cy="1093787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B3D9E06E-B742-39F8-2E86-279DFB24617C}"/>
              </a:ext>
            </a:extLst>
          </p:cNvPr>
          <p:cNvSpPr/>
          <p:nvPr/>
        </p:nvSpPr>
        <p:spPr>
          <a:xfrm rot="16200000">
            <a:off x="10256677" y="226222"/>
            <a:ext cx="157921" cy="403756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3EF22-9D3A-A5FF-9C16-194DE3FF71AB}"/>
              </a:ext>
            </a:extLst>
          </p:cNvPr>
          <p:cNvSpPr txBox="1"/>
          <p:nvPr/>
        </p:nvSpPr>
        <p:spPr>
          <a:xfrm>
            <a:off x="9873955" y="95075"/>
            <a:ext cx="16213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Ghost cells</a:t>
            </a:r>
          </a:p>
        </p:txBody>
      </p:sp>
    </p:spTree>
    <p:extLst>
      <p:ext uri="{BB962C8B-B14F-4D97-AF65-F5344CB8AC3E}">
        <p14:creationId xmlns:p14="http://schemas.microsoft.com/office/powerpoint/2010/main" val="5497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Unsampled ROMs: Stabilization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1880172" y="940269"/>
            <a:ext cx="768507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domain decomposition + Schwarz coupling</a:t>
            </a:r>
            <a:r>
              <a:rPr lang="en-US" dirty="0"/>
              <a:t> can </a:t>
            </a:r>
            <a:r>
              <a:rPr lang="en-US" b="1" dirty="0"/>
              <a:t>stabilize</a:t>
            </a:r>
            <a:r>
              <a:rPr lang="en-US" dirty="0"/>
              <a:t> an otherwise unstable monolithic solution </a:t>
            </a:r>
          </a:p>
        </p:txBody>
      </p:sp>
      <p:pic>
        <p:nvPicPr>
          <p:cNvPr id="7" name="euler_rom_vs_rom_decomp_1_375">
            <a:hlinkClick r:id="" action="ppaction://media"/>
            <a:extLst>
              <a:ext uri="{FF2B5EF4-FFF2-40B4-BE49-F238E27FC236}">
                <a16:creationId xmlns:a16="http://schemas.microsoft.com/office/drawing/2014/main" id="{FA69DF0D-87CE-0F33-83D5-C50D81B44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200" y="1617722"/>
            <a:ext cx="10850880" cy="4069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1DBB7-2152-1BD5-C8A1-3D1B7F19F2C4}"/>
              </a:ext>
            </a:extLst>
          </p:cNvPr>
          <p:cNvSpPr txBox="1"/>
          <p:nvPr/>
        </p:nvSpPr>
        <p:spPr>
          <a:xfrm>
            <a:off x="5393637" y="3696738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Blow up!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ADAD0-6B85-4426-15A6-348A1A8D98EE}"/>
                  </a:ext>
                </a:extLst>
              </p:cNvPr>
              <p:cNvSpPr txBox="1"/>
              <p:nvPr/>
            </p:nvSpPr>
            <p:spPr>
              <a:xfrm>
                <a:off x="1042416" y="5865876"/>
                <a:ext cx="10752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Movie above: </a:t>
                </a:r>
                <a:r>
                  <a:rPr lang="en-US" dirty="0"/>
                  <a:t>monolithic vs. decomposed ROM for Euler problem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=1.375</m:t>
                    </m:r>
                  </m:oMath>
                </a14:m>
                <a:r>
                  <a:rPr lang="en-US" dirty="0"/>
                  <a:t> (predictive regime).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EADAD0-6B85-4426-15A6-348A1A8D9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16" y="5865876"/>
                <a:ext cx="10752174" cy="369332"/>
              </a:xfrm>
              <a:prstGeom prst="rect">
                <a:avLst/>
              </a:prstGeom>
              <a:blipFill>
                <a:blip r:embed="rId6"/>
                <a:stretch>
                  <a:fillRect l="-454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9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483A38-90D5-E036-6CDD-5FF90A795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60" y="1549388"/>
            <a:ext cx="6858271" cy="20903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Impact of Boundary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753438" y="891274"/>
            <a:ext cx="106851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dirty="0"/>
              <a:t>given a </a:t>
            </a:r>
            <a:r>
              <a:rPr lang="en-US" b="1" dirty="0"/>
              <a:t>fixed “budget” </a:t>
            </a:r>
            <a:r>
              <a:rPr lang="en-US" dirty="0"/>
              <a:t>of </a:t>
            </a:r>
            <a:r>
              <a:rPr lang="en-US" b="1" dirty="0"/>
              <a:t>sample mesh points</a:t>
            </a:r>
            <a:r>
              <a:rPr lang="en-US" dirty="0"/>
              <a:t>, there is a (problem-dependent) </a:t>
            </a:r>
            <a:r>
              <a:rPr lang="en-US" b="1" dirty="0"/>
              <a:t>optimal number </a:t>
            </a:r>
            <a:r>
              <a:rPr lang="en-US" dirty="0"/>
              <a:t>of </a:t>
            </a:r>
            <a:r>
              <a:rPr lang="en-US" b="1" dirty="0"/>
              <a:t>sample mesh points </a:t>
            </a:r>
            <a:r>
              <a:rPr lang="en-US" dirty="0"/>
              <a:t>to allocate to the </a:t>
            </a:r>
            <a:r>
              <a:rPr lang="en-US" b="1" dirty="0"/>
              <a:t>Schwarz</a:t>
            </a:r>
            <a:r>
              <a:rPr lang="en-US" dirty="0"/>
              <a:t> </a:t>
            </a:r>
            <a:r>
              <a:rPr lang="en-US" b="1" dirty="0"/>
              <a:t>boundaries </a:t>
            </a:r>
            <a:r>
              <a:rPr lang="en-US" dirty="0"/>
              <a:t>vs. the </a:t>
            </a:r>
            <a:r>
              <a:rPr lang="en-US" b="1" dirty="0"/>
              <a:t>subdomain interiors</a:t>
            </a:r>
            <a:r>
              <a:rPr lang="en-US" dirty="0"/>
              <a:t>.</a:t>
            </a:r>
          </a:p>
        </p:txBody>
      </p:sp>
      <p:pic>
        <p:nvPicPr>
          <p:cNvPr id="3" name="hyper_decomp_contours_compare_domrate_new">
            <a:hlinkClick r:id="" action="ppaction://media"/>
            <a:extLst>
              <a:ext uri="{FF2B5EF4-FFF2-40B4-BE49-F238E27FC236}">
                <a16:creationId xmlns:a16="http://schemas.microsoft.com/office/drawing/2014/main" id="{9B3A4CC4-7EDF-BEA9-1EF6-C79CF2761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03518"/>
            <a:ext cx="7878618" cy="29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047B6-1114-D569-14C5-C5FA656E23BC}"/>
                  </a:ext>
                </a:extLst>
              </p:cNvPr>
              <p:cNvSpPr txBox="1"/>
              <p:nvPr/>
            </p:nvSpPr>
            <p:spPr>
              <a:xfrm>
                <a:off x="8271225" y="2167846"/>
                <a:ext cx="3228115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fixed interval </a:t>
                </a:r>
                <a:r>
                  <a:rPr lang="en-US" dirty="0"/>
                  <a:t>at which Schwarz boundaries are </a:t>
                </a:r>
                <a:r>
                  <a:rPr lang="en-US" b="1" dirty="0"/>
                  <a:t>sampled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a </a:t>
                </a:r>
                <a:r>
                  <a:rPr lang="en-US" b="1" dirty="0"/>
                  <a:t>fixed budget </a:t>
                </a:r>
                <a:r>
                  <a:rPr lang="en-US" dirty="0"/>
                  <a:t>of sample mesh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boundary points draw points </a:t>
                </a:r>
                <a:r>
                  <a:rPr lang="en-US" b="1" dirty="0"/>
                  <a:t>away from interior </a:t>
                </a:r>
                <a:r>
                  <a:rPr lang="en-US" dirty="0"/>
                  <a:t>(figure left)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Failure to </a:t>
                </a:r>
                <a:r>
                  <a:rPr lang="en-US" b="1" dirty="0"/>
                  <a:t>deliberately sample </a:t>
                </a:r>
                <a:r>
                  <a:rPr lang="en-US" dirty="0"/>
                  <a:t>the </a:t>
                </a:r>
                <a:r>
                  <a:rPr lang="en-US" b="1" dirty="0"/>
                  <a:t>Schwarz boundary </a:t>
                </a:r>
                <a:r>
                  <a:rPr lang="en-US" dirty="0"/>
                  <a:t>will also always lead to instabilities (movie left)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047B6-1114-D569-14C5-C5FA656E2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225" y="2167846"/>
                <a:ext cx="3228115" cy="3939540"/>
              </a:xfrm>
              <a:prstGeom prst="rect">
                <a:avLst/>
              </a:prstGeom>
              <a:blipFill>
                <a:blip r:embed="rId7"/>
                <a:stretch>
                  <a:fillRect l="-1323" t="-1084" r="-3214" b="-1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868F8-3F6C-20C8-5D5C-179ED2325E32}"/>
                  </a:ext>
                </a:extLst>
              </p:cNvPr>
              <p:cNvSpPr txBox="1"/>
              <p:nvPr/>
            </p:nvSpPr>
            <p:spPr>
              <a:xfrm>
                <a:off x="1332411" y="3662520"/>
                <a:ext cx="8245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1400" dirty="0"/>
                  <a:t>0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E868F8-3F6C-20C8-5D5C-179ED2325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1" y="3662520"/>
                <a:ext cx="824585" cy="307777"/>
              </a:xfrm>
              <a:prstGeom prst="rect">
                <a:avLst/>
              </a:prstGeom>
              <a:blipFill>
                <a:blip r:embed="rId8"/>
                <a:stretch>
                  <a:fillRect t="-6000" r="-1481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8620B9-2C3F-D65E-29F5-C8F2FCAF3FDD}"/>
                  </a:ext>
                </a:extLst>
              </p:cNvPr>
              <p:cNvSpPr txBox="1"/>
              <p:nvPr/>
            </p:nvSpPr>
            <p:spPr>
              <a:xfrm>
                <a:off x="3732265" y="3602079"/>
                <a:ext cx="784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8620B9-2C3F-D65E-29F5-C8F2FCAF3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265" y="3602079"/>
                <a:ext cx="7845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9B991E-54E6-E852-944E-85F55AB281E9}"/>
                  </a:ext>
                </a:extLst>
              </p:cNvPr>
              <p:cNvSpPr txBox="1"/>
              <p:nvPr/>
            </p:nvSpPr>
            <p:spPr>
              <a:xfrm>
                <a:off x="6083238" y="3566637"/>
                <a:ext cx="7845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9B991E-54E6-E852-944E-85F55AB2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238" y="3566637"/>
                <a:ext cx="784509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33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Impact of Boundary Sampling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753438" y="891274"/>
            <a:ext cx="1068512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dirty="0"/>
              <a:t>given a </a:t>
            </a:r>
            <a:r>
              <a:rPr lang="en-US" b="1" dirty="0"/>
              <a:t>fixed “budget” </a:t>
            </a:r>
            <a:r>
              <a:rPr lang="en-US" dirty="0"/>
              <a:t>of </a:t>
            </a:r>
            <a:r>
              <a:rPr lang="en-US" b="1" dirty="0"/>
              <a:t>sample mesh points</a:t>
            </a:r>
            <a:r>
              <a:rPr lang="en-US" dirty="0"/>
              <a:t>, there is a (problem-dependent) </a:t>
            </a:r>
            <a:r>
              <a:rPr lang="en-US" b="1" dirty="0"/>
              <a:t>optimal number </a:t>
            </a:r>
            <a:r>
              <a:rPr lang="en-US" dirty="0"/>
              <a:t>of </a:t>
            </a:r>
            <a:r>
              <a:rPr lang="en-US" b="1" dirty="0"/>
              <a:t>sample mesh points </a:t>
            </a:r>
            <a:r>
              <a:rPr lang="en-US" dirty="0"/>
              <a:t>to allocate to the </a:t>
            </a:r>
            <a:r>
              <a:rPr lang="en-US" b="1" dirty="0"/>
              <a:t>Schwarz</a:t>
            </a:r>
            <a:r>
              <a:rPr lang="en-US" dirty="0"/>
              <a:t> </a:t>
            </a:r>
            <a:r>
              <a:rPr lang="en-US" b="1" dirty="0"/>
              <a:t>boundaries </a:t>
            </a:r>
            <a:r>
              <a:rPr lang="en-US" dirty="0"/>
              <a:t>vs. the </a:t>
            </a:r>
            <a:r>
              <a:rPr lang="en-US" b="1" dirty="0"/>
              <a:t>subdomain interiors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B806-9926-1323-FC45-AD661ECD5BD0}"/>
              </a:ext>
            </a:extLst>
          </p:cNvPr>
          <p:cNvSpPr txBox="1"/>
          <p:nvPr/>
        </p:nvSpPr>
        <p:spPr>
          <a:xfrm>
            <a:off x="349320" y="1882456"/>
            <a:ext cx="1172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delicate balance of ensuring </a:t>
            </a:r>
            <a:r>
              <a:rPr lang="en-US" b="1" dirty="0"/>
              <a:t>BC transmission </a:t>
            </a:r>
            <a:r>
              <a:rPr lang="en-US" dirty="0"/>
              <a:t>together with an </a:t>
            </a:r>
            <a:r>
              <a:rPr lang="en-US" b="1" dirty="0"/>
              <a:t>accurate interior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b="1" dirty="0"/>
              <a:t>extensive boundary sampling </a:t>
            </a:r>
            <a:r>
              <a:rPr lang="en-US" dirty="0"/>
              <a:t>is required for problems with </a:t>
            </a:r>
            <a:r>
              <a:rPr lang="en-US" b="1" dirty="0"/>
              <a:t>shocks </a:t>
            </a:r>
            <a:r>
              <a:rPr lang="en-US" dirty="0"/>
              <a:t>(Burgers, Euler)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61045-58FD-0466-5DE4-62BED61C9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8" y="2730339"/>
            <a:ext cx="10624931" cy="2756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BDF135-8BCE-6B35-D6DD-AD3220EC19E4}"/>
                  </a:ext>
                </a:extLst>
              </p:cNvPr>
              <p:cNvSpPr txBox="1"/>
              <p:nvPr/>
            </p:nvSpPr>
            <p:spPr>
              <a:xfrm>
                <a:off x="1263721" y="5425293"/>
                <a:ext cx="1998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SWE,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BDF135-8BCE-6B35-D6DD-AD3220EC1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721" y="5425293"/>
                <a:ext cx="1998752" cy="369332"/>
              </a:xfrm>
              <a:prstGeom prst="rect">
                <a:avLst/>
              </a:prstGeom>
              <a:blipFill>
                <a:blip r:embed="rId4"/>
                <a:stretch>
                  <a:fillRect l="-2439" t="-1147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377A5A-B422-47D6-ECED-E2ABB6A4AB96}"/>
                  </a:ext>
                </a:extLst>
              </p:cNvPr>
              <p:cNvSpPr txBox="1"/>
              <p:nvPr/>
            </p:nvSpPr>
            <p:spPr>
              <a:xfrm>
                <a:off x="4733316" y="5393027"/>
                <a:ext cx="25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Burgers’,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=3.75%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377A5A-B422-47D6-ECED-E2ABB6A4A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316" y="5393027"/>
                <a:ext cx="2551789" cy="369332"/>
              </a:xfrm>
              <a:prstGeom prst="rect">
                <a:avLst/>
              </a:prstGeom>
              <a:blipFill>
                <a:blip r:embed="rId5"/>
                <a:stretch>
                  <a:fillRect l="-1909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FDB8C-4E7F-B72F-8AB1-07AE1B30B23C}"/>
                  </a:ext>
                </a:extLst>
              </p:cNvPr>
              <p:cNvSpPr txBox="1"/>
              <p:nvPr/>
            </p:nvSpPr>
            <p:spPr>
              <a:xfrm>
                <a:off x="8331152" y="5360761"/>
                <a:ext cx="1892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Euler,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=5%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3FDB8C-4E7F-B72F-8AB1-07AE1B30B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1152" y="5360761"/>
                <a:ext cx="1892121" cy="369332"/>
              </a:xfrm>
              <a:prstGeom prst="rect">
                <a:avLst/>
              </a:prstGeom>
              <a:blipFill>
                <a:blip r:embed="rId6"/>
                <a:stretch>
                  <a:fillRect l="-2903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B54823B-6617-FE66-1987-CAE0DBF66BB7}"/>
              </a:ext>
            </a:extLst>
          </p:cNvPr>
          <p:cNvSpPr txBox="1"/>
          <p:nvPr/>
        </p:nvSpPr>
        <p:spPr>
          <a:xfrm>
            <a:off x="4154535" y="617030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</p:spTree>
    <p:extLst>
      <p:ext uri="{BB962C8B-B14F-4D97-AF65-F5344CB8AC3E}">
        <p14:creationId xmlns:p14="http://schemas.microsoft.com/office/powerpoint/2010/main" val="33959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Accuracy</a:t>
            </a:r>
          </a:p>
        </p:txBody>
      </p:sp>
      <p:pic>
        <p:nvPicPr>
          <p:cNvPr id="3" name="swe_rom_vs_rom_decomp_m0p5">
            <a:hlinkClick r:id="" action="ppaction://media"/>
            <a:extLst>
              <a:ext uri="{FF2B5EF4-FFF2-40B4-BE49-F238E27FC236}">
                <a16:creationId xmlns:a16="http://schemas.microsoft.com/office/drawing/2014/main" id="{F98C0F91-C0F6-F242-AEFE-375EE568B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03" y="957097"/>
            <a:ext cx="5138347" cy="1926880"/>
          </a:xfrm>
          <a:prstGeom prst="rect">
            <a:avLst/>
          </a:prstGeom>
        </p:spPr>
      </p:pic>
      <p:pic>
        <p:nvPicPr>
          <p:cNvPr id="5" name="burgers_rom_vs_rom_decomp_0_000135">
            <a:hlinkClick r:id="" action="ppaction://media"/>
            <a:extLst>
              <a:ext uri="{FF2B5EF4-FFF2-40B4-BE49-F238E27FC236}">
                <a16:creationId xmlns:a16="http://schemas.microsoft.com/office/drawing/2014/main" id="{83429C9D-31AC-5DAC-AB11-A229CD97F8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58" y="2891572"/>
            <a:ext cx="5145025" cy="1929384"/>
          </a:xfrm>
          <a:prstGeom prst="rect">
            <a:avLst/>
          </a:prstGeom>
        </p:spPr>
      </p:pic>
      <p:pic>
        <p:nvPicPr>
          <p:cNvPr id="6" name="euler_rom_vs_rom_decomp_1_375">
            <a:hlinkClick r:id="" action="ppaction://media"/>
            <a:extLst>
              <a:ext uri="{FF2B5EF4-FFF2-40B4-BE49-F238E27FC236}">
                <a16:creationId xmlns:a16="http://schemas.microsoft.com/office/drawing/2014/main" id="{EF3A0331-3618-5631-7998-2BE1D428AAC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731" y="4873752"/>
            <a:ext cx="5145024" cy="1929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FE9E9-C864-2E4A-2583-5D46B9175C9A}"/>
              </a:ext>
            </a:extLst>
          </p:cNvPr>
          <p:cNvSpPr txBox="1"/>
          <p:nvPr/>
        </p:nvSpPr>
        <p:spPr>
          <a:xfrm>
            <a:off x="484348" y="2415862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5031B-00D7-F341-50CB-67710FF83A70}"/>
              </a:ext>
            </a:extLst>
          </p:cNvPr>
          <p:cNvSpPr txBox="1"/>
          <p:nvPr/>
        </p:nvSpPr>
        <p:spPr>
          <a:xfrm>
            <a:off x="554452" y="4340322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9B223-CB55-27D1-03BA-89C3D714C0D8}"/>
              </a:ext>
            </a:extLst>
          </p:cNvPr>
          <p:cNvSpPr txBox="1"/>
          <p:nvPr/>
        </p:nvSpPr>
        <p:spPr>
          <a:xfrm>
            <a:off x="484348" y="6362450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FOM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B1B6C-8958-2165-54B5-E21B290235AC}"/>
              </a:ext>
            </a:extLst>
          </p:cNvPr>
          <p:cNvSpPr txBox="1"/>
          <p:nvPr/>
        </p:nvSpPr>
        <p:spPr>
          <a:xfrm>
            <a:off x="2196832" y="241897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9B213-DC5E-4512-81C8-2BD6F74152F3}"/>
              </a:ext>
            </a:extLst>
          </p:cNvPr>
          <p:cNvSpPr txBox="1"/>
          <p:nvPr/>
        </p:nvSpPr>
        <p:spPr>
          <a:xfrm>
            <a:off x="2164591" y="435294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A8015-3743-1CD8-0373-8988C691BB67}"/>
              </a:ext>
            </a:extLst>
          </p:cNvPr>
          <p:cNvSpPr txBox="1"/>
          <p:nvPr/>
        </p:nvSpPr>
        <p:spPr>
          <a:xfrm>
            <a:off x="2154832" y="6362726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Monolithic HROM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88CF9-6AD4-DAAF-AF60-519B674F92FC}"/>
              </a:ext>
            </a:extLst>
          </p:cNvPr>
          <p:cNvSpPr txBox="1"/>
          <p:nvPr/>
        </p:nvSpPr>
        <p:spPr>
          <a:xfrm>
            <a:off x="3935925" y="6355153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E1EB3-3E4C-ACA0-D454-67F2253D0DAB}"/>
              </a:ext>
            </a:extLst>
          </p:cNvPr>
          <p:cNvSpPr txBox="1"/>
          <p:nvPr/>
        </p:nvSpPr>
        <p:spPr>
          <a:xfrm>
            <a:off x="3885338" y="434032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495C5-A5F4-521F-976E-3D46C9CFCC71}"/>
              </a:ext>
            </a:extLst>
          </p:cNvPr>
          <p:cNvSpPr txBox="1"/>
          <p:nvPr/>
        </p:nvSpPr>
        <p:spPr>
          <a:xfrm>
            <a:off x="3867532" y="2418971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Schwarz HROM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3091E-216D-324A-EA66-4BF43C5CBB32}"/>
              </a:ext>
            </a:extLst>
          </p:cNvPr>
          <p:cNvSpPr txBox="1"/>
          <p:nvPr/>
        </p:nvSpPr>
        <p:spPr>
          <a:xfrm>
            <a:off x="5921293" y="1408496"/>
            <a:ext cx="5335524" cy="1200329"/>
          </a:xfrm>
          <a:prstGeom prst="rect">
            <a:avLst/>
          </a:prstGeom>
          <a:solidFill>
            <a:srgbClr val="E8DB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predictive hyper-reduced ROMs (HROMs) </a:t>
            </a:r>
            <a:r>
              <a:rPr lang="en-US" dirty="0"/>
              <a:t>with </a:t>
            </a:r>
            <a:r>
              <a:rPr lang="en-US" b="1" dirty="0"/>
              <a:t>non-overlapping </a:t>
            </a:r>
            <a:r>
              <a:rPr lang="en-US" dirty="0"/>
              <a:t>Dirichlet-Dirichlet </a:t>
            </a:r>
            <a:r>
              <a:rPr lang="en-US" b="1" dirty="0"/>
              <a:t>Schwarz coupling </a:t>
            </a:r>
            <a:r>
              <a:rPr lang="en-US" dirty="0"/>
              <a:t>are indistinguishable from corresponding monolithic ROMs/FOMs.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3F95B5-6555-99E0-0096-784A7AADD5C4}"/>
              </a:ext>
            </a:extLst>
          </p:cNvPr>
          <p:cNvSpPr txBox="1"/>
          <p:nvPr/>
        </p:nvSpPr>
        <p:spPr>
          <a:xfrm>
            <a:off x="7347480" y="3442897"/>
            <a:ext cx="23551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Top row</a:t>
            </a:r>
            <a:r>
              <a:rPr lang="en-US" dirty="0"/>
              <a:t>: SWE</a:t>
            </a:r>
          </a:p>
          <a:p>
            <a:pPr algn="ctr"/>
            <a:r>
              <a:rPr lang="en-US" i="1" dirty="0"/>
              <a:t>Middle row: </a:t>
            </a:r>
            <a:r>
              <a:rPr lang="en-US" dirty="0"/>
              <a:t>Burgers’</a:t>
            </a:r>
          </a:p>
          <a:p>
            <a:pPr algn="ctr"/>
            <a:r>
              <a:rPr lang="en-US" i="1" dirty="0"/>
              <a:t>Bottom row: </a:t>
            </a:r>
            <a:r>
              <a:rPr lang="en-US" dirty="0"/>
              <a:t>Euler</a:t>
            </a:r>
          </a:p>
        </p:txBody>
      </p:sp>
    </p:spTree>
    <p:extLst>
      <p:ext uri="{BB962C8B-B14F-4D97-AF65-F5344CB8AC3E}">
        <p14:creationId xmlns:p14="http://schemas.microsoft.com/office/powerpoint/2010/main" val="8688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3E4D568C-7176-6C47-A403-020E6F2C4CE6}"/>
              </a:ext>
            </a:extLst>
          </p:cNvPr>
          <p:cNvCxnSpPr>
            <a:cxnSpLocks/>
          </p:cNvCxnSpPr>
          <p:nvPr/>
        </p:nvCxnSpPr>
        <p:spPr>
          <a:xfrm rot="5400000">
            <a:off x="10105910" y="2182727"/>
            <a:ext cx="549491" cy="788593"/>
          </a:xfrm>
          <a:prstGeom prst="curved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Motivation: Multi-scale &amp; Multi-physics Coupling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E78A8F-85A5-8948-94A5-C230761C2842}"/>
              </a:ext>
            </a:extLst>
          </p:cNvPr>
          <p:cNvSpPr txBox="1"/>
          <p:nvPr/>
        </p:nvSpPr>
        <p:spPr>
          <a:xfrm>
            <a:off x="5456568" y="4358556"/>
            <a:ext cx="3959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Monolithic (Lagrange multipliers)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Partitioned (loose)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Calibri"/>
              </a:rPr>
              <a:t>Iterative (Schwarz, optimization)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DA63DF-7C3E-E443-B84A-388E253F20B6}"/>
              </a:ext>
            </a:extLst>
          </p:cNvPr>
          <p:cNvGrpSpPr/>
          <p:nvPr/>
        </p:nvGrpSpPr>
        <p:grpSpPr>
          <a:xfrm>
            <a:off x="712899" y="2785721"/>
            <a:ext cx="1588534" cy="1087830"/>
            <a:chOff x="681448" y="1788720"/>
            <a:chExt cx="1588534" cy="1087830"/>
          </a:xfrm>
        </p:grpSpPr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FA4E105A-BEBF-8F4B-BDBB-063AD9002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1448" y="1788720"/>
              <a:ext cx="1588534" cy="1087830"/>
            </a:xfrm>
            <a:prstGeom prst="roundRect">
              <a:avLst>
                <a:gd name="adj" fmla="val 1026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726056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197BBF4D-2602-B645-96B5-305427141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187723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</a:p>
          </p:txBody>
        </p:sp>
        <p:sp>
          <p:nvSpPr>
            <p:cNvPr id="21" name="AutoShape 17">
              <a:extLst>
                <a:ext uri="{FF2B5EF4-FFF2-40B4-BE49-F238E27FC236}">
                  <a16:creationId xmlns:a16="http://schemas.microsoft.com/office/drawing/2014/main" id="{48038D20-6216-254E-944B-2279D0A9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1877422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AC400097-4705-034A-8C72-3A4B440AC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067" y="2352896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2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  <a:endParaRPr kumimoji="0" lang="en-US" sz="40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3" name="AutoShape 17">
              <a:extLst>
                <a:ext uri="{FF2B5EF4-FFF2-40B4-BE49-F238E27FC236}">
                  <a16:creationId xmlns:a16="http://schemas.microsoft.com/office/drawing/2014/main" id="{39A79D6B-77F5-514C-8BD9-3648D9FE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82" y="2353079"/>
              <a:ext cx="634882" cy="434769"/>
            </a:xfrm>
            <a:prstGeom prst="roundRect">
              <a:avLst>
                <a:gd name="adj" fmla="val 16667"/>
              </a:avLst>
            </a:prstGeom>
            <a:solidFill>
              <a:srgbClr val="726056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M</a:t>
              </a:r>
              <a:r>
                <a:rPr kumimoji="0" lang="en-US" sz="14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D5BF7-1767-354E-8F47-35F03B964595}"/>
              </a:ext>
            </a:extLst>
          </p:cNvPr>
          <p:cNvGrpSpPr/>
          <p:nvPr/>
        </p:nvGrpSpPr>
        <p:grpSpPr>
          <a:xfrm>
            <a:off x="3181359" y="2732557"/>
            <a:ext cx="1761697" cy="1194158"/>
            <a:chOff x="696262" y="3333655"/>
            <a:chExt cx="1761697" cy="1194158"/>
          </a:xfrm>
        </p:grpSpPr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55A4E8DF-3808-BC43-BF50-E247A0A78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26" name="AutoShape 17">
              <a:extLst>
                <a:ext uri="{FF2B5EF4-FFF2-40B4-BE49-F238E27FC236}">
                  <a16:creationId xmlns:a16="http://schemas.microsoft.com/office/drawing/2014/main" id="{74983DD6-3C3B-FE4D-8108-EC8FD3189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7" name="AutoShape 17">
              <a:extLst>
                <a:ext uri="{FF2B5EF4-FFF2-40B4-BE49-F238E27FC236}">
                  <a16:creationId xmlns:a16="http://schemas.microsoft.com/office/drawing/2014/main" id="{8C7F7153-8858-5547-8368-1D74F24B53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8" name="AutoShape 17">
              <a:extLst>
                <a:ext uri="{FF2B5EF4-FFF2-40B4-BE49-F238E27FC236}">
                  <a16:creationId xmlns:a16="http://schemas.microsoft.com/office/drawing/2014/main" id="{20882266-9F09-1247-816B-505355F4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C1762A20-8DBE-4F4F-8196-AD7653529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A96DE4-6114-9147-B611-C1B7ABDC34E2}"/>
              </a:ext>
            </a:extLst>
          </p:cNvPr>
          <p:cNvGrpSpPr/>
          <p:nvPr/>
        </p:nvGrpSpPr>
        <p:grpSpPr>
          <a:xfrm>
            <a:off x="6061432" y="2785721"/>
            <a:ext cx="1588534" cy="1087830"/>
            <a:chOff x="7125077" y="1982320"/>
            <a:chExt cx="1588534" cy="1087830"/>
          </a:xfrm>
        </p:grpSpPr>
        <p:sp>
          <p:nvSpPr>
            <p:cNvPr id="31" name="AutoShape 17">
              <a:extLst>
                <a:ext uri="{FF2B5EF4-FFF2-40B4-BE49-F238E27FC236}">
                  <a16:creationId xmlns:a16="http://schemas.microsoft.com/office/drawing/2014/main" id="{C1548C15-4814-D947-8C95-A651EFCB2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125077" y="1982320"/>
              <a:ext cx="1588534" cy="1087830"/>
            </a:xfrm>
            <a:prstGeom prst="roundRect">
              <a:avLst>
                <a:gd name="adj" fmla="val 670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4ED5D731-ED99-DF48-BEFE-0411906A4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7613" y="2580820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33" name="AutoShape 17">
              <a:extLst>
                <a:ext uri="{FF2B5EF4-FFF2-40B4-BE49-F238E27FC236}">
                  <a16:creationId xmlns:a16="http://schemas.microsoft.com/office/drawing/2014/main" id="{1F68446A-7FE5-584A-A994-B635CD40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53313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4" name="AutoShape 17">
              <a:extLst>
                <a:ext uri="{FF2B5EF4-FFF2-40B4-BE49-F238E27FC236}">
                  <a16:creationId xmlns:a16="http://schemas.microsoft.com/office/drawing/2014/main" id="{9FB0ED0E-E336-E64B-B0CB-E99EBD5EA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1160" y="2797649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646843DA-ED21-4140-8E7C-260E50259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8" y="2055593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36" name="AutoShape 17">
              <a:extLst>
                <a:ext uri="{FF2B5EF4-FFF2-40B4-BE49-F238E27FC236}">
                  <a16:creationId xmlns:a16="http://schemas.microsoft.com/office/drawing/2014/main" id="{3C8D82BE-E463-6644-8865-00503E4643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07613" y="2055593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solidFill>
                <a:srgbClr val="103160"/>
              </a:solidFill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3194C8-2676-FF4C-8DBE-FD6445571AA8}"/>
              </a:ext>
            </a:extLst>
          </p:cNvPr>
          <p:cNvSpPr/>
          <p:nvPr/>
        </p:nvSpPr>
        <p:spPr>
          <a:xfrm>
            <a:off x="494741" y="4343654"/>
            <a:ext cx="2224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PDEs,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Nonlocal integral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Classical DFT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Atomistic, 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AE6784-1767-B445-A555-AB6CD78B4396}"/>
              </a:ext>
            </a:extLst>
          </p:cNvPr>
          <p:cNvSpPr/>
          <p:nvPr/>
        </p:nvSpPr>
        <p:spPr>
          <a:xfrm>
            <a:off x="2962023" y="4343654"/>
            <a:ext cx="2468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Mesh-based (FE, FV,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Meshless (SPH,  MLS)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Implicit, explicit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Eulerian, </a:t>
            </a:r>
            <a:r>
              <a:rPr lang="en-US" sz="1400" dirty="0" err="1">
                <a:solidFill>
                  <a:srgbClr val="000000"/>
                </a:solidFill>
              </a:rPr>
              <a:t>Lagrangian</a:t>
            </a:r>
            <a:r>
              <a:rPr lang="en-US" sz="1400" dirty="0">
                <a:solidFill>
                  <a:srgbClr val="000000"/>
                </a:solidFill>
              </a:rPr>
              <a:t>, …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CD0AAA3-8FE9-7542-AB51-AABA4ACF60E3}"/>
              </a:ext>
            </a:extLst>
          </p:cNvPr>
          <p:cNvSpPr/>
          <p:nvPr/>
        </p:nvSpPr>
        <p:spPr bwMode="auto">
          <a:xfrm>
            <a:off x="5349764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52F58332-8E42-2545-A91C-FE8F54089D81}"/>
              </a:ext>
            </a:extLst>
          </p:cNvPr>
          <p:cNvSpPr/>
          <p:nvPr/>
        </p:nvSpPr>
        <p:spPr bwMode="auto">
          <a:xfrm>
            <a:off x="2444057" y="325347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DEF498-C446-9242-A072-E5B5E0E075C8}"/>
              </a:ext>
            </a:extLst>
          </p:cNvPr>
          <p:cNvSpPr txBox="1"/>
          <p:nvPr/>
        </p:nvSpPr>
        <p:spPr>
          <a:xfrm>
            <a:off x="444025" y="4027442"/>
            <a:ext cx="2242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Complex System Model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E36C95-545F-7D42-9007-F94A31FDCEB1}"/>
              </a:ext>
            </a:extLst>
          </p:cNvPr>
          <p:cNvSpPr txBox="1"/>
          <p:nvPr/>
        </p:nvSpPr>
        <p:spPr>
          <a:xfrm>
            <a:off x="3206719" y="4035137"/>
            <a:ext cx="19526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Methods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DD0AF4-0972-264B-996A-4953C6EBA1BA}"/>
              </a:ext>
            </a:extLst>
          </p:cNvPr>
          <p:cNvSpPr txBox="1"/>
          <p:nvPr/>
        </p:nvSpPr>
        <p:spPr>
          <a:xfrm>
            <a:off x="5703720" y="4035137"/>
            <a:ext cx="2475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Coupled Numerical Model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27397ED-C2E0-BA44-BD8A-A4145D45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9" y="2542926"/>
            <a:ext cx="689227" cy="6892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FFE6853-CECC-5344-A156-3D339E4013BB}"/>
              </a:ext>
            </a:extLst>
          </p:cNvPr>
          <p:cNvGrpSpPr>
            <a:grpSpLocks noChangeAspect="1"/>
          </p:cNvGrpSpPr>
          <p:nvPr/>
        </p:nvGrpSpPr>
        <p:grpSpPr>
          <a:xfrm>
            <a:off x="9648864" y="204225"/>
            <a:ext cx="2061395" cy="2219973"/>
            <a:chOff x="7210288" y="1292008"/>
            <a:chExt cx="4447384" cy="478951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15A0C8-216A-074B-8A50-5FEBAF5463E0}"/>
                </a:ext>
              </a:extLst>
            </p:cNvPr>
            <p:cNvSpPr/>
            <p:nvPr/>
          </p:nvSpPr>
          <p:spPr>
            <a:xfrm>
              <a:off x="10017756" y="2292567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BD13BC9-6E63-7649-839E-B80C9976C1C1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Atmos.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BC50C3A-9C3F-5E48-96EC-B70AC1F2CF35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691D3D-BA8A-AA46-B198-8D3D5DD52302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D54F681-20FA-5C42-BDFA-67E0E14AE3BD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B2B5B6-73C9-2644-BDB7-AEDFA8541727}"/>
                </a:ext>
              </a:extLst>
            </p:cNvPr>
            <p:cNvCxnSpPr>
              <a:cxnSpLocks/>
              <a:stCxn id="51" idx="2"/>
              <a:endCxn id="59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86396AF-5468-A04D-BE23-A4CD80A452B0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249BA4-1F66-1148-BD0E-F2381C502141}"/>
                </a:ext>
              </a:extLst>
            </p:cNvPr>
            <p:cNvCxnSpPr>
              <a:cxnSpLocks/>
              <a:stCxn id="52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F871F2E-A791-A245-ADEA-78283722D6F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3E173B2-5C34-634A-943D-D08786034768}"/>
                </a:ext>
              </a:extLst>
            </p:cNvPr>
            <p:cNvCxnSpPr>
              <a:stCxn id="53" idx="2"/>
              <a:endCxn id="59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C224632-FECB-6643-81BF-D4AA92E0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2B1E56D-DCDD-A445-A450-4A011635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585" y="2015286"/>
            <a:ext cx="763302" cy="40891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369A0C0-28D5-A942-8085-0E60A9FEC4AB}"/>
              </a:ext>
            </a:extLst>
          </p:cNvPr>
          <p:cNvGrpSpPr/>
          <p:nvPr/>
        </p:nvGrpSpPr>
        <p:grpSpPr>
          <a:xfrm>
            <a:off x="9135912" y="2747797"/>
            <a:ext cx="1761697" cy="1194158"/>
            <a:chOff x="696262" y="3333655"/>
            <a:chExt cx="1761697" cy="1194158"/>
          </a:xfrm>
        </p:grpSpPr>
        <p:sp>
          <p:nvSpPr>
            <p:cNvPr id="66" name="AutoShape 17">
              <a:extLst>
                <a:ext uri="{FF2B5EF4-FFF2-40B4-BE49-F238E27FC236}">
                  <a16:creationId xmlns:a16="http://schemas.microsoft.com/office/drawing/2014/main" id="{C399EB7E-F000-3645-81D6-ED2FD800C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62" y="4092679"/>
              <a:ext cx="635418" cy="43513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DMD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3</a:t>
              </a:r>
            </a:p>
          </p:txBody>
        </p:sp>
        <p:sp>
          <p:nvSpPr>
            <p:cNvPr id="67" name="AutoShape 17">
              <a:extLst>
                <a:ext uri="{FF2B5EF4-FFF2-40B4-BE49-F238E27FC236}">
                  <a16:creationId xmlns:a16="http://schemas.microsoft.com/office/drawing/2014/main" id="{4280E07C-A27D-1D40-8B54-569224095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636" y="3967135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ROM=N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4</a:t>
              </a:r>
              <a:endParaRPr kumimoji="0" lang="en-US" sz="54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8" name="AutoShape 17">
              <a:extLst>
                <a:ext uri="{FF2B5EF4-FFF2-40B4-BE49-F238E27FC236}">
                  <a16:creationId xmlns:a16="http://schemas.microsoft.com/office/drawing/2014/main" id="{7B278625-4582-724E-A8ED-9ED6E5F37D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07067" y="3333655"/>
              <a:ext cx="314248" cy="435132"/>
            </a:xfrm>
            <a:prstGeom prst="roundRect">
              <a:avLst>
                <a:gd name="adj" fmla="val 16667"/>
              </a:avLst>
            </a:prstGeom>
            <a:solidFill>
              <a:srgbClr val="103160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N</a:t>
              </a:r>
              <a:r>
                <a:rPr kumimoji="0" lang="en-US" sz="1000" b="0" i="1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1</a:t>
              </a:r>
              <a:endPara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69" name="AutoShape 17">
              <a:extLst>
                <a:ext uri="{FF2B5EF4-FFF2-40B4-BE49-F238E27FC236}">
                  <a16:creationId xmlns:a16="http://schemas.microsoft.com/office/drawing/2014/main" id="{17480500-B7EA-5440-94C2-A88FEB66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446" y="3452867"/>
              <a:ext cx="981724" cy="43476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i="1" kern="0" dirty="0">
                  <a:latin typeface="Times"/>
                  <a:cs typeface="Times"/>
                </a:rPr>
                <a:t>PINN</a:t>
              </a: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2</a:t>
              </a:r>
              <a:endParaRPr kumimoji="0" lang="en-US" sz="3600" b="0" i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70" name="AutoShape 17">
              <a:extLst>
                <a:ext uri="{FF2B5EF4-FFF2-40B4-BE49-F238E27FC236}">
                  <a16:creationId xmlns:a16="http://schemas.microsoft.com/office/drawing/2014/main" id="{AF0C1E71-C41E-B343-BDEF-F3035E927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077" y="4309508"/>
              <a:ext cx="634882" cy="218305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UDE=N</a:t>
              </a:r>
              <a:r>
                <a:rPr kumimoji="0" lang="en-US" sz="1100" b="0" i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Times"/>
                  <a:ea typeface="+mn-ea"/>
                  <a:cs typeface="Times"/>
                </a:rPr>
                <a:t>5</a:t>
              </a:r>
            </a:p>
          </p:txBody>
        </p:sp>
      </p:grpSp>
      <p:sp>
        <p:nvSpPr>
          <p:cNvPr id="71" name="Right Arrow 70">
            <a:extLst>
              <a:ext uri="{FF2B5EF4-FFF2-40B4-BE49-F238E27FC236}">
                <a16:creationId xmlns:a16="http://schemas.microsoft.com/office/drawing/2014/main" id="{6F2429FD-1E57-B94E-8E8F-111D872B28A7}"/>
              </a:ext>
            </a:extLst>
          </p:cNvPr>
          <p:cNvSpPr/>
          <p:nvPr/>
        </p:nvSpPr>
        <p:spPr bwMode="auto">
          <a:xfrm rot="10800000">
            <a:off x="8219897" y="3268718"/>
            <a:ext cx="350477" cy="152317"/>
          </a:xfrm>
          <a:prstGeom prst="rightArrow">
            <a:avLst>
              <a:gd name="adj1" fmla="val 43194"/>
              <a:gd name="adj2" fmla="val 114646"/>
            </a:avLst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0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01C51F-CA50-8849-8B98-C27F497A9B0C}"/>
              </a:ext>
            </a:extLst>
          </p:cNvPr>
          <p:cNvSpPr txBox="1"/>
          <p:nvPr/>
        </p:nvSpPr>
        <p:spPr>
          <a:xfrm>
            <a:off x="8778008" y="4035716"/>
            <a:ext cx="32446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Traditional + Data-Driven Methods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E40DEB7-A1A9-4242-A06B-563E66176CD5}"/>
              </a:ext>
            </a:extLst>
          </p:cNvPr>
          <p:cNvSpPr/>
          <p:nvPr/>
        </p:nvSpPr>
        <p:spPr>
          <a:xfrm>
            <a:off x="8903281" y="4358894"/>
            <a:ext cx="280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PINNs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Neural 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Projection-based ROMs, …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AD8372F9-C87B-F441-9988-FF556C165665}"/>
              </a:ext>
            </a:extLst>
          </p:cNvPr>
          <p:cNvCxnSpPr>
            <a:cxnSpLocks/>
            <a:stCxn id="49" idx="4"/>
            <a:endCxn id="67" idx="3"/>
          </p:cNvCxnSpPr>
          <p:nvPr/>
        </p:nvCxnSpPr>
        <p:spPr>
          <a:xfrm rot="5400000">
            <a:off x="9683144" y="1901814"/>
            <a:ext cx="2485641" cy="691591"/>
          </a:xfrm>
          <a:prstGeom prst="curved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>
            <a:extLst>
              <a:ext uri="{FF2B5EF4-FFF2-40B4-BE49-F238E27FC236}">
                <a16:creationId xmlns:a16="http://schemas.microsoft.com/office/drawing/2014/main" id="{58D98B41-7AC7-B144-A83E-1BD58A65CFA5}"/>
              </a:ext>
            </a:extLst>
          </p:cNvPr>
          <p:cNvCxnSpPr>
            <a:cxnSpLocks/>
            <a:stCxn id="51" idx="5"/>
            <a:endCxn id="66" idx="2"/>
          </p:cNvCxnSpPr>
          <p:nvPr/>
        </p:nvCxnSpPr>
        <p:spPr>
          <a:xfrm rot="5400000">
            <a:off x="9286556" y="1612449"/>
            <a:ext cx="2496571" cy="2162440"/>
          </a:xfrm>
          <a:prstGeom prst="curvedConnector3">
            <a:avLst>
              <a:gd name="adj1" fmla="val 105245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>
            <a:extLst>
              <a:ext uri="{FF2B5EF4-FFF2-40B4-BE49-F238E27FC236}">
                <a16:creationId xmlns:a16="http://schemas.microsoft.com/office/drawing/2014/main" id="{2EC0B91A-B1FF-004C-BB61-8519701F6B76}"/>
              </a:ext>
            </a:extLst>
          </p:cNvPr>
          <p:cNvCxnSpPr>
            <a:cxnSpLocks/>
            <a:stCxn id="50" idx="7"/>
          </p:cNvCxnSpPr>
          <p:nvPr/>
        </p:nvCxnSpPr>
        <p:spPr>
          <a:xfrm rot="16200000" flipH="1" flipV="1">
            <a:off x="9246348" y="1895150"/>
            <a:ext cx="3569555" cy="292873"/>
          </a:xfrm>
          <a:prstGeom prst="curvedConnector5">
            <a:avLst>
              <a:gd name="adj1" fmla="val -1281"/>
              <a:gd name="adj2" fmla="val -265517"/>
              <a:gd name="adj3" fmla="val 99314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9EB4FDA2-A43A-FE43-BC70-4175AD9E1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295" y="2776807"/>
            <a:ext cx="457200" cy="431800"/>
          </a:xfrm>
          <a:prstGeom prst="rect">
            <a:avLst/>
          </a:prstGeom>
        </p:spPr>
      </p:pic>
      <p:cxnSp>
        <p:nvCxnSpPr>
          <p:cNvPr id="63" name="Curved Connector 60">
            <a:extLst>
              <a:ext uri="{FF2B5EF4-FFF2-40B4-BE49-F238E27FC236}">
                <a16:creationId xmlns:a16="http://schemas.microsoft.com/office/drawing/2014/main" id="{148A2859-BD09-47AF-B165-EC6815CB1A71}"/>
              </a:ext>
            </a:extLst>
          </p:cNvPr>
          <p:cNvCxnSpPr>
            <a:cxnSpLocks/>
            <a:stCxn id="53" idx="6"/>
            <a:endCxn id="68" idx="3"/>
          </p:cNvCxnSpPr>
          <p:nvPr/>
        </p:nvCxnSpPr>
        <p:spPr>
          <a:xfrm flipH="1">
            <a:off x="9560965" y="1819086"/>
            <a:ext cx="2032407" cy="1146277"/>
          </a:xfrm>
          <a:prstGeom prst="curvedConnector3">
            <a:avLst>
              <a:gd name="adj1" fmla="val -11248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DC87EE8-3A09-4C23-B0CD-0ED21FBC6E7A}"/>
              </a:ext>
            </a:extLst>
          </p:cNvPr>
          <p:cNvSpPr txBox="1"/>
          <p:nvPr/>
        </p:nvSpPr>
        <p:spPr>
          <a:xfrm>
            <a:off x="1017669" y="1131802"/>
            <a:ext cx="79703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There exist established </a:t>
            </a:r>
            <a:r>
              <a:rPr lang="en-US" sz="2000" b="1" dirty="0"/>
              <a:t>rigorous mathematical theories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multi-scale and multi-physics components based on </a:t>
            </a:r>
            <a:r>
              <a:rPr lang="en-US" sz="2000" b="1" dirty="0"/>
              <a:t>traditional discretization methods </a:t>
            </a:r>
            <a:r>
              <a:rPr lang="en-US" sz="2000" dirty="0"/>
              <a:t>(“Full Order Models” or FOMs).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7AFC4-B577-496C-8049-983AF6728653}"/>
              </a:ext>
            </a:extLst>
          </p:cNvPr>
          <p:cNvSpPr txBox="1"/>
          <p:nvPr/>
        </p:nvSpPr>
        <p:spPr>
          <a:xfrm>
            <a:off x="340782" y="1202020"/>
            <a:ext cx="54021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C6F1-91BD-4C60-A5F3-2DE087E37A13}"/>
              </a:ext>
            </a:extLst>
          </p:cNvPr>
          <p:cNvSpPr txBox="1"/>
          <p:nvPr/>
        </p:nvSpPr>
        <p:spPr>
          <a:xfrm>
            <a:off x="11031125" y="5550762"/>
            <a:ext cx="626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6BD71-0BB9-8773-FD8A-06C912EC0F7C}"/>
              </a:ext>
            </a:extLst>
          </p:cNvPr>
          <p:cNvSpPr/>
          <p:nvPr/>
        </p:nvSpPr>
        <p:spPr>
          <a:xfrm>
            <a:off x="880994" y="5664826"/>
            <a:ext cx="960746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/>
              <a:t>Unfortunately, existing algorithmic and software infrastructures are </a:t>
            </a:r>
            <a:r>
              <a:rPr lang="en-US" sz="2000" b="1" dirty="0"/>
              <a:t>ill-equipped</a:t>
            </a:r>
            <a:r>
              <a:rPr lang="en-US" sz="2000" dirty="0"/>
              <a:t> to handle plug-and-play integration of </a:t>
            </a:r>
            <a:r>
              <a:rPr lang="en-US" sz="2000" b="1" dirty="0"/>
              <a:t>non-traditional, data-driven models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86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Accuracy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4BBC3A-7B84-45BD-FFE8-2EC4EF43EE03}"/>
                  </a:ext>
                </a:extLst>
              </p:cNvPr>
              <p:cNvSpPr txBox="1"/>
              <p:nvPr/>
            </p:nvSpPr>
            <p:spPr>
              <a:xfrm>
                <a:off x="1070096" y="955868"/>
                <a:ext cx="9772711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Key result: </a:t>
                </a:r>
                <a:r>
                  <a:rPr lang="en-US" dirty="0"/>
                  <a:t>Decomposed ROMs achieve </a:t>
                </a:r>
                <a:r>
                  <a:rPr lang="en-US" b="1" dirty="0"/>
                  <a:t>lower error </a:t>
                </a:r>
                <a:r>
                  <a:rPr lang="en-US" dirty="0"/>
                  <a:t>for the same trial basis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algn="ctr"/>
                <a:r>
                  <a:rPr lang="en-US" dirty="0"/>
                  <a:t>and have </a:t>
                </a:r>
                <a:r>
                  <a:rPr lang="en-US" b="1" dirty="0"/>
                  <a:t>no artifacts </a:t>
                </a:r>
                <a:r>
                  <a:rPr lang="en-US" dirty="0"/>
                  <a:t>at Schwarz boundaries. </a:t>
                </a:r>
                <a:r>
                  <a:rPr lang="en-US" i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4BBC3A-7B84-45BD-FFE8-2EC4EF43E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6" y="955868"/>
                <a:ext cx="9772711" cy="646331"/>
              </a:xfrm>
              <a:prstGeom prst="rect">
                <a:avLst/>
              </a:prstGeom>
              <a:blipFill>
                <a:blip r:embed="rId3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BC3D77D-3CAD-44A1-DC4E-F36425FFD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49" y="1746449"/>
            <a:ext cx="6775502" cy="4956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527517-8C44-F913-1453-3322BBF91DEA}"/>
              </a:ext>
            </a:extLst>
          </p:cNvPr>
          <p:cNvSpPr txBox="1"/>
          <p:nvPr/>
        </p:nvSpPr>
        <p:spPr>
          <a:xfrm>
            <a:off x="7336466" y="2993450"/>
            <a:ext cx="364317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/>
              <a:t>Left figure: </a:t>
            </a:r>
            <a:r>
              <a:rPr lang="en-US" b="1" dirty="0"/>
              <a:t>average absolute spatial error fields </a:t>
            </a:r>
            <a:r>
              <a:rPr lang="en-US" dirty="0"/>
              <a:t>for representative </a:t>
            </a:r>
            <a:r>
              <a:rPr lang="en-US" b="1" dirty="0"/>
              <a:t>monolithic</a:t>
            </a:r>
            <a:r>
              <a:rPr lang="en-US" dirty="0"/>
              <a:t> (top) and </a:t>
            </a:r>
            <a:r>
              <a:rPr lang="en-US" b="1" dirty="0"/>
              <a:t>decomposed </a:t>
            </a:r>
            <a:r>
              <a:rPr lang="en-US" dirty="0"/>
              <a:t>(bottom) hyper-reduced ROM with no overlap.  Subdomain interfaces are marked with dashed lines.</a:t>
            </a:r>
          </a:p>
        </p:txBody>
      </p:sp>
    </p:spTree>
    <p:extLst>
      <p:ext uri="{BB962C8B-B14F-4D97-AF65-F5344CB8AC3E}">
        <p14:creationId xmlns:p14="http://schemas.microsoft.com/office/powerpoint/2010/main" val="3697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Hyper-reduced ROMs: Computational Cost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BC3A-7B84-45BD-FFE8-2EC4EF43EE03}"/>
              </a:ext>
            </a:extLst>
          </p:cNvPr>
          <p:cNvSpPr txBox="1"/>
          <p:nvPr/>
        </p:nvSpPr>
        <p:spPr>
          <a:xfrm>
            <a:off x="1869896" y="909037"/>
            <a:ext cx="816292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Key result: </a:t>
            </a:r>
            <a:r>
              <a:rPr lang="en-US" b="1" dirty="0"/>
              <a:t>additive Schwarz </a:t>
            </a:r>
            <a:r>
              <a:rPr lang="en-US" dirty="0"/>
              <a:t>enables </a:t>
            </a:r>
            <a:r>
              <a:rPr lang="en-US" b="1" dirty="0"/>
              <a:t>speed-ups</a:t>
            </a:r>
            <a:r>
              <a:rPr lang="en-US" dirty="0"/>
              <a:t> over corresponding </a:t>
            </a:r>
            <a:r>
              <a:rPr lang="en-US" b="1" dirty="0"/>
              <a:t>coupled Schwarz FOM </a:t>
            </a:r>
            <a:r>
              <a:rPr lang="en-US" dirty="0"/>
              <a:t>and sometimes over </a:t>
            </a:r>
            <a:r>
              <a:rPr lang="en-US" b="1" dirty="0"/>
              <a:t>monolithic FOM</a:t>
            </a:r>
            <a:r>
              <a:rPr lang="en-US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B806-9926-1323-FC45-AD661ECD5BD0}"/>
              </a:ext>
            </a:extLst>
          </p:cNvPr>
          <p:cNvSpPr txBox="1"/>
          <p:nvPr/>
        </p:nvSpPr>
        <p:spPr>
          <a:xfrm>
            <a:off x="349320" y="1620482"/>
            <a:ext cx="117228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Hyper-reduced ROMs generally achieve cost savings </a:t>
            </a:r>
            <a:r>
              <a:rPr lang="en-US" dirty="0" err="1"/>
              <a:t>w.r.t.</a:t>
            </a:r>
            <a:r>
              <a:rPr lang="en-US" dirty="0"/>
              <a:t> corresponding coupled Schwarz FOM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 savings </a:t>
            </a:r>
            <a:r>
              <a:rPr lang="en-US" dirty="0"/>
              <a:t>using Schwarz ROMs over corresponding </a:t>
            </a:r>
            <a:r>
              <a:rPr lang="en-US" b="1" dirty="0"/>
              <a:t>monolithic FOM </a:t>
            </a:r>
            <a:r>
              <a:rPr lang="en-US" dirty="0"/>
              <a:t>are possible for </a:t>
            </a:r>
            <a:r>
              <a:rPr lang="en-US" b="1" dirty="0"/>
              <a:t>SWE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Coupled Schwarz FOMs </a:t>
            </a:r>
            <a:r>
              <a:rPr lang="en-US" dirty="0"/>
              <a:t>are </a:t>
            </a:r>
            <a:r>
              <a:rPr lang="en-US" b="1" dirty="0"/>
              <a:t>often only viable options </a:t>
            </a:r>
            <a:r>
              <a:rPr lang="en-US" dirty="0"/>
              <a:t>for Sandia </a:t>
            </a:r>
            <a:r>
              <a:rPr lang="en-US" b="1" dirty="0"/>
              <a:t>analysts</a:t>
            </a:r>
            <a:r>
              <a:rPr lang="en-US" dirty="0"/>
              <a:t> due to </a:t>
            </a:r>
            <a:r>
              <a:rPr lang="en-US" b="1" dirty="0"/>
              <a:t>meshing challenges</a:t>
            </a:r>
            <a:endParaRPr lang="en-US" sz="2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Next step</a:t>
            </a:r>
            <a:r>
              <a:rPr lang="en-US" dirty="0"/>
              <a:t>: try to improve this via </a:t>
            </a:r>
            <a:r>
              <a:rPr lang="en-US" b="1" dirty="0"/>
              <a:t>adaptive Schwarz 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4823B-6617-FE66-1987-CAE0DBF66BB7}"/>
              </a:ext>
            </a:extLst>
          </p:cNvPr>
          <p:cNvSpPr txBox="1"/>
          <p:nvPr/>
        </p:nvSpPr>
        <p:spPr>
          <a:xfrm>
            <a:off x="4249260" y="6405636"/>
            <a:ext cx="3624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 parameter values</a:t>
            </a:r>
            <a:r>
              <a:rPr lang="en-US" sz="1600" dirty="0"/>
              <a:t> are predictive.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35BE18-6FEC-7113-9722-59887A74B8D9}"/>
              </a:ext>
            </a:extLst>
          </p:cNvPr>
          <p:cNvGrpSpPr/>
          <p:nvPr/>
        </p:nvGrpSpPr>
        <p:grpSpPr>
          <a:xfrm>
            <a:off x="163870" y="3059862"/>
            <a:ext cx="11353180" cy="3222520"/>
            <a:chOff x="143440" y="2804315"/>
            <a:chExt cx="11353180" cy="3222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4BDF135-8BCE-6B35-D6DD-AD3220EC19E4}"/>
                </a:ext>
              </a:extLst>
            </p:cNvPr>
            <p:cNvSpPr txBox="1"/>
            <p:nvPr/>
          </p:nvSpPr>
          <p:spPr>
            <a:xfrm>
              <a:off x="2051127" y="5657503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SWE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377A5A-B422-47D6-ECED-E2ABB6A4AB96}"/>
                </a:ext>
              </a:extLst>
            </p:cNvPr>
            <p:cNvSpPr txBox="1"/>
            <p:nvPr/>
          </p:nvSpPr>
          <p:spPr>
            <a:xfrm>
              <a:off x="5409186" y="5612603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Burgers’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3FDB8C-4E7F-B72F-8AB1-07AE1B30B23C}"/>
                </a:ext>
              </a:extLst>
            </p:cNvPr>
            <p:cNvSpPr txBox="1"/>
            <p:nvPr/>
          </p:nvSpPr>
          <p:spPr>
            <a:xfrm>
              <a:off x="9466315" y="5610279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Euler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8C7014-5008-9BB6-717C-8126A711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440" y="2804315"/>
              <a:ext cx="11353180" cy="2831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47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9336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209B0-C6BC-6173-D3FC-F5CB947F2F32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58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ROM/HFM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84C9D2-31FA-4B60-1B7F-E257D434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653115-B9D2-F8F5-1112-5A6BB8488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39" y="3848705"/>
            <a:ext cx="6307408" cy="2649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9672A5-C66A-8BF6-2D2F-EFD48BF53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1FB87-4AFA-7FBD-7513-E9A1C31E9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863" y="4019692"/>
            <a:ext cx="2350535" cy="23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58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ROM/HFM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37CD9-ECA1-F764-8D0D-C59BB4466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9" y="3846468"/>
            <a:ext cx="6457141" cy="265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C4230-0B3F-BA06-DF72-D799E126A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A895C-F071-B45B-8A3D-DCB7CA067643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45D3D-F452-CFD7-9805-A3A3E7D46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245D3-F298-5958-3B62-B1E82936B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907" y="4017675"/>
            <a:ext cx="2359152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New Project: Adaptive Hybrid </a:t>
            </a:r>
            <a:r>
              <a:rPr lang="en-US" dirty="0" err="1"/>
              <a:t>modEls</a:t>
            </a:r>
            <a:r>
              <a:rPr lang="en-US" dirty="0"/>
              <a:t> via </a:t>
            </a:r>
            <a:r>
              <a:rPr lang="en-US" dirty="0" err="1"/>
              <a:t>domAin</a:t>
            </a:r>
            <a:r>
              <a:rPr lang="en-US" dirty="0"/>
              <a:t> Decomposition (AHEAD)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1FD4B-0C03-70B9-C3BC-BF482E66C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04" y="1039038"/>
            <a:ext cx="4568545" cy="2466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9039A-F49C-4538-EA8C-A09AB1F1C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07" y="4433481"/>
            <a:ext cx="4885254" cy="1316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D54C3D-4E74-8DDF-9B06-A00B16E11588}"/>
              </a:ext>
            </a:extLst>
          </p:cNvPr>
          <p:cNvSpPr txBox="1"/>
          <p:nvPr/>
        </p:nvSpPr>
        <p:spPr>
          <a:xfrm>
            <a:off x="7799008" y="3505812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 sample DD and ROM/FOM assignment.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9CA81-8E34-1811-D000-1D8B26944394}"/>
              </a:ext>
            </a:extLst>
          </p:cNvPr>
          <p:cNvSpPr txBox="1"/>
          <p:nvPr/>
        </p:nvSpPr>
        <p:spPr>
          <a:xfrm>
            <a:off x="7850018" y="5962618"/>
            <a:ext cx="4000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On-the-fly model switching in our DD workflow.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F1F78-4973-48C1-C8A8-7CAC9B7C4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87" y="3873049"/>
            <a:ext cx="6433432" cy="2582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4B6B6-4973-4BFA-86ED-D9C1FDFDD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281" y="856827"/>
            <a:ext cx="924080" cy="69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EAA54-7490-7A20-CE0F-8EF1E5FDA327}"/>
              </a:ext>
            </a:extLst>
          </p:cNvPr>
          <p:cNvSpPr txBox="1"/>
          <p:nvPr/>
        </p:nvSpPr>
        <p:spPr>
          <a:xfrm>
            <a:off x="274649" y="1263382"/>
            <a:ext cx="64631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Goals (for solid mechanics exemplars):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Simplify meshing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via Schwarz + 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Extend Schwarz to </a:t>
            </a:r>
            <a:r>
              <a:rPr lang="en-US" b="1" dirty="0">
                <a:ea typeface="Calibri" panose="020F0502020204030204" pitchFamily="34" charset="0"/>
                <a:cs typeface="Calibri Light" panose="020F0302020204030204" pitchFamily="34" charset="0"/>
              </a:rPr>
              <a:t>non-intrusive                                            ROMs </a:t>
            </a:r>
            <a:r>
              <a:rPr lang="en-US" dirty="0">
                <a:ea typeface="Calibri" panose="020F0502020204030204" pitchFamily="34" charset="0"/>
                <a:cs typeface="Calibri Light" panose="020F0302020204030204" pitchFamily="34" charset="0"/>
              </a:rPr>
              <a:t>(Operator Inference, NN)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18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18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B345F-9A4C-4FFE-9264-36E8F568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788" y="861680"/>
            <a:ext cx="2218966" cy="1710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AB21E-4ED6-43F8-8CE2-40460BB65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0419" y="4000269"/>
            <a:ext cx="2334705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 </a:t>
            </a:r>
            <a:r>
              <a:rPr lang="en-US"/>
              <a:t>and Ongoing/Future </a:t>
            </a:r>
            <a:r>
              <a:rPr lang="en-US" dirty="0"/>
              <a:t>Work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7D449-5266-4C34-8910-5A468DFA57C2}"/>
              </a:ext>
            </a:extLst>
          </p:cNvPr>
          <p:cNvSpPr txBox="1"/>
          <p:nvPr/>
        </p:nvSpPr>
        <p:spPr>
          <a:xfrm>
            <a:off x="64951" y="810900"/>
            <a:ext cx="123624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Schwarz has been </a:t>
            </a:r>
            <a:r>
              <a:rPr lang="en-US" sz="2000" b="1" dirty="0"/>
              <a:t>demonstrated </a:t>
            </a:r>
            <a:r>
              <a:rPr lang="en-US" sz="2000" dirty="0"/>
              <a:t>for </a:t>
            </a:r>
            <a:r>
              <a:rPr lang="en-US" sz="2000" b="1" dirty="0"/>
              <a:t>coupling</a:t>
            </a:r>
            <a:r>
              <a:rPr lang="en-US" sz="2000" dirty="0"/>
              <a:t> of FOMs and (H)ROMs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Computational gains </a:t>
            </a:r>
            <a:r>
              <a:rPr lang="en-US" sz="2000" dirty="0">
                <a:cs typeface="Calibri" panose="020F0502020204030204" pitchFamily="34" charset="0"/>
              </a:rPr>
              <a:t>can be achieved by coupling </a:t>
            </a:r>
            <a:r>
              <a:rPr lang="en-US" sz="2000" b="1" dirty="0">
                <a:cs typeface="Calibri" panose="020F0502020204030204" pitchFamily="34" charset="0"/>
              </a:rPr>
              <a:t>HROMs</a:t>
            </a:r>
            <a:r>
              <a:rPr lang="en-US" sz="2000" dirty="0">
                <a:cs typeface="Calibri" panose="020F0502020204030204" pitchFamily="34" charset="0"/>
              </a:rPr>
              <a:t> and using the </a:t>
            </a:r>
            <a:r>
              <a:rPr lang="en-US" sz="2000" b="1" dirty="0">
                <a:cs typeface="Calibri" panose="020F0502020204030204" pitchFamily="34" charset="0"/>
              </a:rPr>
              <a:t>additive Schwarz </a:t>
            </a:r>
            <a:r>
              <a:rPr lang="en-US" sz="2000" dirty="0">
                <a:cs typeface="Calibri" panose="020F0502020204030204" pitchFamily="34" charset="0"/>
              </a:rPr>
              <a:t>variant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Interesting </a:t>
            </a:r>
            <a:r>
              <a:rPr lang="en-US" sz="2000" b="1" dirty="0">
                <a:cs typeface="Calibri" panose="020F0502020204030204" pitchFamily="34" charset="0"/>
              </a:rPr>
              <a:t>new results </a:t>
            </a:r>
            <a:r>
              <a:rPr lang="en-US" sz="2000" dirty="0">
                <a:cs typeface="Calibri" panose="020F0502020204030204" pitchFamily="34" charset="0"/>
              </a:rPr>
              <a:t>regarding </a:t>
            </a:r>
            <a:r>
              <a:rPr lang="en-US" sz="2000" b="1" dirty="0">
                <a:cs typeface="Calibri" panose="020F0502020204030204" pitchFamily="34" charset="0"/>
              </a:rPr>
              <a:t>interface sampling </a:t>
            </a:r>
            <a:r>
              <a:rPr lang="en-US" sz="2000" dirty="0">
                <a:cs typeface="Calibri" panose="020F0502020204030204" pitchFamily="34" charset="0"/>
              </a:rPr>
              <a:t>&amp; </a:t>
            </a:r>
            <a:r>
              <a:rPr lang="en-US" sz="2000" b="1" dirty="0">
                <a:cs typeface="Calibri" panose="020F0502020204030204" pitchFamily="34" charset="0"/>
              </a:rPr>
              <a:t>non-overlapping transmission BCs </a:t>
            </a:r>
            <a:r>
              <a:rPr lang="en-US" sz="2000" dirty="0">
                <a:cs typeface="Calibri" panose="020F0502020204030204" pitchFamily="34" charset="0"/>
              </a:rPr>
              <a:t>for CCFV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286" y="2353388"/>
            <a:ext cx="724109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Ongoing &amp; future work</a:t>
            </a:r>
            <a:r>
              <a:rPr lang="en-US" sz="2200" dirty="0">
                <a:solidFill>
                  <a:srgbClr val="0070C0"/>
                </a:solidFill>
                <a:cs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Extension to </a:t>
            </a:r>
            <a:r>
              <a:rPr lang="en-US" sz="2000" b="1" dirty="0">
                <a:cs typeface="Calibri" panose="020F0502020204030204" pitchFamily="34" charset="0"/>
              </a:rPr>
              <a:t>other applications</a:t>
            </a:r>
            <a:r>
              <a:rPr lang="en-US" sz="2000" dirty="0">
                <a:cs typeface="Calibri" panose="020F0502020204030204" pitchFamily="34" charset="0"/>
              </a:rPr>
              <a:t> (fasteners, laser welds)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Rigorous analysis </a:t>
            </a:r>
            <a:r>
              <a:rPr lang="en-US" sz="2000" dirty="0"/>
              <a:t>of why Dirichlet-Dirichlet BC “work” when employing non-overlapping Schwarz with </a:t>
            </a:r>
            <a:r>
              <a:rPr lang="en-US" sz="2000" dirty="0" err="1"/>
              <a:t>discretizations</a:t>
            </a:r>
            <a:r>
              <a:rPr lang="en-US" sz="2000" dirty="0"/>
              <a:t> that employ ghost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endParaRPr lang="en-US" sz="20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2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AEA78-9E1B-4031-9199-D2C3EC42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213" y="743865"/>
            <a:ext cx="2049616" cy="4755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D6C7C3A-2FAE-4541-A9BC-163DA8C0C09F}"/>
              </a:ext>
            </a:extLst>
          </p:cNvPr>
          <p:cNvSpPr txBox="1"/>
          <p:nvPr/>
        </p:nvSpPr>
        <p:spPr>
          <a:xfrm>
            <a:off x="8598605" y="6377389"/>
            <a:ext cx="6233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>
                <a:hlinkClick r:id="rId4"/>
              </a:rPr>
              <a:t>https://pressio.github.io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FDD2B-35EE-FCC8-E1DF-D7BE9637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578" y="4688637"/>
            <a:ext cx="4680676" cy="1308751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9C8F2A9-14C9-0E78-95D9-FE0B61D92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894" y="2492392"/>
            <a:ext cx="3884638" cy="2082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F60BE-7D2C-27EC-D963-07F7B80D9292}"/>
              </a:ext>
            </a:extLst>
          </p:cNvPr>
          <p:cNvSpPr txBox="1"/>
          <p:nvPr/>
        </p:nvSpPr>
        <p:spPr>
          <a:xfrm>
            <a:off x="86746" y="4103956"/>
            <a:ext cx="74145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Learning</a:t>
            </a:r>
            <a:r>
              <a:rPr lang="en-US" sz="2000" dirty="0"/>
              <a:t> of </a:t>
            </a:r>
            <a:r>
              <a:rPr lang="en-US" sz="2000" b="1" dirty="0"/>
              <a:t>“optimal” transmission conditions </a:t>
            </a:r>
            <a:r>
              <a:rPr lang="en-US" sz="2000" dirty="0"/>
              <a:t>to ensure </a:t>
            </a:r>
            <a:r>
              <a:rPr lang="en-US" sz="2000" b="1" dirty="0"/>
              <a:t>structure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Extension of Schwarz to enabling coupling of </a:t>
            </a:r>
            <a:r>
              <a:rPr lang="en-US" sz="2000" b="1" dirty="0"/>
              <a:t>non-intrusive ROMs </a:t>
            </a:r>
            <a:r>
              <a:rPr lang="en-US" sz="2000" dirty="0"/>
              <a:t>(e.g., </a:t>
            </a:r>
            <a:r>
              <a:rPr lang="en-US" sz="2000" dirty="0" err="1"/>
              <a:t>OpInf</a:t>
            </a:r>
            <a:r>
              <a:rPr lang="en-US" sz="2000" dirty="0"/>
              <a:t>, Neural Networks)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Development of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automated criteria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to determine appropriate use of less refined or reduced-order models without sacrificing accuracy, enabling </a:t>
            </a:r>
            <a:r>
              <a:rPr lang="en-US" sz="2000" b="1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real-time transitions </a:t>
            </a:r>
            <a:r>
              <a:rPr lang="en-US" sz="2000" dirty="0">
                <a:effectLst/>
                <a:ea typeface="Calibri" panose="020F0502020204030204" pitchFamily="34" charset="0"/>
                <a:cs typeface="Calibri Light" panose="020F0302020204030204" pitchFamily="34" charset="0"/>
              </a:rPr>
              <a:t>between different model fidelities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/>
              <p:nvPr/>
            </p:nvSpPr>
            <p:spPr>
              <a:xfrm>
                <a:off x="4423778" y="6362000"/>
                <a:ext cx="3190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b="1" i="1" dirty="0">
                    <a:solidFill>
                      <a:srgbClr val="FF0000"/>
                    </a:solidFill>
                  </a:rPr>
                  <a:t>New project</a:t>
                </a:r>
                <a:r>
                  <a:rPr lang="en-US" dirty="0">
                    <a:solidFill>
                      <a:srgbClr val="FF0000"/>
                    </a:solidFill>
                  </a:rPr>
                  <a:t>: AHEAD LDRD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EDCE9-B163-21B1-E993-4565BE8B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778" y="6362000"/>
                <a:ext cx="3190361" cy="369332"/>
              </a:xfrm>
              <a:prstGeom prst="rect">
                <a:avLst/>
              </a:prstGeom>
              <a:blipFill>
                <a:blip r:embed="rId7"/>
                <a:stretch>
                  <a:fillRect t="-11667" r="-76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3B5D470-A148-8F39-61DE-2CC58F837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6890" y="605801"/>
            <a:ext cx="1018748" cy="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Team &amp; Acknowledgments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C1F07-532E-430E-9389-8D2FA54F7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98" y="1302112"/>
            <a:ext cx="1411986" cy="1745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EFB71-3B15-48D5-ABFC-A4226F1CB290}"/>
              </a:ext>
            </a:extLst>
          </p:cNvPr>
          <p:cNvSpPr txBox="1"/>
          <p:nvPr/>
        </p:nvSpPr>
        <p:spPr>
          <a:xfrm>
            <a:off x="621814" y="309583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Irina Tezaur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A5E44E-C2CF-4967-A2BB-775AC3B2D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87" y="1271335"/>
            <a:ext cx="1745587" cy="1745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48BA9E-7482-4D2F-BA38-1D2937B76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833" y="4246332"/>
            <a:ext cx="1518146" cy="11386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B34A19-62EA-44BE-8716-08E2E2872AF8}"/>
              </a:ext>
            </a:extLst>
          </p:cNvPr>
          <p:cNvSpPr txBox="1"/>
          <p:nvPr/>
        </p:nvSpPr>
        <p:spPr>
          <a:xfrm>
            <a:off x="6797617" y="3057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Joshua Barnett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5902C-EA2A-4152-8827-A78A5B703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8" y="1302112"/>
            <a:ext cx="1723777" cy="1723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75B710-8DFF-4050-B5CD-AE22CB79B85D}"/>
              </a:ext>
            </a:extLst>
          </p:cNvPr>
          <p:cNvSpPr txBox="1"/>
          <p:nvPr/>
        </p:nvSpPr>
        <p:spPr>
          <a:xfrm>
            <a:off x="2533996" y="3093776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 Wentland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BA535F-8CC1-92BA-A2E7-5EABBA4FE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916" y="1277914"/>
            <a:ext cx="1682836" cy="1701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86A47-3F7D-3DFE-8B81-D5FA0F1FD3C3}"/>
              </a:ext>
            </a:extLst>
          </p:cNvPr>
          <p:cNvSpPr txBox="1"/>
          <p:nvPr/>
        </p:nvSpPr>
        <p:spPr>
          <a:xfrm>
            <a:off x="4581721" y="3071638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Francesco Rizzi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227386-CB90-D012-2401-47334947BFE3}"/>
              </a:ext>
            </a:extLst>
          </p:cNvPr>
          <p:cNvSpPr txBox="1"/>
          <p:nvPr/>
        </p:nvSpPr>
        <p:spPr>
          <a:xfrm>
            <a:off x="196454" y="5516925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i="1" dirty="0"/>
              <a:t>Former Intern from Virginia Tech           [Schwarz + PINNs]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26A69D-E80C-7E2F-1EFB-B87E51BB2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528" y="3599004"/>
            <a:ext cx="1785938" cy="17859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0A6515-554F-687C-CFDF-963205CB21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613" y="3582918"/>
            <a:ext cx="1675764" cy="17563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8CFF6B-70EA-F9E1-22AC-0CE9125F51EB}"/>
              </a:ext>
            </a:extLst>
          </p:cNvPr>
          <p:cNvSpPr txBox="1"/>
          <p:nvPr/>
        </p:nvSpPr>
        <p:spPr>
          <a:xfrm>
            <a:off x="2701550" y="5464187"/>
            <a:ext cx="268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Ian Moore</a:t>
            </a:r>
          </a:p>
          <a:p>
            <a:pPr algn="ctr"/>
            <a:r>
              <a:rPr lang="en-US" i="1" dirty="0"/>
              <a:t>Intern from        Virginia Tech</a:t>
            </a:r>
          </a:p>
          <a:p>
            <a:pPr algn="ctr"/>
            <a:r>
              <a:rPr lang="en-US" i="1" dirty="0"/>
              <a:t>[Schwarz + </a:t>
            </a:r>
            <a:r>
              <a:rPr lang="en-US" i="1" dirty="0" err="1"/>
              <a:t>OpInf</a:t>
            </a:r>
            <a:r>
              <a:rPr lang="en-US" i="1" dirty="0"/>
              <a:t>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28870-A61E-065E-B162-7A38B628C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8398" y="1316311"/>
            <a:ext cx="1629691" cy="1709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D9C132-CEB3-BDD1-C65F-765ED114C7B3}"/>
              </a:ext>
            </a:extLst>
          </p:cNvPr>
          <p:cNvSpPr txBox="1"/>
          <p:nvPr/>
        </p:nvSpPr>
        <p:spPr>
          <a:xfrm>
            <a:off x="8845342" y="3096512"/>
            <a:ext cx="2527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Alejandro Mota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C5BF0-3EE0-76DC-9439-4A55CF8D2F4C}"/>
              </a:ext>
            </a:extLst>
          </p:cNvPr>
          <p:cNvSpPr txBox="1"/>
          <p:nvPr/>
        </p:nvSpPr>
        <p:spPr>
          <a:xfrm>
            <a:off x="4622220" y="5471523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Eric Parish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5169C-A4BA-F8D3-7478-C739F7E39B90}"/>
              </a:ext>
            </a:extLst>
          </p:cNvPr>
          <p:cNvSpPr txBox="1"/>
          <p:nvPr/>
        </p:nvSpPr>
        <p:spPr>
          <a:xfrm>
            <a:off x="6623010" y="5452264"/>
            <a:ext cx="25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Anthony Gruber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14F98-2311-5E63-25A4-6214BB16E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3254" y="3560693"/>
            <a:ext cx="1785377" cy="17853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FF4326-1550-8D73-1187-2FA7ADAE26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031" y="3582918"/>
            <a:ext cx="1756329" cy="175632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3EE4B8-F6DF-7EF5-86FE-FCE4CCF1BE36}"/>
              </a:ext>
            </a:extLst>
          </p:cNvPr>
          <p:cNvSpPr/>
          <p:nvPr/>
        </p:nvSpPr>
        <p:spPr>
          <a:xfrm>
            <a:off x="4820144" y="3463109"/>
            <a:ext cx="4203617" cy="235848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880698-610F-E3B9-FE3F-6172596D75F7}"/>
              </a:ext>
            </a:extLst>
          </p:cNvPr>
          <p:cNvSpPr txBox="1"/>
          <p:nvPr/>
        </p:nvSpPr>
        <p:spPr>
          <a:xfrm>
            <a:off x="6153953" y="596630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AHEAD/M2dt</a:t>
            </a:r>
          </a:p>
        </p:txBody>
      </p:sp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47C52985-34E8-4E06-2639-C62B4B26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98" y="5680102"/>
            <a:ext cx="2906161" cy="9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9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F3AE-3E7B-9D66-0D5F-37E17718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Codes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83BB-97DB-4992-A8EC-D27546B8EF5B}"/>
              </a:ext>
            </a:extLst>
          </p:cNvPr>
          <p:cNvSpPr txBox="1"/>
          <p:nvPr/>
        </p:nvSpPr>
        <p:spPr>
          <a:xfrm>
            <a:off x="127700" y="923530"/>
            <a:ext cx="11845159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[1] A. Mota, </a:t>
            </a:r>
            <a:r>
              <a:rPr lang="en-US" b="1" dirty="0">
                <a:cs typeface="Calibri" panose="020F0502020204030204" pitchFamily="34" charset="0"/>
              </a:rPr>
              <a:t>I. Tezaur</a:t>
            </a:r>
            <a:r>
              <a:rPr lang="en-US" dirty="0">
                <a:cs typeface="Calibri" panose="020F0502020204030204" pitchFamily="34" charset="0"/>
              </a:rPr>
              <a:t>, C. Alleman. “The Schwarz Alternating Method in Solid Mechanics", </a:t>
            </a:r>
            <a:r>
              <a:rPr lang="en-US" i="1" dirty="0" err="1">
                <a:cs typeface="Calibri" panose="020F0502020204030204" pitchFamily="34" charset="0"/>
              </a:rPr>
              <a:t>Comput</a:t>
            </a:r>
            <a:r>
              <a:rPr lang="en-US" i="1" dirty="0">
                <a:cs typeface="Calibri" panose="020F0502020204030204" pitchFamily="34" charset="0"/>
              </a:rPr>
              <a:t>. Meth. Appl. Mech. </a:t>
            </a:r>
            <a:r>
              <a:rPr lang="en-US" i="1" dirty="0" err="1">
                <a:cs typeface="Calibri" panose="020F0502020204030204" pitchFamily="34" charset="0"/>
              </a:rPr>
              <a:t>Engng</a:t>
            </a:r>
            <a:r>
              <a:rPr lang="en-US" i="1" dirty="0">
                <a:cs typeface="Calibri" panose="020F0502020204030204" pitchFamily="34" charset="0"/>
              </a:rPr>
              <a:t>. </a:t>
            </a:r>
            <a:r>
              <a:rPr lang="en-US" dirty="0">
                <a:cs typeface="Calibri" panose="020F0502020204030204" pitchFamily="34" charset="0"/>
              </a:rPr>
              <a:t>319 (2017), 19-51.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[2] A. Mota, </a:t>
            </a:r>
            <a:r>
              <a:rPr lang="en-US" b="1" dirty="0">
                <a:cs typeface="Calibri" panose="020F0502020204030204" pitchFamily="34" charset="0"/>
              </a:rPr>
              <a:t>I. Tezaur</a:t>
            </a:r>
            <a:r>
              <a:rPr lang="en-US" dirty="0">
                <a:cs typeface="Calibri" panose="020F0502020204030204" pitchFamily="34" charset="0"/>
              </a:rPr>
              <a:t>, G. Phlipot. “The Schwarz Alternating Method for Dynamic Solid Mechanics”, </a:t>
            </a:r>
            <a:r>
              <a:rPr lang="en-US" i="1" dirty="0" err="1">
                <a:cs typeface="Calibri" panose="020F0502020204030204" pitchFamily="34" charset="0"/>
              </a:rPr>
              <a:t>Comput</a:t>
            </a:r>
            <a:r>
              <a:rPr lang="en-US" i="1" dirty="0">
                <a:cs typeface="Calibri" panose="020F0502020204030204" pitchFamily="34" charset="0"/>
              </a:rPr>
              <a:t>. Meth. Appl. Mech. </a:t>
            </a:r>
            <a:r>
              <a:rPr lang="en-US" i="1" dirty="0" err="1">
                <a:cs typeface="Calibri" panose="020F0502020204030204" pitchFamily="34" charset="0"/>
              </a:rPr>
              <a:t>Engng</a:t>
            </a:r>
            <a:r>
              <a:rPr lang="en-US" i="1" dirty="0">
                <a:cs typeface="Calibri" panose="020F0502020204030204" pitchFamily="34" charset="0"/>
              </a:rPr>
              <a:t>. </a:t>
            </a:r>
            <a:r>
              <a:rPr lang="en-US" dirty="0">
                <a:cs typeface="Calibri" panose="020F0502020204030204" pitchFamily="34" charset="0"/>
              </a:rPr>
              <a:t>121 (21) (2022) 5036-5071. </a:t>
            </a:r>
          </a:p>
          <a:p>
            <a:endParaRPr lang="en-US" sz="400" dirty="0">
              <a:cs typeface="Calibri" panose="020F0502020204030204" pitchFamily="34" charset="0"/>
            </a:endParaRPr>
          </a:p>
          <a:p>
            <a:r>
              <a:rPr lang="en-US" dirty="0">
                <a:cs typeface="Calibri" panose="020F0502020204030204" pitchFamily="34" charset="0"/>
              </a:rPr>
              <a:t>[3] </a:t>
            </a:r>
            <a:r>
              <a:rPr lang="en-US" b="0" i="0" dirty="0">
                <a:effectLst/>
                <a:cs typeface="Calibri" panose="020F0502020204030204" pitchFamily="34" charset="0"/>
              </a:rPr>
              <a:t>J. Barnett, </a:t>
            </a:r>
            <a:r>
              <a:rPr lang="en-US" b="1" i="0" dirty="0">
                <a:effectLst/>
                <a:cs typeface="Calibri" panose="020F0502020204030204" pitchFamily="34" charset="0"/>
              </a:rPr>
              <a:t>I. Tezaur</a:t>
            </a:r>
            <a:r>
              <a:rPr lang="en-US" b="0" i="0" dirty="0">
                <a:effectLst/>
                <a:cs typeface="Calibri" panose="020F0502020204030204" pitchFamily="34" charset="0"/>
              </a:rPr>
              <a:t>, A. Mota. “The Schwarz alternating method for the seamless coupling of nonlinear reduced order models and full order models”, </a:t>
            </a:r>
            <a:r>
              <a:rPr lang="en-US" b="0" i="0" dirty="0" err="1">
                <a:effectLst/>
                <a:cs typeface="Calibri" panose="020F0502020204030204" pitchFamily="34" charset="0"/>
              </a:rPr>
              <a:t>ArXiv</a:t>
            </a:r>
            <a:r>
              <a:rPr lang="en-US" b="0" i="0" dirty="0">
                <a:effectLst/>
                <a:cs typeface="Calibri" panose="020F0502020204030204" pitchFamily="34" charset="0"/>
              </a:rPr>
              <a:t> pre-print, 2022. </a:t>
            </a:r>
            <a:r>
              <a:rPr lang="en-US" b="0" i="0" dirty="0">
                <a:solidFill>
                  <a:srgbClr val="0070C0"/>
                </a:solidFill>
                <a:effectLst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https://arxiv.org/abs/2210.12551</a:t>
            </a:r>
            <a:r>
              <a:rPr lang="en-US" b="0" i="0" dirty="0">
                <a:solidFill>
                  <a:srgbClr val="0070C0"/>
                </a:solidFill>
                <a:effectLst/>
                <a:cs typeface="Calibri" panose="020F0502020204030204" pitchFamily="34" charset="0"/>
              </a:rPr>
              <a:t>   </a:t>
            </a:r>
          </a:p>
          <a:p>
            <a:endParaRPr lang="en-US" sz="400" b="0" i="0" dirty="0">
              <a:solidFill>
                <a:srgbClr val="0070C0"/>
              </a:solidFill>
              <a:effectLst/>
              <a:cs typeface="Calibri" panose="020F0502020204030204" pitchFamily="34" charset="0"/>
            </a:endParaRPr>
          </a:p>
          <a:p>
            <a:r>
              <a:rPr lang="en-US" dirty="0"/>
              <a:t>[4] W. Snyder, </a:t>
            </a:r>
            <a:r>
              <a:rPr lang="en-US" b="1" dirty="0"/>
              <a:t>I. Tezaur</a:t>
            </a:r>
            <a:r>
              <a:rPr lang="en-US" dirty="0"/>
              <a:t>, C. Wentland.  “Domain decomposition-based coupling of physics-informed neural networks via the Schwarz alternating method”, </a:t>
            </a:r>
            <a:r>
              <a:rPr lang="en-US" dirty="0" err="1"/>
              <a:t>ArXiv</a:t>
            </a:r>
            <a:r>
              <a:rPr lang="en-US" dirty="0"/>
              <a:t> pre-print, 2023.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https://arxiv.org/abs/2311.00224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endParaRPr lang="en-US" sz="400" dirty="0">
              <a:solidFill>
                <a:srgbClr val="0070C0"/>
              </a:solidFill>
            </a:endParaRPr>
          </a:p>
          <a:p>
            <a:r>
              <a:rPr lang="en-US" dirty="0"/>
              <a:t>[5] A. Mota, D. Koliesnikova, </a:t>
            </a:r>
            <a:r>
              <a:rPr lang="en-US" b="1" dirty="0"/>
              <a:t>I. Tezaur</a:t>
            </a:r>
            <a:r>
              <a:rPr lang="en-US" dirty="0"/>
              <a:t>.  “</a:t>
            </a:r>
            <a:r>
              <a:rPr lang="en-US" b="0" i="0" dirty="0">
                <a:solidFill>
                  <a:srgbClr val="212529"/>
                </a:solidFill>
                <a:effectLst/>
              </a:rPr>
              <a:t>A Fundamentally New Coupled Approach to Contact Mechanics via the Dirichlet-Neumann Schwarz Alternating Method”, </a:t>
            </a:r>
            <a:r>
              <a:rPr lang="en-US" b="0" i="0" dirty="0" err="1">
                <a:solidFill>
                  <a:srgbClr val="212529"/>
                </a:solidFill>
                <a:effectLst/>
              </a:rPr>
              <a:t>ArXiv</a:t>
            </a:r>
            <a:r>
              <a:rPr lang="en-US" b="0" i="0" dirty="0">
                <a:solidFill>
                  <a:srgbClr val="212529"/>
                </a:solidFill>
                <a:effectLst/>
              </a:rPr>
              <a:t> pre-print, 2023. </a:t>
            </a:r>
            <a:r>
              <a:rPr lang="en-US" b="0" i="0" dirty="0">
                <a:solidFill>
                  <a:srgbClr val="212529"/>
                </a:solidFill>
                <a:effectLst/>
                <a:hlinkClick r:id="rId4"/>
              </a:rPr>
              <a:t>https://arxiv.org/abs/2311.05643</a:t>
            </a:r>
            <a:r>
              <a:rPr lang="en-US" b="0" i="0" dirty="0">
                <a:solidFill>
                  <a:srgbClr val="212529"/>
                </a:solidFill>
                <a:effectLst/>
              </a:rPr>
              <a:t> </a:t>
            </a:r>
          </a:p>
          <a:p>
            <a:endParaRPr lang="en-US" sz="400" b="0" i="0" dirty="0">
              <a:solidFill>
                <a:srgbClr val="212529"/>
              </a:solidFill>
              <a:effectLst/>
            </a:endParaRPr>
          </a:p>
          <a:p>
            <a:r>
              <a:rPr lang="en-US" dirty="0">
                <a:solidFill>
                  <a:srgbClr val="212529"/>
                </a:solidFill>
              </a:rPr>
              <a:t>[6] C. Wentland, F. Rizzi, J. Barnett, </a:t>
            </a:r>
            <a:r>
              <a:rPr lang="en-US" b="1" dirty="0">
                <a:solidFill>
                  <a:srgbClr val="212529"/>
                </a:solidFill>
              </a:rPr>
              <a:t>I. Tezaur</a:t>
            </a:r>
            <a:r>
              <a:rPr lang="en-US" dirty="0">
                <a:solidFill>
                  <a:srgbClr val="212529"/>
                </a:solidFill>
              </a:rPr>
              <a:t>.  “The role of interface boundary conditions and sampling strategies for Schwarz-based coupling of projection-based reduced order models, </a:t>
            </a:r>
            <a:r>
              <a:rPr lang="en-US" dirty="0" err="1">
                <a:solidFill>
                  <a:srgbClr val="212529"/>
                </a:solidFill>
              </a:rPr>
              <a:t>ArXiv</a:t>
            </a:r>
            <a:r>
              <a:rPr lang="en-US" dirty="0">
                <a:solidFill>
                  <a:srgbClr val="212529"/>
                </a:solidFill>
              </a:rPr>
              <a:t> pre-print, 2024. </a:t>
            </a:r>
            <a:r>
              <a:rPr lang="en-US" dirty="0">
                <a:solidFill>
                  <a:srgbClr val="212529"/>
                </a:solidFill>
                <a:hlinkClick r:id="rId5"/>
              </a:rPr>
              <a:t>https://arxiv.org/abs/2410.04668</a:t>
            </a:r>
            <a:r>
              <a:rPr lang="en-US" dirty="0">
                <a:solidFill>
                  <a:srgbClr val="212529"/>
                </a:solidFill>
              </a:rPr>
              <a:t> </a:t>
            </a:r>
          </a:p>
          <a:p>
            <a:endParaRPr lang="en-US" sz="400" dirty="0">
              <a:solidFill>
                <a:srgbClr val="212529"/>
              </a:solidFill>
            </a:endParaRPr>
          </a:p>
          <a:p>
            <a:r>
              <a:rPr lang="en-US" dirty="0">
                <a:solidFill>
                  <a:srgbClr val="212529"/>
                </a:solidFill>
              </a:rPr>
              <a:t>[7] </a:t>
            </a:r>
            <a:r>
              <a:rPr lang="en-US" dirty="0" err="1">
                <a:solidFill>
                  <a:srgbClr val="212529"/>
                </a:solidFill>
              </a:rPr>
              <a:t>Pressio</a:t>
            </a:r>
            <a:r>
              <a:rPr lang="en-US" dirty="0">
                <a:solidFill>
                  <a:srgbClr val="212529"/>
                </a:solidFill>
              </a:rPr>
              <a:t>: </a:t>
            </a:r>
            <a:r>
              <a:rPr lang="en-US" dirty="0">
                <a:hlinkClick r:id="rId6"/>
              </a:rPr>
              <a:t>https://pressio.github.io</a:t>
            </a:r>
            <a:r>
              <a:rPr lang="en-US" dirty="0"/>
              <a:t> </a:t>
            </a:r>
          </a:p>
          <a:p>
            <a:endParaRPr lang="en-US" sz="400" dirty="0"/>
          </a:p>
          <a:p>
            <a:r>
              <a:rPr lang="en-US" dirty="0"/>
              <a:t>[8] </a:t>
            </a:r>
            <a:r>
              <a:rPr lang="en-US" dirty="0" err="1"/>
              <a:t>Pressio</a:t>
            </a:r>
            <a:r>
              <a:rPr lang="en-US" dirty="0"/>
              <a:t> demo-apps: </a:t>
            </a:r>
            <a:r>
              <a:rPr lang="en-US" dirty="0">
                <a:hlinkClick r:id="rId7"/>
              </a:rPr>
              <a:t>https://github.com/Pressio/pressio-demoapps</a:t>
            </a:r>
            <a:r>
              <a:rPr lang="en-US" dirty="0"/>
              <a:t> </a:t>
            </a:r>
          </a:p>
          <a:p>
            <a:endParaRPr lang="en-US" sz="400" dirty="0"/>
          </a:p>
          <a:p>
            <a:r>
              <a:rPr lang="en-US" dirty="0"/>
              <a:t>[9] </a:t>
            </a:r>
            <a:r>
              <a:rPr lang="en-US" dirty="0" err="1"/>
              <a:t>Pressio</a:t>
            </a:r>
            <a:r>
              <a:rPr lang="en-US" dirty="0"/>
              <a:t> demo-apps + Schwarz: </a:t>
            </a:r>
            <a:r>
              <a:rPr lang="en-US" dirty="0">
                <a:hlinkClick r:id="rId8"/>
              </a:rPr>
              <a:t>https://github.com/cwentland0/pressio-demoapps-schwarz</a:t>
            </a:r>
            <a:r>
              <a:rPr lang="en-US" dirty="0"/>
              <a:t> (copyright assertion in progress)</a:t>
            </a:r>
          </a:p>
          <a:p>
            <a:endParaRPr lang="en-US" b="0" i="1" dirty="0">
              <a:effectLst/>
            </a:endParaRPr>
          </a:p>
          <a:p>
            <a:endParaRPr lang="en-US" b="0" i="1" dirty="0">
              <a:effectLst/>
            </a:endParaRPr>
          </a:p>
          <a:p>
            <a:r>
              <a:rPr lang="en-US" dirty="0"/>
              <a:t> 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3CBB5-1DE5-568A-F491-DC97A1A26748}"/>
              </a:ext>
            </a:extLst>
          </p:cNvPr>
          <p:cNvSpPr txBox="1"/>
          <p:nvPr/>
        </p:nvSpPr>
        <p:spPr>
          <a:xfrm>
            <a:off x="2783760" y="6043853"/>
            <a:ext cx="2811604" cy="64633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9"/>
              </a:rPr>
              <a:t>ikalash@sandia.gov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hlinkClick r:id="rId10"/>
              </a:rPr>
              <a:t>www.sandia.gov/~ikalash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8EEB3-C5A2-E7BD-124E-98FB51D23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2965" y="4994801"/>
            <a:ext cx="2049616" cy="4755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04D44F-31D5-0107-771E-8AC8358182BA}"/>
              </a:ext>
            </a:extLst>
          </p:cNvPr>
          <p:cNvSpPr/>
          <p:nvPr/>
        </p:nvSpPr>
        <p:spPr>
          <a:xfrm>
            <a:off x="156978" y="3991179"/>
            <a:ext cx="11815881" cy="89870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05426-23D6-D0DA-4680-75F8B10B13F3}"/>
              </a:ext>
            </a:extLst>
          </p:cNvPr>
          <p:cNvSpPr txBox="1"/>
          <p:nvPr/>
        </p:nvSpPr>
        <p:spPr>
          <a:xfrm>
            <a:off x="10748826" y="453472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This talk!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48186-AEF8-4CF7-9E46-41EBB1FA2877}"/>
              </a:ext>
            </a:extLst>
          </p:cNvPr>
          <p:cNvSpPr txBox="1"/>
          <p:nvPr/>
        </p:nvSpPr>
        <p:spPr>
          <a:xfrm>
            <a:off x="5841247" y="6034070"/>
            <a:ext cx="6141721" cy="646331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Students: </a:t>
            </a:r>
            <a:r>
              <a:rPr lang="en-US" dirty="0"/>
              <a:t>we have available a summer internship on ROM at Sandia!  If interested, please email your CV to Irina.</a:t>
            </a:r>
          </a:p>
        </p:txBody>
      </p:sp>
    </p:spTree>
    <p:extLst>
      <p:ext uri="{BB962C8B-B14F-4D97-AF65-F5344CB8AC3E}">
        <p14:creationId xmlns:p14="http://schemas.microsoft.com/office/powerpoint/2010/main" val="2030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9EE8-C502-4CFF-ACF8-45BE1106A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57" y="3226262"/>
            <a:ext cx="10058400" cy="570225"/>
          </a:xfrm>
        </p:spPr>
        <p:txBody>
          <a:bodyPr/>
          <a:lstStyle/>
          <a:p>
            <a:pPr algn="ctr"/>
            <a:r>
              <a:rPr lang="en-US" dirty="0"/>
              <a:t>Start of 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7B47-4C62-465C-93E2-7C321D00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 descr="Diagram&#10;&#10;Description automatically generated">
            <a:extLst>
              <a:ext uri="{FF2B5EF4-FFF2-40B4-BE49-F238E27FC236}">
                <a16:creationId xmlns:a16="http://schemas.microsoft.com/office/drawing/2014/main" id="{B5326C38-B2B1-4691-9435-82BAFF6A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264" y="4205684"/>
            <a:ext cx="4715087" cy="25275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649" y="5638601"/>
            <a:ext cx="55783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Alternating Schwarz-based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Optimization-based coupling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" dirty="0"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Coupling via generalized mortar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CBA041-E763-344D-B691-38DEDB8D1A6A}"/>
              </a:ext>
            </a:extLst>
          </p:cNvPr>
          <p:cNvSpPr txBox="1"/>
          <p:nvPr/>
        </p:nvSpPr>
        <p:spPr>
          <a:xfrm>
            <a:off x="99702" y="1006455"/>
            <a:ext cx="4099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objective: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BE168B-3003-EA4A-A318-51059FF7C6EA}"/>
              </a:ext>
            </a:extLst>
          </p:cNvPr>
          <p:cNvSpPr/>
          <p:nvPr/>
        </p:nvSpPr>
        <p:spPr>
          <a:xfrm>
            <a:off x="199873" y="1432633"/>
            <a:ext cx="119921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Discover mathematical principles </a:t>
            </a:r>
            <a:r>
              <a:rPr lang="en-US" sz="2000" dirty="0">
                <a:cs typeface="Calibri" panose="020F0502020204030204" pitchFamily="34" charset="0"/>
              </a:rPr>
              <a:t>guiding the assembly of </a:t>
            </a:r>
            <a:r>
              <a:rPr lang="en-US" sz="2000" b="1" dirty="0">
                <a:cs typeface="Calibri" panose="020F0502020204030204" pitchFamily="34" charset="0"/>
              </a:rPr>
              <a:t>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</a:t>
            </a:r>
            <a:r>
              <a:rPr lang="en-US" sz="2000" dirty="0">
                <a:cs typeface="Calibri" panose="020F0502020204030204" pitchFamily="34" charset="0"/>
              </a:rPr>
              <a:t> numerical models in stable, accurate and physically consistent ways.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EDF2515-DD75-8644-978B-97B54CAAC6C7}"/>
              </a:ext>
            </a:extLst>
          </p:cNvPr>
          <p:cNvSpPr txBox="1"/>
          <p:nvPr/>
        </p:nvSpPr>
        <p:spPr>
          <a:xfrm>
            <a:off x="99702" y="2205814"/>
            <a:ext cx="3429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Principal research goals:</a:t>
            </a:r>
            <a:endParaRPr lang="en-US" sz="2200" b="1" dirty="0">
              <a:cs typeface="Calibri" panose="020F050202020403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E1BA336-6AA4-E242-ABB8-C7980A2E4E62}"/>
              </a:ext>
            </a:extLst>
          </p:cNvPr>
          <p:cNvSpPr/>
          <p:nvPr/>
        </p:nvSpPr>
        <p:spPr>
          <a:xfrm>
            <a:off x="199873" y="2645201"/>
            <a:ext cx="1178498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“Mix-and-match” standard</a:t>
            </a:r>
            <a:r>
              <a:rPr lang="en-US" sz="2000" dirty="0">
                <a:cs typeface="Calibri" panose="020F0502020204030204" pitchFamily="34" charset="0"/>
              </a:rPr>
              <a:t> and </a:t>
            </a:r>
            <a:r>
              <a:rPr lang="en-US" sz="2000" b="1" dirty="0">
                <a:cs typeface="Calibri" panose="020F0502020204030204" pitchFamily="34" charset="0"/>
              </a:rPr>
              <a:t>data-driven models </a:t>
            </a:r>
            <a:r>
              <a:rPr lang="en-US" sz="2000" dirty="0">
                <a:cs typeface="Calibri" panose="020F0502020204030204" pitchFamily="34" charset="0"/>
              </a:rPr>
              <a:t>from three-classes</a:t>
            </a:r>
            <a:endParaRPr lang="en-US" sz="200" dirty="0">
              <a:cs typeface="Calibri" panose="020F0502020204030204" pitchFamily="34" charset="0"/>
            </a:endParaRP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A:</a:t>
            </a:r>
            <a:r>
              <a:rPr lang="en-US" sz="2000" dirty="0">
                <a:cs typeface="Calibri" panose="020F0502020204030204" pitchFamily="34" charset="0"/>
              </a:rPr>
              <a:t> projection-based reduced order models (ROMs)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B: </a:t>
            </a:r>
            <a:r>
              <a:rPr lang="en-US" sz="2000" dirty="0">
                <a:cs typeface="Calibri" panose="020F0502020204030204" pitchFamily="34" charset="0"/>
              </a:rPr>
              <a:t>machine-learned models, i.e., Physics-Informed Neural Networks (PINNs)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cs typeface="Calibri" panose="020F0502020204030204" pitchFamily="34" charset="0"/>
              </a:rPr>
              <a:t>Class C:</a:t>
            </a:r>
            <a:r>
              <a:rPr lang="en-US" sz="2000" dirty="0">
                <a:cs typeface="Calibri" panose="020F0502020204030204" pitchFamily="34" charset="0"/>
              </a:rPr>
              <a:t> flow map approximation models, i.e., dynamic model decomposition (DMD) models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649" y="4103584"/>
            <a:ext cx="6941434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Calibri" panose="020F0502020204030204" pitchFamily="34" charset="0"/>
              </a:rPr>
              <a:t>Ensure </a:t>
            </a:r>
            <a:r>
              <a:rPr lang="en-US" sz="2000" b="1" dirty="0">
                <a:cs typeface="Calibri" panose="020F0502020204030204" pitchFamily="34" charset="0"/>
              </a:rPr>
              <a:t>well-</a:t>
            </a:r>
            <a:r>
              <a:rPr lang="en-US" sz="2000" b="1" dirty="0" err="1">
                <a:cs typeface="Calibri" panose="020F0502020204030204" pitchFamily="34" charset="0"/>
              </a:rPr>
              <a:t>posedness</a:t>
            </a:r>
            <a:r>
              <a:rPr lang="en-US" sz="2000" b="1" dirty="0">
                <a:cs typeface="Calibri" panose="020F0502020204030204" pitchFamily="34" charset="0"/>
              </a:rPr>
              <a:t> &amp; physical consistency </a:t>
            </a:r>
            <a:r>
              <a:rPr lang="en-US" sz="2000" dirty="0">
                <a:cs typeface="Calibri" panose="020F0502020204030204" pitchFamily="34" charset="0"/>
              </a:rPr>
              <a:t>of  resulting </a:t>
            </a:r>
            <a:r>
              <a:rPr lang="en-US" sz="2000" b="1" dirty="0">
                <a:cs typeface="Calibri" panose="020F0502020204030204" pitchFamily="34" charset="0"/>
              </a:rPr>
              <a:t>heterogeneous models</a:t>
            </a:r>
            <a:r>
              <a:rPr lang="en-US" sz="2000" dirty="0">
                <a:cs typeface="Calibri" panose="020F0502020204030204" pitchFamily="34" charset="0"/>
              </a:rPr>
              <a:t>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 panose="020F0502020204030204" pitchFamily="34" charset="0"/>
              </a:rPr>
              <a:t>Solve</a:t>
            </a:r>
            <a:r>
              <a:rPr lang="en-US" sz="2000" dirty="0">
                <a:cs typeface="Calibri" panose="020F0502020204030204" pitchFamily="34" charset="0"/>
              </a:rPr>
              <a:t> such heterogeneous models efficiently.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702" y="5267797"/>
            <a:ext cx="8548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cs typeface="Calibri" panose="020F0502020204030204" pitchFamily="34" charset="0"/>
              </a:rPr>
              <a:t>Three coupling methods: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94522B-92FE-41F2-B887-C8249D7C6F80}"/>
              </a:ext>
            </a:extLst>
          </p:cNvPr>
          <p:cNvSpPr txBox="1">
            <a:spLocks/>
          </p:cNvSpPr>
          <p:nvPr/>
        </p:nvSpPr>
        <p:spPr>
          <a:xfrm>
            <a:off x="693750" y="57669"/>
            <a:ext cx="10533988" cy="70519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Flexible Heterogeneous Numerical Methods (</a:t>
            </a:r>
            <a:r>
              <a:rPr lang="en-US" sz="2800" dirty="0" err="1">
                <a:solidFill>
                  <a:schemeClr val="tx1"/>
                </a:solidFill>
                <a:latin typeface="Gill Sans MT" panose="020B0502020104020203" pitchFamily="34" charset="0"/>
              </a:rPr>
              <a:t>fHNM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) and </a:t>
            </a:r>
            <a:r>
              <a:rPr lang="en-US" sz="2800" dirty="0">
                <a:solidFill>
                  <a:schemeClr val="tx1"/>
                </a:solidFill>
              </a:rPr>
              <a:t>Multi-faceted Mathematics for Predictive Digital Twins (M2dt) Projects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8179CF-C532-4C44-B408-1B41AC806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3163" y="2826810"/>
            <a:ext cx="1282229" cy="9616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6768F8-2E81-436C-A476-2C08AE6CEBFF}"/>
              </a:ext>
            </a:extLst>
          </p:cNvPr>
          <p:cNvSpPr/>
          <p:nvPr/>
        </p:nvSpPr>
        <p:spPr>
          <a:xfrm>
            <a:off x="469356" y="2989195"/>
            <a:ext cx="6935296" cy="400110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823257-14F1-4059-BF29-BC713AAAFE2F}"/>
              </a:ext>
            </a:extLst>
          </p:cNvPr>
          <p:cNvSpPr/>
          <p:nvPr/>
        </p:nvSpPr>
        <p:spPr>
          <a:xfrm>
            <a:off x="261644" y="5667681"/>
            <a:ext cx="4603693" cy="380232"/>
          </a:xfrm>
          <a:prstGeom prst="rect">
            <a:avLst/>
          </a:prstGeom>
          <a:noFill/>
          <a:ln w="28575">
            <a:solidFill>
              <a:srgbClr val="35797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602C81-68C1-44EB-8520-ECFB95B7915D}"/>
              </a:ext>
            </a:extLst>
          </p:cNvPr>
          <p:cNvSpPr txBox="1"/>
          <p:nvPr/>
        </p:nvSpPr>
        <p:spPr>
          <a:xfrm>
            <a:off x="7504823" y="3023155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DBD19-3275-4230-BA84-07028EDC33EA}"/>
              </a:ext>
            </a:extLst>
          </p:cNvPr>
          <p:cNvSpPr txBox="1"/>
          <p:nvPr/>
        </p:nvSpPr>
        <p:spPr>
          <a:xfrm>
            <a:off x="4913564" y="5674169"/>
            <a:ext cx="1994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357977"/>
                </a:solidFill>
                <a:cs typeface="Calibri" panose="020F0502020204030204" pitchFamily="34" charset="0"/>
              </a:rPr>
              <a:t>This talk.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8B33C-DAD2-8572-0A3B-95F49209B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881" y="520594"/>
            <a:ext cx="1707068" cy="795668"/>
          </a:xfrm>
          <a:prstGeom prst="rect">
            <a:avLst/>
          </a:prstGeom>
        </p:spPr>
      </p:pic>
      <p:pic>
        <p:nvPicPr>
          <p:cNvPr id="1026" name="Picture 2" descr="Over 20 DOE Office of Science Virtual ...">
            <a:extLst>
              <a:ext uri="{FF2B5EF4-FFF2-40B4-BE49-F238E27FC236}">
                <a16:creationId xmlns:a16="http://schemas.microsoft.com/office/drawing/2014/main" id="{308AA8B5-37DE-7CFE-325A-2E1E15A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011" y="1957264"/>
            <a:ext cx="2405246" cy="7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5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16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2D8BA-4E91-4CFF-E8E6-33E7858A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7" r="11899"/>
          <a:stretch/>
        </p:blipFill>
        <p:spPr>
          <a:xfrm>
            <a:off x="7015523" y="1595396"/>
            <a:ext cx="4890837" cy="4526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/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Figure above: </a:t>
                </a:r>
                <a:r>
                  <a:rPr lang="en-US" dirty="0"/>
                  <a:t>solution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component at various times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14B1A-88F9-60EC-783E-BC359314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9014" y="5934670"/>
                <a:ext cx="4015628" cy="923330"/>
              </a:xfrm>
              <a:prstGeom prst="rect">
                <a:avLst/>
              </a:prstGeom>
              <a:blipFill>
                <a:blip r:embed="rId4"/>
                <a:stretch>
                  <a:fillRect t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</a:t>
                </a:r>
                <a:r>
                  <a:rPr lang="en-US" b="1" dirty="0"/>
                  <a:t>Godunov-type scheme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250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</a:t>
                </a:r>
                <a:r>
                  <a:rPr lang="en-US" b="1" dirty="0"/>
                  <a:t>trapezoidal method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0.05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1" y="5434165"/>
                <a:ext cx="7246552" cy="1569660"/>
              </a:xfrm>
              <a:prstGeom prst="rect">
                <a:avLst/>
              </a:prstGeom>
              <a:blipFill>
                <a:blip r:embed="rId5"/>
                <a:stretch>
                  <a:fillRect l="-67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4D6EFC2-ADCA-0363-6447-08E4E711B2B4}"/>
              </a:ext>
            </a:extLst>
          </p:cNvPr>
          <p:cNvGrpSpPr/>
          <p:nvPr/>
        </p:nvGrpSpPr>
        <p:grpSpPr>
          <a:xfrm>
            <a:off x="4993017" y="2034937"/>
            <a:ext cx="1881434" cy="1692993"/>
            <a:chOff x="10014856" y="4760035"/>
            <a:chExt cx="1989948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/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solidFill>
                  <a:schemeClr val="accent6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AEBEE0-777D-6A08-F070-BCFE9310A5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9613" y="5134776"/>
                  <a:ext cx="1243004" cy="12568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959F98-6306-FDC1-70EF-B7113EBF18A7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2DA77E3-82E7-F502-C689-64211D466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3C78E8-4D4C-D6FE-9064-CB19CB63625C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EC725-1FC7-B6FA-9DE1-18261AD3A260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640804-86DB-FE92-EE33-45791EB6AF64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1C6293-3172-64E4-C1A9-EBF02B1FD5B3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87A6EE-E8B1-2923-60C8-BB316FEE1747}"/>
                </a:ext>
              </a:extLst>
            </p:cNvPr>
            <p:cNvSpPr/>
            <p:nvPr/>
          </p:nvSpPr>
          <p:spPr>
            <a:xfrm>
              <a:off x="10014856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EFB68AC-03D0-50E6-407C-CCD382B9A0C1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A960C2-04FA-A16C-F63D-FDF849298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550F2172-AE1E-AEDD-01C4-1556D538B4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48880" y="5612483"/>
                    <a:ext cx="158570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EC5708A-B6FF-7031-7F3B-A761E6D09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E2800-A6E2-9AAC-8855-395231D97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1E7C97-C57E-9657-AFC5-C2CC873C9C9A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61D736-6491-54F5-27E8-29BC7BE7929C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Inviscid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(0,100)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0, 25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Two </a:t>
                </a:r>
                <a:r>
                  <a:rPr lang="en-US" b="1" dirty="0"/>
                  <a:t>parameters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 </a:t>
                </a:r>
                <a:r>
                  <a:rPr lang="en-US" b="1" dirty="0"/>
                  <a:t>Training</a:t>
                </a:r>
                <a:r>
                  <a:rPr lang="en-US" dirty="0"/>
                  <a:t>: uniform sampling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4.25, 5.50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×[0.015, 0.03]</m:t>
                    </m:r>
                  </m:oMath>
                </a14:m>
                <a:r>
                  <a:rPr lang="en-US" dirty="0"/>
                  <a:t> by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 </m:t>
                    </m:r>
                  </m:oMath>
                </a14:m>
                <a:r>
                  <a:rPr lang="en-US" dirty="0"/>
                  <a:t>grid.  </a:t>
                </a:r>
                <a:r>
                  <a:rPr lang="en-US" b="1" dirty="0"/>
                  <a:t>Testing</a:t>
                </a:r>
                <a:r>
                  <a:rPr lang="en-US" dirty="0"/>
                  <a:t>: query unsampled point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=[4.75, 0.02]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8" y="3796927"/>
                <a:ext cx="6511261" cy="1877437"/>
              </a:xfrm>
              <a:prstGeom prst="rect">
                <a:avLst/>
              </a:prstGeom>
              <a:blipFill>
                <a:blip r:embed="rId9"/>
                <a:stretch>
                  <a:fillRect l="-843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2208068" y="904585"/>
            <a:ext cx="814835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Popular analog for fluid problems where </a:t>
            </a:r>
            <a:r>
              <a:rPr lang="en-US" sz="2000" b="1" dirty="0">
                <a:cs typeface="Calibri" panose="020F0502020204030204" pitchFamily="34" charset="0"/>
              </a:rPr>
              <a:t>shocks</a:t>
            </a:r>
            <a:r>
              <a:rPr lang="en-US" sz="2000" dirty="0">
                <a:cs typeface="Calibri" panose="020F0502020204030204" pitchFamily="34" charset="0"/>
              </a:rPr>
              <a:t> are possible, and particularly </a:t>
            </a:r>
            <a:r>
              <a:rPr lang="en-US" sz="2000" b="1" dirty="0">
                <a:cs typeface="Calibri" panose="020F0502020204030204" pitchFamily="34" charset="0"/>
              </a:rPr>
              <a:t>difficult</a:t>
            </a:r>
            <a:r>
              <a:rPr lang="en-US" sz="2000" dirty="0">
                <a:cs typeface="Calibri" panose="020F0502020204030204" pitchFamily="34" charset="0"/>
              </a:rPr>
              <a:t> for conventional projection-based ROMs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220200" y="1783143"/>
            <a:ext cx="4332407" cy="1989470"/>
            <a:chOff x="162916" y="1800394"/>
            <a:chExt cx="4332407" cy="1989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=0.02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𝑣𝑢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246162" cy="1809983"/>
                </a:xfrm>
                <a:prstGeom prst="rect">
                  <a:avLst/>
                </a:prstGeom>
                <a:blipFill>
                  <a:blip r:embed="rId10"/>
                  <a:stretch>
                    <a:fillRect b="-3367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4332407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0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Overlapping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/>
                  <a:t>multiplicative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</a:t>
                </a:r>
                <a:r>
                  <a:rPr lang="en-US" sz="2000" b="1" dirty="0"/>
                  <a:t>most difficult </a:t>
                </a:r>
                <a:r>
                  <a:rPr lang="en-US" sz="2000" dirty="0"/>
                  <a:t>to capture by ROM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imposed </a:t>
                </a:r>
                <a:r>
                  <a:rPr lang="en-US" sz="2000" b="1" dirty="0"/>
                  <a:t>strongly</a:t>
                </a:r>
                <a:r>
                  <a:rPr lang="en-US" sz="2000" dirty="0"/>
                  <a:t> via Method 1 of [Gunzburger </a:t>
                </a:r>
                <a:r>
                  <a:rPr lang="en-US" sz="2000" i="1" dirty="0"/>
                  <a:t>et al., </a:t>
                </a:r>
                <a:r>
                  <a:rPr lang="en-US" sz="2000" dirty="0"/>
                  <a:t>2007] </a:t>
                </a:r>
                <a:r>
                  <a:rPr lang="en-US" sz="2000" dirty="0">
                    <a:solidFill>
                      <a:schemeClr val="tx1"/>
                    </a:solidFill>
                  </a:rPr>
                  <a:t>at indices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Dir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̅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acc>
                        <m:accPr>
                          <m:chr m:val="̂"/>
                          <m:ctrlPr>
                            <a:rPr lang="el-G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POD modes made to satisfy homogeneous DBCs:  </a:t>
                </a:r>
                <a14:m>
                  <m:oMath xmlns:m="http://schemas.openxmlformats.org/officeDocument/2006/math">
                    <m:r>
                      <a:rPr lang="el-G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𝜱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: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5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BCs imposed by modifying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Dir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Energy Conserving Sampling &amp; Weighting</a:t>
                </a:r>
                <a:r>
                  <a:rPr lang="en-US" sz="2000" dirty="0"/>
                  <a:t> (ECSW) method for hyper-reduction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 points </a:t>
                </a:r>
                <a:r>
                  <a:rPr lang="en-US" sz="2000" dirty="0"/>
                  <a:t>on Schwarz boundaries are included in the sample mesh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69" y="802777"/>
                <a:ext cx="12116797" cy="6629444"/>
              </a:xfrm>
              <a:prstGeom prst="rect">
                <a:avLst/>
              </a:prstGeom>
              <a:blipFill>
                <a:blip r:embed="rId3"/>
                <a:stretch>
                  <a:fillRect l="-554" t="-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EF881987-2859-6DDF-5B72-C227CC613A9F}"/>
              </a:ext>
            </a:extLst>
          </p:cNvPr>
          <p:cNvGrpSpPr/>
          <p:nvPr/>
        </p:nvGrpSpPr>
        <p:grpSpPr>
          <a:xfrm>
            <a:off x="9856140" y="898010"/>
            <a:ext cx="1989947" cy="1949858"/>
            <a:chOff x="9412475" y="802777"/>
            <a:chExt cx="1989947" cy="194985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8666D98-B1D6-9B42-F87F-C59D5044086A}"/>
                </a:ext>
              </a:extLst>
            </p:cNvPr>
            <p:cNvGrpSpPr/>
            <p:nvPr/>
          </p:nvGrpSpPr>
          <p:grpSpPr>
            <a:xfrm>
              <a:off x="9412475" y="802777"/>
              <a:ext cx="1989947" cy="1949858"/>
              <a:chOff x="10014857" y="4760035"/>
              <a:chExt cx="1989947" cy="19498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2A5AE8CC-A2BD-3CCC-087F-4755FA2B19D4}"/>
                      </a:ext>
                    </a:extLst>
                  </p:cNvPr>
                  <p:cNvSpPr/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solidFill>
                    <a:srgbClr val="126FB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632A491E-1E4D-604D-8597-DE86E5A45FC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26361" y="5147656"/>
                    <a:ext cx="785330" cy="74085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671A7CE-F0EC-EAAB-31FD-803A2F3F121A}"/>
                  </a:ext>
                </a:extLst>
              </p:cNvPr>
              <p:cNvCxnSpPr/>
              <p:nvPr/>
            </p:nvCxnSpPr>
            <p:spPr>
              <a:xfrm>
                <a:off x="10442890" y="5144021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5836080A-F9EB-D7B4-7A85-48F86F4E4E6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71DC68B-5E8B-A873-6CEC-18079F078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9972" y="4904909"/>
                    <a:ext cx="156132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143" r="-7143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987271-3B93-A734-FCDA-831627FFBAC8}"/>
                  </a:ext>
                </a:extLst>
              </p:cNvPr>
              <p:cNvSpPr txBox="1"/>
              <p:nvPr/>
            </p:nvSpPr>
            <p:spPr>
              <a:xfrm>
                <a:off x="10303503" y="4838875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E33C51F-A964-DE96-41A8-48D751659111}"/>
                  </a:ext>
                </a:extLst>
              </p:cNvPr>
              <p:cNvSpPr txBox="1"/>
              <p:nvPr/>
            </p:nvSpPr>
            <p:spPr>
              <a:xfrm>
                <a:off x="11454152" y="4838874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73FC6A-A364-D13F-61CC-5BAC148401B2}"/>
                  </a:ext>
                </a:extLst>
              </p:cNvPr>
              <p:cNvCxnSpPr/>
              <p:nvPr/>
            </p:nvCxnSpPr>
            <p:spPr>
              <a:xfrm>
                <a:off x="10434344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1875A9-06DD-55F0-90DB-6F5C45D981E9}"/>
                  </a:ext>
                </a:extLst>
              </p:cNvPr>
              <p:cNvCxnSpPr/>
              <p:nvPr/>
            </p:nvCxnSpPr>
            <p:spPr>
              <a:xfrm>
                <a:off x="11682617" y="5086382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F0D35A-0EB4-7C47-45CD-87A53E3C9AFD}"/>
                  </a:ext>
                </a:extLst>
              </p:cNvPr>
              <p:cNvSpPr/>
              <p:nvPr/>
            </p:nvSpPr>
            <p:spPr>
              <a:xfrm>
                <a:off x="10014857" y="4760035"/>
                <a:ext cx="1905514" cy="19498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592967-5489-FE0E-A695-11AF875B067F}"/>
                  </a:ext>
                </a:extLst>
              </p:cNvPr>
              <p:cNvGrpSpPr/>
              <p:nvPr/>
            </p:nvGrpSpPr>
            <p:grpSpPr>
              <a:xfrm rot="16200000">
                <a:off x="9702727" y="5624054"/>
                <a:ext cx="1256819" cy="278264"/>
                <a:chOff x="9574372" y="5612483"/>
                <a:chExt cx="1256819" cy="27826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4E809A5-938C-657B-FF65-C2367B3FB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82918" y="5851595"/>
                  <a:ext cx="12482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C3065AB2-E4C9-717A-3BA3-D7059822C4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435D0564-074D-B149-CAF8-B22A5D142F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60894" y="5612483"/>
                      <a:ext cx="160300" cy="21544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t="-23077" r="-27778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A6DF3DE-19DC-35EB-E380-CB0DB205E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4372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7856695D-CE95-7B6C-BCA0-38851EADD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22645" y="5793956"/>
                  <a:ext cx="0" cy="96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0E6BB00-4AA3-B5C5-312C-9523EA7ADD59}"/>
                  </a:ext>
                </a:extLst>
              </p:cNvPr>
              <p:cNvSpPr txBox="1"/>
              <p:nvPr/>
            </p:nvSpPr>
            <p:spPr>
              <a:xfrm rot="16200000">
                <a:off x="10001934" y="6187022"/>
                <a:ext cx="5506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D494AB-074F-BE80-4E56-560CDBAFE999}"/>
                  </a:ext>
                </a:extLst>
              </p:cNvPr>
              <p:cNvSpPr txBox="1"/>
              <p:nvPr/>
            </p:nvSpPr>
            <p:spPr>
              <a:xfrm rot="16200000">
                <a:off x="10140507" y="4999122"/>
                <a:ext cx="2722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648E24B-306C-E868-3431-33DEF0A556B5}"/>
                      </a:ext>
                    </a:extLst>
                  </p:cNvPr>
                  <p:cNvSpPr/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solidFill>
                    <a:srgbClr val="FF800E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ACE37EF9-D834-D301-C8A3-D968736C1BE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88230" y="5145508"/>
                    <a:ext cx="785330" cy="74085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/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C534B22-92A4-9381-083D-3C562E24E8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2498" y="1698480"/>
                  <a:ext cx="785330" cy="74085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/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solidFill>
                  <a:schemeClr val="accent4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52A8948-337F-D429-130E-0D68A57BD5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7013" y="1691333"/>
                  <a:ext cx="785330" cy="74085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A52AE36-1528-169A-82F4-19F1ADD43E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4499" y="3827848"/>
            <a:ext cx="2242432" cy="2334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67E2B-693D-20E3-D745-0BEECEF1ED41}"/>
              </a:ext>
            </a:extLst>
          </p:cNvPr>
          <p:cNvSpPr txBox="1"/>
          <p:nvPr/>
        </p:nvSpPr>
        <p:spPr>
          <a:xfrm>
            <a:off x="10026854" y="5984409"/>
            <a:ext cx="1567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ECSW augmented reduced mesh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918F2-A3DC-759C-8BA5-39EB5B623D34}"/>
              </a:ext>
            </a:extLst>
          </p:cNvPr>
          <p:cNvSpPr txBox="1"/>
          <p:nvPr/>
        </p:nvSpPr>
        <p:spPr>
          <a:xfrm>
            <a:off x="9642299" y="2926707"/>
            <a:ext cx="237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 above: </a:t>
            </a:r>
            <a:r>
              <a:rPr lang="en-US" sz="1400" dirty="0"/>
              <a:t>4 subdomain overlapping DD</a:t>
            </a:r>
          </a:p>
        </p:txBody>
      </p:sp>
    </p:spTree>
    <p:extLst>
      <p:ext uri="{BB962C8B-B14F-4D97-AF65-F5344CB8AC3E}">
        <p14:creationId xmlns:p14="http://schemas.microsoft.com/office/powerpoint/2010/main" val="19810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rom_rom_rom_rom_99p.mov">
            <a:hlinkClick r:id="" action="ppaction://media"/>
            <a:extLst>
              <a:ext uri="{FF2B5EF4-FFF2-40B4-BE49-F238E27FC236}">
                <a16:creationId xmlns:a16="http://schemas.microsoft.com/office/drawing/2014/main" id="{05604C34-6581-E1D0-24EC-085E7C607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6828" y="639957"/>
            <a:ext cx="5056415" cy="3792311"/>
          </a:xfrm>
          <a:prstGeom prst="rect">
            <a:avLst/>
          </a:prstGeom>
        </p:spPr>
      </p:pic>
      <p:pic>
        <p:nvPicPr>
          <p:cNvPr id="87" name="rom_rom_rom_rom_95p.mov">
            <a:hlinkClick r:id="" action="ppaction://media"/>
            <a:extLst>
              <a:ext uri="{FF2B5EF4-FFF2-40B4-BE49-F238E27FC236}">
                <a16:creationId xmlns:a16="http://schemas.microsoft.com/office/drawing/2014/main" id="{0C67FB09-F1EB-A263-6219-D65B8148861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8419" y="635253"/>
            <a:ext cx="5056415" cy="37923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6C1C89-F316-1527-F5E4-A02D2E4E2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24" y="236643"/>
            <a:ext cx="10058400" cy="71139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All-ROM Coupling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10014857" y="4760035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80" y="5655738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9395" y="5648591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18">
            <a:extLst>
              <a:ext uri="{FF2B5EF4-FFF2-40B4-BE49-F238E27FC236}">
                <a16:creationId xmlns:a16="http://schemas.microsoft.com/office/drawing/2014/main" id="{17C11445-3323-DB97-E05C-D1E559368AA5}"/>
              </a:ext>
            </a:extLst>
          </p:cNvPr>
          <p:cNvSpPr txBox="1"/>
          <p:nvPr/>
        </p:nvSpPr>
        <p:spPr>
          <a:xfrm>
            <a:off x="7000953" y="819273"/>
            <a:ext cx="427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99% Singular Value (SV) Energy Retention</a:t>
            </a:r>
            <a:endParaRPr lang="en-US" sz="1600" dirty="0"/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A57A8DAD-1301-0991-A237-07544C1EA481}"/>
              </a:ext>
            </a:extLst>
          </p:cNvPr>
          <p:cNvSpPr txBox="1"/>
          <p:nvPr/>
        </p:nvSpPr>
        <p:spPr>
          <a:xfrm>
            <a:off x="2711666" y="831955"/>
            <a:ext cx="4061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 dirty="0"/>
              <a:t>95% Singular Value (SV) Energy Retention</a:t>
            </a:r>
            <a:endParaRPr lang="en-US" sz="16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0F25E6-A26B-960C-7FD6-BD2935B9CC53}"/>
              </a:ext>
            </a:extLst>
          </p:cNvPr>
          <p:cNvGrpSpPr/>
          <p:nvPr/>
        </p:nvGrpSpPr>
        <p:grpSpPr>
          <a:xfrm>
            <a:off x="484348" y="1421566"/>
            <a:ext cx="1252502" cy="1727427"/>
            <a:chOff x="9275810" y="1215881"/>
            <a:chExt cx="1252502" cy="172742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623F34C-1DC0-9503-6A05-DF1DA6A229F8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1C78A67-0C4E-0672-E396-A0BA52B07619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CB983FC-8073-8485-198A-EE74687809BB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0" name="TextBox 64">
                        <a:extLst>
                          <a:ext uri="{FF2B5EF4-FFF2-40B4-BE49-F238E27FC236}">
                            <a16:creationId xmlns:a16="http://schemas.microsoft.com/office/drawing/2014/main" id="{09E087B8-F3CE-D5F5-A470-EB213DC5803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1" name="TextBox 65">
                        <a:extLst>
                          <a:ext uri="{FF2B5EF4-FFF2-40B4-BE49-F238E27FC236}">
                            <a16:creationId xmlns:a16="http://schemas.microsoft.com/office/drawing/2014/main" id="{F90036F8-C6A7-C510-C11D-230D135FA3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5C74563-592B-6B96-771C-E008A0E3983E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8" name="TextBox 62">
                        <a:extLst>
                          <a:ext uri="{FF2B5EF4-FFF2-40B4-BE49-F238E27FC236}">
                            <a16:creationId xmlns:a16="http://schemas.microsoft.com/office/drawing/2014/main" id="{A25C9D31-D4D6-9504-B28A-0F1C6FEC4B8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9" name="TextBox 63">
                        <a:extLst>
                          <a:ext uri="{FF2B5EF4-FFF2-40B4-BE49-F238E27FC236}">
                            <a16:creationId xmlns:a16="http://schemas.microsoft.com/office/drawing/2014/main" id="{9399E489-BF4C-4D98-FB05-C33E3D8EC2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35F54F2-7208-7F1B-6154-AEC5318F8750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59">
                <a:extLst>
                  <a:ext uri="{FF2B5EF4-FFF2-40B4-BE49-F238E27FC236}">
                    <a16:creationId xmlns:a16="http://schemas.microsoft.com/office/drawing/2014/main" id="{CC34158F-E255-F396-85DE-5E2234567A80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AC35C69-08FE-1B2B-5B76-03E906800F27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12DEA48-0C5A-8B43-7D7F-720EFCF9C866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97D1716-2537-937E-E222-DFA7EA047DB5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C3DD49F-B5FB-3982-43AB-E157F27DAD87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57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146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44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56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24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0.16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245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700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3920939"/>
                  </p:ext>
                </p:extLst>
              </p:nvPr>
            </p:nvGraphicFramePr>
            <p:xfrm>
              <a:off x="3568775" y="4427564"/>
              <a:ext cx="6270992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446135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  <a:gridCol w="517843">
                      <a:extLst>
                        <a:ext uri="{9D8B030D-6E8A-4147-A177-3AD203B41FA5}">
                          <a16:colId xmlns:a16="http://schemas.microsoft.com/office/drawing/2014/main" val="2306751297"/>
                        </a:ext>
                      </a:extLst>
                    </a:gridCol>
                    <a:gridCol w="813118">
                      <a:extLst>
                        <a:ext uri="{9D8B030D-6E8A-4147-A177-3AD203B41FA5}">
                          <a16:colId xmlns:a16="http://schemas.microsoft.com/office/drawing/2014/main" val="1703307233"/>
                        </a:ext>
                      </a:extLst>
                    </a:gridCol>
                    <a:gridCol w="1262380">
                      <a:extLst>
                        <a:ext uri="{9D8B030D-6E8A-4147-A177-3AD203B41FA5}">
                          <a16:colId xmlns:a16="http://schemas.microsoft.com/office/drawing/2014/main" val="3266737614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99% SV Energy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271622" t="-104000" r="-1027027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3"/>
                          <a:stretch>
                            <a:fillRect l="-711765" t="-104000" r="-405882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04000" r="-417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57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146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298039" r="-417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44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56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120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0.18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406000" r="-417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24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0.16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89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00" t="-506000" r="-417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 smtClean="0">
                              <a:latin typeface="+mn-lt"/>
                            </a:rPr>
                            <a:t>32</a:t>
                          </a:r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66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100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245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700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only 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</a:t>
                </a:r>
                <a:r>
                  <a:rPr lang="en-US" dirty="0"/>
                  <a:t> </a:t>
                </a:r>
                <a:r>
                  <a:rPr lang="en-US" i="1" dirty="0"/>
                  <a:t>O</a:t>
                </a:r>
                <a:r>
                  <a:rPr lang="en-US" dirty="0"/>
                  <a:t>(1%) or less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1.47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over all-FOM coupling for 95% SV energy retention case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" y="4389302"/>
                <a:ext cx="3934768" cy="3170099"/>
              </a:xfrm>
              <a:prstGeom prst="rect">
                <a:avLst/>
              </a:prstGeom>
              <a:blipFill>
                <a:blip r:embed="rId24"/>
                <a:stretch>
                  <a:fillRect l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/>
          <p:cNvSpPr/>
          <p:nvPr/>
        </p:nvSpPr>
        <p:spPr>
          <a:xfrm>
            <a:off x="5376295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>
          <a:xfrm>
            <a:off x="7896286" y="5061926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427420" y="627813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5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7"/>
                </p:tgtEl>
              </p:cMediaNode>
            </p:video>
          </p:childTnLst>
        </p:cTn>
      </p:par>
    </p:tnLst>
    <p:bldLst>
      <p:bldP spid="13" grpId="0" animBg="1"/>
      <p:bldP spid="88" grpId="0" animBg="1"/>
      <p:bldP spid="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m_hrom_hrom_hrom_99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04" y="279597"/>
            <a:ext cx="5438875" cy="4079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73F2-1AE5-8585-D5E3-84121545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0B76EF-1A0D-3BEA-F980-6C6F1B4B7967}"/>
              </a:ext>
            </a:extLst>
          </p:cNvPr>
          <p:cNvGrpSpPr/>
          <p:nvPr/>
        </p:nvGrpSpPr>
        <p:grpSpPr>
          <a:xfrm>
            <a:off x="9930424" y="4284957"/>
            <a:ext cx="1989947" cy="1949858"/>
            <a:chOff x="10014857" y="4760035"/>
            <a:chExt cx="1989947" cy="19498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/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solidFill>
                  <a:srgbClr val="126FB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32A491E-1E4D-604D-8597-DE86E5A45F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6361" y="5147656"/>
                  <a:ext cx="785330" cy="74085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7F45BF4-D69A-9C71-5588-181C74D9438D}"/>
                </a:ext>
              </a:extLst>
            </p:cNvPr>
            <p:cNvCxnSpPr/>
            <p:nvPr/>
          </p:nvCxnSpPr>
          <p:spPr>
            <a:xfrm>
              <a:off x="10442890" y="5144021"/>
              <a:ext cx="12482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/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1DC68B-5E8B-A873-6CEC-18079F078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9972" y="4904909"/>
                  <a:ext cx="156132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7143" r="-7143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556CDC-7930-27DE-BC98-AE3AA334BD94}"/>
                </a:ext>
              </a:extLst>
            </p:cNvPr>
            <p:cNvSpPr txBox="1"/>
            <p:nvPr/>
          </p:nvSpPr>
          <p:spPr>
            <a:xfrm>
              <a:off x="10303503" y="4838875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9E0853-74FE-0935-0546-18330C13FF24}"/>
                </a:ext>
              </a:extLst>
            </p:cNvPr>
            <p:cNvSpPr txBox="1"/>
            <p:nvPr/>
          </p:nvSpPr>
          <p:spPr>
            <a:xfrm>
              <a:off x="11454152" y="4838874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76B07C9-C8DC-A216-1BDD-A38D2D33238D}"/>
                </a:ext>
              </a:extLst>
            </p:cNvPr>
            <p:cNvCxnSpPr/>
            <p:nvPr/>
          </p:nvCxnSpPr>
          <p:spPr>
            <a:xfrm>
              <a:off x="10434344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13B7976-CA78-F1B6-4C19-7AB0026A1660}"/>
                </a:ext>
              </a:extLst>
            </p:cNvPr>
            <p:cNvCxnSpPr/>
            <p:nvPr/>
          </p:nvCxnSpPr>
          <p:spPr>
            <a:xfrm>
              <a:off x="11682617" y="5086382"/>
              <a:ext cx="0" cy="967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A1CC89A-B321-5D48-AB26-74F3B361EEDB}"/>
                </a:ext>
              </a:extLst>
            </p:cNvPr>
            <p:cNvSpPr/>
            <p:nvPr/>
          </p:nvSpPr>
          <p:spPr>
            <a:xfrm>
              <a:off x="10014857" y="4760035"/>
              <a:ext cx="1905514" cy="19498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4B862-0AA3-F356-8607-8C89174AE9B3}"/>
                </a:ext>
              </a:extLst>
            </p:cNvPr>
            <p:cNvGrpSpPr/>
            <p:nvPr/>
          </p:nvGrpSpPr>
          <p:grpSpPr>
            <a:xfrm rot="16200000">
              <a:off x="9702727" y="5624054"/>
              <a:ext cx="1256819" cy="278264"/>
              <a:chOff x="9574372" y="5612483"/>
              <a:chExt cx="1256819" cy="27826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80D0C6-6E85-72F7-D824-3A984FA46D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2918" y="5851595"/>
                <a:ext cx="124827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/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435D0564-074D-B149-CAF8-B22A5D142F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60894" y="5612483"/>
                    <a:ext cx="160300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t="-23077" r="-27778" b="-3076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37F425E-1AA0-B422-7126-B7AB51B13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4372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19B0A0D-73C9-89FE-E9C7-FC2E16D10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22645" y="5793956"/>
                <a:ext cx="0" cy="967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D6F09-74F6-A2BB-59B7-ACE2431780D2}"/>
                </a:ext>
              </a:extLst>
            </p:cNvPr>
            <p:cNvSpPr txBox="1"/>
            <p:nvPr/>
          </p:nvSpPr>
          <p:spPr>
            <a:xfrm rot="16200000">
              <a:off x="10001934" y="6187022"/>
              <a:ext cx="5506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B79E4E-32A9-0968-4FDD-E5D48CDE84ED}"/>
                </a:ext>
              </a:extLst>
            </p:cNvPr>
            <p:cNvSpPr txBox="1"/>
            <p:nvPr/>
          </p:nvSpPr>
          <p:spPr>
            <a:xfrm rot="16200000">
              <a:off x="10140507" y="4999122"/>
              <a:ext cx="272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/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solidFill>
                  <a:srgbClr val="FF800E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CE37EF9-D834-D301-C8A3-D968736C1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230" y="5145508"/>
                  <a:ext cx="785330" cy="74085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/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46CDFCB-0101-2EC0-05C1-F98E282E7C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447" y="5180660"/>
                <a:ext cx="785330" cy="7408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/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24D3488-C5A7-7F32-9A39-D1AB3687A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4962" y="5173513"/>
                <a:ext cx="785330" cy="74085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/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FOM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as this is </a:t>
                </a:r>
                <a:r>
                  <a:rPr lang="en-US" b="1" dirty="0"/>
                  <a:t>“hardest” subdomain </a:t>
                </a:r>
                <a:r>
                  <a:rPr lang="en-US" dirty="0"/>
                  <a:t>for ROM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HROMs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capture</a:t>
                </a:r>
                <a:r>
                  <a:rPr lang="en-US" b="1" dirty="0"/>
                  <a:t> 99% snapshot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Method converges in </a:t>
                </a:r>
                <a:r>
                  <a:rPr lang="en-US" b="1" dirty="0"/>
                  <a:t>3 Schwarz iterations </a:t>
                </a:r>
                <a:r>
                  <a:rPr lang="en-US" dirty="0"/>
                  <a:t>per controller time-step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Errors </a:t>
                </a:r>
                <a:r>
                  <a:rPr lang="en-US" b="1" i="1" dirty="0"/>
                  <a:t>O</a:t>
                </a:r>
                <a:r>
                  <a:rPr lang="en-US" b="1" dirty="0"/>
                  <a:t>(0.1%) </a:t>
                </a:r>
                <a:r>
                  <a:rPr lang="en-US" dirty="0"/>
                  <a:t>with 0 error in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2.26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speedup </a:t>
                </a:r>
                <a:r>
                  <a:rPr lang="en-US" dirty="0"/>
                  <a:t>achieved over all-FOM coupling</a:t>
                </a: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5EA818-F022-46BC-3C50-F586828BB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44" y="4071899"/>
                <a:ext cx="7425969" cy="2154436"/>
              </a:xfrm>
              <a:prstGeom prst="rect">
                <a:avLst/>
              </a:prstGeom>
              <a:blipFill>
                <a:blip r:embed="rId19"/>
                <a:stretch>
                  <a:fillRect l="-575" r="-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2E47874-745D-49B3-8858-58851BCBB078}"/>
              </a:ext>
            </a:extLst>
          </p:cNvPr>
          <p:cNvGrpSpPr/>
          <p:nvPr/>
        </p:nvGrpSpPr>
        <p:grpSpPr>
          <a:xfrm>
            <a:off x="6189741" y="1500623"/>
            <a:ext cx="1252502" cy="1727427"/>
            <a:chOff x="9275810" y="1215881"/>
            <a:chExt cx="1252502" cy="172742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AAA78CF-BDE7-47B2-807A-A35DE466AE6D}"/>
                </a:ext>
              </a:extLst>
            </p:cNvPr>
            <p:cNvGrpSpPr/>
            <p:nvPr/>
          </p:nvGrpSpPr>
          <p:grpSpPr>
            <a:xfrm>
              <a:off x="9275810" y="1215881"/>
              <a:ext cx="1252502" cy="1727427"/>
              <a:chOff x="10667869" y="1558343"/>
              <a:chExt cx="1252502" cy="172742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094707-9086-44E1-8437-CB252E076C0A}"/>
                  </a:ext>
                </a:extLst>
              </p:cNvPr>
              <p:cNvGrpSpPr/>
              <p:nvPr/>
            </p:nvGrpSpPr>
            <p:grpSpPr>
              <a:xfrm>
                <a:off x="11220182" y="1558343"/>
                <a:ext cx="468367" cy="1358054"/>
                <a:chOff x="11220182" y="1558343"/>
                <a:chExt cx="468367" cy="13580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B626BD54-03F2-4614-BC1D-E8018304832E}"/>
                    </a:ext>
                  </a:extLst>
                </p:cNvPr>
                <p:cNvGrpSpPr/>
                <p:nvPr/>
              </p:nvGrpSpPr>
              <p:grpSpPr>
                <a:xfrm>
                  <a:off x="11220182" y="1558343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BC830297-8022-4B78-B456-80E84E3E4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33FABD2D-F94A-A372-C623-5F3B1D8C60A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B434C9C5-2AF2-4217-9421-CBB4C5BC02E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A6FC0189-4DEB-5A78-0C75-26CEFF1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B7B59E8-A2CB-443E-BF54-7E24EA952DEB}"/>
                    </a:ext>
                  </a:extLst>
                </p:cNvPr>
                <p:cNvGrpSpPr/>
                <p:nvPr/>
              </p:nvGrpSpPr>
              <p:grpSpPr>
                <a:xfrm>
                  <a:off x="11220182" y="2240117"/>
                  <a:ext cx="468367" cy="676280"/>
                  <a:chOff x="11220182" y="1558343"/>
                  <a:chExt cx="468367" cy="67628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15009B58-73E9-4AC5-842B-AD43000342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CCFDF87B-FF64-48E8-B8CE-E98C25E4C8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2330" y="1558343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51030E3-4D48-4022-8D92-32F56CD5EDE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AF98C70-8CAD-4997-A71F-53B6F223EDF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220182" y="1865291"/>
                        <a:ext cx="466219" cy="369332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172EE23-AA7D-41D8-A210-E1EC420D08D3}"/>
                  </a:ext>
                </a:extLst>
              </p:cNvPr>
              <p:cNvCxnSpPr/>
              <p:nvPr/>
            </p:nvCxnSpPr>
            <p:spPr>
              <a:xfrm>
                <a:off x="10667869" y="3089454"/>
                <a:ext cx="56592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C65269-2043-4CB9-A304-86595506D90C}"/>
                  </a:ext>
                </a:extLst>
              </p:cNvPr>
              <p:cNvSpPr txBox="1"/>
              <p:nvPr/>
            </p:nvSpPr>
            <p:spPr>
              <a:xfrm>
                <a:off x="11233100" y="2916438"/>
                <a:ext cx="687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SD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21970-DB69-4DB5-B37F-2D3B97639B81}"/>
                </a:ext>
              </a:extLst>
            </p:cNvPr>
            <p:cNvSpPr/>
            <p:nvPr/>
          </p:nvSpPr>
          <p:spPr>
            <a:xfrm>
              <a:off x="9503590" y="1364038"/>
              <a:ext cx="90054" cy="90054"/>
            </a:xfrm>
            <a:prstGeom prst="ellipse">
              <a:avLst/>
            </a:prstGeom>
            <a:solidFill>
              <a:srgbClr val="126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A46EA2-4C21-4B5E-95F3-3C67C1ABC7BC}"/>
                </a:ext>
              </a:extLst>
            </p:cNvPr>
            <p:cNvSpPr/>
            <p:nvPr/>
          </p:nvSpPr>
          <p:spPr>
            <a:xfrm>
              <a:off x="9503590" y="1668218"/>
              <a:ext cx="90054" cy="90054"/>
            </a:xfrm>
            <a:prstGeom prst="ellipse">
              <a:avLst/>
            </a:prstGeom>
            <a:solidFill>
              <a:srgbClr val="FF8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32BB931-BE75-49BC-ABCB-EEF1F4F815AF}"/>
                </a:ext>
              </a:extLst>
            </p:cNvPr>
            <p:cNvSpPr/>
            <p:nvPr/>
          </p:nvSpPr>
          <p:spPr>
            <a:xfrm>
              <a:off x="9503590" y="2044156"/>
              <a:ext cx="90054" cy="90054"/>
            </a:xfrm>
            <a:prstGeom prst="ellipse">
              <a:avLst/>
            </a:prstGeom>
            <a:solidFill>
              <a:srgbClr val="63A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2D45C7-E0AA-4E39-B393-03DDBC449F6D}"/>
                </a:ext>
              </a:extLst>
            </p:cNvPr>
            <p:cNvSpPr/>
            <p:nvPr/>
          </p:nvSpPr>
          <p:spPr>
            <a:xfrm>
              <a:off x="9506425" y="2373530"/>
              <a:ext cx="90054" cy="90054"/>
            </a:xfrm>
            <a:prstGeom prst="ellipse">
              <a:avLst/>
            </a:prstGeom>
            <a:solidFill>
              <a:srgbClr val="BE4E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400CD911-1C0B-444A-B984-09C079CBAD99}"/>
              </a:ext>
            </a:extLst>
          </p:cNvPr>
          <p:cNvSpPr txBox="1">
            <a:spLocks/>
          </p:cNvSpPr>
          <p:nvPr/>
        </p:nvSpPr>
        <p:spPr>
          <a:xfrm>
            <a:off x="843059" y="155819"/>
            <a:ext cx="6907039" cy="6197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FOM-HROM-HROM-HROM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282131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99% SV Energy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>
                              <a:latin typeface="+mn-lt"/>
                            </a:rPr>
                            <a:t>MSE (%)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95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0.34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159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7">
                <a:extLst>
                  <a:ext uri="{FF2B5EF4-FFF2-40B4-BE49-F238E27FC236}">
                    <a16:creationId xmlns:a16="http://schemas.microsoft.com/office/drawing/2014/main" id="{5C56D2F0-5528-4120-8A78-03A02ACA7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9532784"/>
                  </p:ext>
                </p:extLst>
              </p:nvPr>
            </p:nvGraphicFramePr>
            <p:xfrm>
              <a:off x="7696936" y="490665"/>
              <a:ext cx="3749358" cy="213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9518">
                      <a:extLst>
                        <a:ext uri="{9D8B030D-6E8A-4147-A177-3AD203B41FA5}">
                          <a16:colId xmlns:a16="http://schemas.microsoft.com/office/drawing/2014/main" val="4184981928"/>
                        </a:ext>
                      </a:extLst>
                    </a:gridCol>
                    <a:gridCol w="517842">
                      <a:extLst>
                        <a:ext uri="{9D8B030D-6E8A-4147-A177-3AD203B41FA5}">
                          <a16:colId xmlns:a16="http://schemas.microsoft.com/office/drawing/2014/main" val="32633393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201237497"/>
                        </a:ext>
                      </a:extLst>
                    </a:gridCol>
                    <a:gridCol w="1232218">
                      <a:extLst>
                        <a:ext uri="{9D8B030D-6E8A-4147-A177-3AD203B41FA5}">
                          <a16:colId xmlns:a16="http://schemas.microsoft.com/office/drawing/2014/main" val="2331536176"/>
                        </a:ext>
                      </a:extLst>
                    </a:gridCol>
                  </a:tblGrid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Subdomains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99% </a:t>
                          </a:r>
                          <a:r>
                            <a:rPr lang="en-US" sz="1400" dirty="0" smtClean="0"/>
                            <a:t>SV Energy</a:t>
                          </a:r>
                          <a:endParaRPr lang="en-US" sz="14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742160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104000" r="-394118" b="-5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5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i="0" dirty="0" smtClean="0">
                              <a:latin typeface="+mn-lt"/>
                            </a:rPr>
                            <a:t>MSE (%)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 smtClean="0">
                              <a:latin typeface="+mn-lt"/>
                            </a:rPr>
                            <a:t>CPU</a:t>
                          </a:r>
                          <a:r>
                            <a:rPr lang="en-US" sz="1400" b="0" i="0" baseline="0" dirty="0" smtClean="0">
                              <a:latin typeface="+mn-lt"/>
                            </a:rPr>
                            <a:t> time (s)</a:t>
                          </a:r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127989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04000" r="-210000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6"/>
                          <a:stretch>
                            <a:fillRect l="-236471" t="-204000" r="-394118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0.0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95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43443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298039" r="-210000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0062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406000" r="-210000" b="-2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60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0.43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17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95960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6"/>
                          <a:stretch>
                            <a:fillRect l="-500" t="-506000" r="-210000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66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0.34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>
                              <a:latin typeface="+mn-lt"/>
                            </a:rPr>
                            <a:t>21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687287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 smtClean="0">
                              <a:latin typeface="+mn-lt"/>
                            </a:rPr>
                            <a:t>159</a:t>
                          </a:r>
                          <a:endParaRPr lang="en-US" sz="14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7741372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29" y="3927471"/>
            <a:ext cx="1914143" cy="1435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4" y="2758237"/>
            <a:ext cx="1909836" cy="14323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77" y="5291536"/>
            <a:ext cx="1914144" cy="14356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 flipV="1">
            <a:off x="10652438" y="4034738"/>
            <a:ext cx="148011" cy="62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1551423" y="4001715"/>
            <a:ext cx="137325" cy="668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9361154" y="5160633"/>
            <a:ext cx="1402187" cy="37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9337202" y="4168461"/>
            <a:ext cx="2260982" cy="1012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9397207" y="5217405"/>
            <a:ext cx="940233" cy="326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9355618" y="5897796"/>
            <a:ext cx="1771640" cy="641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4462" y="5996556"/>
            <a:ext cx="703630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Further </a:t>
            </a:r>
            <a:r>
              <a:rPr lang="en-US" sz="2000" b="1" dirty="0"/>
              <a:t>speedups</a:t>
            </a:r>
            <a:r>
              <a:rPr lang="en-US" sz="2000" dirty="0"/>
              <a:t> possible via </a:t>
            </a:r>
            <a:r>
              <a:rPr lang="en-US" sz="2000" b="1" dirty="0"/>
              <a:t>code optimizations</a:t>
            </a:r>
            <a:r>
              <a:rPr lang="en-US" sz="2000" dirty="0"/>
              <a:t>, </a:t>
            </a:r>
            <a:r>
              <a:rPr lang="en-US" sz="2000" b="1" dirty="0"/>
              <a:t>additive Schwarz</a:t>
            </a:r>
            <a:r>
              <a:rPr lang="en-US" sz="2000" dirty="0"/>
              <a:t> and </a:t>
            </a:r>
            <a:r>
              <a:rPr lang="en-US" sz="2000" b="1" dirty="0"/>
              <a:t>reduction</a:t>
            </a:r>
            <a:r>
              <a:rPr lang="en-US" sz="2000" dirty="0"/>
              <a:t> of # </a:t>
            </a:r>
            <a:r>
              <a:rPr lang="en-US" sz="2000" b="1" dirty="0"/>
              <a:t>sample mesh points</a:t>
            </a:r>
            <a:r>
              <a:rPr lang="en-US" sz="2000" dirty="0"/>
              <a:t>.</a:t>
            </a:r>
          </a:p>
        </p:txBody>
      </p:sp>
      <p:sp>
        <p:nvSpPr>
          <p:cNvPr id="77" name="Oval 76"/>
          <p:cNvSpPr/>
          <p:nvPr/>
        </p:nvSpPr>
        <p:spPr>
          <a:xfrm>
            <a:off x="10646483" y="2330087"/>
            <a:ext cx="420811" cy="2830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9556174" y="1137143"/>
            <a:ext cx="535258" cy="1191755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0" grpId="0" animBg="1"/>
      <p:bldP spid="77" grpId="0" animBg="1"/>
      <p:bldP spid="7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 Equation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2D Shallow Water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Teaser: 2D Euler Equations Riemann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Summary &amp; Future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15255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=300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7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8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2D Shallow Water Equations (SWE)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(−5,5)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0, 10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Gaussian initial condition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Coriolis parameter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−4,−3,−2,−1,0</m:t>
                        </m:r>
                      </m:e>
                    </m:d>
                  </m:oMath>
                </a14:m>
                <a:r>
                  <a:rPr lang="en-US" dirty="0"/>
                  <a:t> for training,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.5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testing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59" y="3828351"/>
                <a:ext cx="5933084" cy="1323439"/>
              </a:xfrm>
              <a:prstGeom prst="rect">
                <a:avLst/>
              </a:prstGeom>
              <a:blipFill>
                <a:blip r:embed="rId9"/>
                <a:stretch>
                  <a:fillRect l="-821" t="-2765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6659CEC-B709-47C7-922E-2A9EE48452E0}"/>
              </a:ext>
            </a:extLst>
          </p:cNvPr>
          <p:cNvSpPr txBox="1"/>
          <p:nvPr/>
        </p:nvSpPr>
        <p:spPr>
          <a:xfrm>
            <a:off x="1847983" y="916753"/>
            <a:ext cx="7990332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Hyperbolic PDEs modeling </a:t>
            </a:r>
            <a:r>
              <a:rPr lang="en-US" sz="2000" b="1" dirty="0">
                <a:cs typeface="Calibri" panose="020F0502020204030204" pitchFamily="34" charset="0"/>
              </a:rPr>
              <a:t>wave propagation </a:t>
            </a:r>
            <a:r>
              <a:rPr lang="en-US" sz="2000" dirty="0">
                <a:cs typeface="Calibri" panose="020F0502020204030204" pitchFamily="34" charset="0"/>
              </a:rPr>
              <a:t>below a pressure surface in a fluid (e.g., atmosphere, ocean).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F536D-224C-D332-7AA2-53DF53B0E92E}"/>
              </a:ext>
            </a:extLst>
          </p:cNvPr>
          <p:cNvGrpSpPr/>
          <p:nvPr/>
        </p:nvGrpSpPr>
        <p:grpSpPr>
          <a:xfrm>
            <a:off x="392690" y="1758742"/>
            <a:ext cx="5019312" cy="2458014"/>
            <a:chOff x="162916" y="1800394"/>
            <a:chExt cx="5019312" cy="2458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/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b="0" dirty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h𝑣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h𝑢𝑣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A1ABD40-FD3E-F365-AEA5-3EBDFD68B2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161" y="1884810"/>
                  <a:ext cx="4710585" cy="23735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162916" y="1800394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5879" y="6048724"/>
            <a:ext cx="1566377" cy="551132"/>
          </a:xfrm>
          <a:prstGeom prst="rect">
            <a:avLst/>
          </a:prstGeom>
        </p:spPr>
      </p:pic>
      <p:pic>
        <p:nvPicPr>
          <p:cNvPr id="5" name="fom_contours_coriolis-0.5">
            <a:hlinkClick r:id="" action="ppaction://media"/>
            <a:extLst>
              <a:ext uri="{FF2B5EF4-FFF2-40B4-BE49-F238E27FC236}">
                <a16:creationId xmlns:a16="http://schemas.microsoft.com/office/drawing/2014/main" id="{FF83A340-BB64-0229-5E85-4E05A3CEE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8576" y="2012334"/>
            <a:ext cx="2698334" cy="2396546"/>
          </a:xfrm>
          <a:prstGeom prst="rect">
            <a:avLst/>
          </a:prstGeom>
        </p:spPr>
      </p:pic>
      <p:pic>
        <p:nvPicPr>
          <p:cNvPr id="6" name="fom_contours_coriolis-3.5">
            <a:hlinkClick r:id="" action="ppaction://media"/>
            <a:extLst>
              <a:ext uri="{FF2B5EF4-FFF2-40B4-BE49-F238E27FC236}">
                <a16:creationId xmlns:a16="http://schemas.microsoft.com/office/drawing/2014/main" id="{46402F1B-AB4E-A33A-BCD7-60BDBBCBB9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45823" y="2031163"/>
            <a:ext cx="2697412" cy="2395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/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Figure above: </a:t>
                </a:r>
                <a:r>
                  <a:rPr lang="en-US" sz="1600" dirty="0"/>
                  <a:t>FOM solutions to SWE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600" dirty="0"/>
                  <a:t> (left)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=−3.5</m:t>
                    </m:r>
                  </m:oMath>
                </a14:m>
                <a:r>
                  <a:rPr lang="en-US" sz="1600" dirty="0"/>
                  <a:t> (right).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C3574D-7234-76AD-5829-81A49464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382" y="4691642"/>
                <a:ext cx="4889853" cy="584775"/>
              </a:xfrm>
              <a:prstGeom prst="rect">
                <a:avLst/>
              </a:prstGeom>
              <a:blipFill>
                <a:blip r:embed="rId1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Coupling Details 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/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domain decomposition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Non-overlapping</a:t>
                </a:r>
                <a:r>
                  <a:rPr lang="en-US" sz="2000" b="1" dirty="0"/>
                  <a:t> </a:t>
                </a:r>
                <a:r>
                  <a:rPr lang="en-US" sz="2000" dirty="0"/>
                  <a:t>DD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into </a:t>
                </a:r>
                <a:r>
                  <a:rPr lang="en-US" sz="2000" b="1" dirty="0"/>
                  <a:t>4 subdomains </a:t>
                </a:r>
                <a:r>
                  <a:rPr lang="en-US" sz="2000" dirty="0"/>
                  <a:t>coupled via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additive Schwarz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OpenMP parallelism </a:t>
                </a:r>
                <a:r>
                  <a:rPr lang="en-US" sz="2000" dirty="0"/>
                  <a:t>with 1 thread/subdomain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All-ROM </a:t>
                </a:r>
                <a:r>
                  <a:rPr lang="en-US" sz="2000" dirty="0"/>
                  <a:t>or </a:t>
                </a:r>
                <a:r>
                  <a:rPr lang="en-US" sz="2000" b="1" dirty="0"/>
                  <a:t>All-HROM </a:t>
                </a:r>
                <a:r>
                  <a:rPr lang="en-US" sz="2000" dirty="0"/>
                  <a:t>coupling via </a:t>
                </a:r>
                <a:r>
                  <a:rPr lang="en-US" sz="2000" dirty="0" err="1"/>
                  <a:t>Pressio</a:t>
                </a:r>
                <a:r>
                  <a:rPr lang="en-US" sz="2000" dirty="0"/>
                  <a:t>*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lvl="1"/>
                <a:endParaRPr lang="en-US" sz="400" dirty="0"/>
              </a:p>
              <a:p>
                <a:pPr lvl="1"/>
                <a:endParaRPr lang="en-US" sz="400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Snapshot collection and reduced basis construction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Single-domain FOM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 used to generate snapshots/POD modes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Enforcement of boundary conditions (BCs) in ROM at Schwarz boundaries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BCs are imposed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approximately</a:t>
                </a:r>
                <a:r>
                  <a:rPr lang="en-US" sz="2000" dirty="0"/>
                  <a:t> by fictitious ghost cell states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Implementing Neumann and Robin BCs is </a:t>
                </a:r>
                <a:r>
                  <a:rPr lang="en-US" sz="2000" b="1" dirty="0"/>
                  <a:t>challenging</a:t>
                </a:r>
                <a:r>
                  <a:rPr lang="en-US" sz="2000" dirty="0"/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Ghost cells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introduce some overlap even with non-overlapping DD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800100" lvl="1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Dirichlet-Dirichlet non-overlapping Schwarz </a:t>
                </a:r>
                <a:r>
                  <a:rPr lang="en-US" sz="2000" dirty="0">
                    <a:solidFill>
                      <a:srgbClr val="00B050"/>
                    </a:solidFill>
                  </a:rPr>
                  <a:t>is stable/convergent!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b="1" i="1" dirty="0"/>
              </a:p>
              <a:p>
                <a:r>
                  <a:rPr lang="en-US" sz="2000" b="1" i="1" dirty="0">
                    <a:solidFill>
                      <a:srgbClr val="0070C0"/>
                    </a:solidFill>
                  </a:rPr>
                  <a:t>Choice of hyper-reduction</a:t>
                </a: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B050"/>
                    </a:solidFill>
                  </a:rPr>
                  <a:t>Collocation </a:t>
                </a:r>
                <a:r>
                  <a:rPr lang="en-US" sz="2000" dirty="0"/>
                  <a:t>for hyper-reduction: min residual at small subset DOFs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rgbClr val="00B05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Assume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fixed budget </a:t>
                </a:r>
                <a:r>
                  <a:rPr lang="en-US" sz="2000" dirty="0">
                    <a:solidFill>
                      <a:srgbClr val="00B050"/>
                    </a:solidFill>
                  </a:rPr>
                  <a:t>of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sample mesh points </a:t>
                </a:r>
                <a:r>
                  <a:rPr lang="en-US" sz="2000" dirty="0"/>
                  <a:t>at Schwarz boundaries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D52781-F021-4DA5-84BC-0E26EC4A5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51" y="701009"/>
                <a:ext cx="11024605" cy="6709529"/>
              </a:xfrm>
              <a:prstGeom prst="rect">
                <a:avLst/>
              </a:prstGeom>
              <a:blipFill>
                <a:blip r:embed="rId3"/>
                <a:stretch>
                  <a:fillRect l="-608" t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CA68386-BA62-B5A5-8796-19354100C987}"/>
              </a:ext>
            </a:extLst>
          </p:cNvPr>
          <p:cNvGrpSpPr/>
          <p:nvPr/>
        </p:nvGrpSpPr>
        <p:grpSpPr>
          <a:xfrm>
            <a:off x="9877112" y="692282"/>
            <a:ext cx="2331593" cy="2929956"/>
            <a:chOff x="9592056" y="689084"/>
            <a:chExt cx="2331593" cy="29299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1BC229-991A-F00F-947C-8E8BD9AE4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855084" y="1426056"/>
              <a:ext cx="2929956" cy="1456012"/>
            </a:xfrm>
            <a:prstGeom prst="rect">
              <a:avLst/>
            </a:prstGeom>
          </p:spPr>
        </p:pic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B1F12001-1DA6-E145-8DAE-9DA99603A603}"/>
                </a:ext>
              </a:extLst>
            </p:cNvPr>
            <p:cNvSpPr/>
            <p:nvPr/>
          </p:nvSpPr>
          <p:spPr>
            <a:xfrm>
              <a:off x="11048068" y="1847088"/>
              <a:ext cx="144188" cy="57022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40F3D6-6004-E719-CFE2-EAB43BC47608}"/>
                </a:ext>
              </a:extLst>
            </p:cNvPr>
            <p:cNvSpPr txBox="1"/>
            <p:nvPr/>
          </p:nvSpPr>
          <p:spPr>
            <a:xfrm>
              <a:off x="11212660" y="1894093"/>
              <a:ext cx="710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Ghost cells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F9F33A7-8926-E0DB-E300-FD04C3BFE205}"/>
              </a:ext>
            </a:extLst>
          </p:cNvPr>
          <p:cNvSpPr txBox="1"/>
          <p:nvPr/>
        </p:nvSpPr>
        <p:spPr>
          <a:xfrm>
            <a:off x="7176836" y="1702298"/>
            <a:ext cx="277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right: </a:t>
            </a:r>
            <a:r>
              <a:rPr lang="en-US" dirty="0"/>
              <a:t>non-overlapping DD w/ ghost cells creating overlap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239CB8-0ABE-AE64-8369-D58B35317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870" y="3762634"/>
            <a:ext cx="2454818" cy="2348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FFB957-A582-762D-B5E1-6695FA30C032}"/>
              </a:ext>
            </a:extLst>
          </p:cNvPr>
          <p:cNvSpPr txBox="1"/>
          <p:nvPr/>
        </p:nvSpPr>
        <p:spPr>
          <a:xfrm>
            <a:off x="8565666" y="6138405"/>
            <a:ext cx="3655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 above: </a:t>
            </a:r>
            <a:r>
              <a:rPr lang="en-US" dirty="0"/>
              <a:t>sample mesh (yellow) and stencil (white) cells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25870-63A8-486D-0139-422876555F85}"/>
              </a:ext>
            </a:extLst>
          </p:cNvPr>
          <p:cNvSpPr txBox="1"/>
          <p:nvPr/>
        </p:nvSpPr>
        <p:spPr>
          <a:xfrm>
            <a:off x="5409782" y="493020"/>
            <a:ext cx="43214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Green: </a:t>
            </a:r>
            <a:r>
              <a:rPr lang="en-US" dirty="0"/>
              <a:t>different from Burgers’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58D3B-774A-639D-0788-CCE1D10CEEC3}"/>
              </a:ext>
            </a:extLst>
          </p:cNvPr>
          <p:cNvSpPr txBox="1"/>
          <p:nvPr/>
        </p:nvSpPr>
        <p:spPr>
          <a:xfrm>
            <a:off x="274649" y="6550223"/>
            <a:ext cx="6109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>
                <a:hlinkClick r:id="rId6"/>
              </a:rPr>
              <a:t>https://github.com/Pressio/pressio-demoapps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E1A211-A30F-0B5F-86E6-736E5377C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112" y="114541"/>
            <a:ext cx="1425509" cy="5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AC8DB-F3A6-0477-E764-05BEAEC3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73" y="3879742"/>
            <a:ext cx="2966047" cy="21008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All-ROM Domain Overlap Study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" name="rom_decomp_contours">
            <a:hlinkClick r:id="" action="ppaction://media"/>
            <a:extLst>
              <a:ext uri="{FF2B5EF4-FFF2-40B4-BE49-F238E27FC236}">
                <a16:creationId xmlns:a16="http://schemas.microsoft.com/office/drawing/2014/main" id="{9090D8FE-3E6E-CD8C-3F08-9F028EC8F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60401"/>
            <a:ext cx="6311515" cy="2366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/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solidFill>
                <a:srgbClr val="D8F3F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Study of </a:t>
                </a:r>
                <a:r>
                  <a:rPr lang="en-US" b="1" dirty="0"/>
                  <a:t>Schwarz convergence </a:t>
                </a:r>
                <a:r>
                  <a:rPr lang="en-US" dirty="0"/>
                  <a:t>for </a:t>
                </a:r>
                <a:r>
                  <a:rPr lang="en-US" b="1" dirty="0"/>
                  <a:t>all-ROM coupling </a:t>
                </a:r>
                <a:r>
                  <a:rPr lang="en-US" dirty="0"/>
                  <a:t>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b="1" dirty="0"/>
                  <a:t> := cell width of overlap region </a:t>
                </a:r>
                <a:r>
                  <a:rPr lang="en-US" dirty="0"/>
                  <a:t>(not including ghost cells).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8752D8-D390-5A54-8060-8E903DA12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278" y="822325"/>
                <a:ext cx="8201319" cy="646331"/>
              </a:xfrm>
              <a:prstGeom prst="rect">
                <a:avLst/>
              </a:prstGeom>
              <a:blipFill>
                <a:blip r:embed="rId7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/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Dirichlet-Dirichlet coupling with </a:t>
                </a:r>
                <a:r>
                  <a:rPr lang="en-US" b="1" dirty="0"/>
                  <a:t>no-overlap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en-US" dirty="0"/>
                  <a:t> performs well with </a:t>
                </a:r>
                <a:r>
                  <a:rPr lang="en-US" b="1" dirty="0"/>
                  <a:t>no convergence issues </a:t>
                </a:r>
                <a:r>
                  <a:rPr lang="en-US" dirty="0"/>
                  <a:t>(movie, left) and </a:t>
                </a:r>
                <a:r>
                  <a:rPr lang="en-US" b="1" dirty="0"/>
                  <a:t>errors comparable </a:t>
                </a:r>
                <a:r>
                  <a:rPr lang="en-US" dirty="0"/>
                  <a:t>to Dirichlet-Dirichlet coupling with overlap (figure below, left)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01829D-21E7-F7C8-EF3A-2D602498A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512" y="1955610"/>
                <a:ext cx="5329381" cy="1754326"/>
              </a:xfrm>
              <a:prstGeom prst="rect">
                <a:avLst/>
              </a:prstGeom>
              <a:blipFill>
                <a:blip r:embed="rId8"/>
                <a:stretch>
                  <a:fillRect l="-686" t="-2431" r="-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/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Movie above: </a:t>
                </a:r>
                <a:r>
                  <a:rPr lang="en-US" sz="1400" dirty="0"/>
                  <a:t>FOM (left), 4 subdomain ROM coupled via non-overlapping Schwarz (middle), and 4 subdomain ROM coupled via overlapping Schwarz (right) for predictive SWE problem with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=−0.5</m:t>
                    </m:r>
                  </m:oMath>
                </a14:m>
                <a:r>
                  <a:rPr lang="en-US" sz="1400" dirty="0"/>
                  <a:t>.  All ROMs have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=80 </m:t>
                    </m:r>
                  </m:oMath>
                </a14:m>
                <a:r>
                  <a:rPr lang="en-US" sz="1400" dirty="0"/>
                  <a:t>POD modes.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642300-3694-550C-1AAE-ADCF386F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9" y="3946767"/>
                <a:ext cx="6240496" cy="954107"/>
              </a:xfrm>
              <a:prstGeom prst="rect">
                <a:avLst/>
              </a:prstGeom>
              <a:blipFill>
                <a:blip r:embed="rId9"/>
                <a:stretch>
                  <a:fillRect t="-1274" b="-5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/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Schwarz iterations </a:t>
                </a:r>
                <a:r>
                  <a:rPr lang="en-US" dirty="0"/>
                  <a:t>decrease (very roughly)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(figure, right) whereas evaluating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scales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there is no reason not to do </a:t>
                </a:r>
                <a:r>
                  <a:rPr lang="en-US" b="1" dirty="0"/>
                  <a:t>non-overlapping coupling</a:t>
                </a:r>
                <a:r>
                  <a:rPr lang="en-US" dirty="0"/>
                  <a:t> for this problem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4FA8D-DB71-2A8B-4FAB-46F10D7B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0" y="5076241"/>
                <a:ext cx="5805977" cy="1549207"/>
              </a:xfrm>
              <a:prstGeom prst="rect">
                <a:avLst/>
              </a:prstGeom>
              <a:blipFill>
                <a:blip r:embed="rId10"/>
                <a:stretch>
                  <a:fillRect l="-735" t="-2756" r="-315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F05CC8B-D38A-1192-3018-13F4D1A20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4702" y="3946767"/>
            <a:ext cx="2820327" cy="203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/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Figures above: </a:t>
                </a:r>
                <a:r>
                  <a:rPr lang="en-US" sz="1400" dirty="0"/>
                  <a:t>relative error and average # Schwarz iterations as a function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400" b="1" i="0" smtClean="0">
                        <a:latin typeface="Cambria Math" panose="02040503050406030204" pitchFamily="18" charset="0"/>
                      </a:rPr>
                      <m:t>.  </m:t>
                    </m:r>
                  </m:oMath>
                </a14:m>
                <a:r>
                  <a:rPr lang="en-US" sz="1400" dirty="0"/>
                  <a:t> Black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training, red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400" dirty="0"/>
                  <a:t>: testing.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A01FD2-A080-0EAC-AF33-243E63F2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438" y="6000128"/>
                <a:ext cx="5865091" cy="523220"/>
              </a:xfrm>
              <a:prstGeom prst="rect">
                <a:avLst/>
              </a:prstGeom>
              <a:blipFill>
                <a:blip r:embed="rId12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7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Schwarz Boundary Sampling for All-HROM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/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Including </a:t>
                </a:r>
                <a:r>
                  <a:rPr lang="en-US" b="1" dirty="0"/>
                  <a:t>too many Schwarz boundary points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/>
                  <a:t>) in sample mesh given </a:t>
                </a:r>
                <a:r>
                  <a:rPr lang="en-US" b="1" dirty="0"/>
                  <a:t>fixed budget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sample mesh points may lead to </a:t>
                </a:r>
                <a:r>
                  <a:rPr lang="en-US" b="1" dirty="0"/>
                  <a:t>too few sample mesh points </a:t>
                </a:r>
                <a:r>
                  <a:rPr lang="en-US" dirty="0"/>
                  <a:t>in </a:t>
                </a:r>
                <a:r>
                  <a:rPr lang="en-US" b="1" dirty="0"/>
                  <a:t>interior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SWE problem, we can get away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/>
                  <a:t>10% boundary sampling </a:t>
                </a:r>
                <a:r>
                  <a:rPr lang="en-US" dirty="0"/>
                  <a:t>(movie above, right-most frame)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4F545B-D743-DC01-536D-067275037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558847"/>
                <a:ext cx="11566589" cy="1046440"/>
              </a:xfrm>
              <a:prstGeom prst="rect">
                <a:avLst/>
              </a:prstGeom>
              <a:blipFill>
                <a:blip r:embed="rId5"/>
                <a:stretch>
                  <a:fillRect l="-369" t="-4070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7F941-F460-510A-E2B5-91DEFC3162C3}"/>
              </a:ext>
            </a:extLst>
          </p:cNvPr>
          <p:cNvSpPr txBox="1"/>
          <p:nvPr/>
        </p:nvSpPr>
        <p:spPr>
          <a:xfrm>
            <a:off x="71667" y="1558083"/>
            <a:ext cx="117695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Naïve/sparsely-sampled </a:t>
            </a:r>
            <a:r>
              <a:rPr lang="en-US" dirty="0"/>
              <a:t>Schwarz boundary results in </a:t>
            </a:r>
            <a:r>
              <a:rPr lang="en-US" b="1" dirty="0"/>
              <a:t>failure</a:t>
            </a:r>
            <a:r>
              <a:rPr lang="en-US" dirty="0"/>
              <a:t> to transmit coupling information during Schwarz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hyper_decomp_contours_compare_domrate_new">
            <a:hlinkClick r:id="" action="ppaction://media"/>
            <a:extLst>
              <a:ext uri="{FF2B5EF4-FFF2-40B4-BE49-F238E27FC236}">
                <a16:creationId xmlns:a16="http://schemas.microsoft.com/office/drawing/2014/main" id="{47467E94-6D06-1A0D-0828-F818A57A7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866" y="1883063"/>
            <a:ext cx="7878618" cy="29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/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i="1" dirty="0"/>
                  <a:t>Movie above: </a:t>
                </a:r>
                <a:r>
                  <a:rPr lang="en-US" sz="1500" dirty="0"/>
                  <a:t>FOM (left),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=5%</m:t>
                    </m:r>
                  </m:oMath>
                </a14:m>
                <a:r>
                  <a:rPr lang="en-US" sz="1500" dirty="0"/>
                  <a:t> (middle) and all HROM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500" dirty="0"/>
                  <a:t> (left).  ROMs have </a:t>
                </a:r>
                <a14:m>
                  <m:oMath xmlns:m="http://schemas.openxmlformats.org/officeDocument/2006/math"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i="1" dirty="0" smtClean="0">
                        <a:latin typeface="Cambria Math" panose="02040503050406030204" pitchFamily="18" charset="0"/>
                      </a:rPr>
                      <m:t>=100 </m:t>
                    </m:r>
                  </m:oMath>
                </a14:m>
                <a:r>
                  <a:rPr lang="en-US" sz="1500" dirty="0"/>
                  <a:t>modes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500" dirty="0"/>
                  <a:t> sample mesh points.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5FFF7B-AEB7-E441-B81B-24F18ECED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47" y="4837544"/>
                <a:ext cx="7730837" cy="563744"/>
              </a:xfrm>
              <a:prstGeom prst="rect">
                <a:avLst/>
              </a:prstGeom>
              <a:blipFill>
                <a:blip r:embed="rId7"/>
                <a:stretch>
                  <a:fillRect t="-326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AAD1451-67BA-D05B-1E8E-C1D981595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1060" y="1957874"/>
            <a:ext cx="2926080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/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Figure above</a:t>
                </a:r>
                <a:r>
                  <a:rPr lang="en-US" sz="1400" dirty="0"/>
                  <a:t>: example sample mesh with sampling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=10%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13D41-D2C9-3079-121E-54563370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781" y="4719782"/>
                <a:ext cx="3040638" cy="523220"/>
              </a:xfrm>
              <a:prstGeom prst="rect">
                <a:avLst/>
              </a:prstGeom>
              <a:blipFill>
                <a:blip r:embed="rId9"/>
                <a:stretch>
                  <a:fillRect t="-3488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5E0E434-1D14-83C9-453B-7A7C30CD1F20}"/>
              </a:ext>
            </a:extLst>
          </p:cNvPr>
          <p:cNvSpPr txBox="1"/>
          <p:nvPr/>
        </p:nvSpPr>
        <p:spPr>
          <a:xfrm>
            <a:off x="2344629" y="802777"/>
            <a:ext cx="750274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Key question</a:t>
            </a:r>
            <a:r>
              <a:rPr lang="en-US" b="1" dirty="0"/>
              <a:t>:</a:t>
            </a:r>
            <a:r>
              <a:rPr lang="en-US" b="1" i="1" dirty="0"/>
              <a:t> </a:t>
            </a:r>
            <a:r>
              <a:rPr lang="en-US" dirty="0"/>
              <a:t>how many </a:t>
            </a:r>
            <a:r>
              <a:rPr lang="en-US" b="1" dirty="0"/>
              <a:t>Schwarz boundary points </a:t>
            </a:r>
            <a:r>
              <a:rPr lang="en-US" dirty="0"/>
              <a:t>need to be included in </a:t>
            </a:r>
            <a:r>
              <a:rPr lang="en-US" b="1" dirty="0"/>
              <a:t>sample mesh</a:t>
            </a:r>
            <a:r>
              <a:rPr lang="en-US" dirty="0"/>
              <a:t> when performing HROM coupling?</a:t>
            </a:r>
          </a:p>
        </p:txBody>
      </p:sp>
    </p:spTree>
    <p:extLst>
      <p:ext uri="{BB962C8B-B14F-4D97-AF65-F5344CB8AC3E}">
        <p14:creationId xmlns:p14="http://schemas.microsoft.com/office/powerpoint/2010/main" val="205016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32552"/>
            <a:ext cx="10471608" cy="570225"/>
          </a:xfrm>
        </p:spPr>
        <p:txBody>
          <a:bodyPr/>
          <a:lstStyle/>
          <a:p>
            <a:r>
              <a:rPr lang="en-US" dirty="0"/>
              <a:t>Coupled HROM Performance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445420-7CE3-2EEC-02A8-AD9FECB029AE}"/>
              </a:ext>
            </a:extLst>
          </p:cNvPr>
          <p:cNvSpPr/>
          <p:nvPr/>
        </p:nvSpPr>
        <p:spPr>
          <a:xfrm>
            <a:off x="5929745" y="2336800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FC1109-0D77-2C65-B603-DCB9828792B5}"/>
              </a:ext>
            </a:extLst>
          </p:cNvPr>
          <p:cNvSpPr/>
          <p:nvPr/>
        </p:nvSpPr>
        <p:spPr>
          <a:xfrm>
            <a:off x="5943605" y="2267531"/>
            <a:ext cx="2854036" cy="2382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E760DF-37C9-CE81-60EF-EAD1C360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4" y="956333"/>
            <a:ext cx="5544101" cy="3865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EE8A69-53B3-1361-8924-9306F117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636" y="802777"/>
            <a:ext cx="5444289" cy="4019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/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For a fixed ROM dimension, Schwarz delivers </a:t>
                </a:r>
                <a:r>
                  <a:rPr lang="en-US" sz="2200" b="1" dirty="0"/>
                  <a:t>lower error </a:t>
                </a:r>
                <a:r>
                  <a:rPr lang="en-US" sz="2200" dirty="0"/>
                  <a:t>and </a:t>
                </a:r>
                <a:r>
                  <a:rPr lang="en-US" sz="2200" b="1" dirty="0"/>
                  <a:t>comparable cost</a:t>
                </a:r>
                <a:r>
                  <a:rPr lang="en-US" sz="2200" dirty="0"/>
                  <a:t>!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There are noticeable </a:t>
                </a:r>
                <a:r>
                  <a:rPr lang="en-US" sz="2200" b="1" dirty="0"/>
                  <a:t>cost savings </a:t>
                </a:r>
                <a:r>
                  <a:rPr lang="en-US" sz="2200" dirty="0"/>
                  <a:t>relative to </a:t>
                </a:r>
                <a:r>
                  <a:rPr lang="en-US" sz="2200" b="1" dirty="0"/>
                  <a:t>monolithic FOM</a:t>
                </a:r>
                <a:r>
                  <a:rPr lang="en-US" sz="2200" dirty="0"/>
                  <a:t>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Accuracy similar for </a:t>
                </a:r>
                <a:r>
                  <a:rPr lang="en-US" sz="2200" b="1" dirty="0"/>
                  <a:t>predictive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(red) and </a:t>
                </a:r>
                <a:r>
                  <a:rPr lang="en-US" sz="2200" b="1" dirty="0"/>
                  <a:t>non-predictive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200" dirty="0"/>
                  <a:t> (black) cases.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3B5F8D-D4D6-5154-DB6B-D959E69AF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5159714"/>
                <a:ext cx="10976851" cy="1354217"/>
              </a:xfrm>
              <a:prstGeom prst="rect">
                <a:avLst/>
              </a:prstGeom>
              <a:blipFill>
                <a:blip r:embed="rId5"/>
                <a:stretch>
                  <a:fillRect l="-611" t="-3139" b="-7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/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Solid: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=0.5%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Dashed: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=1%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663BD9-56CA-F065-EEE0-9655F7EEF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455" y="2520239"/>
                <a:ext cx="2026965" cy="584775"/>
              </a:xfrm>
              <a:prstGeom prst="rect">
                <a:avLst/>
              </a:prstGeom>
              <a:blipFill>
                <a:blip r:embed="rId6"/>
                <a:stretch>
                  <a:fillRect l="-1502"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1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35873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3CCE3-9A8E-6021-58EB-36EFA79E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/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FOM discretization: </a:t>
                </a:r>
              </a:p>
              <a:p>
                <a:endParaRPr lang="en-US" sz="200" b="1" dirty="0">
                  <a:solidFill>
                    <a:srgbClr val="0070C0"/>
                  </a:solidFill>
                </a:endParaRPr>
              </a:p>
              <a:p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Spatial discretization given by a first-order </a:t>
                </a:r>
                <a:r>
                  <a:rPr lang="en-US" b="1" dirty="0"/>
                  <a:t>cell-centered finite volume </a:t>
                </a:r>
                <a:r>
                  <a:rPr lang="en-US" dirty="0"/>
                  <a:t>discretization</a:t>
                </a:r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300 </m:t>
                    </m:r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=100 </m:t>
                    </m:r>
                  </m:oMath>
                </a14:m>
                <a:r>
                  <a:rPr lang="en-US" dirty="0"/>
                  <a:t>elements in each dimension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Implicit first order temporal discretization: </a:t>
                </a:r>
                <a:r>
                  <a:rPr lang="en-US" b="1" dirty="0"/>
                  <a:t>backward Euler </a:t>
                </a:r>
                <a:r>
                  <a:rPr lang="en-US" dirty="0"/>
                  <a:t>with fixed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Implemented in </a:t>
                </a:r>
                <a:r>
                  <a:rPr lang="en-US" b="1" dirty="0" err="1"/>
                  <a:t>Pressio-demoapps</a:t>
                </a:r>
                <a:r>
                  <a:rPr lang="en-US" dirty="0"/>
                  <a:t> (</a:t>
                </a:r>
                <a:r>
                  <a:rPr lang="en-US" sz="1800" dirty="0">
                    <a:hlinkClick r:id="rId5"/>
                  </a:rPr>
                  <a:t>https://github.com/Pressio/pressio-demoapps</a:t>
                </a:r>
                <a:r>
                  <a:rPr lang="en-US" sz="1800" dirty="0"/>
                  <a:t>)</a:t>
                </a:r>
                <a:endParaRPr lang="en-US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1C3619-ED66-4FD0-9E0F-1BE5840A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5151790"/>
                <a:ext cx="12058942" cy="1908215"/>
              </a:xfrm>
              <a:prstGeom prst="rect">
                <a:avLst/>
              </a:prstGeom>
              <a:blipFill>
                <a:blip r:embed="rId6"/>
                <a:stretch>
                  <a:fillRect l="-455" t="-1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3863BC4-F263-42E1-AC02-86C3AA87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Teaser: 2D Euler Equations Riemann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/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Problem setup: </a:t>
                </a: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endParaRPr lang="en-US" sz="200" b="1" dirty="0">
                  <a:solidFill>
                    <a:srgbClr val="0070C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(0,1)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0, 0.8</m:t>
                        </m:r>
                      </m:e>
                    </m:d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</a:t>
                </a:r>
                <a:r>
                  <a:rPr lang="en-US" dirty="0">
                    <a:ea typeface="Cambria Math" panose="02040503050406030204" pitchFamily="18" charset="0"/>
                  </a:rPr>
                  <a:t>homogeneous Neumann BCs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=0.029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; IC from compatibility conditions*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Training: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1.0, 1.25,1.5,1.75,2.0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Testing: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1.125, 1.375,1.625,1.875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78AD2BE-40ED-BC13-6B5B-AA84D0737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58" y="3125818"/>
                <a:ext cx="5933084" cy="1877437"/>
              </a:xfrm>
              <a:prstGeom prst="rect">
                <a:avLst/>
              </a:prstGeom>
              <a:blipFill>
                <a:blip r:embed="rId9"/>
                <a:stretch>
                  <a:fillRect l="-925" t="-2273"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2316DBE-50EA-32DB-D382-E4695E428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098" y="341419"/>
            <a:ext cx="1566377" cy="5511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F1CEC3-BB25-7116-88EE-7ED40CC6CBC1}"/>
              </a:ext>
            </a:extLst>
          </p:cNvPr>
          <p:cNvGrpSpPr/>
          <p:nvPr/>
        </p:nvGrpSpPr>
        <p:grpSpPr>
          <a:xfrm>
            <a:off x="274649" y="987813"/>
            <a:ext cx="5019312" cy="1989470"/>
            <a:chOff x="392690" y="1758742"/>
            <a:chExt cx="5019312" cy="198947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748918-83CB-CD45-3A11-C420AC1E8A27}"/>
                </a:ext>
              </a:extLst>
            </p:cNvPr>
            <p:cNvSpPr/>
            <p:nvPr/>
          </p:nvSpPr>
          <p:spPr>
            <a:xfrm>
              <a:off x="392690" y="1758742"/>
              <a:ext cx="5019312" cy="198947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/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𝑢𝑣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US" dirty="0"/>
                    <a:t>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𝑢𝑣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sSup>
                                      <m:s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a14:m>
                  <a:endParaRPr lang="en-US" b="1" dirty="0"/>
                </a:p>
                <a:p>
                  <a:endParaRPr lang="en-US" sz="400" b="1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−1)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ADAC68-8B6F-3582-DA97-42762DA8BE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088" y="1920136"/>
                  <a:ext cx="4700133" cy="1755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0C771C-E611-B938-1733-200B3B8D53EE}"/>
              </a:ext>
            </a:extLst>
          </p:cNvPr>
          <p:cNvSpPr txBox="1"/>
          <p:nvPr/>
        </p:nvSpPr>
        <p:spPr>
          <a:xfrm>
            <a:off x="9694821" y="6408106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</a:t>
            </a:r>
            <a:r>
              <a:rPr lang="en-US" sz="1600" b="0" i="0" u="none" strike="noStrike" baseline="0" dirty="0"/>
              <a:t>Schulz-Rinne, 1993.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/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400" b="1" i="1" dirty="0"/>
              </a:p>
              <a:p>
                <a:pPr algn="ctr"/>
                <a:r>
                  <a:rPr lang="en-US" sz="2000" b="1" i="1" dirty="0">
                    <a:solidFill>
                      <a:srgbClr val="0070C0"/>
                    </a:solidFill>
                  </a:rPr>
                  <a:t>Preliminary results:</a:t>
                </a:r>
              </a:p>
              <a:p>
                <a:pPr algn="ctr"/>
                <a:endParaRPr lang="en-US" sz="400" b="1" i="1" dirty="0">
                  <a:solidFill>
                    <a:srgbClr val="0070C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Schwarz can </a:t>
                </a:r>
                <a:r>
                  <a:rPr lang="en-US" b="1" dirty="0"/>
                  <a:t>stabilize </a:t>
                </a:r>
                <a:r>
                  <a:rPr lang="en-US" dirty="0"/>
                  <a:t>unstable monolithic ROM for fixed dimension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(above)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shock traverses all parts of domain, achieving </a:t>
                </a:r>
                <a:r>
                  <a:rPr lang="en-US" b="1" dirty="0"/>
                  <a:t>speedups </a:t>
                </a:r>
                <a:r>
                  <a:rPr lang="en-US" dirty="0"/>
                  <a:t>with Schwarz is </a:t>
                </a:r>
                <a:r>
                  <a:rPr lang="en-US" b="1" dirty="0"/>
                  <a:t>more difficult</a:t>
                </a:r>
              </a:p>
              <a:p>
                <a:endParaRPr lang="en-US" sz="400" b="1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2E59F9-C769-3081-90E2-3660E09AB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91" y="3429000"/>
                <a:ext cx="5829034" cy="1754326"/>
              </a:xfrm>
              <a:prstGeom prst="rect">
                <a:avLst/>
              </a:prstGeom>
              <a:blipFill>
                <a:blip r:embed="rId13"/>
                <a:stretch>
                  <a:fillRect l="-416" r="-52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ressure_1p875">
            <a:hlinkClick r:id="" action="ppaction://media"/>
            <a:extLst>
              <a:ext uri="{FF2B5EF4-FFF2-40B4-BE49-F238E27FC236}">
                <a16:creationId xmlns:a16="http://schemas.microsoft.com/office/drawing/2014/main" id="{7DBFD869-DA87-C8BD-82B5-F3C9FE1E2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1118" y="1041086"/>
            <a:ext cx="6067407" cy="22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7061" y="217527"/>
            <a:ext cx="6161524" cy="41609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37A99-896A-4922-978C-83F4C7286269}"/>
              </a:ext>
            </a:extLst>
          </p:cNvPr>
          <p:cNvSpPr txBox="1"/>
          <p:nvPr/>
        </p:nvSpPr>
        <p:spPr>
          <a:xfrm>
            <a:off x="1148996" y="822969"/>
            <a:ext cx="9667361" cy="76944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a typeface="Calibri" panose="020F0502020204030204" pitchFamily="34" charset="0"/>
              </a:rPr>
              <a:t>The </a:t>
            </a:r>
            <a:r>
              <a:rPr lang="en-US" sz="2200" b="1" dirty="0">
                <a:ea typeface="Calibri" panose="020F0502020204030204" pitchFamily="34" charset="0"/>
              </a:rPr>
              <a:t>Schwarz alternating method</a:t>
            </a:r>
            <a:r>
              <a:rPr lang="en-US" sz="2200" dirty="0">
                <a:ea typeface="Calibri" panose="020F0502020204030204" pitchFamily="34" charset="0"/>
              </a:rPr>
              <a:t> has been developed for concurrent multi-scale coupling of </a:t>
            </a:r>
            <a:r>
              <a:rPr lang="en-US" sz="2200" b="1" dirty="0">
                <a:ea typeface="Calibri" panose="020F0502020204030204" pitchFamily="34" charset="0"/>
              </a:rPr>
              <a:t>conventional</a:t>
            </a:r>
            <a:r>
              <a:rPr lang="en-US" sz="2200" dirty="0">
                <a:ea typeface="Calibri" panose="020F0502020204030204" pitchFamily="34" charset="0"/>
              </a:rPr>
              <a:t> and </a:t>
            </a:r>
            <a:r>
              <a:rPr lang="en-US" sz="2200" b="1" dirty="0">
                <a:ea typeface="Calibri" panose="020F0502020204030204" pitchFamily="34" charset="0"/>
              </a:rPr>
              <a:t>data-driven models</a:t>
            </a:r>
            <a:r>
              <a:rPr lang="en-US" sz="2200" dirty="0"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A54937-61DD-93C9-F103-BD1691EDA97E}"/>
              </a:ext>
            </a:extLst>
          </p:cNvPr>
          <p:cNvGrpSpPr/>
          <p:nvPr/>
        </p:nvGrpSpPr>
        <p:grpSpPr>
          <a:xfrm>
            <a:off x="228602" y="1769918"/>
            <a:ext cx="11455762" cy="4598267"/>
            <a:chOff x="264376" y="1963914"/>
            <a:chExt cx="11455762" cy="45982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7D2A43-52EF-482A-A6B5-C7E5492AE8BF}"/>
                </a:ext>
              </a:extLst>
            </p:cNvPr>
            <p:cNvGrpSpPr/>
            <p:nvPr/>
          </p:nvGrpSpPr>
          <p:grpSpPr>
            <a:xfrm>
              <a:off x="264376" y="1963914"/>
              <a:ext cx="11455762" cy="4598267"/>
              <a:chOff x="126544" y="1556361"/>
              <a:chExt cx="10622911" cy="4598267"/>
            </a:xfrm>
          </p:grpSpPr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176084" y="1556361"/>
                <a:ext cx="10573371" cy="4598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is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concurrent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(two-way).</a:t>
                </a:r>
              </a:p>
              <a:p>
                <a:pPr marL="0" indent="0">
                  <a:buNone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Ease of implementation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into existing massively-parallel HPC codes.</a:t>
                </a: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8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“Plug-and-play” framework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: simplifies task of meshing complex geometries! </a:t>
                </a: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couple regions with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non-conformal meshes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,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element types</a:t>
                </a:r>
                <a:r>
                  <a:rPr lang="en-US" i="1" dirty="0">
                    <a:solidFill>
                      <a:srgbClr val="4F664A"/>
                    </a:solidFill>
                    <a:latin typeface="+mn-lt"/>
                  </a:rPr>
                  <a:t>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levels of refinement.</a:t>
                </a: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4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Ability to use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different solvers (including ROM/FOM)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and </a:t>
                </a:r>
                <a:r>
                  <a:rPr lang="en-US" b="1" i="1" dirty="0">
                    <a:solidFill>
                      <a:srgbClr val="4F664A"/>
                    </a:solidFill>
                    <a:latin typeface="+mn-lt"/>
                  </a:rPr>
                  <a:t>time-integrators </a:t>
                </a:r>
                <a:r>
                  <a:rPr lang="en-US" dirty="0">
                    <a:solidFill>
                      <a:srgbClr val="4F664A"/>
                    </a:solidFill>
                    <a:latin typeface="+mn-lt"/>
                  </a:rPr>
                  <a:t>in different regions.               </a:t>
                </a:r>
                <a:endParaRPr lang="en-US" sz="2400" dirty="0">
                  <a:solidFill>
                    <a:srgbClr val="4F664A"/>
                  </a:solidFill>
                  <a:latin typeface="+mn-lt"/>
                </a:endParaRPr>
              </a:p>
              <a:p>
                <a:pPr lvl="1">
                  <a:buClrTx/>
                  <a:buFont typeface="Wingdings" panose="05000000000000000000" pitchFamily="2" charset="2"/>
                  <a:buChar char="Ø"/>
                  <a:defRPr/>
                </a:pPr>
                <a:endParaRPr lang="en-US" sz="8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Scalable, fast, robust 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on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real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engineering problems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4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Coupling does not introduce </a:t>
                </a: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nonphysical artifacts.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r>
                  <a:rPr lang="en-US" sz="2000" b="1" i="1" dirty="0">
                    <a:solidFill>
                      <a:srgbClr val="4F664A"/>
                    </a:solidFill>
                    <a:latin typeface="+mn-lt"/>
                  </a:rPr>
                  <a:t>Theoretical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</a:rPr>
                  <a:t> convergence properties/guarantees</a:t>
                </a:r>
                <a:r>
                  <a:rPr lang="en-US" sz="2000" dirty="0">
                    <a:solidFill>
                      <a:srgbClr val="4F664A"/>
                    </a:solidFill>
                    <a:latin typeface="+mn-lt"/>
                    <a:sym typeface="Wingdings" panose="05000000000000000000" pitchFamily="2" charset="2"/>
                  </a:rPr>
                  <a:t>.</a:t>
                </a: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  <a:defRPr/>
                </a:pPr>
                <a:endParaRPr lang="en-US" sz="19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Courier New" panose="02070309020205020404" pitchFamily="49" charset="0"/>
                  <a:buChar char="o"/>
                  <a:defRPr/>
                </a:pPr>
                <a:endParaRPr lang="en-US" sz="2000" b="1" i="1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buFont typeface="Wingdings" panose="05000000000000000000" pitchFamily="2" charset="2"/>
                  <a:buChar char="q"/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  <a:p>
                <a:pPr>
                  <a:defRPr/>
                </a:pPr>
                <a:endParaRPr lang="en-US" sz="2000" dirty="0">
                  <a:solidFill>
                    <a:srgbClr val="4F664A"/>
                  </a:solidFill>
                  <a:latin typeface="+mn-lt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6D2FD8-B1AA-43A6-B9D8-0564E48363F8}"/>
                  </a:ext>
                </a:extLst>
              </p:cNvPr>
              <p:cNvSpPr txBox="1"/>
              <p:nvPr/>
            </p:nvSpPr>
            <p:spPr>
              <a:xfrm>
                <a:off x="152193" y="1556361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28ECC9-AE40-41FC-86F0-15578093CBB5}"/>
                  </a:ext>
                </a:extLst>
              </p:cNvPr>
              <p:cNvSpPr txBox="1"/>
              <p:nvPr/>
            </p:nvSpPr>
            <p:spPr>
              <a:xfrm>
                <a:off x="152190" y="206799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52487F-914C-4D41-89B5-975A1CBC35FA}"/>
                  </a:ext>
                </a:extLst>
              </p:cNvPr>
              <p:cNvSpPr txBox="1"/>
              <p:nvPr/>
            </p:nvSpPr>
            <p:spPr>
              <a:xfrm>
                <a:off x="163079" y="2561562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19369E-8E5D-4A6B-A3A5-F7D4E99C9DE2}"/>
                  </a:ext>
                </a:extLst>
              </p:cNvPr>
              <p:cNvSpPr txBox="1"/>
              <p:nvPr/>
            </p:nvSpPr>
            <p:spPr>
              <a:xfrm>
                <a:off x="544078" y="2999177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101475-1096-4BEF-A21C-54859C3D2D3F}"/>
                  </a:ext>
                </a:extLst>
              </p:cNvPr>
              <p:cNvSpPr txBox="1"/>
              <p:nvPr/>
            </p:nvSpPr>
            <p:spPr>
              <a:xfrm>
                <a:off x="544076" y="3810233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46C9CB-4A6D-4233-B152-2895B3B62D43}"/>
                  </a:ext>
                </a:extLst>
              </p:cNvPr>
              <p:cNvSpPr txBox="1"/>
              <p:nvPr/>
            </p:nvSpPr>
            <p:spPr>
              <a:xfrm>
                <a:off x="126544" y="5009950"/>
                <a:ext cx="39188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006600"/>
                    </a:solidFill>
                    <a:sym typeface="Wingdings" panose="05000000000000000000" pitchFamily="2" charset="2"/>
                  </a:rPr>
                  <a:t></a:t>
                </a:r>
                <a:endParaRPr lang="en-US" sz="2200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9636FC-2C47-4CD5-9215-2E129C3F8C10}"/>
                </a:ext>
              </a:extLst>
            </p:cNvPr>
            <p:cNvSpPr txBox="1"/>
            <p:nvPr/>
          </p:nvSpPr>
          <p:spPr>
            <a:xfrm>
              <a:off x="276796" y="4985277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758F09-6553-445F-A8F4-373109BF530A}"/>
                </a:ext>
              </a:extLst>
            </p:cNvPr>
            <p:cNvSpPr txBox="1"/>
            <p:nvPr/>
          </p:nvSpPr>
          <p:spPr>
            <a:xfrm>
              <a:off x="276794" y="5935309"/>
              <a:ext cx="42261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6600"/>
                  </a:solidFill>
                  <a:sym typeface="Wingdings" panose="05000000000000000000" pitchFamily="2" charset="2"/>
                </a:rPr>
                <a:t></a:t>
              </a:r>
              <a:endParaRPr lang="en-US" sz="2200" dirty="0">
                <a:solidFill>
                  <a:srgbClr val="0066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C834E-927C-4DC6-825B-2E5BF8D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and PINN-FOM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44991-7FF2-4071-8AAF-8426869A20FD}"/>
              </a:ext>
            </a:extLst>
          </p:cNvPr>
          <p:cNvGrpSpPr/>
          <p:nvPr/>
        </p:nvGrpSpPr>
        <p:grpSpPr>
          <a:xfrm>
            <a:off x="292654" y="1311234"/>
            <a:ext cx="5487299" cy="3312655"/>
            <a:chOff x="2495552" y="1486404"/>
            <a:chExt cx="6679294" cy="399768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18559A-A101-4F5C-87B6-F42EF4A6E262}"/>
                </a:ext>
              </a:extLst>
            </p:cNvPr>
            <p:cNvSpPr/>
            <p:nvPr/>
          </p:nvSpPr>
          <p:spPr>
            <a:xfrm>
              <a:off x="2495552" y="3143885"/>
              <a:ext cx="590550" cy="570225"/>
            </a:xfrm>
            <a:prstGeom prst="ellipse">
              <a:avLst/>
            </a:prstGeom>
            <a:solidFill>
              <a:srgbClr val="F9C67B"/>
            </a:solidFill>
            <a:ln>
              <a:solidFill>
                <a:srgbClr val="F5A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E82B97-2F06-43C7-AA67-8952A1E4F14B}"/>
                </a:ext>
              </a:extLst>
            </p:cNvPr>
            <p:cNvGrpSpPr/>
            <p:nvPr/>
          </p:nvGrpSpPr>
          <p:grpSpPr>
            <a:xfrm>
              <a:off x="4438650" y="1486404"/>
              <a:ext cx="609600" cy="3997685"/>
              <a:chOff x="4438650" y="1486404"/>
              <a:chExt cx="609600" cy="399768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B278AB9-6B84-4BE3-9735-951D628B99AA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3B8C53A-6F11-4143-8A42-47D935C6816D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B717573-5C12-4D02-B105-B7D825EEEA96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D4006E9-6DA2-480F-9D26-694E2155C1E1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06B836-96C8-4886-BC8E-1468945A6CAF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CF0C36D-6F2B-47E7-81A1-7BF1E0D1BB88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91A7914-C199-45FE-AFBB-25FAEF754B19}"/>
                </a:ext>
              </a:extLst>
            </p:cNvPr>
            <p:cNvGrpSpPr/>
            <p:nvPr/>
          </p:nvGrpSpPr>
          <p:grpSpPr>
            <a:xfrm>
              <a:off x="6553202" y="1486404"/>
              <a:ext cx="609600" cy="3997685"/>
              <a:chOff x="4438650" y="1486404"/>
              <a:chExt cx="609600" cy="399768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E6F88C7-7F17-46F2-BEF9-EAE5022078FC}"/>
                  </a:ext>
                </a:extLst>
              </p:cNvPr>
              <p:cNvSpPr/>
              <p:nvPr/>
            </p:nvSpPr>
            <p:spPr>
              <a:xfrm>
                <a:off x="4438650" y="491386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52628B6-1CDD-4F7D-92E7-8B0D5B67D649}"/>
                  </a:ext>
                </a:extLst>
              </p:cNvPr>
              <p:cNvSpPr/>
              <p:nvPr/>
            </p:nvSpPr>
            <p:spPr>
              <a:xfrm>
                <a:off x="4438650" y="422883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7CFCF6D-79EA-4437-9738-72EFE3E9B703}"/>
                  </a:ext>
                </a:extLst>
              </p:cNvPr>
              <p:cNvSpPr/>
              <p:nvPr/>
            </p:nvSpPr>
            <p:spPr>
              <a:xfrm>
                <a:off x="4438650" y="35438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3231633-C208-44B5-A975-1E2F8FB0A22A}"/>
                  </a:ext>
                </a:extLst>
              </p:cNvPr>
              <p:cNvSpPr/>
              <p:nvPr/>
            </p:nvSpPr>
            <p:spPr>
              <a:xfrm>
                <a:off x="4438650" y="285877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9601E71-9BB4-4D96-8CF1-44B0EB9B9C29}"/>
                  </a:ext>
                </a:extLst>
              </p:cNvPr>
              <p:cNvSpPr/>
              <p:nvPr/>
            </p:nvSpPr>
            <p:spPr>
              <a:xfrm>
                <a:off x="4438650" y="21722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486E284-8CB1-43F1-86D0-763465676096}"/>
                  </a:ext>
                </a:extLst>
              </p:cNvPr>
              <p:cNvSpPr/>
              <p:nvPr/>
            </p:nvSpPr>
            <p:spPr>
              <a:xfrm>
                <a:off x="4457700" y="1486404"/>
                <a:ext cx="590550" cy="570225"/>
              </a:xfrm>
              <a:prstGeom prst="ellipse">
                <a:avLst/>
              </a:prstGeom>
              <a:solidFill>
                <a:srgbClr val="12846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AB3B641-EFC5-4BE0-9197-7D828D4ECBC5}"/>
                </a:ext>
              </a:extLst>
            </p:cNvPr>
            <p:cNvSpPr/>
            <p:nvPr/>
          </p:nvSpPr>
          <p:spPr>
            <a:xfrm>
              <a:off x="8496300" y="3143886"/>
              <a:ext cx="678546" cy="693697"/>
            </a:xfrm>
            <a:prstGeom prst="ellipse">
              <a:avLst/>
            </a:prstGeom>
            <a:solidFill>
              <a:srgbClr val="54C7E6"/>
            </a:solidFill>
            <a:ln>
              <a:solidFill>
                <a:srgbClr val="00AC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/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F78425F-7422-4975-8D3F-69FCECCC45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1152" y="3243074"/>
                  <a:ext cx="19935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5926" r="-2222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/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3DCB31-464D-467A-A986-06F66D9AE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6256" y="3351451"/>
                  <a:ext cx="530595" cy="278566"/>
                </a:xfrm>
                <a:prstGeom prst="rect">
                  <a:avLst/>
                </a:prstGeom>
                <a:blipFill>
                  <a:blip r:embed="rId4"/>
                  <a:stretch>
                    <a:fillRect l="-7042" t="-21622" r="-15493" b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AE3303-6318-461C-95B9-99395378A224}"/>
                </a:ext>
              </a:extLst>
            </p:cNvPr>
            <p:cNvCxnSpPr>
              <a:stCxn id="8" idx="6"/>
              <a:endCxn id="73" idx="2"/>
            </p:cNvCxnSpPr>
            <p:nvPr/>
          </p:nvCxnSpPr>
          <p:spPr>
            <a:xfrm flipV="1">
              <a:off x="3086102" y="1771517"/>
              <a:ext cx="1371598" cy="16574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9652A6-2D8B-4DC9-B968-EF4E8451CFB8}"/>
                </a:ext>
              </a:extLst>
            </p:cNvPr>
            <p:cNvCxnSpPr>
              <a:cxnSpLocks/>
              <a:stCxn id="8" idx="6"/>
              <a:endCxn id="72" idx="2"/>
            </p:cNvCxnSpPr>
            <p:nvPr/>
          </p:nvCxnSpPr>
          <p:spPr>
            <a:xfrm flipV="1">
              <a:off x="3086102" y="2457317"/>
              <a:ext cx="1352548" cy="97168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99D6EA-6827-4EB3-A7F6-D6CF612785FC}"/>
                </a:ext>
              </a:extLst>
            </p:cNvPr>
            <p:cNvCxnSpPr>
              <a:cxnSpLocks/>
              <a:stCxn id="8" idx="6"/>
              <a:endCxn id="71" idx="2"/>
            </p:cNvCxnSpPr>
            <p:nvPr/>
          </p:nvCxnSpPr>
          <p:spPr>
            <a:xfrm flipV="1">
              <a:off x="3086102" y="3143887"/>
              <a:ext cx="1352548" cy="285111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5CA1C4-F6CD-4A43-9A87-41B26DB77BAD}"/>
                </a:ext>
              </a:extLst>
            </p:cNvPr>
            <p:cNvCxnSpPr>
              <a:cxnSpLocks/>
              <a:stCxn id="8" idx="6"/>
              <a:endCxn id="70" idx="2"/>
            </p:cNvCxnSpPr>
            <p:nvPr/>
          </p:nvCxnSpPr>
          <p:spPr>
            <a:xfrm>
              <a:off x="3086102" y="3428998"/>
              <a:ext cx="1352548" cy="39991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60C1CF-9B50-4A2A-B018-76A4C4E9FF8B}"/>
                </a:ext>
              </a:extLst>
            </p:cNvPr>
            <p:cNvCxnSpPr>
              <a:cxnSpLocks/>
              <a:stCxn id="8" idx="6"/>
              <a:endCxn id="69" idx="2"/>
            </p:cNvCxnSpPr>
            <p:nvPr/>
          </p:nvCxnSpPr>
          <p:spPr>
            <a:xfrm>
              <a:off x="3086102" y="3428998"/>
              <a:ext cx="1352548" cy="108494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B43884E-AC3B-441E-9D6F-F6C69FCE7F89}"/>
                </a:ext>
              </a:extLst>
            </p:cNvPr>
            <p:cNvCxnSpPr>
              <a:cxnSpLocks/>
              <a:stCxn id="8" idx="6"/>
              <a:endCxn id="68" idx="2"/>
            </p:cNvCxnSpPr>
            <p:nvPr/>
          </p:nvCxnSpPr>
          <p:spPr>
            <a:xfrm>
              <a:off x="3086102" y="3428998"/>
              <a:ext cx="1352548" cy="1769979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1B39319-3843-4E82-B92D-2E74B1CEBBD1}"/>
                </a:ext>
              </a:extLst>
            </p:cNvPr>
            <p:cNvCxnSpPr>
              <a:cxnSpLocks/>
              <a:stCxn id="73" idx="6"/>
              <a:endCxn id="67" idx="2"/>
            </p:cNvCxnSpPr>
            <p:nvPr/>
          </p:nvCxnSpPr>
          <p:spPr>
            <a:xfrm>
              <a:off x="5048250" y="17715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E5746D-8501-4A31-9099-853A9F55BAAF}"/>
                </a:ext>
              </a:extLst>
            </p:cNvPr>
            <p:cNvCxnSpPr>
              <a:cxnSpLocks/>
              <a:stCxn id="72" idx="6"/>
              <a:endCxn id="66" idx="2"/>
            </p:cNvCxnSpPr>
            <p:nvPr/>
          </p:nvCxnSpPr>
          <p:spPr>
            <a:xfrm>
              <a:off x="5029200" y="24573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996809-7E02-427B-8817-BBB7665A1B97}"/>
                </a:ext>
              </a:extLst>
            </p:cNvPr>
            <p:cNvCxnSpPr>
              <a:cxnSpLocks/>
              <a:stCxn id="71" idx="6"/>
              <a:endCxn id="65" idx="2"/>
            </p:cNvCxnSpPr>
            <p:nvPr/>
          </p:nvCxnSpPr>
          <p:spPr>
            <a:xfrm>
              <a:off x="5029200" y="314388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8861642-3C6A-4E4C-BE15-223A33C70FB2}"/>
                </a:ext>
              </a:extLst>
            </p:cNvPr>
            <p:cNvCxnSpPr>
              <a:cxnSpLocks/>
              <a:stCxn id="70" idx="6"/>
              <a:endCxn id="64" idx="2"/>
            </p:cNvCxnSpPr>
            <p:nvPr/>
          </p:nvCxnSpPr>
          <p:spPr>
            <a:xfrm>
              <a:off x="5029200" y="382891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1A52E30-BE30-446E-9B9D-E9A8720F50B7}"/>
                </a:ext>
              </a:extLst>
            </p:cNvPr>
            <p:cNvCxnSpPr>
              <a:cxnSpLocks/>
              <a:stCxn id="69" idx="6"/>
              <a:endCxn id="63" idx="2"/>
            </p:cNvCxnSpPr>
            <p:nvPr/>
          </p:nvCxnSpPr>
          <p:spPr>
            <a:xfrm>
              <a:off x="5029200" y="451394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F9BE6F1-0BA8-4648-BEC1-FD2A6638CE81}"/>
                </a:ext>
              </a:extLst>
            </p:cNvPr>
            <p:cNvCxnSpPr>
              <a:cxnSpLocks/>
              <a:stCxn id="68" idx="6"/>
              <a:endCxn id="62" idx="2"/>
            </p:cNvCxnSpPr>
            <p:nvPr/>
          </p:nvCxnSpPr>
          <p:spPr>
            <a:xfrm>
              <a:off x="5029200" y="5198977"/>
              <a:ext cx="1524002" cy="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C366177-94A8-4262-9C88-D6DBE824620E}"/>
                </a:ext>
              </a:extLst>
            </p:cNvPr>
            <p:cNvCxnSpPr>
              <a:cxnSpLocks/>
              <a:stCxn id="68" idx="6"/>
              <a:endCxn id="63" idx="2"/>
            </p:cNvCxnSpPr>
            <p:nvPr/>
          </p:nvCxnSpPr>
          <p:spPr>
            <a:xfrm flipV="1"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C7BEA48-839A-47D2-8690-48BEDCAFE0D8}"/>
                </a:ext>
              </a:extLst>
            </p:cNvPr>
            <p:cNvCxnSpPr>
              <a:cxnSpLocks/>
              <a:stCxn id="68" idx="6"/>
              <a:endCxn id="64" idx="2"/>
            </p:cNvCxnSpPr>
            <p:nvPr/>
          </p:nvCxnSpPr>
          <p:spPr>
            <a:xfrm flipV="1"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CAE8A7-064A-4C72-8C54-AB1F49B68B33}"/>
                </a:ext>
              </a:extLst>
            </p:cNvPr>
            <p:cNvCxnSpPr>
              <a:cxnSpLocks/>
              <a:stCxn id="68" idx="6"/>
              <a:endCxn id="65" idx="2"/>
            </p:cNvCxnSpPr>
            <p:nvPr/>
          </p:nvCxnSpPr>
          <p:spPr>
            <a:xfrm flipV="1"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3E94715-960B-42BF-8737-AD55BB1ABB4A}"/>
                </a:ext>
              </a:extLst>
            </p:cNvPr>
            <p:cNvCxnSpPr>
              <a:cxnSpLocks/>
              <a:stCxn id="68" idx="6"/>
              <a:endCxn id="66" idx="2"/>
            </p:cNvCxnSpPr>
            <p:nvPr/>
          </p:nvCxnSpPr>
          <p:spPr>
            <a:xfrm flipV="1"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6D52FC-7C70-432B-A9B7-2BA41F3F5474}"/>
                </a:ext>
              </a:extLst>
            </p:cNvPr>
            <p:cNvCxnSpPr>
              <a:cxnSpLocks/>
              <a:stCxn id="68" idx="6"/>
              <a:endCxn id="67" idx="2"/>
            </p:cNvCxnSpPr>
            <p:nvPr/>
          </p:nvCxnSpPr>
          <p:spPr>
            <a:xfrm flipV="1">
              <a:off x="5029200" y="1771517"/>
              <a:ext cx="15430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4067D5-75E6-4867-A7A9-CFA4E9A6F353}"/>
                </a:ext>
              </a:extLst>
            </p:cNvPr>
            <p:cNvCxnSpPr>
              <a:cxnSpLocks/>
              <a:stCxn id="69" idx="6"/>
              <a:endCxn id="67" idx="2"/>
            </p:cNvCxnSpPr>
            <p:nvPr/>
          </p:nvCxnSpPr>
          <p:spPr>
            <a:xfrm flipV="1">
              <a:off x="5029200" y="1771517"/>
              <a:ext cx="15430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5B85976-637D-42CB-A5AF-6866F8BDF1C9}"/>
                </a:ext>
              </a:extLst>
            </p:cNvPr>
            <p:cNvCxnSpPr>
              <a:cxnSpLocks/>
              <a:stCxn id="69" idx="6"/>
              <a:endCxn id="66" idx="2"/>
            </p:cNvCxnSpPr>
            <p:nvPr/>
          </p:nvCxnSpPr>
          <p:spPr>
            <a:xfrm flipV="1"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B8F3F27-7CD5-4497-9801-D831AB0B7318}"/>
                </a:ext>
              </a:extLst>
            </p:cNvPr>
            <p:cNvCxnSpPr>
              <a:cxnSpLocks/>
              <a:stCxn id="69" idx="6"/>
              <a:endCxn id="65" idx="2"/>
            </p:cNvCxnSpPr>
            <p:nvPr/>
          </p:nvCxnSpPr>
          <p:spPr>
            <a:xfrm flipV="1"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C4A29C5-3C78-4924-8D8A-208E645A1E93}"/>
                </a:ext>
              </a:extLst>
            </p:cNvPr>
            <p:cNvCxnSpPr>
              <a:cxnSpLocks/>
              <a:stCxn id="69" idx="6"/>
              <a:endCxn id="64" idx="2"/>
            </p:cNvCxnSpPr>
            <p:nvPr/>
          </p:nvCxnSpPr>
          <p:spPr>
            <a:xfrm flipV="1"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510C2A1-B598-4DFB-B4AD-EBA2F63DE413}"/>
                </a:ext>
              </a:extLst>
            </p:cNvPr>
            <p:cNvCxnSpPr>
              <a:cxnSpLocks/>
              <a:stCxn id="69" idx="6"/>
              <a:endCxn id="62" idx="2"/>
            </p:cNvCxnSpPr>
            <p:nvPr/>
          </p:nvCxnSpPr>
          <p:spPr>
            <a:xfrm>
              <a:off x="5029200" y="451394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9011EB3-06DE-44F2-BDF7-83570A858D54}"/>
                </a:ext>
              </a:extLst>
            </p:cNvPr>
            <p:cNvCxnSpPr>
              <a:cxnSpLocks/>
              <a:stCxn id="70" idx="6"/>
              <a:endCxn id="62" idx="2"/>
            </p:cNvCxnSpPr>
            <p:nvPr/>
          </p:nvCxnSpPr>
          <p:spPr>
            <a:xfrm>
              <a:off x="5029200" y="382891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D5BAF8-67B7-4E78-A301-7B8FF570ACD7}"/>
                </a:ext>
              </a:extLst>
            </p:cNvPr>
            <p:cNvCxnSpPr>
              <a:cxnSpLocks/>
              <a:stCxn id="70" idx="6"/>
              <a:endCxn id="63" idx="2"/>
            </p:cNvCxnSpPr>
            <p:nvPr/>
          </p:nvCxnSpPr>
          <p:spPr>
            <a:xfrm>
              <a:off x="5029200" y="382891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622FC1F-4514-4544-9DB8-8ED1201E61FE}"/>
                </a:ext>
              </a:extLst>
            </p:cNvPr>
            <p:cNvCxnSpPr>
              <a:cxnSpLocks/>
              <a:stCxn id="70" idx="6"/>
              <a:endCxn id="65" idx="2"/>
            </p:cNvCxnSpPr>
            <p:nvPr/>
          </p:nvCxnSpPr>
          <p:spPr>
            <a:xfrm flipV="1"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F6A9454-DA43-4EA0-995C-10FEF74C6FA2}"/>
                </a:ext>
              </a:extLst>
            </p:cNvPr>
            <p:cNvCxnSpPr>
              <a:cxnSpLocks/>
              <a:stCxn id="70" idx="6"/>
              <a:endCxn id="66" idx="2"/>
            </p:cNvCxnSpPr>
            <p:nvPr/>
          </p:nvCxnSpPr>
          <p:spPr>
            <a:xfrm flipV="1"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00B874-F535-4586-B696-CF03D0712F11}"/>
                </a:ext>
              </a:extLst>
            </p:cNvPr>
            <p:cNvCxnSpPr>
              <a:cxnSpLocks/>
              <a:stCxn id="70" idx="6"/>
              <a:endCxn id="67" idx="2"/>
            </p:cNvCxnSpPr>
            <p:nvPr/>
          </p:nvCxnSpPr>
          <p:spPr>
            <a:xfrm flipV="1">
              <a:off x="5029200" y="1771517"/>
              <a:ext cx="15430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B70B6A4-3D95-46D3-8E6D-B6CD41D3B836}"/>
                </a:ext>
              </a:extLst>
            </p:cNvPr>
            <p:cNvCxnSpPr>
              <a:cxnSpLocks/>
              <a:stCxn id="71" idx="6"/>
              <a:endCxn id="67" idx="2"/>
            </p:cNvCxnSpPr>
            <p:nvPr/>
          </p:nvCxnSpPr>
          <p:spPr>
            <a:xfrm flipV="1">
              <a:off x="5029200" y="1771517"/>
              <a:ext cx="15430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374789E-EEB9-4CA6-8A96-39633E9F064A}"/>
                </a:ext>
              </a:extLst>
            </p:cNvPr>
            <p:cNvCxnSpPr>
              <a:cxnSpLocks/>
              <a:stCxn id="71" idx="6"/>
              <a:endCxn id="66" idx="2"/>
            </p:cNvCxnSpPr>
            <p:nvPr/>
          </p:nvCxnSpPr>
          <p:spPr>
            <a:xfrm flipV="1"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840AA23-C8EA-4742-9A15-E2748382D530}"/>
                </a:ext>
              </a:extLst>
            </p:cNvPr>
            <p:cNvCxnSpPr>
              <a:cxnSpLocks/>
              <a:stCxn id="71" idx="6"/>
              <a:endCxn id="64" idx="2"/>
            </p:cNvCxnSpPr>
            <p:nvPr/>
          </p:nvCxnSpPr>
          <p:spPr>
            <a:xfrm>
              <a:off x="5029200" y="3143887"/>
              <a:ext cx="1524002" cy="6850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4B06ED-16E2-4B10-BBC6-C5E13B381C11}"/>
                </a:ext>
              </a:extLst>
            </p:cNvPr>
            <p:cNvCxnSpPr>
              <a:cxnSpLocks/>
              <a:stCxn id="71" idx="6"/>
              <a:endCxn id="63" idx="2"/>
            </p:cNvCxnSpPr>
            <p:nvPr/>
          </p:nvCxnSpPr>
          <p:spPr>
            <a:xfrm>
              <a:off x="5029200" y="3143887"/>
              <a:ext cx="1524002" cy="13700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B65F56C-7E27-449B-B76D-21AE4A97F0E3}"/>
                </a:ext>
              </a:extLst>
            </p:cNvPr>
            <p:cNvCxnSpPr>
              <a:cxnSpLocks/>
              <a:stCxn id="71" idx="6"/>
              <a:endCxn id="62" idx="2"/>
            </p:cNvCxnSpPr>
            <p:nvPr/>
          </p:nvCxnSpPr>
          <p:spPr>
            <a:xfrm>
              <a:off x="5029200" y="3143887"/>
              <a:ext cx="1524002" cy="205509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8773555-8FD0-49C9-974C-CFC905C45A30}"/>
                </a:ext>
              </a:extLst>
            </p:cNvPr>
            <p:cNvCxnSpPr>
              <a:cxnSpLocks/>
              <a:stCxn id="72" idx="6"/>
              <a:endCxn id="62" idx="2"/>
            </p:cNvCxnSpPr>
            <p:nvPr/>
          </p:nvCxnSpPr>
          <p:spPr>
            <a:xfrm>
              <a:off x="5029200" y="2457317"/>
              <a:ext cx="1524002" cy="27416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85239B5-2048-482C-807B-B00256C918B4}"/>
                </a:ext>
              </a:extLst>
            </p:cNvPr>
            <p:cNvCxnSpPr>
              <a:cxnSpLocks/>
              <a:stCxn id="72" idx="6"/>
              <a:endCxn id="63" idx="2"/>
            </p:cNvCxnSpPr>
            <p:nvPr/>
          </p:nvCxnSpPr>
          <p:spPr>
            <a:xfrm>
              <a:off x="5029200" y="2457317"/>
              <a:ext cx="1524002" cy="20566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EBBBC50-2B8D-472C-A480-F82E1DB9479E}"/>
                </a:ext>
              </a:extLst>
            </p:cNvPr>
            <p:cNvCxnSpPr>
              <a:cxnSpLocks/>
              <a:stCxn id="72" idx="6"/>
              <a:endCxn id="64" idx="2"/>
            </p:cNvCxnSpPr>
            <p:nvPr/>
          </p:nvCxnSpPr>
          <p:spPr>
            <a:xfrm>
              <a:off x="5029200" y="2457317"/>
              <a:ext cx="1524002" cy="13716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FA54C2E-DCC3-4529-AB64-B91F3601BD5A}"/>
                </a:ext>
              </a:extLst>
            </p:cNvPr>
            <p:cNvCxnSpPr>
              <a:cxnSpLocks/>
              <a:stCxn id="72" idx="6"/>
              <a:endCxn id="65" idx="2"/>
            </p:cNvCxnSpPr>
            <p:nvPr/>
          </p:nvCxnSpPr>
          <p:spPr>
            <a:xfrm>
              <a:off x="5029200" y="2457317"/>
              <a:ext cx="1524002" cy="6865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F694B64-7DA1-449E-A4F1-F60C3C9C7BA1}"/>
                </a:ext>
              </a:extLst>
            </p:cNvPr>
            <p:cNvCxnSpPr>
              <a:cxnSpLocks/>
              <a:stCxn id="72" idx="6"/>
              <a:endCxn id="67" idx="2"/>
            </p:cNvCxnSpPr>
            <p:nvPr/>
          </p:nvCxnSpPr>
          <p:spPr>
            <a:xfrm flipV="1">
              <a:off x="5029200" y="1771517"/>
              <a:ext cx="15430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C66104A-9F1D-4D18-BE43-DDFB4230B18A}"/>
                </a:ext>
              </a:extLst>
            </p:cNvPr>
            <p:cNvCxnSpPr>
              <a:cxnSpLocks/>
              <a:stCxn id="73" idx="6"/>
              <a:endCxn id="66" idx="2"/>
            </p:cNvCxnSpPr>
            <p:nvPr/>
          </p:nvCxnSpPr>
          <p:spPr>
            <a:xfrm>
              <a:off x="5048250" y="1771517"/>
              <a:ext cx="1504952" cy="6858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B3DE74F-4336-4BC0-84FB-0E507AAA52C1}"/>
                </a:ext>
              </a:extLst>
            </p:cNvPr>
            <p:cNvCxnSpPr>
              <a:cxnSpLocks/>
              <a:stCxn id="73" idx="6"/>
              <a:endCxn id="65" idx="2"/>
            </p:cNvCxnSpPr>
            <p:nvPr/>
          </p:nvCxnSpPr>
          <p:spPr>
            <a:xfrm>
              <a:off x="5048250" y="1771517"/>
              <a:ext cx="1504952" cy="137237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FC3D2EC-5CAE-4F69-9683-EACF1C73DC00}"/>
                </a:ext>
              </a:extLst>
            </p:cNvPr>
            <p:cNvCxnSpPr>
              <a:cxnSpLocks/>
              <a:stCxn id="73" idx="6"/>
              <a:endCxn id="64" idx="2"/>
            </p:cNvCxnSpPr>
            <p:nvPr/>
          </p:nvCxnSpPr>
          <p:spPr>
            <a:xfrm>
              <a:off x="5048250" y="1771517"/>
              <a:ext cx="1504952" cy="205740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C245F3B-8C60-43AA-9CE2-6B094F27FE1F}"/>
                </a:ext>
              </a:extLst>
            </p:cNvPr>
            <p:cNvCxnSpPr>
              <a:cxnSpLocks/>
              <a:stCxn id="73" idx="6"/>
              <a:endCxn id="63" idx="2"/>
            </p:cNvCxnSpPr>
            <p:nvPr/>
          </p:nvCxnSpPr>
          <p:spPr>
            <a:xfrm>
              <a:off x="5048250" y="1771517"/>
              <a:ext cx="1504952" cy="274243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15BD50C-305D-4EDC-9F40-63A859AAC801}"/>
                </a:ext>
              </a:extLst>
            </p:cNvPr>
            <p:cNvCxnSpPr>
              <a:cxnSpLocks/>
              <a:stCxn id="73" idx="6"/>
              <a:endCxn id="62" idx="2"/>
            </p:cNvCxnSpPr>
            <p:nvPr/>
          </p:nvCxnSpPr>
          <p:spPr>
            <a:xfrm>
              <a:off x="5048250" y="1771517"/>
              <a:ext cx="1504952" cy="3427460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4449C0A-E920-4359-AB77-E3BD9045C3DD}"/>
                </a:ext>
              </a:extLst>
            </p:cNvPr>
            <p:cNvCxnSpPr>
              <a:cxnSpLocks/>
              <a:stCxn id="67" idx="6"/>
              <a:endCxn id="11" idx="2"/>
            </p:cNvCxnSpPr>
            <p:nvPr/>
          </p:nvCxnSpPr>
          <p:spPr>
            <a:xfrm>
              <a:off x="7162802" y="1771517"/>
              <a:ext cx="1333498" cy="17192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3EB033A-34B2-429F-8EE2-00EEF29A40A5}"/>
                </a:ext>
              </a:extLst>
            </p:cNvPr>
            <p:cNvCxnSpPr>
              <a:cxnSpLocks/>
              <a:stCxn id="66" idx="6"/>
              <a:endCxn id="11" idx="2"/>
            </p:cNvCxnSpPr>
            <p:nvPr/>
          </p:nvCxnSpPr>
          <p:spPr>
            <a:xfrm>
              <a:off x="7143753" y="2457318"/>
              <a:ext cx="1352547" cy="1033417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C54B4AD-5092-46B3-AF18-7C4F693B5543}"/>
                </a:ext>
              </a:extLst>
            </p:cNvPr>
            <p:cNvCxnSpPr>
              <a:cxnSpLocks/>
              <a:stCxn id="65" idx="6"/>
              <a:endCxn id="11" idx="2"/>
            </p:cNvCxnSpPr>
            <p:nvPr/>
          </p:nvCxnSpPr>
          <p:spPr>
            <a:xfrm>
              <a:off x="7143753" y="3143887"/>
              <a:ext cx="1352547" cy="346848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8F5393F-EEBB-4587-A2BA-604C8D5E4AF7}"/>
                </a:ext>
              </a:extLst>
            </p:cNvPr>
            <p:cNvCxnSpPr>
              <a:cxnSpLocks/>
              <a:stCxn id="64" idx="6"/>
              <a:endCxn id="11" idx="2"/>
            </p:cNvCxnSpPr>
            <p:nvPr/>
          </p:nvCxnSpPr>
          <p:spPr>
            <a:xfrm flipV="1">
              <a:off x="7143753" y="3490734"/>
              <a:ext cx="1352547" cy="33818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1D31E78-8876-4295-8981-6D538F85BF77}"/>
                </a:ext>
              </a:extLst>
            </p:cNvPr>
            <p:cNvCxnSpPr>
              <a:cxnSpLocks/>
              <a:stCxn id="63" idx="6"/>
              <a:endCxn id="11" idx="2"/>
            </p:cNvCxnSpPr>
            <p:nvPr/>
          </p:nvCxnSpPr>
          <p:spPr>
            <a:xfrm flipV="1">
              <a:off x="7143753" y="3490734"/>
              <a:ext cx="1352547" cy="1023212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15F99D8-1DDE-4FE8-9E23-07575C81CE66}"/>
                </a:ext>
              </a:extLst>
            </p:cNvPr>
            <p:cNvCxnSpPr>
              <a:cxnSpLocks/>
              <a:stCxn id="62" idx="6"/>
              <a:endCxn id="11" idx="2"/>
            </p:cNvCxnSpPr>
            <p:nvPr/>
          </p:nvCxnSpPr>
          <p:spPr>
            <a:xfrm flipV="1">
              <a:off x="7143753" y="3490734"/>
              <a:ext cx="1352547" cy="1708243"/>
            </a:xfrm>
            <a:prstGeom prst="straightConnector1">
              <a:avLst/>
            </a:prstGeom>
            <a:ln>
              <a:solidFill>
                <a:srgbClr val="11367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/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PDE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6A2453F-DC7B-412E-9000-119447F2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022" y="2216441"/>
                <a:ext cx="1548210" cy="331397"/>
              </a:xfrm>
              <a:prstGeom prst="rect">
                <a:avLst/>
              </a:prstGeom>
              <a:blipFill>
                <a:blip r:embed="rId5"/>
                <a:stretch>
                  <a:fillRect l="-394" t="-9259" b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/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BC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2E619B5-0C16-49E8-9E20-F8389ABFE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74" y="2779371"/>
                <a:ext cx="1540458" cy="346877"/>
              </a:xfrm>
              <a:prstGeom prst="rect">
                <a:avLst/>
              </a:prstGeom>
              <a:blipFill>
                <a:blip r:embed="rId6"/>
                <a:stretch>
                  <a:fillRect t="-5263" b="-192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/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Data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F2BEAFD-7205-40A7-8847-F187502C6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737" y="3435231"/>
                <a:ext cx="1638779" cy="346877"/>
              </a:xfrm>
              <a:prstGeom prst="rect">
                <a:avLst/>
              </a:prstGeom>
              <a:blipFill>
                <a:blip r:embed="rId7"/>
                <a:stretch>
                  <a:fillRect l="-372" t="-7143" b="-1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/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Loss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0B5C085-4F1B-4A9F-A24E-9ABE9BF37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758560"/>
                <a:ext cx="1155579" cy="418003"/>
              </a:xfrm>
              <a:prstGeom prst="rect">
                <a:avLst/>
              </a:prstGeom>
              <a:blipFill>
                <a:blip r:embed="rId8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641032C-1A80-41BF-AC59-1A50936A30BE}"/>
              </a:ext>
            </a:extLst>
          </p:cNvPr>
          <p:cNvCxnSpPr>
            <a:cxnSpLocks/>
            <a:stCxn id="11" idx="6"/>
            <a:endCxn id="2" idx="1"/>
          </p:cNvCxnSpPr>
          <p:nvPr/>
        </p:nvCxnSpPr>
        <p:spPr>
          <a:xfrm flipV="1">
            <a:off x="5779953" y="2382140"/>
            <a:ext cx="904069" cy="589969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071CB53-73E1-4D1D-A8E7-381BA0E6C1A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904068" cy="1548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71C6A66-0C6F-43BC-9288-A5D32AD4ACB0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779953" y="2972109"/>
            <a:ext cx="873330" cy="70554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/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5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C30BF7B5-7C3C-437C-A005-B0AEB80A8C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783" y="2743454"/>
                <a:ext cx="1712128" cy="44821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5F50CCBC-6E76-4649-8758-26EA683A19DA}"/>
              </a:ext>
            </a:extLst>
          </p:cNvPr>
          <p:cNvCxnSpPr>
            <a:stCxn id="2" idx="3"/>
            <a:endCxn id="82" idx="0"/>
          </p:cNvCxnSpPr>
          <p:nvPr/>
        </p:nvCxnSpPr>
        <p:spPr>
          <a:xfrm>
            <a:off x="8232232" y="2382140"/>
            <a:ext cx="1002890" cy="376420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011600FB-5065-4287-8E5F-0CC8E96408FF}"/>
              </a:ext>
            </a:extLst>
          </p:cNvPr>
          <p:cNvCxnSpPr>
            <a:cxnSpLocks/>
            <a:endCxn id="82" idx="2"/>
          </p:cNvCxnSpPr>
          <p:nvPr/>
        </p:nvCxnSpPr>
        <p:spPr>
          <a:xfrm flipV="1">
            <a:off x="8277516" y="3176563"/>
            <a:ext cx="957606" cy="465746"/>
          </a:xfrm>
          <a:prstGeom prst="bentConnector2">
            <a:avLst/>
          </a:prstGeom>
          <a:ln>
            <a:solidFill>
              <a:srgbClr val="004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97AC74-AA27-4C6B-94E7-986B42D05F61}"/>
              </a:ext>
            </a:extLst>
          </p:cNvPr>
          <p:cNvCxnSpPr>
            <a:cxnSpLocks/>
            <a:endCxn id="82" idx="1"/>
          </p:cNvCxnSpPr>
          <p:nvPr/>
        </p:nvCxnSpPr>
        <p:spPr>
          <a:xfrm flipV="1">
            <a:off x="8241396" y="2967562"/>
            <a:ext cx="415936" cy="11286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792A87B-3A67-421D-9F78-C9C230751926}"/>
              </a:ext>
            </a:extLst>
          </p:cNvPr>
          <p:cNvCxnSpPr>
            <a:cxnSpLocks/>
            <a:stCxn id="82" idx="3"/>
            <a:endCxn id="102" idx="1"/>
          </p:cNvCxnSpPr>
          <p:nvPr/>
        </p:nvCxnSpPr>
        <p:spPr>
          <a:xfrm>
            <a:off x="9812911" y="2967562"/>
            <a:ext cx="567872" cy="0"/>
          </a:xfrm>
          <a:prstGeom prst="straightConnector1">
            <a:avLst/>
          </a:prstGeom>
          <a:ln>
            <a:solidFill>
              <a:srgbClr val="11367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E959F18E-2B55-4ACA-B94E-729F6E9891A6}"/>
              </a:ext>
            </a:extLst>
          </p:cNvPr>
          <p:cNvSpPr txBox="1"/>
          <p:nvPr/>
        </p:nvSpPr>
        <p:spPr>
          <a:xfrm>
            <a:off x="158966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4ED8D4-8D43-493B-93B0-0363BB4F486D}"/>
              </a:ext>
            </a:extLst>
          </p:cNvPr>
          <p:cNvSpPr txBox="1"/>
          <p:nvPr/>
        </p:nvSpPr>
        <p:spPr>
          <a:xfrm>
            <a:off x="2265057" y="4690869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Hidden Layers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A195C80-EA3E-4206-8A0A-636EB5C067C1}"/>
              </a:ext>
            </a:extLst>
          </p:cNvPr>
          <p:cNvSpPr txBox="1"/>
          <p:nvPr/>
        </p:nvSpPr>
        <p:spPr>
          <a:xfrm>
            <a:off x="5092912" y="3377658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Output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EBF31D8-CA08-4B2F-B897-FCBA06411633}"/>
              </a:ext>
            </a:extLst>
          </p:cNvPr>
          <p:cNvSpPr txBox="1"/>
          <p:nvPr/>
        </p:nvSpPr>
        <p:spPr>
          <a:xfrm>
            <a:off x="7936770" y="3929415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Loss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5A7FBD16-D83F-41CB-B1D3-306F62667103}"/>
              </a:ext>
            </a:extLst>
          </p:cNvPr>
          <p:cNvSpPr/>
          <p:nvPr/>
        </p:nvSpPr>
        <p:spPr>
          <a:xfrm>
            <a:off x="119806" y="1192056"/>
            <a:ext cx="5986427" cy="3937088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FF6142A-5350-4694-AC8F-3BD79743B64D}"/>
              </a:ext>
            </a:extLst>
          </p:cNvPr>
          <p:cNvSpPr/>
          <p:nvPr/>
        </p:nvSpPr>
        <p:spPr>
          <a:xfrm>
            <a:off x="6334543" y="1783747"/>
            <a:ext cx="3673947" cy="260388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5809495-EB44-4AF8-8084-55F53516B4DB}"/>
              </a:ext>
            </a:extLst>
          </p:cNvPr>
          <p:cNvSpPr txBox="1"/>
          <p:nvPr/>
        </p:nvSpPr>
        <p:spPr>
          <a:xfrm>
            <a:off x="9569790" y="2330254"/>
            <a:ext cx="147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Minimize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601A91F-330A-4AA7-803D-FED05E4A7D1E}"/>
              </a:ext>
            </a:extLst>
          </p:cNvPr>
          <p:cNvSpPr txBox="1"/>
          <p:nvPr/>
        </p:nvSpPr>
        <p:spPr>
          <a:xfrm>
            <a:off x="2265057" y="820012"/>
            <a:ext cx="181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/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F741C3A-CF83-43B8-B235-DED0629BC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32" y="2075032"/>
                <a:ext cx="213776" cy="276999"/>
              </a:xfrm>
              <a:prstGeom prst="rect">
                <a:avLst/>
              </a:prstGeom>
              <a:blipFill>
                <a:blip r:embed="rId10"/>
                <a:stretch>
                  <a:fillRect l="-11429" r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/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C49C38-E3D1-42BD-9F8F-A733EBE89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606" y="2649399"/>
                <a:ext cx="213776" cy="276999"/>
              </a:xfrm>
              <a:prstGeom prst="rect">
                <a:avLst/>
              </a:prstGeom>
              <a:blipFill>
                <a:blip r:embed="rId11"/>
                <a:stretch>
                  <a:fillRect l="-34286" t="-2222" r="-34286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/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E3ED080-AC9B-45E3-8C94-FA41514CB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870" y="3676486"/>
                <a:ext cx="213776" cy="276999"/>
              </a:xfrm>
              <a:prstGeom prst="rect">
                <a:avLst/>
              </a:prstGeom>
              <a:blipFill>
                <a:blip r:embed="rId12"/>
                <a:stretch>
                  <a:fillRect l="-20000" r="-1428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/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710B737-E096-4645-9F5C-086D83449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835" y="4478474"/>
                <a:ext cx="3989297" cy="553998"/>
              </a:xfrm>
              <a:prstGeom prst="rect">
                <a:avLst/>
              </a:prstGeom>
              <a:blipFill>
                <a:blip r:embed="rId13"/>
                <a:stretch>
                  <a:fillRect t="-1099"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>
            <a:extLst>
              <a:ext uri="{FF2B5EF4-FFF2-40B4-BE49-F238E27FC236}">
                <a16:creationId xmlns:a16="http://schemas.microsoft.com/office/drawing/2014/main" id="{C6164DBD-24CF-46C4-B5EE-C1E98C37A25E}"/>
              </a:ext>
            </a:extLst>
          </p:cNvPr>
          <p:cNvSpPr txBox="1"/>
          <p:nvPr/>
        </p:nvSpPr>
        <p:spPr>
          <a:xfrm>
            <a:off x="116378" y="5585527"/>
            <a:ext cx="7708606" cy="725314"/>
          </a:xfrm>
          <a:prstGeom prst="rect">
            <a:avLst/>
          </a:prstGeom>
          <a:solidFill>
            <a:srgbClr val="D8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Goal:</a:t>
            </a:r>
            <a:r>
              <a:rPr lang="en-US" sz="2000" b="1" dirty="0"/>
              <a:t> </a:t>
            </a:r>
            <a:r>
              <a:rPr lang="en-US" sz="2000" dirty="0"/>
              <a:t>investigate the use of the Schwarz alternating method as a means to couple </a:t>
            </a:r>
            <a:r>
              <a:rPr lang="en-US" sz="2000" b="1" dirty="0"/>
              <a:t>Physics-Informed Neural Networks (PINNs)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DC33BB9-6BF1-4381-9BD7-994E012AEB6B}"/>
              </a:ext>
            </a:extLst>
          </p:cNvPr>
          <p:cNvSpPr txBox="1"/>
          <p:nvPr/>
        </p:nvSpPr>
        <p:spPr>
          <a:xfrm>
            <a:off x="8319606" y="5094510"/>
            <a:ext cx="357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1: </a:t>
            </a:r>
            <a:r>
              <a:rPr lang="en-US" dirty="0"/>
              <a:t>use Schwarz to train subdomain PINNs (offline)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8CD91EF-D5C3-41B7-A95C-9F19ADA909BB}"/>
              </a:ext>
            </a:extLst>
          </p:cNvPr>
          <p:cNvSpPr txBox="1"/>
          <p:nvPr/>
        </p:nvSpPr>
        <p:spPr>
          <a:xfrm>
            <a:off x="8319606" y="5840917"/>
            <a:ext cx="3488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Scenario 2: </a:t>
            </a:r>
            <a:r>
              <a:rPr lang="en-US" dirty="0"/>
              <a:t>use Schwarz to couple pre-trained subdomain PINNs/NNs (online)</a:t>
            </a:r>
          </a:p>
        </p:txBody>
      </p:sp>
      <p:sp>
        <p:nvSpPr>
          <p:cNvPr id="134" name="Left Brace 133">
            <a:extLst>
              <a:ext uri="{FF2B5EF4-FFF2-40B4-BE49-F238E27FC236}">
                <a16:creationId xmlns:a16="http://schemas.microsoft.com/office/drawing/2014/main" id="{B584F2B4-8DDD-4BD8-B36F-887C6E2B3DDD}"/>
              </a:ext>
            </a:extLst>
          </p:cNvPr>
          <p:cNvSpPr/>
          <p:nvPr/>
        </p:nvSpPr>
        <p:spPr>
          <a:xfrm>
            <a:off x="7828412" y="5417675"/>
            <a:ext cx="412984" cy="1080553"/>
          </a:xfrm>
          <a:prstGeom prst="lef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FDFCE40-DE29-4DA8-A5C3-80F248A4C1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7366" y="125056"/>
            <a:ext cx="1695835" cy="1695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0B81D-9E1B-4787-821E-8A0262EE4FB7}"/>
              </a:ext>
            </a:extLst>
          </p:cNvPr>
          <p:cNvSpPr txBox="1"/>
          <p:nvPr/>
        </p:nvSpPr>
        <p:spPr>
          <a:xfrm>
            <a:off x="8574846" y="509516"/>
            <a:ext cx="17470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 Snyder</a:t>
            </a:r>
          </a:p>
          <a:p>
            <a:pPr algn="ctr"/>
            <a:r>
              <a:rPr lang="en-US" sz="1600" i="1" dirty="0"/>
              <a:t>Summer Intern</a:t>
            </a:r>
          </a:p>
          <a:p>
            <a:pPr algn="ctr"/>
            <a:r>
              <a:rPr lang="en-US" sz="1600" i="1" dirty="0"/>
              <a:t>Virginia Tech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28AA78-7FE5-40FD-B6D6-38A6A7EEF408}"/>
              </a:ext>
            </a:extLst>
          </p:cNvPr>
          <p:cNvSpPr/>
          <p:nvPr/>
        </p:nvSpPr>
        <p:spPr>
          <a:xfrm>
            <a:off x="8319606" y="5094509"/>
            <a:ext cx="359579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5EDA27-E900-4633-851A-83A2DAFF5587}"/>
              </a:ext>
            </a:extLst>
          </p:cNvPr>
          <p:cNvSpPr txBox="1"/>
          <p:nvPr/>
        </p:nvSpPr>
        <p:spPr>
          <a:xfrm>
            <a:off x="10228578" y="4683521"/>
            <a:ext cx="176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Focus thus far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E1E4889-F8EA-4791-8D30-DBB824A8ADFF}"/>
              </a:ext>
            </a:extLst>
          </p:cNvPr>
          <p:cNvSpPr txBox="1"/>
          <p:nvPr/>
        </p:nvSpPr>
        <p:spPr>
          <a:xfrm>
            <a:off x="160325" y="6489025"/>
            <a:ext cx="715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Related work: Li et al., 2019, Li et al., 2020, Wang et al.,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/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E3446FD-F4D4-42E4-BD32-628798593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5408" y="1371558"/>
                <a:ext cx="824007" cy="345929"/>
              </a:xfrm>
              <a:prstGeom prst="rect">
                <a:avLst/>
              </a:prstGeom>
              <a:blipFill>
                <a:blip r:embed="rId1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/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E23BA4D-9BBC-40CA-9878-CA0C3DFFB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38783" y="1926006"/>
                <a:ext cx="824007" cy="358431"/>
              </a:xfrm>
              <a:prstGeom prst="rect">
                <a:avLst/>
              </a:prstGeom>
              <a:blipFill>
                <a:blip r:embed="rId16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/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7A09BFC-D3DB-4443-AB36-40EB40E5D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1740987" y="4216879"/>
                <a:ext cx="824007" cy="358431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/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56B59-8A44-47E8-A981-28D5CD701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560" y="2538737"/>
                <a:ext cx="141064" cy="276999"/>
              </a:xfrm>
              <a:prstGeom prst="rect">
                <a:avLst/>
              </a:prstGeom>
              <a:blipFill>
                <a:blip r:embed="rId18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/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0F54BFC-CCF5-4E5E-A97B-30D31F745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8" y="3086554"/>
                <a:ext cx="141064" cy="276999"/>
              </a:xfrm>
              <a:prstGeom prst="rect">
                <a:avLst/>
              </a:prstGeom>
              <a:blipFill>
                <a:blip r:embed="rId19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/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A42A965-7AC3-4066-AF64-0A94188EA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677" y="3667326"/>
                <a:ext cx="141064" cy="276999"/>
              </a:xfrm>
              <a:prstGeom prst="rect">
                <a:avLst/>
              </a:prstGeom>
              <a:blipFill>
                <a:blip r:embed="rId20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/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D2F545B-B312-46C5-BC19-9E77F2754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2" y="3101545"/>
                <a:ext cx="122700" cy="276999"/>
              </a:xfrm>
              <a:prstGeom prst="rect">
                <a:avLst/>
              </a:prstGeom>
              <a:blipFill>
                <a:blip r:embed="rId21"/>
                <a:stretch>
                  <a:fillRect l="-42857" r="-3809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/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5FB6A254-3C5B-4DA2-940C-922E829A5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391" y="3659634"/>
                <a:ext cx="141064" cy="276999"/>
              </a:xfrm>
              <a:prstGeom prst="rect">
                <a:avLst/>
              </a:prstGeom>
              <a:blipFill>
                <a:blip r:embed="rId22"/>
                <a:stretch>
                  <a:fillRect l="-29167" r="-2916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/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097F1FB-ADA8-459C-9682-EC896B6FF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462" y="2534966"/>
                <a:ext cx="141064" cy="276999"/>
              </a:xfrm>
              <a:prstGeom prst="rect">
                <a:avLst/>
              </a:prstGeom>
              <a:blipFill>
                <a:blip r:embed="rId23"/>
                <a:stretch>
                  <a:fillRect l="-30435" r="-3478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/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36EE33E-D764-4EEF-A61E-B482097D9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84" y="4561563"/>
                <a:ext cx="141064" cy="276999"/>
              </a:xfrm>
              <a:prstGeom prst="rect">
                <a:avLst/>
              </a:prstGeom>
              <a:blipFill>
                <a:blip r:embed="rId24"/>
                <a:stretch>
                  <a:fillRect l="-30435" r="-34783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/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EAC115DE-8CD9-4E44-B48F-894E31E7F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0808" y="1351024"/>
                <a:ext cx="824007" cy="345929"/>
              </a:xfrm>
              <a:prstGeom prst="rect">
                <a:avLst/>
              </a:prstGeom>
              <a:blipFill>
                <a:blip r:embed="rId2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/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09C401B7-EB1D-4F19-89D7-FE60932E3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5208" y="1942479"/>
                <a:ext cx="824007" cy="358431"/>
              </a:xfrm>
              <a:prstGeom prst="rect">
                <a:avLst/>
              </a:prstGeom>
              <a:blipFill>
                <a:blip r:embed="rId2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/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98BF77AB-505C-4E9B-AD94-CF74C8E37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748">
                <a:off x="3487412" y="4233352"/>
                <a:ext cx="824007" cy="358431"/>
              </a:xfrm>
              <a:prstGeom prst="rect">
                <a:avLst/>
              </a:prstGeom>
              <a:blipFill>
                <a:blip r:embed="rId2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2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53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/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1D steady </a:t>
                </a:r>
                <a:r>
                  <a:rPr lang="en-US" sz="2000" b="1" dirty="0"/>
                  <a:t>advection-diffusion</a:t>
                </a:r>
                <a:r>
                  <a:rPr lang="en-US" sz="2000" dirty="0"/>
                  <a:t> equation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E719E9-3EB1-4353-AD53-5C82DBC0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34" y="957682"/>
                <a:ext cx="6513182" cy="400110"/>
              </a:xfrm>
              <a:prstGeom prst="rect">
                <a:avLst/>
              </a:prstGeom>
              <a:blipFill>
                <a:blip r:embed="rId3"/>
                <a:stretch>
                  <a:fillRect l="-1030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/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  </m:t>
                    </m:r>
                  </m:oMath>
                </a14:m>
                <a:r>
                  <a:rPr lang="en-US" sz="2200" dirty="0"/>
                  <a:t>  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(1)=0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9643901-5557-4EDA-814E-AF625F80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063" y="1506184"/>
                <a:ext cx="4177682" cy="338554"/>
              </a:xfrm>
              <a:prstGeom prst="rect">
                <a:avLst/>
              </a:prstGeom>
              <a:blipFill>
                <a:blip r:embed="rId4"/>
                <a:stretch>
                  <a:fillRect l="-1603" r="-1020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FE84007-5893-4663-B977-BAAE7FECEEC4}"/>
              </a:ext>
            </a:extLst>
          </p:cNvPr>
          <p:cNvGrpSpPr/>
          <p:nvPr/>
        </p:nvGrpSpPr>
        <p:grpSpPr>
          <a:xfrm>
            <a:off x="6950416" y="774855"/>
            <a:ext cx="4233667" cy="1636470"/>
            <a:chOff x="3658538" y="866681"/>
            <a:chExt cx="5236958" cy="219221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018694-2B4D-42A3-8B18-2B9F6E66E931}"/>
                </a:ext>
              </a:extLst>
            </p:cNvPr>
            <p:cNvCxnSpPr/>
            <p:nvPr/>
          </p:nvCxnSpPr>
          <p:spPr>
            <a:xfrm>
              <a:off x="3845977" y="2093736"/>
              <a:ext cx="4775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2D5439A-A12F-42CD-8D66-45F12BC9038A}"/>
                </a:ext>
              </a:extLst>
            </p:cNvPr>
            <p:cNvCxnSpPr/>
            <p:nvPr/>
          </p:nvCxnSpPr>
          <p:spPr>
            <a:xfrm>
              <a:off x="384597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B8B1E3-4151-490A-A0F1-AB01FD1F95C8}"/>
                </a:ext>
              </a:extLst>
            </p:cNvPr>
            <p:cNvCxnSpPr/>
            <p:nvPr/>
          </p:nvCxnSpPr>
          <p:spPr>
            <a:xfrm>
              <a:off x="5319177" y="201245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80CD64C-1257-4E8C-8C41-DECA76A57F3B}"/>
                </a:ext>
              </a:extLst>
            </p:cNvPr>
            <p:cNvCxnSpPr/>
            <p:nvPr/>
          </p:nvCxnSpPr>
          <p:spPr>
            <a:xfrm>
              <a:off x="7158137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0F1F148-E6EA-46DC-81C8-B7B785360E69}"/>
                </a:ext>
              </a:extLst>
            </p:cNvPr>
            <p:cNvCxnSpPr/>
            <p:nvPr/>
          </p:nvCxnSpPr>
          <p:spPr>
            <a:xfrm>
              <a:off x="8620444" y="2002296"/>
              <a:ext cx="0" cy="172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/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007B44F0-7EC5-4BDD-B654-DFBC455F7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90" y="2729059"/>
                  <a:ext cx="361597" cy="329838"/>
                </a:xfrm>
                <a:prstGeom prst="rect">
                  <a:avLst/>
                </a:prstGeom>
                <a:blipFill>
                  <a:blip r:embed="rId5"/>
                  <a:stretch>
                    <a:fillRect l="-14894" r="-2128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/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DC1731-9C2C-4DC0-B251-026594371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8538" y="1586945"/>
                  <a:ext cx="436875" cy="4535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/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C1E8B410-8298-4ED8-AFE2-9C3BFA847F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7091">
                  <a:off x="5080449" y="1558420"/>
                  <a:ext cx="589280" cy="4535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/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372AB68-F1DA-4E04-9591-69DE30F347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492" y="1559773"/>
                  <a:ext cx="589280" cy="453527"/>
                </a:xfrm>
                <a:prstGeom prst="rect">
                  <a:avLst/>
                </a:prstGeom>
                <a:blipFill>
                  <a:blip r:embed="rId8"/>
                  <a:stretch>
                    <a:fillRect b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Left Brace 128">
              <a:extLst>
                <a:ext uri="{FF2B5EF4-FFF2-40B4-BE49-F238E27FC236}">
                  <a16:creationId xmlns:a16="http://schemas.microsoft.com/office/drawing/2014/main" id="{6EA37437-88D9-49FC-A946-8AD360A2D534}"/>
                </a:ext>
              </a:extLst>
            </p:cNvPr>
            <p:cNvSpPr/>
            <p:nvPr/>
          </p:nvSpPr>
          <p:spPr>
            <a:xfrm rot="16200000">
              <a:off x="5293413" y="853447"/>
              <a:ext cx="426720" cy="3321588"/>
            </a:xfrm>
            <a:prstGeom prst="leftBrace">
              <a:avLst>
                <a:gd name="adj1" fmla="val 8333"/>
                <a:gd name="adj2" fmla="val 45240"/>
              </a:avLst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Left Brace 130">
              <a:extLst>
                <a:ext uri="{FF2B5EF4-FFF2-40B4-BE49-F238E27FC236}">
                  <a16:creationId xmlns:a16="http://schemas.microsoft.com/office/drawing/2014/main" id="{306E20AE-D1CC-40E8-869B-FA59689D4EAF}"/>
                </a:ext>
              </a:extLst>
            </p:cNvPr>
            <p:cNvSpPr/>
            <p:nvPr/>
          </p:nvSpPr>
          <p:spPr>
            <a:xfrm rot="5400000">
              <a:off x="6766242" y="-223255"/>
              <a:ext cx="426720" cy="3302000"/>
            </a:xfrm>
            <a:prstGeom prst="leftBrac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/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1372EA2-B4E5-4A67-851E-50E04511A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4761" y="866681"/>
                  <a:ext cx="464080" cy="329838"/>
                </a:xfrm>
                <a:prstGeom prst="rect">
                  <a:avLst/>
                </a:prstGeom>
                <a:blipFill>
                  <a:blip r:embed="rId9"/>
                  <a:stretch>
                    <a:fillRect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/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624CC783-2D1B-48A6-A442-67F0A8F6C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8621" y="1649840"/>
                  <a:ext cx="436875" cy="4535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297903D-FCCB-40D0-AE66-72C5330DF340}"/>
              </a:ext>
            </a:extLst>
          </p:cNvPr>
          <p:cNvSpPr txBox="1"/>
          <p:nvPr/>
        </p:nvSpPr>
        <p:spPr>
          <a:xfrm>
            <a:off x="870165" y="2093834"/>
            <a:ext cx="4544668" cy="645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PINNs are </a:t>
            </a:r>
            <a:r>
              <a:rPr lang="en-US" b="1" dirty="0"/>
              <a:t>notoriously difficult to train </a:t>
            </a:r>
            <a:r>
              <a:rPr lang="en-US" dirty="0"/>
              <a:t>for higher Peclet numbers!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4C008D3-79BA-4281-8BA8-7A41151632A3}"/>
              </a:ext>
            </a:extLst>
          </p:cNvPr>
          <p:cNvSpPr txBox="1"/>
          <p:nvPr/>
        </p:nvSpPr>
        <p:spPr>
          <a:xfrm>
            <a:off x="1932162" y="2875705"/>
            <a:ext cx="454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Can Schwarz help?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/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Schwarz PINN training algorithm:</a:t>
                </a:r>
              </a:p>
              <a:p>
                <a:endParaRPr lang="en-US" sz="400" b="1" dirty="0"/>
              </a:p>
              <a:p>
                <a:endParaRPr lang="en-US" sz="400" b="1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r>
                  <a:rPr lang="en-US" b="1" dirty="0"/>
                  <a:t>Loop</a:t>
                </a:r>
                <a:r>
                  <a:rPr lang="en-US" dirty="0"/>
                  <a:t> over subdomains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until convergence of Schwarz method</a:t>
                </a:r>
              </a:p>
              <a:p>
                <a:endParaRPr lang="en-US" sz="400" dirty="0"/>
              </a:p>
              <a:p>
                <a:pPr lvl="1"/>
                <a:r>
                  <a:rPr lang="en-US" b="1" dirty="0"/>
                  <a:t>Train </a:t>
                </a:r>
                <a:r>
                  <a:rPr lang="en-US" dirty="0"/>
                  <a:t>PINN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Communicate</a:t>
                </a:r>
                <a:r>
                  <a:rPr lang="en-US" dirty="0"/>
                  <a:t> Dirichlet data between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b="1" dirty="0"/>
                  <a:t>Update</a:t>
                </a:r>
                <a:r>
                  <a:rPr lang="en-US" dirty="0"/>
                  <a:t> boundary data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from neighboring subdomains</a:t>
                </a:r>
              </a:p>
              <a:p>
                <a:pPr lvl="1"/>
                <a:endParaRPr lang="en-US" sz="400" dirty="0"/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strong enforcement of Dirichlet BC (SDBC)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sz="4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If </a:t>
                </a:r>
                <a:r>
                  <a:rPr lang="en-US" b="1" dirty="0"/>
                  <a:t>weak enforcement of Dirichlet BC (WDBC)</a:t>
                </a:r>
                <a:r>
                  <a:rPr lang="en-US" dirty="0"/>
                  <a:t>,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and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(1)=0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chosen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0B11DD3-F97B-49A9-9677-2091E47EE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5" y="3635548"/>
                <a:ext cx="11539733" cy="2914901"/>
              </a:xfrm>
              <a:prstGeom prst="rect">
                <a:avLst/>
              </a:prstGeom>
              <a:blipFill>
                <a:blip r:embed="rId11"/>
                <a:stretch>
                  <a:fillRect l="-474" t="-826" b="-14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065A63EB-8F20-4964-BB3B-A9C1F803CDD5}"/>
              </a:ext>
            </a:extLst>
          </p:cNvPr>
          <p:cNvCxnSpPr>
            <a:endCxn id="77" idx="1"/>
          </p:cNvCxnSpPr>
          <p:nvPr/>
        </p:nvCxnSpPr>
        <p:spPr>
          <a:xfrm>
            <a:off x="1406792" y="2752594"/>
            <a:ext cx="525370" cy="307777"/>
          </a:xfrm>
          <a:prstGeom prst="bentConnector3">
            <a:avLst>
              <a:gd name="adj1" fmla="val -240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/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solidFill>
                <a:srgbClr val="D1F0FB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</a:rPr>
                            <m:t>ν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00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𝑀𝑆𝐸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4E3554-EC06-4B16-A1F4-A99599FA2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882" y="3131720"/>
                <a:ext cx="6646692" cy="830805"/>
              </a:xfrm>
              <a:prstGeom prst="rect">
                <a:avLst/>
              </a:prstGeom>
              <a:blipFill>
                <a:blip r:embed="rId12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/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/>
                  <a:t>Overlapping DD: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with boundary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={0,1}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A9129C-894C-4977-A73D-34E311F9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830" y="2452440"/>
                <a:ext cx="5797960" cy="338554"/>
              </a:xfrm>
              <a:prstGeom prst="rect">
                <a:avLst/>
              </a:prstGeom>
              <a:blipFill>
                <a:blip r:embed="rId13"/>
                <a:stretch>
                  <a:fillRect l="-525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5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 animBg="1"/>
      <p:bldP spid="27" grpId="0" animBg="1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6E37CA-197F-9F07-86A2-CD5D193A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5" y="951452"/>
            <a:ext cx="5852160" cy="2926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EF23B-C841-41AE-804B-2AD708116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034" y="929997"/>
            <a:ext cx="5852159" cy="2926080"/>
          </a:xfrm>
          <a:prstGeom prst="rect">
            <a:avLst/>
          </a:prstGeom>
        </p:spPr>
      </p:pic>
      <p:pic>
        <p:nvPicPr>
          <p:cNvPr id="2" name="PINN_SDBC_schwarz_Pe_10_nSub_3">
            <a:hlinkClick r:id="" action="ppaction://media"/>
            <a:extLst>
              <a:ext uri="{FF2B5EF4-FFF2-40B4-BE49-F238E27FC236}">
                <a16:creationId xmlns:a16="http://schemas.microsoft.com/office/drawing/2014/main" id="{597D0DDE-509E-4650-B999-23CE8642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898987"/>
            <a:ext cx="5852160" cy="29260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22862D-3558-4E18-A1CF-9956BCF94474}"/>
              </a:ext>
            </a:extLst>
          </p:cNvPr>
          <p:cNvSpPr txBox="1"/>
          <p:nvPr/>
        </p:nvSpPr>
        <p:spPr>
          <a:xfrm>
            <a:off x="6244683" y="4148254"/>
            <a:ext cx="555850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</a:t>
            </a:r>
            <a:r>
              <a:rPr lang="en-US" b="1" dirty="0"/>
              <a:t>Dirichlet boundary conditions </a:t>
            </a:r>
            <a:r>
              <a:rPr lang="en-US" dirty="0"/>
              <a:t>are handled has a large impact on PINN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Convergence not improved in general with </a:t>
            </a:r>
            <a:r>
              <a:rPr lang="en-US" b="1" dirty="0"/>
              <a:t>increasing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Increasing </a:t>
            </a:r>
            <a:r>
              <a:rPr lang="en-US" b="1" dirty="0"/>
              <a:t># subdomains </a:t>
            </a:r>
            <a:r>
              <a:rPr lang="en-US" dirty="0"/>
              <a:t>in general will increase CPU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7B2AE-6388-49FC-85CE-37A4A0FFF236}"/>
              </a:ext>
            </a:extLst>
          </p:cNvPr>
          <p:cNvSpPr txBox="1"/>
          <p:nvPr/>
        </p:nvSpPr>
        <p:spPr>
          <a:xfrm>
            <a:off x="1025912" y="1500222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WDBC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/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4635D2-3A63-40B9-9EC1-3D5116159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249" y="1521103"/>
                <a:ext cx="1728439" cy="369332"/>
              </a:xfrm>
              <a:prstGeom prst="rect">
                <a:avLst/>
              </a:prstGeom>
              <a:blipFill>
                <a:blip r:embed="rId9"/>
                <a:stretch>
                  <a:fillRect l="-281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/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SDBC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90A09D4-23FE-41E0-8AA7-E4D8758BD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12" y="4438273"/>
                <a:ext cx="1728439" cy="369332"/>
              </a:xfrm>
              <a:prstGeom prst="rect">
                <a:avLst/>
              </a:prstGeom>
              <a:blipFill>
                <a:blip r:embed="rId10"/>
                <a:stretch>
                  <a:fillRect l="-2817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3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49E03D-23EA-42D2-9C44-C6AABFBB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Bonus: PINN-PINN coupling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47921-953F-472B-8CD0-9B9442CA1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9" y="1226666"/>
            <a:ext cx="6735253" cy="505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76A2B-EF48-4334-9499-7BE5FDD97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02" y="1595087"/>
            <a:ext cx="3914286" cy="3809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E1425-C5C2-4256-9F91-027E869409BB}"/>
              </a:ext>
            </a:extLst>
          </p:cNvPr>
          <p:cNvSpPr txBox="1"/>
          <p:nvPr/>
        </p:nvSpPr>
        <p:spPr>
          <a:xfrm>
            <a:off x="6792793" y="5701280"/>
            <a:ext cx="4860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SDBCs</a:t>
            </a:r>
            <a:r>
              <a:rPr lang="en-US" sz="2000" dirty="0"/>
              <a:t> and </a:t>
            </a:r>
            <a:r>
              <a:rPr lang="en-US" sz="2000" b="1" dirty="0"/>
              <a:t>data loss </a:t>
            </a:r>
            <a:r>
              <a:rPr lang="en-US" sz="2000" dirty="0"/>
              <a:t>helps with PINN/NN convergence and accuracy</a:t>
            </a:r>
          </a:p>
        </p:txBody>
      </p:sp>
    </p:spTree>
    <p:extLst>
      <p:ext uri="{BB962C8B-B14F-4D97-AF65-F5344CB8AC3E}">
        <p14:creationId xmlns:p14="http://schemas.microsoft.com/office/powerpoint/2010/main" val="3393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79FA6D-0CBC-17BF-CA46-AD03CE9F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85" y="929997"/>
            <a:ext cx="9090504" cy="45452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PINN-FOM coupling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8B9EB3-373C-43D4-9DD6-C520C16F7AC8}"/>
              </a:ext>
            </a:extLst>
          </p:cNvPr>
          <p:cNvSpPr txBox="1"/>
          <p:nvPr/>
        </p:nvSpPr>
        <p:spPr>
          <a:xfrm>
            <a:off x="274649" y="5589351"/>
            <a:ext cx="1122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 gives </a:t>
            </a:r>
            <a:r>
              <a:rPr lang="en-US" sz="2000" b="1" dirty="0"/>
              <a:t>rapid PINN convergence </a:t>
            </a:r>
            <a:r>
              <a:rPr lang="en-US" sz="2000" dirty="0"/>
              <a:t>for </a:t>
            </a:r>
            <a:r>
              <a:rPr lang="en-US" sz="2000" b="1" dirty="0"/>
              <a:t>arbitrarily high Peclet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PINN-FOM couplings works with </a:t>
            </a:r>
            <a:r>
              <a:rPr lang="en-US" sz="2000" b="1" dirty="0"/>
              <a:t>both WDBC and SDBC </a:t>
            </a:r>
            <a:r>
              <a:rPr lang="en-US" sz="2000" dirty="0"/>
              <a:t>configurations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8336B-A309-44F0-BAF5-86520540945F}"/>
              </a:ext>
            </a:extLst>
          </p:cNvPr>
          <p:cNvSpPr txBox="1"/>
          <p:nvPr/>
        </p:nvSpPr>
        <p:spPr>
          <a:xfrm>
            <a:off x="2821259" y="2408663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PINN subdomain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5EC818-755B-4FB0-8E0C-6D275C9D1820}"/>
              </a:ext>
            </a:extLst>
          </p:cNvPr>
          <p:cNvSpPr txBox="1"/>
          <p:nvPr/>
        </p:nvSpPr>
        <p:spPr>
          <a:xfrm>
            <a:off x="7021552" y="2934322"/>
            <a:ext cx="241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FOM subdomain</a:t>
            </a:r>
          </a:p>
        </p:txBody>
      </p:sp>
    </p:spTree>
    <p:extLst>
      <p:ext uri="{BB962C8B-B14F-4D97-AF65-F5344CB8AC3E}">
        <p14:creationId xmlns:p14="http://schemas.microsoft.com/office/powerpoint/2010/main" val="7512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S.L.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Sobolev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(1936)</a:t>
                </a:r>
                <a:r>
                  <a:rPr lang="en-US" sz="1800" u="sng" dirty="0"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 posed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linear elasticity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in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variational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form and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method’s convergence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by proposing a convergent sequence of energy </a:t>
                </a:r>
                <a:r>
                  <a:rPr lang="en-US" sz="1800" dirty="0" err="1">
                    <a:latin typeface="Calibri" pitchFamily="34" charset="0"/>
                    <a:cs typeface="Calibri" pitchFamily="34" charset="0"/>
                  </a:rPr>
                  <a:t>functionals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. 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S.G. </a:t>
                </a:r>
                <a:r>
                  <a:rPr lang="en-US" sz="1800" b="1" u="sng" dirty="0" err="1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Mikhlin</a:t>
                </a: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 (1951):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proved 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Schwarz method for general linear elliptic PDEs.</a:t>
                </a:r>
              </a:p>
              <a:p>
                <a:pPr marL="0" indent="0">
                  <a:buNone/>
                  <a:defRPr/>
                </a:pPr>
                <a:endParaRPr lang="en-US" sz="400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P.-L. Lions (1988):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studied convergence of Schwarz for 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nonlinear monotone elliptic problems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using max principle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endParaRPr lang="en-US" sz="400" b="1" u="sng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defRPr/>
                </a:pPr>
                <a:r>
                  <a:rPr lang="en-US" sz="1800" b="1" u="sng" dirty="0">
                    <a:solidFill>
                      <a:srgbClr val="0070C0"/>
                    </a:solidFill>
                    <a:latin typeface="Calibri" pitchFamily="34" charset="0"/>
                    <a:cs typeface="Calibri" pitchFamily="34" charset="0"/>
                  </a:rPr>
                  <a:t>A. Mota, I. Tezaur, C. Alleman (2017):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proved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convergence 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of the alternating Schwarz method for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finite deformation quasi-static nonlinear PDEs</a:t>
                </a:r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 (with energy functional </a:t>
                </a:r>
                <a14:m>
                  <m:oMath xmlns:m="http://schemas.openxmlformats.org/officeDocument/2006/math">
                    <m:r>
                      <a:rPr lang="el-GR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𝜱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[</m:t>
                    </m:r>
                    <m:r>
                      <a:rPr lang="en-US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𝝋</m:t>
                    </m:r>
                    <m:r>
                      <a:rPr 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]</m:t>
                    </m:r>
                  </m:oMath>
                </a14:m>
                <a:r>
                  <a:rPr lang="en-US" sz="1800" dirty="0">
                    <a:latin typeface="Calibri" pitchFamily="34" charset="0"/>
                    <a:cs typeface="Calibri" pitchFamily="34" charset="0"/>
                  </a:rPr>
                  <a:t>) with a </a:t>
                </a:r>
                <a:r>
                  <a:rPr lang="en-US" sz="1800" b="1" i="1" dirty="0">
                    <a:latin typeface="Calibri" pitchFamily="34" charset="0"/>
                    <a:cs typeface="Calibri" pitchFamily="34" charset="0"/>
                  </a:rPr>
                  <a:t>geometric convergence rate.</a:t>
                </a:r>
                <a:endParaRPr lang="en-US" sz="18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585" y="1971040"/>
                <a:ext cx="7625794" cy="3787174"/>
              </a:xfrm>
              <a:prstGeom prst="rect">
                <a:avLst/>
              </a:prstGeom>
              <a:blipFill>
                <a:blip r:embed="rId3"/>
                <a:stretch>
                  <a:fillRect l="-560" t="-804" r="-4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ikhli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3" y="2510255"/>
            <a:ext cx="1104250" cy="127654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7400099" y="3812368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S.G. </a:t>
            </a:r>
            <a:r>
              <a:rPr lang="en-US" sz="1200" dirty="0" err="1"/>
              <a:t>Mikhlin</a:t>
            </a:r>
            <a:r>
              <a:rPr lang="en-US" sz="1200" dirty="0"/>
              <a:t> </a:t>
            </a:r>
          </a:p>
          <a:p>
            <a:pPr marL="0" indent="0" algn="ctr">
              <a:buNone/>
            </a:pPr>
            <a:r>
              <a:rPr lang="en-US" sz="1200" dirty="0"/>
              <a:t>(1908 – 1990)</a:t>
            </a:r>
            <a:endParaRPr lang="en-US" sz="1200" i="1" dirty="0"/>
          </a:p>
        </p:txBody>
      </p:sp>
      <p:pic>
        <p:nvPicPr>
          <p:cNvPr id="9" name="Picture 8" descr="Sobolev_SL_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3" y="544641"/>
            <a:ext cx="1946152" cy="1571519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 bwMode="auto">
          <a:xfrm>
            <a:off x="8183481" y="2093957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S.L. </a:t>
            </a:r>
            <a:r>
              <a:rPr lang="en-US" sz="1200" dirty="0" err="1"/>
              <a:t>Sobolev</a:t>
            </a:r>
            <a:r>
              <a:rPr lang="en-US" sz="1200" dirty="0"/>
              <a:t> (1908 – 1989)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𝒁</m:t>
                              </m:r>
                            </m:e>
                          </m:d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nary>
                        <m:nary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sz="17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564" y="5693160"/>
                <a:ext cx="4141498" cy="963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60" y="5274631"/>
            <a:ext cx="872785" cy="107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245" y="5279039"/>
            <a:ext cx="1076399" cy="107458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8429485" y="6428274"/>
            <a:ext cx="2222951" cy="5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A. Mota, I. Tezaur, C. Alleman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75471" y="993327"/>
            <a:ext cx="62233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Using the Schwarz alternating as a </a:t>
            </a:r>
            <a:r>
              <a:rPr lang="en-US" b="1" i="1" dirty="0">
                <a:latin typeface="Calibri" panose="020F0502020204030204" pitchFamily="34" charset="0"/>
              </a:rPr>
              <a:t>discretization method </a:t>
            </a:r>
            <a:r>
              <a:rPr lang="en-US" dirty="0">
                <a:latin typeface="Calibri" panose="020F0502020204030204" pitchFamily="34" charset="0"/>
              </a:rPr>
              <a:t>for PDEs is natural idea with a sound </a:t>
            </a:r>
            <a:r>
              <a:rPr lang="en-US" b="1" i="1" dirty="0">
                <a:latin typeface="Calibri" panose="020F0502020204030204" pitchFamily="34" charset="0"/>
              </a:rPr>
              <a:t>theoretical foundation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D2F29D-FC37-4728-8E91-B88A20D53334}"/>
              </a:ext>
            </a:extLst>
          </p:cNvPr>
          <p:cNvSpPr txBox="1">
            <a:spLocks/>
          </p:cNvSpPr>
          <p:nvPr/>
        </p:nvSpPr>
        <p:spPr>
          <a:xfrm>
            <a:off x="859279" y="185327"/>
            <a:ext cx="6284068" cy="4766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Theoretical Foundation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A7EAD-31AC-4C24-8FF1-650AF61DC3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9759" y="5305131"/>
            <a:ext cx="994701" cy="1043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4C6C-020B-49D3-ACB2-38F1CF94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1371" y="2677856"/>
            <a:ext cx="1508760" cy="2139696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ED380E77-7437-4AA6-AE4C-C73D41E88712}"/>
              </a:ext>
            </a:extLst>
          </p:cNvPr>
          <p:cNvSpPr txBox="1">
            <a:spLocks/>
          </p:cNvSpPr>
          <p:nvPr/>
        </p:nvSpPr>
        <p:spPr bwMode="auto">
          <a:xfrm>
            <a:off x="8537109" y="4825349"/>
            <a:ext cx="299175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P.- L. Lions (1956-)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04FFB-4C63-4480-A3B7-1FE9CFF4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1" y="1147765"/>
            <a:ext cx="2119746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00" y="1181841"/>
            <a:ext cx="2119746" cy="27432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5" y="3904029"/>
            <a:ext cx="2119746" cy="27432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3890965"/>
            <a:ext cx="2119746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13" y="3890965"/>
            <a:ext cx="2119746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88" y="3908003"/>
            <a:ext cx="2119747" cy="27432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89" y="1164803"/>
            <a:ext cx="2119746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5" y="1147765"/>
            <a:ext cx="2119746" cy="2743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83476" y="230360"/>
            <a:ext cx="8186271" cy="4588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Convergence Proof*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298E0-95BC-490E-B8EA-1DB91E98A09D}"/>
              </a:ext>
            </a:extLst>
          </p:cNvPr>
          <p:cNvSpPr txBox="1"/>
          <p:nvPr/>
        </p:nvSpPr>
        <p:spPr>
          <a:xfrm>
            <a:off x="484348" y="6514594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*A. Mota, </a:t>
            </a:r>
            <a:r>
              <a:rPr lang="en-US" sz="1400" b="1" dirty="0">
                <a:latin typeface="Calibri" panose="020F0502020204030204" pitchFamily="34" charset="0"/>
              </a:rPr>
              <a:t>I. Tezaur</a:t>
            </a:r>
            <a:r>
              <a:rPr lang="en-US" sz="1400" dirty="0">
                <a:latin typeface="Calibri" panose="020F0502020204030204" pitchFamily="34" charset="0"/>
              </a:rPr>
              <a:t>, C. Alleman. "The Schwarz Alternating Method in Solid Mechanics", </a:t>
            </a:r>
            <a:r>
              <a:rPr lang="en-US" sz="1400" i="1" dirty="0">
                <a:latin typeface="Calibri" panose="020F0502020204030204" pitchFamily="34" charset="0"/>
              </a:rPr>
              <a:t>CMAME</a:t>
            </a:r>
            <a:r>
              <a:rPr lang="en-US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319 (2017), 19-51.</a:t>
            </a: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E6AD6-1213-4CA1-9F67-727194F9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155" y="2850844"/>
            <a:ext cx="8623578" cy="16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C8403-9032-47BD-857B-1DD2AE59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7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1681" y="142239"/>
            <a:ext cx="10546080" cy="6605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Schwarz Alternating Method for Dynamic Multiscale Coupling: Theory</a:t>
            </a:r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b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/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Like for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quasistatics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dynamic alternating Schwarz method converges provided each single-domain problem 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well-posed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overlap region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non-empty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under some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conditions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Well-</a:t>
                </a:r>
                <a:r>
                  <a:rPr lang="en-US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posedness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the dynamic problem requires that action functional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</m:nary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,</m:t>
                            </m:r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itchFamily="34" charset="0"/>
                                  </a:rPr>
                                  <m:t>𝝋</m:t>
                                </m:r>
                              </m:e>
                            </m:acc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𝑑𝑉𝑑𝑡</m:t>
                        </m:r>
                      </m:e>
                    </m:nary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convex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strictly concave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≔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itchFamily="34" charset="0"/>
                              </a:rPr>
                              <m:t>𝝋</m:t>
                            </m:r>
                          </m:e>
                        </m:acc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𝝋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Lagrangian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This is studied by looking at its second variation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show assuming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Newmark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time-integration scheme that for the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fully-discrete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problem:</a:t>
                </a: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01BB6B-0467-4503-868B-DA7D896A16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1265983"/>
                <a:ext cx="10946730" cy="3028650"/>
              </a:xfrm>
              <a:prstGeom prst="rect">
                <a:avLst/>
              </a:prstGeom>
              <a:blipFill>
                <a:blip r:embed="rId3"/>
                <a:stretch>
                  <a:fillRect l="-501" t="-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/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𝛿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𝑆</m:t>
                      </m:r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[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𝝋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90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]=</m:t>
                      </m:r>
                      <m:sSup>
                        <m:sSupPr>
                          <m:ctrlP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Δ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𝑡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r>
                            <a:rPr lang="en-US" sz="1900" b="1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𝑲</m:t>
                          </m:r>
                        </m:e>
                      </m:d>
                      <m:r>
                        <a:rPr lang="en-US" sz="1900" b="1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𝒙</m:t>
                      </m:r>
                    </m:oMath>
                  </m:oMathPara>
                </a14:m>
                <a:endParaRPr lang="en-US" sz="19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785A4A-3A2C-46C8-90A5-83CA19EB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5" y="4278880"/>
                <a:ext cx="4901206" cy="752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/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𝝋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m:rPr>
                        <m:nor/>
                      </m:rPr>
                      <a:rPr lang="en-US" sz="2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always be made positive by choosing a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sufficiently small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Numerical experiments reveal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requirements for </a:t>
                </a:r>
                <a:r>
                  <a:rPr lang="en-US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stability/accuracy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typically lead to automatic satisfaction of this bound.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5DBA36-7845-4201-A505-0367FA14A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26" y="5244871"/>
                <a:ext cx="10801998" cy="1138773"/>
              </a:xfrm>
              <a:prstGeom prst="rect">
                <a:avLst/>
              </a:prstGeom>
              <a:blipFill>
                <a:blip r:embed="rId5"/>
                <a:stretch>
                  <a:fillRect l="-508" t="-2674" b="-8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0FB893-6A0C-4059-95E9-9F23F21A4B03}"/>
              </a:ext>
            </a:extLst>
          </p:cNvPr>
          <p:cNvSpPr txBox="1"/>
          <p:nvPr/>
        </p:nvSpPr>
        <p:spPr>
          <a:xfrm>
            <a:off x="1548875" y="6528817"/>
            <a:ext cx="9124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*A. Mota,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Tezaur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G. Phlipot. "The Schwarz alternating method for dynamic solid mechanics", 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IJNME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4F7EF-88B2-4AE3-A7BC-ACC21AD5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285CE-75D0-4DD0-93E1-995C546C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71890-983F-4BC0-9897-E703DA1B37E1}"/>
              </a:ext>
            </a:extLst>
          </p:cNvPr>
          <p:cNvSpPr txBox="1"/>
          <p:nvPr/>
        </p:nvSpPr>
        <p:spPr>
          <a:xfrm>
            <a:off x="64951" y="1180808"/>
            <a:ext cx="808269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The Schwarz Alternating Method for Domain Decomposition-Based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Extension to FOM*-ROM</a:t>
            </a:r>
            <a:r>
              <a:rPr lang="en-US" sz="2400" baseline="30000" dirty="0"/>
              <a:t>#</a:t>
            </a:r>
            <a:r>
              <a:rPr lang="en-US" sz="2400" dirty="0"/>
              <a:t> and ROM-ROM 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Numerical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AutoNum type="arabicPeriod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Shallow Water Equations (SWE)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Burgers’ Equations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2D Euler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Ongoing/Future Work &amp;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20CEC5-0401-46AC-9333-02C2F1C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96" y="4104025"/>
            <a:ext cx="4489590" cy="24066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43F741-02C1-4090-804A-21B06737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764" y="2163217"/>
            <a:ext cx="2799522" cy="14345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18631D-DED9-4435-9FB3-28B99B474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764" y="768509"/>
            <a:ext cx="2739318" cy="1434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18346-AC04-4359-9AAD-A68ECC0B5015}"/>
              </a:ext>
            </a:extLst>
          </p:cNvPr>
          <p:cNvSpPr txBox="1"/>
          <p:nvPr/>
        </p:nvSpPr>
        <p:spPr>
          <a:xfrm>
            <a:off x="64951" y="6430931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*Full-Order Model.  </a:t>
            </a:r>
            <a:r>
              <a:rPr lang="en-US" sz="1600" baseline="30000" dirty="0"/>
              <a:t>#</a:t>
            </a:r>
            <a:r>
              <a:rPr lang="en-US" sz="1600" dirty="0"/>
              <a:t>Reduced Order Model.</a:t>
            </a:r>
          </a:p>
        </p:txBody>
      </p:sp>
    </p:spTree>
    <p:extLst>
      <p:ext uri="{BB962C8B-B14F-4D97-AF65-F5344CB8AC3E}">
        <p14:creationId xmlns:p14="http://schemas.microsoft.com/office/powerpoint/2010/main" val="6903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66AC-7066-4B26-AEA6-971847C6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Energy-Conserving Sampling and Weighting (ECSW)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1A08-A48A-0A53-709D-AAFE6147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B5892-318F-D9DE-75C6-228E0B1B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4497799"/>
            <a:ext cx="10953094" cy="2211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/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Project-then-approximate</a:t>
                </a:r>
                <a:r>
                  <a:rPr lang="en-US" dirty="0"/>
                  <a:t> paradigm (as opposed to approximate-then-project)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is the </a:t>
                </a:r>
                <a:r>
                  <a:rPr lang="en-US" b="1" dirty="0"/>
                  <a:t>number of degrees of freedom </a:t>
                </a:r>
                <a:r>
                  <a:rPr lang="en-US" b="0" dirty="0"/>
                  <a:t>associated with each mesh element (this is in the context of meshes used in first-order hyperbolic problems where there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0" dirty="0"/>
                  <a:t> mesh elements)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/>
                  <a:t> selects degrees of freedom necessary for </a:t>
                </a:r>
                <a:r>
                  <a:rPr lang="en-US" b="1" dirty="0"/>
                  <a:t>flux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Equality can be </a:t>
                </a:r>
                <a:r>
                  <a:rPr lang="en-US" b="1" dirty="0"/>
                  <a:t>relaxed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EDFF8C-4391-46E9-9599-50EF93DA4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70" y="1150706"/>
                <a:ext cx="11507056" cy="3453510"/>
              </a:xfrm>
              <a:prstGeom prst="rect">
                <a:avLst/>
              </a:prstGeom>
              <a:blipFill>
                <a:blip r:embed="rId3"/>
                <a:stretch>
                  <a:fillRect l="-371" t="-1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D32C-34D0-3DCC-E7BB-3D95A25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ECSW: Generating the Reduced Mesh and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F6486-239E-C5BF-57ED-B1FE05C5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/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a subset of the same snapshots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∈1,…,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used to generate the </a:t>
                </a:r>
                <a:r>
                  <a:rPr lang="en-US" b="1" dirty="0"/>
                  <a:t>state basis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we can train the reduced mesh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Snapshots are first </a:t>
                </a:r>
                <a:r>
                  <a:rPr lang="en-US" b="1" dirty="0"/>
                  <a:t>projected</a:t>
                </a:r>
                <a:r>
                  <a:rPr lang="en-US" dirty="0"/>
                  <a:t> onto their associated basis and then </a:t>
                </a:r>
                <a:r>
                  <a:rPr lang="en-US" b="1" dirty="0"/>
                  <a:t>reconstructed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</m:t>
                          </m:r>
                        </m:sub>
                      </m:sSub>
                      <m:r>
                        <m:rPr>
                          <m:aln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then form the </a:t>
                </a:r>
                <a:r>
                  <a:rPr lang="en-US" b="1" dirty="0"/>
                  <a:t>system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 must be the 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Further relax the equality to yield </a:t>
                </a:r>
                <a:r>
                  <a:rPr lang="en-US" b="1" dirty="0"/>
                  <a:t>non-negative least-squares problem</a:t>
                </a:r>
                <a:r>
                  <a:rPr lang="en-US" dirty="0"/>
                  <a:t>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subject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Solve the above optimization problem using a </a:t>
                </a:r>
                <a:r>
                  <a:rPr lang="en-US" b="1" dirty="0"/>
                  <a:t>non-negative least squares solver </a:t>
                </a:r>
                <a:r>
                  <a:rPr lang="en-US" dirty="0"/>
                  <a:t>with an </a:t>
                </a:r>
                <a:r>
                  <a:rPr lang="en-US" b="1" dirty="0"/>
                  <a:t>early termination condition </a:t>
                </a:r>
                <a:r>
                  <a:rPr lang="en-US" dirty="0"/>
                  <a:t>to </a:t>
                </a:r>
                <a:r>
                  <a:rPr lang="en-US" b="1" dirty="0"/>
                  <a:t>promote sparsity</a:t>
                </a:r>
                <a:r>
                  <a:rPr lang="en-US" dirty="0"/>
                  <a:t> of the 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E33B5-951F-41C4-A64F-33266766F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" y="929997"/>
                <a:ext cx="11527605" cy="5645905"/>
              </a:xfrm>
              <a:prstGeom prst="rect">
                <a:avLst/>
              </a:prstGeom>
              <a:blipFill>
                <a:blip r:embed="rId2"/>
                <a:stretch>
                  <a:fillRect l="-370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47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buFont typeface="Arial" panose="020B0604020202020204" pitchFamily="34" charset="0"/>
                  <a:buChar char="•"/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EF9CF-55CB-4BC6-8856-9A0F58A1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87F96-6331-40D0-8FCE-3C7FFC982044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15424-0FE5-4BD9-BD06-67EB2ED0F41D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AE594-6724-431A-8098-C94D45352009}"/>
              </a:ext>
            </a:extLst>
          </p:cNvPr>
          <p:cNvSpPr txBox="1"/>
          <p:nvPr/>
        </p:nvSpPr>
        <p:spPr>
          <a:xfrm>
            <a:off x="142434" y="5188266"/>
            <a:ext cx="11937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Schwarz alternating method most commonly used as a </a:t>
            </a:r>
            <a:r>
              <a:rPr lang="en-US" sz="2000" b="1" i="1" dirty="0"/>
              <a:t>preconditioner</a:t>
            </a:r>
            <a:r>
              <a:rPr lang="en-US" sz="2000" dirty="0"/>
              <a:t> for </a:t>
            </a:r>
            <a:r>
              <a:rPr lang="en-US" sz="2000" dirty="0" err="1"/>
              <a:t>Krylov</a:t>
            </a:r>
            <a:r>
              <a:rPr lang="en-US" sz="2000" dirty="0"/>
              <a:t> iterative methods to solve linear algebraic equations.</a:t>
            </a:r>
          </a:p>
          <a:p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92900-F1B9-4D28-8B8E-9069C3B88433}"/>
              </a:ext>
            </a:extLst>
          </p:cNvPr>
          <p:cNvSpPr txBox="1"/>
          <p:nvPr/>
        </p:nvSpPr>
        <p:spPr>
          <a:xfrm>
            <a:off x="1175055" y="5955992"/>
            <a:ext cx="9927972" cy="707886"/>
          </a:xfrm>
          <a:prstGeom prst="rect">
            <a:avLst/>
          </a:prstGeom>
          <a:solidFill>
            <a:srgbClr val="CCFFCC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 dirty="0">
                <a:cs typeface="Calibri"/>
              </a:rPr>
              <a:t>Idea behind this work</a:t>
            </a:r>
            <a:r>
              <a:rPr lang="en-US" sz="2000" b="1" dirty="0">
                <a:cs typeface="Calibri"/>
              </a:rPr>
              <a:t>: </a:t>
            </a:r>
            <a:r>
              <a:rPr lang="en-US" sz="2000" dirty="0">
                <a:cs typeface="Calibri"/>
              </a:rPr>
              <a:t>using the Schwarz alternating method as a </a:t>
            </a:r>
            <a:r>
              <a:rPr lang="en-US" sz="2000" b="1" i="1" dirty="0">
                <a:cs typeface="Calibri"/>
              </a:rPr>
              <a:t>discretization method </a:t>
            </a:r>
            <a:r>
              <a:rPr lang="en-US" sz="2000" dirty="0">
                <a:cs typeface="Calibri"/>
              </a:rPr>
              <a:t>for solving multi-scale or multi-physics partial differential equations (PDEs).</a:t>
            </a:r>
          </a:p>
        </p:txBody>
      </p:sp>
    </p:spTree>
    <p:extLst>
      <p:ext uri="{BB962C8B-B14F-4D97-AF65-F5344CB8AC3E}">
        <p14:creationId xmlns:p14="http://schemas.microsoft.com/office/powerpoint/2010/main" val="2548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BFEC2-E8B7-4DF7-88A9-9FD17946F511}"/>
              </a:ext>
            </a:extLst>
          </p:cNvPr>
          <p:cNvGrpSpPr/>
          <p:nvPr/>
        </p:nvGrpSpPr>
        <p:grpSpPr>
          <a:xfrm>
            <a:off x="2718954" y="1041171"/>
            <a:ext cx="6882245" cy="5500351"/>
            <a:chOff x="2718954" y="904011"/>
            <a:chExt cx="6882245" cy="5500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D4F4DA-1F42-7A48-BE3C-0DAD0E1B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0F74DD-2EE2-2A4E-A243-0CBD309BB742}"/>
                </a:ext>
              </a:extLst>
            </p:cNvPr>
            <p:cNvSpPr txBox="1">
              <a:spLocks/>
            </p:cNvSpPr>
            <p:nvPr/>
          </p:nvSpPr>
          <p:spPr>
            <a:xfrm>
              <a:off x="5520688" y="1631452"/>
              <a:ext cx="3865114" cy="192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PRECONDITIONER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LINEARIZED SYSTEM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D8438B1-8328-6D45-A0B7-0B9417F131E7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4038414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SOLVER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COUPLED</a:t>
              </a:r>
            </a:p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FULLY NONLINEAR PROBLEM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356A626-9E06-413C-8E71-B618C1B4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1242C7-D0C5-4BDC-B4DD-44A8AB0413E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152D-E1DD-4F19-AE0F-28F8A4C5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4C8A-0B80-4841-BB33-70092436AE64}"/>
              </a:ext>
            </a:extLst>
          </p:cNvPr>
          <p:cNvSpPr txBox="1"/>
          <p:nvPr/>
        </p:nvSpPr>
        <p:spPr>
          <a:xfrm>
            <a:off x="0" y="777324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Overlapping Domain Decomposition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E5410A-D35B-425E-A27C-1D80F745CE15}"/>
              </a:ext>
            </a:extLst>
          </p:cNvPr>
          <p:cNvSpPr txBox="1"/>
          <p:nvPr/>
        </p:nvSpPr>
        <p:spPr>
          <a:xfrm>
            <a:off x="29326" y="3627145"/>
            <a:ext cx="5241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Non-overlapping Domain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/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Relevant for multi-material and multi-physics coupling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Alternating Dirichlet-Neumann transmission BCs [</a:t>
                </a:r>
                <a:r>
                  <a:rPr lang="en-US" dirty="0" err="1"/>
                  <a:t>Zanolli</a:t>
                </a:r>
                <a:r>
                  <a:rPr lang="en-US" dirty="0"/>
                  <a:t> </a:t>
                </a:r>
                <a:r>
                  <a:rPr lang="en-US" i="1" dirty="0"/>
                  <a:t>et al. </a:t>
                </a:r>
                <a:r>
                  <a:rPr lang="en-US" dirty="0"/>
                  <a:t>1987]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Robin-Robin transmission BCs also lead to convergence [Lions 1990]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relaxation parameter (can help convergence)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A5527C-D2A7-4309-AD8C-1C9B99B2C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571" y="4223686"/>
                <a:ext cx="4527478" cy="2585323"/>
              </a:xfrm>
              <a:prstGeom prst="rect">
                <a:avLst/>
              </a:prstGeom>
              <a:blipFill>
                <a:blip r:embed="rId3"/>
                <a:stretch>
                  <a:fillRect l="-943" t="-1651" r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022134EF-CCAF-4096-9D7F-1D1D65D45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22" y="4560550"/>
            <a:ext cx="3122815" cy="1600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D46ECF-96E3-4ECB-8AE4-88C71CD74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818" y="1758903"/>
            <a:ext cx="3055658" cy="1600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B285D9-A6E8-4355-B3AD-464C5F574CED}"/>
              </a:ext>
            </a:extLst>
          </p:cNvPr>
          <p:cNvSpPr txBox="1"/>
          <p:nvPr/>
        </p:nvSpPr>
        <p:spPr>
          <a:xfrm>
            <a:off x="7599571" y="1921581"/>
            <a:ext cx="428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Dirichlet-Dirichlet transmission BCs [Schwarz 1870; Lions 1988; Mota </a:t>
            </a:r>
            <a:r>
              <a:rPr lang="en-US" i="1" dirty="0"/>
              <a:t>et al. </a:t>
            </a:r>
            <a:r>
              <a:rPr lang="en-US" dirty="0"/>
              <a:t>2017; Mota </a:t>
            </a:r>
            <a:r>
              <a:rPr lang="en-US" i="1" dirty="0"/>
              <a:t>et al. </a:t>
            </a:r>
            <a:r>
              <a:rPr lang="en-US" dirty="0"/>
              <a:t>2022]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B200B5-C9EE-4F97-AEDE-12D0992CFF5F}"/>
              </a:ext>
            </a:extLst>
          </p:cNvPr>
          <p:cNvCxnSpPr/>
          <p:nvPr/>
        </p:nvCxnSpPr>
        <p:spPr>
          <a:xfrm>
            <a:off x="-71919" y="3595955"/>
            <a:ext cx="122639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/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7027E-4496-4E6C-A390-1076C001B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32430" y="1152125"/>
                <a:ext cx="5178175" cy="113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/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839E71-9730-4EE4-8E49-E62FEACA4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6720" y="4079820"/>
                <a:ext cx="5178175" cy="113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/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    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sz="15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 dirty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l-GR" sz="15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7D1447-F852-4F0B-9934-F3D3C2CB5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2501" y="5194914"/>
                <a:ext cx="5178175" cy="113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/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1DCF15-8D2A-4F35-8F1D-B1BEF05C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97" y="6293457"/>
                <a:ext cx="439118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/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5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500" b="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15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sz="1500" i="1" dirty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15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en-US" sz="1500" b="0" i="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,  </m:t>
                              </m:r>
                              <m:r>
                                <m:rPr>
                                  <m:nor/>
                                </m:rPr>
                                <a:rPr lang="en-US" sz="1500" dirty="0" smtClean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US" sz="1500" dirty="0"/>
                                <m:t> </m:t>
                              </m:r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sSub>
                                <m:sSubPr>
                                  <m:ctrlP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US" sz="1500" dirty="0"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+1)</m:t>
                                  </m:r>
                                </m:sup>
                              </m:sSubSup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nor/>
                                </m:rP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m:rPr>
                                  <m:nor/>
                                </m:rPr>
                                <a:rPr lang="en-US" sz="1500" dirty="0">
                                  <a:latin typeface="Calibri" panose="020F0502020204030204" pitchFamily="34" charset="0"/>
                                  <a:cs typeface="Calibri" panose="020F0502020204030204" pitchFamily="34" charset="0"/>
                                </a:rPr>
                                <m:t>on</m:t>
                              </m:r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5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5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50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C56B7A-3105-42E7-86C1-31C7B3F5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39" y="2277225"/>
                <a:ext cx="5178175" cy="11328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2F63E8A-E1C1-40BC-8A15-AF25955EF956}"/>
              </a:ext>
            </a:extLst>
          </p:cNvPr>
          <p:cNvGrpSpPr/>
          <p:nvPr/>
        </p:nvGrpSpPr>
        <p:grpSpPr>
          <a:xfrm>
            <a:off x="7171634" y="905393"/>
            <a:ext cx="4004307" cy="857194"/>
            <a:chOff x="6419310" y="915853"/>
            <a:chExt cx="4004307" cy="85719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9893A1F-D56C-459C-9237-EB9EB3A5F37C}"/>
                </a:ext>
              </a:extLst>
            </p:cNvPr>
            <p:cNvGrpSpPr/>
            <p:nvPr/>
          </p:nvGrpSpPr>
          <p:grpSpPr>
            <a:xfrm>
              <a:off x="6419310" y="915853"/>
              <a:ext cx="4004307" cy="857194"/>
              <a:chOff x="6880302" y="3199037"/>
              <a:chExt cx="4311954" cy="85719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8E2D47-8F00-421D-B964-4D5FA6AE2727}"/>
                  </a:ext>
                </a:extLst>
              </p:cNvPr>
              <p:cNvSpPr txBox="1"/>
              <p:nvPr/>
            </p:nvSpPr>
            <p:spPr>
              <a:xfrm>
                <a:off x="7102436" y="3442968"/>
                <a:ext cx="19626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Model PDE: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07D04EF-D18E-431F-89E9-875472594055}"/>
                  </a:ext>
                </a:extLst>
              </p:cNvPr>
              <p:cNvSpPr/>
              <p:nvPr/>
            </p:nvSpPr>
            <p:spPr>
              <a:xfrm>
                <a:off x="6880302" y="3199037"/>
                <a:ext cx="4311954" cy="857194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/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)=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in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 dirty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/>
                                  <m:t>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on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𝜕𝛺</m:t>
                                </m:r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EA34F12-EC6F-4484-ACD9-F785B2B2A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5553" y="1000790"/>
                  <a:ext cx="2106731" cy="6178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9F9F52B-F35D-F7A9-1DE1-B0DFA81CB4F5}"/>
              </a:ext>
            </a:extLst>
          </p:cNvPr>
          <p:cNvSpPr txBox="1">
            <a:spLocks/>
          </p:cNvSpPr>
          <p:nvPr/>
        </p:nvSpPr>
        <p:spPr>
          <a:xfrm>
            <a:off x="753105" y="135533"/>
            <a:ext cx="9545008" cy="6491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Spatial Coupling via (Multiplicative) Alternating Schwarz</a:t>
            </a:r>
          </a:p>
        </p:txBody>
      </p:sp>
    </p:spTree>
    <p:extLst>
      <p:ext uri="{BB962C8B-B14F-4D97-AF65-F5344CB8AC3E}">
        <p14:creationId xmlns:p14="http://schemas.microsoft.com/office/powerpoint/2010/main" val="2336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32205F344AD540AEE0C5988AC246EC" ma:contentTypeVersion="2" ma:contentTypeDescription="Create a new document." ma:contentTypeScope="" ma:versionID="a5ef081f47514053affda75db6dc7d0a">
  <xsd:schema xmlns:xsd="http://www.w3.org/2001/XMLSchema" xmlns:xs="http://www.w3.org/2001/XMLSchema" xmlns:p="http://schemas.microsoft.com/office/2006/metadata/properties" xmlns:ns2="317de2d1-d151-4649-898e-e6a41747d2a4" targetNamespace="http://schemas.microsoft.com/office/2006/metadata/properties" ma:root="true" ma:fieldsID="182108b4fd5ff5324528874d0fe37308" ns2:_="">
    <xsd:import namespace="317de2d1-d151-4649-898e-e6a41747d2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de2d1-d151-4649-898e-e6a41747d2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4BE96C-99EB-4C6D-8E16-05FD71FC4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de2d1-d151-4649-898e-e6a41747d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232DC6-85BC-484A-8F19-80A048D53223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17de2d1-d151-4649-898e-e6a41747d2a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ACEA40-233A-4B3D-80C3-A05A4A6EFA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49662</TotalTime>
  <Words>7266</Words>
  <Application>Microsoft Office PowerPoint</Application>
  <PresentationFormat>Widescreen</PresentationFormat>
  <Paragraphs>1467</Paragraphs>
  <Slides>61</Slides>
  <Notes>57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Aptos</vt:lpstr>
      <vt:lpstr>Arial</vt:lpstr>
      <vt:lpstr>Calibri</vt:lpstr>
      <vt:lpstr>Cambria Math</vt:lpstr>
      <vt:lpstr>Courier New</vt:lpstr>
      <vt:lpstr>Garamond</vt:lpstr>
      <vt:lpstr>Gill Sans MT</vt:lpstr>
      <vt:lpstr>Menlo</vt:lpstr>
      <vt:lpstr>Symbol</vt:lpstr>
      <vt:lpstr>Times</vt:lpstr>
      <vt:lpstr>Trebuchet MS</vt:lpstr>
      <vt:lpstr>Wingdings</vt:lpstr>
      <vt:lpstr>Sandia Theme (White Background)</vt:lpstr>
      <vt:lpstr>Towards adaptive hybrid models via domain decomposition and the Schwarz alternating method</vt:lpstr>
      <vt:lpstr>Motivation: Multi-scale &amp; Multi-physics Coupling</vt:lpstr>
      <vt:lpstr>Motivation: Multi-scale &amp; Multi-physics Coupling</vt:lpstr>
      <vt:lpstr>PowerPoint Presentation</vt:lpstr>
      <vt:lpstr>Outline</vt:lpstr>
      <vt:lpstr>Outline</vt:lpstr>
      <vt:lpstr>Schwarz Alternating Method for Domain Decomposition</vt:lpstr>
      <vt:lpstr>How We Use the Schwarz Alternating Method</vt:lpstr>
      <vt:lpstr>PowerPoint Presentation</vt:lpstr>
      <vt:lpstr>Additional Parallelism via Additive Schwarz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Time-Advancement Within the Schwarz Framework</vt:lpstr>
      <vt:lpstr>Schwarz for Multiscale FOM-FOM Coupling in Solid Mechanics1</vt:lpstr>
      <vt:lpstr>Schwarz for Multiscale FOM-FOM Coupling in Solid Mechanics1</vt:lpstr>
      <vt:lpstr>Outline</vt:lpstr>
      <vt:lpstr>Projection-Based Model Order Reduction via the POD/LSPG* Method</vt:lpstr>
      <vt:lpstr>Schwarz Extensions to FOM-ROM and ROM-ROM Couplings</vt:lpstr>
      <vt:lpstr>Outline</vt:lpstr>
      <vt:lpstr>3 Parametrized Hyperbolic Conservation Law Test Cases</vt:lpstr>
      <vt:lpstr>Unsampled ROMs: Impact of Subdomain Overlap  </vt:lpstr>
      <vt:lpstr>Unsampled ROMs: Stabilization Effects</vt:lpstr>
      <vt:lpstr>Hyper-reduced ROMs: Impact of Boundary Sampling</vt:lpstr>
      <vt:lpstr>Hyper-reduced ROMs: Impact of Boundary Sampling</vt:lpstr>
      <vt:lpstr>Hyper-reduced ROMs: Accuracy</vt:lpstr>
      <vt:lpstr>Hyper-reduced ROMs: Accuracy</vt:lpstr>
      <vt:lpstr>Hyper-reduced ROMs: Computational Cost</vt:lpstr>
      <vt:lpstr>Outline</vt:lpstr>
      <vt:lpstr>New Project: Adaptive Hybrid modEls via domAin Decomposition (AHEAD)</vt:lpstr>
      <vt:lpstr>New Project: Adaptive Hybrid modEls via domAin Decomposition (AHEAD)</vt:lpstr>
      <vt:lpstr>New Project: Adaptive Hybrid modEls via domAin Decomposition (AHEAD)</vt:lpstr>
      <vt:lpstr>Summary and Ongoing/Future Work</vt:lpstr>
      <vt:lpstr>Team &amp; Acknowledgments</vt:lpstr>
      <vt:lpstr>References &amp; Codes  </vt:lpstr>
      <vt:lpstr>Start of Backup Slides</vt:lpstr>
      <vt:lpstr>2D Inviscid Burgers Equation</vt:lpstr>
      <vt:lpstr>Schwarz Coupling Details</vt:lpstr>
      <vt:lpstr>All-ROM Coupling </vt:lpstr>
      <vt:lpstr>PowerPoint Presentation</vt:lpstr>
      <vt:lpstr>Outline</vt:lpstr>
      <vt:lpstr>2D Shallow Water Equations (SWE)</vt:lpstr>
      <vt:lpstr>Schwarz Coupling Details </vt:lpstr>
      <vt:lpstr>Schwarz All-ROM Domain Overlap Study</vt:lpstr>
      <vt:lpstr>Schwarz Boundary Sampling for All-HROM Coupling</vt:lpstr>
      <vt:lpstr>Coupled HROM Performance</vt:lpstr>
      <vt:lpstr>Teaser: 2D Euler Equations Riemann Problem</vt:lpstr>
      <vt:lpstr>PowerPoint Presentation</vt:lpstr>
      <vt:lpstr>Bonus: PINN-PINN and PINN-FOM coupling</vt:lpstr>
      <vt:lpstr>Bonus: PINN-PINN coupling</vt:lpstr>
      <vt:lpstr>Bonus: PINN-PINN coupling</vt:lpstr>
      <vt:lpstr>Bonus: PINN-PINN coupling</vt:lpstr>
      <vt:lpstr>Bonus: PINN-FOM coupling</vt:lpstr>
      <vt:lpstr>PowerPoint Presentation</vt:lpstr>
      <vt:lpstr>PowerPoint Presentation</vt:lpstr>
      <vt:lpstr>PowerPoint Presentation</vt:lpstr>
      <vt:lpstr>Energy-Conserving Sampling and Weighting (ECSW)</vt:lpstr>
      <vt:lpstr>ECSW: Generating the Reduced Mesh and Weights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Tezaur, Irina Kalashnikova</cp:lastModifiedBy>
  <cp:revision>954</cp:revision>
  <cp:lastPrinted>2019-08-07T18:49:35Z</cp:lastPrinted>
  <dcterms:created xsi:type="dcterms:W3CDTF">2017-10-14T01:15:26Z</dcterms:created>
  <dcterms:modified xsi:type="dcterms:W3CDTF">2025-01-10T05:19:49Z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0x0101005332205F344AD540AEE0C5988AC246EC</vt:lpwstr>
  </property>
</Properties>
</file>