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mov" ContentType="video/quicktime"/>
  <Default Extension="rels" ContentType="application/vnd.openxmlformats-package.relationships+xml"/>
  <Default Extension="xml" ContentType="application/xml"/>
  <Default Extension="avi" ContentType="video/x-msvideo"/>
  <Default Extension="tiff" ContentType="image/tiff"/>
  <Default Extension="m4v" ContentType="video/mp4"/>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4"/>
  </p:sldMasterIdLst>
  <p:notesMasterIdLst>
    <p:notesMasterId r:id="rId96"/>
  </p:notesMasterIdLst>
  <p:sldIdLst>
    <p:sldId id="256" r:id="rId5"/>
    <p:sldId id="347" r:id="rId6"/>
    <p:sldId id="1413" r:id="rId7"/>
    <p:sldId id="336" r:id="rId8"/>
    <p:sldId id="394" r:id="rId9"/>
    <p:sldId id="598" r:id="rId10"/>
    <p:sldId id="531" r:id="rId11"/>
    <p:sldId id="1414" r:id="rId12"/>
    <p:sldId id="479" r:id="rId13"/>
    <p:sldId id="1406" r:id="rId14"/>
    <p:sldId id="1412" r:id="rId15"/>
    <p:sldId id="1411" r:id="rId16"/>
    <p:sldId id="688" r:id="rId17"/>
    <p:sldId id="606" r:id="rId18"/>
    <p:sldId id="1407" r:id="rId19"/>
    <p:sldId id="478" r:id="rId20"/>
    <p:sldId id="1415" r:id="rId21"/>
    <p:sldId id="333" r:id="rId22"/>
    <p:sldId id="1408" r:id="rId23"/>
    <p:sldId id="298" r:id="rId24"/>
    <p:sldId id="328" r:id="rId25"/>
    <p:sldId id="302" r:id="rId26"/>
    <p:sldId id="297" r:id="rId27"/>
    <p:sldId id="307" r:id="rId28"/>
    <p:sldId id="1422" r:id="rId29"/>
    <p:sldId id="501" r:id="rId30"/>
    <p:sldId id="1416" r:id="rId31"/>
    <p:sldId id="608" r:id="rId32"/>
    <p:sldId id="562" r:id="rId33"/>
    <p:sldId id="563" r:id="rId34"/>
    <p:sldId id="564" r:id="rId35"/>
    <p:sldId id="565" r:id="rId36"/>
    <p:sldId id="566" r:id="rId37"/>
    <p:sldId id="567" r:id="rId38"/>
    <p:sldId id="660" r:id="rId39"/>
    <p:sldId id="507" r:id="rId40"/>
    <p:sldId id="1417" r:id="rId41"/>
    <p:sldId id="400" r:id="rId42"/>
    <p:sldId id="463" r:id="rId43"/>
    <p:sldId id="523" r:id="rId44"/>
    <p:sldId id="459" r:id="rId45"/>
    <p:sldId id="530" r:id="rId46"/>
    <p:sldId id="514" r:id="rId47"/>
    <p:sldId id="402" r:id="rId48"/>
    <p:sldId id="411" r:id="rId49"/>
    <p:sldId id="415" r:id="rId50"/>
    <p:sldId id="527" r:id="rId51"/>
    <p:sldId id="518" r:id="rId52"/>
    <p:sldId id="416" r:id="rId53"/>
    <p:sldId id="521" r:id="rId54"/>
    <p:sldId id="520" r:id="rId55"/>
    <p:sldId id="1418" r:id="rId56"/>
    <p:sldId id="601" r:id="rId57"/>
    <p:sldId id="569" r:id="rId58"/>
    <p:sldId id="1409" r:id="rId59"/>
    <p:sldId id="541" r:id="rId60"/>
    <p:sldId id="1419" r:id="rId61"/>
    <p:sldId id="1399" r:id="rId62"/>
    <p:sldId id="1420" r:id="rId63"/>
    <p:sldId id="690" r:id="rId64"/>
    <p:sldId id="691" r:id="rId65"/>
    <p:sldId id="706" r:id="rId66"/>
    <p:sldId id="719" r:id="rId67"/>
    <p:sldId id="720" r:id="rId68"/>
    <p:sldId id="721" r:id="rId69"/>
    <p:sldId id="736" r:id="rId70"/>
    <p:sldId id="1400" r:id="rId71"/>
    <p:sldId id="1423" r:id="rId72"/>
    <p:sldId id="1421" r:id="rId73"/>
    <p:sldId id="423" r:id="rId74"/>
    <p:sldId id="651" r:id="rId75"/>
    <p:sldId id="656" r:id="rId76"/>
    <p:sldId id="653" r:id="rId77"/>
    <p:sldId id="627" r:id="rId78"/>
    <p:sldId id="361" r:id="rId79"/>
    <p:sldId id="299" r:id="rId80"/>
    <p:sldId id="300" r:id="rId81"/>
    <p:sldId id="704" r:id="rId82"/>
    <p:sldId id="718" r:id="rId83"/>
    <p:sldId id="722" r:id="rId84"/>
    <p:sldId id="731" r:id="rId85"/>
    <p:sldId id="732" r:id="rId86"/>
    <p:sldId id="733" r:id="rId87"/>
    <p:sldId id="734" r:id="rId88"/>
    <p:sldId id="735" r:id="rId89"/>
    <p:sldId id="1401" r:id="rId90"/>
    <p:sldId id="1404" r:id="rId91"/>
    <p:sldId id="1405" r:id="rId92"/>
    <p:sldId id="1403" r:id="rId93"/>
    <p:sldId id="628" r:id="rId94"/>
    <p:sldId id="629" r:id="rId9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D618D46-86E6-2323-C369-955FB4FD777A}" name="Tezaur, Irina" initials="TI" userId="S::ikalash@sandia.gov::ab5855ef-b775-481e-b851-5311ff5a5b2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cmAuthor id="2" name="Tezaur, Irina" initials="TI" lastIdx="4" clrIdx="1">
    <p:extLst>
      <p:ext uri="{19B8F6BF-5375-455C-9EA6-DF929625EA0E}">
        <p15:presenceInfo xmlns:p15="http://schemas.microsoft.com/office/powerpoint/2012/main" userId="S::ikalash@sandia.gov::ab5855ef-b775-481e-b851-5311ff5a5b2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F0FB"/>
    <a:srgbClr val="CCFFCC"/>
    <a:srgbClr val="FEFDD7"/>
    <a:srgbClr val="FFE6B3"/>
    <a:srgbClr val="CCCCFF"/>
    <a:srgbClr val="CC99FF"/>
    <a:srgbClr val="FFFFCC"/>
    <a:srgbClr val="D8F3FC"/>
    <a:srgbClr val="000000"/>
    <a:srgbClr val="0040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55" autoAdjust="0"/>
    <p:restoredTop sz="92277" autoAdjust="0"/>
  </p:normalViewPr>
  <p:slideViewPr>
    <p:cSldViewPr snapToGrid="0" snapToObjects="1">
      <p:cViewPr>
        <p:scale>
          <a:sx n="62" d="100"/>
          <a:sy n="62" d="100"/>
        </p:scale>
        <p:origin x="840" y="28"/>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97"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microsoft.com/office/2018/10/relationships/authors" Target="author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1C89B6-0167-0549-A9D3-815C20C90D38}" type="datetimeFigureOut">
              <a:rPr lang="en-US" smtClean="0"/>
              <a:t>6/9/2024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430F75-B5EC-044F-A636-30352D0A1350}" type="slidenum">
              <a:rPr lang="en-US" smtClean="0"/>
              <a:t>‹#›</a:t>
            </a:fld>
            <a:endParaRPr lang="en-US"/>
          </a:p>
        </p:txBody>
      </p:sp>
    </p:spTree>
    <p:extLst>
      <p:ext uri="{BB962C8B-B14F-4D97-AF65-F5344CB8AC3E}">
        <p14:creationId xmlns:p14="http://schemas.microsoft.com/office/powerpoint/2010/main" val="160283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430F75-B5EC-044F-A636-30352D0A1350}" type="slidenum">
              <a:rPr lang="en-US" smtClean="0"/>
              <a:t>1</a:t>
            </a:fld>
            <a:endParaRPr lang="en-US" dirty="0"/>
          </a:p>
        </p:txBody>
      </p:sp>
    </p:spTree>
    <p:extLst>
      <p:ext uri="{BB962C8B-B14F-4D97-AF65-F5344CB8AC3E}">
        <p14:creationId xmlns:p14="http://schemas.microsoft.com/office/powerpoint/2010/main" val="944728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6" name="Header Placeholder 5"/>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1590955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6" name="Header Placeholder 5"/>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735886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6" name="Header Placeholder 5"/>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1149613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6" name="Header Placeholder 5"/>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2000349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6" name="Header Placeholder 5"/>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867580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proof effectively constructs a sequence of solutions </a:t>
            </a:r>
            <a:r>
              <a:rPr lang="en-US" dirty="0" err="1"/>
              <a:t>phi^n</a:t>
            </a:r>
            <a:r>
              <a:rPr lang="en-US" dirty="0"/>
              <a:t> and demonstrates that this sequence converges to the unique minimizer of the energy functional \Phi defining the single-domain problem, and combines concepts used in the analysis of </a:t>
            </a:r>
            <a:r>
              <a:rPr lang="en-US" dirty="0" err="1"/>
              <a:t>Sobolev</a:t>
            </a:r>
            <a:r>
              <a:rPr lang="en-US" dirty="0"/>
              <a:t>, Lions, and others, in studying the convergence of the Schwarz method.  </a:t>
            </a:r>
          </a:p>
        </p:txBody>
      </p:sp>
      <p:sp>
        <p:nvSpPr>
          <p:cNvPr id="6" name="Header Placeholder 5"/>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661563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t"/>
            <a:r>
              <a:rPr lang="en-US" dirty="0"/>
              <a:t>TODO: fill in slide.</a:t>
            </a:r>
          </a:p>
        </p:txBody>
      </p:sp>
    </p:spTree>
    <p:extLst>
      <p:ext uri="{BB962C8B-B14F-4D97-AF65-F5344CB8AC3E}">
        <p14:creationId xmlns:p14="http://schemas.microsoft.com/office/powerpoint/2010/main" val="16469454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p:cNvSpPr>
          <p:nvPr>
            <p:ph type="body"/>
          </p:nvPr>
        </p:nvSpPr>
        <p:spPr>
          <a:xfrm>
            <a:off x="685800" y="4343400"/>
            <a:ext cx="5486040" cy="4114440"/>
          </a:xfrm>
          <a:prstGeom prst="rect">
            <a:avLst/>
          </a:prstGeom>
        </p:spPr>
        <p:txBody>
          <a:bodyPr/>
          <a:lstStyle/>
          <a:p>
            <a:endParaRPr dirty="0"/>
          </a:p>
        </p:txBody>
      </p:sp>
      <p:sp>
        <p:nvSpPr>
          <p:cNvPr id="105" name="TextShape 2"/>
          <p:cNvSpPr txBox="1"/>
          <p:nvPr/>
        </p:nvSpPr>
        <p:spPr>
          <a:xfrm>
            <a:off x="0" y="0"/>
            <a:ext cx="2971440" cy="456840"/>
          </a:xfrm>
          <a:prstGeom prst="rect">
            <a:avLst/>
          </a:prstGeom>
          <a:noFill/>
          <a:ln>
            <a:noFill/>
          </a:ln>
        </p:spPr>
        <p:txBody>
          <a:bodyPr/>
          <a:lstStyle/>
          <a:p>
            <a:endParaRPr/>
          </a:p>
        </p:txBody>
      </p:sp>
    </p:spTree>
    <p:extLst>
      <p:ext uri="{BB962C8B-B14F-4D97-AF65-F5344CB8AC3E}">
        <p14:creationId xmlns:p14="http://schemas.microsoft.com/office/powerpoint/2010/main" val="38318332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6" name="Header Placeholder 5"/>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2120121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6" name="Header Placeholder 5"/>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251010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p:cNvSpPr>
          <p:nvPr>
            <p:ph type="body"/>
          </p:nvPr>
        </p:nvSpPr>
        <p:spPr>
          <a:xfrm>
            <a:off x="685800" y="4343400"/>
            <a:ext cx="5486040" cy="4114440"/>
          </a:xfrm>
          <a:prstGeom prst="rect">
            <a:avLst/>
          </a:prstGeom>
        </p:spPr>
        <p:txBody>
          <a:bodyPr/>
          <a:lstStyle/>
          <a:p>
            <a:endParaRPr dirty="0"/>
          </a:p>
        </p:txBody>
      </p:sp>
      <p:sp>
        <p:nvSpPr>
          <p:cNvPr id="105" name="TextShape 2"/>
          <p:cNvSpPr txBox="1"/>
          <p:nvPr/>
        </p:nvSpPr>
        <p:spPr>
          <a:xfrm>
            <a:off x="0" y="0"/>
            <a:ext cx="2971440" cy="456840"/>
          </a:xfrm>
          <a:prstGeom prst="rect">
            <a:avLst/>
          </a:prstGeom>
          <a:noFill/>
          <a:ln>
            <a:noFill/>
          </a:ln>
        </p:spPr>
        <p:txBody>
          <a:bodyPr/>
          <a:lstStyle/>
          <a:p>
            <a:endParaRPr/>
          </a:p>
        </p:txBody>
      </p:sp>
    </p:spTree>
    <p:extLst>
      <p:ext uri="{BB962C8B-B14F-4D97-AF65-F5344CB8AC3E}">
        <p14:creationId xmlns:p14="http://schemas.microsoft.com/office/powerpoint/2010/main" val="32858446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6" name="Header Placeholder 5"/>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6101136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t"/>
            <a:endParaRPr lang="en-US" dirty="0"/>
          </a:p>
        </p:txBody>
      </p:sp>
    </p:spTree>
    <p:extLst>
      <p:ext uri="{BB962C8B-B14F-4D97-AF65-F5344CB8AC3E}">
        <p14:creationId xmlns:p14="http://schemas.microsoft.com/office/powerpoint/2010/main" val="38141891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1547790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~200K </a:t>
            </a:r>
            <a:r>
              <a:rPr lang="en-US" dirty="0" err="1"/>
              <a:t>dofs</a:t>
            </a:r>
            <a:r>
              <a:rPr lang="en-US"/>
              <a:t> </a:t>
            </a:r>
            <a:endParaRPr lang="en-US" dirty="0"/>
          </a:p>
        </p:txBody>
      </p:sp>
      <p:sp>
        <p:nvSpPr>
          <p:cNvPr id="4" name="Header Placeholder 3"/>
          <p:cNvSpPr>
            <a:spLocks noGrp="1"/>
          </p:cNvSpPr>
          <p:nvPr>
            <p:ph type="hdr" sz="quarter" idx="10"/>
          </p:nvPr>
        </p:nvSpPr>
        <p:spPr/>
        <p:txBody>
          <a:bodyPr/>
          <a:lstStyle/>
          <a:p>
            <a:endParaRPr lang="en-US" dirty="0"/>
          </a:p>
        </p:txBody>
      </p:sp>
    </p:spTree>
    <p:extLst>
      <p:ext uri="{BB962C8B-B14F-4D97-AF65-F5344CB8AC3E}">
        <p14:creationId xmlns:p14="http://schemas.microsoft.com/office/powerpoint/2010/main" val="13761117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25087099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1649696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The last </a:t>
            </a:r>
            <a:r>
              <a:rPr lang="en-US" sz="1200" b="0" kern="1200" dirty="0" err="1">
                <a:solidFill>
                  <a:schemeClr val="tx1"/>
                </a:solidFill>
                <a:effectLst/>
                <a:latin typeface="+mn-lt"/>
                <a:ea typeface="+mn-ea"/>
                <a:cs typeface="+mn-cs"/>
              </a:rPr>
              <a:t>quasistatic</a:t>
            </a:r>
            <a:r>
              <a:rPr lang="en-US" sz="1200" b="0" kern="1200" dirty="0">
                <a:solidFill>
                  <a:schemeClr val="tx1"/>
                </a:solidFill>
                <a:effectLst/>
                <a:latin typeface="+mn-lt"/>
                <a:ea typeface="+mn-ea"/>
                <a:cs typeface="+mn-cs"/>
              </a:rPr>
              <a:t> example is another production-type problem known as the tensile bar problem and is courtesy of my colleagues Coleman Alleman, Jay Foulk, Dave Littlewood and Guy Bergel.  This problem illustrates an interesting use of the Schwarz alternating method, in particular, that the method can be used as a part of a homogenization or upscaling process to bridge the gap between microscopic and macroscopic regions.  Here, Coleman and his collaborators took a tensile geometry and embedded in it a microstructure, shown in the middle, with the goal of studying strain localization in the microstructure.  The crystal plasticity microscale model in the microstructure was coupled to a J2 plasticity macroscale model in the rest of the domain using Schwarz, and a set of calculations were performed under an ensemble of uniaxial loads. Upscaling was performed by fitting flow curves to this set of ensembles using the J2 plasticity macroscale model.</a:t>
            </a:r>
          </a:p>
          <a:p>
            <a:endParaRPr lang="en-US" sz="1200" b="0" kern="1200" dirty="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endParaRPr lang="en-US" dirty="0"/>
          </a:p>
        </p:txBody>
      </p:sp>
    </p:spTree>
    <p:extLst>
      <p:ext uri="{BB962C8B-B14F-4D97-AF65-F5344CB8AC3E}">
        <p14:creationId xmlns:p14="http://schemas.microsoft.com/office/powerpoint/2010/main" val="33395987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p:cNvSpPr>
          <p:nvPr>
            <p:ph type="body"/>
          </p:nvPr>
        </p:nvSpPr>
        <p:spPr>
          <a:xfrm>
            <a:off x="685800" y="4343400"/>
            <a:ext cx="5486040" cy="4114440"/>
          </a:xfrm>
          <a:prstGeom prst="rect">
            <a:avLst/>
          </a:prstGeom>
        </p:spPr>
        <p:txBody>
          <a:bodyPr/>
          <a:lstStyle/>
          <a:p>
            <a:endParaRPr dirty="0"/>
          </a:p>
        </p:txBody>
      </p:sp>
      <p:sp>
        <p:nvSpPr>
          <p:cNvPr id="105" name="TextShape 2"/>
          <p:cNvSpPr txBox="1"/>
          <p:nvPr/>
        </p:nvSpPr>
        <p:spPr>
          <a:xfrm>
            <a:off x="0" y="0"/>
            <a:ext cx="2971440" cy="456840"/>
          </a:xfrm>
          <a:prstGeom prst="rect">
            <a:avLst/>
          </a:prstGeom>
          <a:noFill/>
          <a:ln>
            <a:noFill/>
          </a:ln>
        </p:spPr>
        <p:txBody>
          <a:bodyPr/>
          <a:lstStyle/>
          <a:p>
            <a:endParaRPr/>
          </a:p>
        </p:txBody>
      </p:sp>
    </p:spTree>
    <p:extLst>
      <p:ext uri="{BB962C8B-B14F-4D97-AF65-F5344CB8AC3E}">
        <p14:creationId xmlns:p14="http://schemas.microsoft.com/office/powerpoint/2010/main" val="24031428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6" name="Header Placeholder 5"/>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2657503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6" name="Header Placeholder 5"/>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2401321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p:cNvSpPr>
          <p:nvPr>
            <p:ph type="body"/>
          </p:nvPr>
        </p:nvSpPr>
        <p:spPr>
          <a:xfrm>
            <a:off x="685800" y="4343400"/>
            <a:ext cx="5486040" cy="4114440"/>
          </a:xfrm>
          <a:prstGeom prst="rect">
            <a:avLst/>
          </a:prstGeom>
        </p:spPr>
        <p:txBody>
          <a:bodyPr/>
          <a:lstStyle/>
          <a:p>
            <a:endParaRPr dirty="0"/>
          </a:p>
        </p:txBody>
      </p:sp>
      <p:sp>
        <p:nvSpPr>
          <p:cNvPr id="105" name="TextShape 2"/>
          <p:cNvSpPr txBox="1"/>
          <p:nvPr/>
        </p:nvSpPr>
        <p:spPr>
          <a:xfrm>
            <a:off x="0" y="0"/>
            <a:ext cx="2971440" cy="456840"/>
          </a:xfrm>
          <a:prstGeom prst="rect">
            <a:avLst/>
          </a:prstGeom>
          <a:noFill/>
          <a:ln>
            <a:noFill/>
          </a:ln>
        </p:spPr>
        <p:txBody>
          <a:bodyPr/>
          <a:lstStyle/>
          <a:p>
            <a:endParaRPr/>
          </a:p>
        </p:txBody>
      </p:sp>
    </p:spTree>
    <p:extLst>
      <p:ext uri="{BB962C8B-B14F-4D97-AF65-F5344CB8AC3E}">
        <p14:creationId xmlns:p14="http://schemas.microsoft.com/office/powerpoint/2010/main" val="41708374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6" name="Header Placeholder 5"/>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41143137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6" name="Header Placeholder 5"/>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17367474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6" name="Header Placeholder 5"/>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28772733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6" name="Header Placeholder 5"/>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20163179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6" name="Header Placeholder 5"/>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2876222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6" name="Header Placeholder 5"/>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32261753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6" name="Header Placeholder 5"/>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39101316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p:cNvSpPr>
          <p:nvPr>
            <p:ph type="body"/>
          </p:nvPr>
        </p:nvSpPr>
        <p:spPr>
          <a:xfrm>
            <a:off x="685800" y="4343400"/>
            <a:ext cx="5486040" cy="4114440"/>
          </a:xfrm>
          <a:prstGeom prst="rect">
            <a:avLst/>
          </a:prstGeom>
        </p:spPr>
        <p:txBody>
          <a:bodyPr/>
          <a:lstStyle/>
          <a:p>
            <a:endParaRPr dirty="0"/>
          </a:p>
        </p:txBody>
      </p:sp>
      <p:sp>
        <p:nvSpPr>
          <p:cNvPr id="105" name="TextShape 2"/>
          <p:cNvSpPr txBox="1"/>
          <p:nvPr/>
        </p:nvSpPr>
        <p:spPr>
          <a:xfrm>
            <a:off x="0" y="0"/>
            <a:ext cx="2971440" cy="456840"/>
          </a:xfrm>
          <a:prstGeom prst="rect">
            <a:avLst/>
          </a:prstGeom>
          <a:noFill/>
          <a:ln>
            <a:noFill/>
          </a:ln>
        </p:spPr>
        <p:txBody>
          <a:bodyPr/>
          <a:lstStyle/>
          <a:p>
            <a:endParaRPr/>
          </a:p>
        </p:txBody>
      </p:sp>
    </p:spTree>
    <p:extLst>
      <p:ext uri="{BB962C8B-B14F-4D97-AF65-F5344CB8AC3E}">
        <p14:creationId xmlns:p14="http://schemas.microsoft.com/office/powerpoint/2010/main" val="29985109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2"/>
          <p:cNvSpPr>
            <a:spLocks noGrp="1"/>
          </p:cNvSpPr>
          <p:nvPr>
            <p:ph type="body" idx="1"/>
          </p:nvPr>
        </p:nvSpPr>
        <p:spPr>
          <a:xfrm>
            <a:off x="407697" y="4415789"/>
            <a:ext cx="6135343" cy="4556803"/>
          </a:xfrm>
        </p:spPr>
        <p:txBody>
          <a:bodyPr>
            <a:normAutofit/>
          </a:bodyPr>
          <a:lstStyle/>
          <a:p>
            <a:pPr fontAlgn="t"/>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042" y="5196645"/>
            <a:ext cx="5364162"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81811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2"/>
          <p:cNvSpPr>
            <a:spLocks noGrp="1"/>
          </p:cNvSpPr>
          <p:nvPr>
            <p:ph type="body" idx="1"/>
          </p:nvPr>
        </p:nvSpPr>
        <p:spPr>
          <a:xfrm>
            <a:off x="407697" y="4415789"/>
            <a:ext cx="6135343" cy="4556803"/>
          </a:xfrm>
        </p:spPr>
        <p:txBody>
          <a:bodyPr>
            <a:normAutofit/>
          </a:bodyPr>
          <a:lstStyle/>
          <a:p>
            <a:pPr fontAlgn="t"/>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042" y="5196645"/>
            <a:ext cx="5364162"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3540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2"/>
          <p:cNvSpPr>
            <a:spLocks noGrp="1"/>
          </p:cNvSpPr>
          <p:nvPr>
            <p:ph type="body" idx="1"/>
          </p:nvPr>
        </p:nvSpPr>
        <p:spPr>
          <a:xfrm>
            <a:off x="407697" y="4415789"/>
            <a:ext cx="6135343" cy="4556803"/>
          </a:xfrm>
        </p:spPr>
        <p:txBody>
          <a:bodyPr>
            <a:normAutofit/>
          </a:bodyPr>
          <a:lstStyle/>
          <a:p>
            <a:pPr marL="0" indent="0" algn="l" fontAlgn="t">
              <a:buFontTx/>
              <a:buNone/>
            </a:pPr>
            <a:r>
              <a:rPr lang="en-US" dirty="0"/>
              <a:t>TODO: what is ratcheting mechanism?</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042" y="5196645"/>
            <a:ext cx="5364162"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66269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2"/>
          <p:cNvSpPr>
            <a:spLocks noGrp="1"/>
          </p:cNvSpPr>
          <p:nvPr>
            <p:ph type="body" idx="1"/>
          </p:nvPr>
        </p:nvSpPr>
        <p:spPr>
          <a:xfrm>
            <a:off x="407697" y="4415789"/>
            <a:ext cx="6135343" cy="4556803"/>
          </a:xfrm>
        </p:spPr>
        <p:txBody>
          <a:bodyPr>
            <a:normAutofit/>
          </a:bodyPr>
          <a:lstStyle/>
          <a:p>
            <a:pPr fontAlgn="t"/>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042" y="5196645"/>
            <a:ext cx="5364162"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45024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2"/>
          <p:cNvSpPr>
            <a:spLocks noGrp="1"/>
          </p:cNvSpPr>
          <p:nvPr>
            <p:ph type="body" idx="1"/>
          </p:nvPr>
        </p:nvSpPr>
        <p:spPr>
          <a:xfrm>
            <a:off x="407697" y="4415789"/>
            <a:ext cx="6135343" cy="4556803"/>
          </a:xfrm>
        </p:spPr>
        <p:txBody>
          <a:bodyPr>
            <a:normAutofit/>
          </a:bodyPr>
          <a:lstStyle/>
          <a:p>
            <a:pPr fontAlgn="t"/>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042" y="5196645"/>
            <a:ext cx="5364162"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42900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2"/>
          <p:cNvSpPr>
            <a:spLocks noGrp="1"/>
          </p:cNvSpPr>
          <p:nvPr>
            <p:ph type="body" idx="1"/>
          </p:nvPr>
        </p:nvSpPr>
        <p:spPr>
          <a:xfrm>
            <a:off x="407697" y="4415789"/>
            <a:ext cx="6135343" cy="4556803"/>
          </a:xfrm>
        </p:spPr>
        <p:txBody>
          <a:bodyPr>
            <a:normAutofit/>
          </a:bodyPr>
          <a:lstStyle/>
          <a:p>
            <a:pPr fontAlgn="t"/>
            <a:r>
              <a:rPr lang="en-US" dirty="0"/>
              <a:t>So, lets see what happens.  The plots are showing the y-displacement and the nodal equivalent plastic strain in the specimen.  You see a nice smooth transition of the solution between the two subdomains, and the method is able to simulate the necking behavior in the middle.  It takes on average 3 Schwarz iterations/time step to achieve a relatively tight convergence tolerance of 1e-6.</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042" y="5196645"/>
            <a:ext cx="5364162"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11295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2"/>
          <p:cNvSpPr>
            <a:spLocks noGrp="1"/>
          </p:cNvSpPr>
          <p:nvPr>
            <p:ph type="body" idx="1"/>
          </p:nvPr>
        </p:nvSpPr>
        <p:spPr>
          <a:xfrm>
            <a:off x="407697" y="4415789"/>
            <a:ext cx="6135343" cy="4556803"/>
          </a:xfrm>
        </p:spPr>
        <p:txBody>
          <a:bodyPr>
            <a:normAutofit/>
          </a:bodyPr>
          <a:lstStyle/>
          <a:p>
            <a:pPr fontAlgn="t"/>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042" y="5196645"/>
            <a:ext cx="5364162"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12280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34130619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29048391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2"/>
          <p:cNvSpPr>
            <a:spLocks noGrp="1"/>
          </p:cNvSpPr>
          <p:nvPr>
            <p:ph type="body" idx="1"/>
          </p:nvPr>
        </p:nvSpPr>
        <p:spPr>
          <a:xfrm>
            <a:off x="407697" y="4415789"/>
            <a:ext cx="6135343" cy="4556803"/>
          </a:xfrm>
        </p:spPr>
        <p:txBody>
          <a:bodyPr>
            <a:normAutofit/>
          </a:bodyPr>
          <a:lstStyle/>
          <a:p>
            <a:pPr fontAlgn="t"/>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042" y="5196645"/>
            <a:ext cx="5364162"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3491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3802330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8805679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3817459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2"/>
          <p:cNvSpPr>
            <a:spLocks noGrp="1"/>
          </p:cNvSpPr>
          <p:nvPr>
            <p:ph type="body" idx="1"/>
          </p:nvPr>
        </p:nvSpPr>
        <p:spPr>
          <a:xfrm>
            <a:off x="407697" y="4415789"/>
            <a:ext cx="6135343" cy="4556803"/>
          </a:xfrm>
        </p:spPr>
        <p:txBody>
          <a:bodyPr>
            <a:normAutofit/>
          </a:bodyPr>
          <a:lstStyle/>
          <a:p>
            <a:pPr fontAlgn="t"/>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042" y="5196645"/>
            <a:ext cx="5364162"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16173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29771868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p:cNvSpPr>
          <p:nvPr>
            <p:ph type="body"/>
          </p:nvPr>
        </p:nvSpPr>
        <p:spPr>
          <a:xfrm>
            <a:off x="685800" y="4343400"/>
            <a:ext cx="5486040" cy="4114440"/>
          </a:xfrm>
          <a:prstGeom prst="rect">
            <a:avLst/>
          </a:prstGeom>
        </p:spPr>
        <p:txBody>
          <a:bodyPr/>
          <a:lstStyle/>
          <a:p>
            <a:endParaRPr dirty="0"/>
          </a:p>
        </p:txBody>
      </p:sp>
      <p:sp>
        <p:nvSpPr>
          <p:cNvPr id="105" name="TextShape 2"/>
          <p:cNvSpPr txBox="1"/>
          <p:nvPr/>
        </p:nvSpPr>
        <p:spPr>
          <a:xfrm>
            <a:off x="0" y="0"/>
            <a:ext cx="2971440" cy="456840"/>
          </a:xfrm>
          <a:prstGeom prst="rect">
            <a:avLst/>
          </a:prstGeom>
          <a:noFill/>
          <a:ln>
            <a:noFill/>
          </a:ln>
        </p:spPr>
        <p:txBody>
          <a:bodyPr/>
          <a:lstStyle/>
          <a:p>
            <a:endParaRPr/>
          </a:p>
        </p:txBody>
      </p:sp>
    </p:spTree>
    <p:extLst>
      <p:ext uri="{BB962C8B-B14F-4D97-AF65-F5344CB8AC3E}">
        <p14:creationId xmlns:p14="http://schemas.microsoft.com/office/powerpoint/2010/main" val="40942601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past decades have seen a tremendous amount of investment in the development of simulation frameworks for coupled multi-scale and multi-physics problems.  These frameworks rely on established mathematical theories to couple physics components discretized using so-called traditional discretization methods such as finite elements, finite volumes and finite differences.  A prime example is the DOE’s global climate model, the Energy </a:t>
            </a:r>
            <a:r>
              <a:rPr lang="en-US" dirty="0" err="1"/>
              <a:t>Exascale</a:t>
            </a:r>
            <a:r>
              <a:rPr lang="en-US" dirty="0"/>
              <a:t> Earth System Model (E3SM), which couples 5 physics components (atmosphere, ocean, sea ice, land ice and land).  Each component is developed separately according to the relevant physics, dynamics and numerical methods, and the components are coupled in a way that ensures stability, accuracy and conservation.</a:t>
            </a:r>
          </a:p>
        </p:txBody>
      </p:sp>
      <p:sp>
        <p:nvSpPr>
          <p:cNvPr id="4" name="Slide Number Placeholder 3"/>
          <p:cNvSpPr>
            <a:spLocks noGrp="1"/>
          </p:cNvSpPr>
          <p:nvPr>
            <p:ph type="sldNum" sz="quarter" idx="5"/>
          </p:nvPr>
        </p:nvSpPr>
        <p:spPr/>
        <p:txBody>
          <a:bodyPr/>
          <a:lstStyle/>
          <a:p>
            <a:fld id="{A2430F75-B5EC-044F-A636-30352D0A1350}" type="slidenum">
              <a:rPr lang="en-US" smtClean="0"/>
              <a:t>53</a:t>
            </a:fld>
            <a:endParaRPr lang="en-US"/>
          </a:p>
        </p:txBody>
      </p:sp>
    </p:spTree>
    <p:extLst>
      <p:ext uri="{BB962C8B-B14F-4D97-AF65-F5344CB8AC3E}">
        <p14:creationId xmlns:p14="http://schemas.microsoft.com/office/powerpoint/2010/main" val="6022291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54</a:t>
            </a:fld>
            <a:endParaRPr lang="en-US"/>
          </a:p>
        </p:txBody>
      </p:sp>
    </p:spTree>
    <p:extLst>
      <p:ext uri="{BB962C8B-B14F-4D97-AF65-F5344CB8AC3E}">
        <p14:creationId xmlns:p14="http://schemas.microsoft.com/office/powerpoint/2010/main" val="21359256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smtClean="0">
                    <a:ea typeface="Calibri" panose="020F0502020204030204" pitchFamily="34" charset="0"/>
                    <a:cs typeface="Times New Roman" panose="02020603050405020304" pitchFamily="18" charset="0"/>
                  </a:rPr>
                  <a:t>Class A and B are </a:t>
                </a:r>
                <a:r>
                  <a:rPr lang="en-US" sz="1200" b="1" i="1" dirty="0">
                    <a:solidFill>
                      <a:schemeClr val="accent4"/>
                    </a:solidFill>
                    <a:ea typeface="Calibri" panose="020F0502020204030204" pitchFamily="34" charset="0"/>
                    <a:cs typeface="Times New Roman" panose="02020603050405020304" pitchFamily="18" charset="0"/>
                  </a:rPr>
                  <a:t>equation-based</a:t>
                </a:r>
                <a:r>
                  <a:rPr lang="en-US" sz="1200" i="1" dirty="0">
                    <a:ea typeface="Calibri" panose="020F0502020204030204" pitchFamily="34" charset="0"/>
                    <a:cs typeface="Times New Roman" panose="02020603050405020304" pitchFamily="18" charset="0"/>
                  </a:rPr>
                  <a:t> </a:t>
                </a:r>
                <a:r>
                  <a:rPr lang="en-US" sz="1200" dirty="0">
                    <a:ea typeface="Calibri" panose="020F0502020204030204" pitchFamily="34" charset="0"/>
                    <a:cs typeface="Times New Roman" panose="02020603050405020304" pitchFamily="18" charset="0"/>
                  </a:rPr>
                  <a:t>DDMs: they seek restrict a weak or strong form of the PDE to a finite-dimensional function space </a:t>
                </a:r>
                <a:r>
                  <a:rPr lang="en-US" sz="1200" i="0">
                    <a:latin typeface="Cambria Math" panose="02040503050406030204" pitchFamily="18" charset="0"/>
                    <a:ea typeface="Calibri" panose="020F0502020204030204" pitchFamily="34" charset="0"/>
                    <a:cs typeface="Times New Roman" panose="02020603050405020304" pitchFamily="18" charset="0"/>
                  </a:rPr>
                  <a:t>𝑈_𝑖</a:t>
                </a:r>
                <a:r>
                  <a:rPr lang="en-US" sz="1200" dirty="0">
                    <a:ea typeface="Calibri" panose="020F0502020204030204" pitchFamily="34" charset="0"/>
                    <a:cs typeface="Times New Roman" panose="02020603050405020304" pitchFamily="18" charset="0"/>
                  </a:rPr>
                  <a:t>, spanned by a basis </a:t>
                </a:r>
                <a:r>
                  <a:rPr lang="en-US" sz="1200" i="0">
                    <a:latin typeface="Cambria Math" panose="02040503050406030204" pitchFamily="18" charset="0"/>
                  </a:rPr>
                  <a:t>{</a:t>
                </a:r>
                <a:r>
                  <a:rPr lang="en-US" sz="1200" i="0">
                    <a:latin typeface="Cambria Math" panose="02040503050406030204" pitchFamily="18" charset="0"/>
                    <a:ea typeface="Calibri" panose="020F0502020204030204" pitchFamily="34" charset="0"/>
                    <a:cs typeface="Times New Roman" panose="02020603050405020304" pitchFamily="18" charset="0"/>
                  </a:rPr>
                  <a:t>𝑏_𝑖^𝑘 }_(𝑘=1)^(𝑁_𝑖 )</a:t>
                </a:r>
                <a:r>
                  <a:rPr lang="en-US" sz="1200" dirty="0">
                    <a:ea typeface="Times New Roman" panose="02020603050405020304" pitchFamily="18" charset="0"/>
                    <a:cs typeface="Times New Roman" panose="02020603050405020304" pitchFamily="18" charset="0"/>
                  </a:rPr>
                  <a:t> </a:t>
                </a:r>
                <a:endParaRPr lang="en-US" sz="1200" dirty="0"/>
              </a:p>
              <a:p>
                <a:endParaRPr lang="en-US" dirty="0" smtClean="0"/>
              </a:p>
              <a:p>
                <a:r>
                  <a:rPr lang="en-US" sz="1200" i="1" dirty="0" smtClean="0">
                    <a:ea typeface="Calibri" panose="020F0502020204030204" pitchFamily="34" charset="0"/>
                    <a:cs typeface="Times New Roman" panose="02020603050405020304" pitchFamily="18" charset="0"/>
                  </a:rPr>
                  <a:t>Class C</a:t>
                </a:r>
                <a:r>
                  <a:rPr lang="en-US" sz="1200" dirty="0">
                    <a:ea typeface="Calibri" panose="020F0502020204030204" pitchFamily="34" charset="0"/>
                    <a:cs typeface="Times New Roman" panose="02020603050405020304" pitchFamily="18" charset="0"/>
                  </a:rPr>
                  <a:t> DDMs are </a:t>
                </a:r>
                <a:r>
                  <a:rPr lang="en-US" sz="1200" b="1" i="1" dirty="0">
                    <a:solidFill>
                      <a:schemeClr val="accent4"/>
                    </a:solidFill>
                    <a:ea typeface="Calibri" panose="020F0502020204030204" pitchFamily="34" charset="0"/>
                    <a:cs typeface="Times New Roman" panose="02020603050405020304" pitchFamily="18" charset="0"/>
                  </a:rPr>
                  <a:t>equation-free</a:t>
                </a:r>
                <a:r>
                  <a:rPr lang="en-US" sz="1200" dirty="0">
                    <a:ea typeface="Calibri" panose="020F0502020204030204" pitchFamily="34" charset="0"/>
                    <a:cs typeface="Times New Roman" panose="02020603050405020304" pitchFamily="18" charset="0"/>
                  </a:rPr>
                  <a:t> I/O relations </a:t>
                </a:r>
                <a:r>
                  <a:rPr lang="en-US" sz="1200" i="0">
                    <a:latin typeface="Cambria Math" panose="02040503050406030204" pitchFamily="18" charset="0"/>
                    <a:ea typeface="Calibri" panose="020F0502020204030204" pitchFamily="34" charset="0"/>
                    <a:cs typeface="Times New Roman" panose="02020603050405020304" pitchFamily="18" charset="0"/>
                  </a:rPr>
                  <a:t>𝑢_𝑖 </a:t>
                </a:r>
                <a:r>
                  <a:rPr lang="en-US" sz="1200" i="0">
                    <a:latin typeface="Cambria Math" panose="02040503050406030204" pitchFamily="18" charset="0"/>
                  </a:rPr>
                  <a:t>(</a:t>
                </a:r>
                <a:r>
                  <a:rPr lang="en-US" sz="1200" i="0">
                    <a:latin typeface="Cambria Math" panose="02040503050406030204" pitchFamily="18" charset="0"/>
                    <a:ea typeface="Calibri" panose="020F0502020204030204" pitchFamily="34" charset="0"/>
                    <a:cs typeface="Times New Roman" panose="02020603050405020304" pitchFamily="18" charset="0"/>
                  </a:rPr>
                  <a:t>𝑡)=</a:t>
                </a:r>
                <a:r>
                  <a:rPr lang="en-US" sz="1200" i="0">
                    <a:latin typeface="Cambria Math" panose="02040503050406030204" pitchFamily="18" charset="0"/>
                  </a:rPr>
                  <a:t>〖</a:t>
                </a:r>
                <a:r>
                  <a:rPr lang="en-US" sz="1200" i="0">
                    <a:latin typeface="Cambria Math" panose="02040503050406030204" pitchFamily="18" charset="0"/>
                    <a:ea typeface="Calibri" panose="020F0502020204030204" pitchFamily="34" charset="0"/>
                    <a:cs typeface="Times New Roman" panose="02020603050405020304" pitchFamily="18" charset="0"/>
                  </a:rPr>
                  <a:t>𝐺_𝑖 (𝑓〗_𝑖,𝑢_(𝑖,0);𝑝_(𝑖,1),⋯,𝑝_(𝑖,𝑃))</a:t>
                </a:r>
                <a:r>
                  <a:rPr lang="en-US" sz="1200" dirty="0">
                    <a:ea typeface="Calibri" panose="020F0502020204030204" pitchFamily="34" charset="0"/>
                    <a:cs typeface="Times New Roman" panose="02020603050405020304" pitchFamily="18" charset="0"/>
                  </a:rPr>
                  <a:t> </a:t>
                </a:r>
                <a:r>
                  <a:rPr lang="en-US" sz="1200" dirty="0" smtClean="0">
                    <a:ea typeface="Calibri" panose="020F0502020204030204" pitchFamily="34" charset="0"/>
                    <a:cs typeface="Times New Roman" panose="02020603050405020304" pitchFamily="18" charset="0"/>
                  </a:rPr>
                  <a:t>with </a:t>
                </a:r>
                <a:r>
                  <a:rPr lang="en-US" sz="1200" dirty="0">
                    <a:ea typeface="Calibri" panose="020F0502020204030204" pitchFamily="34" charset="0"/>
                    <a:cs typeface="Times New Roman" panose="02020603050405020304" pitchFamily="18" charset="0"/>
                  </a:rPr>
                  <a:t>inputs (“ports”) </a:t>
                </a:r>
                <a:r>
                  <a:rPr lang="en-US" sz="1200" i="0">
                    <a:latin typeface="Cambria Math" panose="02040503050406030204" pitchFamily="18" charset="0"/>
                    <a:ea typeface="Calibri" panose="020F0502020204030204" pitchFamily="34" charset="0"/>
                    <a:cs typeface="Times New Roman" panose="02020603050405020304" pitchFamily="18" charset="0"/>
                  </a:rPr>
                  <a:t>𝑝_(𝑖,𝑗)</a:t>
                </a:r>
                <a:r>
                  <a:rPr lang="en-US" sz="1200" dirty="0">
                    <a:ea typeface="Calibri" panose="020F0502020204030204" pitchFamily="34" charset="0"/>
                    <a:cs typeface="Times New Roman" panose="02020603050405020304" pitchFamily="18" charset="0"/>
                  </a:rPr>
                  <a:t>. </a:t>
                </a:r>
                <a:endParaRPr lang="en-US" sz="1200" dirty="0" smtClean="0">
                  <a:ea typeface="Calibri" panose="020F0502020204030204" pitchFamily="34" charset="0"/>
                  <a:cs typeface="Times New Roman" panose="02020603050405020304" pitchFamily="18" charset="0"/>
                </a:endParaRPr>
              </a:p>
              <a:p>
                <a:endParaRPr lang="en-US" sz="1200" dirty="0" smtClean="0">
                  <a:cs typeface="Times New Roman" panose="02020603050405020304" pitchFamily="18" charset="0"/>
                </a:endParaRPr>
              </a:p>
              <a:p>
                <a:r>
                  <a:rPr lang="en-US" sz="1200" dirty="0" smtClean="0">
                    <a:cs typeface="Times New Roman" panose="02020603050405020304" pitchFamily="18" charset="0"/>
                  </a:rPr>
                  <a:t>TODO: add refs to other talks in MS.</a:t>
                </a:r>
                <a:endParaRPr lang="en-US" sz="1200" dirty="0"/>
              </a:p>
              <a:p>
                <a:endParaRPr lang="en-US" dirty="0"/>
              </a:p>
            </p:txBody>
          </p:sp>
        </mc:Fallback>
      </mc:AlternateContent>
      <p:sp>
        <p:nvSpPr>
          <p:cNvPr id="4" name="Slide Number Placeholder 3"/>
          <p:cNvSpPr>
            <a:spLocks noGrp="1"/>
          </p:cNvSpPr>
          <p:nvPr>
            <p:ph type="sldNum" sz="quarter" idx="5"/>
          </p:nvPr>
        </p:nvSpPr>
        <p:spPr/>
        <p:txBody>
          <a:bodyPr/>
          <a:lstStyle/>
          <a:p>
            <a:fld id="{A2430F75-B5EC-044F-A636-30352D0A1350}" type="slidenum">
              <a:rPr lang="en-US" smtClean="0"/>
              <a:t>55</a:t>
            </a:fld>
            <a:endParaRPr lang="en-US"/>
          </a:p>
        </p:txBody>
      </p:sp>
    </p:spTree>
    <p:extLst>
      <p:ext uri="{BB962C8B-B14F-4D97-AF65-F5344CB8AC3E}">
        <p14:creationId xmlns:p14="http://schemas.microsoft.com/office/powerpoint/2010/main" val="39686609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56</a:t>
            </a:fld>
            <a:endParaRPr lang="en-US"/>
          </a:p>
        </p:txBody>
      </p:sp>
    </p:spTree>
    <p:extLst>
      <p:ext uri="{BB962C8B-B14F-4D97-AF65-F5344CB8AC3E}">
        <p14:creationId xmlns:p14="http://schemas.microsoft.com/office/powerpoint/2010/main" val="2799711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p:cNvSpPr>
          <p:nvPr>
            <p:ph type="body"/>
          </p:nvPr>
        </p:nvSpPr>
        <p:spPr>
          <a:xfrm>
            <a:off x="685800" y="4343400"/>
            <a:ext cx="5486040" cy="4114440"/>
          </a:xfrm>
          <a:prstGeom prst="rect">
            <a:avLst/>
          </a:prstGeom>
        </p:spPr>
        <p:txBody>
          <a:bodyPr/>
          <a:lstStyle/>
          <a:p>
            <a:endParaRPr dirty="0"/>
          </a:p>
        </p:txBody>
      </p:sp>
      <p:sp>
        <p:nvSpPr>
          <p:cNvPr id="105" name="TextShape 2"/>
          <p:cNvSpPr txBox="1"/>
          <p:nvPr/>
        </p:nvSpPr>
        <p:spPr>
          <a:xfrm>
            <a:off x="0" y="0"/>
            <a:ext cx="2971440" cy="456840"/>
          </a:xfrm>
          <a:prstGeom prst="rect">
            <a:avLst/>
          </a:prstGeom>
          <a:noFill/>
          <a:ln>
            <a:noFill/>
          </a:ln>
        </p:spPr>
        <p:txBody>
          <a:bodyPr/>
          <a:lstStyle/>
          <a:p>
            <a:endParaRPr/>
          </a:p>
        </p:txBody>
      </p:sp>
    </p:spTree>
    <p:extLst>
      <p:ext uri="{BB962C8B-B14F-4D97-AF65-F5344CB8AC3E}">
        <p14:creationId xmlns:p14="http://schemas.microsoft.com/office/powerpoint/2010/main" val="4465938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58</a:t>
            </a:fld>
            <a:endParaRPr lang="en-US"/>
          </a:p>
        </p:txBody>
      </p:sp>
    </p:spTree>
    <p:extLst>
      <p:ext uri="{BB962C8B-B14F-4D97-AF65-F5344CB8AC3E}">
        <p14:creationId xmlns:p14="http://schemas.microsoft.com/office/powerpoint/2010/main" val="42376285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p:cNvSpPr>
          <p:nvPr>
            <p:ph type="body"/>
          </p:nvPr>
        </p:nvSpPr>
        <p:spPr>
          <a:xfrm>
            <a:off x="685800" y="4343400"/>
            <a:ext cx="5486040" cy="4114440"/>
          </a:xfrm>
          <a:prstGeom prst="rect">
            <a:avLst/>
          </a:prstGeom>
        </p:spPr>
        <p:txBody>
          <a:bodyPr/>
          <a:lstStyle/>
          <a:p>
            <a:endParaRPr dirty="0"/>
          </a:p>
        </p:txBody>
      </p:sp>
      <p:sp>
        <p:nvSpPr>
          <p:cNvPr id="105" name="TextShape 2"/>
          <p:cNvSpPr txBox="1"/>
          <p:nvPr/>
        </p:nvSpPr>
        <p:spPr>
          <a:xfrm>
            <a:off x="0" y="0"/>
            <a:ext cx="2971440" cy="456840"/>
          </a:xfrm>
          <a:prstGeom prst="rect">
            <a:avLst/>
          </a:prstGeom>
          <a:noFill/>
          <a:ln>
            <a:noFill/>
          </a:ln>
        </p:spPr>
        <p:txBody>
          <a:bodyPr/>
          <a:lstStyle/>
          <a:p>
            <a:endParaRPr/>
          </a:p>
        </p:txBody>
      </p:sp>
    </p:spTree>
    <p:extLst>
      <p:ext uri="{BB962C8B-B14F-4D97-AF65-F5344CB8AC3E}">
        <p14:creationId xmlns:p14="http://schemas.microsoft.com/office/powerpoint/2010/main" val="35706218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say something about how BCs implemented?</a:t>
            </a:r>
          </a:p>
        </p:txBody>
      </p:sp>
      <p:sp>
        <p:nvSpPr>
          <p:cNvPr id="4" name="Slide Number Placeholder 3"/>
          <p:cNvSpPr>
            <a:spLocks noGrp="1"/>
          </p:cNvSpPr>
          <p:nvPr>
            <p:ph type="sldNum" sz="quarter" idx="5"/>
          </p:nvPr>
        </p:nvSpPr>
        <p:spPr/>
        <p:txBody>
          <a:bodyPr/>
          <a:lstStyle/>
          <a:p>
            <a:fld id="{A2430F75-B5EC-044F-A636-30352D0A1350}" type="slidenum">
              <a:rPr lang="en-US" smtClean="0"/>
              <a:t>60</a:t>
            </a:fld>
            <a:endParaRPr lang="en-US"/>
          </a:p>
        </p:txBody>
      </p:sp>
    </p:spTree>
    <p:extLst>
      <p:ext uri="{BB962C8B-B14F-4D97-AF65-F5344CB8AC3E}">
        <p14:creationId xmlns:p14="http://schemas.microsoft.com/office/powerpoint/2010/main" val="4283231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6</a:t>
            </a:fld>
            <a:endParaRPr lang="en-US"/>
          </a:p>
        </p:txBody>
      </p:sp>
    </p:spTree>
    <p:extLst>
      <p:ext uri="{BB962C8B-B14F-4D97-AF65-F5344CB8AC3E}">
        <p14:creationId xmlns:p14="http://schemas.microsoft.com/office/powerpoint/2010/main" val="21995820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say how possible to do strong BC </a:t>
            </a:r>
            <a:r>
              <a:rPr lang="en-US" dirty="0" err="1"/>
              <a:t>impl</a:t>
            </a:r>
            <a:r>
              <a:rPr lang="en-US" dirty="0"/>
              <a:t> in FV method.</a:t>
            </a:r>
          </a:p>
          <a:p>
            <a:r>
              <a:rPr lang="en-US" dirty="0"/>
              <a:t>TODO: double check about all points on Schwarz boundaries being included in sample mesh with Joshua/Chris.</a:t>
            </a:r>
          </a:p>
        </p:txBody>
      </p:sp>
      <p:sp>
        <p:nvSpPr>
          <p:cNvPr id="4" name="Slide Number Placeholder 3"/>
          <p:cNvSpPr>
            <a:spLocks noGrp="1"/>
          </p:cNvSpPr>
          <p:nvPr>
            <p:ph type="sldNum" sz="quarter" idx="5"/>
          </p:nvPr>
        </p:nvSpPr>
        <p:spPr/>
        <p:txBody>
          <a:bodyPr/>
          <a:lstStyle/>
          <a:p>
            <a:fld id="{A2430F75-B5EC-044F-A636-30352D0A1350}" type="slidenum">
              <a:rPr lang="en-US" smtClean="0"/>
              <a:t>61</a:t>
            </a:fld>
            <a:endParaRPr lang="en-US"/>
          </a:p>
        </p:txBody>
      </p:sp>
    </p:spTree>
    <p:extLst>
      <p:ext uri="{BB962C8B-B14F-4D97-AF65-F5344CB8AC3E}">
        <p14:creationId xmlns:p14="http://schemas.microsoft.com/office/powerpoint/2010/main" val="22147725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360:</a:t>
            </a:r>
            <a:r>
              <a:rPr lang="en-US" baseline="0" dirty="0"/>
              <a:t> all-FOM case</a:t>
            </a:r>
          </a:p>
          <a:p>
            <a:r>
              <a:rPr lang="en-US" baseline="0" dirty="0"/>
              <a:t>Not possible for subdomain 2-&gt;4 to pollute 1 b/c of direction of propagation</a:t>
            </a:r>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62</a:t>
            </a:fld>
            <a:endParaRPr lang="en-US"/>
          </a:p>
        </p:txBody>
      </p:sp>
    </p:spTree>
    <p:extLst>
      <p:ext uri="{BB962C8B-B14F-4D97-AF65-F5344CB8AC3E}">
        <p14:creationId xmlns:p14="http://schemas.microsoft.com/office/powerpoint/2010/main" val="40193894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ask Chris re: temporal discretization</a:t>
            </a:r>
          </a:p>
        </p:txBody>
      </p:sp>
      <p:sp>
        <p:nvSpPr>
          <p:cNvPr id="4" name="Slide Number Placeholder 3"/>
          <p:cNvSpPr>
            <a:spLocks noGrp="1"/>
          </p:cNvSpPr>
          <p:nvPr>
            <p:ph type="sldNum" sz="quarter" idx="5"/>
          </p:nvPr>
        </p:nvSpPr>
        <p:spPr/>
        <p:txBody>
          <a:bodyPr/>
          <a:lstStyle/>
          <a:p>
            <a:fld id="{A2430F75-B5EC-044F-A636-30352D0A1350}" type="slidenum">
              <a:rPr lang="en-US" smtClean="0"/>
              <a:t>63</a:t>
            </a:fld>
            <a:endParaRPr lang="en-US"/>
          </a:p>
        </p:txBody>
      </p:sp>
    </p:spTree>
    <p:extLst>
      <p:ext uri="{BB962C8B-B14F-4D97-AF65-F5344CB8AC3E}">
        <p14:creationId xmlns:p14="http://schemas.microsoft.com/office/powerpoint/2010/main" val="3923528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ask Chris what hyper-reduction is used now.</a:t>
            </a:r>
          </a:p>
        </p:txBody>
      </p:sp>
      <p:sp>
        <p:nvSpPr>
          <p:cNvPr id="4" name="Slide Number Placeholder 3"/>
          <p:cNvSpPr>
            <a:spLocks noGrp="1"/>
          </p:cNvSpPr>
          <p:nvPr>
            <p:ph type="sldNum" sz="quarter" idx="5"/>
          </p:nvPr>
        </p:nvSpPr>
        <p:spPr/>
        <p:txBody>
          <a:bodyPr/>
          <a:lstStyle/>
          <a:p>
            <a:fld id="{A2430F75-B5EC-044F-A636-30352D0A1350}" type="slidenum">
              <a:rPr lang="en-US" smtClean="0"/>
              <a:t>64</a:t>
            </a:fld>
            <a:endParaRPr lang="en-US"/>
          </a:p>
        </p:txBody>
      </p:sp>
    </p:spTree>
    <p:extLst>
      <p:ext uri="{BB962C8B-B14F-4D97-AF65-F5344CB8AC3E}">
        <p14:creationId xmlns:p14="http://schemas.microsoft.com/office/powerpoint/2010/main" val="27227042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 Is it true that 80 POD modes/subdomain?  Had K = 80 in Chris’s slides.</a:t>
            </a:r>
          </a:p>
        </p:txBody>
      </p:sp>
      <p:sp>
        <p:nvSpPr>
          <p:cNvPr id="4" name="Slide Number Placeholder 3"/>
          <p:cNvSpPr>
            <a:spLocks noGrp="1"/>
          </p:cNvSpPr>
          <p:nvPr>
            <p:ph type="sldNum" sz="quarter" idx="5"/>
          </p:nvPr>
        </p:nvSpPr>
        <p:spPr/>
        <p:txBody>
          <a:bodyPr/>
          <a:lstStyle/>
          <a:p>
            <a:fld id="{A2430F75-B5EC-044F-A636-30352D0A1350}" type="slidenum">
              <a:rPr lang="en-US" smtClean="0"/>
              <a:t>65</a:t>
            </a:fld>
            <a:endParaRPr lang="en-US"/>
          </a:p>
        </p:txBody>
      </p:sp>
    </p:spTree>
    <p:extLst>
      <p:ext uri="{BB962C8B-B14F-4D97-AF65-F5344CB8AC3E}">
        <p14:creationId xmlns:p14="http://schemas.microsoft.com/office/powerpoint/2010/main" val="31190199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a:t>
            </a:r>
            <a:r>
              <a:rPr lang="en-US" sz="1800" dirty="0">
                <a:solidFill>
                  <a:srgbClr val="000000"/>
                </a:solidFill>
                <a:effectLst/>
                <a:latin typeface="Aptos" panose="020B0004020202020204" pitchFamily="34" charset="0"/>
                <a:ea typeface="Times New Roman" panose="02020603050405020304" pitchFamily="18" charset="0"/>
              </a:rPr>
              <a:t>clarify the sampling rate Nb, the value of Nb = 0 just means that there is no </a:t>
            </a:r>
            <a:r>
              <a:rPr lang="en-US" sz="1800" b="1" dirty="0">
                <a:solidFill>
                  <a:srgbClr val="000000"/>
                </a:solidFill>
                <a:effectLst/>
                <a:latin typeface="Aptos" panose="020B0004020202020204" pitchFamily="34" charset="0"/>
                <a:ea typeface="Times New Roman" panose="02020603050405020304" pitchFamily="18" charset="0"/>
              </a:rPr>
              <a:t>deliberate</a:t>
            </a:r>
            <a:r>
              <a:rPr lang="en-US" sz="1800" dirty="0">
                <a:solidFill>
                  <a:srgbClr val="000000"/>
                </a:solidFill>
                <a:effectLst/>
                <a:latin typeface="Aptos" panose="020B0004020202020204" pitchFamily="34" charset="0"/>
                <a:ea typeface="Times New Roman" panose="02020603050405020304" pitchFamily="18" charset="0"/>
              </a:rPr>
              <a:t> sampling at the interface; there is still roughly N * X% points sampled at the interface given a random sampling scheme. Nb is a fixed rate of sampling at the interface, regardless of the overall sampling rate. Nb = 10 means every tenth cell at the interface is sampled, or 10% of all interface cells (Nb = 5 is 20% of all interface cells, </a:t>
            </a:r>
            <a:r>
              <a:rPr lang="en-US" sz="1800" dirty="0" err="1">
                <a:solidFill>
                  <a:srgbClr val="000000"/>
                </a:solidFill>
                <a:effectLst/>
                <a:latin typeface="Aptos" panose="020B0004020202020204" pitchFamily="34" charset="0"/>
                <a:ea typeface="Times New Roman" panose="02020603050405020304" pitchFamily="18" charset="0"/>
              </a:rPr>
              <a:t>etc</a:t>
            </a:r>
            <a:r>
              <a:rPr lang="en-US" sz="1800" dirty="0">
                <a:solidFill>
                  <a:srgbClr val="000000"/>
                </a:solidFill>
                <a:effectLst/>
                <a:latin typeface="Aptos" panose="020B0004020202020204" pitchFamily="34" charset="0"/>
                <a:ea typeface="Times New Roman" panose="02020603050405020304" pitchFamily="18" charset="0"/>
              </a:rPr>
              <a:t>). The use of an integer for Nb was just stylistic, since N and Ns are also integers.</a:t>
            </a:r>
            <a:endParaRPr lang="en-US" sz="1800" dirty="0">
              <a:effectLst/>
              <a:latin typeface="Calibri" panose="020F0502020204030204" pitchFamily="34" charset="0"/>
              <a:ea typeface="Calibri" panose="020F0502020204030204" pitchFamily="34" charset="0"/>
            </a:endParaRPr>
          </a:p>
          <a:p>
            <a:r>
              <a:rPr lang="en-US" dirty="0" err="1"/>
              <a:t>hris</a:t>
            </a:r>
            <a:r>
              <a:rPr lang="en-US" dirty="0"/>
              <a:t>.</a:t>
            </a:r>
          </a:p>
        </p:txBody>
      </p:sp>
      <p:sp>
        <p:nvSpPr>
          <p:cNvPr id="4" name="Slide Number Placeholder 3"/>
          <p:cNvSpPr>
            <a:spLocks noGrp="1"/>
          </p:cNvSpPr>
          <p:nvPr>
            <p:ph type="sldNum" sz="quarter" idx="5"/>
          </p:nvPr>
        </p:nvSpPr>
        <p:spPr/>
        <p:txBody>
          <a:bodyPr/>
          <a:lstStyle/>
          <a:p>
            <a:fld id="{A2430F75-B5EC-044F-A636-30352D0A1350}" type="slidenum">
              <a:rPr lang="en-US" smtClean="0"/>
              <a:t>66</a:t>
            </a:fld>
            <a:endParaRPr lang="en-US"/>
          </a:p>
        </p:txBody>
      </p:sp>
    </p:spTree>
    <p:extLst>
      <p:ext uri="{BB962C8B-B14F-4D97-AF65-F5344CB8AC3E}">
        <p14:creationId xmlns:p14="http://schemas.microsoft.com/office/powerpoint/2010/main" val="2939408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a:t>
            </a:r>
            <a:r>
              <a:rPr lang="en-US" sz="1800" dirty="0">
                <a:solidFill>
                  <a:srgbClr val="000000"/>
                </a:solidFill>
                <a:effectLst/>
                <a:latin typeface="Aptos" panose="020B0004020202020204" pitchFamily="34" charset="0"/>
                <a:ea typeface="Times New Roman" panose="02020603050405020304" pitchFamily="18" charset="0"/>
              </a:rPr>
              <a:t>clarify the sampling rate Nb, the value of Nb = 0 just means that there is no </a:t>
            </a:r>
            <a:r>
              <a:rPr lang="en-US" sz="1800" b="1" dirty="0">
                <a:solidFill>
                  <a:srgbClr val="000000"/>
                </a:solidFill>
                <a:effectLst/>
                <a:latin typeface="Aptos" panose="020B0004020202020204" pitchFamily="34" charset="0"/>
                <a:ea typeface="Times New Roman" panose="02020603050405020304" pitchFamily="18" charset="0"/>
              </a:rPr>
              <a:t>deliberate</a:t>
            </a:r>
            <a:r>
              <a:rPr lang="en-US" sz="1800" dirty="0">
                <a:solidFill>
                  <a:srgbClr val="000000"/>
                </a:solidFill>
                <a:effectLst/>
                <a:latin typeface="Aptos" panose="020B0004020202020204" pitchFamily="34" charset="0"/>
                <a:ea typeface="Times New Roman" panose="02020603050405020304" pitchFamily="18" charset="0"/>
              </a:rPr>
              <a:t> sampling at the interface; there is still roughly N * X% points sampled at the interface given a random sampling scheme. Nb is a fixed rate of sampling at the interface, regardless of the overall sampling rate. Nb = 10 means every tenth cell at the interface is sampled, or 10% of all interface cells (Nb = 5 is 20% of all interface cells, </a:t>
            </a:r>
            <a:r>
              <a:rPr lang="en-US" sz="1800" dirty="0" err="1">
                <a:solidFill>
                  <a:srgbClr val="000000"/>
                </a:solidFill>
                <a:effectLst/>
                <a:latin typeface="Aptos" panose="020B0004020202020204" pitchFamily="34" charset="0"/>
                <a:ea typeface="Times New Roman" panose="02020603050405020304" pitchFamily="18" charset="0"/>
              </a:rPr>
              <a:t>etc</a:t>
            </a:r>
            <a:r>
              <a:rPr lang="en-US" sz="1800" dirty="0">
                <a:solidFill>
                  <a:srgbClr val="000000"/>
                </a:solidFill>
                <a:effectLst/>
                <a:latin typeface="Aptos" panose="020B0004020202020204" pitchFamily="34" charset="0"/>
                <a:ea typeface="Times New Roman" panose="02020603050405020304" pitchFamily="18" charset="0"/>
              </a:rPr>
              <a:t>). The use of an integer for Nb was just stylistic, since N and Ns are also integers.</a:t>
            </a:r>
            <a:endParaRPr lang="en-US" sz="1800" dirty="0">
              <a:effectLst/>
              <a:latin typeface="Calibri" panose="020F0502020204030204" pitchFamily="34" charset="0"/>
              <a:ea typeface="Calibri" panose="020F0502020204030204" pitchFamily="34" charset="0"/>
            </a:endParaRPr>
          </a:p>
          <a:p>
            <a:r>
              <a:rPr lang="en-US" dirty="0" err="1"/>
              <a:t>hris</a:t>
            </a:r>
            <a:r>
              <a:rPr lang="en-US" dirty="0"/>
              <a:t>.</a:t>
            </a:r>
          </a:p>
        </p:txBody>
      </p:sp>
      <p:sp>
        <p:nvSpPr>
          <p:cNvPr id="4" name="Slide Number Placeholder 3"/>
          <p:cNvSpPr>
            <a:spLocks noGrp="1"/>
          </p:cNvSpPr>
          <p:nvPr>
            <p:ph type="sldNum" sz="quarter" idx="5"/>
          </p:nvPr>
        </p:nvSpPr>
        <p:spPr/>
        <p:txBody>
          <a:bodyPr/>
          <a:lstStyle/>
          <a:p>
            <a:fld id="{A2430F75-B5EC-044F-A636-30352D0A1350}" type="slidenum">
              <a:rPr lang="en-US" smtClean="0"/>
              <a:t>67</a:t>
            </a:fld>
            <a:endParaRPr lang="en-US"/>
          </a:p>
        </p:txBody>
      </p:sp>
    </p:spTree>
    <p:extLst>
      <p:ext uri="{BB962C8B-B14F-4D97-AF65-F5344CB8AC3E}">
        <p14:creationId xmlns:p14="http://schemas.microsoft.com/office/powerpoint/2010/main" val="9759479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ask Chris re: spatial discretization.</a:t>
            </a:r>
          </a:p>
        </p:txBody>
      </p:sp>
      <p:sp>
        <p:nvSpPr>
          <p:cNvPr id="4" name="Slide Number Placeholder 3"/>
          <p:cNvSpPr>
            <a:spLocks noGrp="1"/>
          </p:cNvSpPr>
          <p:nvPr>
            <p:ph type="sldNum" sz="quarter" idx="5"/>
          </p:nvPr>
        </p:nvSpPr>
        <p:spPr/>
        <p:txBody>
          <a:bodyPr/>
          <a:lstStyle/>
          <a:p>
            <a:fld id="{A2430F75-B5EC-044F-A636-30352D0A1350}" type="slidenum">
              <a:rPr lang="en-US" smtClean="0"/>
              <a:t>68</a:t>
            </a:fld>
            <a:endParaRPr lang="en-US"/>
          </a:p>
        </p:txBody>
      </p:sp>
    </p:spTree>
    <p:extLst>
      <p:ext uri="{BB962C8B-B14F-4D97-AF65-F5344CB8AC3E}">
        <p14:creationId xmlns:p14="http://schemas.microsoft.com/office/powerpoint/2010/main" val="4586239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p:cNvSpPr>
          <p:nvPr>
            <p:ph type="body"/>
          </p:nvPr>
        </p:nvSpPr>
        <p:spPr>
          <a:xfrm>
            <a:off x="685800" y="4343400"/>
            <a:ext cx="5486040" cy="4114440"/>
          </a:xfrm>
          <a:prstGeom prst="rect">
            <a:avLst/>
          </a:prstGeom>
        </p:spPr>
        <p:txBody>
          <a:bodyPr/>
          <a:lstStyle/>
          <a:p>
            <a:endParaRPr dirty="0"/>
          </a:p>
        </p:txBody>
      </p:sp>
      <p:sp>
        <p:nvSpPr>
          <p:cNvPr id="105" name="TextShape 2"/>
          <p:cNvSpPr txBox="1"/>
          <p:nvPr/>
        </p:nvSpPr>
        <p:spPr>
          <a:xfrm>
            <a:off x="0" y="0"/>
            <a:ext cx="2971440" cy="456840"/>
          </a:xfrm>
          <a:prstGeom prst="rect">
            <a:avLst/>
          </a:prstGeom>
          <a:noFill/>
          <a:ln>
            <a:noFill/>
          </a:ln>
        </p:spPr>
        <p:txBody>
          <a:bodyPr/>
          <a:lstStyle/>
          <a:p>
            <a:endParaRPr/>
          </a:p>
        </p:txBody>
      </p:sp>
    </p:spTree>
    <p:extLst>
      <p:ext uri="{BB962C8B-B14F-4D97-AF65-F5344CB8AC3E}">
        <p14:creationId xmlns:p14="http://schemas.microsoft.com/office/powerpoint/2010/main" val="27404685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2"/>
          <p:cNvSpPr>
            <a:spLocks noGrp="1"/>
          </p:cNvSpPr>
          <p:nvPr>
            <p:ph type="body" idx="1"/>
          </p:nvPr>
        </p:nvSpPr>
        <p:spPr>
          <a:xfrm>
            <a:off x="407697" y="4415789"/>
            <a:ext cx="6135343" cy="4556803"/>
          </a:xfrm>
        </p:spPr>
        <p:txBody>
          <a:bodyPr>
            <a:normAutofit/>
          </a:bodyPr>
          <a:lstStyle/>
          <a:p>
            <a:pPr fontAlgn="t"/>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042" y="5196645"/>
            <a:ext cx="5364162"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7670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2"/>
          <p:cNvSpPr>
            <a:spLocks noGrp="1"/>
          </p:cNvSpPr>
          <p:nvPr>
            <p:ph type="body" idx="1"/>
          </p:nvPr>
        </p:nvSpPr>
        <p:spPr>
          <a:xfrm>
            <a:off x="407697" y="4415789"/>
            <a:ext cx="6135343" cy="4556803"/>
          </a:xfrm>
        </p:spPr>
        <p:txBody>
          <a:bodyPr>
            <a:normAutofit/>
          </a:bodyPr>
          <a:lstStyle/>
          <a:p>
            <a:pPr fontAlgn="t"/>
            <a:endParaRPr lang="en-US" b="1" dirty="0"/>
          </a:p>
          <a:p>
            <a:pPr fontAlgn="t"/>
            <a:endParaRPr lang="en-US" b="1" dirty="0"/>
          </a:p>
          <a:p>
            <a:pPr fontAlgn="t"/>
            <a:endParaRPr lang="en-US" b="1" dirty="0"/>
          </a:p>
          <a:p>
            <a:pPr fontAlgn="t"/>
            <a:endParaRPr lang="en-US" b="1" dirty="0"/>
          </a:p>
          <a:p>
            <a:pPr fontAlgn="t"/>
            <a:endParaRPr lang="en-US" b="1" dirty="0"/>
          </a:p>
          <a:p>
            <a:pPr fontAlgn="t"/>
            <a:endParaRPr lang="en-US" b="1" dirty="0"/>
          </a:p>
          <a:p>
            <a:pPr fontAlgn="t"/>
            <a:endParaRPr lang="en-US" b="1" dirty="0"/>
          </a:p>
          <a:p>
            <a:pPr fontAlgn="t"/>
            <a:endParaRPr lang="en-US" dirty="0"/>
          </a:p>
          <a:p>
            <a:pPr fontAlgn="t"/>
            <a:endParaRPr lang="en-US" dirty="0"/>
          </a:p>
        </p:txBody>
      </p:sp>
    </p:spTree>
    <p:extLst>
      <p:ext uri="{BB962C8B-B14F-4D97-AF65-F5344CB8AC3E}">
        <p14:creationId xmlns:p14="http://schemas.microsoft.com/office/powerpoint/2010/main" val="35924383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TODO: fill in!</a:t>
            </a:r>
          </a:p>
        </p:txBody>
      </p:sp>
      <p:sp>
        <p:nvSpPr>
          <p:cNvPr id="4" name="Slide Number Placeholder 3"/>
          <p:cNvSpPr>
            <a:spLocks noGrp="1"/>
          </p:cNvSpPr>
          <p:nvPr>
            <p:ph type="sldNum" sz="quarter" idx="5"/>
          </p:nvPr>
        </p:nvSpPr>
        <p:spPr/>
        <p:txBody>
          <a:bodyPr/>
          <a:lstStyle/>
          <a:p>
            <a:fld id="{A2430F75-B5EC-044F-A636-30352D0A1350}" type="slidenum">
              <a:rPr lang="en-US" smtClean="0"/>
              <a:t>71</a:t>
            </a:fld>
            <a:endParaRPr lang="en-US"/>
          </a:p>
        </p:txBody>
      </p:sp>
    </p:spTree>
    <p:extLst>
      <p:ext uri="{BB962C8B-B14F-4D97-AF65-F5344CB8AC3E}">
        <p14:creationId xmlns:p14="http://schemas.microsoft.com/office/powerpoint/2010/main" val="36667246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TODO: update team.</a:t>
            </a:r>
          </a:p>
        </p:txBody>
      </p:sp>
      <p:sp>
        <p:nvSpPr>
          <p:cNvPr id="4" name="Slide Number Placeholder 3"/>
          <p:cNvSpPr>
            <a:spLocks noGrp="1"/>
          </p:cNvSpPr>
          <p:nvPr>
            <p:ph type="sldNum" sz="quarter" idx="5"/>
          </p:nvPr>
        </p:nvSpPr>
        <p:spPr/>
        <p:txBody>
          <a:bodyPr/>
          <a:lstStyle/>
          <a:p>
            <a:fld id="{A2430F75-B5EC-044F-A636-30352D0A1350}" type="slidenum">
              <a:rPr lang="en-US" smtClean="0"/>
              <a:t>72</a:t>
            </a:fld>
            <a:endParaRPr lang="en-US"/>
          </a:p>
        </p:txBody>
      </p:sp>
    </p:spTree>
    <p:extLst>
      <p:ext uri="{BB962C8B-B14F-4D97-AF65-F5344CB8AC3E}">
        <p14:creationId xmlns:p14="http://schemas.microsoft.com/office/powerpoint/2010/main" val="41294854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2"/>
          <p:cNvSpPr>
            <a:spLocks noGrp="1"/>
          </p:cNvSpPr>
          <p:nvPr>
            <p:ph type="body" idx="1"/>
          </p:nvPr>
        </p:nvSpPr>
        <p:spPr>
          <a:xfrm>
            <a:off x="407697" y="4415789"/>
            <a:ext cx="6135343" cy="4556803"/>
          </a:xfrm>
        </p:spPr>
        <p:txBody>
          <a:bodyPr>
            <a:normAutofit/>
          </a:bodyPr>
          <a:lstStyle/>
          <a:p>
            <a:pPr algn="l" fontAlgn="t"/>
            <a:r>
              <a:rPr lang="en-US" dirty="0"/>
              <a:t>A(F,Z) = Helmholtz free-energy density, Z = collection of internal variables, F = grad(phi) = deformation gradient, B = body force, T = traction on boundary</a:t>
            </a:r>
          </a:p>
          <a:p>
            <a:pPr algn="l" fontAlgn="t"/>
            <a:r>
              <a:rPr lang="en-US" dirty="0"/>
              <a:t>P = \partial A/\partial F = first </a:t>
            </a:r>
            <a:r>
              <a:rPr lang="en-US" dirty="0" err="1"/>
              <a:t>Piola-Kirchoff</a:t>
            </a:r>
            <a:r>
              <a:rPr lang="en-US" dirty="0"/>
              <a:t> stress</a:t>
            </a:r>
          </a:p>
          <a:p>
            <a:pPr algn="l" fontAlgn="t"/>
            <a:r>
              <a:rPr lang="en-US" dirty="0"/>
              <a:t>2</a:t>
            </a:r>
            <a:r>
              <a:rPr lang="en-US" baseline="30000" dirty="0"/>
              <a:t>nd</a:t>
            </a:r>
            <a:r>
              <a:rPr lang="en-US" dirty="0"/>
              <a:t> equation is </a:t>
            </a:r>
            <a:r>
              <a:rPr lang="en-US"/>
              <a:t>Euler-Lagrange equation </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042" y="5196645"/>
            <a:ext cx="5364162"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462350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38627693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97729953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Table shows ROM CPU times (no hyper-reduction)</a:t>
            </a:r>
          </a:p>
        </p:txBody>
      </p:sp>
      <p:sp>
        <p:nvSpPr>
          <p:cNvPr id="4" name="Slide Number Placeholder 3"/>
          <p:cNvSpPr>
            <a:spLocks noGrp="1"/>
          </p:cNvSpPr>
          <p:nvPr>
            <p:ph type="sldNum" sz="quarter" idx="10"/>
          </p:nvPr>
        </p:nvSpPr>
        <p:spPr/>
        <p:txBody>
          <a:bodyPr/>
          <a:lstStyle/>
          <a:p>
            <a:fld id="{A2430F75-B5EC-044F-A636-30352D0A1350}" type="slidenum">
              <a:rPr lang="en-US" smtClean="0"/>
              <a:t>78</a:t>
            </a:fld>
            <a:endParaRPr lang="en-US"/>
          </a:p>
        </p:txBody>
      </p:sp>
    </p:spTree>
    <p:extLst>
      <p:ext uri="{BB962C8B-B14F-4D97-AF65-F5344CB8AC3E}">
        <p14:creationId xmlns:p14="http://schemas.microsoft.com/office/powerpoint/2010/main" val="80014196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Menlo" panose="020B0609030804020204" pitchFamily="49" charset="0"/>
              </a:rPr>
              <a:t>Q for Joshua: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enlo" panose="020B0609030804020204" pitchFamily="49" charset="0"/>
              </a:rPr>
              <a:t>- What are dx and dt in each subdomain?  Are they the same or diff?  </a:t>
            </a:r>
          </a:p>
          <a:p>
            <a:pPr marL="171450" indent="-171450">
              <a:buFontTx/>
              <a:buChar char="-"/>
            </a:pPr>
            <a:r>
              <a:rPr lang="en-US" dirty="0">
                <a:solidFill>
                  <a:srgbClr val="000000"/>
                </a:solidFill>
                <a:effectLst/>
                <a:latin typeface="Menlo" panose="020B0609030804020204" pitchFamily="49" charset="0"/>
              </a:rPr>
              <a:t>What is going on with last frame in movie??</a:t>
            </a:r>
          </a:p>
          <a:p>
            <a:pPr marL="171450" indent="-171450">
              <a:buFontTx/>
              <a:buChar char="-"/>
            </a:pPr>
            <a:r>
              <a:rPr lang="en-US" dirty="0">
                <a:solidFill>
                  <a:srgbClr val="000000"/>
                </a:solidFill>
                <a:effectLst/>
                <a:latin typeface="Menlo" panose="020B0609030804020204" pitchFamily="49" charset="0"/>
              </a:rPr>
              <a:t>Solutions look discontinuous at certain times…</a:t>
            </a:r>
          </a:p>
          <a:p>
            <a:endParaRPr lang="en-US" dirty="0">
              <a:solidFill>
                <a:srgbClr val="000000"/>
              </a:solidFill>
              <a:effectLst/>
              <a:latin typeface="Menlo" panose="020B0609030804020204" pitchFamily="49" charset="0"/>
            </a:endParaRPr>
          </a:p>
          <a:p>
            <a:r>
              <a:rPr lang="en-US" dirty="0">
                <a:solidFill>
                  <a:srgbClr val="000000"/>
                </a:solidFill>
                <a:effectLst/>
                <a:latin typeface="Menlo" panose="020B0609030804020204" pitchFamily="49" charset="0"/>
              </a:rPr>
              <a:t>Subdomain 1:  75.38 s 0.94 s</a:t>
            </a:r>
          </a:p>
          <a:p>
            <a:r>
              <a:rPr lang="en-US" dirty="0">
                <a:solidFill>
                  <a:srgbClr val="000000"/>
                </a:solidFill>
                <a:effectLst/>
                <a:latin typeface="Menlo" panose="020B0609030804020204" pitchFamily="49" charset="0"/>
              </a:rPr>
              <a:t>Subdomain 2:  61.52 s 0.91 s</a:t>
            </a:r>
          </a:p>
          <a:p>
            <a:r>
              <a:rPr lang="en-US" dirty="0">
                <a:solidFill>
                  <a:srgbClr val="000000"/>
                </a:solidFill>
                <a:effectLst/>
                <a:latin typeface="Menlo" panose="020B0609030804020204" pitchFamily="49" charset="0"/>
              </a:rPr>
              <a:t>Subdomain 3:  61.54 s 0.91 s</a:t>
            </a:r>
          </a:p>
          <a:p>
            <a:r>
              <a:rPr lang="en-US" dirty="0">
                <a:solidFill>
                  <a:srgbClr val="000000"/>
                </a:solidFill>
                <a:effectLst/>
                <a:latin typeface="Menlo" panose="020B0609030804020204" pitchFamily="49" charset="0"/>
              </a:rPr>
              <a:t>Subdomain 4:  77.02 s 0.93 s</a:t>
            </a:r>
          </a:p>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79</a:t>
            </a:fld>
            <a:endParaRPr lang="en-US"/>
          </a:p>
        </p:txBody>
      </p:sp>
    </p:spTree>
    <p:extLst>
      <p:ext uri="{BB962C8B-B14F-4D97-AF65-F5344CB8AC3E}">
        <p14:creationId xmlns:p14="http://schemas.microsoft.com/office/powerpoint/2010/main" val="161731334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80</a:t>
            </a:fld>
            <a:endParaRPr lang="en-US"/>
          </a:p>
        </p:txBody>
      </p:sp>
    </p:spTree>
    <p:extLst>
      <p:ext uri="{BB962C8B-B14F-4D97-AF65-F5344CB8AC3E}">
        <p14:creationId xmlns:p14="http://schemas.microsoft.com/office/powerpoint/2010/main" val="79656893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a:t>
            </a:r>
            <a:r>
              <a:rPr lang="en-US" sz="1200" dirty="0">
                <a:solidFill>
                  <a:srgbClr val="000000"/>
                </a:solidFill>
                <a:effectLst/>
                <a:latin typeface="Aptos" panose="020B0004020202020204" pitchFamily="34" charset="0"/>
                <a:ea typeface="Times New Roman" panose="02020603050405020304" pitchFamily="18" charset="0"/>
              </a:rPr>
              <a:t>clarify the sampling rate Nb, the value of Nb = 0 just means that there is no </a:t>
            </a:r>
            <a:r>
              <a:rPr lang="en-US" sz="1200" b="1" dirty="0">
                <a:solidFill>
                  <a:srgbClr val="000000"/>
                </a:solidFill>
                <a:effectLst/>
                <a:latin typeface="Aptos" panose="020B0004020202020204" pitchFamily="34" charset="0"/>
                <a:ea typeface="Times New Roman" panose="02020603050405020304" pitchFamily="18" charset="0"/>
              </a:rPr>
              <a:t>deliberate</a:t>
            </a:r>
            <a:r>
              <a:rPr lang="en-US" sz="1200" dirty="0">
                <a:solidFill>
                  <a:srgbClr val="000000"/>
                </a:solidFill>
                <a:effectLst/>
                <a:latin typeface="Aptos" panose="020B0004020202020204" pitchFamily="34" charset="0"/>
                <a:ea typeface="Times New Roman" panose="02020603050405020304" pitchFamily="18" charset="0"/>
              </a:rPr>
              <a:t> sampling at the interface; there is still roughly N * X% points sampled at the interface given a random sampling scheme. Nb is a fixed rate of sampling at the interface, regardless of the overall sampling rate. Nb = 10 means every tenth cell at the interface is sampled, or 10% of all interface cells (Nb = 5 is 20% of all interface cells, </a:t>
            </a:r>
            <a:r>
              <a:rPr lang="en-US" sz="1200" dirty="0" err="1">
                <a:solidFill>
                  <a:srgbClr val="000000"/>
                </a:solidFill>
                <a:effectLst/>
                <a:latin typeface="Aptos" panose="020B0004020202020204" pitchFamily="34" charset="0"/>
                <a:ea typeface="Times New Roman" panose="02020603050405020304" pitchFamily="18" charset="0"/>
              </a:rPr>
              <a:t>etc</a:t>
            </a:r>
            <a:r>
              <a:rPr lang="en-US" sz="1200" dirty="0">
                <a:solidFill>
                  <a:srgbClr val="000000"/>
                </a:solidFill>
                <a:effectLst/>
                <a:latin typeface="Aptos" panose="020B0004020202020204" pitchFamily="34" charset="0"/>
                <a:ea typeface="Times New Roman" panose="02020603050405020304" pitchFamily="18" charset="0"/>
              </a:rPr>
              <a:t>). The use of an integer for Nb was just stylistic, since N and Ns are also integers.</a:t>
            </a:r>
            <a:endParaRPr lang="en-US" sz="1200" dirty="0">
              <a:effectLst/>
              <a:latin typeface="Calibri" panose="020F0502020204030204" pitchFamily="34" charset="0"/>
              <a:ea typeface="Calibri" panose="020F0502020204030204" pitchFamily="34" charset="0"/>
            </a:endParaRPr>
          </a:p>
          <a:p>
            <a:r>
              <a:rPr lang="en-US" dirty="0" err="1"/>
              <a:t>hris</a:t>
            </a:r>
            <a:r>
              <a:rPr lang="en-US" dirty="0"/>
              <a:t>.</a:t>
            </a:r>
          </a:p>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81</a:t>
            </a:fld>
            <a:endParaRPr lang="en-US"/>
          </a:p>
        </p:txBody>
      </p:sp>
    </p:spTree>
    <p:extLst>
      <p:ext uri="{BB962C8B-B14F-4D97-AF65-F5344CB8AC3E}">
        <p14:creationId xmlns:p14="http://schemas.microsoft.com/office/powerpoint/2010/main" val="268791258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82</a:t>
            </a:fld>
            <a:endParaRPr lang="en-US"/>
          </a:p>
        </p:txBody>
      </p:sp>
    </p:spTree>
    <p:extLst>
      <p:ext uri="{BB962C8B-B14F-4D97-AF65-F5344CB8AC3E}">
        <p14:creationId xmlns:p14="http://schemas.microsoft.com/office/powerpoint/2010/main" val="4227264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p:cNvSpPr>
          <p:nvPr>
            <p:ph type="body"/>
          </p:nvPr>
        </p:nvSpPr>
        <p:spPr>
          <a:xfrm>
            <a:off x="685800" y="4343400"/>
            <a:ext cx="5486040" cy="4114440"/>
          </a:xfrm>
          <a:prstGeom prst="rect">
            <a:avLst/>
          </a:prstGeom>
        </p:spPr>
        <p:txBody>
          <a:bodyPr/>
          <a:lstStyle/>
          <a:p>
            <a:endParaRPr dirty="0"/>
          </a:p>
        </p:txBody>
      </p:sp>
      <p:sp>
        <p:nvSpPr>
          <p:cNvPr id="105" name="TextShape 2"/>
          <p:cNvSpPr txBox="1"/>
          <p:nvPr/>
        </p:nvSpPr>
        <p:spPr>
          <a:xfrm>
            <a:off x="0" y="0"/>
            <a:ext cx="2971440" cy="456840"/>
          </a:xfrm>
          <a:prstGeom prst="rect">
            <a:avLst/>
          </a:prstGeom>
          <a:noFill/>
          <a:ln>
            <a:noFill/>
          </a:ln>
        </p:spPr>
        <p:txBody>
          <a:bodyPr/>
          <a:lstStyle/>
          <a:p>
            <a:endParaRPr/>
          </a:p>
        </p:txBody>
      </p:sp>
    </p:spTree>
    <p:extLst>
      <p:ext uri="{BB962C8B-B14F-4D97-AF65-F5344CB8AC3E}">
        <p14:creationId xmlns:p14="http://schemas.microsoft.com/office/powerpoint/2010/main" val="32868217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83</a:t>
            </a:fld>
            <a:endParaRPr lang="en-US"/>
          </a:p>
        </p:txBody>
      </p:sp>
    </p:spTree>
    <p:extLst>
      <p:ext uri="{BB962C8B-B14F-4D97-AF65-F5344CB8AC3E}">
        <p14:creationId xmlns:p14="http://schemas.microsoft.com/office/powerpoint/2010/main" val="376777087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84</a:t>
            </a:fld>
            <a:endParaRPr lang="en-US"/>
          </a:p>
        </p:txBody>
      </p:sp>
    </p:spTree>
    <p:extLst>
      <p:ext uri="{BB962C8B-B14F-4D97-AF65-F5344CB8AC3E}">
        <p14:creationId xmlns:p14="http://schemas.microsoft.com/office/powerpoint/2010/main" val="47418533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85</a:t>
            </a:fld>
            <a:endParaRPr lang="en-US"/>
          </a:p>
        </p:txBody>
      </p:sp>
    </p:spTree>
    <p:extLst>
      <p:ext uri="{BB962C8B-B14F-4D97-AF65-F5344CB8AC3E}">
        <p14:creationId xmlns:p14="http://schemas.microsoft.com/office/powerpoint/2010/main" val="5119617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ask Chris re: spatial discretization.</a:t>
            </a:r>
          </a:p>
        </p:txBody>
      </p:sp>
      <p:sp>
        <p:nvSpPr>
          <p:cNvPr id="4" name="Slide Number Placeholder 3"/>
          <p:cNvSpPr>
            <a:spLocks noGrp="1"/>
          </p:cNvSpPr>
          <p:nvPr>
            <p:ph type="sldNum" sz="quarter" idx="5"/>
          </p:nvPr>
        </p:nvSpPr>
        <p:spPr/>
        <p:txBody>
          <a:bodyPr/>
          <a:lstStyle/>
          <a:p>
            <a:fld id="{A2430F75-B5EC-044F-A636-30352D0A1350}" type="slidenum">
              <a:rPr lang="en-US" smtClean="0"/>
              <a:t>86</a:t>
            </a:fld>
            <a:endParaRPr lang="en-US"/>
          </a:p>
        </p:txBody>
      </p:sp>
    </p:spTree>
    <p:extLst>
      <p:ext uri="{BB962C8B-B14F-4D97-AF65-F5344CB8AC3E}">
        <p14:creationId xmlns:p14="http://schemas.microsoft.com/office/powerpoint/2010/main" val="53172886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ask Chris what hyper-reduction is used now.</a:t>
            </a:r>
          </a:p>
        </p:txBody>
      </p:sp>
      <p:sp>
        <p:nvSpPr>
          <p:cNvPr id="4" name="Slide Number Placeholder 3"/>
          <p:cNvSpPr>
            <a:spLocks noGrp="1"/>
          </p:cNvSpPr>
          <p:nvPr>
            <p:ph type="sldNum" sz="quarter" idx="5"/>
          </p:nvPr>
        </p:nvSpPr>
        <p:spPr/>
        <p:txBody>
          <a:bodyPr/>
          <a:lstStyle/>
          <a:p>
            <a:fld id="{A2430F75-B5EC-044F-A636-30352D0A1350}" type="slidenum">
              <a:rPr lang="en-US" smtClean="0"/>
              <a:t>87</a:t>
            </a:fld>
            <a:endParaRPr lang="en-US"/>
          </a:p>
        </p:txBody>
      </p:sp>
    </p:spTree>
    <p:extLst>
      <p:ext uri="{BB962C8B-B14F-4D97-AF65-F5344CB8AC3E}">
        <p14:creationId xmlns:p14="http://schemas.microsoft.com/office/powerpoint/2010/main" val="103548824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split into 2 slides – All-ROM and All-HROM.</a:t>
            </a:r>
          </a:p>
        </p:txBody>
      </p:sp>
      <p:sp>
        <p:nvSpPr>
          <p:cNvPr id="4" name="Slide Number Placeholder 3"/>
          <p:cNvSpPr>
            <a:spLocks noGrp="1"/>
          </p:cNvSpPr>
          <p:nvPr>
            <p:ph type="sldNum" sz="quarter" idx="5"/>
          </p:nvPr>
        </p:nvSpPr>
        <p:spPr/>
        <p:txBody>
          <a:bodyPr/>
          <a:lstStyle/>
          <a:p>
            <a:fld id="{A2430F75-B5EC-044F-A636-30352D0A1350}" type="slidenum">
              <a:rPr lang="en-US" smtClean="0"/>
              <a:t>88</a:t>
            </a:fld>
            <a:endParaRPr lang="en-US"/>
          </a:p>
        </p:txBody>
      </p:sp>
    </p:spTree>
    <p:extLst>
      <p:ext uri="{BB962C8B-B14F-4D97-AF65-F5344CB8AC3E}">
        <p14:creationId xmlns:p14="http://schemas.microsoft.com/office/powerpoint/2010/main" val="153415106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split into 2 slides – All-ROM and All-HROM.</a:t>
            </a:r>
          </a:p>
        </p:txBody>
      </p:sp>
      <p:sp>
        <p:nvSpPr>
          <p:cNvPr id="4" name="Slide Number Placeholder 3"/>
          <p:cNvSpPr>
            <a:spLocks noGrp="1"/>
          </p:cNvSpPr>
          <p:nvPr>
            <p:ph type="sldNum" sz="quarter" idx="5"/>
          </p:nvPr>
        </p:nvSpPr>
        <p:spPr/>
        <p:txBody>
          <a:bodyPr/>
          <a:lstStyle/>
          <a:p>
            <a:fld id="{A2430F75-B5EC-044F-A636-30352D0A1350}" type="slidenum">
              <a:rPr lang="en-US" smtClean="0"/>
              <a:t>89</a:t>
            </a:fld>
            <a:endParaRPr lang="en-US"/>
          </a:p>
        </p:txBody>
      </p:sp>
    </p:spTree>
    <p:extLst>
      <p:ext uri="{BB962C8B-B14F-4D97-AF65-F5344CB8AC3E}">
        <p14:creationId xmlns:p14="http://schemas.microsoft.com/office/powerpoint/2010/main" val="3157135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6" name="Header Placeholder 5"/>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298797975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NM White Title Slide">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1" y="1228439"/>
            <a:ext cx="12192000" cy="1690255"/>
          </a:xfrm>
          <a:prstGeom prst="rect">
            <a:avLst/>
          </a:prstGeom>
          <a:solidFill>
            <a:schemeClr val="tx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1" name="Picture 30"/>
          <p:cNvPicPr>
            <a:picLocks noChangeAspect="1"/>
          </p:cNvPicPr>
          <p:nvPr userDrawn="1"/>
        </p:nvPicPr>
        <p:blipFill rotWithShape="1">
          <a:blip r:embed="rId2" cstate="email">
            <a:alphaModFix amt="34000"/>
            <a:extLst>
              <a:ext uri="{28A0092B-C50C-407E-A947-70E740481C1C}">
                <a14:useLocalDpi xmlns:a14="http://schemas.microsoft.com/office/drawing/2010/main"/>
              </a:ext>
            </a:extLst>
          </a:blip>
          <a:srcRect/>
          <a:stretch/>
        </p:blipFill>
        <p:spPr>
          <a:xfrm>
            <a:off x="7565572" y="2915624"/>
            <a:ext cx="4626429" cy="4782754"/>
          </a:xfrm>
          <a:prstGeom prst="rect">
            <a:avLst/>
          </a:prstGeom>
        </p:spPr>
      </p:pic>
      <p:sp>
        <p:nvSpPr>
          <p:cNvPr id="11" name="Rectangle 10"/>
          <p:cNvSpPr/>
          <p:nvPr userDrawn="1"/>
        </p:nvSpPr>
        <p:spPr>
          <a:xfrm>
            <a:off x="7565572" y="0"/>
            <a:ext cx="2623459" cy="6858000"/>
          </a:xfrm>
          <a:prstGeom prst="rect">
            <a:avLst/>
          </a:prstGeom>
          <a:solidFill>
            <a:srgbClr val="00ACD9">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itle 1"/>
          <p:cNvSpPr>
            <a:spLocks noGrp="1"/>
          </p:cNvSpPr>
          <p:nvPr>
            <p:ph type="ctrTitle" hasCustomPrompt="1"/>
          </p:nvPr>
        </p:nvSpPr>
        <p:spPr>
          <a:xfrm>
            <a:off x="687681" y="1228439"/>
            <a:ext cx="6190211" cy="1690255"/>
          </a:xfrm>
        </p:spPr>
        <p:txBody>
          <a:bodyPr anchor="ctr">
            <a:normAutofit/>
          </a:bodyPr>
          <a:lstStyle>
            <a:lvl1pPr algn="l">
              <a:lnSpc>
                <a:spcPts val="3700"/>
              </a:lnSpc>
              <a:defRPr sz="3600" spc="31" baseline="0">
                <a:solidFill>
                  <a:schemeClr val="bg1"/>
                </a:solidFill>
              </a:defRPr>
            </a:lvl1pPr>
          </a:lstStyle>
          <a:p>
            <a:r>
              <a:rPr lang="en-US" dirty="0"/>
              <a:t>CLICK TO EDIT MASTER TITLE STYLE</a:t>
            </a:r>
          </a:p>
        </p:txBody>
      </p:sp>
      <p:sp>
        <p:nvSpPr>
          <p:cNvPr id="14" name="Subtitle 2"/>
          <p:cNvSpPr>
            <a:spLocks noGrp="1"/>
          </p:cNvSpPr>
          <p:nvPr>
            <p:ph type="subTitle" idx="1" hasCustomPrompt="1"/>
          </p:nvPr>
        </p:nvSpPr>
        <p:spPr>
          <a:xfrm>
            <a:off x="700412" y="5306898"/>
            <a:ext cx="6261331" cy="353125"/>
          </a:xfrm>
        </p:spPr>
        <p:txBody>
          <a:bodyPr lIns="91440" rIns="91440">
            <a:normAutofit/>
          </a:bodyPr>
          <a:lstStyle>
            <a:lvl1pPr marL="0" indent="0" algn="l">
              <a:buNone/>
              <a:defRPr sz="1800" cap="none" spc="200" baseline="0">
                <a:solidFill>
                  <a:schemeClr val="tx1"/>
                </a:solidFill>
                <a:latin typeface="Garamond" charset="0"/>
                <a:ea typeface="Garamond" charset="0"/>
                <a:cs typeface="Garamond"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dirty="0"/>
              <a:t>Click to edit master subtitle style</a:t>
            </a:r>
          </a:p>
        </p:txBody>
      </p:sp>
      <p:sp>
        <p:nvSpPr>
          <p:cNvPr id="15" name="Date Placeholder 3"/>
          <p:cNvSpPr>
            <a:spLocks noGrp="1"/>
          </p:cNvSpPr>
          <p:nvPr>
            <p:ph type="dt" sz="half" idx="10"/>
          </p:nvPr>
        </p:nvSpPr>
        <p:spPr>
          <a:xfrm>
            <a:off x="64951" y="6459789"/>
            <a:ext cx="724296" cy="365125"/>
          </a:xfrm>
        </p:spPr>
        <p:txBody>
          <a:bodyPr/>
          <a:lstStyle>
            <a:lvl1pPr>
              <a:defRPr>
                <a:solidFill>
                  <a:schemeClr val="bg1">
                    <a:lumMod val="50000"/>
                  </a:schemeClr>
                </a:solidFill>
              </a:defRPr>
            </a:lvl1pPr>
          </a:lstStyle>
          <a:p>
            <a:fld id="{84A6BEF6-8B5D-3A41-931E-E68E91FD74C0}" type="datetime1">
              <a:rPr lang="en-US" smtClean="0"/>
              <a:t>6/9/2024</a:t>
            </a:fld>
            <a:endParaRPr lang="en-US" dirty="0"/>
          </a:p>
        </p:txBody>
      </p:sp>
      <p:sp>
        <p:nvSpPr>
          <p:cNvPr id="16" name="Footer Placeholder 4"/>
          <p:cNvSpPr>
            <a:spLocks noGrp="1"/>
          </p:cNvSpPr>
          <p:nvPr>
            <p:ph type="ftr" sz="quarter" idx="11"/>
          </p:nvPr>
        </p:nvSpPr>
        <p:spPr>
          <a:xfrm>
            <a:off x="7565572" y="6459789"/>
            <a:ext cx="2623459" cy="365125"/>
          </a:xfrm>
        </p:spPr>
        <p:txBody>
          <a:bodyPr/>
          <a:lstStyle/>
          <a:p>
            <a:endParaRPr lang="en-US" dirty="0"/>
          </a:p>
        </p:txBody>
      </p:sp>
      <p:pic>
        <p:nvPicPr>
          <p:cNvPr id="18" name="Picture 17"/>
          <p:cNvPicPr>
            <a:picLocks noChangeAspect="1"/>
          </p:cNvPicPr>
          <p:nvPr userDrawn="1"/>
        </p:nvPicPr>
        <p:blipFill rotWithShape="1">
          <a:blip r:embed="rId3" cstate="email">
            <a:extLst>
              <a:ext uri="{28A0092B-C50C-407E-A947-70E740481C1C}">
                <a14:useLocalDpi xmlns:a14="http://schemas.microsoft.com/office/drawing/2010/main"/>
              </a:ext>
            </a:extLst>
          </a:blip>
          <a:srcRect t="-4288" r="-3731"/>
          <a:stretch/>
        </p:blipFill>
        <p:spPr>
          <a:xfrm>
            <a:off x="8003737" y="282288"/>
            <a:ext cx="1834523" cy="710418"/>
          </a:xfrm>
          <a:prstGeom prst="rect">
            <a:avLst/>
          </a:prstGeom>
        </p:spPr>
      </p:pic>
      <p:sp>
        <p:nvSpPr>
          <p:cNvPr id="19" name="Rectangle 18"/>
          <p:cNvSpPr/>
          <p:nvPr userDrawn="1"/>
        </p:nvSpPr>
        <p:spPr>
          <a:xfrm>
            <a:off x="1" y="1228439"/>
            <a:ext cx="203131" cy="1690255"/>
          </a:xfrm>
          <a:prstGeom prst="rect">
            <a:avLst/>
          </a:prstGeom>
          <a:solidFill>
            <a:schemeClr val="accent4">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userDrawn="1"/>
        </p:nvSpPr>
        <p:spPr>
          <a:xfrm>
            <a:off x="789245" y="2915627"/>
            <a:ext cx="2037083" cy="905163"/>
          </a:xfrm>
          <a:prstGeom prst="rect">
            <a:avLst/>
          </a:prstGeom>
          <a:blipFill>
            <a:blip r:embed="rId4"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p:cNvSpPr/>
          <p:nvPr userDrawn="1"/>
        </p:nvSpPr>
        <p:spPr>
          <a:xfrm>
            <a:off x="2865811" y="2915627"/>
            <a:ext cx="1345972" cy="905163"/>
          </a:xfrm>
          <a:prstGeom prst="rect">
            <a:avLst/>
          </a:prstGeom>
          <a:blipFill>
            <a:blip r:embed="rId5"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p:cNvSpPr/>
          <p:nvPr userDrawn="1"/>
        </p:nvSpPr>
        <p:spPr>
          <a:xfrm>
            <a:off x="4251265" y="2915627"/>
            <a:ext cx="3314307" cy="905163"/>
          </a:xfrm>
          <a:prstGeom prst="rect">
            <a:avLst/>
          </a:prstGeom>
          <a:blipFill>
            <a:blip r:embed="rId6"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7565572" y="1363919"/>
            <a:ext cx="2623459" cy="1421017"/>
          </a:xfrm>
          <a:prstGeom prst="rect">
            <a:avLst/>
          </a:prstGeom>
          <a:blipFill>
            <a:blip r:embed="rId7"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TextBox 23"/>
          <p:cNvSpPr txBox="1"/>
          <p:nvPr userDrawn="1"/>
        </p:nvSpPr>
        <p:spPr>
          <a:xfrm>
            <a:off x="700411" y="5019736"/>
            <a:ext cx="2225040" cy="276999"/>
          </a:xfrm>
          <a:prstGeom prst="rect">
            <a:avLst/>
          </a:prstGeom>
          <a:noFill/>
        </p:spPr>
        <p:txBody>
          <a:bodyPr wrap="square" rtlCol="0">
            <a:spAutoFit/>
          </a:bodyPr>
          <a:lstStyle/>
          <a:p>
            <a:r>
              <a:rPr lang="en-US" sz="1200" i="1" spc="300" dirty="0">
                <a:solidFill>
                  <a:srgbClr val="00ACD9"/>
                </a:solidFill>
              </a:rPr>
              <a:t>PRESENTED BY</a:t>
            </a:r>
          </a:p>
        </p:txBody>
      </p:sp>
      <p:pic>
        <p:nvPicPr>
          <p:cNvPr id="30" name="Picture 29"/>
          <p:cNvPicPr>
            <a:picLocks/>
          </p:cNvPicPr>
          <p:nvPr userDrawn="1"/>
        </p:nvPicPr>
        <p:blipFill>
          <a:blip r:embed="rId8" cstate="email">
            <a:extLst>
              <a:ext uri="{28A0092B-C50C-407E-A947-70E740481C1C}">
                <a14:useLocalDpi xmlns:a14="http://schemas.microsoft.com/office/drawing/2010/main"/>
              </a:ext>
            </a:extLst>
          </a:blip>
          <a:stretch>
            <a:fillRect/>
          </a:stretch>
        </p:blipFill>
        <p:spPr>
          <a:xfrm>
            <a:off x="789245" y="5673785"/>
            <a:ext cx="9399784" cy="36576"/>
          </a:xfrm>
          <a:prstGeom prst="rect">
            <a:avLst/>
          </a:prstGeom>
        </p:spPr>
      </p:pic>
      <p:pic>
        <p:nvPicPr>
          <p:cNvPr id="25" name="Picture 24"/>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1336794" y="5626954"/>
            <a:ext cx="564475" cy="163698"/>
          </a:xfrm>
          <a:prstGeom prst="rect">
            <a:avLst/>
          </a:prstGeom>
        </p:spPr>
      </p:pic>
      <p:pic>
        <p:nvPicPr>
          <p:cNvPr id="26" name="Picture 25"/>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0399371" y="5595527"/>
            <a:ext cx="776320" cy="194889"/>
          </a:xfrm>
          <a:prstGeom prst="rect">
            <a:avLst/>
          </a:prstGeom>
        </p:spPr>
      </p:pic>
      <p:sp>
        <p:nvSpPr>
          <p:cNvPr id="28" name="TextBox 27"/>
          <p:cNvSpPr txBox="1"/>
          <p:nvPr userDrawn="1"/>
        </p:nvSpPr>
        <p:spPr>
          <a:xfrm>
            <a:off x="10280342" y="5912353"/>
            <a:ext cx="1832472" cy="738664"/>
          </a:xfrm>
          <a:prstGeom prst="rect">
            <a:avLst/>
          </a:prstGeom>
          <a:noFill/>
        </p:spPr>
        <p:txBody>
          <a:bodyPr wrap="square" rtlCol="0">
            <a:spAutoFit/>
          </a:bodyPr>
          <a:lstStyle/>
          <a:p>
            <a:pPr algn="ctr"/>
            <a:r>
              <a:rPr lang="en-US" sz="600" b="0" i="0" kern="1200" dirty="0">
                <a:solidFill>
                  <a:schemeClr val="tx1"/>
                </a:solidFill>
                <a:effectLst/>
                <a:latin typeface="+mn-lt"/>
                <a:ea typeface="+mn-ea"/>
                <a:cs typeface="+mn-cs"/>
              </a:rPr>
              <a:t>Sandia National Laboratories is a </a:t>
            </a:r>
            <a:r>
              <a:rPr lang="en-US" sz="600" b="0" i="0" kern="1200" dirty="0" err="1">
                <a:solidFill>
                  <a:schemeClr val="tx1"/>
                </a:solidFill>
                <a:effectLst/>
                <a:latin typeface="+mn-lt"/>
                <a:ea typeface="+mn-ea"/>
                <a:cs typeface="+mn-cs"/>
              </a:rPr>
              <a:t>multimission</a:t>
            </a:r>
            <a:r>
              <a:rPr lang="en-US" sz="600" b="0" i="0" kern="1200" dirty="0">
                <a:solidFill>
                  <a:schemeClr val="tx1"/>
                </a:solidFill>
                <a:effectLst/>
                <a:latin typeface="+mn-lt"/>
                <a:ea typeface="+mn-ea"/>
                <a:cs typeface="+mn-cs"/>
              </a:rPr>
              <a:t> laboratory managed and operated by National Technology &amp; Engineering Solutions of Sandia, LLC, a wholly owned subsidiary of Honeywell International Inc., for the U.S. Department of Energy’s National Nuclear Security Administration under contract DE-NA0003525.</a:t>
            </a:r>
            <a:endParaRPr lang="en-US" sz="6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marL="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DF9367-8E19-584D-AFFE-3EFBBA0295C7}" type="datetime1">
              <a:rPr lang="en-US" smtClean="0"/>
              <a:t>6/9/2024</a:t>
            </a:fld>
            <a:endParaRPr lang="en-US" dirty="0"/>
          </a:p>
        </p:txBody>
      </p:sp>
      <p:sp>
        <p:nvSpPr>
          <p:cNvPr id="5" name="Footer Placeholder 4"/>
          <p:cNvSpPr>
            <a:spLocks noGrp="1"/>
          </p:cNvSpPr>
          <p:nvPr>
            <p:ph type="ftr" sz="quarter" idx="11"/>
          </p:nvPr>
        </p:nvSpPr>
        <p:spPr/>
        <p:txBody>
          <a:bodyPr/>
          <a:lstStyle>
            <a:lvl1pPr>
              <a:defRPr>
                <a:solidFill>
                  <a:schemeClr val="bg2">
                    <a:lumMod val="25000"/>
                  </a:schemeClr>
                </a:solidFill>
              </a:defRPr>
            </a:lvl1p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Double Contne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3835B1B-1234-434F-BA64-2F5E81CEE720}" type="datetime1">
              <a:rPr lang="en-US" smtClean="0"/>
              <a:t>6/9/2024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
        <p:nvSpPr>
          <p:cNvPr id="7" name="Content Placeholder 6"/>
          <p:cNvSpPr>
            <a:spLocks noGrp="1"/>
          </p:cNvSpPr>
          <p:nvPr>
            <p:ph sz="quarter" idx="13"/>
          </p:nvPr>
        </p:nvSpPr>
        <p:spPr>
          <a:xfrm>
            <a:off x="720725" y="1125414"/>
            <a:ext cx="4934487" cy="48880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4"/>
          </p:nvPr>
        </p:nvSpPr>
        <p:spPr>
          <a:xfrm>
            <a:off x="5887330" y="1125414"/>
            <a:ext cx="4891718" cy="48880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6314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9DE19A3E-72A3-094D-BE9C-748891D343EA}" type="datetime1">
              <a:rPr lang="en-US" smtClean="0"/>
              <a:t>6/9/2024</a:t>
            </a:fld>
            <a:endParaRPr lang="en-US" dirty="0"/>
          </a:p>
        </p:txBody>
      </p:sp>
      <p:sp>
        <p:nvSpPr>
          <p:cNvPr id="4" name="Footer Placeholder 3"/>
          <p:cNvSpPr>
            <a:spLocks noGrp="1"/>
          </p:cNvSpPr>
          <p:nvPr>
            <p:ph type="ftr" sz="quarter" idx="11"/>
          </p:nvPr>
        </p:nvSpPr>
        <p:spPr/>
        <p:txBody>
          <a:bodyPr/>
          <a:lstStyle>
            <a:lvl1pPr>
              <a:defRPr>
                <a:solidFill>
                  <a:schemeClr val="bg2">
                    <a:lumMod val="25000"/>
                  </a:schemeClr>
                </a:solidFill>
              </a:defRPr>
            </a:lvl1p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5BFB98F-B1FD-6E40-922F-164F08E18587}" type="datetime1">
              <a:rPr lang="en-US" smtClean="0"/>
              <a:t>6/9/2024</a:t>
            </a:fld>
            <a:endParaRPr lang="en-US" dirty="0"/>
          </a:p>
        </p:txBody>
      </p:sp>
      <p:sp>
        <p:nvSpPr>
          <p:cNvPr id="4" name="Footer Placeholder 3"/>
          <p:cNvSpPr>
            <a:spLocks noGrp="1"/>
          </p:cNvSpPr>
          <p:nvPr>
            <p:ph type="ftr" sz="quarter" idx="11"/>
          </p:nvPr>
        </p:nvSpPr>
        <p:spPr/>
        <p:txBody>
          <a:bodyPr/>
          <a:lstStyle>
            <a:lvl1pPr>
              <a:defRPr>
                <a:solidFill>
                  <a:schemeClr val="bg2">
                    <a:lumMod val="25000"/>
                  </a:schemeClr>
                </a:solidFill>
              </a:defRPr>
            </a:lvl1p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8ACE411E-4429-4C27-8EFC-906EDAB27A04}" type="datetime1">
              <a:rPr lang="en-US" smtClean="0"/>
              <a:t>6/9/2024</a:t>
            </a:fld>
            <a:endParaRPr lang="en-US" dirty="0"/>
          </a:p>
        </p:txBody>
      </p:sp>
      <p:sp>
        <p:nvSpPr>
          <p:cNvPr id="4"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pPr/>
              <a:t>‹#›</a:t>
            </a:fld>
            <a:endParaRPr lang="en-US" dirty="0"/>
          </a:p>
        </p:txBody>
      </p:sp>
    </p:spTree>
    <p:extLst>
      <p:ext uri="{BB962C8B-B14F-4D97-AF65-F5344CB8AC3E}">
        <p14:creationId xmlns:p14="http://schemas.microsoft.com/office/powerpoint/2010/main" val="218122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rot="5400000">
            <a:off x="238399" y="310896"/>
            <a:ext cx="685800" cy="64008"/>
          </a:xfrm>
          <a:prstGeom prst="rect">
            <a:avLst/>
          </a:prstGeom>
          <a:solidFill>
            <a:srgbClr val="00ACD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720648" y="359772"/>
            <a:ext cx="10058400" cy="570225"/>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720648" y="1429233"/>
            <a:ext cx="10058400" cy="3433635"/>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4951" y="6599583"/>
            <a:ext cx="2472271" cy="251458"/>
          </a:xfrm>
          <a:prstGeom prst="rect">
            <a:avLst/>
          </a:prstGeom>
        </p:spPr>
        <p:txBody>
          <a:bodyPr vert="horz" lIns="91440" tIns="45720" rIns="91440" bIns="45720" rtlCol="0" anchor="ctr"/>
          <a:lstStyle>
            <a:lvl1pPr algn="l">
              <a:defRPr sz="900">
                <a:solidFill>
                  <a:schemeClr val="bg2">
                    <a:lumMod val="25000"/>
                  </a:schemeClr>
                </a:solidFill>
                <a:latin typeface="Gill Sans MT" charset="0"/>
                <a:ea typeface="Gill Sans MT" charset="0"/>
                <a:cs typeface="Gill Sans MT" charset="0"/>
              </a:defRPr>
            </a:lvl1pPr>
          </a:lstStyle>
          <a:p>
            <a:fld id="{51B0C17D-9FEF-794A-8300-E98122063809}" type="datetime1">
              <a:rPr lang="en-US" smtClean="0"/>
              <a:t>6/9/2024</a:t>
            </a:fld>
            <a:endParaRPr lang="en-US" dirty="0"/>
          </a:p>
        </p:txBody>
      </p:sp>
      <p:sp>
        <p:nvSpPr>
          <p:cNvPr id="5" name="Footer Placeholder 4"/>
          <p:cNvSpPr>
            <a:spLocks noGrp="1"/>
          </p:cNvSpPr>
          <p:nvPr>
            <p:ph type="ftr" sz="quarter" idx="3"/>
          </p:nvPr>
        </p:nvSpPr>
        <p:spPr>
          <a:xfrm>
            <a:off x="3686187" y="6599583"/>
            <a:ext cx="4822804" cy="251458"/>
          </a:xfrm>
          <a:prstGeom prst="rect">
            <a:avLst/>
          </a:prstGeom>
        </p:spPr>
        <p:txBody>
          <a:bodyPr vert="horz" lIns="91440" tIns="45720" rIns="91440" bIns="45720" rtlCol="0" anchor="ctr"/>
          <a:lstStyle>
            <a:lvl1pPr algn="ctr">
              <a:defRPr sz="900" cap="all" baseline="0">
                <a:solidFill>
                  <a:schemeClr val="tx1"/>
                </a:solidFill>
                <a:latin typeface="Gill Sans MT" charset="0"/>
                <a:ea typeface="Gill Sans MT" charset="0"/>
                <a:cs typeface="Gill Sans MT" charset="0"/>
              </a:defRPr>
            </a:lvl1pPr>
          </a:lstStyle>
          <a:p>
            <a:endParaRPr lang="en-US" dirty="0"/>
          </a:p>
        </p:txBody>
      </p:sp>
      <p:sp>
        <p:nvSpPr>
          <p:cNvPr id="6" name="Slide Number Placeholder 5"/>
          <p:cNvSpPr>
            <a:spLocks noGrp="1"/>
          </p:cNvSpPr>
          <p:nvPr>
            <p:ph type="sldNum" sz="quarter" idx="4"/>
          </p:nvPr>
        </p:nvSpPr>
        <p:spPr>
          <a:xfrm>
            <a:off x="64951" y="437652"/>
            <a:ext cx="419397" cy="365125"/>
          </a:xfrm>
          <a:prstGeom prst="rect">
            <a:avLst/>
          </a:prstGeom>
        </p:spPr>
        <p:txBody>
          <a:bodyPr vert="horz" lIns="91440" tIns="45720" rIns="91440" bIns="45720" rtlCol="0" anchor="ctr"/>
          <a:lstStyle>
            <a:lvl1pPr algn="r">
              <a:defRPr sz="1400">
                <a:solidFill>
                  <a:schemeClr val="bg2">
                    <a:lumMod val="25000"/>
                  </a:schemeClr>
                </a:solidFill>
              </a:defRPr>
            </a:lvl1pPr>
          </a:lstStyle>
          <a:p>
            <a:fld id="{4FAB73BC-B049-4115-A692-8D63A059BFB8}" type="slidenum">
              <a:rPr lang="en-US" smtClean="0"/>
              <a:pPr/>
              <a:t>‹#›</a:t>
            </a:fld>
            <a:endParaRPr lang="en-US" dirty="0"/>
          </a:p>
        </p:txBody>
      </p:sp>
      <p:sp>
        <p:nvSpPr>
          <p:cNvPr id="12" name="Rectangle 11"/>
          <p:cNvSpPr/>
          <p:nvPr userDrawn="1"/>
        </p:nvSpPr>
        <p:spPr>
          <a:xfrm>
            <a:off x="11506200" y="321774"/>
            <a:ext cx="685800" cy="368300"/>
          </a:xfrm>
          <a:prstGeom prst="rect">
            <a:avLst/>
          </a:prstGeom>
          <a:solidFill>
            <a:srgbClr val="00ACD9">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Picture 7"/>
          <p:cNvPicPr>
            <a:picLocks noChangeAspect="1"/>
          </p:cNvPicPr>
          <p:nvPr userDrawn="1"/>
        </p:nvPicPr>
        <p:blipFill rotWithShape="1">
          <a:blip r:embed="rId8" cstate="email">
            <a:extLst>
              <a:ext uri="{28A0092B-C50C-407E-A947-70E740481C1C}">
                <a14:useLocalDpi xmlns:a14="http://schemas.microsoft.com/office/drawing/2010/main"/>
              </a:ext>
            </a:extLst>
          </a:blip>
          <a:srcRect/>
          <a:stretch/>
        </p:blipFill>
        <p:spPr>
          <a:xfrm>
            <a:off x="11589425" y="380825"/>
            <a:ext cx="259675" cy="251610"/>
          </a:xfrm>
          <a:prstGeom prst="rect">
            <a:avLst/>
          </a:prstGeom>
        </p:spPr>
      </p:pic>
      <p:pic>
        <p:nvPicPr>
          <p:cNvPr id="13" name="Picture 12"/>
          <p:cNvPicPr>
            <a:picLocks/>
          </p:cNvPicPr>
          <p:nvPr userDrawn="1"/>
        </p:nvPicPr>
        <p:blipFill rotWithShape="1">
          <a:blip r:embed="rId9" cstate="email">
            <a:extLst>
              <a:ext uri="{28A0092B-C50C-407E-A947-70E740481C1C}">
                <a14:useLocalDpi xmlns:a14="http://schemas.microsoft.com/office/drawing/2010/main"/>
              </a:ext>
            </a:extLst>
          </a:blip>
          <a:srcRect t="-16865" b="-2"/>
          <a:stretch/>
        </p:blipFill>
        <p:spPr>
          <a:xfrm rot="16200000">
            <a:off x="8725899" y="3391897"/>
            <a:ext cx="6857999" cy="74211"/>
          </a:xfrm>
          <a:prstGeom prst="rect">
            <a:avLst/>
          </a:prstGeom>
        </p:spPr>
      </p:pic>
    </p:spTree>
    <p:extLst>
      <p:ext uri="{BB962C8B-B14F-4D97-AF65-F5344CB8AC3E}">
        <p14:creationId xmlns:p14="http://schemas.microsoft.com/office/powerpoint/2010/main" val="1185552540"/>
      </p:ext>
    </p:extLst>
  </p:cSld>
  <p:clrMap bg1="lt1" tx1="dk1" bg2="lt2" tx2="dk2" accent1="accent1" accent2="accent2" accent3="accent3" accent4="accent4" accent5="accent5" accent6="accent6" hlink="hlink" folHlink="folHlink"/>
  <p:sldLayoutIdLst>
    <p:sldLayoutId id="2147483678" r:id="rId1"/>
    <p:sldLayoutId id="2147483675" r:id="rId2"/>
    <p:sldLayoutId id="2147483686" r:id="rId3"/>
    <p:sldLayoutId id="2147483676" r:id="rId4"/>
    <p:sldLayoutId id="2147483677" r:id="rId5"/>
    <p:sldLayoutId id="2147483687"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54" rtl="0" eaLnBrk="1" latinLnBrk="0" hangingPunct="1">
        <a:lnSpc>
          <a:spcPct val="85000"/>
        </a:lnSpc>
        <a:spcBef>
          <a:spcPct val="0"/>
        </a:spcBef>
        <a:buNone/>
        <a:defRPr sz="2800" b="0" i="0" kern="1200" spc="100" baseline="0">
          <a:solidFill>
            <a:schemeClr val="bg2">
              <a:lumMod val="25000"/>
            </a:schemeClr>
          </a:solidFill>
          <a:latin typeface="Gill Sans MT" charset="0"/>
          <a:ea typeface="Gill Sans MT" charset="0"/>
          <a:cs typeface="Gill Sans MT" charset="0"/>
        </a:defRPr>
      </a:lvl1pPr>
    </p:titleStyle>
    <p:bodyStyle>
      <a:lvl1pPr marL="91436" indent="-91436" algn="l" defTabSz="914354" rtl="0" eaLnBrk="1" latinLnBrk="0" hangingPunct="1">
        <a:lnSpc>
          <a:spcPct val="90000"/>
        </a:lnSpc>
        <a:spcBef>
          <a:spcPts val="1200"/>
        </a:spcBef>
        <a:spcAft>
          <a:spcPts val="200"/>
        </a:spcAft>
        <a:buClr>
          <a:srgbClr val="00B0F0"/>
        </a:buClr>
        <a:buSzPct val="100000"/>
        <a:buFont typeface="Calibri" panose="020F0502020204030204" pitchFamily="34" charset="0"/>
        <a:buChar char=" "/>
        <a:defRPr sz="2000" kern="1200">
          <a:solidFill>
            <a:schemeClr val="bg2">
              <a:lumMod val="25000"/>
            </a:schemeClr>
          </a:solidFill>
          <a:latin typeface="Garamond" charset="0"/>
          <a:ea typeface="Garamond" charset="0"/>
          <a:cs typeface="Garamond" charset="0"/>
        </a:defRPr>
      </a:lvl1pPr>
      <a:lvl2pPr marL="384029" indent="-182870" algn="l" defTabSz="914354" rtl="0" eaLnBrk="1" latinLnBrk="0" hangingPunct="1">
        <a:lnSpc>
          <a:spcPct val="90000"/>
        </a:lnSpc>
        <a:spcBef>
          <a:spcPts val="200"/>
        </a:spcBef>
        <a:spcAft>
          <a:spcPts val="400"/>
        </a:spcAft>
        <a:buClr>
          <a:srgbClr val="00B0F0"/>
        </a:buClr>
        <a:buFont typeface="Calibri" pitchFamily="34" charset="0"/>
        <a:buChar char="◦"/>
        <a:defRPr sz="1800" kern="1200">
          <a:solidFill>
            <a:schemeClr val="bg2">
              <a:lumMod val="25000"/>
            </a:schemeClr>
          </a:solidFill>
          <a:latin typeface="Garamond" charset="0"/>
          <a:ea typeface="Garamond" charset="0"/>
          <a:cs typeface="Garamond" charset="0"/>
        </a:defRPr>
      </a:lvl2pPr>
      <a:lvl3pPr marL="566900"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2">
              <a:lumMod val="25000"/>
            </a:schemeClr>
          </a:solidFill>
          <a:latin typeface="Garamond" charset="0"/>
          <a:ea typeface="Garamond" charset="0"/>
          <a:cs typeface="Garamond" charset="0"/>
        </a:defRPr>
      </a:lvl3pPr>
      <a:lvl4pPr marL="749771"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2">
              <a:lumMod val="25000"/>
            </a:schemeClr>
          </a:solidFill>
          <a:latin typeface="Garamond" charset="0"/>
          <a:ea typeface="Garamond" charset="0"/>
          <a:cs typeface="Garamond" charset="0"/>
        </a:defRPr>
      </a:lvl4pPr>
      <a:lvl5pPr marL="932642"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2">
              <a:lumMod val="25000"/>
            </a:schemeClr>
          </a:solidFill>
          <a:latin typeface="Garamond" charset="0"/>
          <a:ea typeface="Garamond" charset="0"/>
          <a:cs typeface="Garamond"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jp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16.jpg"/><Relationship Id="rId10" Type="http://schemas.openxmlformats.org/officeDocument/2006/relationships/image" Target="../media/image35.png"/><Relationship Id="rId4" Type="http://schemas.openxmlformats.org/officeDocument/2006/relationships/image" Target="../media/image15.jp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16.jpg"/><Relationship Id="rId10" Type="http://schemas.openxmlformats.org/officeDocument/2006/relationships/image" Target="../media/image35.png"/><Relationship Id="rId4" Type="http://schemas.openxmlformats.org/officeDocument/2006/relationships/image" Target="../media/image15.jp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6.jp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6.jpg"/><Relationship Id="rId7"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29.emf"/><Relationship Id="rId7" Type="http://schemas.openxmlformats.org/officeDocument/2006/relationships/image" Target="../media/image33.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2.emf"/><Relationship Id="rId11" Type="http://schemas.openxmlformats.org/officeDocument/2006/relationships/image" Target="../media/image42.png"/><Relationship Id="rId5" Type="http://schemas.openxmlformats.org/officeDocument/2006/relationships/image" Target="../media/image31.emf"/><Relationship Id="rId10" Type="http://schemas.openxmlformats.org/officeDocument/2006/relationships/image" Target="../media/image36.emf"/><Relationship Id="rId4" Type="http://schemas.openxmlformats.org/officeDocument/2006/relationships/image" Target="../media/image30.emf"/><Relationship Id="rId9" Type="http://schemas.openxmlformats.org/officeDocument/2006/relationships/image" Target="../media/image35.emf"/></Relationships>
</file>

<file path=ppt/slides/_rels/slide16.xml.rels><?xml version="1.0" encoding="UTF-8" standalone="yes"?>
<Relationships xmlns="http://schemas.openxmlformats.org/package/2006/relationships"><Relationship Id="rId8" Type="http://schemas.openxmlformats.org/officeDocument/2006/relationships/hyperlink" Target="https://github.com/ORNL-CEES/DataTransferKit" TargetMode="External"/><Relationship Id="rId3" Type="http://schemas.openxmlformats.org/officeDocument/2006/relationships/image" Target="../media/image43.png"/><Relationship Id="rId7" Type="http://schemas.openxmlformats.org/officeDocument/2006/relationships/hyperlink" Target="http://github.com/trilinos/Trilinos.git"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github.com/sandialabs/LCM.git" TargetMode="External"/><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46.emf"/><Relationship Id="rId7"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emf"/><Relationship Id="rId4" Type="http://schemas.openxmlformats.org/officeDocument/2006/relationships/image" Target="../media/image47.emf"/></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1.jpg"/><Relationship Id="rId7"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50.png"/><Relationship Id="rId4" Type="http://schemas.openxmlformats.org/officeDocument/2006/relationships/image" Target="../media/image52.jpg"/></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slideLayout" Target="../slideLayouts/slideLayout2.xml"/><Relationship Id="rId7" Type="http://schemas.openxmlformats.org/officeDocument/2006/relationships/image" Target="../media/image60.png"/><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50.png"/><Relationship Id="rId5" Type="http://schemas.openxmlformats.org/officeDocument/2006/relationships/image" Target="../media/image59.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64.png"/><Relationship Id="rId4" Type="http://schemas.openxmlformats.org/officeDocument/2006/relationships/image" Target="../media/image63.emf"/></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67.emf"/><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70.jpg"/><Relationship Id="rId5" Type="http://schemas.openxmlformats.org/officeDocument/2006/relationships/image" Target="../media/image740.png"/><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71.emf"/><Relationship Id="rId7"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9.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380.png"/><Relationship Id="rId7" Type="http://schemas.openxmlformats.org/officeDocument/2006/relationships/image" Target="../media/image41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80.png"/><Relationship Id="rId5" Type="http://schemas.openxmlformats.org/officeDocument/2006/relationships/image" Target="../media/image78.png"/><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1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80.png"/><Relationship Id="rId11" Type="http://schemas.openxmlformats.org/officeDocument/2006/relationships/image" Target="../media/image101.png"/><Relationship Id="rId10"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440.png"/></Relationships>
</file>

<file path=ppt/slides/_rels/slide31.xml.rels><?xml version="1.0" encoding="UTF-8" standalone="yes"?>
<Relationships xmlns="http://schemas.openxmlformats.org/package/2006/relationships"><Relationship Id="rId3" Type="http://schemas.openxmlformats.org/officeDocument/2006/relationships/image" Target="../media/image460.png"/><Relationship Id="rId7" Type="http://schemas.openxmlformats.org/officeDocument/2006/relationships/image" Target="../media/image41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80.png"/><Relationship Id="rId11" Type="http://schemas.openxmlformats.org/officeDocument/2006/relationships/image" Target="../media/image101.png"/><Relationship Id="rId5" Type="http://schemas.openxmlformats.org/officeDocument/2006/relationships/image" Target="../media/image78.png"/><Relationship Id="rId10" Type="http://schemas.openxmlformats.org/officeDocument/2006/relationships/image" Target="../media/image401.png"/><Relationship Id="rId4" Type="http://schemas.openxmlformats.org/officeDocument/2006/relationships/image" Target="../media/image77.png"/><Relationship Id="rId9" Type="http://schemas.openxmlformats.org/officeDocument/2006/relationships/image" Target="../media/image470.png"/></Relationships>
</file>

<file path=ppt/slides/_rels/slide3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490.png"/><Relationship Id="rId7" Type="http://schemas.openxmlformats.org/officeDocument/2006/relationships/image" Target="../media/image41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80.png"/><Relationship Id="rId4" Type="http://schemas.openxmlformats.org/officeDocument/2006/relationships/image" Target="../media/image77.png"/><Relationship Id="rId9" Type="http://schemas.openxmlformats.org/officeDocument/2006/relationships/image" Target="../media/image101.png"/></Relationships>
</file>

<file path=ppt/slides/_rels/slide33.xml.rels><?xml version="1.0" encoding="UTF-8" standalone="yes"?>
<Relationships xmlns="http://schemas.openxmlformats.org/package/2006/relationships"><Relationship Id="rId8" Type="http://schemas.openxmlformats.org/officeDocument/2006/relationships/image" Target="../media/image410.png"/><Relationship Id="rId7" Type="http://schemas.openxmlformats.org/officeDocument/2006/relationships/image" Target="../media/image28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8.png"/><Relationship Id="rId11" Type="http://schemas.openxmlformats.org/officeDocument/2006/relationships/image" Target="../media/image101.png"/><Relationship Id="rId5" Type="http://schemas.openxmlformats.org/officeDocument/2006/relationships/image" Target="../media/image77.png"/><Relationship Id="rId10" Type="http://schemas.openxmlformats.org/officeDocument/2006/relationships/image" Target="../media/image440.png"/><Relationship Id="rId4" Type="http://schemas.openxmlformats.org/officeDocument/2006/relationships/image" Target="../media/image320.png"/><Relationship Id="rId9" Type="http://schemas.openxmlformats.org/officeDocument/2006/relationships/image" Target="../media/image51.png"/></Relationships>
</file>

<file path=ppt/slides/_rels/slide34.xml.rels><?xml version="1.0" encoding="UTF-8" standalone="yes"?>
<Relationships xmlns="http://schemas.openxmlformats.org/package/2006/relationships"><Relationship Id="rId8" Type="http://schemas.openxmlformats.org/officeDocument/2006/relationships/image" Target="../media/image540.png"/><Relationship Id="rId3" Type="http://schemas.openxmlformats.org/officeDocument/2006/relationships/image" Target="../media/image310.png"/><Relationship Id="rId7" Type="http://schemas.openxmlformats.org/officeDocument/2006/relationships/image" Target="../media/image530.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80.png"/><Relationship Id="rId11" Type="http://schemas.openxmlformats.org/officeDocument/2006/relationships/image" Target="../media/image101.png"/><Relationship Id="rId5" Type="http://schemas.openxmlformats.org/officeDocument/2006/relationships/image" Target="../media/image78.png"/><Relationship Id="rId10" Type="http://schemas.openxmlformats.org/officeDocument/2006/relationships/image" Target="../media/image51.png"/><Relationship Id="rId4" Type="http://schemas.openxmlformats.org/officeDocument/2006/relationships/image" Target="../media/image77.png"/><Relationship Id="rId9" Type="http://schemas.openxmlformats.org/officeDocument/2006/relationships/image" Target="../media/image410.png"/></Relationships>
</file>

<file path=ppt/slides/_rels/slide35.xml.rels><?xml version="1.0" encoding="UTF-8" standalone="yes"?>
<Relationships xmlns="http://schemas.openxmlformats.org/package/2006/relationships"><Relationship Id="rId8" Type="http://schemas.openxmlformats.org/officeDocument/2006/relationships/image" Target="../media/image540.png"/><Relationship Id="rId3" Type="http://schemas.openxmlformats.org/officeDocument/2006/relationships/image" Target="../media/image310.png"/><Relationship Id="rId7" Type="http://schemas.openxmlformats.org/officeDocument/2006/relationships/image" Target="../media/image53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80.png"/><Relationship Id="rId11" Type="http://schemas.openxmlformats.org/officeDocument/2006/relationships/image" Target="../media/image101.png"/><Relationship Id="rId5" Type="http://schemas.openxmlformats.org/officeDocument/2006/relationships/image" Target="../media/image78.png"/><Relationship Id="rId10" Type="http://schemas.openxmlformats.org/officeDocument/2006/relationships/image" Target="../media/image51.png"/><Relationship Id="rId4" Type="http://schemas.openxmlformats.org/officeDocument/2006/relationships/image" Target="../media/image77.png"/><Relationship Id="rId9" Type="http://schemas.openxmlformats.org/officeDocument/2006/relationships/image" Target="../media/image410.png"/></Relationships>
</file>

<file path=ppt/slides/_rels/slide36.xml.rels><?xml version="1.0" encoding="UTF-8" standalone="yes"?>
<Relationships xmlns="http://schemas.openxmlformats.org/package/2006/relationships"><Relationship Id="rId3" Type="http://schemas.openxmlformats.org/officeDocument/2006/relationships/image" Target="../media/image760.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780.png"/><Relationship Id="rId4" Type="http://schemas.openxmlformats.org/officeDocument/2006/relationships/image" Target="../media/image770.png"/></Relationships>
</file>

<file path=ppt/slides/_rels/slide3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80.png"/><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8" Type="http://schemas.openxmlformats.org/officeDocument/2006/relationships/image" Target="../media/image82.png"/><Relationship Id="rId3" Type="http://schemas.microsoft.com/office/2007/relationships/media" Target="../media/media3.mp4"/><Relationship Id="rId7" Type="http://schemas.openxmlformats.org/officeDocument/2006/relationships/image" Target="../media/image8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39.xml"/><Relationship Id="rId5" Type="http://schemas.openxmlformats.org/officeDocument/2006/relationships/slideLayout" Target="../slideLayouts/slideLayout2.xml"/><Relationship Id="rId4" Type="http://schemas.openxmlformats.org/officeDocument/2006/relationships/video" Target="../media/media3.mp4"/><Relationship Id="rId9" Type="http://schemas.openxmlformats.org/officeDocument/2006/relationships/image" Target="../media/image111.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85.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84.png"/><Relationship Id="rId4" Type="http://schemas.openxmlformats.org/officeDocument/2006/relationships/image" Target="../media/image83.png"/></Relationships>
</file>

<file path=ppt/slides/_rels/slide41.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70.jpg"/></Relationships>
</file>

<file path=ppt/slides/_rels/slide42.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0.jpg"/><Relationship Id="rId2" Type="http://schemas.openxmlformats.org/officeDocument/2006/relationships/video" Target="../media/media4.avi"/><Relationship Id="rId1" Type="http://schemas.microsoft.com/office/2007/relationships/media" Target="../media/media4.avi"/><Relationship Id="rId6" Type="http://schemas.openxmlformats.org/officeDocument/2006/relationships/image" Target="../media/image890.png"/><Relationship Id="rId5" Type="http://schemas.openxmlformats.org/officeDocument/2006/relationships/image" Target="../media/image90.png"/><Relationship Id="rId4"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91.png"/><Relationship Id="rId7" Type="http://schemas.openxmlformats.org/officeDocument/2006/relationships/image" Target="../media/image129.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00.jpg"/><Relationship Id="rId5" Type="http://schemas.openxmlformats.org/officeDocument/2006/relationships/image" Target="../media/image99.png"/><Relationship Id="rId10" Type="http://schemas.openxmlformats.org/officeDocument/2006/relationships/image" Target="../media/image70.jpg"/><Relationship Id="rId4" Type="http://schemas.openxmlformats.org/officeDocument/2006/relationships/image" Target="../media/image92.png"/><Relationship Id="rId9" Type="http://schemas.openxmlformats.org/officeDocument/2006/relationships/image" Target="../media/image131.png"/></Relationships>
</file>

<file path=ppt/slides/_rels/slide45.xml.rels><?xml version="1.0" encoding="UTF-8" standalone="yes"?>
<Relationships xmlns="http://schemas.openxmlformats.org/package/2006/relationships"><Relationship Id="rId8" Type="http://schemas.openxmlformats.org/officeDocument/2006/relationships/image" Target="../media/image104.jpg"/><Relationship Id="rId3" Type="http://schemas.openxmlformats.org/officeDocument/2006/relationships/slideLayout" Target="../slideLayouts/slideLayout4.xml"/><Relationship Id="rId7" Type="http://schemas.openxmlformats.org/officeDocument/2006/relationships/image" Target="../media/image103.jpg"/><Relationship Id="rId2" Type="http://schemas.openxmlformats.org/officeDocument/2006/relationships/video" Target="../media/media5.avi"/><Relationship Id="rId1" Type="http://schemas.microsoft.com/office/2007/relationships/media" Target="../media/media5.avi"/><Relationship Id="rId6" Type="http://schemas.openxmlformats.org/officeDocument/2006/relationships/image" Target="../media/image133.png"/><Relationship Id="rId5" Type="http://schemas.openxmlformats.org/officeDocument/2006/relationships/image" Target="../media/image102.png"/><Relationship Id="rId4" Type="http://schemas.openxmlformats.org/officeDocument/2006/relationships/notesSlide" Target="../notesSlides/notesSlide44.xml"/><Relationship Id="rId9" Type="http://schemas.openxmlformats.org/officeDocument/2006/relationships/image" Target="../media/image70.jp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0.jpg"/><Relationship Id="rId2" Type="http://schemas.openxmlformats.org/officeDocument/2006/relationships/video" Target="../media/media6.avi"/><Relationship Id="rId1" Type="http://schemas.microsoft.com/office/2007/relationships/media" Target="../media/media6.avi"/><Relationship Id="rId6" Type="http://schemas.openxmlformats.org/officeDocument/2006/relationships/image" Target="../media/image137.png"/><Relationship Id="rId5" Type="http://schemas.openxmlformats.org/officeDocument/2006/relationships/image" Target="../media/image106.png"/><Relationship Id="rId4"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70.jpg"/></Relationships>
</file>

<file path=ppt/slides/_rels/slide4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70.jpg"/></Relationships>
</file>

<file path=ppt/slides/_rels/slide4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70.jp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70.jpg"/></Relationships>
</file>

<file path=ppt/slides/_rels/slide5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0.xml"/><Relationship Id="rId1" Type="http://schemas.openxmlformats.org/officeDocument/2006/relationships/slideLayout" Target="../slideLayouts/slideLayout4.xml"/><Relationship Id="rId5" Type="http://schemas.openxmlformats.org/officeDocument/2006/relationships/image" Target="../media/image70.jpg"/><Relationship Id="rId4" Type="http://schemas.openxmlformats.org/officeDocument/2006/relationships/image" Target="../media/image116.png"/></Relationships>
</file>

<file path=ppt/slides/_rels/slide5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5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19.tiff"/></Relationships>
</file>

<file path=ppt/slides/_rels/slide5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21.tiff"/><Relationship Id="rId5" Type="http://schemas.openxmlformats.org/officeDocument/2006/relationships/image" Target="../media/image119.tiff"/><Relationship Id="rId4" Type="http://schemas.openxmlformats.org/officeDocument/2006/relationships/image" Target="../media/image118.png"/></Relationships>
</file>

<file path=ppt/slides/_rels/slide5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56.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37.emf"/><Relationship Id="rId18" Type="http://schemas.openxmlformats.org/officeDocument/2006/relationships/image" Target="../media/image141.png"/><Relationship Id="rId26" Type="http://schemas.openxmlformats.org/officeDocument/2006/relationships/image" Target="../media/image148.png"/><Relationship Id="rId3" Type="http://schemas.openxmlformats.org/officeDocument/2006/relationships/image" Target="../media/image580.png"/><Relationship Id="rId21" Type="http://schemas.openxmlformats.org/officeDocument/2006/relationships/image" Target="../media/image144.emf"/><Relationship Id="rId7" Type="http://schemas.openxmlformats.org/officeDocument/2006/relationships/image" Target="../media/image127.png"/><Relationship Id="rId12" Type="http://schemas.openxmlformats.org/officeDocument/2006/relationships/image" Target="../media/image136.png"/><Relationship Id="rId17" Type="http://schemas.openxmlformats.org/officeDocument/2006/relationships/image" Target="../media/image140.emf"/><Relationship Id="rId25" Type="http://schemas.openxmlformats.org/officeDocument/2006/relationships/image" Target="../media/image147.png"/><Relationship Id="rId2" Type="http://schemas.openxmlformats.org/officeDocument/2006/relationships/notesSlide" Target="../notesSlides/notesSlide55.xml"/><Relationship Id="rId16" Type="http://schemas.openxmlformats.org/officeDocument/2006/relationships/image" Target="../media/image710.png"/><Relationship Id="rId20" Type="http://schemas.openxmlformats.org/officeDocument/2006/relationships/image" Target="../media/image143.png"/><Relationship Id="rId1" Type="http://schemas.openxmlformats.org/officeDocument/2006/relationships/slideLayout" Target="../slideLayouts/slideLayout2.xml"/><Relationship Id="rId6" Type="http://schemas.openxmlformats.org/officeDocument/2006/relationships/image" Target="../media/image126.png"/><Relationship Id="rId11" Type="http://schemas.openxmlformats.org/officeDocument/2006/relationships/image" Target="../media/image135.png"/><Relationship Id="rId24" Type="http://schemas.openxmlformats.org/officeDocument/2006/relationships/image" Target="../media/image790.png"/><Relationship Id="rId5" Type="http://schemas.openxmlformats.org/officeDocument/2006/relationships/image" Target="../media/image125.png"/><Relationship Id="rId15" Type="http://schemas.openxmlformats.org/officeDocument/2006/relationships/image" Target="../media/image139.png"/><Relationship Id="rId23" Type="http://schemas.openxmlformats.org/officeDocument/2006/relationships/image" Target="../media/image146.png"/><Relationship Id="rId28" Type="http://schemas.openxmlformats.org/officeDocument/2006/relationships/image" Target="../media/image861.png"/><Relationship Id="rId10" Type="http://schemas.openxmlformats.org/officeDocument/2006/relationships/image" Target="../media/image134.png"/><Relationship Id="rId19" Type="http://schemas.openxmlformats.org/officeDocument/2006/relationships/image" Target="../media/image142.png"/><Relationship Id="rId4" Type="http://schemas.openxmlformats.org/officeDocument/2006/relationships/image" Target="../media/image124.png"/><Relationship Id="rId9" Type="http://schemas.openxmlformats.org/officeDocument/2006/relationships/image" Target="../media/image132.png"/><Relationship Id="rId14" Type="http://schemas.openxmlformats.org/officeDocument/2006/relationships/image" Target="../media/image138.png"/><Relationship Id="rId22" Type="http://schemas.openxmlformats.org/officeDocument/2006/relationships/image" Target="../media/image145.png"/><Relationship Id="rId27" Type="http://schemas.openxmlformats.org/officeDocument/2006/relationships/image" Target="../media/image822.png"/></Relationships>
</file>

<file path=ppt/slides/_rels/slide5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21.jpg"/></Relationships>
</file>

<file path=ppt/slides/_rels/slide60.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49.png"/><Relationship Id="rId7" Type="http://schemas.openxmlformats.org/officeDocument/2006/relationships/image" Target="NUL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media/image1500.png"/><Relationship Id="rId10" Type="http://schemas.openxmlformats.org/officeDocument/2006/relationships/image" Target="../media/image880.png"/><Relationship Id="rId4" Type="http://schemas.openxmlformats.org/officeDocument/2006/relationships/image" Target="../media/image852.png"/><Relationship Id="rId9" Type="http://schemas.openxmlformats.org/officeDocument/2006/relationships/image" Target="../media/image151.png"/></Relationships>
</file>

<file path=ppt/slides/_rels/slide61.xml.rels><?xml version="1.0" encoding="UTF-8" standalone="yes"?>
<Relationships xmlns="http://schemas.openxmlformats.org/package/2006/relationships"><Relationship Id="rId13" Type="http://schemas.openxmlformats.org/officeDocument/2006/relationships/image" Target="../media/image1090.png"/><Relationship Id="rId18" Type="http://schemas.openxmlformats.org/officeDocument/2006/relationships/image" Target="../media/image911.png"/><Relationship Id="rId3" Type="http://schemas.openxmlformats.org/officeDocument/2006/relationships/image" Target="../media/image920.png"/><Relationship Id="rId17" Type="http://schemas.openxmlformats.org/officeDocument/2006/relationships/image" Target="../media/image901.png"/><Relationship Id="rId2" Type="http://schemas.openxmlformats.org/officeDocument/2006/relationships/notesSlide" Target="../notesSlides/notesSlide60.xml"/><Relationship Id="rId16" Type="http://schemas.openxmlformats.org/officeDocument/2006/relationships/image" Target="../media/image1100.png"/><Relationship Id="rId1" Type="http://schemas.openxmlformats.org/officeDocument/2006/relationships/slideLayout" Target="../slideLayouts/slideLayout2.xml"/><Relationship Id="rId15" Type="http://schemas.openxmlformats.org/officeDocument/2006/relationships/image" Target="../media/image924.png"/><Relationship Id="rId19" Type="http://schemas.openxmlformats.org/officeDocument/2006/relationships/image" Target="../media/image150.png"/><Relationship Id="rId14" Type="http://schemas.openxmlformats.org/officeDocument/2006/relationships/image" Target="../media/image891.png"/></Relationships>
</file>

<file path=ppt/slides/_rels/slide62.xml.rels><?xml version="1.0" encoding="UTF-8" standalone="yes"?>
<Relationships xmlns="http://schemas.openxmlformats.org/package/2006/relationships"><Relationship Id="rId13" Type="http://schemas.openxmlformats.org/officeDocument/2006/relationships/image" Target="../media/image1090.png"/><Relationship Id="rId18" Type="http://schemas.openxmlformats.org/officeDocument/2006/relationships/image" Target="../media/image1130.png"/><Relationship Id="rId26" Type="http://schemas.openxmlformats.org/officeDocument/2006/relationships/image" Target="../media/image1140.png"/><Relationship Id="rId3" Type="http://schemas.openxmlformats.org/officeDocument/2006/relationships/slideLayout" Target="../slideLayouts/slideLayout2.xml"/><Relationship Id="rId17" Type="http://schemas.openxmlformats.org/officeDocument/2006/relationships/image" Target="../media/image1110.png"/><Relationship Id="rId12" Type="http://schemas.openxmlformats.org/officeDocument/2006/relationships/image" Target="../media/image1000.png"/><Relationship Id="rId25" Type="http://schemas.openxmlformats.org/officeDocument/2006/relationships/image" Target="../media/image192.png"/><Relationship Id="rId2" Type="http://schemas.openxmlformats.org/officeDocument/2006/relationships/video" Target="../media/media7.mov"/><Relationship Id="rId16" Type="http://schemas.openxmlformats.org/officeDocument/2006/relationships/image" Target="../media/image1100.png"/><Relationship Id="rId29" Type="http://schemas.openxmlformats.org/officeDocument/2006/relationships/image" Target="../media/image155.png"/><Relationship Id="rId1" Type="http://schemas.microsoft.com/office/2007/relationships/media" Target="../media/media7.mov"/><Relationship Id="rId11" Type="http://schemas.openxmlformats.org/officeDocument/2006/relationships/image" Target="../media/image992.png"/><Relationship Id="rId24" Type="http://schemas.openxmlformats.org/officeDocument/2006/relationships/image" Target="../media/image1070.png"/><Relationship Id="rId5" Type="http://schemas.openxmlformats.org/officeDocument/2006/relationships/image" Target="../media/image152.png"/><Relationship Id="rId15" Type="http://schemas.openxmlformats.org/officeDocument/2006/relationships/image" Target="../media/image924.png"/><Relationship Id="rId28" Type="http://schemas.openxmlformats.org/officeDocument/2006/relationships/image" Target="../media/image154.png"/><Relationship Id="rId19" Type="http://schemas.openxmlformats.org/officeDocument/2006/relationships/image" Target="../media/image980.png"/><Relationship Id="rId4" Type="http://schemas.openxmlformats.org/officeDocument/2006/relationships/notesSlide" Target="../notesSlides/notesSlide61.xml"/><Relationship Id="rId14" Type="http://schemas.openxmlformats.org/officeDocument/2006/relationships/image" Target="../media/image891.png"/><Relationship Id="rId27" Type="http://schemas.openxmlformats.org/officeDocument/2006/relationships/image" Target="../media/image153.png"/></Relationships>
</file>

<file path=ppt/slides/_rels/slide63.xml.rels><?xml version="1.0" encoding="UTF-8" standalone="yes"?>
<Relationships xmlns="http://schemas.openxmlformats.org/package/2006/relationships"><Relationship Id="rId8" Type="http://schemas.openxmlformats.org/officeDocument/2006/relationships/image" Target="../media/image1150.png"/><Relationship Id="rId13" Type="http://schemas.openxmlformats.org/officeDocument/2006/relationships/image" Target="../media/image158.png"/><Relationship Id="rId3" Type="http://schemas.microsoft.com/office/2007/relationships/media" Target="../media/media9.mp4"/><Relationship Id="rId7" Type="http://schemas.openxmlformats.org/officeDocument/2006/relationships/hyperlink" Target="https://github.com/Pressio/pressio-demoapps" TargetMode="External"/><Relationship Id="rId12" Type="http://schemas.openxmlformats.org/officeDocument/2006/relationships/image" Target="../media/image157.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notesSlide" Target="../notesSlides/notesSlide62.xml"/><Relationship Id="rId11" Type="http://schemas.openxmlformats.org/officeDocument/2006/relationships/image" Target="../media/image156.png"/><Relationship Id="rId5" Type="http://schemas.openxmlformats.org/officeDocument/2006/relationships/slideLayout" Target="../slideLayouts/slideLayout2.xml"/><Relationship Id="rId10" Type="http://schemas.openxmlformats.org/officeDocument/2006/relationships/image" Target="../media/image1170.png"/><Relationship Id="rId4" Type="http://schemas.openxmlformats.org/officeDocument/2006/relationships/video" Target="../media/media9.mp4"/><Relationship Id="rId9" Type="http://schemas.openxmlformats.org/officeDocument/2006/relationships/image" Target="../media/image1160.png"/><Relationship Id="rId14" Type="http://schemas.openxmlformats.org/officeDocument/2006/relationships/image" Target="../media/image1190.png"/></Relationships>
</file>

<file path=ppt/slides/_rels/slide64.xml.rels><?xml version="1.0" encoding="UTF-8" standalone="yes"?>
<Relationships xmlns="http://schemas.openxmlformats.org/package/2006/relationships"><Relationship Id="rId3" Type="http://schemas.openxmlformats.org/officeDocument/2006/relationships/image" Target="../media/image1192.png"/><Relationship Id="rId7" Type="http://schemas.openxmlformats.org/officeDocument/2006/relationships/image" Target="../media/image156.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hyperlink" Target="https://github.com/Pressio/pressio-demoapps" TargetMode="External"/><Relationship Id="rId5" Type="http://schemas.openxmlformats.org/officeDocument/2006/relationships/image" Target="../media/image160.png"/><Relationship Id="rId4" Type="http://schemas.openxmlformats.org/officeDocument/2006/relationships/image" Target="../media/image159.png"/></Relationships>
</file>

<file path=ppt/slides/_rels/slide65.xml.rels><?xml version="1.0" encoding="UTF-8" standalone="yes"?>
<Relationships xmlns="http://schemas.openxmlformats.org/package/2006/relationships"><Relationship Id="rId8" Type="http://schemas.openxmlformats.org/officeDocument/2006/relationships/image" Target="../media/image1280.png"/><Relationship Id="rId3" Type="http://schemas.openxmlformats.org/officeDocument/2006/relationships/slideLayout" Target="../slideLayouts/slideLayout2.xml"/><Relationship Id="rId7" Type="http://schemas.openxmlformats.org/officeDocument/2006/relationships/image" Target="../media/image1250.png"/><Relationship Id="rId12" Type="http://schemas.openxmlformats.org/officeDocument/2006/relationships/image" Target="../media/image1320.png"/><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162.png"/><Relationship Id="rId11" Type="http://schemas.openxmlformats.org/officeDocument/2006/relationships/image" Target="../media/image163.png"/><Relationship Id="rId5" Type="http://schemas.openxmlformats.org/officeDocument/2006/relationships/image" Target="../media/image161.png"/><Relationship Id="rId10" Type="http://schemas.openxmlformats.org/officeDocument/2006/relationships/image" Target="../media/image1251.png"/><Relationship Id="rId4" Type="http://schemas.openxmlformats.org/officeDocument/2006/relationships/notesSlide" Target="../notesSlides/notesSlide64.xml"/><Relationship Id="rId9" Type="http://schemas.openxmlformats.org/officeDocument/2006/relationships/image" Target="../media/image1290.png"/></Relationships>
</file>

<file path=ppt/slides/_rels/slide66.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slideLayout" Target="../slideLayouts/slideLayout2.xml"/><Relationship Id="rId7" Type="http://schemas.openxmlformats.org/officeDocument/2006/relationships/image" Target="../media/image1420.pn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164.png"/><Relationship Id="rId5" Type="http://schemas.openxmlformats.org/officeDocument/2006/relationships/image" Target="../media/image1450.png"/><Relationship Id="rId4" Type="http://schemas.openxmlformats.org/officeDocument/2006/relationships/notesSlide" Target="../notesSlides/notesSlide65.xml"/><Relationship Id="rId9" Type="http://schemas.openxmlformats.org/officeDocument/2006/relationships/image" Target="../media/image1430.png"/></Relationships>
</file>

<file path=ppt/slides/_rels/slide6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1640.png"/><Relationship Id="rId5" Type="http://schemas.openxmlformats.org/officeDocument/2006/relationships/image" Target="../media/image193.png"/><Relationship Id="rId4" Type="http://schemas.openxmlformats.org/officeDocument/2006/relationships/image" Target="../media/image167.png"/></Relationships>
</file>

<file path=ppt/slides/_rels/slide68.xml.rels><?xml version="1.0" encoding="UTF-8" standalone="yes"?>
<Relationships xmlns="http://schemas.openxmlformats.org/package/2006/relationships"><Relationship Id="rId13" Type="http://schemas.openxmlformats.org/officeDocument/2006/relationships/image" Target="NULL"/><Relationship Id="rId3" Type="http://schemas.openxmlformats.org/officeDocument/2006/relationships/slideLayout" Target="../slideLayouts/slideLayout2.xml"/><Relationship Id="rId12" Type="http://schemas.openxmlformats.org/officeDocument/2006/relationships/image" Target="NULL"/><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NULL"/><Relationship Id="rId5" Type="http://schemas.openxmlformats.org/officeDocument/2006/relationships/hyperlink" Target="https://github.com/Pressio/pressio-demoapps" TargetMode="External"/><Relationship Id="rId10" Type="http://schemas.openxmlformats.org/officeDocument/2006/relationships/image" Target="../media/image156.png"/><Relationship Id="rId4" Type="http://schemas.openxmlformats.org/officeDocument/2006/relationships/notesSlide" Target="../notesSlides/notesSlide67.xml"/><Relationship Id="rId9" Type="http://schemas.openxmlformats.org/officeDocument/2006/relationships/image" Target="NULL"/><Relationship Id="rId14" Type="http://schemas.openxmlformats.org/officeDocument/2006/relationships/image" Target="../media/image168.png"/></Relationships>
</file>

<file path=ppt/slides/_rels/slide6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8.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8" Type="http://schemas.openxmlformats.org/officeDocument/2006/relationships/image" Target="../media/image173.png"/><Relationship Id="rId3" Type="http://schemas.openxmlformats.org/officeDocument/2006/relationships/slideLayout" Target="../slideLayouts/slideLayout2.xml"/><Relationship Id="rId21" Type="http://schemas.openxmlformats.org/officeDocument/2006/relationships/image" Target="../media/image175.png"/><Relationship Id="rId17" Type="http://schemas.openxmlformats.org/officeDocument/2006/relationships/image" Target="../media/image191.png"/><Relationship Id="rId2" Type="http://schemas.openxmlformats.org/officeDocument/2006/relationships/video" Target="../media/media13.mp4"/><Relationship Id="rId16" Type="http://schemas.openxmlformats.org/officeDocument/2006/relationships/image" Target="../media/image172.png"/><Relationship Id="rId20" Type="http://schemas.openxmlformats.org/officeDocument/2006/relationships/image" Target="../media/image174.png"/><Relationship Id="rId1" Type="http://schemas.microsoft.com/office/2007/relationships/media" Target="../media/media13.mp4"/><Relationship Id="rId6" Type="http://schemas.openxmlformats.org/officeDocument/2006/relationships/image" Target="../media/image170.png"/><Relationship Id="rId5" Type="http://schemas.openxmlformats.org/officeDocument/2006/relationships/image" Target="../media/image169.png"/><Relationship Id="rId15" Type="http://schemas.openxmlformats.org/officeDocument/2006/relationships/image" Target="../media/image171.png"/><Relationship Id="rId19" Type="http://schemas.openxmlformats.org/officeDocument/2006/relationships/image" Target="../media/image13.jpg"/><Relationship Id="rId4" Type="http://schemas.openxmlformats.org/officeDocument/2006/relationships/notesSlide" Target="../notesSlides/notesSlide70.xml"/><Relationship Id="rId14" Type="http://schemas.openxmlformats.org/officeDocument/2006/relationships/image" Target="../media/image1340.png"/><Relationship Id="rId22" Type="http://schemas.openxmlformats.org/officeDocument/2006/relationships/image" Target="../media/image176.png"/></Relationships>
</file>

<file path=ppt/slides/_rels/slide72.xml.rels><?xml version="1.0" encoding="UTF-8" standalone="yes"?>
<Relationships xmlns="http://schemas.openxmlformats.org/package/2006/relationships"><Relationship Id="rId8" Type="http://schemas.openxmlformats.org/officeDocument/2006/relationships/image" Target="../media/image181.jfif"/><Relationship Id="rId3" Type="http://schemas.openxmlformats.org/officeDocument/2006/relationships/image" Target="../media/image177.jpg"/><Relationship Id="rId7" Type="http://schemas.openxmlformats.org/officeDocument/2006/relationships/image" Target="../media/image180.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123.png"/><Relationship Id="rId11" Type="http://schemas.openxmlformats.org/officeDocument/2006/relationships/image" Target="../media/image184.jpeg"/><Relationship Id="rId5" Type="http://schemas.openxmlformats.org/officeDocument/2006/relationships/image" Target="../media/image179.jpg"/><Relationship Id="rId10" Type="http://schemas.openxmlformats.org/officeDocument/2006/relationships/image" Target="../media/image183.emf"/><Relationship Id="rId4" Type="http://schemas.openxmlformats.org/officeDocument/2006/relationships/image" Target="../media/image178.jfif"/><Relationship Id="rId9" Type="http://schemas.openxmlformats.org/officeDocument/2006/relationships/image" Target="../media/image182.png"/></Relationships>
</file>

<file path=ppt/slides/_rels/slide73.xml.rels><?xml version="1.0" encoding="UTF-8" standalone="yes"?>
<Relationships xmlns="http://schemas.openxmlformats.org/package/2006/relationships"><Relationship Id="rId3" Type="http://schemas.openxmlformats.org/officeDocument/2006/relationships/hyperlink" Target="https://arxiv.org/abs/2311.00224" TargetMode="External"/><Relationship Id="rId2" Type="http://schemas.openxmlformats.org/officeDocument/2006/relationships/hyperlink" Target="https://arxiv.org/abs/2210.12551" TargetMode="External"/><Relationship Id="rId1" Type="http://schemas.openxmlformats.org/officeDocument/2006/relationships/slideLayout" Target="../slideLayouts/slideLayout2.xml"/><Relationship Id="rId6" Type="http://schemas.openxmlformats.org/officeDocument/2006/relationships/hyperlink" Target="http://www.sandia.gov/~ikalash" TargetMode="External"/><Relationship Id="rId5" Type="http://schemas.openxmlformats.org/officeDocument/2006/relationships/hyperlink" Target="mailto:ikalash@sandia.gov" TargetMode="External"/><Relationship Id="rId4" Type="http://schemas.openxmlformats.org/officeDocument/2006/relationships/hyperlink" Target="https://arxiv.org/abs/2311.05643"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183.emf"/><Relationship Id="rId3" Type="http://schemas.openxmlformats.org/officeDocument/2006/relationships/image" Target="../media/image1810.png"/><Relationship Id="rId7" Type="http://schemas.openxmlformats.org/officeDocument/2006/relationships/image" Target="../media/image177.jp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186.jpg"/><Relationship Id="rId10" Type="http://schemas.openxmlformats.org/officeDocument/2006/relationships/image" Target="../media/image187.jpg"/><Relationship Id="rId4" Type="http://schemas.openxmlformats.org/officeDocument/2006/relationships/image" Target="../media/image185.jpeg"/><Relationship Id="rId9" Type="http://schemas.openxmlformats.org/officeDocument/2006/relationships/image" Target="../media/image179.jpg"/></Relationships>
</file>

<file path=ppt/slides/_rels/slide76.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189.jpg"/></Relationships>
</file>

<file path=ppt/slides/_rels/slide78.xml.rels><?xml version="1.0" encoding="UTF-8" standalone="yes"?>
<Relationships xmlns="http://schemas.openxmlformats.org/package/2006/relationships"><Relationship Id="rId8" Type="http://schemas.openxmlformats.org/officeDocument/2006/relationships/image" Target="../media/image940.png"/><Relationship Id="rId3" Type="http://schemas.openxmlformats.org/officeDocument/2006/relationships/image" Target="../media/image871.png"/><Relationship Id="rId7" Type="http://schemas.openxmlformats.org/officeDocument/2006/relationships/image" Target="../media/image194.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190.png"/><Relationship Id="rId5" Type="http://schemas.openxmlformats.org/officeDocument/2006/relationships/image" Target="../media/image9240.png"/><Relationship Id="rId10" Type="http://schemas.openxmlformats.org/officeDocument/2006/relationships/image" Target="../media/image195.png"/><Relationship Id="rId4" Type="http://schemas.openxmlformats.org/officeDocument/2006/relationships/image" Target="../media/image8910.png"/><Relationship Id="rId9" Type="http://schemas.openxmlformats.org/officeDocument/2006/relationships/image" Target="../media/image950.png"/></Relationships>
</file>

<file path=ppt/slides/_rels/slide79.xml.rels><?xml version="1.0" encoding="UTF-8" standalone="yes"?>
<Relationships xmlns="http://schemas.openxmlformats.org/package/2006/relationships"><Relationship Id="rId8" Type="http://schemas.openxmlformats.org/officeDocument/2006/relationships/image" Target="../media/image197.png"/><Relationship Id="rId13" Type="http://schemas.openxmlformats.org/officeDocument/2006/relationships/image" Target="../media/image1090.png"/><Relationship Id="rId18" Type="http://schemas.openxmlformats.org/officeDocument/2006/relationships/image" Target="../media/image1120.png"/><Relationship Id="rId3" Type="http://schemas.microsoft.com/office/2007/relationships/media" Target="../media/media15.mov"/><Relationship Id="rId21" Type="http://schemas.openxmlformats.org/officeDocument/2006/relationships/image" Target="../media/image1031.png"/><Relationship Id="rId7" Type="http://schemas.openxmlformats.org/officeDocument/2006/relationships/image" Target="../media/image196.png"/><Relationship Id="rId17" Type="http://schemas.openxmlformats.org/officeDocument/2006/relationships/image" Target="../media/image1041.png"/><Relationship Id="rId2" Type="http://schemas.openxmlformats.org/officeDocument/2006/relationships/video" Target="../media/media14.mov"/><Relationship Id="rId16" Type="http://schemas.openxmlformats.org/officeDocument/2006/relationships/image" Target="../media/image1100.png"/><Relationship Id="rId20" Type="http://schemas.openxmlformats.org/officeDocument/2006/relationships/image" Target="../media/image1020.png"/><Relationship Id="rId1" Type="http://schemas.microsoft.com/office/2007/relationships/media" Target="../media/media14.mov"/><Relationship Id="rId6" Type="http://schemas.openxmlformats.org/officeDocument/2006/relationships/notesSlide" Target="../notesSlides/notesSlide76.xml"/><Relationship Id="rId24" Type="http://schemas.openxmlformats.org/officeDocument/2006/relationships/image" Target="../media/image1060.png"/><Relationship Id="rId5" Type="http://schemas.openxmlformats.org/officeDocument/2006/relationships/slideLayout" Target="../slideLayouts/slideLayout2.xml"/><Relationship Id="rId15" Type="http://schemas.openxmlformats.org/officeDocument/2006/relationships/image" Target="../media/image924.png"/><Relationship Id="rId23" Type="http://schemas.openxmlformats.org/officeDocument/2006/relationships/image" Target="../media/image1050.png"/><Relationship Id="rId19" Type="http://schemas.openxmlformats.org/officeDocument/2006/relationships/image" Target="../media/image1013.png"/><Relationship Id="rId4" Type="http://schemas.openxmlformats.org/officeDocument/2006/relationships/video" Target="../media/media15.mov"/><Relationship Id="rId14" Type="http://schemas.openxmlformats.org/officeDocument/2006/relationships/image" Target="../media/image891.png"/><Relationship Id="rId22" Type="http://schemas.openxmlformats.org/officeDocument/2006/relationships/image" Target="../media/image1042.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1300.png"/><Relationship Id="rId3" Type="http://schemas.openxmlformats.org/officeDocument/2006/relationships/slideLayout" Target="../slideLayouts/slideLayout2.xml"/><Relationship Id="rId7" Type="http://schemas.openxmlformats.org/officeDocument/2006/relationships/image" Target="../media/image1270.pn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198.png"/><Relationship Id="rId5" Type="http://schemas.openxmlformats.org/officeDocument/2006/relationships/image" Target="../media/image164.png"/><Relationship Id="rId4" Type="http://schemas.openxmlformats.org/officeDocument/2006/relationships/notesSlide" Target="../notesSlides/notesSlide78.xml"/></Relationships>
</file>

<file path=ppt/slides/_rels/slide82.xml.rels><?xml version="1.0" encoding="UTF-8" standalone="yes"?>
<Relationships xmlns="http://schemas.openxmlformats.org/package/2006/relationships"><Relationship Id="rId3" Type="http://schemas.openxmlformats.org/officeDocument/2006/relationships/image" Target="../media/image199.png"/><Relationship Id="rId7" Type="http://schemas.openxmlformats.org/officeDocument/2006/relationships/image" Target="../media/image1370.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1270.png"/><Relationship Id="rId5" Type="http://schemas.openxmlformats.org/officeDocument/2006/relationships/image" Target="../media/image1390.png"/><Relationship Id="rId4" Type="http://schemas.openxmlformats.org/officeDocument/2006/relationships/image" Target="../media/image200.png"/></Relationships>
</file>

<file path=ppt/slides/_rels/slide83.xml.rels><?xml version="1.0" encoding="UTF-8" standalone="yes"?>
<Relationships xmlns="http://schemas.openxmlformats.org/package/2006/relationships"><Relationship Id="rId3" Type="http://schemas.openxmlformats.org/officeDocument/2006/relationships/image" Target="../media/image199.png"/><Relationship Id="rId7" Type="http://schemas.openxmlformats.org/officeDocument/2006/relationships/image" Target="../media/image1350.pn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1341.png"/><Relationship Id="rId5" Type="http://schemas.openxmlformats.org/officeDocument/2006/relationships/image" Target="../media/image1390.png"/><Relationship Id="rId4" Type="http://schemas.openxmlformats.org/officeDocument/2006/relationships/image" Target="../media/image198.png"/></Relationships>
</file>

<file path=ppt/slides/_rels/slide84.xml.rels><?xml version="1.0" encoding="UTF-8" standalone="yes"?>
<Relationships xmlns="http://schemas.openxmlformats.org/package/2006/relationships"><Relationship Id="rId3" Type="http://schemas.openxmlformats.org/officeDocument/2006/relationships/image" Target="../media/image199.png"/><Relationship Id="rId7" Type="http://schemas.openxmlformats.org/officeDocument/2006/relationships/image" Target="../media/image1380.pn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1341.png"/><Relationship Id="rId5" Type="http://schemas.openxmlformats.org/officeDocument/2006/relationships/image" Target="../media/image1390.png"/><Relationship Id="rId4" Type="http://schemas.openxmlformats.org/officeDocument/2006/relationships/image" Target="../media/image165.png"/></Relationships>
</file>

<file path=ppt/slides/_rels/slide85.xml.rels><?xml version="1.0" encoding="UTF-8" standalone="yes"?>
<Relationships xmlns="http://schemas.openxmlformats.org/package/2006/relationships"><Relationship Id="rId3" Type="http://schemas.openxmlformats.org/officeDocument/2006/relationships/image" Target="../media/image199.png"/><Relationship Id="rId7" Type="http://schemas.openxmlformats.org/officeDocument/2006/relationships/image" Target="../media/image1410.pn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1270.png"/><Relationship Id="rId5" Type="http://schemas.openxmlformats.org/officeDocument/2006/relationships/image" Target="../media/image1390.png"/><Relationship Id="rId4" Type="http://schemas.openxmlformats.org/officeDocument/2006/relationships/image" Target="../media/image201.png"/></Relationships>
</file>

<file path=ppt/slides/_rels/slide86.xml.rels><?xml version="1.0" encoding="UTF-8" standalone="yes"?>
<Relationships xmlns="http://schemas.openxmlformats.org/package/2006/relationships"><Relationship Id="rId8" Type="http://schemas.openxmlformats.org/officeDocument/2006/relationships/image" Target="../media/image1960.png"/><Relationship Id="rId13" Type="http://schemas.openxmlformats.org/officeDocument/2006/relationships/image" Target="../media/image202.png"/><Relationship Id="rId3" Type="http://schemas.microsoft.com/office/2007/relationships/media" Target="../media/media17.mp4"/><Relationship Id="rId7" Type="http://schemas.openxmlformats.org/officeDocument/2006/relationships/hyperlink" Target="https://github.com/Pressio/pressio-demoapps" TargetMode="External"/><Relationship Id="rId12" Type="http://schemas.openxmlformats.org/officeDocument/2006/relationships/image" Target="../media/image1501.png"/><Relationship Id="rId2" Type="http://schemas.openxmlformats.org/officeDocument/2006/relationships/video" Target="../media/media16.mp4"/><Relationship Id="rId1" Type="http://schemas.microsoft.com/office/2007/relationships/media" Target="../media/media16.mp4"/><Relationship Id="rId6" Type="http://schemas.openxmlformats.org/officeDocument/2006/relationships/notesSlide" Target="../notesSlides/notesSlide83.xml"/><Relationship Id="rId11" Type="http://schemas.openxmlformats.org/officeDocument/2006/relationships/image" Target="../media/image1491.png"/><Relationship Id="rId5" Type="http://schemas.openxmlformats.org/officeDocument/2006/relationships/slideLayout" Target="../slideLayouts/slideLayout2.xml"/><Relationship Id="rId10" Type="http://schemas.openxmlformats.org/officeDocument/2006/relationships/image" Target="../media/image156.png"/><Relationship Id="rId4" Type="http://schemas.openxmlformats.org/officeDocument/2006/relationships/video" Target="../media/media17.mp4"/><Relationship Id="rId9" Type="http://schemas.openxmlformats.org/officeDocument/2006/relationships/image" Target="../media/image1471.png"/><Relationship Id="rId14" Type="http://schemas.openxmlformats.org/officeDocument/2006/relationships/image" Target="../media/image203.png"/></Relationships>
</file>

<file path=ppt/slides/_rels/slide87.xml.rels><?xml version="1.0" encoding="UTF-8" standalone="yes"?>
<Relationships xmlns="http://schemas.openxmlformats.org/package/2006/relationships"><Relationship Id="rId8" Type="http://schemas.openxmlformats.org/officeDocument/2006/relationships/image" Target="../media/image205.png"/><Relationship Id="rId3" Type="http://schemas.openxmlformats.org/officeDocument/2006/relationships/image" Target="../media/image204.png"/><Relationship Id="rId7" Type="http://schemas.openxmlformats.org/officeDocument/2006/relationships/image" Target="../media/image156.pn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hyperlink" Target="https://github.com/Pressio/pressio-demoapps" TargetMode="External"/><Relationship Id="rId5" Type="http://schemas.openxmlformats.org/officeDocument/2006/relationships/image" Target="../media/image2000.png"/><Relationship Id="rId4" Type="http://schemas.openxmlformats.org/officeDocument/2006/relationships/image" Target="../media/image1540.png"/></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90.png"/><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207.png"/><Relationship Id="rId5" Type="http://schemas.openxmlformats.org/officeDocument/2006/relationships/image" Target="../media/image206.png"/><Relationship Id="rId10" Type="http://schemas.openxmlformats.org/officeDocument/2006/relationships/image" Target="../media/image168.png"/><Relationship Id="rId4" Type="http://schemas.openxmlformats.org/officeDocument/2006/relationships/notesSlide" Target="../notesSlides/notesSlide85.xml"/><Relationship Id="rId9" Type="http://schemas.openxmlformats.org/officeDocument/2006/relationships/image" Target="../media/image1610.png"/></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10.png"/><Relationship Id="rId2" Type="http://schemas.openxmlformats.org/officeDocument/2006/relationships/video" Target="../media/media18.mp4"/><Relationship Id="rId1" Type="http://schemas.microsoft.com/office/2007/relationships/media" Target="../media/media18.mp4"/><Relationship Id="rId6" Type="http://schemas.openxmlformats.org/officeDocument/2006/relationships/image" Target="../media/image209.png"/><Relationship Id="rId5" Type="http://schemas.openxmlformats.org/officeDocument/2006/relationships/image" Target="../media/image208.png"/><Relationship Id="rId4" Type="http://schemas.openxmlformats.org/officeDocument/2006/relationships/notesSlide" Target="../notesSlides/notesSlide86.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3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6.png"/><Relationship Id="rId4" Type="http://schemas.openxmlformats.org/officeDocument/2006/relationships/image" Target="../media/image23.png"/></Relationships>
</file>

<file path=ppt/slides/_rels/slide90.xml.rels><?xml version="1.0" encoding="UTF-8" standalone="yes"?>
<Relationships xmlns="http://schemas.openxmlformats.org/package/2006/relationships"><Relationship Id="rId3" Type="http://schemas.openxmlformats.org/officeDocument/2006/relationships/image" Target="../media/image1030.png"/><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04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9F3A1C2-0853-46D0-B90D-A3BD784F5F60}"/>
              </a:ext>
            </a:extLst>
          </p:cNvPr>
          <p:cNvSpPr/>
          <p:nvPr/>
        </p:nvSpPr>
        <p:spPr>
          <a:xfrm>
            <a:off x="-492369" y="2928220"/>
            <a:ext cx="8044012" cy="1840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50550" y="1200509"/>
            <a:ext cx="7410741" cy="1690255"/>
          </a:xfrm>
        </p:spPr>
        <p:txBody>
          <a:bodyPr>
            <a:normAutofit/>
          </a:bodyPr>
          <a:lstStyle/>
          <a:p>
            <a:pPr algn="ctr"/>
            <a:r>
              <a:rPr lang="en-US" sz="3000" dirty="0"/>
              <a:t>Accelerating mod/sim workflows through hybrid domain decomposition-based models and the Schwarz alternating method</a:t>
            </a:r>
          </a:p>
        </p:txBody>
      </p:sp>
      <p:pic>
        <p:nvPicPr>
          <p:cNvPr id="10" name="Picture 9">
            <a:extLst>
              <a:ext uri="{FF2B5EF4-FFF2-40B4-BE49-F238E27FC236}">
                <a16:creationId xmlns:a16="http://schemas.microsoft.com/office/drawing/2014/main" id="{60850F1A-A991-8944-9855-49FE78446442}"/>
              </a:ext>
            </a:extLst>
          </p:cNvPr>
          <p:cNvPicPr>
            <a:picLocks noChangeAspect="1"/>
          </p:cNvPicPr>
          <p:nvPr/>
        </p:nvPicPr>
        <p:blipFill>
          <a:blip r:embed="rId3"/>
          <a:stretch>
            <a:fillRect/>
          </a:stretch>
        </p:blipFill>
        <p:spPr>
          <a:xfrm>
            <a:off x="7549961" y="1228439"/>
            <a:ext cx="2652129" cy="1690256"/>
          </a:xfrm>
          <a:prstGeom prst="rect">
            <a:avLst/>
          </a:prstGeom>
        </p:spPr>
      </p:pic>
      <p:sp>
        <p:nvSpPr>
          <p:cNvPr id="7" name="TextBox 6">
            <a:extLst>
              <a:ext uri="{FF2B5EF4-FFF2-40B4-BE49-F238E27FC236}">
                <a16:creationId xmlns:a16="http://schemas.microsoft.com/office/drawing/2014/main" id="{D45B2C75-A600-4E12-B07D-0D7ADD0A9A95}"/>
              </a:ext>
            </a:extLst>
          </p:cNvPr>
          <p:cNvSpPr txBox="1"/>
          <p:nvPr/>
        </p:nvSpPr>
        <p:spPr>
          <a:xfrm>
            <a:off x="246204" y="4860017"/>
            <a:ext cx="7260336" cy="748923"/>
          </a:xfrm>
          <a:prstGeom prst="rect">
            <a:avLst/>
          </a:prstGeom>
          <a:solidFill>
            <a:schemeClr val="bg1"/>
          </a:solidFill>
        </p:spPr>
        <p:txBody>
          <a:bodyPr wrap="square" rtlCol="0">
            <a:spAutoFit/>
          </a:bodyPr>
          <a:lstStyle/>
          <a:p>
            <a:pPr algn="ctr"/>
            <a:r>
              <a:rPr lang="en-US" b="1" dirty="0"/>
              <a:t>Irina Tezaur</a:t>
            </a:r>
            <a:r>
              <a:rPr lang="en-US" baseline="30000" dirty="0"/>
              <a:t>1</a:t>
            </a:r>
            <a:r>
              <a:rPr lang="en-US" dirty="0"/>
              <a:t>, Alejandro Mota</a:t>
            </a:r>
            <a:r>
              <a:rPr lang="en-US" baseline="30000" dirty="0"/>
              <a:t>1</a:t>
            </a:r>
            <a:r>
              <a:rPr lang="en-US" dirty="0"/>
              <a:t>, Coleman Alleman</a:t>
            </a:r>
            <a:r>
              <a:rPr lang="en-US" baseline="30000" dirty="0"/>
              <a:t>1</a:t>
            </a:r>
            <a:r>
              <a:rPr lang="en-US" dirty="0"/>
              <a:t>, Greg Phlipot</a:t>
            </a:r>
            <a:r>
              <a:rPr lang="en-US" baseline="30000" dirty="0"/>
              <a:t>2</a:t>
            </a:r>
            <a:r>
              <a:rPr lang="en-US" dirty="0"/>
              <a:t>, Chris Wentland</a:t>
            </a:r>
            <a:r>
              <a:rPr lang="en-US" baseline="30000" dirty="0"/>
              <a:t>1</a:t>
            </a:r>
            <a:r>
              <a:rPr lang="en-US" dirty="0"/>
              <a:t>, Francesco Rizzi</a:t>
            </a:r>
            <a:r>
              <a:rPr lang="en-US" baseline="30000" dirty="0"/>
              <a:t>3</a:t>
            </a:r>
            <a:r>
              <a:rPr lang="en-US" dirty="0"/>
              <a:t>, Joshua Barnett</a:t>
            </a:r>
            <a:r>
              <a:rPr lang="en-US" baseline="30000" dirty="0"/>
              <a:t>4</a:t>
            </a:r>
          </a:p>
          <a:p>
            <a:endParaRPr lang="en-US" sz="1000" baseline="30000" dirty="0"/>
          </a:p>
        </p:txBody>
      </p:sp>
      <p:sp>
        <p:nvSpPr>
          <p:cNvPr id="11" name="TextBox 10">
            <a:extLst>
              <a:ext uri="{FF2B5EF4-FFF2-40B4-BE49-F238E27FC236}">
                <a16:creationId xmlns:a16="http://schemas.microsoft.com/office/drawing/2014/main" id="{58D30EF3-62B5-47EF-B524-5154524896B8}"/>
              </a:ext>
            </a:extLst>
          </p:cNvPr>
          <p:cNvSpPr txBox="1"/>
          <p:nvPr/>
        </p:nvSpPr>
        <p:spPr>
          <a:xfrm>
            <a:off x="546051" y="6324501"/>
            <a:ext cx="6660642" cy="646331"/>
          </a:xfrm>
          <a:prstGeom prst="rect">
            <a:avLst/>
          </a:prstGeom>
          <a:noFill/>
        </p:spPr>
        <p:txBody>
          <a:bodyPr wrap="square" rtlCol="0">
            <a:spAutoFit/>
          </a:bodyPr>
          <a:lstStyle/>
          <a:p>
            <a:r>
              <a:rPr lang="en-US" dirty="0"/>
              <a:t>ESCO 2024							June 10-14, 2024</a:t>
            </a:r>
          </a:p>
          <a:p>
            <a:endParaRPr lang="en-US" dirty="0"/>
          </a:p>
        </p:txBody>
      </p:sp>
      <p:sp>
        <p:nvSpPr>
          <p:cNvPr id="3" name="Rectangle 2">
            <a:extLst>
              <a:ext uri="{FF2B5EF4-FFF2-40B4-BE49-F238E27FC236}">
                <a16:creationId xmlns:a16="http://schemas.microsoft.com/office/drawing/2014/main" id="{E864F253-7ED7-44E9-BA1A-2D21BE4A20FA}"/>
              </a:ext>
            </a:extLst>
          </p:cNvPr>
          <p:cNvSpPr/>
          <p:nvPr/>
        </p:nvSpPr>
        <p:spPr>
          <a:xfrm>
            <a:off x="361950" y="2928220"/>
            <a:ext cx="1076325" cy="17026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03CBBF2-82BF-4F72-937C-ED84D4DFD145}"/>
              </a:ext>
            </a:extLst>
          </p:cNvPr>
          <p:cNvSpPr/>
          <p:nvPr/>
        </p:nvSpPr>
        <p:spPr>
          <a:xfrm>
            <a:off x="6475318" y="2928220"/>
            <a:ext cx="1076325" cy="17026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1">
            <a:extLst>
              <a:ext uri="{FF2B5EF4-FFF2-40B4-BE49-F238E27FC236}">
                <a16:creationId xmlns:a16="http://schemas.microsoft.com/office/drawing/2014/main" id="{564AA43F-312F-44D4-83B0-2AFFA3F19430}"/>
              </a:ext>
            </a:extLst>
          </p:cNvPr>
          <p:cNvSpPr txBox="1"/>
          <p:nvPr/>
        </p:nvSpPr>
        <p:spPr>
          <a:xfrm>
            <a:off x="7804898" y="5861514"/>
            <a:ext cx="2496621"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i="0" dirty="0">
                <a:solidFill>
                  <a:srgbClr val="010B13"/>
                </a:solidFill>
                <a:effectLst/>
              </a:rPr>
              <a:t>SAND2024-06735C</a:t>
            </a:r>
            <a:endParaRPr lang="en-US" dirty="0"/>
          </a:p>
        </p:txBody>
      </p:sp>
      <p:pic>
        <p:nvPicPr>
          <p:cNvPr id="21" name="Picture 20" descr="Diagram&#10;&#10;Description automatically generated">
            <a:extLst>
              <a:ext uri="{FF2B5EF4-FFF2-40B4-BE49-F238E27FC236}">
                <a16:creationId xmlns:a16="http://schemas.microsoft.com/office/drawing/2014/main" id="{B5326C38-B2B1-4691-9435-82BAFF6A5D66}"/>
              </a:ext>
            </a:extLst>
          </p:cNvPr>
          <p:cNvPicPr>
            <a:picLocks noChangeAspect="1"/>
          </p:cNvPicPr>
          <p:nvPr/>
        </p:nvPicPr>
        <p:blipFill>
          <a:blip r:embed="rId4"/>
          <a:stretch>
            <a:fillRect/>
          </a:stretch>
        </p:blipFill>
        <p:spPr>
          <a:xfrm>
            <a:off x="4864959" y="3005828"/>
            <a:ext cx="2709322" cy="1452353"/>
          </a:xfrm>
          <a:prstGeom prst="rect">
            <a:avLst/>
          </a:prstGeom>
        </p:spPr>
      </p:pic>
      <p:pic>
        <p:nvPicPr>
          <p:cNvPr id="16" name="Picture 15" descr="notched-cylinder-hex-coarse-tet-fine-deformed.png">
            <a:extLst>
              <a:ext uri="{FF2B5EF4-FFF2-40B4-BE49-F238E27FC236}">
                <a16:creationId xmlns:a16="http://schemas.microsoft.com/office/drawing/2014/main" id="{5FB10FF8-8701-4A20-9A55-56E5EFDBD4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7827" y="2916336"/>
            <a:ext cx="2445022" cy="1671172"/>
          </a:xfrm>
          <a:prstGeom prst="rect">
            <a:avLst/>
          </a:prstGeom>
        </p:spPr>
      </p:pic>
      <p:pic>
        <p:nvPicPr>
          <p:cNvPr id="17" name="Picture 16">
            <a:extLst>
              <a:ext uri="{FF2B5EF4-FFF2-40B4-BE49-F238E27FC236}">
                <a16:creationId xmlns:a16="http://schemas.microsoft.com/office/drawing/2014/main" id="{49C28F6A-50C4-4A79-834D-1AFE222F4A0E}"/>
              </a:ext>
            </a:extLst>
          </p:cNvPr>
          <p:cNvPicPr>
            <a:picLocks noChangeAspect="1"/>
          </p:cNvPicPr>
          <p:nvPr/>
        </p:nvPicPr>
        <p:blipFill>
          <a:blip r:embed="rId6"/>
          <a:stretch>
            <a:fillRect/>
          </a:stretch>
        </p:blipFill>
        <p:spPr>
          <a:xfrm>
            <a:off x="246204" y="3734332"/>
            <a:ext cx="1654996" cy="848057"/>
          </a:xfrm>
          <a:prstGeom prst="rect">
            <a:avLst/>
          </a:prstGeom>
        </p:spPr>
      </p:pic>
      <p:pic>
        <p:nvPicPr>
          <p:cNvPr id="23" name="Picture 22">
            <a:extLst>
              <a:ext uri="{FF2B5EF4-FFF2-40B4-BE49-F238E27FC236}">
                <a16:creationId xmlns:a16="http://schemas.microsoft.com/office/drawing/2014/main" id="{ED2AD97D-E704-4101-A921-3F6D7492773E}"/>
              </a:ext>
            </a:extLst>
          </p:cNvPr>
          <p:cNvPicPr>
            <a:picLocks noChangeAspect="1"/>
          </p:cNvPicPr>
          <p:nvPr/>
        </p:nvPicPr>
        <p:blipFill>
          <a:blip r:embed="rId7"/>
          <a:stretch>
            <a:fillRect/>
          </a:stretch>
        </p:blipFill>
        <p:spPr>
          <a:xfrm>
            <a:off x="246204" y="2941405"/>
            <a:ext cx="1619405" cy="848057"/>
          </a:xfrm>
          <a:prstGeom prst="rect">
            <a:avLst/>
          </a:prstGeom>
        </p:spPr>
      </p:pic>
      <p:cxnSp>
        <p:nvCxnSpPr>
          <p:cNvPr id="22" name="Straight Connector 21">
            <a:extLst>
              <a:ext uri="{FF2B5EF4-FFF2-40B4-BE49-F238E27FC236}">
                <a16:creationId xmlns:a16="http://schemas.microsoft.com/office/drawing/2014/main" id="{521931A7-6911-4F83-97C4-FCDEE3053241}"/>
              </a:ext>
            </a:extLst>
          </p:cNvPr>
          <p:cNvCxnSpPr/>
          <p:nvPr/>
        </p:nvCxnSpPr>
        <p:spPr>
          <a:xfrm>
            <a:off x="-812195" y="4591400"/>
            <a:ext cx="8383135"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943BEB5-B408-EE7C-4CE5-3DBABDA5DFFC}"/>
              </a:ext>
            </a:extLst>
          </p:cNvPr>
          <p:cNvSpPr txBox="1"/>
          <p:nvPr/>
        </p:nvSpPr>
        <p:spPr>
          <a:xfrm>
            <a:off x="297597" y="5699857"/>
            <a:ext cx="6909096" cy="584775"/>
          </a:xfrm>
          <a:prstGeom prst="rect">
            <a:avLst/>
          </a:prstGeom>
          <a:noFill/>
        </p:spPr>
        <p:txBody>
          <a:bodyPr wrap="square">
            <a:spAutoFit/>
          </a:bodyPr>
          <a:lstStyle/>
          <a:p>
            <a:pPr algn="ctr"/>
            <a:r>
              <a:rPr lang="en-US" sz="1600" baseline="30000" dirty="0"/>
              <a:t>1</a:t>
            </a:r>
            <a:r>
              <a:rPr lang="en-US" sz="1600" dirty="0"/>
              <a:t>Sandia National Laboratories, </a:t>
            </a:r>
            <a:r>
              <a:rPr lang="en-US" sz="1600" baseline="30000" dirty="0"/>
              <a:t>2</a:t>
            </a:r>
            <a:r>
              <a:rPr lang="en-US" sz="1600" dirty="0"/>
              <a:t>MSC Software, </a:t>
            </a:r>
            <a:r>
              <a:rPr lang="en-US" sz="1600" baseline="30000" dirty="0"/>
              <a:t>3</a:t>
            </a:r>
            <a:r>
              <a:rPr lang="en-US" sz="1600" dirty="0"/>
              <a:t>NexGen Analytics, </a:t>
            </a:r>
            <a:r>
              <a:rPr lang="en-US" sz="1600" baseline="30000" dirty="0"/>
              <a:t>4</a:t>
            </a:r>
            <a:r>
              <a:rPr lang="en-US" sz="1600" dirty="0"/>
              <a:t>Cadence Design Systems</a:t>
            </a:r>
          </a:p>
        </p:txBody>
      </p:sp>
    </p:spTree>
    <p:extLst>
      <p:ext uri="{BB962C8B-B14F-4D97-AF65-F5344CB8AC3E}">
        <p14:creationId xmlns:p14="http://schemas.microsoft.com/office/powerpoint/2010/main" val="174136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CC152D-E1DD-4F19-AE0F-28F8A4C5A83F}"/>
              </a:ext>
            </a:extLst>
          </p:cNvPr>
          <p:cNvSpPr>
            <a:spLocks noGrp="1"/>
          </p:cNvSpPr>
          <p:nvPr>
            <p:ph type="sldNum" sz="quarter" idx="12"/>
          </p:nvPr>
        </p:nvSpPr>
        <p:spPr/>
        <p:txBody>
          <a:bodyPr/>
          <a:lstStyle/>
          <a:p>
            <a:fld id="{A5E55A7B-7854-E145-92D9-B491DF4BAE2D}" type="slidenum">
              <a:rPr lang="en-US" smtClean="0"/>
              <a:pPr/>
              <a:t>10</a:t>
            </a:fld>
            <a:endParaRPr lang="en-US" dirty="0"/>
          </a:p>
        </p:txBody>
      </p:sp>
      <p:sp>
        <p:nvSpPr>
          <p:cNvPr id="5" name="TextBox 4">
            <a:extLst>
              <a:ext uri="{FF2B5EF4-FFF2-40B4-BE49-F238E27FC236}">
                <a16:creationId xmlns:a16="http://schemas.microsoft.com/office/drawing/2014/main" id="{52854C8A-0B80-4841-BB33-70092436AE64}"/>
              </a:ext>
            </a:extLst>
          </p:cNvPr>
          <p:cNvSpPr txBox="1"/>
          <p:nvPr/>
        </p:nvSpPr>
        <p:spPr>
          <a:xfrm>
            <a:off x="654981" y="808557"/>
            <a:ext cx="4236537" cy="369332"/>
          </a:xfrm>
          <a:prstGeom prst="rect">
            <a:avLst/>
          </a:prstGeom>
          <a:noFill/>
        </p:spPr>
        <p:txBody>
          <a:bodyPr wrap="square" rtlCol="0">
            <a:spAutoFit/>
          </a:bodyPr>
          <a:lstStyle/>
          <a:p>
            <a:r>
              <a:rPr lang="en-US" b="1" dirty="0">
                <a:solidFill>
                  <a:srgbClr val="0070C0"/>
                </a:solidFill>
                <a:cs typeface="Calibri" panose="020F0502020204030204" pitchFamily="34" charset="0"/>
              </a:rPr>
              <a:t>Overlapping Domain Decomposition</a:t>
            </a:r>
          </a:p>
        </p:txBody>
      </p:sp>
      <p:sp>
        <p:nvSpPr>
          <p:cNvPr id="17" name="TextBox 16">
            <a:extLst>
              <a:ext uri="{FF2B5EF4-FFF2-40B4-BE49-F238E27FC236}">
                <a16:creationId xmlns:a16="http://schemas.microsoft.com/office/drawing/2014/main" id="{17E5410A-D35B-425E-A27C-1D80F745CE15}"/>
              </a:ext>
            </a:extLst>
          </p:cNvPr>
          <p:cNvSpPr txBox="1"/>
          <p:nvPr/>
        </p:nvSpPr>
        <p:spPr>
          <a:xfrm>
            <a:off x="708572" y="3649643"/>
            <a:ext cx="4801628" cy="369332"/>
          </a:xfrm>
          <a:prstGeom prst="rect">
            <a:avLst/>
          </a:prstGeom>
          <a:noFill/>
        </p:spPr>
        <p:txBody>
          <a:bodyPr wrap="square" rtlCol="0">
            <a:spAutoFit/>
          </a:bodyPr>
          <a:lstStyle/>
          <a:p>
            <a:r>
              <a:rPr lang="en-US" b="1" dirty="0">
                <a:solidFill>
                  <a:srgbClr val="0070C0"/>
                </a:solidFill>
                <a:cs typeface="Calibri" panose="020F0502020204030204" pitchFamily="34" charset="0"/>
              </a:rPr>
              <a:t>Non-overlapping Domain Decomposition</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EA5527C-D2A7-4309-AD8C-1C9B99B2C42A}"/>
                  </a:ext>
                </a:extLst>
              </p:cNvPr>
              <p:cNvSpPr txBox="1"/>
              <p:nvPr/>
            </p:nvSpPr>
            <p:spPr>
              <a:xfrm>
                <a:off x="7179046" y="3918588"/>
                <a:ext cx="3908054" cy="2769989"/>
              </a:xfrm>
              <a:prstGeom prst="rect">
                <a:avLst/>
              </a:prstGeom>
              <a:noFill/>
            </p:spPr>
            <p:txBody>
              <a:bodyPr wrap="square" rtlCol="0">
                <a:spAutoFit/>
              </a:bodyPr>
              <a:lstStyle/>
              <a:p>
                <a:pPr marL="214313" indent="-214313">
                  <a:buFont typeface="Arial" panose="020B0604020202020204" pitchFamily="34" charset="0"/>
                  <a:buChar char="•"/>
                </a:pPr>
                <a:r>
                  <a:rPr lang="en-US" dirty="0">
                    <a:cs typeface="Calibri" panose="020F0502020204030204" pitchFamily="34" charset="0"/>
                  </a:rPr>
                  <a:t>Relevant for multi-material and multi-physics coupling </a:t>
                </a:r>
              </a:p>
              <a:p>
                <a:pPr marL="214313" indent="-214313">
                  <a:buFont typeface="Arial" panose="020B0604020202020204" pitchFamily="34" charset="0"/>
                  <a:buChar char="•"/>
                </a:pPr>
                <a:endParaRPr lang="en-US" sz="400" dirty="0">
                  <a:cs typeface="Calibri" panose="020F0502020204030204" pitchFamily="34" charset="0"/>
                </a:endParaRPr>
              </a:p>
              <a:p>
                <a:pPr marL="214313" indent="-214313">
                  <a:buFont typeface="Arial" panose="020B0604020202020204" pitchFamily="34" charset="0"/>
                  <a:buChar char="•"/>
                </a:pPr>
                <a:r>
                  <a:rPr lang="en-US" dirty="0">
                    <a:cs typeface="Calibri" panose="020F0502020204030204" pitchFamily="34" charset="0"/>
                  </a:rPr>
                  <a:t>Alternating Dirichlet-Neumann transmission BCs [</a:t>
                </a:r>
                <a:r>
                  <a:rPr lang="en-US" dirty="0" err="1">
                    <a:cs typeface="Calibri" panose="020F0502020204030204" pitchFamily="34" charset="0"/>
                  </a:rPr>
                  <a:t>Zanolli</a:t>
                </a:r>
                <a:r>
                  <a:rPr lang="en-US" dirty="0">
                    <a:cs typeface="Calibri" panose="020F0502020204030204" pitchFamily="34" charset="0"/>
                  </a:rPr>
                  <a:t> </a:t>
                </a:r>
                <a:r>
                  <a:rPr lang="en-US" i="1" dirty="0">
                    <a:cs typeface="Calibri" panose="020F0502020204030204" pitchFamily="34" charset="0"/>
                  </a:rPr>
                  <a:t>et al., </a:t>
                </a:r>
                <a:r>
                  <a:rPr lang="en-US" dirty="0">
                    <a:cs typeface="Calibri" panose="020F0502020204030204" pitchFamily="34" charset="0"/>
                  </a:rPr>
                  <a:t>1987]</a:t>
                </a:r>
              </a:p>
              <a:p>
                <a:pPr marL="214313" indent="-214313">
                  <a:buFont typeface="Arial" panose="020B0604020202020204" pitchFamily="34" charset="0"/>
                  <a:buChar char="•"/>
                </a:pPr>
                <a:endParaRPr lang="en-US" sz="400" dirty="0">
                  <a:cs typeface="Calibri" panose="020F0502020204030204" pitchFamily="34" charset="0"/>
                </a:endParaRPr>
              </a:p>
              <a:p>
                <a:pPr marL="214313" indent="-214313">
                  <a:buFont typeface="Arial" panose="020B0604020202020204" pitchFamily="34" charset="0"/>
                  <a:buChar char="•"/>
                </a:pPr>
                <a:r>
                  <a:rPr lang="en-US" dirty="0">
                    <a:cs typeface="Calibri" panose="020F0502020204030204" pitchFamily="34" charset="0"/>
                  </a:rPr>
                  <a:t>Robin-Robin transmission BCs also lead to convergence [Lions,1990] </a:t>
                </a:r>
              </a:p>
              <a:p>
                <a:pPr marL="214313" indent="-214313">
                  <a:buFont typeface="Arial" panose="020B0604020202020204" pitchFamily="34" charset="0"/>
                  <a:buChar char="•"/>
                </a:pPr>
                <a:endParaRPr lang="en-US" sz="400" dirty="0">
                  <a:cs typeface="Calibri" panose="020F0502020204030204" pitchFamily="34" charset="0"/>
                </a:endParaRPr>
              </a:p>
              <a:p>
                <a:pPr marL="214313" indent="-214313">
                  <a:buFont typeface="Arial" panose="020B0604020202020204" pitchFamily="34" charset="0"/>
                  <a:buChar char="•"/>
                </a:pPr>
                <a14:m>
                  <m:oMath xmlns:m="http://schemas.openxmlformats.org/officeDocument/2006/math">
                    <m:r>
                      <a:rPr lang="en-US" i="1">
                        <a:latin typeface="Cambria Math" panose="02040503050406030204" pitchFamily="18" charset="0"/>
                        <a:ea typeface="Cambria Math" panose="02040503050406030204" pitchFamily="18" charset="0"/>
                      </a:rPr>
                      <m:t>𝜃</m:t>
                    </m:r>
                    <m:r>
                      <a:rPr lang="en-US" i="1">
                        <a:latin typeface="Cambria Math" panose="02040503050406030204" pitchFamily="18" charset="0"/>
                        <a:ea typeface="Cambria Math" panose="02040503050406030204" pitchFamily="18" charset="0"/>
                      </a:rPr>
                      <m:t>∈</m:t>
                    </m:r>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0,1</m:t>
                        </m:r>
                      </m:e>
                    </m:d>
                    <m:r>
                      <a:rPr lang="en-US">
                        <a:latin typeface="Cambria Math" panose="02040503050406030204" pitchFamily="18" charset="0"/>
                        <a:ea typeface="Cambria Math" panose="02040503050406030204" pitchFamily="18" charset="0"/>
                      </a:rPr>
                      <m:t>: </m:t>
                    </m:r>
                  </m:oMath>
                </a14:m>
                <a:r>
                  <a:rPr lang="en-US" dirty="0">
                    <a:cs typeface="Calibri" panose="020F0502020204030204" pitchFamily="34" charset="0"/>
                  </a:rPr>
                  <a:t>relaxation parameter (can help convergence)</a:t>
                </a:r>
              </a:p>
            </p:txBody>
          </p:sp>
        </mc:Choice>
        <mc:Fallback xmlns="">
          <p:sp>
            <p:nvSpPr>
              <p:cNvPr id="8" name="TextBox 7">
                <a:extLst>
                  <a:ext uri="{FF2B5EF4-FFF2-40B4-BE49-F238E27FC236}">
                    <a16:creationId xmlns:a16="http://schemas.microsoft.com/office/drawing/2014/main" id="{EEA5527C-D2A7-4309-AD8C-1C9B99B2C42A}"/>
                  </a:ext>
                </a:extLst>
              </p:cNvPr>
              <p:cNvSpPr txBox="1">
                <a:spLocks noRot="1" noChangeAspect="1" noMove="1" noResize="1" noEditPoints="1" noAdjustHandles="1" noChangeArrowheads="1" noChangeShapeType="1" noTextEdit="1"/>
              </p:cNvSpPr>
              <p:nvPr/>
            </p:nvSpPr>
            <p:spPr>
              <a:xfrm>
                <a:off x="7179046" y="3918588"/>
                <a:ext cx="3908054" cy="2769989"/>
              </a:xfrm>
              <a:prstGeom prst="rect">
                <a:avLst/>
              </a:prstGeom>
              <a:blipFill>
                <a:blip r:embed="rId3"/>
                <a:stretch>
                  <a:fillRect l="-1092" t="-1542" r="-1248" b="-2423"/>
                </a:stretch>
              </a:blipFill>
            </p:spPr>
            <p:txBody>
              <a:bodyPr/>
              <a:lstStyle/>
              <a:p>
                <a:r>
                  <a:rPr lang="en-US">
                    <a:noFill/>
                  </a:rPr>
                  <a:t> </a:t>
                </a:r>
              </a:p>
            </p:txBody>
          </p:sp>
        </mc:Fallback>
      </mc:AlternateContent>
      <p:pic>
        <p:nvPicPr>
          <p:cNvPr id="30" name="Picture 29">
            <a:extLst>
              <a:ext uri="{FF2B5EF4-FFF2-40B4-BE49-F238E27FC236}">
                <a16:creationId xmlns:a16="http://schemas.microsoft.com/office/drawing/2014/main" id="{022134EF-CCAF-4096-9D7F-1D1D65D454F7}"/>
              </a:ext>
            </a:extLst>
          </p:cNvPr>
          <p:cNvPicPr>
            <a:picLocks noChangeAspect="1"/>
          </p:cNvPicPr>
          <p:nvPr/>
        </p:nvPicPr>
        <p:blipFill>
          <a:blip r:embed="rId4"/>
          <a:stretch>
            <a:fillRect/>
          </a:stretch>
        </p:blipFill>
        <p:spPr>
          <a:xfrm>
            <a:off x="3865523" y="4464469"/>
            <a:ext cx="2342111" cy="1200150"/>
          </a:xfrm>
          <a:prstGeom prst="rect">
            <a:avLst/>
          </a:prstGeom>
        </p:spPr>
      </p:pic>
      <p:pic>
        <p:nvPicPr>
          <p:cNvPr id="31" name="Picture 30">
            <a:extLst>
              <a:ext uri="{FF2B5EF4-FFF2-40B4-BE49-F238E27FC236}">
                <a16:creationId xmlns:a16="http://schemas.microsoft.com/office/drawing/2014/main" id="{72D46ECF-96E3-4ECB-8AE4-88C71CD74623}"/>
              </a:ext>
            </a:extLst>
          </p:cNvPr>
          <p:cNvPicPr>
            <a:picLocks noChangeAspect="1"/>
          </p:cNvPicPr>
          <p:nvPr/>
        </p:nvPicPr>
        <p:blipFill>
          <a:blip r:embed="rId5"/>
          <a:stretch>
            <a:fillRect/>
          </a:stretch>
        </p:blipFill>
        <p:spPr>
          <a:xfrm>
            <a:off x="3915889" y="1721395"/>
            <a:ext cx="2291744" cy="1200150"/>
          </a:xfrm>
          <a:prstGeom prst="rect">
            <a:avLst/>
          </a:prstGeom>
        </p:spPr>
      </p:pic>
      <p:sp>
        <p:nvSpPr>
          <p:cNvPr id="32" name="TextBox 31">
            <a:extLst>
              <a:ext uri="{FF2B5EF4-FFF2-40B4-BE49-F238E27FC236}">
                <a16:creationId xmlns:a16="http://schemas.microsoft.com/office/drawing/2014/main" id="{B3B285D9-A6E8-4355-B3AD-464C5F574CED}"/>
              </a:ext>
            </a:extLst>
          </p:cNvPr>
          <p:cNvSpPr txBox="1"/>
          <p:nvPr/>
        </p:nvSpPr>
        <p:spPr>
          <a:xfrm>
            <a:off x="7179046" y="1915640"/>
            <a:ext cx="3469904" cy="923330"/>
          </a:xfrm>
          <a:prstGeom prst="rect">
            <a:avLst/>
          </a:prstGeom>
          <a:noFill/>
        </p:spPr>
        <p:txBody>
          <a:bodyPr wrap="square" rtlCol="0">
            <a:spAutoFit/>
          </a:bodyPr>
          <a:lstStyle/>
          <a:p>
            <a:pPr marL="214313" indent="-214313">
              <a:buFont typeface="Arial" panose="020B0604020202020204" pitchFamily="34" charset="0"/>
              <a:buChar char="•"/>
            </a:pPr>
            <a:r>
              <a:rPr lang="en-US" dirty="0">
                <a:cs typeface="Calibri" panose="020F0502020204030204" pitchFamily="34" charset="0"/>
              </a:rPr>
              <a:t>Dirichlet-Dirichlet transmission BCs [Schwarz, 1870; Lions, 1988]</a:t>
            </a:r>
          </a:p>
        </p:txBody>
      </p:sp>
      <p:cxnSp>
        <p:nvCxnSpPr>
          <p:cNvPr id="3" name="Straight Connector 2">
            <a:extLst>
              <a:ext uri="{FF2B5EF4-FFF2-40B4-BE49-F238E27FC236}">
                <a16:creationId xmlns:a16="http://schemas.microsoft.com/office/drawing/2014/main" id="{F3B200B5-C9EE-4F97-AEDE-12D0992CFF5F}"/>
              </a:ext>
            </a:extLst>
          </p:cNvPr>
          <p:cNvCxnSpPr>
            <a:cxnSpLocks/>
          </p:cNvCxnSpPr>
          <p:nvPr/>
        </p:nvCxnSpPr>
        <p:spPr>
          <a:xfrm>
            <a:off x="628011" y="3507286"/>
            <a:ext cx="1114395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itle 1">
            <a:extLst>
              <a:ext uri="{FF2B5EF4-FFF2-40B4-BE49-F238E27FC236}">
                <a16:creationId xmlns:a16="http://schemas.microsoft.com/office/drawing/2014/main" id="{06ADB048-97DB-477C-A58B-23AF464706FD}"/>
              </a:ext>
            </a:extLst>
          </p:cNvPr>
          <p:cNvSpPr txBox="1">
            <a:spLocks/>
          </p:cNvSpPr>
          <p:nvPr/>
        </p:nvSpPr>
        <p:spPr>
          <a:xfrm>
            <a:off x="753105" y="96542"/>
            <a:ext cx="9545008" cy="649182"/>
          </a:xfrm>
          <a:prstGeom prst="rect">
            <a:avLst/>
          </a:prstGeom>
          <a:solidFill>
            <a:schemeClr val="bg1"/>
          </a:solidFill>
        </p:spPr>
        <p:txBody>
          <a:bodyPr>
            <a:noAutofit/>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2800" dirty="0">
                <a:solidFill>
                  <a:schemeClr val="tx1"/>
                </a:solidFill>
                <a:latin typeface="Gill Sans MT" panose="020B0502020104020203" pitchFamily="34" charset="0"/>
              </a:rPr>
              <a:t>Spatial Coupling via (Multiplicative) Alternating Schwarz</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91E96DB-D33F-4C27-A352-665AAF35FB2A}"/>
                  </a:ext>
                </a:extLst>
              </p:cNvPr>
              <p:cNvSpPr txBox="1"/>
              <p:nvPr/>
            </p:nvSpPr>
            <p:spPr>
              <a:xfrm>
                <a:off x="-266109" y="1188757"/>
                <a:ext cx="5178175" cy="11328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500" i="1">
                              <a:latin typeface="Cambria Math" panose="02040503050406030204" pitchFamily="18" charset="0"/>
                            </a:rPr>
                          </m:ctrlPr>
                        </m:dPr>
                        <m:e>
                          <m:eqArr>
                            <m:eqArrPr>
                              <m:ctrlPr>
                                <a:rPr lang="en-US" sz="1500" i="1">
                                  <a:latin typeface="Cambria Math" panose="02040503050406030204" pitchFamily="18" charset="0"/>
                                </a:rPr>
                              </m:ctrlPr>
                            </m:eqArrPr>
                            <m:e>
                              <m:r>
                                <m:rPr>
                                  <m:sty m:val="p"/>
                                </m:rPr>
                                <a:rPr lang="en-US" sz="1500" dirty="0">
                                  <a:latin typeface="Cambria Math" panose="02040503050406030204" pitchFamily="18" charset="0"/>
                                </a:rPr>
                                <m:t>Div</m:t>
                              </m:r>
                              <m:r>
                                <a:rPr lang="en-US" sz="1500" dirty="0">
                                  <a:latin typeface="Cambria Math" panose="02040503050406030204" pitchFamily="18" charset="0"/>
                                </a:rPr>
                                <m:t> </m:t>
                              </m:r>
                              <m:sSubSup>
                                <m:sSubSupPr>
                                  <m:ctrlPr>
                                    <a:rPr lang="en-US" sz="1500" i="1" dirty="0">
                                      <a:latin typeface="Cambria Math" panose="02040503050406030204" pitchFamily="18" charset="0"/>
                                    </a:rPr>
                                  </m:ctrlPr>
                                </m:sSubSupPr>
                                <m:e>
                                  <m:r>
                                    <a:rPr lang="en-US" sz="1500" b="1" i="1" dirty="0">
                                      <a:latin typeface="Cambria Math" panose="02040503050406030204" pitchFamily="18" charset="0"/>
                                    </a:rPr>
                                    <m:t>𝑷</m:t>
                                  </m:r>
                                </m:e>
                                <m:sub>
                                  <m:r>
                                    <a:rPr lang="en-US" sz="1500" i="1" dirty="0">
                                      <a:latin typeface="Cambria Math" panose="02040503050406030204" pitchFamily="18" charset="0"/>
                                    </a:rPr>
                                    <m:t>1</m:t>
                                  </m:r>
                                </m:sub>
                                <m:sup>
                                  <m:r>
                                    <a:rPr lang="en-US" sz="1500" i="1" dirty="0">
                                      <a:latin typeface="Cambria Math" panose="02040503050406030204" pitchFamily="18" charset="0"/>
                                    </a:rPr>
                                    <m:t>(</m:t>
                                  </m:r>
                                  <m:r>
                                    <a:rPr lang="en-US" sz="1500" i="1" dirty="0">
                                      <a:latin typeface="Cambria Math" panose="02040503050406030204" pitchFamily="18" charset="0"/>
                                    </a:rPr>
                                    <m:t>𝑛</m:t>
                                  </m:r>
                                  <m:r>
                                    <a:rPr lang="en-US" sz="1500" i="1" dirty="0">
                                      <a:latin typeface="Cambria Math" panose="02040503050406030204" pitchFamily="18" charset="0"/>
                                    </a:rPr>
                                    <m:t>+1)</m:t>
                                  </m:r>
                                </m:sup>
                              </m:sSubSup>
                              <m:r>
                                <a:rPr lang="en-US" sz="1500" dirty="0">
                                  <a:latin typeface="Cambria Math" panose="02040503050406030204" pitchFamily="18" charset="0"/>
                                </a:rPr>
                                <m:t>+</m:t>
                              </m:r>
                              <m:r>
                                <a:rPr lang="en-US" sz="1500" i="1">
                                  <a:latin typeface="Cambria Math" panose="02040503050406030204" pitchFamily="18" charset="0"/>
                                  <a:ea typeface="Cambria Math" panose="02040503050406030204" pitchFamily="18" charset="0"/>
                                </a:rPr>
                                <m:t>𝜌</m:t>
                              </m:r>
                              <m:r>
                                <a:rPr lang="en-US" sz="1500" b="1" i="1">
                                  <a:latin typeface="Cambria Math" panose="02040503050406030204" pitchFamily="18" charset="0"/>
                                  <a:ea typeface="Cambria Math" panose="02040503050406030204" pitchFamily="18" charset="0"/>
                                </a:rPr>
                                <m:t>𝑩</m:t>
                              </m:r>
                              <m:r>
                                <a:rPr lang="en-US" sz="1500" b="1" i="1">
                                  <a:latin typeface="Cambria Math" panose="02040503050406030204" pitchFamily="18" charset="0"/>
                                  <a:ea typeface="Cambria Math" panose="02040503050406030204" pitchFamily="18" charset="0"/>
                                </a:rPr>
                                <m:t>(</m:t>
                              </m:r>
                              <m:sSub>
                                <m:sSubPr>
                                  <m:ctrlPr>
                                    <a:rPr lang="en-US" sz="1500" i="1">
                                      <a:latin typeface="Cambria Math" panose="02040503050406030204" pitchFamily="18" charset="0"/>
                                      <a:ea typeface="Cambria Math" panose="02040503050406030204" pitchFamily="18" charset="0"/>
                                    </a:rPr>
                                  </m:ctrlPr>
                                </m:sSubPr>
                                <m:e>
                                  <m:r>
                                    <a:rPr lang="en-US" sz="1500" i="1">
                                      <a:latin typeface="Cambria Math" panose="02040503050406030204" pitchFamily="18" charset="0"/>
                                      <a:ea typeface="Cambria Math" panose="02040503050406030204" pitchFamily="18" charset="0"/>
                                    </a:rPr>
                                    <m:t>𝑡</m:t>
                                  </m:r>
                                </m:e>
                                <m:sub>
                                  <m:r>
                                    <a:rPr lang="en-US" sz="1500" i="1">
                                      <a:latin typeface="Cambria Math" panose="02040503050406030204" pitchFamily="18" charset="0"/>
                                      <a:ea typeface="Cambria Math" panose="02040503050406030204" pitchFamily="18" charset="0"/>
                                    </a:rPr>
                                    <m:t>𝑖</m:t>
                                  </m:r>
                                </m:sub>
                              </m:sSub>
                              <m:r>
                                <a:rPr lang="en-US" sz="1500" b="1" i="1">
                                  <a:latin typeface="Cambria Math" panose="02040503050406030204" pitchFamily="18" charset="0"/>
                                  <a:ea typeface="Cambria Math" panose="02040503050406030204" pitchFamily="18" charset="0"/>
                                </a:rPr>
                                <m:t>)=</m:t>
                              </m:r>
                              <m:r>
                                <a:rPr lang="en-US" sz="1500" b="1" i="1">
                                  <a:latin typeface="Cambria Math" panose="02040503050406030204" pitchFamily="18" charset="0"/>
                                  <a:ea typeface="Cambria Math" panose="02040503050406030204" pitchFamily="18" charset="0"/>
                                </a:rPr>
                                <m:t>𝟎</m:t>
                              </m:r>
                              <m:r>
                                <a:rPr lang="en-US" sz="1500" i="1">
                                  <a:latin typeface="Cambria Math" panose="02040503050406030204" pitchFamily="18" charset="0"/>
                                  <a:ea typeface="Cambria Math" panose="02040503050406030204" pitchFamily="18" charset="0"/>
                                </a:rPr>
                                <m:t> </m:t>
                              </m:r>
                              <m:r>
                                <m:rPr>
                                  <m:nor/>
                                </m:rPr>
                                <a:rPr lang="en-US" sz="1500" dirty="0"/>
                                <m:t>, </m:t>
                              </m:r>
                              <m:r>
                                <m:rPr>
                                  <m:nor/>
                                </m:rPr>
                                <a:rPr lang="en-US" sz="1500" dirty="0">
                                  <a:latin typeface="Calibri" panose="020F0502020204030204" pitchFamily="34" charset="0"/>
                                  <a:cs typeface="Calibri" panose="020F0502020204030204" pitchFamily="34" charset="0"/>
                                </a:rPr>
                                <m:t>in</m:t>
                              </m:r>
                              <m:r>
                                <m:rPr>
                                  <m:nor/>
                                </m:rPr>
                                <a:rPr lang="en-US" sz="1500" dirty="0">
                                  <a:latin typeface="Calibri" panose="020F0502020204030204" pitchFamily="34" charset="0"/>
                                  <a:cs typeface="Calibri" panose="020F0502020204030204" pitchFamily="34" charset="0"/>
                                </a:rPr>
                                <m:t> </m:t>
                              </m:r>
                              <m:sSub>
                                <m:sSubPr>
                                  <m:ctrlPr>
                                    <a:rPr lang="en-US" sz="1500" i="1" dirty="0">
                                      <a:latin typeface="Cambria Math" panose="02040503050406030204" pitchFamily="18" charset="0"/>
                                      <a:cs typeface="Calibri" panose="020F0502020204030204" pitchFamily="34" charset="0"/>
                                    </a:rPr>
                                  </m:ctrlPr>
                                </m:sSubPr>
                                <m:e>
                                  <m:r>
                                    <m:rPr>
                                      <m:sty m:val="p"/>
                                    </m:rPr>
                                    <a:rPr lang="el-GR" sz="1500" i="1" dirty="0">
                                      <a:latin typeface="Cambria Math" panose="02040503050406030204" pitchFamily="18" charset="0"/>
                                      <a:ea typeface="Cambria Math" panose="02040503050406030204" pitchFamily="18" charset="0"/>
                                      <a:cs typeface="Calibri" panose="020F0502020204030204" pitchFamily="34" charset="0"/>
                                    </a:rPr>
                                    <m:t>Ω</m:t>
                                  </m:r>
                                </m:e>
                                <m:sub>
                                  <m:r>
                                    <a:rPr lang="en-US" sz="1500" i="1" dirty="0">
                                      <a:latin typeface="Cambria Math" panose="02040503050406030204" pitchFamily="18" charset="0"/>
                                      <a:cs typeface="Calibri" panose="020F0502020204030204" pitchFamily="34" charset="0"/>
                                    </a:rPr>
                                    <m:t>1</m:t>
                                  </m:r>
                                </m:sub>
                              </m:sSub>
                              <m:r>
                                <m:rPr>
                                  <m:nor/>
                                </m:rPr>
                                <a:rPr lang="en-US" sz="1500" dirty="0"/>
                                <m:t> </m:t>
                              </m:r>
                            </m:e>
                            <m:e>
                              <m:sSubSup>
                                <m:sSubSupPr>
                                  <m:ctrlPr>
                                    <a:rPr lang="en-US" sz="1500" i="1">
                                      <a:latin typeface="Cambria Math" panose="02040503050406030204" pitchFamily="18" charset="0"/>
                                    </a:rPr>
                                  </m:ctrlPr>
                                </m:sSubSupPr>
                                <m:e>
                                  <m:r>
                                    <a:rPr lang="en-US" sz="1500" b="1" i="1">
                                      <a:latin typeface="Cambria Math" panose="02040503050406030204" pitchFamily="18" charset="0"/>
                                      <a:ea typeface="Cambria Math" panose="02040503050406030204" pitchFamily="18" charset="0"/>
                                    </a:rPr>
                                    <m:t>𝝋</m:t>
                                  </m:r>
                                </m:e>
                                <m:sub>
                                  <m:r>
                                    <a:rPr lang="en-US" sz="1500" i="1">
                                      <a:latin typeface="Cambria Math" panose="02040503050406030204" pitchFamily="18" charset="0"/>
                                    </a:rPr>
                                    <m:t>1</m:t>
                                  </m:r>
                                </m:sub>
                                <m:sup>
                                  <m:r>
                                    <a:rPr lang="en-US" sz="1500" i="1">
                                      <a:latin typeface="Cambria Math" panose="02040503050406030204" pitchFamily="18" charset="0"/>
                                    </a:rPr>
                                    <m:t>(</m:t>
                                  </m:r>
                                  <m:r>
                                    <a:rPr lang="en-US" sz="1500" i="1">
                                      <a:latin typeface="Cambria Math" panose="02040503050406030204" pitchFamily="18" charset="0"/>
                                    </a:rPr>
                                    <m:t>𝑛</m:t>
                                  </m:r>
                                  <m:r>
                                    <a:rPr lang="en-US" sz="1500" i="1">
                                      <a:latin typeface="Cambria Math" panose="02040503050406030204" pitchFamily="18" charset="0"/>
                                    </a:rPr>
                                    <m:t>+1)</m:t>
                                  </m:r>
                                </m:sup>
                              </m:sSubSup>
                              <m:r>
                                <a:rPr lang="en-US" sz="1500" i="1">
                                  <a:latin typeface="Cambria Math" panose="02040503050406030204" pitchFamily="18" charset="0"/>
                                  <a:ea typeface="Cambria Math" panose="02040503050406030204" pitchFamily="18" charset="0"/>
                                </a:rPr>
                                <m:t>=</m:t>
                              </m:r>
                              <m:r>
                                <a:rPr lang="en-US" sz="1500" b="1" i="1">
                                  <a:latin typeface="Cambria Math" panose="02040503050406030204" pitchFamily="18" charset="0"/>
                                  <a:ea typeface="Cambria Math" panose="02040503050406030204" pitchFamily="18" charset="0"/>
                                </a:rPr>
                                <m:t>𝝌</m:t>
                              </m:r>
                              <m:r>
                                <m:rPr>
                                  <m:nor/>
                                </m:rPr>
                                <a:rPr lang="en-US" sz="1500" dirty="0"/>
                                <m:t>,            </m:t>
                              </m:r>
                              <m:r>
                                <m:rPr>
                                  <m:nor/>
                                </m:rPr>
                                <a:rPr lang="en-US" sz="1500" dirty="0">
                                  <a:latin typeface="Calibri" panose="020F0502020204030204" pitchFamily="34" charset="0"/>
                                  <a:cs typeface="Calibri" panose="020F0502020204030204" pitchFamily="34" charset="0"/>
                                </a:rPr>
                                <m:t>on</m:t>
                              </m:r>
                              <m:r>
                                <m:rPr>
                                  <m:nor/>
                                </m:rPr>
                                <a:rPr lang="en-US" sz="1500" dirty="0"/>
                                <m:t> </m:t>
                              </m:r>
                              <m:r>
                                <a:rPr lang="en-US" sz="1500" i="1" dirty="0">
                                  <a:latin typeface="Cambria Math" panose="02040503050406030204" pitchFamily="18" charset="0"/>
                                  <a:ea typeface="Cambria Math" panose="02040503050406030204" pitchFamily="18" charset="0"/>
                                </a:rPr>
                                <m:t>𝜕</m:t>
                              </m:r>
                              <m:sSub>
                                <m:sSubPr>
                                  <m:ctrlPr>
                                    <a:rPr lang="en-US" sz="1500" i="1" dirty="0">
                                      <a:latin typeface="Cambria Math" panose="02040503050406030204" pitchFamily="18" charset="0"/>
                                      <a:ea typeface="Cambria Math" panose="02040503050406030204" pitchFamily="18" charset="0"/>
                                    </a:rPr>
                                  </m:ctrlPr>
                                </m:sSubPr>
                                <m:e>
                                  <m:r>
                                    <m:rPr>
                                      <m:sty m:val="p"/>
                                    </m:rPr>
                                    <a:rPr lang="el-GR" sz="1500" i="1" dirty="0">
                                      <a:latin typeface="Cambria Math" panose="02040503050406030204" pitchFamily="18" charset="0"/>
                                      <a:ea typeface="Cambria Math" panose="02040503050406030204" pitchFamily="18" charset="0"/>
                                    </a:rPr>
                                    <m:t>Ω</m:t>
                                  </m:r>
                                </m:e>
                                <m:sub>
                                  <m:r>
                                    <a:rPr lang="en-US" sz="1500" i="1" dirty="0">
                                      <a:latin typeface="Cambria Math" panose="02040503050406030204" pitchFamily="18" charset="0"/>
                                      <a:ea typeface="Cambria Math" panose="02040503050406030204" pitchFamily="18" charset="0"/>
                                    </a:rPr>
                                    <m:t>1</m:t>
                                  </m:r>
                                </m:sub>
                              </m:sSub>
                              <m:r>
                                <a:rPr lang="en-US" sz="1500" i="1" dirty="0">
                                  <a:latin typeface="Cambria Math" panose="02040503050406030204" pitchFamily="18" charset="0"/>
                                  <a:ea typeface="Cambria Math" panose="02040503050406030204" pitchFamily="18" charset="0"/>
                                </a:rPr>
                                <m:t>\</m:t>
                              </m:r>
                              <m:sSub>
                                <m:sSubPr>
                                  <m:ctrlPr>
                                    <a:rPr lang="en-US" sz="1500" i="1" dirty="0">
                                      <a:latin typeface="Cambria Math" panose="02040503050406030204" pitchFamily="18" charset="0"/>
                                      <a:ea typeface="Cambria Math" panose="02040503050406030204" pitchFamily="18" charset="0"/>
                                    </a:rPr>
                                  </m:ctrlPr>
                                </m:sSubPr>
                                <m:e>
                                  <m:r>
                                    <m:rPr>
                                      <m:sty m:val="p"/>
                                    </m:rPr>
                                    <a:rPr lang="el-GR" sz="1500" i="1" dirty="0">
                                      <a:latin typeface="Cambria Math" panose="02040503050406030204" pitchFamily="18" charset="0"/>
                                      <a:ea typeface="Cambria Math" panose="02040503050406030204" pitchFamily="18" charset="0"/>
                                    </a:rPr>
                                    <m:t>Γ</m:t>
                                  </m:r>
                                </m:e>
                                <m:sub>
                                  <m:r>
                                    <a:rPr lang="en-US" sz="1500" i="1" dirty="0">
                                      <a:latin typeface="Cambria Math" panose="02040503050406030204" pitchFamily="18" charset="0"/>
                                      <a:ea typeface="Cambria Math" panose="02040503050406030204" pitchFamily="18" charset="0"/>
                                    </a:rPr>
                                    <m:t>1</m:t>
                                  </m:r>
                                </m:sub>
                              </m:sSub>
                              <m:r>
                                <m:rPr>
                                  <m:nor/>
                                </m:rPr>
                                <a:rPr lang="en-US" sz="1500" dirty="0">
                                  <a:ea typeface="Cambria Math" panose="02040503050406030204" pitchFamily="18" charset="0"/>
                                </a:rPr>
                                <m:t> </m:t>
                              </m:r>
                            </m:e>
                            <m:e>
                              <m:sSubSup>
                                <m:sSubSupPr>
                                  <m:ctrlPr>
                                    <a:rPr lang="en-US" sz="1500" i="1">
                                      <a:latin typeface="Cambria Math" panose="02040503050406030204" pitchFamily="18" charset="0"/>
                                    </a:rPr>
                                  </m:ctrlPr>
                                </m:sSubSupPr>
                                <m:e>
                                  <m:r>
                                    <a:rPr lang="en-US" sz="1500" b="1" i="1">
                                      <a:latin typeface="Cambria Math" panose="02040503050406030204" pitchFamily="18" charset="0"/>
                                      <a:ea typeface="Cambria Math" panose="02040503050406030204" pitchFamily="18" charset="0"/>
                                    </a:rPr>
                                    <m:t>𝝋</m:t>
                                  </m:r>
                                </m:e>
                                <m:sub>
                                  <m:r>
                                    <a:rPr lang="en-US" sz="1500" i="1">
                                      <a:latin typeface="Cambria Math" panose="02040503050406030204" pitchFamily="18" charset="0"/>
                                    </a:rPr>
                                    <m:t>1</m:t>
                                  </m:r>
                                </m:sub>
                                <m:sup>
                                  <m:r>
                                    <a:rPr lang="en-US" sz="1500" i="1">
                                      <a:latin typeface="Cambria Math" panose="02040503050406030204" pitchFamily="18" charset="0"/>
                                    </a:rPr>
                                    <m:t>(</m:t>
                                  </m:r>
                                  <m:r>
                                    <a:rPr lang="en-US" sz="1500" i="1">
                                      <a:latin typeface="Cambria Math" panose="02040503050406030204" pitchFamily="18" charset="0"/>
                                    </a:rPr>
                                    <m:t>𝑛</m:t>
                                  </m:r>
                                  <m:r>
                                    <a:rPr lang="en-US" sz="1500" i="1">
                                      <a:latin typeface="Cambria Math" panose="02040503050406030204" pitchFamily="18" charset="0"/>
                                    </a:rPr>
                                    <m:t>+1)</m:t>
                                  </m:r>
                                </m:sup>
                              </m:sSubSup>
                              <m:r>
                                <a:rPr lang="en-US" sz="1500" i="1">
                                  <a:latin typeface="Cambria Math" panose="02040503050406030204" pitchFamily="18" charset="0"/>
                                  <a:ea typeface="Cambria Math" panose="02040503050406030204" pitchFamily="18" charset="0"/>
                                </a:rPr>
                                <m:t>=</m:t>
                              </m:r>
                              <m:sSubSup>
                                <m:sSubSupPr>
                                  <m:ctrlPr>
                                    <a:rPr lang="en-US" sz="1500" i="1">
                                      <a:latin typeface="Cambria Math" panose="02040503050406030204" pitchFamily="18" charset="0"/>
                                    </a:rPr>
                                  </m:ctrlPr>
                                </m:sSubSupPr>
                                <m:e>
                                  <m:r>
                                    <a:rPr lang="en-US" sz="1500" b="1" i="1">
                                      <a:latin typeface="Cambria Math" panose="02040503050406030204" pitchFamily="18" charset="0"/>
                                      <a:ea typeface="Cambria Math" panose="02040503050406030204" pitchFamily="18" charset="0"/>
                                    </a:rPr>
                                    <m:t>𝝋</m:t>
                                  </m:r>
                                </m:e>
                                <m:sub>
                                  <m:r>
                                    <a:rPr lang="en-US" sz="1500" i="1">
                                      <a:latin typeface="Cambria Math" panose="02040503050406030204" pitchFamily="18" charset="0"/>
                                      <a:ea typeface="Cambria Math" panose="02040503050406030204" pitchFamily="18" charset="0"/>
                                    </a:rPr>
                                    <m:t>2</m:t>
                                  </m:r>
                                </m:sub>
                                <m:sup>
                                  <m:r>
                                    <a:rPr lang="en-US" sz="1500" i="1">
                                      <a:latin typeface="Cambria Math" panose="02040503050406030204" pitchFamily="18" charset="0"/>
                                    </a:rPr>
                                    <m:t>(</m:t>
                                  </m:r>
                                  <m:r>
                                    <a:rPr lang="en-US" sz="1500" i="1">
                                      <a:latin typeface="Cambria Math" panose="02040503050406030204" pitchFamily="18" charset="0"/>
                                    </a:rPr>
                                    <m:t>𝑛</m:t>
                                  </m:r>
                                  <m:r>
                                    <a:rPr lang="en-US" sz="1500" i="1">
                                      <a:latin typeface="Cambria Math" panose="02040503050406030204" pitchFamily="18" charset="0"/>
                                    </a:rPr>
                                    <m:t>)</m:t>
                                  </m:r>
                                </m:sup>
                              </m:sSubSup>
                              <m:r>
                                <a:rPr lang="en-US" sz="1500" i="1">
                                  <a:latin typeface="Cambria Math" panose="02040503050406030204" pitchFamily="18" charset="0"/>
                                </a:rPr>
                                <m:t>  </m:t>
                              </m:r>
                              <m:r>
                                <m:rPr>
                                  <m:nor/>
                                </m:rPr>
                                <a:rPr lang="en-US" sz="1500">
                                  <a:latin typeface="Cambria Math" panose="02040503050406030204" pitchFamily="18" charset="0"/>
                                </a:rPr>
                                <m:t>                    </m:t>
                              </m:r>
                              <m:r>
                                <m:rPr>
                                  <m:nor/>
                                </m:rPr>
                                <a:rPr lang="en-US" sz="1500" dirty="0">
                                  <a:latin typeface="Calibri" panose="020F0502020204030204" pitchFamily="34" charset="0"/>
                                  <a:cs typeface="Calibri" panose="020F0502020204030204" pitchFamily="34" charset="0"/>
                                </a:rPr>
                                <m:t>on</m:t>
                              </m:r>
                              <m:r>
                                <a:rPr lang="en-US" sz="1500" i="1" dirty="0">
                                  <a:latin typeface="Cambria Math" panose="02040503050406030204" pitchFamily="18" charset="0"/>
                                  <a:cs typeface="Calibri" panose="020F0502020204030204" pitchFamily="34" charset="0"/>
                                </a:rPr>
                                <m:t>  </m:t>
                              </m:r>
                              <m:sSub>
                                <m:sSubPr>
                                  <m:ctrlPr>
                                    <a:rPr lang="en-US" sz="1500" i="1" dirty="0">
                                      <a:latin typeface="Cambria Math" panose="02040503050406030204" pitchFamily="18" charset="0"/>
                                      <a:ea typeface="Cambria Math" panose="02040503050406030204" pitchFamily="18" charset="0"/>
                                    </a:rPr>
                                  </m:ctrlPr>
                                </m:sSubPr>
                                <m:e>
                                  <m:r>
                                    <m:rPr>
                                      <m:sty m:val="p"/>
                                    </m:rPr>
                                    <a:rPr lang="el-GR" sz="1500" i="1" dirty="0">
                                      <a:latin typeface="Cambria Math" panose="02040503050406030204" pitchFamily="18" charset="0"/>
                                      <a:ea typeface="Cambria Math" panose="02040503050406030204" pitchFamily="18" charset="0"/>
                                    </a:rPr>
                                    <m:t>Γ</m:t>
                                  </m:r>
                                </m:e>
                                <m:sub>
                                  <m:r>
                                    <a:rPr lang="en-US" sz="1500" i="1" dirty="0">
                                      <a:latin typeface="Cambria Math" panose="02040503050406030204" pitchFamily="18" charset="0"/>
                                      <a:ea typeface="Cambria Math" panose="02040503050406030204" pitchFamily="18" charset="0"/>
                                    </a:rPr>
                                    <m:t>2</m:t>
                                  </m:r>
                                </m:sub>
                              </m:sSub>
                            </m:e>
                          </m:eqArr>
                        </m:e>
                      </m:d>
                    </m:oMath>
                  </m:oMathPara>
                </a14:m>
                <a:endParaRPr lang="en-US" sz="1500" dirty="0">
                  <a:latin typeface="Cambria Math" panose="02040503050406030204" pitchFamily="18" charset="0"/>
                </a:endParaRPr>
              </a:p>
            </p:txBody>
          </p:sp>
        </mc:Choice>
        <mc:Fallback xmlns="">
          <p:sp>
            <p:nvSpPr>
              <p:cNvPr id="22" name="TextBox 21">
                <a:extLst>
                  <a:ext uri="{FF2B5EF4-FFF2-40B4-BE49-F238E27FC236}">
                    <a16:creationId xmlns:a16="http://schemas.microsoft.com/office/drawing/2014/main" id="{691E96DB-D33F-4C27-A352-665AAF35FB2A}"/>
                  </a:ext>
                </a:extLst>
              </p:cNvPr>
              <p:cNvSpPr txBox="1">
                <a:spLocks noRot="1" noChangeAspect="1" noMove="1" noResize="1" noEditPoints="1" noAdjustHandles="1" noChangeArrowheads="1" noChangeShapeType="1" noTextEdit="1"/>
              </p:cNvSpPr>
              <p:nvPr/>
            </p:nvSpPr>
            <p:spPr>
              <a:xfrm>
                <a:off x="-266109" y="1188757"/>
                <a:ext cx="5178175" cy="113281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AC3B890-B757-40A3-9F1C-763BC3883EB4}"/>
                  </a:ext>
                </a:extLst>
              </p:cNvPr>
              <p:cNvSpPr txBox="1"/>
              <p:nvPr/>
            </p:nvSpPr>
            <p:spPr>
              <a:xfrm>
                <a:off x="-301085" y="2247067"/>
                <a:ext cx="5178175" cy="11328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500" i="1">
                              <a:latin typeface="Cambria Math" panose="02040503050406030204" pitchFamily="18" charset="0"/>
                            </a:rPr>
                          </m:ctrlPr>
                        </m:dPr>
                        <m:e>
                          <m:eqArr>
                            <m:eqArrPr>
                              <m:ctrlPr>
                                <a:rPr lang="en-US" sz="1500" i="1">
                                  <a:latin typeface="Cambria Math" panose="02040503050406030204" pitchFamily="18" charset="0"/>
                                </a:rPr>
                              </m:ctrlPr>
                            </m:eqArrPr>
                            <m:e>
                              <m:r>
                                <m:rPr>
                                  <m:sty m:val="p"/>
                                </m:rPr>
                                <a:rPr lang="en-US" sz="1500" dirty="0">
                                  <a:latin typeface="Cambria Math" panose="02040503050406030204" pitchFamily="18" charset="0"/>
                                </a:rPr>
                                <m:t>Div</m:t>
                              </m:r>
                              <m:r>
                                <a:rPr lang="en-US" sz="1500" dirty="0">
                                  <a:latin typeface="Cambria Math" panose="02040503050406030204" pitchFamily="18" charset="0"/>
                                </a:rPr>
                                <m:t> </m:t>
                              </m:r>
                              <m:sSubSup>
                                <m:sSubSupPr>
                                  <m:ctrlPr>
                                    <a:rPr lang="en-US" sz="1500" i="1" dirty="0">
                                      <a:latin typeface="Cambria Math" panose="02040503050406030204" pitchFamily="18" charset="0"/>
                                    </a:rPr>
                                  </m:ctrlPr>
                                </m:sSubSupPr>
                                <m:e>
                                  <m:r>
                                    <a:rPr lang="en-US" sz="1500" b="1" i="1" dirty="0">
                                      <a:latin typeface="Cambria Math" panose="02040503050406030204" pitchFamily="18" charset="0"/>
                                    </a:rPr>
                                    <m:t>𝑷</m:t>
                                  </m:r>
                                </m:e>
                                <m:sub>
                                  <m:r>
                                    <a:rPr lang="en-US" sz="1500" i="1" dirty="0">
                                      <a:latin typeface="Cambria Math" panose="02040503050406030204" pitchFamily="18" charset="0"/>
                                    </a:rPr>
                                    <m:t>2</m:t>
                                  </m:r>
                                </m:sub>
                                <m:sup>
                                  <m:r>
                                    <a:rPr lang="en-US" sz="1500" i="1" dirty="0">
                                      <a:latin typeface="Cambria Math" panose="02040503050406030204" pitchFamily="18" charset="0"/>
                                    </a:rPr>
                                    <m:t>(</m:t>
                                  </m:r>
                                  <m:r>
                                    <a:rPr lang="en-US" sz="1500" i="1" dirty="0">
                                      <a:latin typeface="Cambria Math" panose="02040503050406030204" pitchFamily="18" charset="0"/>
                                    </a:rPr>
                                    <m:t>𝑛</m:t>
                                  </m:r>
                                  <m:r>
                                    <a:rPr lang="en-US" sz="1500" i="1" dirty="0">
                                      <a:latin typeface="Cambria Math" panose="02040503050406030204" pitchFamily="18" charset="0"/>
                                    </a:rPr>
                                    <m:t>+1)</m:t>
                                  </m:r>
                                </m:sup>
                              </m:sSubSup>
                              <m:r>
                                <a:rPr lang="en-US" sz="1500" dirty="0">
                                  <a:latin typeface="Cambria Math" panose="02040503050406030204" pitchFamily="18" charset="0"/>
                                </a:rPr>
                                <m:t>+</m:t>
                              </m:r>
                              <m:r>
                                <a:rPr lang="en-US" sz="1500" i="1">
                                  <a:latin typeface="Cambria Math" panose="02040503050406030204" pitchFamily="18" charset="0"/>
                                  <a:ea typeface="Cambria Math" panose="02040503050406030204" pitchFamily="18" charset="0"/>
                                </a:rPr>
                                <m:t>𝜌</m:t>
                              </m:r>
                              <m:r>
                                <a:rPr lang="en-US" sz="1500" b="1" i="1">
                                  <a:latin typeface="Cambria Math" panose="02040503050406030204" pitchFamily="18" charset="0"/>
                                  <a:ea typeface="Cambria Math" panose="02040503050406030204" pitchFamily="18" charset="0"/>
                                </a:rPr>
                                <m:t>𝑩</m:t>
                              </m:r>
                              <m:r>
                                <a:rPr lang="en-US" sz="1500" b="1" i="1">
                                  <a:latin typeface="Cambria Math" panose="02040503050406030204" pitchFamily="18" charset="0"/>
                                  <a:ea typeface="Cambria Math" panose="02040503050406030204" pitchFamily="18" charset="0"/>
                                </a:rPr>
                                <m:t>(</m:t>
                              </m:r>
                              <m:sSub>
                                <m:sSubPr>
                                  <m:ctrlPr>
                                    <a:rPr lang="en-US" sz="1500" i="1">
                                      <a:latin typeface="Cambria Math" panose="02040503050406030204" pitchFamily="18" charset="0"/>
                                      <a:ea typeface="Cambria Math" panose="02040503050406030204" pitchFamily="18" charset="0"/>
                                    </a:rPr>
                                  </m:ctrlPr>
                                </m:sSubPr>
                                <m:e>
                                  <m:r>
                                    <a:rPr lang="en-US" sz="1500" i="1">
                                      <a:latin typeface="Cambria Math" panose="02040503050406030204" pitchFamily="18" charset="0"/>
                                      <a:ea typeface="Cambria Math" panose="02040503050406030204" pitchFamily="18" charset="0"/>
                                    </a:rPr>
                                    <m:t>𝑡</m:t>
                                  </m:r>
                                </m:e>
                                <m:sub>
                                  <m:r>
                                    <a:rPr lang="en-US" sz="1500" i="1">
                                      <a:latin typeface="Cambria Math" panose="02040503050406030204" pitchFamily="18" charset="0"/>
                                      <a:ea typeface="Cambria Math" panose="02040503050406030204" pitchFamily="18" charset="0"/>
                                    </a:rPr>
                                    <m:t>𝑖</m:t>
                                  </m:r>
                                </m:sub>
                              </m:sSub>
                              <m:r>
                                <a:rPr lang="en-US" sz="1500" b="1" i="1">
                                  <a:latin typeface="Cambria Math" panose="02040503050406030204" pitchFamily="18" charset="0"/>
                                  <a:ea typeface="Cambria Math" panose="02040503050406030204" pitchFamily="18" charset="0"/>
                                </a:rPr>
                                <m:t>)=</m:t>
                              </m:r>
                              <m:r>
                                <a:rPr lang="en-US" sz="1500" b="1" i="1">
                                  <a:latin typeface="Cambria Math" panose="02040503050406030204" pitchFamily="18" charset="0"/>
                                  <a:ea typeface="Cambria Math" panose="02040503050406030204" pitchFamily="18" charset="0"/>
                                </a:rPr>
                                <m:t>𝟎</m:t>
                              </m:r>
                              <m:r>
                                <a:rPr lang="en-US" sz="1500" i="1">
                                  <a:latin typeface="Cambria Math" panose="02040503050406030204" pitchFamily="18" charset="0"/>
                                  <a:ea typeface="Cambria Math" panose="02040503050406030204" pitchFamily="18" charset="0"/>
                                </a:rPr>
                                <m:t> </m:t>
                              </m:r>
                              <m:r>
                                <m:rPr>
                                  <m:nor/>
                                </m:rPr>
                                <a:rPr lang="en-US" sz="1500" dirty="0"/>
                                <m:t>, </m:t>
                              </m:r>
                              <m:r>
                                <m:rPr>
                                  <m:nor/>
                                </m:rPr>
                                <a:rPr lang="en-US" sz="1500" dirty="0">
                                  <a:latin typeface="Calibri" panose="020F0502020204030204" pitchFamily="34" charset="0"/>
                                  <a:cs typeface="Calibri" panose="020F0502020204030204" pitchFamily="34" charset="0"/>
                                </a:rPr>
                                <m:t>in</m:t>
                              </m:r>
                              <m:sSub>
                                <m:sSubPr>
                                  <m:ctrlPr>
                                    <a:rPr lang="en-US" sz="1500" i="1" dirty="0">
                                      <a:latin typeface="Cambria Math" panose="02040503050406030204" pitchFamily="18" charset="0"/>
                                      <a:cs typeface="Calibri" panose="020F0502020204030204" pitchFamily="34" charset="0"/>
                                    </a:rPr>
                                  </m:ctrlPr>
                                </m:sSubPr>
                                <m:e>
                                  <m:r>
                                    <a:rPr lang="en-US" sz="1500" i="1" dirty="0">
                                      <a:latin typeface="Cambria Math" panose="02040503050406030204" pitchFamily="18" charset="0"/>
                                      <a:cs typeface="Calibri" panose="020F0502020204030204" pitchFamily="34" charset="0"/>
                                    </a:rPr>
                                    <m:t> </m:t>
                                  </m:r>
                                  <m:r>
                                    <m:rPr>
                                      <m:sty m:val="p"/>
                                    </m:rPr>
                                    <a:rPr lang="el-GR" sz="1500" i="1" dirty="0">
                                      <a:latin typeface="Cambria Math" panose="02040503050406030204" pitchFamily="18" charset="0"/>
                                      <a:ea typeface="Cambria Math" panose="02040503050406030204" pitchFamily="18" charset="0"/>
                                      <a:cs typeface="Calibri" panose="020F0502020204030204" pitchFamily="34" charset="0"/>
                                    </a:rPr>
                                    <m:t>Ω</m:t>
                                  </m:r>
                                </m:e>
                                <m:sub>
                                  <m:r>
                                    <a:rPr lang="en-US" sz="1500" i="1" dirty="0">
                                      <a:latin typeface="Cambria Math" panose="02040503050406030204" pitchFamily="18" charset="0"/>
                                      <a:ea typeface="Cambria Math" panose="02040503050406030204" pitchFamily="18" charset="0"/>
                                      <a:cs typeface="Calibri" panose="020F0502020204030204" pitchFamily="34" charset="0"/>
                                    </a:rPr>
                                    <m:t>2</m:t>
                                  </m:r>
                                </m:sub>
                              </m:sSub>
                            </m:e>
                            <m:e>
                              <m:sSubSup>
                                <m:sSubSupPr>
                                  <m:ctrlPr>
                                    <a:rPr lang="en-US" sz="1500" i="1">
                                      <a:latin typeface="Cambria Math" panose="02040503050406030204" pitchFamily="18" charset="0"/>
                                    </a:rPr>
                                  </m:ctrlPr>
                                </m:sSubSupPr>
                                <m:e>
                                  <m:r>
                                    <a:rPr lang="en-US" sz="1500" b="1" i="1">
                                      <a:latin typeface="Cambria Math" panose="02040503050406030204" pitchFamily="18" charset="0"/>
                                      <a:ea typeface="Cambria Math" panose="02040503050406030204" pitchFamily="18" charset="0"/>
                                    </a:rPr>
                                    <m:t>𝝋</m:t>
                                  </m:r>
                                </m:e>
                                <m:sub>
                                  <m:r>
                                    <a:rPr lang="en-US" sz="1500" i="1">
                                      <a:latin typeface="Cambria Math" panose="02040503050406030204" pitchFamily="18" charset="0"/>
                                    </a:rPr>
                                    <m:t>2</m:t>
                                  </m:r>
                                </m:sub>
                                <m:sup>
                                  <m:r>
                                    <a:rPr lang="en-US" sz="1500" i="1">
                                      <a:latin typeface="Cambria Math" panose="02040503050406030204" pitchFamily="18" charset="0"/>
                                    </a:rPr>
                                    <m:t>(</m:t>
                                  </m:r>
                                  <m:r>
                                    <a:rPr lang="en-US" sz="1500" i="1">
                                      <a:latin typeface="Cambria Math" panose="02040503050406030204" pitchFamily="18" charset="0"/>
                                    </a:rPr>
                                    <m:t>𝑛</m:t>
                                  </m:r>
                                  <m:r>
                                    <a:rPr lang="en-US" sz="1500" i="1">
                                      <a:latin typeface="Cambria Math" panose="02040503050406030204" pitchFamily="18" charset="0"/>
                                    </a:rPr>
                                    <m:t>+1)</m:t>
                                  </m:r>
                                </m:sup>
                              </m:sSubSup>
                              <m:r>
                                <a:rPr lang="en-US" sz="1500" i="1">
                                  <a:latin typeface="Cambria Math" panose="02040503050406030204" pitchFamily="18" charset="0"/>
                                  <a:ea typeface="Cambria Math" panose="02040503050406030204" pitchFamily="18" charset="0"/>
                                </a:rPr>
                                <m:t>=</m:t>
                              </m:r>
                              <m:r>
                                <a:rPr lang="en-US" sz="1500" b="1" i="1">
                                  <a:latin typeface="Cambria Math" panose="02040503050406030204" pitchFamily="18" charset="0"/>
                                  <a:ea typeface="Cambria Math" panose="02040503050406030204" pitchFamily="18" charset="0"/>
                                </a:rPr>
                                <m:t>𝝌</m:t>
                              </m:r>
                              <m:r>
                                <m:rPr>
                                  <m:nor/>
                                </m:rPr>
                                <a:rPr lang="en-US" sz="1500" dirty="0"/>
                                <m:t>,            </m:t>
                              </m:r>
                              <m:r>
                                <m:rPr>
                                  <m:nor/>
                                </m:rPr>
                                <a:rPr lang="en-US" sz="1500" dirty="0">
                                  <a:latin typeface="Calibri" panose="020F0502020204030204" pitchFamily="34" charset="0"/>
                                  <a:cs typeface="Calibri" panose="020F0502020204030204" pitchFamily="34" charset="0"/>
                                </a:rPr>
                                <m:t>on</m:t>
                              </m:r>
                              <m:r>
                                <m:rPr>
                                  <m:nor/>
                                </m:rPr>
                                <a:rPr lang="en-US" sz="1500" dirty="0"/>
                                <m:t> </m:t>
                              </m:r>
                              <m:r>
                                <a:rPr lang="en-US" sz="1500" i="1" dirty="0">
                                  <a:latin typeface="Cambria Math" panose="02040503050406030204" pitchFamily="18" charset="0"/>
                                  <a:ea typeface="Cambria Math" panose="02040503050406030204" pitchFamily="18" charset="0"/>
                                </a:rPr>
                                <m:t>𝜕</m:t>
                              </m:r>
                              <m:sSub>
                                <m:sSubPr>
                                  <m:ctrlPr>
                                    <a:rPr lang="en-US" sz="1500" i="1" dirty="0">
                                      <a:latin typeface="Cambria Math" panose="02040503050406030204" pitchFamily="18" charset="0"/>
                                      <a:ea typeface="Cambria Math" panose="02040503050406030204" pitchFamily="18" charset="0"/>
                                    </a:rPr>
                                  </m:ctrlPr>
                                </m:sSubPr>
                                <m:e>
                                  <m:r>
                                    <m:rPr>
                                      <m:sty m:val="p"/>
                                    </m:rPr>
                                    <a:rPr lang="el-GR" sz="1500" i="1" dirty="0">
                                      <a:latin typeface="Cambria Math" panose="02040503050406030204" pitchFamily="18" charset="0"/>
                                      <a:ea typeface="Cambria Math" panose="02040503050406030204" pitchFamily="18" charset="0"/>
                                    </a:rPr>
                                    <m:t>Ω</m:t>
                                  </m:r>
                                </m:e>
                                <m:sub>
                                  <m:r>
                                    <a:rPr lang="en-US" sz="1500" i="1" dirty="0">
                                      <a:latin typeface="Cambria Math" panose="02040503050406030204" pitchFamily="18" charset="0"/>
                                      <a:ea typeface="Cambria Math" panose="02040503050406030204" pitchFamily="18" charset="0"/>
                                    </a:rPr>
                                    <m:t>2</m:t>
                                  </m:r>
                                </m:sub>
                              </m:sSub>
                              <m:r>
                                <a:rPr lang="en-US" sz="1500" i="1" dirty="0">
                                  <a:latin typeface="Cambria Math" panose="02040503050406030204" pitchFamily="18" charset="0"/>
                                  <a:ea typeface="Cambria Math" panose="02040503050406030204" pitchFamily="18" charset="0"/>
                                </a:rPr>
                                <m:t>\</m:t>
                              </m:r>
                              <m:sSub>
                                <m:sSubPr>
                                  <m:ctrlPr>
                                    <a:rPr lang="en-US" sz="1500" i="1" dirty="0">
                                      <a:latin typeface="Cambria Math" panose="02040503050406030204" pitchFamily="18" charset="0"/>
                                      <a:ea typeface="Cambria Math" panose="02040503050406030204" pitchFamily="18" charset="0"/>
                                    </a:rPr>
                                  </m:ctrlPr>
                                </m:sSubPr>
                                <m:e>
                                  <m:r>
                                    <m:rPr>
                                      <m:sty m:val="p"/>
                                    </m:rPr>
                                    <a:rPr lang="el-GR" sz="1500" i="1" dirty="0">
                                      <a:latin typeface="Cambria Math" panose="02040503050406030204" pitchFamily="18" charset="0"/>
                                      <a:ea typeface="Cambria Math" panose="02040503050406030204" pitchFamily="18" charset="0"/>
                                    </a:rPr>
                                    <m:t>Γ</m:t>
                                  </m:r>
                                </m:e>
                                <m:sub>
                                  <m:r>
                                    <a:rPr lang="en-US" sz="1500" i="1" dirty="0">
                                      <a:latin typeface="Cambria Math" panose="02040503050406030204" pitchFamily="18" charset="0"/>
                                      <a:ea typeface="Cambria Math" panose="02040503050406030204" pitchFamily="18" charset="0"/>
                                    </a:rPr>
                                    <m:t>2</m:t>
                                  </m:r>
                                </m:sub>
                              </m:sSub>
                              <m:r>
                                <m:rPr>
                                  <m:nor/>
                                </m:rPr>
                                <a:rPr lang="en-US" sz="1500" dirty="0">
                                  <a:ea typeface="Cambria Math" panose="02040503050406030204" pitchFamily="18" charset="0"/>
                                </a:rPr>
                                <m:t> </m:t>
                              </m:r>
                            </m:e>
                            <m:e>
                              <m:sSubSup>
                                <m:sSubSupPr>
                                  <m:ctrlPr>
                                    <a:rPr lang="en-US" sz="1500" i="1">
                                      <a:latin typeface="Cambria Math" panose="02040503050406030204" pitchFamily="18" charset="0"/>
                                    </a:rPr>
                                  </m:ctrlPr>
                                </m:sSubSupPr>
                                <m:e>
                                  <m:r>
                                    <a:rPr lang="en-US" sz="1500" b="1" i="1">
                                      <a:latin typeface="Cambria Math" panose="02040503050406030204" pitchFamily="18" charset="0"/>
                                      <a:ea typeface="Cambria Math" panose="02040503050406030204" pitchFamily="18" charset="0"/>
                                    </a:rPr>
                                    <m:t>𝝋</m:t>
                                  </m:r>
                                </m:e>
                                <m:sub>
                                  <m:r>
                                    <a:rPr lang="en-US" sz="1500" i="1">
                                      <a:latin typeface="Cambria Math" panose="02040503050406030204" pitchFamily="18" charset="0"/>
                                      <a:ea typeface="Cambria Math" panose="02040503050406030204" pitchFamily="18" charset="0"/>
                                    </a:rPr>
                                    <m:t>2</m:t>
                                  </m:r>
                                </m:sub>
                                <m:sup>
                                  <m:r>
                                    <a:rPr lang="en-US" sz="1500" i="1">
                                      <a:latin typeface="Cambria Math" panose="02040503050406030204" pitchFamily="18" charset="0"/>
                                    </a:rPr>
                                    <m:t>(</m:t>
                                  </m:r>
                                  <m:r>
                                    <a:rPr lang="en-US" sz="1500" i="1">
                                      <a:latin typeface="Cambria Math" panose="02040503050406030204" pitchFamily="18" charset="0"/>
                                    </a:rPr>
                                    <m:t>𝑛</m:t>
                                  </m:r>
                                  <m:r>
                                    <a:rPr lang="en-US" sz="1500" i="1">
                                      <a:latin typeface="Cambria Math" panose="02040503050406030204" pitchFamily="18" charset="0"/>
                                    </a:rPr>
                                    <m:t>+1)</m:t>
                                  </m:r>
                                </m:sup>
                              </m:sSubSup>
                              <m:r>
                                <a:rPr lang="en-US" sz="1500" i="1">
                                  <a:latin typeface="Cambria Math" panose="02040503050406030204" pitchFamily="18" charset="0"/>
                                  <a:ea typeface="Cambria Math" panose="02040503050406030204" pitchFamily="18" charset="0"/>
                                </a:rPr>
                                <m:t>=</m:t>
                              </m:r>
                              <m:sSubSup>
                                <m:sSubSupPr>
                                  <m:ctrlPr>
                                    <a:rPr lang="en-US" sz="1500" i="1">
                                      <a:latin typeface="Cambria Math" panose="02040503050406030204" pitchFamily="18" charset="0"/>
                                    </a:rPr>
                                  </m:ctrlPr>
                                </m:sSubSupPr>
                                <m:e>
                                  <m:r>
                                    <a:rPr lang="en-US" sz="1500" b="1" i="1">
                                      <a:latin typeface="Cambria Math" panose="02040503050406030204" pitchFamily="18" charset="0"/>
                                      <a:ea typeface="Cambria Math" panose="02040503050406030204" pitchFamily="18" charset="0"/>
                                    </a:rPr>
                                    <m:t>𝝋</m:t>
                                  </m:r>
                                </m:e>
                                <m:sub>
                                  <m:r>
                                    <a:rPr lang="en-US" sz="1500" i="1">
                                      <a:latin typeface="Cambria Math" panose="02040503050406030204" pitchFamily="18" charset="0"/>
                                      <a:ea typeface="Cambria Math" panose="02040503050406030204" pitchFamily="18" charset="0"/>
                                    </a:rPr>
                                    <m:t>1</m:t>
                                  </m:r>
                                </m:sub>
                                <m:sup>
                                  <m:r>
                                    <a:rPr lang="en-US" sz="1500" i="1">
                                      <a:latin typeface="Cambria Math" panose="02040503050406030204" pitchFamily="18" charset="0"/>
                                    </a:rPr>
                                    <m:t>(</m:t>
                                  </m:r>
                                  <m:r>
                                    <a:rPr lang="en-US" sz="1500" i="1">
                                      <a:latin typeface="Cambria Math" panose="02040503050406030204" pitchFamily="18" charset="0"/>
                                    </a:rPr>
                                    <m:t>𝑛</m:t>
                                  </m:r>
                                  <m:r>
                                    <a:rPr lang="en-US" sz="1500" i="1">
                                      <a:latin typeface="Cambria Math" panose="02040503050406030204" pitchFamily="18" charset="0"/>
                                    </a:rPr>
                                    <m:t>+1)</m:t>
                                  </m:r>
                                </m:sup>
                              </m:sSubSup>
                              <m:r>
                                <a:rPr lang="en-US" sz="1500" i="1">
                                  <a:latin typeface="Cambria Math" panose="02040503050406030204" pitchFamily="18" charset="0"/>
                                </a:rPr>
                                <m:t>  </m:t>
                              </m:r>
                              <m:r>
                                <m:rPr>
                                  <m:nor/>
                                </m:rPr>
                                <a:rPr lang="en-US" sz="1500">
                                  <a:latin typeface="Cambria Math" panose="02040503050406030204" pitchFamily="18" charset="0"/>
                                </a:rPr>
                                <m:t>               </m:t>
                              </m:r>
                              <m:r>
                                <m:rPr>
                                  <m:nor/>
                                </m:rPr>
                                <a:rPr lang="en-US" sz="1500" dirty="0">
                                  <a:latin typeface="Calibri" panose="020F0502020204030204" pitchFamily="34" charset="0"/>
                                  <a:cs typeface="Calibri" panose="020F0502020204030204" pitchFamily="34" charset="0"/>
                                </a:rPr>
                                <m:t>on</m:t>
                              </m:r>
                              <m:r>
                                <a:rPr lang="en-US" sz="1500" i="1" dirty="0">
                                  <a:latin typeface="Cambria Math" panose="02040503050406030204" pitchFamily="18" charset="0"/>
                                  <a:cs typeface="Calibri" panose="020F0502020204030204" pitchFamily="34" charset="0"/>
                                </a:rPr>
                                <m:t>  </m:t>
                              </m:r>
                              <m:sSub>
                                <m:sSubPr>
                                  <m:ctrlPr>
                                    <a:rPr lang="en-US" sz="1500" i="1" dirty="0">
                                      <a:latin typeface="Cambria Math" panose="02040503050406030204" pitchFamily="18" charset="0"/>
                                      <a:ea typeface="Cambria Math" panose="02040503050406030204" pitchFamily="18" charset="0"/>
                                    </a:rPr>
                                  </m:ctrlPr>
                                </m:sSubPr>
                                <m:e>
                                  <m:r>
                                    <m:rPr>
                                      <m:sty m:val="p"/>
                                    </m:rPr>
                                    <a:rPr lang="el-GR" sz="1500" i="1" dirty="0">
                                      <a:latin typeface="Cambria Math" panose="02040503050406030204" pitchFamily="18" charset="0"/>
                                      <a:ea typeface="Cambria Math" panose="02040503050406030204" pitchFamily="18" charset="0"/>
                                    </a:rPr>
                                    <m:t>Γ</m:t>
                                  </m:r>
                                </m:e>
                                <m:sub>
                                  <m:r>
                                    <a:rPr lang="en-US" sz="1500" i="1" dirty="0">
                                      <a:latin typeface="Cambria Math" panose="02040503050406030204" pitchFamily="18" charset="0"/>
                                      <a:ea typeface="Cambria Math" panose="02040503050406030204" pitchFamily="18" charset="0"/>
                                    </a:rPr>
                                    <m:t>2</m:t>
                                  </m:r>
                                </m:sub>
                              </m:sSub>
                            </m:e>
                          </m:eqArr>
                        </m:e>
                      </m:d>
                    </m:oMath>
                  </m:oMathPara>
                </a14:m>
                <a:endParaRPr lang="en-US" sz="1500" dirty="0">
                  <a:latin typeface="Cambria Math" panose="02040503050406030204" pitchFamily="18" charset="0"/>
                </a:endParaRPr>
              </a:p>
            </p:txBody>
          </p:sp>
        </mc:Choice>
        <mc:Fallback xmlns="">
          <p:sp>
            <p:nvSpPr>
              <p:cNvPr id="23" name="TextBox 22">
                <a:extLst>
                  <a:ext uri="{FF2B5EF4-FFF2-40B4-BE49-F238E27FC236}">
                    <a16:creationId xmlns:a16="http://schemas.microsoft.com/office/drawing/2014/main" id="{6AC3B890-B757-40A3-9F1C-763BC3883EB4}"/>
                  </a:ext>
                </a:extLst>
              </p:cNvPr>
              <p:cNvSpPr txBox="1">
                <a:spLocks noRot="1" noChangeAspect="1" noMove="1" noResize="1" noEditPoints="1" noAdjustHandles="1" noChangeArrowheads="1" noChangeShapeType="1" noTextEdit="1"/>
              </p:cNvSpPr>
              <p:nvPr/>
            </p:nvSpPr>
            <p:spPr>
              <a:xfrm>
                <a:off x="-301085" y="2247067"/>
                <a:ext cx="5178175" cy="113281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2ABE0943-1F5E-42C5-A639-B7C44C98FE04}"/>
                  </a:ext>
                </a:extLst>
              </p:cNvPr>
              <p:cNvSpPr txBox="1"/>
              <p:nvPr/>
            </p:nvSpPr>
            <p:spPr>
              <a:xfrm>
                <a:off x="-286657" y="4000446"/>
                <a:ext cx="5178175" cy="11328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500" i="1">
                              <a:latin typeface="Cambria Math" panose="02040503050406030204" pitchFamily="18" charset="0"/>
                            </a:rPr>
                          </m:ctrlPr>
                        </m:dPr>
                        <m:e>
                          <m:eqArr>
                            <m:eqArrPr>
                              <m:ctrlPr>
                                <a:rPr lang="en-US" sz="1500" i="1">
                                  <a:latin typeface="Cambria Math" panose="02040503050406030204" pitchFamily="18" charset="0"/>
                                </a:rPr>
                              </m:ctrlPr>
                            </m:eqArrPr>
                            <m:e>
                              <m:r>
                                <m:rPr>
                                  <m:sty m:val="p"/>
                                </m:rPr>
                                <a:rPr lang="en-US" sz="1500" dirty="0">
                                  <a:latin typeface="Cambria Math" panose="02040503050406030204" pitchFamily="18" charset="0"/>
                                </a:rPr>
                                <m:t>Div</m:t>
                              </m:r>
                              <m:sSubSup>
                                <m:sSubSupPr>
                                  <m:ctrlPr>
                                    <a:rPr lang="en-US" sz="1500" i="1" dirty="0">
                                      <a:latin typeface="Cambria Math" panose="02040503050406030204" pitchFamily="18" charset="0"/>
                                    </a:rPr>
                                  </m:ctrlPr>
                                </m:sSubSupPr>
                                <m:e>
                                  <m:r>
                                    <a:rPr lang="en-US" sz="1500" b="1" i="1" dirty="0">
                                      <a:latin typeface="Cambria Math" panose="02040503050406030204" pitchFamily="18" charset="0"/>
                                    </a:rPr>
                                    <m:t> </m:t>
                                  </m:r>
                                  <m:r>
                                    <a:rPr lang="en-US" sz="1500" b="1" i="1" dirty="0">
                                      <a:latin typeface="Cambria Math" panose="02040503050406030204" pitchFamily="18" charset="0"/>
                                    </a:rPr>
                                    <m:t>𝑷</m:t>
                                  </m:r>
                                </m:e>
                                <m:sub>
                                  <m:r>
                                    <a:rPr lang="en-US" sz="1500" i="1" dirty="0">
                                      <a:latin typeface="Cambria Math" panose="02040503050406030204" pitchFamily="18" charset="0"/>
                                    </a:rPr>
                                    <m:t>1</m:t>
                                  </m:r>
                                </m:sub>
                                <m:sup>
                                  <m:r>
                                    <a:rPr lang="en-US" sz="1500" i="1" dirty="0">
                                      <a:latin typeface="Cambria Math" panose="02040503050406030204" pitchFamily="18" charset="0"/>
                                    </a:rPr>
                                    <m:t>(</m:t>
                                  </m:r>
                                  <m:r>
                                    <a:rPr lang="en-US" sz="1500" i="1" dirty="0">
                                      <a:latin typeface="Cambria Math" panose="02040503050406030204" pitchFamily="18" charset="0"/>
                                    </a:rPr>
                                    <m:t>𝑛</m:t>
                                  </m:r>
                                  <m:r>
                                    <a:rPr lang="en-US" sz="1500" i="1" dirty="0">
                                      <a:latin typeface="Cambria Math" panose="02040503050406030204" pitchFamily="18" charset="0"/>
                                    </a:rPr>
                                    <m:t>+1)</m:t>
                                  </m:r>
                                </m:sup>
                              </m:sSubSup>
                              <m:r>
                                <a:rPr lang="en-US" sz="1500" dirty="0">
                                  <a:latin typeface="Cambria Math" panose="02040503050406030204" pitchFamily="18" charset="0"/>
                                </a:rPr>
                                <m:t>+</m:t>
                              </m:r>
                              <m:r>
                                <a:rPr lang="en-US" sz="1500" i="1">
                                  <a:latin typeface="Cambria Math" panose="02040503050406030204" pitchFamily="18" charset="0"/>
                                  <a:ea typeface="Cambria Math" panose="02040503050406030204" pitchFamily="18" charset="0"/>
                                </a:rPr>
                                <m:t>𝜌</m:t>
                              </m:r>
                              <m:r>
                                <a:rPr lang="en-US" sz="1500" b="1" i="1">
                                  <a:latin typeface="Cambria Math" panose="02040503050406030204" pitchFamily="18" charset="0"/>
                                  <a:ea typeface="Cambria Math" panose="02040503050406030204" pitchFamily="18" charset="0"/>
                                </a:rPr>
                                <m:t>𝑩</m:t>
                              </m:r>
                              <m:r>
                                <a:rPr lang="en-US" sz="1500" b="1" i="1">
                                  <a:latin typeface="Cambria Math" panose="02040503050406030204" pitchFamily="18" charset="0"/>
                                  <a:ea typeface="Cambria Math" panose="02040503050406030204" pitchFamily="18" charset="0"/>
                                </a:rPr>
                                <m:t>(</m:t>
                              </m:r>
                              <m:sSub>
                                <m:sSubPr>
                                  <m:ctrlPr>
                                    <a:rPr lang="en-US" sz="1500" i="1">
                                      <a:latin typeface="Cambria Math" panose="02040503050406030204" pitchFamily="18" charset="0"/>
                                      <a:ea typeface="Cambria Math" panose="02040503050406030204" pitchFamily="18" charset="0"/>
                                    </a:rPr>
                                  </m:ctrlPr>
                                </m:sSubPr>
                                <m:e>
                                  <m:r>
                                    <a:rPr lang="en-US" sz="1500" i="1">
                                      <a:latin typeface="Cambria Math" panose="02040503050406030204" pitchFamily="18" charset="0"/>
                                      <a:ea typeface="Cambria Math" panose="02040503050406030204" pitchFamily="18" charset="0"/>
                                    </a:rPr>
                                    <m:t>𝑡</m:t>
                                  </m:r>
                                </m:e>
                                <m:sub>
                                  <m:r>
                                    <a:rPr lang="en-US" sz="1500" i="1">
                                      <a:latin typeface="Cambria Math" panose="02040503050406030204" pitchFamily="18" charset="0"/>
                                      <a:ea typeface="Cambria Math" panose="02040503050406030204" pitchFamily="18" charset="0"/>
                                    </a:rPr>
                                    <m:t>𝑖</m:t>
                                  </m:r>
                                </m:sub>
                              </m:sSub>
                              <m:r>
                                <a:rPr lang="en-US" sz="1500" b="1" i="1">
                                  <a:latin typeface="Cambria Math" panose="02040503050406030204" pitchFamily="18" charset="0"/>
                                  <a:ea typeface="Cambria Math" panose="02040503050406030204" pitchFamily="18" charset="0"/>
                                </a:rPr>
                                <m:t>)=</m:t>
                              </m:r>
                              <m:r>
                                <a:rPr lang="en-US" sz="1500" b="1" i="1">
                                  <a:latin typeface="Cambria Math" panose="02040503050406030204" pitchFamily="18" charset="0"/>
                                  <a:ea typeface="Cambria Math" panose="02040503050406030204" pitchFamily="18" charset="0"/>
                                </a:rPr>
                                <m:t>𝟎</m:t>
                              </m:r>
                              <m:r>
                                <a:rPr lang="en-US" sz="1500" i="1">
                                  <a:latin typeface="Cambria Math" panose="02040503050406030204" pitchFamily="18" charset="0"/>
                                  <a:ea typeface="Cambria Math" panose="02040503050406030204" pitchFamily="18" charset="0"/>
                                </a:rPr>
                                <m:t> </m:t>
                              </m:r>
                              <m:r>
                                <m:rPr>
                                  <m:nor/>
                                </m:rPr>
                                <a:rPr lang="en-US" sz="1500" dirty="0"/>
                                <m:t>, </m:t>
                              </m:r>
                              <m:r>
                                <m:rPr>
                                  <m:nor/>
                                </m:rPr>
                                <a:rPr lang="en-US" sz="1500" dirty="0">
                                  <a:latin typeface="Calibri" panose="020F0502020204030204" pitchFamily="34" charset="0"/>
                                  <a:cs typeface="Calibri" panose="020F0502020204030204" pitchFamily="34" charset="0"/>
                                </a:rPr>
                                <m:t>in</m:t>
                              </m:r>
                              <m:r>
                                <m:rPr>
                                  <m:nor/>
                                </m:rPr>
                                <a:rPr lang="en-US" sz="1500" dirty="0">
                                  <a:latin typeface="Calibri" panose="020F0502020204030204" pitchFamily="34" charset="0"/>
                                  <a:cs typeface="Calibri" panose="020F0502020204030204" pitchFamily="34" charset="0"/>
                                </a:rPr>
                                <m:t> </m:t>
                              </m:r>
                              <m:sSub>
                                <m:sSubPr>
                                  <m:ctrlPr>
                                    <a:rPr lang="en-US" sz="1500" i="1" dirty="0">
                                      <a:latin typeface="Cambria Math" panose="02040503050406030204" pitchFamily="18" charset="0"/>
                                      <a:cs typeface="Calibri" panose="020F0502020204030204" pitchFamily="34" charset="0"/>
                                    </a:rPr>
                                  </m:ctrlPr>
                                </m:sSubPr>
                                <m:e>
                                  <m:r>
                                    <m:rPr>
                                      <m:sty m:val="p"/>
                                    </m:rPr>
                                    <a:rPr lang="el-GR" sz="1500" i="1" dirty="0">
                                      <a:latin typeface="Cambria Math" panose="02040503050406030204" pitchFamily="18" charset="0"/>
                                      <a:ea typeface="Cambria Math" panose="02040503050406030204" pitchFamily="18" charset="0"/>
                                      <a:cs typeface="Calibri" panose="020F0502020204030204" pitchFamily="34" charset="0"/>
                                    </a:rPr>
                                    <m:t>Ω</m:t>
                                  </m:r>
                                </m:e>
                                <m:sub>
                                  <m:r>
                                    <a:rPr lang="en-US" sz="1500" i="1" dirty="0">
                                      <a:latin typeface="Cambria Math" panose="02040503050406030204" pitchFamily="18" charset="0"/>
                                      <a:cs typeface="Calibri" panose="020F0502020204030204" pitchFamily="34" charset="0"/>
                                    </a:rPr>
                                    <m:t>1</m:t>
                                  </m:r>
                                </m:sub>
                              </m:sSub>
                              <m:r>
                                <m:rPr>
                                  <m:nor/>
                                </m:rPr>
                                <a:rPr lang="en-US" sz="1500" dirty="0"/>
                                <m:t> </m:t>
                              </m:r>
                            </m:e>
                            <m:e>
                              <m:sSubSup>
                                <m:sSubSupPr>
                                  <m:ctrlPr>
                                    <a:rPr lang="en-US" sz="1500" i="1">
                                      <a:latin typeface="Cambria Math" panose="02040503050406030204" pitchFamily="18" charset="0"/>
                                    </a:rPr>
                                  </m:ctrlPr>
                                </m:sSubSupPr>
                                <m:e>
                                  <m:r>
                                    <a:rPr lang="en-US" sz="1500" b="1" i="1">
                                      <a:latin typeface="Cambria Math" panose="02040503050406030204" pitchFamily="18" charset="0"/>
                                      <a:ea typeface="Cambria Math" panose="02040503050406030204" pitchFamily="18" charset="0"/>
                                    </a:rPr>
                                    <m:t>𝝋</m:t>
                                  </m:r>
                                </m:e>
                                <m:sub>
                                  <m:r>
                                    <a:rPr lang="en-US" sz="1500" i="1">
                                      <a:latin typeface="Cambria Math" panose="02040503050406030204" pitchFamily="18" charset="0"/>
                                    </a:rPr>
                                    <m:t>1</m:t>
                                  </m:r>
                                </m:sub>
                                <m:sup>
                                  <m:r>
                                    <a:rPr lang="en-US" sz="1500" i="1">
                                      <a:latin typeface="Cambria Math" panose="02040503050406030204" pitchFamily="18" charset="0"/>
                                    </a:rPr>
                                    <m:t>(</m:t>
                                  </m:r>
                                  <m:r>
                                    <a:rPr lang="en-US" sz="1500" i="1">
                                      <a:latin typeface="Cambria Math" panose="02040503050406030204" pitchFamily="18" charset="0"/>
                                    </a:rPr>
                                    <m:t>𝑛</m:t>
                                  </m:r>
                                  <m:r>
                                    <a:rPr lang="en-US" sz="1500" i="1">
                                      <a:latin typeface="Cambria Math" panose="02040503050406030204" pitchFamily="18" charset="0"/>
                                    </a:rPr>
                                    <m:t>+1)</m:t>
                                  </m:r>
                                </m:sup>
                              </m:sSubSup>
                              <m:r>
                                <a:rPr lang="en-US" sz="1500" i="1">
                                  <a:latin typeface="Cambria Math" panose="02040503050406030204" pitchFamily="18" charset="0"/>
                                  <a:ea typeface="Cambria Math" panose="02040503050406030204" pitchFamily="18" charset="0"/>
                                </a:rPr>
                                <m:t>=</m:t>
                              </m:r>
                              <m:r>
                                <a:rPr lang="en-US" sz="1500" b="1" i="1">
                                  <a:latin typeface="Cambria Math" panose="02040503050406030204" pitchFamily="18" charset="0"/>
                                  <a:ea typeface="Cambria Math" panose="02040503050406030204" pitchFamily="18" charset="0"/>
                                </a:rPr>
                                <m:t>𝝌</m:t>
                              </m:r>
                              <m:r>
                                <m:rPr>
                                  <m:nor/>
                                </m:rPr>
                                <a:rPr lang="en-US" sz="1500" dirty="0"/>
                                <m:t>,              </m:t>
                              </m:r>
                              <m:r>
                                <m:rPr>
                                  <m:nor/>
                                </m:rPr>
                                <a:rPr lang="en-US" sz="1500" dirty="0">
                                  <a:latin typeface="Calibri" panose="020F0502020204030204" pitchFamily="34" charset="0"/>
                                  <a:cs typeface="Calibri" panose="020F0502020204030204" pitchFamily="34" charset="0"/>
                                </a:rPr>
                                <m:t>on</m:t>
                              </m:r>
                              <m:r>
                                <m:rPr>
                                  <m:nor/>
                                </m:rPr>
                                <a:rPr lang="en-US" sz="1500" dirty="0"/>
                                <m:t> </m:t>
                              </m:r>
                              <m:r>
                                <a:rPr lang="en-US" sz="1500" i="1" dirty="0">
                                  <a:latin typeface="Cambria Math" panose="02040503050406030204" pitchFamily="18" charset="0"/>
                                  <a:ea typeface="Cambria Math" panose="02040503050406030204" pitchFamily="18" charset="0"/>
                                </a:rPr>
                                <m:t>𝜕</m:t>
                              </m:r>
                              <m:sSub>
                                <m:sSubPr>
                                  <m:ctrlPr>
                                    <a:rPr lang="en-US" sz="1500" i="1" dirty="0">
                                      <a:latin typeface="Cambria Math" panose="02040503050406030204" pitchFamily="18" charset="0"/>
                                      <a:ea typeface="Cambria Math" panose="02040503050406030204" pitchFamily="18" charset="0"/>
                                    </a:rPr>
                                  </m:ctrlPr>
                                </m:sSubPr>
                                <m:e>
                                  <m:r>
                                    <m:rPr>
                                      <m:sty m:val="p"/>
                                    </m:rPr>
                                    <a:rPr lang="el-GR" sz="1500" i="1" dirty="0">
                                      <a:latin typeface="Cambria Math" panose="02040503050406030204" pitchFamily="18" charset="0"/>
                                      <a:ea typeface="Cambria Math" panose="02040503050406030204" pitchFamily="18" charset="0"/>
                                    </a:rPr>
                                    <m:t>Ω</m:t>
                                  </m:r>
                                </m:e>
                                <m:sub>
                                  <m:r>
                                    <a:rPr lang="en-US" sz="1500" i="1" dirty="0">
                                      <a:latin typeface="Cambria Math" panose="02040503050406030204" pitchFamily="18" charset="0"/>
                                      <a:ea typeface="Cambria Math" panose="02040503050406030204" pitchFamily="18" charset="0"/>
                                    </a:rPr>
                                    <m:t>1</m:t>
                                  </m:r>
                                </m:sub>
                              </m:sSub>
                              <m:r>
                                <a:rPr lang="en-US" sz="1500" i="1" dirty="0">
                                  <a:latin typeface="Cambria Math" panose="02040503050406030204" pitchFamily="18" charset="0"/>
                                  <a:ea typeface="Cambria Math" panose="02040503050406030204" pitchFamily="18" charset="0"/>
                                </a:rPr>
                                <m:t>\</m:t>
                              </m:r>
                              <m:r>
                                <m:rPr>
                                  <m:sty m:val="p"/>
                                </m:rPr>
                                <a:rPr lang="el-GR" sz="1500" i="1" dirty="0">
                                  <a:latin typeface="Cambria Math" panose="02040503050406030204" pitchFamily="18" charset="0"/>
                                  <a:ea typeface="Cambria Math" panose="02040503050406030204" pitchFamily="18" charset="0"/>
                                </a:rPr>
                                <m:t>Γ</m:t>
                              </m:r>
                              <m:r>
                                <m:rPr>
                                  <m:nor/>
                                </m:rPr>
                                <a:rPr lang="en-US" sz="1500" dirty="0">
                                  <a:ea typeface="Cambria Math" panose="02040503050406030204" pitchFamily="18" charset="0"/>
                                </a:rPr>
                                <m:t> </m:t>
                              </m:r>
                            </m:e>
                            <m:e>
                              <m:sSubSup>
                                <m:sSubSupPr>
                                  <m:ctrlPr>
                                    <a:rPr lang="en-US" sz="1500" i="1">
                                      <a:latin typeface="Cambria Math" panose="02040503050406030204" pitchFamily="18" charset="0"/>
                                    </a:rPr>
                                  </m:ctrlPr>
                                </m:sSubSupPr>
                                <m:e>
                                  <m:r>
                                    <a:rPr lang="en-US" sz="1500" b="1" i="1">
                                      <a:latin typeface="Cambria Math" panose="02040503050406030204" pitchFamily="18" charset="0"/>
                                      <a:ea typeface="Cambria Math" panose="02040503050406030204" pitchFamily="18" charset="0"/>
                                    </a:rPr>
                                    <m:t>𝝋</m:t>
                                  </m:r>
                                </m:e>
                                <m:sub>
                                  <m:r>
                                    <a:rPr lang="en-US" sz="1500" i="1">
                                      <a:latin typeface="Cambria Math" panose="02040503050406030204" pitchFamily="18" charset="0"/>
                                    </a:rPr>
                                    <m:t>1</m:t>
                                  </m:r>
                                </m:sub>
                                <m:sup>
                                  <m:r>
                                    <a:rPr lang="en-US" sz="1500" i="1">
                                      <a:latin typeface="Cambria Math" panose="02040503050406030204" pitchFamily="18" charset="0"/>
                                    </a:rPr>
                                    <m:t>(</m:t>
                                  </m:r>
                                  <m:r>
                                    <a:rPr lang="en-US" sz="1500" i="1">
                                      <a:latin typeface="Cambria Math" panose="02040503050406030204" pitchFamily="18" charset="0"/>
                                    </a:rPr>
                                    <m:t>𝑛</m:t>
                                  </m:r>
                                  <m:r>
                                    <a:rPr lang="en-US" sz="1500" i="1">
                                      <a:latin typeface="Cambria Math" panose="02040503050406030204" pitchFamily="18" charset="0"/>
                                    </a:rPr>
                                    <m:t>+1)</m:t>
                                  </m:r>
                                </m:sup>
                              </m:sSubSup>
                              <m:r>
                                <a:rPr lang="en-US" sz="1500" i="1">
                                  <a:latin typeface="Cambria Math" panose="02040503050406030204" pitchFamily="18" charset="0"/>
                                  <a:ea typeface="Cambria Math" panose="02040503050406030204" pitchFamily="18" charset="0"/>
                                </a:rPr>
                                <m:t>=</m:t>
                              </m:r>
                              <m:sSub>
                                <m:sSubPr>
                                  <m:ctrlPr>
                                    <a:rPr lang="en-US" sz="1500" i="1">
                                      <a:latin typeface="Cambria Math" panose="02040503050406030204" pitchFamily="18" charset="0"/>
                                      <a:ea typeface="Cambria Math" panose="02040503050406030204" pitchFamily="18" charset="0"/>
                                    </a:rPr>
                                  </m:ctrlPr>
                                </m:sSubPr>
                                <m:e>
                                  <m:r>
                                    <a:rPr lang="en-US" sz="1500" b="1" i="1">
                                      <a:latin typeface="Cambria Math" panose="02040503050406030204" pitchFamily="18" charset="0"/>
                                      <a:ea typeface="Cambria Math" panose="02040503050406030204" pitchFamily="18" charset="0"/>
                                    </a:rPr>
                                    <m:t>𝝀</m:t>
                                  </m:r>
                                </m:e>
                                <m:sub>
                                  <m:r>
                                    <a:rPr lang="en-US" sz="1500" i="1">
                                      <a:latin typeface="Cambria Math" panose="02040503050406030204" pitchFamily="18" charset="0"/>
                                      <a:ea typeface="Cambria Math" panose="02040503050406030204" pitchFamily="18" charset="0"/>
                                    </a:rPr>
                                    <m:t>𝑛</m:t>
                                  </m:r>
                                  <m:r>
                                    <a:rPr lang="en-US" sz="1500" i="1">
                                      <a:latin typeface="Cambria Math" panose="02040503050406030204" pitchFamily="18" charset="0"/>
                                      <a:ea typeface="Cambria Math" panose="02040503050406030204" pitchFamily="18" charset="0"/>
                                    </a:rPr>
                                    <m:t>+1</m:t>
                                  </m:r>
                                </m:sub>
                              </m:sSub>
                              <m:r>
                                <a:rPr lang="en-US" sz="1500" i="1">
                                  <a:latin typeface="Cambria Math" panose="02040503050406030204" pitchFamily="18" charset="0"/>
                                </a:rPr>
                                <m:t>  </m:t>
                              </m:r>
                              <m:r>
                                <m:rPr>
                                  <m:nor/>
                                </m:rPr>
                                <a:rPr lang="en-US" sz="1500">
                                  <a:latin typeface="Cambria Math" panose="02040503050406030204" pitchFamily="18" charset="0"/>
                                </a:rPr>
                                <m:t>                   </m:t>
                              </m:r>
                              <m:r>
                                <m:rPr>
                                  <m:nor/>
                                </m:rPr>
                                <a:rPr lang="en-US" sz="1500" dirty="0">
                                  <a:latin typeface="Calibri" panose="020F0502020204030204" pitchFamily="34" charset="0"/>
                                  <a:cs typeface="Calibri" panose="020F0502020204030204" pitchFamily="34" charset="0"/>
                                </a:rPr>
                                <m:t>on</m:t>
                              </m:r>
                              <m:r>
                                <m:rPr>
                                  <m:nor/>
                                </m:rPr>
                                <a:rPr lang="en-US" sz="1500" dirty="0">
                                  <a:latin typeface="Calibri" panose="020F0502020204030204" pitchFamily="34" charset="0"/>
                                  <a:cs typeface="Calibri" panose="020F0502020204030204" pitchFamily="34" charset="0"/>
                                </a:rPr>
                                <m:t>  </m:t>
                              </m:r>
                              <m:r>
                                <m:rPr>
                                  <m:sty m:val="p"/>
                                </m:rPr>
                                <a:rPr lang="el-GR" sz="1500" i="1" dirty="0">
                                  <a:latin typeface="Cambria Math" panose="02040503050406030204" pitchFamily="18" charset="0"/>
                                  <a:ea typeface="Cambria Math" panose="02040503050406030204" pitchFamily="18" charset="0"/>
                                </a:rPr>
                                <m:t>Γ</m:t>
                              </m:r>
                            </m:e>
                          </m:eqArr>
                        </m:e>
                      </m:d>
                    </m:oMath>
                  </m:oMathPara>
                </a14:m>
                <a:endParaRPr lang="en-US" sz="1500" dirty="0">
                  <a:latin typeface="Cambria Math" panose="02040503050406030204" pitchFamily="18" charset="0"/>
                </a:endParaRPr>
              </a:p>
            </p:txBody>
          </p:sp>
        </mc:Choice>
        <mc:Fallback xmlns="">
          <p:sp>
            <p:nvSpPr>
              <p:cNvPr id="27" name="TextBox 26">
                <a:extLst>
                  <a:ext uri="{FF2B5EF4-FFF2-40B4-BE49-F238E27FC236}">
                    <a16:creationId xmlns:a16="http://schemas.microsoft.com/office/drawing/2014/main" id="{2ABE0943-1F5E-42C5-A639-B7C44C98FE04}"/>
                  </a:ext>
                </a:extLst>
              </p:cNvPr>
              <p:cNvSpPr txBox="1">
                <a:spLocks noRot="1" noChangeAspect="1" noMove="1" noResize="1" noEditPoints="1" noAdjustHandles="1" noChangeArrowheads="1" noChangeShapeType="1" noTextEdit="1"/>
              </p:cNvSpPr>
              <p:nvPr/>
            </p:nvSpPr>
            <p:spPr>
              <a:xfrm>
                <a:off x="-286657" y="4000446"/>
                <a:ext cx="5178175" cy="113281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49569548-CA25-468D-AC82-C67F22C0F4E5}"/>
                  </a:ext>
                </a:extLst>
              </p:cNvPr>
              <p:cNvSpPr txBox="1"/>
              <p:nvPr/>
            </p:nvSpPr>
            <p:spPr>
              <a:xfrm>
                <a:off x="-311359" y="5103838"/>
                <a:ext cx="5178175" cy="11328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500" i="1">
                              <a:latin typeface="Cambria Math" panose="02040503050406030204" pitchFamily="18" charset="0"/>
                            </a:rPr>
                          </m:ctrlPr>
                        </m:dPr>
                        <m:e>
                          <m:eqArr>
                            <m:eqArrPr>
                              <m:ctrlPr>
                                <a:rPr lang="en-US" sz="1500" i="1">
                                  <a:latin typeface="Cambria Math" panose="02040503050406030204" pitchFamily="18" charset="0"/>
                                </a:rPr>
                              </m:ctrlPr>
                            </m:eqArrPr>
                            <m:e>
                              <m:r>
                                <m:rPr>
                                  <m:sty m:val="p"/>
                                </m:rPr>
                                <a:rPr lang="en-US" sz="1500" dirty="0">
                                  <a:latin typeface="Cambria Math" panose="02040503050406030204" pitchFamily="18" charset="0"/>
                                </a:rPr>
                                <m:t>Div</m:t>
                              </m:r>
                              <m:r>
                                <a:rPr lang="en-US" sz="1500" dirty="0">
                                  <a:latin typeface="Cambria Math" panose="02040503050406030204" pitchFamily="18" charset="0"/>
                                </a:rPr>
                                <m:t> </m:t>
                              </m:r>
                              <m:sSubSup>
                                <m:sSubSupPr>
                                  <m:ctrlPr>
                                    <a:rPr lang="en-US" sz="1500" i="1" dirty="0">
                                      <a:latin typeface="Cambria Math" panose="02040503050406030204" pitchFamily="18" charset="0"/>
                                    </a:rPr>
                                  </m:ctrlPr>
                                </m:sSubSupPr>
                                <m:e>
                                  <m:r>
                                    <a:rPr lang="en-US" sz="1500" b="1" i="1" dirty="0">
                                      <a:latin typeface="Cambria Math" panose="02040503050406030204" pitchFamily="18" charset="0"/>
                                    </a:rPr>
                                    <m:t>𝑷</m:t>
                                  </m:r>
                                </m:e>
                                <m:sub>
                                  <m:r>
                                    <a:rPr lang="en-US" sz="1500" i="1" dirty="0">
                                      <a:latin typeface="Cambria Math" panose="02040503050406030204" pitchFamily="18" charset="0"/>
                                    </a:rPr>
                                    <m:t>2</m:t>
                                  </m:r>
                                </m:sub>
                                <m:sup>
                                  <m:r>
                                    <a:rPr lang="en-US" sz="1500" i="1" dirty="0">
                                      <a:latin typeface="Cambria Math" panose="02040503050406030204" pitchFamily="18" charset="0"/>
                                    </a:rPr>
                                    <m:t>(</m:t>
                                  </m:r>
                                  <m:r>
                                    <a:rPr lang="en-US" sz="1500" i="1" dirty="0">
                                      <a:latin typeface="Cambria Math" panose="02040503050406030204" pitchFamily="18" charset="0"/>
                                    </a:rPr>
                                    <m:t>𝑛</m:t>
                                  </m:r>
                                  <m:r>
                                    <a:rPr lang="en-US" sz="1500" i="1" dirty="0">
                                      <a:latin typeface="Cambria Math" panose="02040503050406030204" pitchFamily="18" charset="0"/>
                                    </a:rPr>
                                    <m:t>+1)</m:t>
                                  </m:r>
                                </m:sup>
                              </m:sSubSup>
                              <m:r>
                                <a:rPr lang="en-US" sz="1500" dirty="0">
                                  <a:latin typeface="Cambria Math" panose="02040503050406030204" pitchFamily="18" charset="0"/>
                                </a:rPr>
                                <m:t>+</m:t>
                              </m:r>
                              <m:r>
                                <a:rPr lang="en-US" sz="1500" i="1">
                                  <a:latin typeface="Cambria Math" panose="02040503050406030204" pitchFamily="18" charset="0"/>
                                  <a:ea typeface="Cambria Math" panose="02040503050406030204" pitchFamily="18" charset="0"/>
                                </a:rPr>
                                <m:t>𝜌</m:t>
                              </m:r>
                              <m:r>
                                <a:rPr lang="en-US" sz="1500" b="1" i="1">
                                  <a:latin typeface="Cambria Math" panose="02040503050406030204" pitchFamily="18" charset="0"/>
                                  <a:ea typeface="Cambria Math" panose="02040503050406030204" pitchFamily="18" charset="0"/>
                                </a:rPr>
                                <m:t>𝑩</m:t>
                              </m:r>
                              <m:r>
                                <a:rPr lang="en-US" sz="1500" b="1" i="1">
                                  <a:latin typeface="Cambria Math" panose="02040503050406030204" pitchFamily="18" charset="0"/>
                                  <a:ea typeface="Cambria Math" panose="02040503050406030204" pitchFamily="18" charset="0"/>
                                </a:rPr>
                                <m:t>(</m:t>
                              </m:r>
                              <m:sSub>
                                <m:sSubPr>
                                  <m:ctrlPr>
                                    <a:rPr lang="en-US" sz="1500" i="1">
                                      <a:latin typeface="Cambria Math" panose="02040503050406030204" pitchFamily="18" charset="0"/>
                                      <a:ea typeface="Cambria Math" panose="02040503050406030204" pitchFamily="18" charset="0"/>
                                    </a:rPr>
                                  </m:ctrlPr>
                                </m:sSubPr>
                                <m:e>
                                  <m:r>
                                    <a:rPr lang="en-US" sz="1500" i="1">
                                      <a:latin typeface="Cambria Math" panose="02040503050406030204" pitchFamily="18" charset="0"/>
                                      <a:ea typeface="Cambria Math" panose="02040503050406030204" pitchFamily="18" charset="0"/>
                                    </a:rPr>
                                    <m:t>𝑡</m:t>
                                  </m:r>
                                </m:e>
                                <m:sub>
                                  <m:r>
                                    <a:rPr lang="en-US" sz="1500" i="1">
                                      <a:latin typeface="Cambria Math" panose="02040503050406030204" pitchFamily="18" charset="0"/>
                                      <a:ea typeface="Cambria Math" panose="02040503050406030204" pitchFamily="18" charset="0"/>
                                    </a:rPr>
                                    <m:t>𝑖</m:t>
                                  </m:r>
                                </m:sub>
                              </m:sSub>
                              <m:r>
                                <a:rPr lang="en-US" sz="1500" b="1" i="1">
                                  <a:latin typeface="Cambria Math" panose="02040503050406030204" pitchFamily="18" charset="0"/>
                                  <a:ea typeface="Cambria Math" panose="02040503050406030204" pitchFamily="18" charset="0"/>
                                </a:rPr>
                                <m:t>)=</m:t>
                              </m:r>
                              <m:r>
                                <a:rPr lang="en-US" sz="1500" b="1" i="1">
                                  <a:latin typeface="Cambria Math" panose="02040503050406030204" pitchFamily="18" charset="0"/>
                                  <a:ea typeface="Cambria Math" panose="02040503050406030204" pitchFamily="18" charset="0"/>
                                </a:rPr>
                                <m:t>𝟎</m:t>
                              </m:r>
                              <m:r>
                                <a:rPr lang="en-US" sz="1500" i="1">
                                  <a:latin typeface="Cambria Math" panose="02040503050406030204" pitchFamily="18" charset="0"/>
                                  <a:ea typeface="Cambria Math" panose="02040503050406030204" pitchFamily="18" charset="0"/>
                                </a:rPr>
                                <m:t> </m:t>
                              </m:r>
                              <m:r>
                                <m:rPr>
                                  <m:nor/>
                                </m:rPr>
                                <a:rPr lang="en-US" sz="1500" dirty="0"/>
                                <m:t>, </m:t>
                              </m:r>
                              <m:r>
                                <m:rPr>
                                  <m:nor/>
                                </m:rPr>
                                <a:rPr lang="en-US" sz="1500" dirty="0">
                                  <a:latin typeface="Calibri" panose="020F0502020204030204" pitchFamily="34" charset="0"/>
                                  <a:cs typeface="Calibri" panose="020F0502020204030204" pitchFamily="34" charset="0"/>
                                </a:rPr>
                                <m:t>in</m:t>
                              </m:r>
                              <m:sSub>
                                <m:sSubPr>
                                  <m:ctrlPr>
                                    <a:rPr lang="en-US" sz="1500" i="1" dirty="0">
                                      <a:latin typeface="Cambria Math" panose="02040503050406030204" pitchFamily="18" charset="0"/>
                                      <a:cs typeface="Calibri" panose="020F0502020204030204" pitchFamily="34" charset="0"/>
                                    </a:rPr>
                                  </m:ctrlPr>
                                </m:sSubPr>
                                <m:e>
                                  <m:r>
                                    <a:rPr lang="en-US" sz="1500" i="1" dirty="0">
                                      <a:latin typeface="Cambria Math" panose="02040503050406030204" pitchFamily="18" charset="0"/>
                                      <a:cs typeface="Calibri" panose="020F0502020204030204" pitchFamily="34" charset="0"/>
                                    </a:rPr>
                                    <m:t> </m:t>
                                  </m:r>
                                  <m:r>
                                    <m:rPr>
                                      <m:sty m:val="p"/>
                                    </m:rPr>
                                    <a:rPr lang="el-GR" sz="1500" i="1" dirty="0">
                                      <a:latin typeface="Cambria Math" panose="02040503050406030204" pitchFamily="18" charset="0"/>
                                      <a:ea typeface="Cambria Math" panose="02040503050406030204" pitchFamily="18" charset="0"/>
                                      <a:cs typeface="Calibri" panose="020F0502020204030204" pitchFamily="34" charset="0"/>
                                    </a:rPr>
                                    <m:t>Ω</m:t>
                                  </m:r>
                                </m:e>
                                <m:sub>
                                  <m:r>
                                    <a:rPr lang="en-US" sz="1500" i="1" dirty="0">
                                      <a:latin typeface="Cambria Math" panose="02040503050406030204" pitchFamily="18" charset="0"/>
                                      <a:ea typeface="Cambria Math" panose="02040503050406030204" pitchFamily="18" charset="0"/>
                                      <a:cs typeface="Calibri" panose="020F0502020204030204" pitchFamily="34" charset="0"/>
                                    </a:rPr>
                                    <m:t>2</m:t>
                                  </m:r>
                                </m:sub>
                              </m:sSub>
                            </m:e>
                            <m:e>
                              <m:sSubSup>
                                <m:sSubSupPr>
                                  <m:ctrlPr>
                                    <a:rPr lang="en-US" sz="1500" i="1">
                                      <a:latin typeface="Cambria Math" panose="02040503050406030204" pitchFamily="18" charset="0"/>
                                    </a:rPr>
                                  </m:ctrlPr>
                                </m:sSubSupPr>
                                <m:e>
                                  <m:r>
                                    <a:rPr lang="en-US" sz="1500" b="1" i="1">
                                      <a:latin typeface="Cambria Math" panose="02040503050406030204" pitchFamily="18" charset="0"/>
                                      <a:ea typeface="Cambria Math" panose="02040503050406030204" pitchFamily="18" charset="0"/>
                                    </a:rPr>
                                    <m:t>𝝋</m:t>
                                  </m:r>
                                </m:e>
                                <m:sub>
                                  <m:r>
                                    <a:rPr lang="en-US" sz="1500" i="1">
                                      <a:latin typeface="Cambria Math" panose="02040503050406030204" pitchFamily="18" charset="0"/>
                                    </a:rPr>
                                    <m:t>2</m:t>
                                  </m:r>
                                </m:sub>
                                <m:sup>
                                  <m:r>
                                    <a:rPr lang="en-US" sz="1500" i="1">
                                      <a:latin typeface="Cambria Math" panose="02040503050406030204" pitchFamily="18" charset="0"/>
                                    </a:rPr>
                                    <m:t>(</m:t>
                                  </m:r>
                                  <m:r>
                                    <a:rPr lang="en-US" sz="1500" i="1">
                                      <a:latin typeface="Cambria Math" panose="02040503050406030204" pitchFamily="18" charset="0"/>
                                    </a:rPr>
                                    <m:t>𝑛</m:t>
                                  </m:r>
                                  <m:r>
                                    <a:rPr lang="en-US" sz="1500" i="1">
                                      <a:latin typeface="Cambria Math" panose="02040503050406030204" pitchFamily="18" charset="0"/>
                                    </a:rPr>
                                    <m:t>+1)</m:t>
                                  </m:r>
                                </m:sup>
                              </m:sSubSup>
                              <m:r>
                                <a:rPr lang="en-US" sz="1500" i="1">
                                  <a:latin typeface="Cambria Math" panose="02040503050406030204" pitchFamily="18" charset="0"/>
                                  <a:ea typeface="Cambria Math" panose="02040503050406030204" pitchFamily="18" charset="0"/>
                                </a:rPr>
                                <m:t>=</m:t>
                              </m:r>
                              <m:r>
                                <a:rPr lang="en-US" sz="1500" b="1" i="1">
                                  <a:latin typeface="Cambria Math" panose="02040503050406030204" pitchFamily="18" charset="0"/>
                                  <a:ea typeface="Cambria Math" panose="02040503050406030204" pitchFamily="18" charset="0"/>
                                </a:rPr>
                                <m:t>𝝌</m:t>
                              </m:r>
                              <m:r>
                                <m:rPr>
                                  <m:nor/>
                                </m:rPr>
                                <a:rPr lang="en-US" sz="1500" dirty="0"/>
                                <m:t>,              </m:t>
                              </m:r>
                              <m:r>
                                <m:rPr>
                                  <m:nor/>
                                </m:rPr>
                                <a:rPr lang="en-US" sz="1500" dirty="0">
                                  <a:latin typeface="Calibri" panose="020F0502020204030204" pitchFamily="34" charset="0"/>
                                  <a:cs typeface="Calibri" panose="020F0502020204030204" pitchFamily="34" charset="0"/>
                                </a:rPr>
                                <m:t>on</m:t>
                              </m:r>
                              <m:r>
                                <m:rPr>
                                  <m:nor/>
                                </m:rPr>
                                <a:rPr lang="en-US" sz="1500" dirty="0"/>
                                <m:t> </m:t>
                              </m:r>
                              <m:r>
                                <a:rPr lang="en-US" sz="1500" i="1" dirty="0">
                                  <a:latin typeface="Cambria Math" panose="02040503050406030204" pitchFamily="18" charset="0"/>
                                  <a:ea typeface="Cambria Math" panose="02040503050406030204" pitchFamily="18" charset="0"/>
                                </a:rPr>
                                <m:t>𝜕</m:t>
                              </m:r>
                              <m:sSub>
                                <m:sSubPr>
                                  <m:ctrlPr>
                                    <a:rPr lang="en-US" sz="1500" i="1" dirty="0">
                                      <a:latin typeface="Cambria Math" panose="02040503050406030204" pitchFamily="18" charset="0"/>
                                      <a:ea typeface="Cambria Math" panose="02040503050406030204" pitchFamily="18" charset="0"/>
                                    </a:rPr>
                                  </m:ctrlPr>
                                </m:sSubPr>
                                <m:e>
                                  <m:r>
                                    <m:rPr>
                                      <m:sty m:val="p"/>
                                    </m:rPr>
                                    <a:rPr lang="el-GR" sz="1500" i="1" dirty="0">
                                      <a:latin typeface="Cambria Math" panose="02040503050406030204" pitchFamily="18" charset="0"/>
                                      <a:ea typeface="Cambria Math" panose="02040503050406030204" pitchFamily="18" charset="0"/>
                                    </a:rPr>
                                    <m:t>Ω</m:t>
                                  </m:r>
                                </m:e>
                                <m:sub>
                                  <m:r>
                                    <a:rPr lang="en-US" sz="1500" i="1" dirty="0">
                                      <a:latin typeface="Cambria Math" panose="02040503050406030204" pitchFamily="18" charset="0"/>
                                      <a:ea typeface="Cambria Math" panose="02040503050406030204" pitchFamily="18" charset="0"/>
                                    </a:rPr>
                                    <m:t>2</m:t>
                                  </m:r>
                                </m:sub>
                              </m:sSub>
                              <m:r>
                                <a:rPr lang="en-US" sz="1500" i="1" dirty="0">
                                  <a:latin typeface="Cambria Math" panose="02040503050406030204" pitchFamily="18" charset="0"/>
                                  <a:ea typeface="Cambria Math" panose="02040503050406030204" pitchFamily="18" charset="0"/>
                                </a:rPr>
                                <m:t>\</m:t>
                              </m:r>
                              <m:r>
                                <m:rPr>
                                  <m:sty m:val="p"/>
                                </m:rPr>
                                <a:rPr lang="el-GR" sz="1500" i="1" dirty="0">
                                  <a:latin typeface="Cambria Math" panose="02040503050406030204" pitchFamily="18" charset="0"/>
                                  <a:ea typeface="Cambria Math" panose="02040503050406030204" pitchFamily="18" charset="0"/>
                                </a:rPr>
                                <m:t>Γ</m:t>
                              </m:r>
                            </m:e>
                            <m:e>
                              <m:sSubSup>
                                <m:sSubSupPr>
                                  <m:ctrlPr>
                                    <a:rPr lang="en-US" sz="1500" i="1" dirty="0">
                                      <a:latin typeface="Cambria Math" panose="02040503050406030204" pitchFamily="18" charset="0"/>
                                    </a:rPr>
                                  </m:ctrlPr>
                                </m:sSubSupPr>
                                <m:e>
                                  <m:r>
                                    <a:rPr lang="en-US" sz="1500" b="1" i="1" dirty="0">
                                      <a:latin typeface="Cambria Math" panose="02040503050406030204" pitchFamily="18" charset="0"/>
                                    </a:rPr>
                                    <m:t>𝑷</m:t>
                                  </m:r>
                                </m:e>
                                <m:sub>
                                  <m:r>
                                    <a:rPr lang="en-US" sz="1500" i="1" dirty="0">
                                      <a:latin typeface="Cambria Math" panose="02040503050406030204" pitchFamily="18" charset="0"/>
                                    </a:rPr>
                                    <m:t>2</m:t>
                                  </m:r>
                                </m:sub>
                                <m:sup>
                                  <m:r>
                                    <a:rPr lang="en-US" sz="1500" i="1" dirty="0">
                                      <a:latin typeface="Cambria Math" panose="02040503050406030204" pitchFamily="18" charset="0"/>
                                    </a:rPr>
                                    <m:t>(</m:t>
                                  </m:r>
                                  <m:r>
                                    <a:rPr lang="en-US" sz="1500" i="1" dirty="0">
                                      <a:latin typeface="Cambria Math" panose="02040503050406030204" pitchFamily="18" charset="0"/>
                                    </a:rPr>
                                    <m:t>𝑛</m:t>
                                  </m:r>
                                  <m:r>
                                    <a:rPr lang="en-US" sz="1500" i="1" dirty="0">
                                      <a:latin typeface="Cambria Math" panose="02040503050406030204" pitchFamily="18" charset="0"/>
                                    </a:rPr>
                                    <m:t>+1)</m:t>
                                  </m:r>
                                </m:sup>
                              </m:sSubSup>
                              <m:r>
                                <a:rPr lang="en-US" sz="1500" b="1" i="1">
                                  <a:latin typeface="Cambria Math" panose="02040503050406030204" pitchFamily="18" charset="0"/>
                                </a:rPr>
                                <m:t>𝒏</m:t>
                              </m:r>
                              <m:r>
                                <a:rPr lang="en-US" sz="1500" i="1">
                                  <a:latin typeface="Cambria Math" panose="02040503050406030204" pitchFamily="18" charset="0"/>
                                  <a:ea typeface="Cambria Math" panose="02040503050406030204" pitchFamily="18" charset="0"/>
                                </a:rPr>
                                <m:t>=</m:t>
                              </m:r>
                              <m:sSubSup>
                                <m:sSubSupPr>
                                  <m:ctrlPr>
                                    <a:rPr lang="en-US" sz="1500" i="1" dirty="0">
                                      <a:latin typeface="Cambria Math" panose="02040503050406030204" pitchFamily="18" charset="0"/>
                                    </a:rPr>
                                  </m:ctrlPr>
                                </m:sSubSupPr>
                                <m:e>
                                  <m:r>
                                    <a:rPr lang="en-US" sz="1500" b="1" i="1" dirty="0">
                                      <a:latin typeface="Cambria Math" panose="02040503050406030204" pitchFamily="18" charset="0"/>
                                    </a:rPr>
                                    <m:t>𝑷</m:t>
                                  </m:r>
                                </m:e>
                                <m:sub>
                                  <m:r>
                                    <a:rPr lang="en-US" sz="1500" i="1" dirty="0">
                                      <a:latin typeface="Cambria Math" panose="02040503050406030204" pitchFamily="18" charset="0"/>
                                    </a:rPr>
                                    <m:t>2</m:t>
                                  </m:r>
                                </m:sub>
                                <m:sup>
                                  <m:r>
                                    <a:rPr lang="en-US" sz="1500" i="1" dirty="0">
                                      <a:latin typeface="Cambria Math" panose="02040503050406030204" pitchFamily="18" charset="0"/>
                                    </a:rPr>
                                    <m:t>(</m:t>
                                  </m:r>
                                  <m:r>
                                    <a:rPr lang="en-US" sz="1500" i="1" dirty="0">
                                      <a:latin typeface="Cambria Math" panose="02040503050406030204" pitchFamily="18" charset="0"/>
                                    </a:rPr>
                                    <m:t>𝑛</m:t>
                                  </m:r>
                                  <m:r>
                                    <a:rPr lang="en-US" sz="1500" i="1" dirty="0">
                                      <a:latin typeface="Cambria Math" panose="02040503050406030204" pitchFamily="18" charset="0"/>
                                    </a:rPr>
                                    <m:t>+1)</m:t>
                                  </m:r>
                                </m:sup>
                              </m:sSubSup>
                              <m:r>
                                <a:rPr lang="en-US" sz="1500" b="1" i="1" dirty="0">
                                  <a:latin typeface="Cambria Math" panose="02040503050406030204" pitchFamily="18" charset="0"/>
                                </a:rPr>
                                <m:t>𝒏</m:t>
                              </m:r>
                              <m:r>
                                <m:rPr>
                                  <m:nor/>
                                </m:rPr>
                                <a:rPr lang="en-US" sz="1500" dirty="0">
                                  <a:latin typeface="Cambria Math" panose="02040503050406030204" pitchFamily="18" charset="0"/>
                                </a:rPr>
                                <m:t>,             </m:t>
                              </m:r>
                              <m:r>
                                <m:rPr>
                                  <m:nor/>
                                </m:rPr>
                                <a:rPr lang="en-US" sz="1500" dirty="0">
                                  <a:latin typeface="Calibri" panose="020F0502020204030204" pitchFamily="34" charset="0"/>
                                  <a:cs typeface="Calibri" panose="020F0502020204030204" pitchFamily="34" charset="0"/>
                                </a:rPr>
                                <m:t>on</m:t>
                              </m:r>
                              <m:r>
                                <a:rPr lang="en-US" sz="1500" i="1" dirty="0">
                                  <a:latin typeface="Cambria Math" panose="02040503050406030204" pitchFamily="18" charset="0"/>
                                  <a:cs typeface="Calibri" panose="020F0502020204030204" pitchFamily="34" charset="0"/>
                                </a:rPr>
                                <m:t>  </m:t>
                              </m:r>
                              <m:r>
                                <m:rPr>
                                  <m:sty m:val="p"/>
                                </m:rPr>
                                <a:rPr lang="el-GR" sz="1500" i="1" dirty="0">
                                  <a:latin typeface="Cambria Math" panose="02040503050406030204" pitchFamily="18" charset="0"/>
                                  <a:ea typeface="Cambria Math" panose="02040503050406030204" pitchFamily="18" charset="0"/>
                                </a:rPr>
                                <m:t>Γ</m:t>
                              </m:r>
                            </m:e>
                          </m:eqArr>
                        </m:e>
                      </m:d>
                    </m:oMath>
                  </m:oMathPara>
                </a14:m>
                <a:endParaRPr lang="en-US" sz="1500" dirty="0">
                  <a:latin typeface="Cambria Math" panose="02040503050406030204" pitchFamily="18" charset="0"/>
                </a:endParaRPr>
              </a:p>
            </p:txBody>
          </p:sp>
        </mc:Choice>
        <mc:Fallback xmlns="">
          <p:sp>
            <p:nvSpPr>
              <p:cNvPr id="28" name="TextBox 27">
                <a:extLst>
                  <a:ext uri="{FF2B5EF4-FFF2-40B4-BE49-F238E27FC236}">
                    <a16:creationId xmlns:a16="http://schemas.microsoft.com/office/drawing/2014/main" id="{49569548-CA25-468D-AC82-C67F22C0F4E5}"/>
                  </a:ext>
                </a:extLst>
              </p:cNvPr>
              <p:cNvSpPr txBox="1">
                <a:spLocks noRot="1" noChangeAspect="1" noMove="1" noResize="1" noEditPoints="1" noAdjustHandles="1" noChangeArrowheads="1" noChangeShapeType="1" noTextEdit="1"/>
              </p:cNvSpPr>
              <p:nvPr/>
            </p:nvSpPr>
            <p:spPr>
              <a:xfrm>
                <a:off x="-311359" y="5103838"/>
                <a:ext cx="5178175" cy="1132811"/>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EBCB37E-7DDF-4524-844C-58C09BBCF1BE}"/>
                  </a:ext>
                </a:extLst>
              </p:cNvPr>
              <p:cNvSpPr txBox="1"/>
              <p:nvPr/>
            </p:nvSpPr>
            <p:spPr>
              <a:xfrm>
                <a:off x="661139" y="6202380"/>
                <a:ext cx="4391183"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r>
                            <a:rPr lang="en-US" sz="1600" b="1" i="1">
                              <a:latin typeface="Cambria Math" panose="02040503050406030204" pitchFamily="18" charset="0"/>
                              <a:ea typeface="Cambria Math" panose="02040503050406030204" pitchFamily="18" charset="0"/>
                            </a:rPr>
                            <m:t>𝝀</m:t>
                          </m:r>
                        </m:e>
                        <m:sub>
                          <m:r>
                            <a:rPr lang="en-US" sz="1600" i="1">
                              <a:latin typeface="Cambria Math" panose="02040503050406030204" pitchFamily="18" charset="0"/>
                            </a:rPr>
                            <m:t>𝑛</m:t>
                          </m:r>
                          <m:r>
                            <a:rPr lang="en-US" sz="1600" i="1">
                              <a:latin typeface="Cambria Math" panose="02040503050406030204" pitchFamily="18" charset="0"/>
                            </a:rPr>
                            <m:t>+1</m:t>
                          </m:r>
                        </m:sub>
                      </m:sSub>
                      <m:r>
                        <a:rPr lang="en-US" sz="1600" i="1">
                          <a:latin typeface="Cambria Math" panose="02040503050406030204" pitchFamily="18" charset="0"/>
                        </a:rPr>
                        <m:t>=</m:t>
                      </m:r>
                      <m:r>
                        <a:rPr lang="en-US" sz="1600" i="1">
                          <a:latin typeface="Cambria Math" panose="02040503050406030204" pitchFamily="18" charset="0"/>
                          <a:ea typeface="Cambria Math" panose="02040503050406030204" pitchFamily="18" charset="0"/>
                        </a:rPr>
                        <m:t>𝜃</m:t>
                      </m:r>
                      <m:sSubSup>
                        <m:sSubSupPr>
                          <m:ctrlPr>
                            <a:rPr lang="en-US" sz="1600" i="1">
                              <a:latin typeface="Cambria Math" panose="02040503050406030204" pitchFamily="18" charset="0"/>
                              <a:ea typeface="Cambria Math" panose="02040503050406030204" pitchFamily="18" charset="0"/>
                            </a:rPr>
                          </m:ctrlPr>
                        </m:sSubSupPr>
                        <m:e>
                          <m:r>
                            <a:rPr lang="en-US" sz="1600" b="1" i="1">
                              <a:latin typeface="Cambria Math" panose="02040503050406030204" pitchFamily="18" charset="0"/>
                              <a:ea typeface="Cambria Math" panose="02040503050406030204" pitchFamily="18" charset="0"/>
                            </a:rPr>
                            <m:t>𝝋</m:t>
                          </m:r>
                        </m:e>
                        <m:sub>
                          <m:r>
                            <a:rPr lang="en-US" sz="1600" i="1">
                              <a:latin typeface="Cambria Math" panose="02040503050406030204" pitchFamily="18" charset="0"/>
                              <a:ea typeface="Cambria Math" panose="02040503050406030204" pitchFamily="18" charset="0"/>
                            </a:rPr>
                            <m:t>2</m:t>
                          </m:r>
                        </m:sub>
                        <m:sup>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𝑛</m:t>
                          </m:r>
                          <m:r>
                            <a:rPr lang="en-US" sz="1600" i="1">
                              <a:latin typeface="Cambria Math" panose="02040503050406030204" pitchFamily="18" charset="0"/>
                              <a:ea typeface="Cambria Math" panose="02040503050406030204" pitchFamily="18" charset="0"/>
                            </a:rPr>
                            <m:t>)</m:t>
                          </m:r>
                        </m:sup>
                      </m:sSubSup>
                      <m:r>
                        <a:rPr lang="en-US" sz="1600" i="1">
                          <a:latin typeface="Cambria Math" panose="02040503050406030204" pitchFamily="18" charset="0"/>
                          <a:ea typeface="Cambria Math" panose="02040503050406030204" pitchFamily="18" charset="0"/>
                        </a:rPr>
                        <m:t>+</m:t>
                      </m:r>
                      <m:d>
                        <m:dPr>
                          <m:ctrlPr>
                            <a:rPr lang="en-US"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1−</m:t>
                          </m:r>
                          <m:r>
                            <a:rPr lang="en-US" sz="1600" i="1">
                              <a:latin typeface="Cambria Math" panose="02040503050406030204" pitchFamily="18" charset="0"/>
                              <a:ea typeface="Cambria Math" panose="02040503050406030204" pitchFamily="18" charset="0"/>
                            </a:rPr>
                            <m:t>𝜃</m:t>
                          </m:r>
                        </m:e>
                      </m:d>
                      <m:sSub>
                        <m:sSubPr>
                          <m:ctrlPr>
                            <a:rPr lang="en-US" sz="1600" i="1">
                              <a:latin typeface="Cambria Math" panose="02040503050406030204" pitchFamily="18" charset="0"/>
                            </a:rPr>
                          </m:ctrlPr>
                        </m:sSubPr>
                        <m:e>
                          <m:r>
                            <a:rPr lang="en-US" sz="1600" b="1" i="1">
                              <a:latin typeface="Cambria Math" panose="02040503050406030204" pitchFamily="18" charset="0"/>
                              <a:ea typeface="Cambria Math" panose="02040503050406030204" pitchFamily="18" charset="0"/>
                            </a:rPr>
                            <m:t>𝝀</m:t>
                          </m:r>
                        </m:e>
                        <m:sub>
                          <m:r>
                            <a:rPr lang="en-US" sz="1600" i="1">
                              <a:latin typeface="Cambria Math" panose="02040503050406030204" pitchFamily="18" charset="0"/>
                            </a:rPr>
                            <m:t>𝑛</m:t>
                          </m:r>
                        </m:sub>
                      </m:sSub>
                      <m:r>
                        <a:rPr lang="en-US" sz="1600" i="1">
                          <a:latin typeface="Cambria Math" panose="02040503050406030204" pitchFamily="18" charset="0"/>
                        </a:rPr>
                        <m:t>, </m:t>
                      </m:r>
                      <m:r>
                        <m:rPr>
                          <m:sty m:val="p"/>
                        </m:rPr>
                        <a:rPr lang="en-US" sz="1600">
                          <a:latin typeface="Cambria Math" panose="02040503050406030204" pitchFamily="18" charset="0"/>
                        </a:rPr>
                        <m:t>on</m:t>
                      </m:r>
                      <m:r>
                        <a:rPr lang="en-US" sz="1600" i="1">
                          <a:latin typeface="Cambria Math" panose="02040503050406030204" pitchFamily="18" charset="0"/>
                        </a:rPr>
                        <m:t>  </m:t>
                      </m:r>
                      <m:r>
                        <m:rPr>
                          <m:sty m:val="p"/>
                        </m:rPr>
                        <a:rPr lang="el-GR" sz="1600" i="1" dirty="0">
                          <a:latin typeface="Cambria Math" panose="02040503050406030204" pitchFamily="18" charset="0"/>
                          <a:ea typeface="Cambria Math" panose="02040503050406030204" pitchFamily="18" charset="0"/>
                        </a:rPr>
                        <m:t>Γ</m:t>
                      </m:r>
                      <m:r>
                        <a:rPr lang="en-US" sz="1600" i="1" dirty="0">
                          <a:latin typeface="Cambria Math" panose="02040503050406030204" pitchFamily="18" charset="0"/>
                          <a:ea typeface="Cambria Math" panose="02040503050406030204" pitchFamily="18" charset="0"/>
                        </a:rPr>
                        <m:t>,</m:t>
                      </m:r>
                      <m:r>
                        <a:rPr lang="en-US" sz="1600" dirty="0">
                          <a:latin typeface="Cambria Math" panose="02040503050406030204" pitchFamily="18" charset="0"/>
                          <a:ea typeface="Cambria Math" panose="02040503050406030204" pitchFamily="18" charset="0"/>
                        </a:rPr>
                        <m:t> </m:t>
                      </m:r>
                      <m:r>
                        <m:rPr>
                          <m:sty m:val="p"/>
                        </m:rPr>
                        <a:rPr lang="en-US" sz="1600" dirty="0">
                          <a:latin typeface="Cambria Math" panose="02040503050406030204" pitchFamily="18" charset="0"/>
                          <a:ea typeface="Cambria Math" panose="02040503050406030204" pitchFamily="18" charset="0"/>
                        </a:rPr>
                        <m:t>for</m:t>
                      </m:r>
                      <m:r>
                        <a:rPr lang="en-US" sz="1600" i="1" dirty="0">
                          <a:latin typeface="Cambria Math" panose="02040503050406030204" pitchFamily="18" charset="0"/>
                          <a:ea typeface="Cambria Math" panose="02040503050406030204" pitchFamily="18" charset="0"/>
                        </a:rPr>
                        <m:t> </m:t>
                      </m:r>
                      <m:r>
                        <a:rPr lang="en-US" sz="1600" i="1" dirty="0">
                          <a:latin typeface="Cambria Math" panose="02040503050406030204" pitchFamily="18" charset="0"/>
                          <a:ea typeface="Cambria Math" panose="02040503050406030204" pitchFamily="18" charset="0"/>
                        </a:rPr>
                        <m:t>𝑛</m:t>
                      </m:r>
                      <m:r>
                        <a:rPr lang="en-US" sz="1600" i="1" dirty="0">
                          <a:latin typeface="Cambria Math" panose="02040503050406030204" pitchFamily="18" charset="0"/>
                          <a:ea typeface="Cambria Math" panose="02040503050406030204" pitchFamily="18" charset="0"/>
                        </a:rPr>
                        <m:t>≥1</m:t>
                      </m:r>
                    </m:oMath>
                  </m:oMathPara>
                </a14:m>
                <a:endParaRPr lang="en-US" sz="1600" dirty="0"/>
              </a:p>
            </p:txBody>
          </p:sp>
        </mc:Choice>
        <mc:Fallback xmlns="">
          <p:sp>
            <p:nvSpPr>
              <p:cNvPr id="9" name="TextBox 8">
                <a:extLst>
                  <a:ext uri="{FF2B5EF4-FFF2-40B4-BE49-F238E27FC236}">
                    <a16:creationId xmlns:a16="http://schemas.microsoft.com/office/drawing/2014/main" id="{6EBCB37E-7DDF-4524-844C-58C09BBCF1BE}"/>
                  </a:ext>
                </a:extLst>
              </p:cNvPr>
              <p:cNvSpPr txBox="1">
                <a:spLocks noRot="1" noChangeAspect="1" noMove="1" noResize="1" noEditPoints="1" noAdjustHandles="1" noChangeArrowheads="1" noChangeShapeType="1" noTextEdit="1"/>
              </p:cNvSpPr>
              <p:nvPr/>
            </p:nvSpPr>
            <p:spPr>
              <a:xfrm>
                <a:off x="661139" y="6202380"/>
                <a:ext cx="4391183" cy="400110"/>
              </a:xfrm>
              <a:prstGeom prst="rect">
                <a:avLst/>
              </a:prstGeom>
              <a:blipFill>
                <a:blip r:embed="rId10"/>
                <a:stretch>
                  <a:fillRect b="-1515"/>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F63D6EB5-C27B-A89E-2905-3EEEE8016574}"/>
              </a:ext>
            </a:extLst>
          </p:cNvPr>
          <p:cNvGrpSpPr/>
          <p:nvPr/>
        </p:nvGrpSpPr>
        <p:grpSpPr>
          <a:xfrm>
            <a:off x="7436030" y="757637"/>
            <a:ext cx="2304285" cy="945643"/>
            <a:chOff x="4855220" y="1031235"/>
            <a:chExt cx="2136311" cy="945643"/>
          </a:xfrm>
        </p:grpSpPr>
        <p:grpSp>
          <p:nvGrpSpPr>
            <p:cNvPr id="7" name="Group 6">
              <a:extLst>
                <a:ext uri="{FF2B5EF4-FFF2-40B4-BE49-F238E27FC236}">
                  <a16:creationId xmlns:a16="http://schemas.microsoft.com/office/drawing/2014/main" id="{B2FD73BB-866D-6A26-9E1B-094ED1D1DA25}"/>
                </a:ext>
              </a:extLst>
            </p:cNvPr>
            <p:cNvGrpSpPr/>
            <p:nvPr/>
          </p:nvGrpSpPr>
          <p:grpSpPr>
            <a:xfrm>
              <a:off x="4855220" y="1031235"/>
              <a:ext cx="2136311" cy="945643"/>
              <a:chOff x="7102437" y="3377795"/>
              <a:chExt cx="2848414" cy="1260856"/>
            </a:xfrm>
          </p:grpSpPr>
          <p:sp>
            <p:nvSpPr>
              <p:cNvPr id="12" name="TextBox 11">
                <a:extLst>
                  <a:ext uri="{FF2B5EF4-FFF2-40B4-BE49-F238E27FC236}">
                    <a16:creationId xmlns:a16="http://schemas.microsoft.com/office/drawing/2014/main" id="{85D0B4D1-3F0F-1FC5-D8F1-354BEECBE243}"/>
                  </a:ext>
                </a:extLst>
              </p:cNvPr>
              <p:cNvSpPr txBox="1"/>
              <p:nvPr/>
            </p:nvSpPr>
            <p:spPr>
              <a:xfrm>
                <a:off x="7102437" y="3415188"/>
                <a:ext cx="1962614" cy="451405"/>
              </a:xfrm>
              <a:prstGeom prst="rect">
                <a:avLst/>
              </a:prstGeom>
              <a:noFill/>
            </p:spPr>
            <p:txBody>
              <a:bodyPr wrap="square" rtlCol="0">
                <a:spAutoFit/>
              </a:bodyPr>
              <a:lstStyle/>
              <a:p>
                <a:r>
                  <a:rPr lang="en-US" sz="1600" b="1" i="1" dirty="0">
                    <a:solidFill>
                      <a:srgbClr val="0070C0"/>
                    </a:solidFill>
                    <a:cs typeface="Calibri" panose="020F0502020204030204" pitchFamily="34" charset="0"/>
                  </a:rPr>
                  <a:t>Model PDE:</a:t>
                </a:r>
              </a:p>
            </p:txBody>
          </p:sp>
          <p:sp>
            <p:nvSpPr>
              <p:cNvPr id="13" name="Rectangle 12">
                <a:extLst>
                  <a:ext uri="{FF2B5EF4-FFF2-40B4-BE49-F238E27FC236}">
                    <a16:creationId xmlns:a16="http://schemas.microsoft.com/office/drawing/2014/main" id="{8993A335-56F4-622F-9531-670961B8E886}"/>
                  </a:ext>
                </a:extLst>
              </p:cNvPr>
              <p:cNvSpPr/>
              <p:nvPr/>
            </p:nvSpPr>
            <p:spPr>
              <a:xfrm>
                <a:off x="7102437" y="3377795"/>
                <a:ext cx="2848414" cy="1260856"/>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732AF62-1811-6BBA-F89E-1CA077255D89}"/>
                    </a:ext>
                  </a:extLst>
                </p:cNvPr>
                <p:cNvSpPr txBox="1"/>
                <p:nvPr/>
              </p:nvSpPr>
              <p:spPr>
                <a:xfrm>
                  <a:off x="4966965" y="1403127"/>
                  <a:ext cx="1952073" cy="5148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500" i="1">
                                <a:latin typeface="Cambria Math" panose="02040503050406030204" pitchFamily="18" charset="0"/>
                              </a:rPr>
                            </m:ctrlPr>
                          </m:dPr>
                          <m:e>
                            <m:eqArr>
                              <m:eqArrPr>
                                <m:ctrlPr>
                                  <a:rPr lang="en-US" sz="1500" i="1">
                                    <a:latin typeface="Cambria Math" panose="02040503050406030204" pitchFamily="18" charset="0"/>
                                  </a:rPr>
                                </m:ctrlPr>
                              </m:eqArrPr>
                              <m:e>
                                <m:r>
                                  <m:rPr>
                                    <m:sty m:val="p"/>
                                  </m:rPr>
                                  <a:rPr lang="en-US" sz="1500" dirty="0">
                                    <a:latin typeface="Cambria Math" panose="02040503050406030204" pitchFamily="18" charset="0"/>
                                  </a:rPr>
                                  <m:t>Div</m:t>
                                </m:r>
                                <m:r>
                                  <a:rPr lang="en-US" sz="1500" i="1" dirty="0">
                                    <a:latin typeface="Cambria Math" panose="02040503050406030204" pitchFamily="18" charset="0"/>
                                  </a:rPr>
                                  <m:t> </m:t>
                                </m:r>
                                <m:r>
                                  <a:rPr lang="en-US" sz="1500" b="1" i="1" dirty="0">
                                    <a:latin typeface="Cambria Math" panose="02040503050406030204" pitchFamily="18" charset="0"/>
                                  </a:rPr>
                                  <m:t>𝑷</m:t>
                                </m:r>
                                <m:r>
                                  <a:rPr lang="en-US" sz="1500" dirty="0">
                                    <a:latin typeface="Cambria Math" panose="02040503050406030204" pitchFamily="18" charset="0"/>
                                  </a:rPr>
                                  <m:t>+</m:t>
                                </m:r>
                                <m:r>
                                  <a:rPr lang="en-US" sz="1500" i="1">
                                    <a:latin typeface="Cambria Math" panose="02040503050406030204" pitchFamily="18" charset="0"/>
                                    <a:ea typeface="Cambria Math" panose="02040503050406030204" pitchFamily="18" charset="0"/>
                                  </a:rPr>
                                  <m:t>𝜌</m:t>
                                </m:r>
                                <m:r>
                                  <a:rPr lang="en-US" sz="1500" b="1" i="1">
                                    <a:latin typeface="Cambria Math" panose="02040503050406030204" pitchFamily="18" charset="0"/>
                                    <a:ea typeface="Cambria Math" panose="02040503050406030204" pitchFamily="18" charset="0"/>
                                  </a:rPr>
                                  <m:t>𝑩</m:t>
                                </m:r>
                                <m:r>
                                  <a:rPr lang="en-US" sz="1500" b="1" i="1">
                                    <a:latin typeface="Cambria Math" panose="02040503050406030204" pitchFamily="18" charset="0"/>
                                    <a:ea typeface="Cambria Math" panose="02040503050406030204" pitchFamily="18" charset="0"/>
                                  </a:rPr>
                                  <m:t>=</m:t>
                                </m:r>
                                <m:r>
                                  <a:rPr lang="en-US" sz="1500" b="1" i="1">
                                    <a:latin typeface="Cambria Math" panose="02040503050406030204" pitchFamily="18" charset="0"/>
                                    <a:ea typeface="Cambria Math" panose="02040503050406030204" pitchFamily="18" charset="0"/>
                                  </a:rPr>
                                  <m:t>𝟎</m:t>
                                </m:r>
                                <m:r>
                                  <a:rPr lang="en-US" sz="1500" i="1">
                                    <a:latin typeface="Cambria Math" panose="02040503050406030204" pitchFamily="18" charset="0"/>
                                    <a:ea typeface="Cambria Math" panose="02040503050406030204" pitchFamily="18" charset="0"/>
                                  </a:rPr>
                                  <m:t> </m:t>
                                </m:r>
                                <m:r>
                                  <m:rPr>
                                    <m:nor/>
                                  </m:rPr>
                                  <a:rPr lang="en-US" sz="1500" dirty="0"/>
                                  <m:t>, </m:t>
                                </m:r>
                                <m:r>
                                  <m:rPr>
                                    <m:nor/>
                                  </m:rPr>
                                  <a:rPr lang="en-US" sz="1500" dirty="0">
                                    <a:latin typeface="Calibri" panose="020F0502020204030204" pitchFamily="34" charset="0"/>
                                    <a:cs typeface="Calibri" panose="020F0502020204030204" pitchFamily="34" charset="0"/>
                                  </a:rPr>
                                  <m:t>in</m:t>
                                </m:r>
                                <m:r>
                                  <m:rPr>
                                    <m:nor/>
                                  </m:rPr>
                                  <a:rPr lang="en-US" sz="1500" dirty="0"/>
                                  <m:t> </m:t>
                                </m:r>
                                <m:r>
                                  <m:rPr>
                                    <m:sty m:val="p"/>
                                    <m:brk m:alnAt="23"/>
                                  </m:rPr>
                                  <a:rPr lang="el-GR" sz="1500" i="1">
                                    <a:latin typeface="Cambria Math" panose="02040503050406030204" pitchFamily="18" charset="0"/>
                                    <a:ea typeface="Cambria Math" panose="02040503050406030204" pitchFamily="18" charset="0"/>
                                  </a:rPr>
                                  <m:t>Ω</m:t>
                                </m:r>
                              </m:e>
                              <m:e>
                                <m:r>
                                  <a:rPr lang="en-US" sz="1500" b="1" i="1">
                                    <a:latin typeface="Cambria Math" panose="02040503050406030204" pitchFamily="18" charset="0"/>
                                    <a:ea typeface="Cambria Math" panose="02040503050406030204" pitchFamily="18" charset="0"/>
                                  </a:rPr>
                                  <m:t>𝝋</m:t>
                                </m:r>
                                <m:r>
                                  <a:rPr lang="en-US" sz="1500" i="1">
                                    <a:latin typeface="Cambria Math" panose="02040503050406030204" pitchFamily="18" charset="0"/>
                                    <a:ea typeface="Cambria Math" panose="02040503050406030204" pitchFamily="18" charset="0"/>
                                  </a:rPr>
                                  <m:t>=</m:t>
                                </m:r>
                                <m:r>
                                  <a:rPr lang="en-US" sz="1500" b="1" i="1">
                                    <a:latin typeface="Cambria Math" panose="02040503050406030204" pitchFamily="18" charset="0"/>
                                    <a:ea typeface="Cambria Math" panose="02040503050406030204" pitchFamily="18" charset="0"/>
                                  </a:rPr>
                                  <m:t>𝝌</m:t>
                                </m:r>
                                <m:r>
                                  <a:rPr lang="en-US" sz="1500" i="1">
                                    <a:latin typeface="Cambria Math" panose="02040503050406030204" pitchFamily="18" charset="0"/>
                                    <a:ea typeface="Cambria Math" panose="02040503050406030204" pitchFamily="18" charset="0"/>
                                  </a:rPr>
                                  <m:t>, </m:t>
                                </m:r>
                                <m:r>
                                  <m:rPr>
                                    <m:nor/>
                                  </m:rPr>
                                  <a:rPr lang="en-US" sz="1500" dirty="0"/>
                                  <m:t>      </m:t>
                                </m:r>
                                <m:r>
                                  <m:rPr>
                                    <m:nor/>
                                  </m:rPr>
                                  <a:rPr lang="en-US" sz="1500" dirty="0">
                                    <a:latin typeface="Calibri" panose="020F0502020204030204" pitchFamily="34" charset="0"/>
                                    <a:cs typeface="Calibri" panose="020F0502020204030204" pitchFamily="34" charset="0"/>
                                  </a:rPr>
                                  <m:t>on</m:t>
                                </m:r>
                                <m:r>
                                  <m:rPr>
                                    <m:nor/>
                                  </m:rPr>
                                  <a:rPr lang="en-US" sz="1500" dirty="0"/>
                                  <m:t> </m:t>
                                </m:r>
                                <m:r>
                                  <a:rPr lang="en-US" sz="1500" i="1" dirty="0">
                                    <a:latin typeface="Cambria Math" panose="02040503050406030204" pitchFamily="18" charset="0"/>
                                    <a:ea typeface="Cambria Math" panose="02040503050406030204" pitchFamily="18" charset="0"/>
                                  </a:rPr>
                                  <m:t>𝜕</m:t>
                                </m:r>
                                <m:r>
                                  <m:rPr>
                                    <m:sty m:val="p"/>
                                    <m:brk m:alnAt="23"/>
                                  </m:rPr>
                                  <a:rPr lang="el-GR" sz="1500" i="1">
                                    <a:latin typeface="Cambria Math" panose="02040503050406030204" pitchFamily="18" charset="0"/>
                                    <a:ea typeface="Cambria Math" panose="02040503050406030204" pitchFamily="18" charset="0"/>
                                  </a:rPr>
                                  <m:t>Ω</m:t>
                                </m:r>
                              </m:e>
                            </m:eqArr>
                          </m:e>
                        </m:d>
                      </m:oMath>
                    </m:oMathPara>
                  </a14:m>
                  <a:endParaRPr lang="en-US" sz="1500" dirty="0"/>
                </a:p>
              </p:txBody>
            </p:sp>
          </mc:Choice>
          <mc:Fallback xmlns="">
            <p:sp>
              <p:nvSpPr>
                <p:cNvPr id="11" name="TextBox 10">
                  <a:extLst>
                    <a:ext uri="{FF2B5EF4-FFF2-40B4-BE49-F238E27FC236}">
                      <a16:creationId xmlns:a16="http://schemas.microsoft.com/office/drawing/2014/main" id="{4732AF62-1811-6BBA-F89E-1CA077255D89}"/>
                    </a:ext>
                  </a:extLst>
                </p:cNvPr>
                <p:cNvSpPr txBox="1">
                  <a:spLocks noRot="1" noChangeAspect="1" noMove="1" noResize="1" noEditPoints="1" noAdjustHandles="1" noChangeArrowheads="1" noChangeShapeType="1" noTextEdit="1"/>
                </p:cNvSpPr>
                <p:nvPr/>
              </p:nvSpPr>
              <p:spPr>
                <a:xfrm>
                  <a:off x="4966965" y="1403127"/>
                  <a:ext cx="1952073" cy="514885"/>
                </a:xfrm>
                <a:prstGeom prst="rect">
                  <a:avLst/>
                </a:prstGeom>
                <a:blipFill>
                  <a:blip r:embed="rId11"/>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919321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CC152D-E1DD-4F19-AE0F-28F8A4C5A83F}"/>
              </a:ext>
            </a:extLst>
          </p:cNvPr>
          <p:cNvSpPr>
            <a:spLocks noGrp="1"/>
          </p:cNvSpPr>
          <p:nvPr>
            <p:ph type="sldNum" sz="quarter" idx="12"/>
          </p:nvPr>
        </p:nvSpPr>
        <p:spPr/>
        <p:txBody>
          <a:bodyPr/>
          <a:lstStyle/>
          <a:p>
            <a:fld id="{A5E55A7B-7854-E145-92D9-B491DF4BAE2D}" type="slidenum">
              <a:rPr lang="en-US" smtClean="0"/>
              <a:pPr/>
              <a:t>11</a:t>
            </a:fld>
            <a:endParaRPr lang="en-US" dirty="0"/>
          </a:p>
        </p:txBody>
      </p:sp>
      <p:sp>
        <p:nvSpPr>
          <p:cNvPr id="5" name="TextBox 4">
            <a:extLst>
              <a:ext uri="{FF2B5EF4-FFF2-40B4-BE49-F238E27FC236}">
                <a16:creationId xmlns:a16="http://schemas.microsoft.com/office/drawing/2014/main" id="{52854C8A-0B80-4841-BB33-70092436AE64}"/>
              </a:ext>
            </a:extLst>
          </p:cNvPr>
          <p:cNvSpPr txBox="1"/>
          <p:nvPr/>
        </p:nvSpPr>
        <p:spPr>
          <a:xfrm>
            <a:off x="654981" y="808557"/>
            <a:ext cx="4236537" cy="369332"/>
          </a:xfrm>
          <a:prstGeom prst="rect">
            <a:avLst/>
          </a:prstGeom>
          <a:noFill/>
        </p:spPr>
        <p:txBody>
          <a:bodyPr wrap="square" rtlCol="0">
            <a:spAutoFit/>
          </a:bodyPr>
          <a:lstStyle/>
          <a:p>
            <a:r>
              <a:rPr lang="en-US" b="1" dirty="0">
                <a:solidFill>
                  <a:srgbClr val="0070C0"/>
                </a:solidFill>
                <a:cs typeface="Calibri" panose="020F0502020204030204" pitchFamily="34" charset="0"/>
              </a:rPr>
              <a:t>Overlapping Domain Decomposition</a:t>
            </a:r>
          </a:p>
        </p:txBody>
      </p:sp>
      <p:sp>
        <p:nvSpPr>
          <p:cNvPr id="17" name="TextBox 16">
            <a:extLst>
              <a:ext uri="{FF2B5EF4-FFF2-40B4-BE49-F238E27FC236}">
                <a16:creationId xmlns:a16="http://schemas.microsoft.com/office/drawing/2014/main" id="{17E5410A-D35B-425E-A27C-1D80F745CE15}"/>
              </a:ext>
            </a:extLst>
          </p:cNvPr>
          <p:cNvSpPr txBox="1"/>
          <p:nvPr/>
        </p:nvSpPr>
        <p:spPr>
          <a:xfrm>
            <a:off x="708572" y="3649643"/>
            <a:ext cx="4801628" cy="369332"/>
          </a:xfrm>
          <a:prstGeom prst="rect">
            <a:avLst/>
          </a:prstGeom>
          <a:noFill/>
        </p:spPr>
        <p:txBody>
          <a:bodyPr wrap="square" rtlCol="0">
            <a:spAutoFit/>
          </a:bodyPr>
          <a:lstStyle/>
          <a:p>
            <a:r>
              <a:rPr lang="en-US" b="1" dirty="0">
                <a:solidFill>
                  <a:srgbClr val="0070C0"/>
                </a:solidFill>
                <a:cs typeface="Calibri" panose="020F0502020204030204" pitchFamily="34" charset="0"/>
              </a:rPr>
              <a:t>Non-overlapping Domain Decomposition</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EA5527C-D2A7-4309-AD8C-1C9B99B2C42A}"/>
                  </a:ext>
                </a:extLst>
              </p:cNvPr>
              <p:cNvSpPr txBox="1"/>
              <p:nvPr/>
            </p:nvSpPr>
            <p:spPr>
              <a:xfrm>
                <a:off x="7179046" y="3918588"/>
                <a:ext cx="3908054" cy="2769989"/>
              </a:xfrm>
              <a:prstGeom prst="rect">
                <a:avLst/>
              </a:prstGeom>
              <a:noFill/>
            </p:spPr>
            <p:txBody>
              <a:bodyPr wrap="square" rtlCol="0">
                <a:spAutoFit/>
              </a:bodyPr>
              <a:lstStyle/>
              <a:p>
                <a:pPr marL="214313" indent="-214313">
                  <a:buFont typeface="Arial" panose="020B0604020202020204" pitchFamily="34" charset="0"/>
                  <a:buChar char="•"/>
                </a:pPr>
                <a:r>
                  <a:rPr lang="en-US" dirty="0">
                    <a:cs typeface="Calibri" panose="020F0502020204030204" pitchFamily="34" charset="0"/>
                  </a:rPr>
                  <a:t>Relevant for multi-material and multi-physics coupling </a:t>
                </a:r>
              </a:p>
              <a:p>
                <a:pPr marL="214313" indent="-214313">
                  <a:buFont typeface="Arial" panose="020B0604020202020204" pitchFamily="34" charset="0"/>
                  <a:buChar char="•"/>
                </a:pPr>
                <a:endParaRPr lang="en-US" sz="400" dirty="0">
                  <a:cs typeface="Calibri" panose="020F0502020204030204" pitchFamily="34" charset="0"/>
                </a:endParaRPr>
              </a:p>
              <a:p>
                <a:pPr marL="214313" indent="-214313">
                  <a:buFont typeface="Arial" panose="020B0604020202020204" pitchFamily="34" charset="0"/>
                  <a:buChar char="•"/>
                </a:pPr>
                <a:r>
                  <a:rPr lang="en-US" dirty="0">
                    <a:cs typeface="Calibri" panose="020F0502020204030204" pitchFamily="34" charset="0"/>
                  </a:rPr>
                  <a:t>Alternating Dirichlet-Neumann transmission BCs [</a:t>
                </a:r>
                <a:r>
                  <a:rPr lang="en-US" dirty="0" err="1">
                    <a:cs typeface="Calibri" panose="020F0502020204030204" pitchFamily="34" charset="0"/>
                  </a:rPr>
                  <a:t>Zanolli</a:t>
                </a:r>
                <a:r>
                  <a:rPr lang="en-US" dirty="0">
                    <a:cs typeface="Calibri" panose="020F0502020204030204" pitchFamily="34" charset="0"/>
                  </a:rPr>
                  <a:t> </a:t>
                </a:r>
                <a:r>
                  <a:rPr lang="en-US" i="1" dirty="0">
                    <a:cs typeface="Calibri" panose="020F0502020204030204" pitchFamily="34" charset="0"/>
                  </a:rPr>
                  <a:t>et al., </a:t>
                </a:r>
                <a:r>
                  <a:rPr lang="en-US" dirty="0">
                    <a:cs typeface="Calibri" panose="020F0502020204030204" pitchFamily="34" charset="0"/>
                  </a:rPr>
                  <a:t>1987]</a:t>
                </a:r>
              </a:p>
              <a:p>
                <a:pPr marL="214313" indent="-214313">
                  <a:buFont typeface="Arial" panose="020B0604020202020204" pitchFamily="34" charset="0"/>
                  <a:buChar char="•"/>
                </a:pPr>
                <a:endParaRPr lang="en-US" sz="400" dirty="0">
                  <a:cs typeface="Calibri" panose="020F0502020204030204" pitchFamily="34" charset="0"/>
                </a:endParaRPr>
              </a:p>
              <a:p>
                <a:pPr marL="214313" indent="-214313">
                  <a:buFont typeface="Arial" panose="020B0604020202020204" pitchFamily="34" charset="0"/>
                  <a:buChar char="•"/>
                </a:pPr>
                <a:r>
                  <a:rPr lang="en-US" dirty="0">
                    <a:cs typeface="Calibri" panose="020F0502020204030204" pitchFamily="34" charset="0"/>
                  </a:rPr>
                  <a:t>Robin-Robin transmission BCs also lead to convergence [Lions,1990] </a:t>
                </a:r>
              </a:p>
              <a:p>
                <a:pPr marL="214313" indent="-214313">
                  <a:buFont typeface="Arial" panose="020B0604020202020204" pitchFamily="34" charset="0"/>
                  <a:buChar char="•"/>
                </a:pPr>
                <a:endParaRPr lang="en-US" sz="400" dirty="0">
                  <a:cs typeface="Calibri" panose="020F0502020204030204" pitchFamily="34" charset="0"/>
                </a:endParaRPr>
              </a:p>
              <a:p>
                <a:pPr marL="214313" indent="-214313">
                  <a:buFont typeface="Arial" panose="020B0604020202020204" pitchFamily="34" charset="0"/>
                  <a:buChar char="•"/>
                </a:pPr>
                <a14:m>
                  <m:oMath xmlns:m="http://schemas.openxmlformats.org/officeDocument/2006/math">
                    <m:r>
                      <a:rPr lang="en-US" i="1">
                        <a:latin typeface="Cambria Math" panose="02040503050406030204" pitchFamily="18" charset="0"/>
                        <a:ea typeface="Cambria Math" panose="02040503050406030204" pitchFamily="18" charset="0"/>
                      </a:rPr>
                      <m:t>𝜃</m:t>
                    </m:r>
                    <m:r>
                      <a:rPr lang="en-US" i="1">
                        <a:latin typeface="Cambria Math" panose="02040503050406030204" pitchFamily="18" charset="0"/>
                        <a:ea typeface="Cambria Math" panose="02040503050406030204" pitchFamily="18" charset="0"/>
                      </a:rPr>
                      <m:t>∈</m:t>
                    </m:r>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0,1</m:t>
                        </m:r>
                      </m:e>
                    </m:d>
                    <m:r>
                      <a:rPr lang="en-US">
                        <a:latin typeface="Cambria Math" panose="02040503050406030204" pitchFamily="18" charset="0"/>
                        <a:ea typeface="Cambria Math" panose="02040503050406030204" pitchFamily="18" charset="0"/>
                      </a:rPr>
                      <m:t>: </m:t>
                    </m:r>
                  </m:oMath>
                </a14:m>
                <a:r>
                  <a:rPr lang="en-US" dirty="0">
                    <a:cs typeface="Calibri" panose="020F0502020204030204" pitchFamily="34" charset="0"/>
                  </a:rPr>
                  <a:t>relaxation parameter (can help convergence)</a:t>
                </a:r>
              </a:p>
            </p:txBody>
          </p:sp>
        </mc:Choice>
        <mc:Fallback xmlns="">
          <p:sp>
            <p:nvSpPr>
              <p:cNvPr id="8" name="TextBox 7">
                <a:extLst>
                  <a:ext uri="{FF2B5EF4-FFF2-40B4-BE49-F238E27FC236}">
                    <a16:creationId xmlns:a16="http://schemas.microsoft.com/office/drawing/2014/main" id="{EEA5527C-D2A7-4309-AD8C-1C9B99B2C42A}"/>
                  </a:ext>
                </a:extLst>
              </p:cNvPr>
              <p:cNvSpPr txBox="1">
                <a:spLocks noRot="1" noChangeAspect="1" noMove="1" noResize="1" noEditPoints="1" noAdjustHandles="1" noChangeArrowheads="1" noChangeShapeType="1" noTextEdit="1"/>
              </p:cNvSpPr>
              <p:nvPr/>
            </p:nvSpPr>
            <p:spPr>
              <a:xfrm>
                <a:off x="7179046" y="3918588"/>
                <a:ext cx="3908054" cy="2769989"/>
              </a:xfrm>
              <a:prstGeom prst="rect">
                <a:avLst/>
              </a:prstGeom>
              <a:blipFill>
                <a:blip r:embed="rId3"/>
                <a:stretch>
                  <a:fillRect l="-1092" t="-1542" r="-1248" b="-2423"/>
                </a:stretch>
              </a:blipFill>
            </p:spPr>
            <p:txBody>
              <a:bodyPr/>
              <a:lstStyle/>
              <a:p>
                <a:r>
                  <a:rPr lang="en-US">
                    <a:noFill/>
                  </a:rPr>
                  <a:t> </a:t>
                </a:r>
              </a:p>
            </p:txBody>
          </p:sp>
        </mc:Fallback>
      </mc:AlternateContent>
      <p:pic>
        <p:nvPicPr>
          <p:cNvPr id="30" name="Picture 29">
            <a:extLst>
              <a:ext uri="{FF2B5EF4-FFF2-40B4-BE49-F238E27FC236}">
                <a16:creationId xmlns:a16="http://schemas.microsoft.com/office/drawing/2014/main" id="{022134EF-CCAF-4096-9D7F-1D1D65D454F7}"/>
              </a:ext>
            </a:extLst>
          </p:cNvPr>
          <p:cNvPicPr>
            <a:picLocks noChangeAspect="1"/>
          </p:cNvPicPr>
          <p:nvPr/>
        </p:nvPicPr>
        <p:blipFill>
          <a:blip r:embed="rId4"/>
          <a:stretch>
            <a:fillRect/>
          </a:stretch>
        </p:blipFill>
        <p:spPr>
          <a:xfrm>
            <a:off x="3865523" y="4464469"/>
            <a:ext cx="2342111" cy="1200150"/>
          </a:xfrm>
          <a:prstGeom prst="rect">
            <a:avLst/>
          </a:prstGeom>
        </p:spPr>
      </p:pic>
      <p:pic>
        <p:nvPicPr>
          <p:cNvPr id="31" name="Picture 30">
            <a:extLst>
              <a:ext uri="{FF2B5EF4-FFF2-40B4-BE49-F238E27FC236}">
                <a16:creationId xmlns:a16="http://schemas.microsoft.com/office/drawing/2014/main" id="{72D46ECF-96E3-4ECB-8AE4-88C71CD74623}"/>
              </a:ext>
            </a:extLst>
          </p:cNvPr>
          <p:cNvPicPr>
            <a:picLocks noChangeAspect="1"/>
          </p:cNvPicPr>
          <p:nvPr/>
        </p:nvPicPr>
        <p:blipFill>
          <a:blip r:embed="rId5"/>
          <a:stretch>
            <a:fillRect/>
          </a:stretch>
        </p:blipFill>
        <p:spPr>
          <a:xfrm>
            <a:off x="3915889" y="1721395"/>
            <a:ext cx="2291744" cy="1200150"/>
          </a:xfrm>
          <a:prstGeom prst="rect">
            <a:avLst/>
          </a:prstGeom>
        </p:spPr>
      </p:pic>
      <p:sp>
        <p:nvSpPr>
          <p:cNvPr id="32" name="TextBox 31">
            <a:extLst>
              <a:ext uri="{FF2B5EF4-FFF2-40B4-BE49-F238E27FC236}">
                <a16:creationId xmlns:a16="http://schemas.microsoft.com/office/drawing/2014/main" id="{B3B285D9-A6E8-4355-B3AD-464C5F574CED}"/>
              </a:ext>
            </a:extLst>
          </p:cNvPr>
          <p:cNvSpPr txBox="1"/>
          <p:nvPr/>
        </p:nvSpPr>
        <p:spPr>
          <a:xfrm>
            <a:off x="7179046" y="1915640"/>
            <a:ext cx="3469904" cy="923330"/>
          </a:xfrm>
          <a:prstGeom prst="rect">
            <a:avLst/>
          </a:prstGeom>
          <a:noFill/>
        </p:spPr>
        <p:txBody>
          <a:bodyPr wrap="square" rtlCol="0">
            <a:spAutoFit/>
          </a:bodyPr>
          <a:lstStyle/>
          <a:p>
            <a:pPr marL="214313" indent="-214313">
              <a:buFont typeface="Arial" panose="020B0604020202020204" pitchFamily="34" charset="0"/>
              <a:buChar char="•"/>
            </a:pPr>
            <a:r>
              <a:rPr lang="en-US" dirty="0">
                <a:cs typeface="Calibri" panose="020F0502020204030204" pitchFamily="34" charset="0"/>
              </a:rPr>
              <a:t>Dirichlet-Dirichlet transmission BCs [Schwarz, 1870; Lions, 1988]</a:t>
            </a:r>
          </a:p>
        </p:txBody>
      </p:sp>
      <p:cxnSp>
        <p:nvCxnSpPr>
          <p:cNvPr id="3" name="Straight Connector 2">
            <a:extLst>
              <a:ext uri="{FF2B5EF4-FFF2-40B4-BE49-F238E27FC236}">
                <a16:creationId xmlns:a16="http://schemas.microsoft.com/office/drawing/2014/main" id="{F3B200B5-C9EE-4F97-AEDE-12D0992CFF5F}"/>
              </a:ext>
            </a:extLst>
          </p:cNvPr>
          <p:cNvCxnSpPr>
            <a:cxnSpLocks/>
          </p:cNvCxnSpPr>
          <p:nvPr/>
        </p:nvCxnSpPr>
        <p:spPr>
          <a:xfrm>
            <a:off x="628011" y="3507286"/>
            <a:ext cx="1114395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itle 1">
            <a:extLst>
              <a:ext uri="{FF2B5EF4-FFF2-40B4-BE49-F238E27FC236}">
                <a16:creationId xmlns:a16="http://schemas.microsoft.com/office/drawing/2014/main" id="{06ADB048-97DB-477C-A58B-23AF464706FD}"/>
              </a:ext>
            </a:extLst>
          </p:cNvPr>
          <p:cNvSpPr txBox="1">
            <a:spLocks/>
          </p:cNvSpPr>
          <p:nvPr/>
        </p:nvSpPr>
        <p:spPr>
          <a:xfrm>
            <a:off x="753105" y="96542"/>
            <a:ext cx="9545008" cy="649182"/>
          </a:xfrm>
          <a:prstGeom prst="rect">
            <a:avLst/>
          </a:prstGeom>
          <a:solidFill>
            <a:schemeClr val="bg1"/>
          </a:solidFill>
        </p:spPr>
        <p:txBody>
          <a:bodyPr>
            <a:noAutofit/>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2800" dirty="0">
                <a:solidFill>
                  <a:schemeClr val="tx1"/>
                </a:solidFill>
                <a:latin typeface="Gill Sans MT" panose="020B0502020104020203" pitchFamily="34" charset="0"/>
              </a:rPr>
              <a:t>Spatial Coupling via (Multiplicative) Alternating Schwarz</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91E96DB-D33F-4C27-A352-665AAF35FB2A}"/>
                  </a:ext>
                </a:extLst>
              </p:cNvPr>
              <p:cNvSpPr txBox="1"/>
              <p:nvPr/>
            </p:nvSpPr>
            <p:spPr>
              <a:xfrm>
                <a:off x="-266109" y="1188757"/>
                <a:ext cx="5178175" cy="11328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500" i="1">
                              <a:latin typeface="Cambria Math" panose="02040503050406030204" pitchFamily="18" charset="0"/>
                            </a:rPr>
                          </m:ctrlPr>
                        </m:dPr>
                        <m:e>
                          <m:eqArr>
                            <m:eqArrPr>
                              <m:ctrlPr>
                                <a:rPr lang="en-US" sz="1500" i="1">
                                  <a:latin typeface="Cambria Math" panose="02040503050406030204" pitchFamily="18" charset="0"/>
                                </a:rPr>
                              </m:ctrlPr>
                            </m:eqArrPr>
                            <m:e>
                              <m:r>
                                <m:rPr>
                                  <m:sty m:val="p"/>
                                </m:rPr>
                                <a:rPr lang="en-US" sz="1500" dirty="0">
                                  <a:latin typeface="Cambria Math" panose="02040503050406030204" pitchFamily="18" charset="0"/>
                                </a:rPr>
                                <m:t>Div</m:t>
                              </m:r>
                              <m:r>
                                <a:rPr lang="en-US" sz="1500" dirty="0">
                                  <a:latin typeface="Cambria Math" panose="02040503050406030204" pitchFamily="18" charset="0"/>
                                </a:rPr>
                                <m:t> </m:t>
                              </m:r>
                              <m:sSubSup>
                                <m:sSubSupPr>
                                  <m:ctrlPr>
                                    <a:rPr lang="en-US" sz="1500" i="1" dirty="0">
                                      <a:latin typeface="Cambria Math" panose="02040503050406030204" pitchFamily="18" charset="0"/>
                                    </a:rPr>
                                  </m:ctrlPr>
                                </m:sSubSupPr>
                                <m:e>
                                  <m:r>
                                    <a:rPr lang="en-US" sz="1500" b="1" i="1" dirty="0">
                                      <a:latin typeface="Cambria Math" panose="02040503050406030204" pitchFamily="18" charset="0"/>
                                    </a:rPr>
                                    <m:t>𝑷</m:t>
                                  </m:r>
                                </m:e>
                                <m:sub>
                                  <m:r>
                                    <a:rPr lang="en-US" sz="1500" i="1" dirty="0">
                                      <a:latin typeface="Cambria Math" panose="02040503050406030204" pitchFamily="18" charset="0"/>
                                    </a:rPr>
                                    <m:t>1</m:t>
                                  </m:r>
                                </m:sub>
                                <m:sup>
                                  <m:r>
                                    <a:rPr lang="en-US" sz="1500" i="1" dirty="0">
                                      <a:latin typeface="Cambria Math" panose="02040503050406030204" pitchFamily="18" charset="0"/>
                                    </a:rPr>
                                    <m:t>(</m:t>
                                  </m:r>
                                  <m:r>
                                    <a:rPr lang="en-US" sz="1500" i="1" dirty="0">
                                      <a:latin typeface="Cambria Math" panose="02040503050406030204" pitchFamily="18" charset="0"/>
                                    </a:rPr>
                                    <m:t>𝑛</m:t>
                                  </m:r>
                                  <m:r>
                                    <a:rPr lang="en-US" sz="1500" i="1" dirty="0">
                                      <a:latin typeface="Cambria Math" panose="02040503050406030204" pitchFamily="18" charset="0"/>
                                    </a:rPr>
                                    <m:t>+1)</m:t>
                                  </m:r>
                                </m:sup>
                              </m:sSubSup>
                              <m:r>
                                <a:rPr lang="en-US" sz="1500" dirty="0">
                                  <a:latin typeface="Cambria Math" panose="02040503050406030204" pitchFamily="18" charset="0"/>
                                </a:rPr>
                                <m:t>+</m:t>
                              </m:r>
                              <m:r>
                                <a:rPr lang="en-US" sz="1500" i="1">
                                  <a:latin typeface="Cambria Math" panose="02040503050406030204" pitchFamily="18" charset="0"/>
                                  <a:ea typeface="Cambria Math" panose="02040503050406030204" pitchFamily="18" charset="0"/>
                                </a:rPr>
                                <m:t>𝜌</m:t>
                              </m:r>
                              <m:r>
                                <a:rPr lang="en-US" sz="1500" b="1" i="1">
                                  <a:latin typeface="Cambria Math" panose="02040503050406030204" pitchFamily="18" charset="0"/>
                                  <a:ea typeface="Cambria Math" panose="02040503050406030204" pitchFamily="18" charset="0"/>
                                </a:rPr>
                                <m:t>𝑩</m:t>
                              </m:r>
                              <m:r>
                                <a:rPr lang="en-US" sz="1500" b="1" i="1">
                                  <a:latin typeface="Cambria Math" panose="02040503050406030204" pitchFamily="18" charset="0"/>
                                  <a:ea typeface="Cambria Math" panose="02040503050406030204" pitchFamily="18" charset="0"/>
                                </a:rPr>
                                <m:t>(</m:t>
                              </m:r>
                              <m:sSub>
                                <m:sSubPr>
                                  <m:ctrlPr>
                                    <a:rPr lang="en-US" sz="1500" i="1">
                                      <a:latin typeface="Cambria Math" panose="02040503050406030204" pitchFamily="18" charset="0"/>
                                      <a:ea typeface="Cambria Math" panose="02040503050406030204" pitchFamily="18" charset="0"/>
                                    </a:rPr>
                                  </m:ctrlPr>
                                </m:sSubPr>
                                <m:e>
                                  <m:r>
                                    <a:rPr lang="en-US" sz="1500" i="1">
                                      <a:latin typeface="Cambria Math" panose="02040503050406030204" pitchFamily="18" charset="0"/>
                                      <a:ea typeface="Cambria Math" panose="02040503050406030204" pitchFamily="18" charset="0"/>
                                    </a:rPr>
                                    <m:t>𝑡</m:t>
                                  </m:r>
                                </m:e>
                                <m:sub>
                                  <m:r>
                                    <a:rPr lang="en-US" sz="1500" i="1">
                                      <a:latin typeface="Cambria Math" panose="02040503050406030204" pitchFamily="18" charset="0"/>
                                      <a:ea typeface="Cambria Math" panose="02040503050406030204" pitchFamily="18" charset="0"/>
                                    </a:rPr>
                                    <m:t>𝑖</m:t>
                                  </m:r>
                                </m:sub>
                              </m:sSub>
                              <m:r>
                                <a:rPr lang="en-US" sz="1500" b="1" i="1">
                                  <a:latin typeface="Cambria Math" panose="02040503050406030204" pitchFamily="18" charset="0"/>
                                  <a:ea typeface="Cambria Math" panose="02040503050406030204" pitchFamily="18" charset="0"/>
                                </a:rPr>
                                <m:t>)=</m:t>
                              </m:r>
                              <m:r>
                                <a:rPr lang="en-US" sz="1500" b="1" i="1">
                                  <a:latin typeface="Cambria Math" panose="02040503050406030204" pitchFamily="18" charset="0"/>
                                  <a:ea typeface="Cambria Math" panose="02040503050406030204" pitchFamily="18" charset="0"/>
                                </a:rPr>
                                <m:t>𝟎</m:t>
                              </m:r>
                              <m:r>
                                <a:rPr lang="en-US" sz="1500" i="1">
                                  <a:latin typeface="Cambria Math" panose="02040503050406030204" pitchFamily="18" charset="0"/>
                                  <a:ea typeface="Cambria Math" panose="02040503050406030204" pitchFamily="18" charset="0"/>
                                </a:rPr>
                                <m:t> </m:t>
                              </m:r>
                              <m:r>
                                <m:rPr>
                                  <m:nor/>
                                </m:rPr>
                                <a:rPr lang="en-US" sz="1500" dirty="0"/>
                                <m:t>, </m:t>
                              </m:r>
                              <m:r>
                                <m:rPr>
                                  <m:nor/>
                                </m:rPr>
                                <a:rPr lang="en-US" sz="1500" dirty="0">
                                  <a:latin typeface="Calibri" panose="020F0502020204030204" pitchFamily="34" charset="0"/>
                                  <a:cs typeface="Calibri" panose="020F0502020204030204" pitchFamily="34" charset="0"/>
                                </a:rPr>
                                <m:t>in</m:t>
                              </m:r>
                              <m:r>
                                <m:rPr>
                                  <m:nor/>
                                </m:rPr>
                                <a:rPr lang="en-US" sz="1500" dirty="0">
                                  <a:latin typeface="Calibri" panose="020F0502020204030204" pitchFamily="34" charset="0"/>
                                  <a:cs typeface="Calibri" panose="020F0502020204030204" pitchFamily="34" charset="0"/>
                                </a:rPr>
                                <m:t> </m:t>
                              </m:r>
                              <m:sSub>
                                <m:sSubPr>
                                  <m:ctrlPr>
                                    <a:rPr lang="en-US" sz="1500" i="1" dirty="0">
                                      <a:latin typeface="Cambria Math" panose="02040503050406030204" pitchFamily="18" charset="0"/>
                                      <a:cs typeface="Calibri" panose="020F0502020204030204" pitchFamily="34" charset="0"/>
                                    </a:rPr>
                                  </m:ctrlPr>
                                </m:sSubPr>
                                <m:e>
                                  <m:r>
                                    <m:rPr>
                                      <m:sty m:val="p"/>
                                    </m:rPr>
                                    <a:rPr lang="el-GR" sz="1500" i="1" dirty="0">
                                      <a:latin typeface="Cambria Math" panose="02040503050406030204" pitchFamily="18" charset="0"/>
                                      <a:ea typeface="Cambria Math" panose="02040503050406030204" pitchFamily="18" charset="0"/>
                                      <a:cs typeface="Calibri" panose="020F0502020204030204" pitchFamily="34" charset="0"/>
                                    </a:rPr>
                                    <m:t>Ω</m:t>
                                  </m:r>
                                </m:e>
                                <m:sub>
                                  <m:r>
                                    <a:rPr lang="en-US" sz="1500" i="1" dirty="0">
                                      <a:latin typeface="Cambria Math" panose="02040503050406030204" pitchFamily="18" charset="0"/>
                                      <a:cs typeface="Calibri" panose="020F0502020204030204" pitchFamily="34" charset="0"/>
                                    </a:rPr>
                                    <m:t>1</m:t>
                                  </m:r>
                                </m:sub>
                              </m:sSub>
                              <m:r>
                                <m:rPr>
                                  <m:nor/>
                                </m:rPr>
                                <a:rPr lang="en-US" sz="1500" dirty="0"/>
                                <m:t> </m:t>
                              </m:r>
                            </m:e>
                            <m:e>
                              <m:sSubSup>
                                <m:sSubSupPr>
                                  <m:ctrlPr>
                                    <a:rPr lang="en-US" sz="1500" i="1">
                                      <a:latin typeface="Cambria Math" panose="02040503050406030204" pitchFamily="18" charset="0"/>
                                    </a:rPr>
                                  </m:ctrlPr>
                                </m:sSubSupPr>
                                <m:e>
                                  <m:r>
                                    <a:rPr lang="en-US" sz="1500" b="1" i="1">
                                      <a:latin typeface="Cambria Math" panose="02040503050406030204" pitchFamily="18" charset="0"/>
                                      <a:ea typeface="Cambria Math" panose="02040503050406030204" pitchFamily="18" charset="0"/>
                                    </a:rPr>
                                    <m:t>𝝋</m:t>
                                  </m:r>
                                </m:e>
                                <m:sub>
                                  <m:r>
                                    <a:rPr lang="en-US" sz="1500" i="1">
                                      <a:latin typeface="Cambria Math" panose="02040503050406030204" pitchFamily="18" charset="0"/>
                                    </a:rPr>
                                    <m:t>1</m:t>
                                  </m:r>
                                </m:sub>
                                <m:sup>
                                  <m:r>
                                    <a:rPr lang="en-US" sz="1500" i="1">
                                      <a:latin typeface="Cambria Math" panose="02040503050406030204" pitchFamily="18" charset="0"/>
                                    </a:rPr>
                                    <m:t>(</m:t>
                                  </m:r>
                                  <m:r>
                                    <a:rPr lang="en-US" sz="1500" i="1">
                                      <a:latin typeface="Cambria Math" panose="02040503050406030204" pitchFamily="18" charset="0"/>
                                    </a:rPr>
                                    <m:t>𝑛</m:t>
                                  </m:r>
                                  <m:r>
                                    <a:rPr lang="en-US" sz="1500" i="1">
                                      <a:latin typeface="Cambria Math" panose="02040503050406030204" pitchFamily="18" charset="0"/>
                                    </a:rPr>
                                    <m:t>+1)</m:t>
                                  </m:r>
                                </m:sup>
                              </m:sSubSup>
                              <m:r>
                                <a:rPr lang="en-US" sz="1500" i="1">
                                  <a:latin typeface="Cambria Math" panose="02040503050406030204" pitchFamily="18" charset="0"/>
                                  <a:ea typeface="Cambria Math" panose="02040503050406030204" pitchFamily="18" charset="0"/>
                                </a:rPr>
                                <m:t>=</m:t>
                              </m:r>
                              <m:r>
                                <a:rPr lang="en-US" sz="1500" b="1" i="1">
                                  <a:latin typeface="Cambria Math" panose="02040503050406030204" pitchFamily="18" charset="0"/>
                                  <a:ea typeface="Cambria Math" panose="02040503050406030204" pitchFamily="18" charset="0"/>
                                </a:rPr>
                                <m:t>𝝌</m:t>
                              </m:r>
                              <m:r>
                                <m:rPr>
                                  <m:nor/>
                                </m:rPr>
                                <a:rPr lang="en-US" sz="1500" dirty="0"/>
                                <m:t>,            </m:t>
                              </m:r>
                              <m:r>
                                <m:rPr>
                                  <m:nor/>
                                </m:rPr>
                                <a:rPr lang="en-US" sz="1500" dirty="0">
                                  <a:latin typeface="Calibri" panose="020F0502020204030204" pitchFamily="34" charset="0"/>
                                  <a:cs typeface="Calibri" panose="020F0502020204030204" pitchFamily="34" charset="0"/>
                                </a:rPr>
                                <m:t>on</m:t>
                              </m:r>
                              <m:r>
                                <m:rPr>
                                  <m:nor/>
                                </m:rPr>
                                <a:rPr lang="en-US" sz="1500" dirty="0"/>
                                <m:t> </m:t>
                              </m:r>
                              <m:r>
                                <a:rPr lang="en-US" sz="1500" i="1" dirty="0">
                                  <a:latin typeface="Cambria Math" panose="02040503050406030204" pitchFamily="18" charset="0"/>
                                  <a:ea typeface="Cambria Math" panose="02040503050406030204" pitchFamily="18" charset="0"/>
                                </a:rPr>
                                <m:t>𝜕</m:t>
                              </m:r>
                              <m:sSub>
                                <m:sSubPr>
                                  <m:ctrlPr>
                                    <a:rPr lang="en-US" sz="1500" i="1" dirty="0">
                                      <a:latin typeface="Cambria Math" panose="02040503050406030204" pitchFamily="18" charset="0"/>
                                      <a:ea typeface="Cambria Math" panose="02040503050406030204" pitchFamily="18" charset="0"/>
                                    </a:rPr>
                                  </m:ctrlPr>
                                </m:sSubPr>
                                <m:e>
                                  <m:r>
                                    <m:rPr>
                                      <m:sty m:val="p"/>
                                    </m:rPr>
                                    <a:rPr lang="el-GR" sz="1500" i="1" dirty="0">
                                      <a:latin typeface="Cambria Math" panose="02040503050406030204" pitchFamily="18" charset="0"/>
                                      <a:ea typeface="Cambria Math" panose="02040503050406030204" pitchFamily="18" charset="0"/>
                                    </a:rPr>
                                    <m:t>Ω</m:t>
                                  </m:r>
                                </m:e>
                                <m:sub>
                                  <m:r>
                                    <a:rPr lang="en-US" sz="1500" i="1" dirty="0">
                                      <a:latin typeface="Cambria Math" panose="02040503050406030204" pitchFamily="18" charset="0"/>
                                      <a:ea typeface="Cambria Math" panose="02040503050406030204" pitchFamily="18" charset="0"/>
                                    </a:rPr>
                                    <m:t>1</m:t>
                                  </m:r>
                                </m:sub>
                              </m:sSub>
                              <m:r>
                                <a:rPr lang="en-US" sz="1500" i="1" dirty="0">
                                  <a:latin typeface="Cambria Math" panose="02040503050406030204" pitchFamily="18" charset="0"/>
                                  <a:ea typeface="Cambria Math" panose="02040503050406030204" pitchFamily="18" charset="0"/>
                                </a:rPr>
                                <m:t>\</m:t>
                              </m:r>
                              <m:sSub>
                                <m:sSubPr>
                                  <m:ctrlPr>
                                    <a:rPr lang="en-US" sz="1500" i="1" dirty="0">
                                      <a:latin typeface="Cambria Math" panose="02040503050406030204" pitchFamily="18" charset="0"/>
                                      <a:ea typeface="Cambria Math" panose="02040503050406030204" pitchFamily="18" charset="0"/>
                                    </a:rPr>
                                  </m:ctrlPr>
                                </m:sSubPr>
                                <m:e>
                                  <m:r>
                                    <m:rPr>
                                      <m:sty m:val="p"/>
                                    </m:rPr>
                                    <a:rPr lang="el-GR" sz="1500" i="1" dirty="0">
                                      <a:latin typeface="Cambria Math" panose="02040503050406030204" pitchFamily="18" charset="0"/>
                                      <a:ea typeface="Cambria Math" panose="02040503050406030204" pitchFamily="18" charset="0"/>
                                    </a:rPr>
                                    <m:t>Γ</m:t>
                                  </m:r>
                                </m:e>
                                <m:sub>
                                  <m:r>
                                    <a:rPr lang="en-US" sz="1500" i="1" dirty="0">
                                      <a:latin typeface="Cambria Math" panose="02040503050406030204" pitchFamily="18" charset="0"/>
                                      <a:ea typeface="Cambria Math" panose="02040503050406030204" pitchFamily="18" charset="0"/>
                                    </a:rPr>
                                    <m:t>1</m:t>
                                  </m:r>
                                </m:sub>
                              </m:sSub>
                              <m:r>
                                <m:rPr>
                                  <m:nor/>
                                </m:rPr>
                                <a:rPr lang="en-US" sz="1500" dirty="0">
                                  <a:ea typeface="Cambria Math" panose="02040503050406030204" pitchFamily="18" charset="0"/>
                                </a:rPr>
                                <m:t> </m:t>
                              </m:r>
                            </m:e>
                            <m:e>
                              <m:sSubSup>
                                <m:sSubSupPr>
                                  <m:ctrlPr>
                                    <a:rPr lang="en-US" sz="1500" i="1">
                                      <a:latin typeface="Cambria Math" panose="02040503050406030204" pitchFamily="18" charset="0"/>
                                    </a:rPr>
                                  </m:ctrlPr>
                                </m:sSubSupPr>
                                <m:e>
                                  <m:r>
                                    <a:rPr lang="en-US" sz="1500" b="1" i="1">
                                      <a:latin typeface="Cambria Math" panose="02040503050406030204" pitchFamily="18" charset="0"/>
                                      <a:ea typeface="Cambria Math" panose="02040503050406030204" pitchFamily="18" charset="0"/>
                                    </a:rPr>
                                    <m:t>𝝋</m:t>
                                  </m:r>
                                </m:e>
                                <m:sub>
                                  <m:r>
                                    <a:rPr lang="en-US" sz="1500" i="1">
                                      <a:latin typeface="Cambria Math" panose="02040503050406030204" pitchFamily="18" charset="0"/>
                                    </a:rPr>
                                    <m:t>1</m:t>
                                  </m:r>
                                </m:sub>
                                <m:sup>
                                  <m:r>
                                    <a:rPr lang="en-US" sz="1500" i="1">
                                      <a:latin typeface="Cambria Math" panose="02040503050406030204" pitchFamily="18" charset="0"/>
                                    </a:rPr>
                                    <m:t>(</m:t>
                                  </m:r>
                                  <m:r>
                                    <a:rPr lang="en-US" sz="1500" i="1">
                                      <a:latin typeface="Cambria Math" panose="02040503050406030204" pitchFamily="18" charset="0"/>
                                    </a:rPr>
                                    <m:t>𝑛</m:t>
                                  </m:r>
                                  <m:r>
                                    <a:rPr lang="en-US" sz="1500" i="1">
                                      <a:latin typeface="Cambria Math" panose="02040503050406030204" pitchFamily="18" charset="0"/>
                                    </a:rPr>
                                    <m:t>+1)</m:t>
                                  </m:r>
                                </m:sup>
                              </m:sSubSup>
                              <m:r>
                                <a:rPr lang="en-US" sz="1500" i="1">
                                  <a:latin typeface="Cambria Math" panose="02040503050406030204" pitchFamily="18" charset="0"/>
                                  <a:ea typeface="Cambria Math" panose="02040503050406030204" pitchFamily="18" charset="0"/>
                                </a:rPr>
                                <m:t>=</m:t>
                              </m:r>
                              <m:sSubSup>
                                <m:sSubSupPr>
                                  <m:ctrlPr>
                                    <a:rPr lang="en-US" sz="1500" i="1">
                                      <a:latin typeface="Cambria Math" panose="02040503050406030204" pitchFamily="18" charset="0"/>
                                    </a:rPr>
                                  </m:ctrlPr>
                                </m:sSubSupPr>
                                <m:e>
                                  <m:r>
                                    <a:rPr lang="en-US" sz="1500" b="1" i="1">
                                      <a:latin typeface="Cambria Math" panose="02040503050406030204" pitchFamily="18" charset="0"/>
                                      <a:ea typeface="Cambria Math" panose="02040503050406030204" pitchFamily="18" charset="0"/>
                                    </a:rPr>
                                    <m:t>𝝋</m:t>
                                  </m:r>
                                </m:e>
                                <m:sub>
                                  <m:r>
                                    <a:rPr lang="en-US" sz="1500" i="1">
                                      <a:latin typeface="Cambria Math" panose="02040503050406030204" pitchFamily="18" charset="0"/>
                                      <a:ea typeface="Cambria Math" panose="02040503050406030204" pitchFamily="18" charset="0"/>
                                    </a:rPr>
                                    <m:t>2</m:t>
                                  </m:r>
                                </m:sub>
                                <m:sup>
                                  <m:r>
                                    <a:rPr lang="en-US" sz="1500" i="1">
                                      <a:latin typeface="Cambria Math" panose="02040503050406030204" pitchFamily="18" charset="0"/>
                                    </a:rPr>
                                    <m:t>(</m:t>
                                  </m:r>
                                  <m:r>
                                    <a:rPr lang="en-US" sz="1500" i="1">
                                      <a:latin typeface="Cambria Math" panose="02040503050406030204" pitchFamily="18" charset="0"/>
                                    </a:rPr>
                                    <m:t>𝑛</m:t>
                                  </m:r>
                                  <m:r>
                                    <a:rPr lang="en-US" sz="1500" i="1">
                                      <a:latin typeface="Cambria Math" panose="02040503050406030204" pitchFamily="18" charset="0"/>
                                    </a:rPr>
                                    <m:t>)</m:t>
                                  </m:r>
                                </m:sup>
                              </m:sSubSup>
                              <m:r>
                                <a:rPr lang="en-US" sz="1500" i="1">
                                  <a:latin typeface="Cambria Math" panose="02040503050406030204" pitchFamily="18" charset="0"/>
                                </a:rPr>
                                <m:t>  </m:t>
                              </m:r>
                              <m:r>
                                <m:rPr>
                                  <m:nor/>
                                </m:rPr>
                                <a:rPr lang="en-US" sz="1500">
                                  <a:latin typeface="Cambria Math" panose="02040503050406030204" pitchFamily="18" charset="0"/>
                                </a:rPr>
                                <m:t>                    </m:t>
                              </m:r>
                              <m:r>
                                <m:rPr>
                                  <m:nor/>
                                </m:rPr>
                                <a:rPr lang="en-US" sz="1500" dirty="0">
                                  <a:latin typeface="Calibri" panose="020F0502020204030204" pitchFamily="34" charset="0"/>
                                  <a:cs typeface="Calibri" panose="020F0502020204030204" pitchFamily="34" charset="0"/>
                                </a:rPr>
                                <m:t>on</m:t>
                              </m:r>
                              <m:r>
                                <a:rPr lang="en-US" sz="1500" i="1" dirty="0">
                                  <a:latin typeface="Cambria Math" panose="02040503050406030204" pitchFamily="18" charset="0"/>
                                  <a:cs typeface="Calibri" panose="020F0502020204030204" pitchFamily="34" charset="0"/>
                                </a:rPr>
                                <m:t>  </m:t>
                              </m:r>
                              <m:sSub>
                                <m:sSubPr>
                                  <m:ctrlPr>
                                    <a:rPr lang="en-US" sz="1500" i="1" dirty="0">
                                      <a:latin typeface="Cambria Math" panose="02040503050406030204" pitchFamily="18" charset="0"/>
                                      <a:ea typeface="Cambria Math" panose="02040503050406030204" pitchFamily="18" charset="0"/>
                                    </a:rPr>
                                  </m:ctrlPr>
                                </m:sSubPr>
                                <m:e>
                                  <m:r>
                                    <m:rPr>
                                      <m:sty m:val="p"/>
                                    </m:rPr>
                                    <a:rPr lang="el-GR" sz="1500" i="1" dirty="0">
                                      <a:latin typeface="Cambria Math" panose="02040503050406030204" pitchFamily="18" charset="0"/>
                                      <a:ea typeface="Cambria Math" panose="02040503050406030204" pitchFamily="18" charset="0"/>
                                    </a:rPr>
                                    <m:t>Γ</m:t>
                                  </m:r>
                                </m:e>
                                <m:sub>
                                  <m:r>
                                    <a:rPr lang="en-US" sz="1500" i="1" dirty="0">
                                      <a:latin typeface="Cambria Math" panose="02040503050406030204" pitchFamily="18" charset="0"/>
                                      <a:ea typeface="Cambria Math" panose="02040503050406030204" pitchFamily="18" charset="0"/>
                                    </a:rPr>
                                    <m:t>2</m:t>
                                  </m:r>
                                </m:sub>
                              </m:sSub>
                            </m:e>
                          </m:eqArr>
                        </m:e>
                      </m:d>
                    </m:oMath>
                  </m:oMathPara>
                </a14:m>
                <a:endParaRPr lang="en-US" sz="1500" dirty="0">
                  <a:latin typeface="Cambria Math" panose="02040503050406030204" pitchFamily="18" charset="0"/>
                </a:endParaRPr>
              </a:p>
            </p:txBody>
          </p:sp>
        </mc:Choice>
        <mc:Fallback xmlns="">
          <p:sp>
            <p:nvSpPr>
              <p:cNvPr id="22" name="TextBox 21">
                <a:extLst>
                  <a:ext uri="{FF2B5EF4-FFF2-40B4-BE49-F238E27FC236}">
                    <a16:creationId xmlns:a16="http://schemas.microsoft.com/office/drawing/2014/main" id="{691E96DB-D33F-4C27-A352-665AAF35FB2A}"/>
                  </a:ext>
                </a:extLst>
              </p:cNvPr>
              <p:cNvSpPr txBox="1">
                <a:spLocks noRot="1" noChangeAspect="1" noMove="1" noResize="1" noEditPoints="1" noAdjustHandles="1" noChangeArrowheads="1" noChangeShapeType="1" noTextEdit="1"/>
              </p:cNvSpPr>
              <p:nvPr/>
            </p:nvSpPr>
            <p:spPr>
              <a:xfrm>
                <a:off x="-266109" y="1188757"/>
                <a:ext cx="5178175" cy="113281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AC3B890-B757-40A3-9F1C-763BC3883EB4}"/>
                  </a:ext>
                </a:extLst>
              </p:cNvPr>
              <p:cNvSpPr txBox="1"/>
              <p:nvPr/>
            </p:nvSpPr>
            <p:spPr>
              <a:xfrm>
                <a:off x="-301085" y="2247067"/>
                <a:ext cx="5178175" cy="11328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500" i="1">
                              <a:latin typeface="Cambria Math" panose="02040503050406030204" pitchFamily="18" charset="0"/>
                            </a:rPr>
                          </m:ctrlPr>
                        </m:dPr>
                        <m:e>
                          <m:eqArr>
                            <m:eqArrPr>
                              <m:ctrlPr>
                                <a:rPr lang="en-US" sz="1500" i="1">
                                  <a:latin typeface="Cambria Math" panose="02040503050406030204" pitchFamily="18" charset="0"/>
                                </a:rPr>
                              </m:ctrlPr>
                            </m:eqArrPr>
                            <m:e>
                              <m:r>
                                <m:rPr>
                                  <m:sty m:val="p"/>
                                </m:rPr>
                                <a:rPr lang="en-US" sz="1500" dirty="0">
                                  <a:latin typeface="Cambria Math" panose="02040503050406030204" pitchFamily="18" charset="0"/>
                                </a:rPr>
                                <m:t>Div</m:t>
                              </m:r>
                              <m:r>
                                <a:rPr lang="en-US" sz="1500" dirty="0">
                                  <a:latin typeface="Cambria Math" panose="02040503050406030204" pitchFamily="18" charset="0"/>
                                </a:rPr>
                                <m:t> </m:t>
                              </m:r>
                              <m:sSubSup>
                                <m:sSubSupPr>
                                  <m:ctrlPr>
                                    <a:rPr lang="en-US" sz="1500" i="1" dirty="0">
                                      <a:latin typeface="Cambria Math" panose="02040503050406030204" pitchFamily="18" charset="0"/>
                                    </a:rPr>
                                  </m:ctrlPr>
                                </m:sSubSupPr>
                                <m:e>
                                  <m:r>
                                    <a:rPr lang="en-US" sz="1500" b="1" i="1" dirty="0">
                                      <a:latin typeface="Cambria Math" panose="02040503050406030204" pitchFamily="18" charset="0"/>
                                    </a:rPr>
                                    <m:t>𝑷</m:t>
                                  </m:r>
                                </m:e>
                                <m:sub>
                                  <m:r>
                                    <a:rPr lang="en-US" sz="1500" i="1" dirty="0">
                                      <a:latin typeface="Cambria Math" panose="02040503050406030204" pitchFamily="18" charset="0"/>
                                    </a:rPr>
                                    <m:t>2</m:t>
                                  </m:r>
                                </m:sub>
                                <m:sup>
                                  <m:r>
                                    <a:rPr lang="en-US" sz="1500" i="1" dirty="0">
                                      <a:latin typeface="Cambria Math" panose="02040503050406030204" pitchFamily="18" charset="0"/>
                                    </a:rPr>
                                    <m:t>(</m:t>
                                  </m:r>
                                  <m:r>
                                    <a:rPr lang="en-US" sz="1500" i="1" dirty="0">
                                      <a:latin typeface="Cambria Math" panose="02040503050406030204" pitchFamily="18" charset="0"/>
                                    </a:rPr>
                                    <m:t>𝑛</m:t>
                                  </m:r>
                                  <m:r>
                                    <a:rPr lang="en-US" sz="1500" i="1" dirty="0">
                                      <a:latin typeface="Cambria Math" panose="02040503050406030204" pitchFamily="18" charset="0"/>
                                    </a:rPr>
                                    <m:t>+1)</m:t>
                                  </m:r>
                                </m:sup>
                              </m:sSubSup>
                              <m:r>
                                <a:rPr lang="en-US" sz="1500" dirty="0">
                                  <a:latin typeface="Cambria Math" panose="02040503050406030204" pitchFamily="18" charset="0"/>
                                </a:rPr>
                                <m:t>+</m:t>
                              </m:r>
                              <m:r>
                                <a:rPr lang="en-US" sz="1500" i="1">
                                  <a:latin typeface="Cambria Math" panose="02040503050406030204" pitchFamily="18" charset="0"/>
                                  <a:ea typeface="Cambria Math" panose="02040503050406030204" pitchFamily="18" charset="0"/>
                                </a:rPr>
                                <m:t>𝜌</m:t>
                              </m:r>
                              <m:r>
                                <a:rPr lang="en-US" sz="1500" b="1" i="1">
                                  <a:latin typeface="Cambria Math" panose="02040503050406030204" pitchFamily="18" charset="0"/>
                                  <a:ea typeface="Cambria Math" panose="02040503050406030204" pitchFamily="18" charset="0"/>
                                </a:rPr>
                                <m:t>𝑩</m:t>
                              </m:r>
                              <m:r>
                                <a:rPr lang="en-US" sz="1500" b="1" i="1">
                                  <a:latin typeface="Cambria Math" panose="02040503050406030204" pitchFamily="18" charset="0"/>
                                  <a:ea typeface="Cambria Math" panose="02040503050406030204" pitchFamily="18" charset="0"/>
                                </a:rPr>
                                <m:t>(</m:t>
                              </m:r>
                              <m:sSub>
                                <m:sSubPr>
                                  <m:ctrlPr>
                                    <a:rPr lang="en-US" sz="1500" i="1">
                                      <a:latin typeface="Cambria Math" panose="02040503050406030204" pitchFamily="18" charset="0"/>
                                      <a:ea typeface="Cambria Math" panose="02040503050406030204" pitchFamily="18" charset="0"/>
                                    </a:rPr>
                                  </m:ctrlPr>
                                </m:sSubPr>
                                <m:e>
                                  <m:r>
                                    <a:rPr lang="en-US" sz="1500" i="1">
                                      <a:latin typeface="Cambria Math" panose="02040503050406030204" pitchFamily="18" charset="0"/>
                                      <a:ea typeface="Cambria Math" panose="02040503050406030204" pitchFamily="18" charset="0"/>
                                    </a:rPr>
                                    <m:t>𝑡</m:t>
                                  </m:r>
                                </m:e>
                                <m:sub>
                                  <m:r>
                                    <a:rPr lang="en-US" sz="1500" i="1">
                                      <a:latin typeface="Cambria Math" panose="02040503050406030204" pitchFamily="18" charset="0"/>
                                      <a:ea typeface="Cambria Math" panose="02040503050406030204" pitchFamily="18" charset="0"/>
                                    </a:rPr>
                                    <m:t>𝑖</m:t>
                                  </m:r>
                                </m:sub>
                              </m:sSub>
                              <m:r>
                                <a:rPr lang="en-US" sz="1500" b="1" i="1">
                                  <a:latin typeface="Cambria Math" panose="02040503050406030204" pitchFamily="18" charset="0"/>
                                  <a:ea typeface="Cambria Math" panose="02040503050406030204" pitchFamily="18" charset="0"/>
                                </a:rPr>
                                <m:t>)=</m:t>
                              </m:r>
                              <m:r>
                                <a:rPr lang="en-US" sz="1500" b="1" i="1">
                                  <a:latin typeface="Cambria Math" panose="02040503050406030204" pitchFamily="18" charset="0"/>
                                  <a:ea typeface="Cambria Math" panose="02040503050406030204" pitchFamily="18" charset="0"/>
                                </a:rPr>
                                <m:t>𝟎</m:t>
                              </m:r>
                              <m:r>
                                <a:rPr lang="en-US" sz="1500" i="1">
                                  <a:latin typeface="Cambria Math" panose="02040503050406030204" pitchFamily="18" charset="0"/>
                                  <a:ea typeface="Cambria Math" panose="02040503050406030204" pitchFamily="18" charset="0"/>
                                </a:rPr>
                                <m:t> </m:t>
                              </m:r>
                              <m:r>
                                <m:rPr>
                                  <m:nor/>
                                </m:rPr>
                                <a:rPr lang="en-US" sz="1500" dirty="0"/>
                                <m:t>, </m:t>
                              </m:r>
                              <m:r>
                                <m:rPr>
                                  <m:nor/>
                                </m:rPr>
                                <a:rPr lang="en-US" sz="1500" dirty="0">
                                  <a:latin typeface="Calibri" panose="020F0502020204030204" pitchFamily="34" charset="0"/>
                                  <a:cs typeface="Calibri" panose="020F0502020204030204" pitchFamily="34" charset="0"/>
                                </a:rPr>
                                <m:t>in</m:t>
                              </m:r>
                              <m:sSub>
                                <m:sSubPr>
                                  <m:ctrlPr>
                                    <a:rPr lang="en-US" sz="1500" i="1" dirty="0">
                                      <a:latin typeface="Cambria Math" panose="02040503050406030204" pitchFamily="18" charset="0"/>
                                      <a:cs typeface="Calibri" panose="020F0502020204030204" pitchFamily="34" charset="0"/>
                                    </a:rPr>
                                  </m:ctrlPr>
                                </m:sSubPr>
                                <m:e>
                                  <m:r>
                                    <a:rPr lang="en-US" sz="1500" i="1" dirty="0">
                                      <a:latin typeface="Cambria Math" panose="02040503050406030204" pitchFamily="18" charset="0"/>
                                      <a:cs typeface="Calibri" panose="020F0502020204030204" pitchFamily="34" charset="0"/>
                                    </a:rPr>
                                    <m:t> </m:t>
                                  </m:r>
                                  <m:r>
                                    <m:rPr>
                                      <m:sty m:val="p"/>
                                    </m:rPr>
                                    <a:rPr lang="el-GR" sz="1500" i="1" dirty="0">
                                      <a:latin typeface="Cambria Math" panose="02040503050406030204" pitchFamily="18" charset="0"/>
                                      <a:ea typeface="Cambria Math" panose="02040503050406030204" pitchFamily="18" charset="0"/>
                                      <a:cs typeface="Calibri" panose="020F0502020204030204" pitchFamily="34" charset="0"/>
                                    </a:rPr>
                                    <m:t>Ω</m:t>
                                  </m:r>
                                </m:e>
                                <m:sub>
                                  <m:r>
                                    <a:rPr lang="en-US" sz="1500" i="1" dirty="0">
                                      <a:latin typeface="Cambria Math" panose="02040503050406030204" pitchFamily="18" charset="0"/>
                                      <a:ea typeface="Cambria Math" panose="02040503050406030204" pitchFamily="18" charset="0"/>
                                      <a:cs typeface="Calibri" panose="020F0502020204030204" pitchFamily="34" charset="0"/>
                                    </a:rPr>
                                    <m:t>2</m:t>
                                  </m:r>
                                </m:sub>
                              </m:sSub>
                            </m:e>
                            <m:e>
                              <m:sSubSup>
                                <m:sSubSupPr>
                                  <m:ctrlPr>
                                    <a:rPr lang="en-US" sz="1500" i="1">
                                      <a:latin typeface="Cambria Math" panose="02040503050406030204" pitchFamily="18" charset="0"/>
                                    </a:rPr>
                                  </m:ctrlPr>
                                </m:sSubSupPr>
                                <m:e>
                                  <m:r>
                                    <a:rPr lang="en-US" sz="1500" b="1" i="1">
                                      <a:latin typeface="Cambria Math" panose="02040503050406030204" pitchFamily="18" charset="0"/>
                                      <a:ea typeface="Cambria Math" panose="02040503050406030204" pitchFamily="18" charset="0"/>
                                    </a:rPr>
                                    <m:t>𝝋</m:t>
                                  </m:r>
                                </m:e>
                                <m:sub>
                                  <m:r>
                                    <a:rPr lang="en-US" sz="1500" i="1">
                                      <a:latin typeface="Cambria Math" panose="02040503050406030204" pitchFamily="18" charset="0"/>
                                    </a:rPr>
                                    <m:t>2</m:t>
                                  </m:r>
                                </m:sub>
                                <m:sup>
                                  <m:r>
                                    <a:rPr lang="en-US" sz="1500" i="1">
                                      <a:latin typeface="Cambria Math" panose="02040503050406030204" pitchFamily="18" charset="0"/>
                                    </a:rPr>
                                    <m:t>(</m:t>
                                  </m:r>
                                  <m:r>
                                    <a:rPr lang="en-US" sz="1500" i="1">
                                      <a:latin typeface="Cambria Math" panose="02040503050406030204" pitchFamily="18" charset="0"/>
                                    </a:rPr>
                                    <m:t>𝑛</m:t>
                                  </m:r>
                                  <m:r>
                                    <a:rPr lang="en-US" sz="1500" i="1">
                                      <a:latin typeface="Cambria Math" panose="02040503050406030204" pitchFamily="18" charset="0"/>
                                    </a:rPr>
                                    <m:t>+1)</m:t>
                                  </m:r>
                                </m:sup>
                              </m:sSubSup>
                              <m:r>
                                <a:rPr lang="en-US" sz="1500" i="1">
                                  <a:latin typeface="Cambria Math" panose="02040503050406030204" pitchFamily="18" charset="0"/>
                                  <a:ea typeface="Cambria Math" panose="02040503050406030204" pitchFamily="18" charset="0"/>
                                </a:rPr>
                                <m:t>=</m:t>
                              </m:r>
                              <m:r>
                                <a:rPr lang="en-US" sz="1500" b="1" i="1">
                                  <a:latin typeface="Cambria Math" panose="02040503050406030204" pitchFamily="18" charset="0"/>
                                  <a:ea typeface="Cambria Math" panose="02040503050406030204" pitchFamily="18" charset="0"/>
                                </a:rPr>
                                <m:t>𝝌</m:t>
                              </m:r>
                              <m:r>
                                <m:rPr>
                                  <m:nor/>
                                </m:rPr>
                                <a:rPr lang="en-US" sz="1500" dirty="0"/>
                                <m:t>,            </m:t>
                              </m:r>
                              <m:r>
                                <m:rPr>
                                  <m:nor/>
                                </m:rPr>
                                <a:rPr lang="en-US" sz="1500" dirty="0">
                                  <a:latin typeface="Calibri" panose="020F0502020204030204" pitchFamily="34" charset="0"/>
                                  <a:cs typeface="Calibri" panose="020F0502020204030204" pitchFamily="34" charset="0"/>
                                </a:rPr>
                                <m:t>on</m:t>
                              </m:r>
                              <m:r>
                                <m:rPr>
                                  <m:nor/>
                                </m:rPr>
                                <a:rPr lang="en-US" sz="1500" dirty="0"/>
                                <m:t> </m:t>
                              </m:r>
                              <m:r>
                                <a:rPr lang="en-US" sz="1500" i="1" dirty="0">
                                  <a:latin typeface="Cambria Math" panose="02040503050406030204" pitchFamily="18" charset="0"/>
                                  <a:ea typeface="Cambria Math" panose="02040503050406030204" pitchFamily="18" charset="0"/>
                                </a:rPr>
                                <m:t>𝜕</m:t>
                              </m:r>
                              <m:sSub>
                                <m:sSubPr>
                                  <m:ctrlPr>
                                    <a:rPr lang="en-US" sz="1500" i="1" dirty="0">
                                      <a:latin typeface="Cambria Math" panose="02040503050406030204" pitchFamily="18" charset="0"/>
                                      <a:ea typeface="Cambria Math" panose="02040503050406030204" pitchFamily="18" charset="0"/>
                                    </a:rPr>
                                  </m:ctrlPr>
                                </m:sSubPr>
                                <m:e>
                                  <m:r>
                                    <m:rPr>
                                      <m:sty m:val="p"/>
                                    </m:rPr>
                                    <a:rPr lang="el-GR" sz="1500" i="1" dirty="0">
                                      <a:latin typeface="Cambria Math" panose="02040503050406030204" pitchFamily="18" charset="0"/>
                                      <a:ea typeface="Cambria Math" panose="02040503050406030204" pitchFamily="18" charset="0"/>
                                    </a:rPr>
                                    <m:t>Ω</m:t>
                                  </m:r>
                                </m:e>
                                <m:sub>
                                  <m:r>
                                    <a:rPr lang="en-US" sz="1500" i="1" dirty="0">
                                      <a:latin typeface="Cambria Math" panose="02040503050406030204" pitchFamily="18" charset="0"/>
                                      <a:ea typeface="Cambria Math" panose="02040503050406030204" pitchFamily="18" charset="0"/>
                                    </a:rPr>
                                    <m:t>2</m:t>
                                  </m:r>
                                </m:sub>
                              </m:sSub>
                              <m:r>
                                <a:rPr lang="en-US" sz="1500" i="1" dirty="0">
                                  <a:latin typeface="Cambria Math" panose="02040503050406030204" pitchFamily="18" charset="0"/>
                                  <a:ea typeface="Cambria Math" panose="02040503050406030204" pitchFamily="18" charset="0"/>
                                </a:rPr>
                                <m:t>\</m:t>
                              </m:r>
                              <m:sSub>
                                <m:sSubPr>
                                  <m:ctrlPr>
                                    <a:rPr lang="en-US" sz="1500" i="1" dirty="0">
                                      <a:latin typeface="Cambria Math" panose="02040503050406030204" pitchFamily="18" charset="0"/>
                                      <a:ea typeface="Cambria Math" panose="02040503050406030204" pitchFamily="18" charset="0"/>
                                    </a:rPr>
                                  </m:ctrlPr>
                                </m:sSubPr>
                                <m:e>
                                  <m:r>
                                    <m:rPr>
                                      <m:sty m:val="p"/>
                                    </m:rPr>
                                    <a:rPr lang="el-GR" sz="1500" i="1" dirty="0">
                                      <a:latin typeface="Cambria Math" panose="02040503050406030204" pitchFamily="18" charset="0"/>
                                      <a:ea typeface="Cambria Math" panose="02040503050406030204" pitchFamily="18" charset="0"/>
                                    </a:rPr>
                                    <m:t>Γ</m:t>
                                  </m:r>
                                </m:e>
                                <m:sub>
                                  <m:r>
                                    <a:rPr lang="en-US" sz="1500" i="1" dirty="0">
                                      <a:latin typeface="Cambria Math" panose="02040503050406030204" pitchFamily="18" charset="0"/>
                                      <a:ea typeface="Cambria Math" panose="02040503050406030204" pitchFamily="18" charset="0"/>
                                    </a:rPr>
                                    <m:t>2</m:t>
                                  </m:r>
                                </m:sub>
                              </m:sSub>
                              <m:r>
                                <m:rPr>
                                  <m:nor/>
                                </m:rPr>
                                <a:rPr lang="en-US" sz="1500" dirty="0">
                                  <a:ea typeface="Cambria Math" panose="02040503050406030204" pitchFamily="18" charset="0"/>
                                </a:rPr>
                                <m:t> </m:t>
                              </m:r>
                            </m:e>
                            <m:e>
                              <m:sSubSup>
                                <m:sSubSupPr>
                                  <m:ctrlPr>
                                    <a:rPr lang="en-US" sz="1500" i="1">
                                      <a:latin typeface="Cambria Math" panose="02040503050406030204" pitchFamily="18" charset="0"/>
                                    </a:rPr>
                                  </m:ctrlPr>
                                </m:sSubSupPr>
                                <m:e>
                                  <m:r>
                                    <a:rPr lang="en-US" sz="1500" b="1" i="1">
                                      <a:latin typeface="Cambria Math" panose="02040503050406030204" pitchFamily="18" charset="0"/>
                                      <a:ea typeface="Cambria Math" panose="02040503050406030204" pitchFamily="18" charset="0"/>
                                    </a:rPr>
                                    <m:t>𝝋</m:t>
                                  </m:r>
                                </m:e>
                                <m:sub>
                                  <m:r>
                                    <a:rPr lang="en-US" sz="1500" i="1">
                                      <a:latin typeface="Cambria Math" panose="02040503050406030204" pitchFamily="18" charset="0"/>
                                      <a:ea typeface="Cambria Math" panose="02040503050406030204" pitchFamily="18" charset="0"/>
                                    </a:rPr>
                                    <m:t>2</m:t>
                                  </m:r>
                                </m:sub>
                                <m:sup>
                                  <m:r>
                                    <a:rPr lang="en-US" sz="1500" i="1">
                                      <a:latin typeface="Cambria Math" panose="02040503050406030204" pitchFamily="18" charset="0"/>
                                    </a:rPr>
                                    <m:t>(</m:t>
                                  </m:r>
                                  <m:r>
                                    <a:rPr lang="en-US" sz="1500" i="1">
                                      <a:latin typeface="Cambria Math" panose="02040503050406030204" pitchFamily="18" charset="0"/>
                                    </a:rPr>
                                    <m:t>𝑛</m:t>
                                  </m:r>
                                  <m:r>
                                    <a:rPr lang="en-US" sz="1500" i="1">
                                      <a:latin typeface="Cambria Math" panose="02040503050406030204" pitchFamily="18" charset="0"/>
                                    </a:rPr>
                                    <m:t>+1)</m:t>
                                  </m:r>
                                </m:sup>
                              </m:sSubSup>
                              <m:r>
                                <a:rPr lang="en-US" sz="1500" i="1">
                                  <a:latin typeface="Cambria Math" panose="02040503050406030204" pitchFamily="18" charset="0"/>
                                  <a:ea typeface="Cambria Math" panose="02040503050406030204" pitchFamily="18" charset="0"/>
                                </a:rPr>
                                <m:t>=</m:t>
                              </m:r>
                              <m:sSubSup>
                                <m:sSubSupPr>
                                  <m:ctrlPr>
                                    <a:rPr lang="en-US" sz="1500" i="1">
                                      <a:latin typeface="Cambria Math" panose="02040503050406030204" pitchFamily="18" charset="0"/>
                                    </a:rPr>
                                  </m:ctrlPr>
                                </m:sSubSupPr>
                                <m:e>
                                  <m:r>
                                    <a:rPr lang="en-US" sz="1500" b="1" i="1">
                                      <a:latin typeface="Cambria Math" panose="02040503050406030204" pitchFamily="18" charset="0"/>
                                      <a:ea typeface="Cambria Math" panose="02040503050406030204" pitchFamily="18" charset="0"/>
                                    </a:rPr>
                                    <m:t>𝝋</m:t>
                                  </m:r>
                                </m:e>
                                <m:sub>
                                  <m:r>
                                    <a:rPr lang="en-US" sz="1500" i="1">
                                      <a:latin typeface="Cambria Math" panose="02040503050406030204" pitchFamily="18" charset="0"/>
                                      <a:ea typeface="Cambria Math" panose="02040503050406030204" pitchFamily="18" charset="0"/>
                                    </a:rPr>
                                    <m:t>1</m:t>
                                  </m:r>
                                </m:sub>
                                <m:sup>
                                  <m:r>
                                    <a:rPr lang="en-US" sz="1500" i="1">
                                      <a:latin typeface="Cambria Math" panose="02040503050406030204" pitchFamily="18" charset="0"/>
                                    </a:rPr>
                                    <m:t>(</m:t>
                                  </m:r>
                                  <m:r>
                                    <a:rPr lang="en-US" sz="1500" i="1">
                                      <a:latin typeface="Cambria Math" panose="02040503050406030204" pitchFamily="18" charset="0"/>
                                    </a:rPr>
                                    <m:t>𝑛</m:t>
                                  </m:r>
                                  <m:r>
                                    <a:rPr lang="en-US" sz="1500" i="1">
                                      <a:latin typeface="Cambria Math" panose="02040503050406030204" pitchFamily="18" charset="0"/>
                                    </a:rPr>
                                    <m:t>+1)</m:t>
                                  </m:r>
                                </m:sup>
                              </m:sSubSup>
                              <m:r>
                                <a:rPr lang="en-US" sz="1500" i="1">
                                  <a:latin typeface="Cambria Math" panose="02040503050406030204" pitchFamily="18" charset="0"/>
                                </a:rPr>
                                <m:t>  </m:t>
                              </m:r>
                              <m:r>
                                <m:rPr>
                                  <m:nor/>
                                </m:rPr>
                                <a:rPr lang="en-US" sz="1500">
                                  <a:latin typeface="Cambria Math" panose="02040503050406030204" pitchFamily="18" charset="0"/>
                                </a:rPr>
                                <m:t>               </m:t>
                              </m:r>
                              <m:r>
                                <m:rPr>
                                  <m:nor/>
                                </m:rPr>
                                <a:rPr lang="en-US" sz="1500" dirty="0">
                                  <a:latin typeface="Calibri" panose="020F0502020204030204" pitchFamily="34" charset="0"/>
                                  <a:cs typeface="Calibri" panose="020F0502020204030204" pitchFamily="34" charset="0"/>
                                </a:rPr>
                                <m:t>on</m:t>
                              </m:r>
                              <m:r>
                                <a:rPr lang="en-US" sz="1500" i="1" dirty="0">
                                  <a:latin typeface="Cambria Math" panose="02040503050406030204" pitchFamily="18" charset="0"/>
                                  <a:cs typeface="Calibri" panose="020F0502020204030204" pitchFamily="34" charset="0"/>
                                </a:rPr>
                                <m:t>  </m:t>
                              </m:r>
                              <m:sSub>
                                <m:sSubPr>
                                  <m:ctrlPr>
                                    <a:rPr lang="en-US" sz="1500" i="1" dirty="0">
                                      <a:latin typeface="Cambria Math" panose="02040503050406030204" pitchFamily="18" charset="0"/>
                                      <a:ea typeface="Cambria Math" panose="02040503050406030204" pitchFamily="18" charset="0"/>
                                    </a:rPr>
                                  </m:ctrlPr>
                                </m:sSubPr>
                                <m:e>
                                  <m:r>
                                    <m:rPr>
                                      <m:sty m:val="p"/>
                                    </m:rPr>
                                    <a:rPr lang="el-GR" sz="1500" i="1" dirty="0">
                                      <a:latin typeface="Cambria Math" panose="02040503050406030204" pitchFamily="18" charset="0"/>
                                      <a:ea typeface="Cambria Math" panose="02040503050406030204" pitchFamily="18" charset="0"/>
                                    </a:rPr>
                                    <m:t>Γ</m:t>
                                  </m:r>
                                </m:e>
                                <m:sub>
                                  <m:r>
                                    <a:rPr lang="en-US" sz="1500" i="1" dirty="0">
                                      <a:latin typeface="Cambria Math" panose="02040503050406030204" pitchFamily="18" charset="0"/>
                                      <a:ea typeface="Cambria Math" panose="02040503050406030204" pitchFamily="18" charset="0"/>
                                    </a:rPr>
                                    <m:t>2</m:t>
                                  </m:r>
                                </m:sub>
                              </m:sSub>
                            </m:e>
                          </m:eqArr>
                        </m:e>
                      </m:d>
                    </m:oMath>
                  </m:oMathPara>
                </a14:m>
                <a:endParaRPr lang="en-US" sz="1500" dirty="0">
                  <a:latin typeface="Cambria Math" panose="02040503050406030204" pitchFamily="18" charset="0"/>
                </a:endParaRPr>
              </a:p>
            </p:txBody>
          </p:sp>
        </mc:Choice>
        <mc:Fallback xmlns="">
          <p:sp>
            <p:nvSpPr>
              <p:cNvPr id="23" name="TextBox 22">
                <a:extLst>
                  <a:ext uri="{FF2B5EF4-FFF2-40B4-BE49-F238E27FC236}">
                    <a16:creationId xmlns:a16="http://schemas.microsoft.com/office/drawing/2014/main" id="{6AC3B890-B757-40A3-9F1C-763BC3883EB4}"/>
                  </a:ext>
                </a:extLst>
              </p:cNvPr>
              <p:cNvSpPr txBox="1">
                <a:spLocks noRot="1" noChangeAspect="1" noMove="1" noResize="1" noEditPoints="1" noAdjustHandles="1" noChangeArrowheads="1" noChangeShapeType="1" noTextEdit="1"/>
              </p:cNvSpPr>
              <p:nvPr/>
            </p:nvSpPr>
            <p:spPr>
              <a:xfrm>
                <a:off x="-301085" y="2247067"/>
                <a:ext cx="5178175" cy="113281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2ABE0943-1F5E-42C5-A639-B7C44C98FE04}"/>
                  </a:ext>
                </a:extLst>
              </p:cNvPr>
              <p:cNvSpPr txBox="1"/>
              <p:nvPr/>
            </p:nvSpPr>
            <p:spPr>
              <a:xfrm>
                <a:off x="-286657" y="4000446"/>
                <a:ext cx="5178175" cy="11328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500" i="1">
                              <a:latin typeface="Cambria Math" panose="02040503050406030204" pitchFamily="18" charset="0"/>
                            </a:rPr>
                          </m:ctrlPr>
                        </m:dPr>
                        <m:e>
                          <m:eqArr>
                            <m:eqArrPr>
                              <m:ctrlPr>
                                <a:rPr lang="en-US" sz="1500" i="1">
                                  <a:latin typeface="Cambria Math" panose="02040503050406030204" pitchFamily="18" charset="0"/>
                                </a:rPr>
                              </m:ctrlPr>
                            </m:eqArrPr>
                            <m:e>
                              <m:r>
                                <m:rPr>
                                  <m:sty m:val="p"/>
                                </m:rPr>
                                <a:rPr lang="en-US" sz="1500" dirty="0">
                                  <a:latin typeface="Cambria Math" panose="02040503050406030204" pitchFamily="18" charset="0"/>
                                </a:rPr>
                                <m:t>Div</m:t>
                              </m:r>
                              <m:sSubSup>
                                <m:sSubSupPr>
                                  <m:ctrlPr>
                                    <a:rPr lang="en-US" sz="1500" i="1" dirty="0">
                                      <a:latin typeface="Cambria Math" panose="02040503050406030204" pitchFamily="18" charset="0"/>
                                    </a:rPr>
                                  </m:ctrlPr>
                                </m:sSubSupPr>
                                <m:e>
                                  <m:r>
                                    <a:rPr lang="en-US" sz="1500" b="1" i="1" dirty="0">
                                      <a:latin typeface="Cambria Math" panose="02040503050406030204" pitchFamily="18" charset="0"/>
                                    </a:rPr>
                                    <m:t> </m:t>
                                  </m:r>
                                  <m:r>
                                    <a:rPr lang="en-US" sz="1500" b="1" i="1" dirty="0">
                                      <a:latin typeface="Cambria Math" panose="02040503050406030204" pitchFamily="18" charset="0"/>
                                    </a:rPr>
                                    <m:t>𝑷</m:t>
                                  </m:r>
                                </m:e>
                                <m:sub>
                                  <m:r>
                                    <a:rPr lang="en-US" sz="1500" i="1" dirty="0">
                                      <a:latin typeface="Cambria Math" panose="02040503050406030204" pitchFamily="18" charset="0"/>
                                    </a:rPr>
                                    <m:t>1</m:t>
                                  </m:r>
                                </m:sub>
                                <m:sup>
                                  <m:r>
                                    <a:rPr lang="en-US" sz="1500" i="1" dirty="0">
                                      <a:latin typeface="Cambria Math" panose="02040503050406030204" pitchFamily="18" charset="0"/>
                                    </a:rPr>
                                    <m:t>(</m:t>
                                  </m:r>
                                  <m:r>
                                    <a:rPr lang="en-US" sz="1500" i="1" dirty="0">
                                      <a:latin typeface="Cambria Math" panose="02040503050406030204" pitchFamily="18" charset="0"/>
                                    </a:rPr>
                                    <m:t>𝑛</m:t>
                                  </m:r>
                                  <m:r>
                                    <a:rPr lang="en-US" sz="1500" i="1" dirty="0">
                                      <a:latin typeface="Cambria Math" panose="02040503050406030204" pitchFamily="18" charset="0"/>
                                    </a:rPr>
                                    <m:t>+1)</m:t>
                                  </m:r>
                                </m:sup>
                              </m:sSubSup>
                              <m:r>
                                <a:rPr lang="en-US" sz="1500" dirty="0">
                                  <a:latin typeface="Cambria Math" panose="02040503050406030204" pitchFamily="18" charset="0"/>
                                </a:rPr>
                                <m:t>+</m:t>
                              </m:r>
                              <m:r>
                                <a:rPr lang="en-US" sz="1500" i="1">
                                  <a:latin typeface="Cambria Math" panose="02040503050406030204" pitchFamily="18" charset="0"/>
                                  <a:ea typeface="Cambria Math" panose="02040503050406030204" pitchFamily="18" charset="0"/>
                                </a:rPr>
                                <m:t>𝜌</m:t>
                              </m:r>
                              <m:r>
                                <a:rPr lang="en-US" sz="1500" b="1" i="1">
                                  <a:latin typeface="Cambria Math" panose="02040503050406030204" pitchFamily="18" charset="0"/>
                                  <a:ea typeface="Cambria Math" panose="02040503050406030204" pitchFamily="18" charset="0"/>
                                </a:rPr>
                                <m:t>𝑩</m:t>
                              </m:r>
                              <m:r>
                                <a:rPr lang="en-US" sz="1500" b="1" i="1">
                                  <a:latin typeface="Cambria Math" panose="02040503050406030204" pitchFamily="18" charset="0"/>
                                  <a:ea typeface="Cambria Math" panose="02040503050406030204" pitchFamily="18" charset="0"/>
                                </a:rPr>
                                <m:t>(</m:t>
                              </m:r>
                              <m:sSub>
                                <m:sSubPr>
                                  <m:ctrlPr>
                                    <a:rPr lang="en-US" sz="1500" i="1">
                                      <a:latin typeface="Cambria Math" panose="02040503050406030204" pitchFamily="18" charset="0"/>
                                      <a:ea typeface="Cambria Math" panose="02040503050406030204" pitchFamily="18" charset="0"/>
                                    </a:rPr>
                                  </m:ctrlPr>
                                </m:sSubPr>
                                <m:e>
                                  <m:r>
                                    <a:rPr lang="en-US" sz="1500" i="1">
                                      <a:latin typeface="Cambria Math" panose="02040503050406030204" pitchFamily="18" charset="0"/>
                                      <a:ea typeface="Cambria Math" panose="02040503050406030204" pitchFamily="18" charset="0"/>
                                    </a:rPr>
                                    <m:t>𝑡</m:t>
                                  </m:r>
                                </m:e>
                                <m:sub>
                                  <m:r>
                                    <a:rPr lang="en-US" sz="1500" i="1">
                                      <a:latin typeface="Cambria Math" panose="02040503050406030204" pitchFamily="18" charset="0"/>
                                      <a:ea typeface="Cambria Math" panose="02040503050406030204" pitchFamily="18" charset="0"/>
                                    </a:rPr>
                                    <m:t>𝑖</m:t>
                                  </m:r>
                                </m:sub>
                              </m:sSub>
                              <m:r>
                                <a:rPr lang="en-US" sz="1500" b="1" i="1">
                                  <a:latin typeface="Cambria Math" panose="02040503050406030204" pitchFamily="18" charset="0"/>
                                  <a:ea typeface="Cambria Math" panose="02040503050406030204" pitchFamily="18" charset="0"/>
                                </a:rPr>
                                <m:t>)=</m:t>
                              </m:r>
                              <m:r>
                                <a:rPr lang="en-US" sz="1500" b="1" i="1">
                                  <a:latin typeface="Cambria Math" panose="02040503050406030204" pitchFamily="18" charset="0"/>
                                  <a:ea typeface="Cambria Math" panose="02040503050406030204" pitchFamily="18" charset="0"/>
                                </a:rPr>
                                <m:t>𝟎</m:t>
                              </m:r>
                              <m:r>
                                <a:rPr lang="en-US" sz="1500" i="1">
                                  <a:latin typeface="Cambria Math" panose="02040503050406030204" pitchFamily="18" charset="0"/>
                                  <a:ea typeface="Cambria Math" panose="02040503050406030204" pitchFamily="18" charset="0"/>
                                </a:rPr>
                                <m:t> </m:t>
                              </m:r>
                              <m:r>
                                <m:rPr>
                                  <m:nor/>
                                </m:rPr>
                                <a:rPr lang="en-US" sz="1500" dirty="0"/>
                                <m:t>, </m:t>
                              </m:r>
                              <m:r>
                                <m:rPr>
                                  <m:nor/>
                                </m:rPr>
                                <a:rPr lang="en-US" sz="1500" dirty="0">
                                  <a:latin typeface="Calibri" panose="020F0502020204030204" pitchFamily="34" charset="0"/>
                                  <a:cs typeface="Calibri" panose="020F0502020204030204" pitchFamily="34" charset="0"/>
                                </a:rPr>
                                <m:t>in</m:t>
                              </m:r>
                              <m:r>
                                <m:rPr>
                                  <m:nor/>
                                </m:rPr>
                                <a:rPr lang="en-US" sz="1500" dirty="0">
                                  <a:latin typeface="Calibri" panose="020F0502020204030204" pitchFamily="34" charset="0"/>
                                  <a:cs typeface="Calibri" panose="020F0502020204030204" pitchFamily="34" charset="0"/>
                                </a:rPr>
                                <m:t> </m:t>
                              </m:r>
                              <m:sSub>
                                <m:sSubPr>
                                  <m:ctrlPr>
                                    <a:rPr lang="en-US" sz="1500" i="1" dirty="0">
                                      <a:latin typeface="Cambria Math" panose="02040503050406030204" pitchFamily="18" charset="0"/>
                                      <a:cs typeface="Calibri" panose="020F0502020204030204" pitchFamily="34" charset="0"/>
                                    </a:rPr>
                                  </m:ctrlPr>
                                </m:sSubPr>
                                <m:e>
                                  <m:r>
                                    <m:rPr>
                                      <m:sty m:val="p"/>
                                    </m:rPr>
                                    <a:rPr lang="el-GR" sz="1500" i="1" dirty="0">
                                      <a:latin typeface="Cambria Math" panose="02040503050406030204" pitchFamily="18" charset="0"/>
                                      <a:ea typeface="Cambria Math" panose="02040503050406030204" pitchFamily="18" charset="0"/>
                                      <a:cs typeface="Calibri" panose="020F0502020204030204" pitchFamily="34" charset="0"/>
                                    </a:rPr>
                                    <m:t>Ω</m:t>
                                  </m:r>
                                </m:e>
                                <m:sub>
                                  <m:r>
                                    <a:rPr lang="en-US" sz="1500" i="1" dirty="0">
                                      <a:latin typeface="Cambria Math" panose="02040503050406030204" pitchFamily="18" charset="0"/>
                                      <a:cs typeface="Calibri" panose="020F0502020204030204" pitchFamily="34" charset="0"/>
                                    </a:rPr>
                                    <m:t>1</m:t>
                                  </m:r>
                                </m:sub>
                              </m:sSub>
                              <m:r>
                                <m:rPr>
                                  <m:nor/>
                                </m:rPr>
                                <a:rPr lang="en-US" sz="1500" dirty="0"/>
                                <m:t> </m:t>
                              </m:r>
                            </m:e>
                            <m:e>
                              <m:sSubSup>
                                <m:sSubSupPr>
                                  <m:ctrlPr>
                                    <a:rPr lang="en-US" sz="1500" i="1">
                                      <a:latin typeface="Cambria Math" panose="02040503050406030204" pitchFamily="18" charset="0"/>
                                    </a:rPr>
                                  </m:ctrlPr>
                                </m:sSubSupPr>
                                <m:e>
                                  <m:r>
                                    <a:rPr lang="en-US" sz="1500" b="1" i="1">
                                      <a:latin typeface="Cambria Math" panose="02040503050406030204" pitchFamily="18" charset="0"/>
                                      <a:ea typeface="Cambria Math" panose="02040503050406030204" pitchFamily="18" charset="0"/>
                                    </a:rPr>
                                    <m:t>𝝋</m:t>
                                  </m:r>
                                </m:e>
                                <m:sub>
                                  <m:r>
                                    <a:rPr lang="en-US" sz="1500" i="1">
                                      <a:latin typeface="Cambria Math" panose="02040503050406030204" pitchFamily="18" charset="0"/>
                                    </a:rPr>
                                    <m:t>1</m:t>
                                  </m:r>
                                </m:sub>
                                <m:sup>
                                  <m:r>
                                    <a:rPr lang="en-US" sz="1500" i="1">
                                      <a:latin typeface="Cambria Math" panose="02040503050406030204" pitchFamily="18" charset="0"/>
                                    </a:rPr>
                                    <m:t>(</m:t>
                                  </m:r>
                                  <m:r>
                                    <a:rPr lang="en-US" sz="1500" i="1">
                                      <a:latin typeface="Cambria Math" panose="02040503050406030204" pitchFamily="18" charset="0"/>
                                    </a:rPr>
                                    <m:t>𝑛</m:t>
                                  </m:r>
                                  <m:r>
                                    <a:rPr lang="en-US" sz="1500" i="1">
                                      <a:latin typeface="Cambria Math" panose="02040503050406030204" pitchFamily="18" charset="0"/>
                                    </a:rPr>
                                    <m:t>+1)</m:t>
                                  </m:r>
                                </m:sup>
                              </m:sSubSup>
                              <m:r>
                                <a:rPr lang="en-US" sz="1500" i="1">
                                  <a:latin typeface="Cambria Math" panose="02040503050406030204" pitchFamily="18" charset="0"/>
                                  <a:ea typeface="Cambria Math" panose="02040503050406030204" pitchFamily="18" charset="0"/>
                                </a:rPr>
                                <m:t>=</m:t>
                              </m:r>
                              <m:r>
                                <a:rPr lang="en-US" sz="1500" b="1" i="1">
                                  <a:latin typeface="Cambria Math" panose="02040503050406030204" pitchFamily="18" charset="0"/>
                                  <a:ea typeface="Cambria Math" panose="02040503050406030204" pitchFamily="18" charset="0"/>
                                </a:rPr>
                                <m:t>𝝌</m:t>
                              </m:r>
                              <m:r>
                                <m:rPr>
                                  <m:nor/>
                                </m:rPr>
                                <a:rPr lang="en-US" sz="1500" dirty="0"/>
                                <m:t>,              </m:t>
                              </m:r>
                              <m:r>
                                <m:rPr>
                                  <m:nor/>
                                </m:rPr>
                                <a:rPr lang="en-US" sz="1500" dirty="0">
                                  <a:latin typeface="Calibri" panose="020F0502020204030204" pitchFamily="34" charset="0"/>
                                  <a:cs typeface="Calibri" panose="020F0502020204030204" pitchFamily="34" charset="0"/>
                                </a:rPr>
                                <m:t>on</m:t>
                              </m:r>
                              <m:r>
                                <m:rPr>
                                  <m:nor/>
                                </m:rPr>
                                <a:rPr lang="en-US" sz="1500" dirty="0"/>
                                <m:t> </m:t>
                              </m:r>
                              <m:r>
                                <a:rPr lang="en-US" sz="1500" i="1" dirty="0">
                                  <a:latin typeface="Cambria Math" panose="02040503050406030204" pitchFamily="18" charset="0"/>
                                  <a:ea typeface="Cambria Math" panose="02040503050406030204" pitchFamily="18" charset="0"/>
                                </a:rPr>
                                <m:t>𝜕</m:t>
                              </m:r>
                              <m:sSub>
                                <m:sSubPr>
                                  <m:ctrlPr>
                                    <a:rPr lang="en-US" sz="1500" i="1" dirty="0">
                                      <a:latin typeface="Cambria Math" panose="02040503050406030204" pitchFamily="18" charset="0"/>
                                      <a:ea typeface="Cambria Math" panose="02040503050406030204" pitchFamily="18" charset="0"/>
                                    </a:rPr>
                                  </m:ctrlPr>
                                </m:sSubPr>
                                <m:e>
                                  <m:r>
                                    <m:rPr>
                                      <m:sty m:val="p"/>
                                    </m:rPr>
                                    <a:rPr lang="el-GR" sz="1500" i="1" dirty="0">
                                      <a:latin typeface="Cambria Math" panose="02040503050406030204" pitchFamily="18" charset="0"/>
                                      <a:ea typeface="Cambria Math" panose="02040503050406030204" pitchFamily="18" charset="0"/>
                                    </a:rPr>
                                    <m:t>Ω</m:t>
                                  </m:r>
                                </m:e>
                                <m:sub>
                                  <m:r>
                                    <a:rPr lang="en-US" sz="1500" i="1" dirty="0">
                                      <a:latin typeface="Cambria Math" panose="02040503050406030204" pitchFamily="18" charset="0"/>
                                      <a:ea typeface="Cambria Math" panose="02040503050406030204" pitchFamily="18" charset="0"/>
                                    </a:rPr>
                                    <m:t>1</m:t>
                                  </m:r>
                                </m:sub>
                              </m:sSub>
                              <m:r>
                                <a:rPr lang="en-US" sz="1500" i="1" dirty="0">
                                  <a:latin typeface="Cambria Math" panose="02040503050406030204" pitchFamily="18" charset="0"/>
                                  <a:ea typeface="Cambria Math" panose="02040503050406030204" pitchFamily="18" charset="0"/>
                                </a:rPr>
                                <m:t>\</m:t>
                              </m:r>
                              <m:r>
                                <m:rPr>
                                  <m:sty m:val="p"/>
                                </m:rPr>
                                <a:rPr lang="el-GR" sz="1500" i="1" dirty="0">
                                  <a:latin typeface="Cambria Math" panose="02040503050406030204" pitchFamily="18" charset="0"/>
                                  <a:ea typeface="Cambria Math" panose="02040503050406030204" pitchFamily="18" charset="0"/>
                                </a:rPr>
                                <m:t>Γ</m:t>
                              </m:r>
                              <m:r>
                                <m:rPr>
                                  <m:nor/>
                                </m:rPr>
                                <a:rPr lang="en-US" sz="1500" dirty="0">
                                  <a:ea typeface="Cambria Math" panose="02040503050406030204" pitchFamily="18" charset="0"/>
                                </a:rPr>
                                <m:t> </m:t>
                              </m:r>
                            </m:e>
                            <m:e>
                              <m:sSubSup>
                                <m:sSubSupPr>
                                  <m:ctrlPr>
                                    <a:rPr lang="en-US" sz="1500" i="1">
                                      <a:latin typeface="Cambria Math" panose="02040503050406030204" pitchFamily="18" charset="0"/>
                                    </a:rPr>
                                  </m:ctrlPr>
                                </m:sSubSupPr>
                                <m:e>
                                  <m:r>
                                    <a:rPr lang="en-US" sz="1500" b="1" i="1">
                                      <a:latin typeface="Cambria Math" panose="02040503050406030204" pitchFamily="18" charset="0"/>
                                      <a:ea typeface="Cambria Math" panose="02040503050406030204" pitchFamily="18" charset="0"/>
                                    </a:rPr>
                                    <m:t>𝝋</m:t>
                                  </m:r>
                                </m:e>
                                <m:sub>
                                  <m:r>
                                    <a:rPr lang="en-US" sz="1500" i="1">
                                      <a:latin typeface="Cambria Math" panose="02040503050406030204" pitchFamily="18" charset="0"/>
                                    </a:rPr>
                                    <m:t>1</m:t>
                                  </m:r>
                                </m:sub>
                                <m:sup>
                                  <m:r>
                                    <a:rPr lang="en-US" sz="1500" i="1">
                                      <a:latin typeface="Cambria Math" panose="02040503050406030204" pitchFamily="18" charset="0"/>
                                    </a:rPr>
                                    <m:t>(</m:t>
                                  </m:r>
                                  <m:r>
                                    <a:rPr lang="en-US" sz="1500" i="1">
                                      <a:latin typeface="Cambria Math" panose="02040503050406030204" pitchFamily="18" charset="0"/>
                                    </a:rPr>
                                    <m:t>𝑛</m:t>
                                  </m:r>
                                  <m:r>
                                    <a:rPr lang="en-US" sz="1500" i="1">
                                      <a:latin typeface="Cambria Math" panose="02040503050406030204" pitchFamily="18" charset="0"/>
                                    </a:rPr>
                                    <m:t>+1)</m:t>
                                  </m:r>
                                </m:sup>
                              </m:sSubSup>
                              <m:r>
                                <a:rPr lang="en-US" sz="1500" i="1">
                                  <a:latin typeface="Cambria Math" panose="02040503050406030204" pitchFamily="18" charset="0"/>
                                  <a:ea typeface="Cambria Math" panose="02040503050406030204" pitchFamily="18" charset="0"/>
                                </a:rPr>
                                <m:t>=</m:t>
                              </m:r>
                              <m:sSub>
                                <m:sSubPr>
                                  <m:ctrlPr>
                                    <a:rPr lang="en-US" sz="1500" i="1">
                                      <a:latin typeface="Cambria Math" panose="02040503050406030204" pitchFamily="18" charset="0"/>
                                      <a:ea typeface="Cambria Math" panose="02040503050406030204" pitchFamily="18" charset="0"/>
                                    </a:rPr>
                                  </m:ctrlPr>
                                </m:sSubPr>
                                <m:e>
                                  <m:r>
                                    <a:rPr lang="en-US" sz="1500" b="1" i="1">
                                      <a:latin typeface="Cambria Math" panose="02040503050406030204" pitchFamily="18" charset="0"/>
                                      <a:ea typeface="Cambria Math" panose="02040503050406030204" pitchFamily="18" charset="0"/>
                                    </a:rPr>
                                    <m:t>𝝀</m:t>
                                  </m:r>
                                </m:e>
                                <m:sub>
                                  <m:r>
                                    <a:rPr lang="en-US" sz="1500" i="1">
                                      <a:latin typeface="Cambria Math" panose="02040503050406030204" pitchFamily="18" charset="0"/>
                                      <a:ea typeface="Cambria Math" panose="02040503050406030204" pitchFamily="18" charset="0"/>
                                    </a:rPr>
                                    <m:t>𝑛</m:t>
                                  </m:r>
                                  <m:r>
                                    <a:rPr lang="en-US" sz="1500" i="1">
                                      <a:latin typeface="Cambria Math" panose="02040503050406030204" pitchFamily="18" charset="0"/>
                                      <a:ea typeface="Cambria Math" panose="02040503050406030204" pitchFamily="18" charset="0"/>
                                    </a:rPr>
                                    <m:t>+1</m:t>
                                  </m:r>
                                </m:sub>
                              </m:sSub>
                              <m:r>
                                <a:rPr lang="en-US" sz="1500" i="1">
                                  <a:latin typeface="Cambria Math" panose="02040503050406030204" pitchFamily="18" charset="0"/>
                                </a:rPr>
                                <m:t>  </m:t>
                              </m:r>
                              <m:r>
                                <m:rPr>
                                  <m:nor/>
                                </m:rPr>
                                <a:rPr lang="en-US" sz="1500">
                                  <a:latin typeface="Cambria Math" panose="02040503050406030204" pitchFamily="18" charset="0"/>
                                </a:rPr>
                                <m:t>                   </m:t>
                              </m:r>
                              <m:r>
                                <m:rPr>
                                  <m:nor/>
                                </m:rPr>
                                <a:rPr lang="en-US" sz="1500" dirty="0">
                                  <a:latin typeface="Calibri" panose="020F0502020204030204" pitchFamily="34" charset="0"/>
                                  <a:cs typeface="Calibri" panose="020F0502020204030204" pitchFamily="34" charset="0"/>
                                </a:rPr>
                                <m:t>on</m:t>
                              </m:r>
                              <m:r>
                                <m:rPr>
                                  <m:nor/>
                                </m:rPr>
                                <a:rPr lang="en-US" sz="1500" dirty="0">
                                  <a:latin typeface="Calibri" panose="020F0502020204030204" pitchFamily="34" charset="0"/>
                                  <a:cs typeface="Calibri" panose="020F0502020204030204" pitchFamily="34" charset="0"/>
                                </a:rPr>
                                <m:t>  </m:t>
                              </m:r>
                              <m:r>
                                <m:rPr>
                                  <m:sty m:val="p"/>
                                </m:rPr>
                                <a:rPr lang="el-GR" sz="1500" i="1" dirty="0">
                                  <a:latin typeface="Cambria Math" panose="02040503050406030204" pitchFamily="18" charset="0"/>
                                  <a:ea typeface="Cambria Math" panose="02040503050406030204" pitchFamily="18" charset="0"/>
                                </a:rPr>
                                <m:t>Γ</m:t>
                              </m:r>
                            </m:e>
                          </m:eqArr>
                        </m:e>
                      </m:d>
                    </m:oMath>
                  </m:oMathPara>
                </a14:m>
                <a:endParaRPr lang="en-US" sz="1500" dirty="0">
                  <a:latin typeface="Cambria Math" panose="02040503050406030204" pitchFamily="18" charset="0"/>
                </a:endParaRPr>
              </a:p>
            </p:txBody>
          </p:sp>
        </mc:Choice>
        <mc:Fallback xmlns="">
          <p:sp>
            <p:nvSpPr>
              <p:cNvPr id="27" name="TextBox 26">
                <a:extLst>
                  <a:ext uri="{FF2B5EF4-FFF2-40B4-BE49-F238E27FC236}">
                    <a16:creationId xmlns:a16="http://schemas.microsoft.com/office/drawing/2014/main" id="{2ABE0943-1F5E-42C5-A639-B7C44C98FE04}"/>
                  </a:ext>
                </a:extLst>
              </p:cNvPr>
              <p:cNvSpPr txBox="1">
                <a:spLocks noRot="1" noChangeAspect="1" noMove="1" noResize="1" noEditPoints="1" noAdjustHandles="1" noChangeArrowheads="1" noChangeShapeType="1" noTextEdit="1"/>
              </p:cNvSpPr>
              <p:nvPr/>
            </p:nvSpPr>
            <p:spPr>
              <a:xfrm>
                <a:off x="-286657" y="4000446"/>
                <a:ext cx="5178175" cy="113281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49569548-CA25-468D-AC82-C67F22C0F4E5}"/>
                  </a:ext>
                </a:extLst>
              </p:cNvPr>
              <p:cNvSpPr txBox="1"/>
              <p:nvPr/>
            </p:nvSpPr>
            <p:spPr>
              <a:xfrm>
                <a:off x="-311359" y="5103838"/>
                <a:ext cx="5178175" cy="11328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500" i="1">
                              <a:latin typeface="Cambria Math" panose="02040503050406030204" pitchFamily="18" charset="0"/>
                            </a:rPr>
                          </m:ctrlPr>
                        </m:dPr>
                        <m:e>
                          <m:eqArr>
                            <m:eqArrPr>
                              <m:ctrlPr>
                                <a:rPr lang="en-US" sz="1500" i="1">
                                  <a:latin typeface="Cambria Math" panose="02040503050406030204" pitchFamily="18" charset="0"/>
                                </a:rPr>
                              </m:ctrlPr>
                            </m:eqArrPr>
                            <m:e>
                              <m:r>
                                <m:rPr>
                                  <m:sty m:val="p"/>
                                </m:rPr>
                                <a:rPr lang="en-US" sz="1500" dirty="0">
                                  <a:latin typeface="Cambria Math" panose="02040503050406030204" pitchFamily="18" charset="0"/>
                                </a:rPr>
                                <m:t>Div</m:t>
                              </m:r>
                              <m:r>
                                <a:rPr lang="en-US" sz="1500" dirty="0">
                                  <a:latin typeface="Cambria Math" panose="02040503050406030204" pitchFamily="18" charset="0"/>
                                </a:rPr>
                                <m:t> </m:t>
                              </m:r>
                              <m:sSubSup>
                                <m:sSubSupPr>
                                  <m:ctrlPr>
                                    <a:rPr lang="en-US" sz="1500" i="1" dirty="0">
                                      <a:latin typeface="Cambria Math" panose="02040503050406030204" pitchFamily="18" charset="0"/>
                                    </a:rPr>
                                  </m:ctrlPr>
                                </m:sSubSupPr>
                                <m:e>
                                  <m:r>
                                    <a:rPr lang="en-US" sz="1500" b="1" i="1" dirty="0">
                                      <a:latin typeface="Cambria Math" panose="02040503050406030204" pitchFamily="18" charset="0"/>
                                    </a:rPr>
                                    <m:t>𝑷</m:t>
                                  </m:r>
                                </m:e>
                                <m:sub>
                                  <m:r>
                                    <a:rPr lang="en-US" sz="1500" i="1" dirty="0">
                                      <a:latin typeface="Cambria Math" panose="02040503050406030204" pitchFamily="18" charset="0"/>
                                    </a:rPr>
                                    <m:t>2</m:t>
                                  </m:r>
                                </m:sub>
                                <m:sup>
                                  <m:r>
                                    <a:rPr lang="en-US" sz="1500" i="1" dirty="0">
                                      <a:latin typeface="Cambria Math" panose="02040503050406030204" pitchFamily="18" charset="0"/>
                                    </a:rPr>
                                    <m:t>(</m:t>
                                  </m:r>
                                  <m:r>
                                    <a:rPr lang="en-US" sz="1500" i="1" dirty="0">
                                      <a:latin typeface="Cambria Math" panose="02040503050406030204" pitchFamily="18" charset="0"/>
                                    </a:rPr>
                                    <m:t>𝑛</m:t>
                                  </m:r>
                                  <m:r>
                                    <a:rPr lang="en-US" sz="1500" i="1" dirty="0">
                                      <a:latin typeface="Cambria Math" panose="02040503050406030204" pitchFamily="18" charset="0"/>
                                    </a:rPr>
                                    <m:t>+1)</m:t>
                                  </m:r>
                                </m:sup>
                              </m:sSubSup>
                              <m:r>
                                <a:rPr lang="en-US" sz="1500" dirty="0">
                                  <a:latin typeface="Cambria Math" panose="02040503050406030204" pitchFamily="18" charset="0"/>
                                </a:rPr>
                                <m:t>+</m:t>
                              </m:r>
                              <m:r>
                                <a:rPr lang="en-US" sz="1500" i="1">
                                  <a:latin typeface="Cambria Math" panose="02040503050406030204" pitchFamily="18" charset="0"/>
                                  <a:ea typeface="Cambria Math" panose="02040503050406030204" pitchFamily="18" charset="0"/>
                                </a:rPr>
                                <m:t>𝜌</m:t>
                              </m:r>
                              <m:r>
                                <a:rPr lang="en-US" sz="1500" b="1" i="1">
                                  <a:latin typeface="Cambria Math" panose="02040503050406030204" pitchFamily="18" charset="0"/>
                                  <a:ea typeface="Cambria Math" panose="02040503050406030204" pitchFamily="18" charset="0"/>
                                </a:rPr>
                                <m:t>𝑩</m:t>
                              </m:r>
                              <m:r>
                                <a:rPr lang="en-US" sz="1500" b="1" i="1">
                                  <a:latin typeface="Cambria Math" panose="02040503050406030204" pitchFamily="18" charset="0"/>
                                  <a:ea typeface="Cambria Math" panose="02040503050406030204" pitchFamily="18" charset="0"/>
                                </a:rPr>
                                <m:t>(</m:t>
                              </m:r>
                              <m:sSub>
                                <m:sSubPr>
                                  <m:ctrlPr>
                                    <a:rPr lang="en-US" sz="1500" i="1">
                                      <a:latin typeface="Cambria Math" panose="02040503050406030204" pitchFamily="18" charset="0"/>
                                      <a:ea typeface="Cambria Math" panose="02040503050406030204" pitchFamily="18" charset="0"/>
                                    </a:rPr>
                                  </m:ctrlPr>
                                </m:sSubPr>
                                <m:e>
                                  <m:r>
                                    <a:rPr lang="en-US" sz="1500" i="1">
                                      <a:latin typeface="Cambria Math" panose="02040503050406030204" pitchFamily="18" charset="0"/>
                                      <a:ea typeface="Cambria Math" panose="02040503050406030204" pitchFamily="18" charset="0"/>
                                    </a:rPr>
                                    <m:t>𝑡</m:t>
                                  </m:r>
                                </m:e>
                                <m:sub>
                                  <m:r>
                                    <a:rPr lang="en-US" sz="1500" i="1">
                                      <a:latin typeface="Cambria Math" panose="02040503050406030204" pitchFamily="18" charset="0"/>
                                      <a:ea typeface="Cambria Math" panose="02040503050406030204" pitchFamily="18" charset="0"/>
                                    </a:rPr>
                                    <m:t>𝑖</m:t>
                                  </m:r>
                                </m:sub>
                              </m:sSub>
                              <m:r>
                                <a:rPr lang="en-US" sz="1500" b="1" i="1">
                                  <a:latin typeface="Cambria Math" panose="02040503050406030204" pitchFamily="18" charset="0"/>
                                  <a:ea typeface="Cambria Math" panose="02040503050406030204" pitchFamily="18" charset="0"/>
                                </a:rPr>
                                <m:t>)=</m:t>
                              </m:r>
                              <m:r>
                                <a:rPr lang="en-US" sz="1500" b="1" i="1">
                                  <a:latin typeface="Cambria Math" panose="02040503050406030204" pitchFamily="18" charset="0"/>
                                  <a:ea typeface="Cambria Math" panose="02040503050406030204" pitchFamily="18" charset="0"/>
                                </a:rPr>
                                <m:t>𝟎</m:t>
                              </m:r>
                              <m:r>
                                <a:rPr lang="en-US" sz="1500" i="1">
                                  <a:latin typeface="Cambria Math" panose="02040503050406030204" pitchFamily="18" charset="0"/>
                                  <a:ea typeface="Cambria Math" panose="02040503050406030204" pitchFamily="18" charset="0"/>
                                </a:rPr>
                                <m:t> </m:t>
                              </m:r>
                              <m:r>
                                <m:rPr>
                                  <m:nor/>
                                </m:rPr>
                                <a:rPr lang="en-US" sz="1500" dirty="0"/>
                                <m:t>, </m:t>
                              </m:r>
                              <m:r>
                                <m:rPr>
                                  <m:nor/>
                                </m:rPr>
                                <a:rPr lang="en-US" sz="1500" dirty="0">
                                  <a:latin typeface="Calibri" panose="020F0502020204030204" pitchFamily="34" charset="0"/>
                                  <a:cs typeface="Calibri" panose="020F0502020204030204" pitchFamily="34" charset="0"/>
                                </a:rPr>
                                <m:t>in</m:t>
                              </m:r>
                              <m:sSub>
                                <m:sSubPr>
                                  <m:ctrlPr>
                                    <a:rPr lang="en-US" sz="1500" i="1" dirty="0">
                                      <a:latin typeface="Cambria Math" panose="02040503050406030204" pitchFamily="18" charset="0"/>
                                      <a:cs typeface="Calibri" panose="020F0502020204030204" pitchFamily="34" charset="0"/>
                                    </a:rPr>
                                  </m:ctrlPr>
                                </m:sSubPr>
                                <m:e>
                                  <m:r>
                                    <a:rPr lang="en-US" sz="1500" i="1" dirty="0">
                                      <a:latin typeface="Cambria Math" panose="02040503050406030204" pitchFamily="18" charset="0"/>
                                      <a:cs typeface="Calibri" panose="020F0502020204030204" pitchFamily="34" charset="0"/>
                                    </a:rPr>
                                    <m:t> </m:t>
                                  </m:r>
                                  <m:r>
                                    <m:rPr>
                                      <m:sty m:val="p"/>
                                    </m:rPr>
                                    <a:rPr lang="el-GR" sz="1500" i="1" dirty="0">
                                      <a:latin typeface="Cambria Math" panose="02040503050406030204" pitchFamily="18" charset="0"/>
                                      <a:ea typeface="Cambria Math" panose="02040503050406030204" pitchFamily="18" charset="0"/>
                                      <a:cs typeface="Calibri" panose="020F0502020204030204" pitchFamily="34" charset="0"/>
                                    </a:rPr>
                                    <m:t>Ω</m:t>
                                  </m:r>
                                </m:e>
                                <m:sub>
                                  <m:r>
                                    <a:rPr lang="en-US" sz="1500" i="1" dirty="0">
                                      <a:latin typeface="Cambria Math" panose="02040503050406030204" pitchFamily="18" charset="0"/>
                                      <a:ea typeface="Cambria Math" panose="02040503050406030204" pitchFamily="18" charset="0"/>
                                      <a:cs typeface="Calibri" panose="020F0502020204030204" pitchFamily="34" charset="0"/>
                                    </a:rPr>
                                    <m:t>2</m:t>
                                  </m:r>
                                </m:sub>
                              </m:sSub>
                            </m:e>
                            <m:e>
                              <m:sSubSup>
                                <m:sSubSupPr>
                                  <m:ctrlPr>
                                    <a:rPr lang="en-US" sz="1500" i="1">
                                      <a:latin typeface="Cambria Math" panose="02040503050406030204" pitchFamily="18" charset="0"/>
                                    </a:rPr>
                                  </m:ctrlPr>
                                </m:sSubSupPr>
                                <m:e>
                                  <m:r>
                                    <a:rPr lang="en-US" sz="1500" b="1" i="1">
                                      <a:latin typeface="Cambria Math" panose="02040503050406030204" pitchFamily="18" charset="0"/>
                                      <a:ea typeface="Cambria Math" panose="02040503050406030204" pitchFamily="18" charset="0"/>
                                    </a:rPr>
                                    <m:t>𝝋</m:t>
                                  </m:r>
                                </m:e>
                                <m:sub>
                                  <m:r>
                                    <a:rPr lang="en-US" sz="1500" i="1">
                                      <a:latin typeface="Cambria Math" panose="02040503050406030204" pitchFamily="18" charset="0"/>
                                    </a:rPr>
                                    <m:t>2</m:t>
                                  </m:r>
                                </m:sub>
                                <m:sup>
                                  <m:r>
                                    <a:rPr lang="en-US" sz="1500" i="1">
                                      <a:latin typeface="Cambria Math" panose="02040503050406030204" pitchFamily="18" charset="0"/>
                                    </a:rPr>
                                    <m:t>(</m:t>
                                  </m:r>
                                  <m:r>
                                    <a:rPr lang="en-US" sz="1500" i="1">
                                      <a:latin typeface="Cambria Math" panose="02040503050406030204" pitchFamily="18" charset="0"/>
                                    </a:rPr>
                                    <m:t>𝑛</m:t>
                                  </m:r>
                                  <m:r>
                                    <a:rPr lang="en-US" sz="1500" i="1">
                                      <a:latin typeface="Cambria Math" panose="02040503050406030204" pitchFamily="18" charset="0"/>
                                    </a:rPr>
                                    <m:t>+1)</m:t>
                                  </m:r>
                                </m:sup>
                              </m:sSubSup>
                              <m:r>
                                <a:rPr lang="en-US" sz="1500" i="1">
                                  <a:latin typeface="Cambria Math" panose="02040503050406030204" pitchFamily="18" charset="0"/>
                                  <a:ea typeface="Cambria Math" panose="02040503050406030204" pitchFamily="18" charset="0"/>
                                </a:rPr>
                                <m:t>=</m:t>
                              </m:r>
                              <m:r>
                                <a:rPr lang="en-US" sz="1500" b="1" i="1">
                                  <a:latin typeface="Cambria Math" panose="02040503050406030204" pitchFamily="18" charset="0"/>
                                  <a:ea typeface="Cambria Math" panose="02040503050406030204" pitchFamily="18" charset="0"/>
                                </a:rPr>
                                <m:t>𝝌</m:t>
                              </m:r>
                              <m:r>
                                <m:rPr>
                                  <m:nor/>
                                </m:rPr>
                                <a:rPr lang="en-US" sz="1500" dirty="0"/>
                                <m:t>,              </m:t>
                              </m:r>
                              <m:r>
                                <m:rPr>
                                  <m:nor/>
                                </m:rPr>
                                <a:rPr lang="en-US" sz="1500" dirty="0">
                                  <a:latin typeface="Calibri" panose="020F0502020204030204" pitchFamily="34" charset="0"/>
                                  <a:cs typeface="Calibri" panose="020F0502020204030204" pitchFamily="34" charset="0"/>
                                </a:rPr>
                                <m:t>on</m:t>
                              </m:r>
                              <m:r>
                                <m:rPr>
                                  <m:nor/>
                                </m:rPr>
                                <a:rPr lang="en-US" sz="1500" dirty="0"/>
                                <m:t> </m:t>
                              </m:r>
                              <m:r>
                                <a:rPr lang="en-US" sz="1500" i="1" dirty="0">
                                  <a:latin typeface="Cambria Math" panose="02040503050406030204" pitchFamily="18" charset="0"/>
                                  <a:ea typeface="Cambria Math" panose="02040503050406030204" pitchFamily="18" charset="0"/>
                                </a:rPr>
                                <m:t>𝜕</m:t>
                              </m:r>
                              <m:sSub>
                                <m:sSubPr>
                                  <m:ctrlPr>
                                    <a:rPr lang="en-US" sz="1500" i="1" dirty="0">
                                      <a:latin typeface="Cambria Math" panose="02040503050406030204" pitchFamily="18" charset="0"/>
                                      <a:ea typeface="Cambria Math" panose="02040503050406030204" pitchFamily="18" charset="0"/>
                                    </a:rPr>
                                  </m:ctrlPr>
                                </m:sSubPr>
                                <m:e>
                                  <m:r>
                                    <m:rPr>
                                      <m:sty m:val="p"/>
                                    </m:rPr>
                                    <a:rPr lang="el-GR" sz="1500" i="1" dirty="0">
                                      <a:latin typeface="Cambria Math" panose="02040503050406030204" pitchFamily="18" charset="0"/>
                                      <a:ea typeface="Cambria Math" panose="02040503050406030204" pitchFamily="18" charset="0"/>
                                    </a:rPr>
                                    <m:t>Ω</m:t>
                                  </m:r>
                                </m:e>
                                <m:sub>
                                  <m:r>
                                    <a:rPr lang="en-US" sz="1500" i="1" dirty="0">
                                      <a:latin typeface="Cambria Math" panose="02040503050406030204" pitchFamily="18" charset="0"/>
                                      <a:ea typeface="Cambria Math" panose="02040503050406030204" pitchFamily="18" charset="0"/>
                                    </a:rPr>
                                    <m:t>2</m:t>
                                  </m:r>
                                </m:sub>
                              </m:sSub>
                              <m:r>
                                <a:rPr lang="en-US" sz="1500" i="1" dirty="0">
                                  <a:latin typeface="Cambria Math" panose="02040503050406030204" pitchFamily="18" charset="0"/>
                                  <a:ea typeface="Cambria Math" panose="02040503050406030204" pitchFamily="18" charset="0"/>
                                </a:rPr>
                                <m:t>\</m:t>
                              </m:r>
                              <m:r>
                                <m:rPr>
                                  <m:sty m:val="p"/>
                                </m:rPr>
                                <a:rPr lang="el-GR" sz="1500" i="1" dirty="0">
                                  <a:latin typeface="Cambria Math" panose="02040503050406030204" pitchFamily="18" charset="0"/>
                                  <a:ea typeface="Cambria Math" panose="02040503050406030204" pitchFamily="18" charset="0"/>
                                </a:rPr>
                                <m:t>Γ</m:t>
                              </m:r>
                            </m:e>
                            <m:e>
                              <m:sSubSup>
                                <m:sSubSupPr>
                                  <m:ctrlPr>
                                    <a:rPr lang="en-US" sz="1500" i="1" dirty="0">
                                      <a:latin typeface="Cambria Math" panose="02040503050406030204" pitchFamily="18" charset="0"/>
                                    </a:rPr>
                                  </m:ctrlPr>
                                </m:sSubSupPr>
                                <m:e>
                                  <m:r>
                                    <a:rPr lang="en-US" sz="1500" b="1" i="1" dirty="0">
                                      <a:latin typeface="Cambria Math" panose="02040503050406030204" pitchFamily="18" charset="0"/>
                                    </a:rPr>
                                    <m:t>𝑷</m:t>
                                  </m:r>
                                </m:e>
                                <m:sub>
                                  <m:r>
                                    <a:rPr lang="en-US" sz="1500" i="1" dirty="0">
                                      <a:latin typeface="Cambria Math" panose="02040503050406030204" pitchFamily="18" charset="0"/>
                                    </a:rPr>
                                    <m:t>2</m:t>
                                  </m:r>
                                </m:sub>
                                <m:sup>
                                  <m:r>
                                    <a:rPr lang="en-US" sz="1500" i="1" dirty="0">
                                      <a:latin typeface="Cambria Math" panose="02040503050406030204" pitchFamily="18" charset="0"/>
                                    </a:rPr>
                                    <m:t>(</m:t>
                                  </m:r>
                                  <m:r>
                                    <a:rPr lang="en-US" sz="1500" i="1" dirty="0">
                                      <a:latin typeface="Cambria Math" panose="02040503050406030204" pitchFamily="18" charset="0"/>
                                    </a:rPr>
                                    <m:t>𝑛</m:t>
                                  </m:r>
                                  <m:r>
                                    <a:rPr lang="en-US" sz="1500" i="1" dirty="0">
                                      <a:latin typeface="Cambria Math" panose="02040503050406030204" pitchFamily="18" charset="0"/>
                                    </a:rPr>
                                    <m:t>+1)</m:t>
                                  </m:r>
                                </m:sup>
                              </m:sSubSup>
                              <m:r>
                                <a:rPr lang="en-US" sz="1500" b="1" i="1">
                                  <a:latin typeface="Cambria Math" panose="02040503050406030204" pitchFamily="18" charset="0"/>
                                </a:rPr>
                                <m:t>𝒏</m:t>
                              </m:r>
                              <m:r>
                                <a:rPr lang="en-US" sz="1500" i="1">
                                  <a:latin typeface="Cambria Math" panose="02040503050406030204" pitchFamily="18" charset="0"/>
                                  <a:ea typeface="Cambria Math" panose="02040503050406030204" pitchFamily="18" charset="0"/>
                                </a:rPr>
                                <m:t>=</m:t>
                              </m:r>
                              <m:sSubSup>
                                <m:sSubSupPr>
                                  <m:ctrlPr>
                                    <a:rPr lang="en-US" sz="1500" i="1" dirty="0">
                                      <a:latin typeface="Cambria Math" panose="02040503050406030204" pitchFamily="18" charset="0"/>
                                    </a:rPr>
                                  </m:ctrlPr>
                                </m:sSubSupPr>
                                <m:e>
                                  <m:r>
                                    <a:rPr lang="en-US" sz="1500" b="1" i="1" dirty="0">
                                      <a:latin typeface="Cambria Math" panose="02040503050406030204" pitchFamily="18" charset="0"/>
                                    </a:rPr>
                                    <m:t>𝑷</m:t>
                                  </m:r>
                                </m:e>
                                <m:sub>
                                  <m:r>
                                    <a:rPr lang="en-US" sz="1500" i="1" dirty="0">
                                      <a:latin typeface="Cambria Math" panose="02040503050406030204" pitchFamily="18" charset="0"/>
                                    </a:rPr>
                                    <m:t>2</m:t>
                                  </m:r>
                                </m:sub>
                                <m:sup>
                                  <m:r>
                                    <a:rPr lang="en-US" sz="1500" i="1" dirty="0">
                                      <a:latin typeface="Cambria Math" panose="02040503050406030204" pitchFamily="18" charset="0"/>
                                    </a:rPr>
                                    <m:t>(</m:t>
                                  </m:r>
                                  <m:r>
                                    <a:rPr lang="en-US" sz="1500" i="1" dirty="0">
                                      <a:latin typeface="Cambria Math" panose="02040503050406030204" pitchFamily="18" charset="0"/>
                                    </a:rPr>
                                    <m:t>𝑛</m:t>
                                  </m:r>
                                  <m:r>
                                    <a:rPr lang="en-US" sz="1500" i="1" dirty="0">
                                      <a:latin typeface="Cambria Math" panose="02040503050406030204" pitchFamily="18" charset="0"/>
                                    </a:rPr>
                                    <m:t>+1)</m:t>
                                  </m:r>
                                </m:sup>
                              </m:sSubSup>
                              <m:r>
                                <a:rPr lang="en-US" sz="1500" b="1" i="1" dirty="0">
                                  <a:latin typeface="Cambria Math" panose="02040503050406030204" pitchFamily="18" charset="0"/>
                                </a:rPr>
                                <m:t>𝒏</m:t>
                              </m:r>
                              <m:r>
                                <m:rPr>
                                  <m:nor/>
                                </m:rPr>
                                <a:rPr lang="en-US" sz="1500" dirty="0">
                                  <a:latin typeface="Cambria Math" panose="02040503050406030204" pitchFamily="18" charset="0"/>
                                </a:rPr>
                                <m:t>,             </m:t>
                              </m:r>
                              <m:r>
                                <m:rPr>
                                  <m:nor/>
                                </m:rPr>
                                <a:rPr lang="en-US" sz="1500" dirty="0">
                                  <a:latin typeface="Calibri" panose="020F0502020204030204" pitchFamily="34" charset="0"/>
                                  <a:cs typeface="Calibri" panose="020F0502020204030204" pitchFamily="34" charset="0"/>
                                </a:rPr>
                                <m:t>on</m:t>
                              </m:r>
                              <m:r>
                                <a:rPr lang="en-US" sz="1500" i="1" dirty="0">
                                  <a:latin typeface="Cambria Math" panose="02040503050406030204" pitchFamily="18" charset="0"/>
                                  <a:cs typeface="Calibri" panose="020F0502020204030204" pitchFamily="34" charset="0"/>
                                </a:rPr>
                                <m:t>  </m:t>
                              </m:r>
                              <m:r>
                                <m:rPr>
                                  <m:sty m:val="p"/>
                                </m:rPr>
                                <a:rPr lang="el-GR" sz="1500" i="1" dirty="0">
                                  <a:latin typeface="Cambria Math" panose="02040503050406030204" pitchFamily="18" charset="0"/>
                                  <a:ea typeface="Cambria Math" panose="02040503050406030204" pitchFamily="18" charset="0"/>
                                </a:rPr>
                                <m:t>Γ</m:t>
                              </m:r>
                            </m:e>
                          </m:eqArr>
                        </m:e>
                      </m:d>
                    </m:oMath>
                  </m:oMathPara>
                </a14:m>
                <a:endParaRPr lang="en-US" sz="1500" dirty="0">
                  <a:latin typeface="Cambria Math" panose="02040503050406030204" pitchFamily="18" charset="0"/>
                </a:endParaRPr>
              </a:p>
            </p:txBody>
          </p:sp>
        </mc:Choice>
        <mc:Fallback xmlns="">
          <p:sp>
            <p:nvSpPr>
              <p:cNvPr id="28" name="TextBox 27">
                <a:extLst>
                  <a:ext uri="{FF2B5EF4-FFF2-40B4-BE49-F238E27FC236}">
                    <a16:creationId xmlns:a16="http://schemas.microsoft.com/office/drawing/2014/main" id="{49569548-CA25-468D-AC82-C67F22C0F4E5}"/>
                  </a:ext>
                </a:extLst>
              </p:cNvPr>
              <p:cNvSpPr txBox="1">
                <a:spLocks noRot="1" noChangeAspect="1" noMove="1" noResize="1" noEditPoints="1" noAdjustHandles="1" noChangeArrowheads="1" noChangeShapeType="1" noTextEdit="1"/>
              </p:cNvSpPr>
              <p:nvPr/>
            </p:nvSpPr>
            <p:spPr>
              <a:xfrm>
                <a:off x="-311359" y="5103838"/>
                <a:ext cx="5178175" cy="1132811"/>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EBCB37E-7DDF-4524-844C-58C09BBCF1BE}"/>
                  </a:ext>
                </a:extLst>
              </p:cNvPr>
              <p:cNvSpPr txBox="1"/>
              <p:nvPr/>
            </p:nvSpPr>
            <p:spPr>
              <a:xfrm>
                <a:off x="661139" y="6202380"/>
                <a:ext cx="4391183"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r>
                            <a:rPr lang="en-US" sz="1600" b="1" i="1">
                              <a:latin typeface="Cambria Math" panose="02040503050406030204" pitchFamily="18" charset="0"/>
                              <a:ea typeface="Cambria Math" panose="02040503050406030204" pitchFamily="18" charset="0"/>
                            </a:rPr>
                            <m:t>𝝀</m:t>
                          </m:r>
                        </m:e>
                        <m:sub>
                          <m:r>
                            <a:rPr lang="en-US" sz="1600" i="1">
                              <a:latin typeface="Cambria Math" panose="02040503050406030204" pitchFamily="18" charset="0"/>
                            </a:rPr>
                            <m:t>𝑛</m:t>
                          </m:r>
                          <m:r>
                            <a:rPr lang="en-US" sz="1600" i="1">
                              <a:latin typeface="Cambria Math" panose="02040503050406030204" pitchFamily="18" charset="0"/>
                            </a:rPr>
                            <m:t>+1</m:t>
                          </m:r>
                        </m:sub>
                      </m:sSub>
                      <m:r>
                        <a:rPr lang="en-US" sz="1600" i="1">
                          <a:latin typeface="Cambria Math" panose="02040503050406030204" pitchFamily="18" charset="0"/>
                        </a:rPr>
                        <m:t>=</m:t>
                      </m:r>
                      <m:r>
                        <a:rPr lang="en-US" sz="1600" i="1">
                          <a:latin typeface="Cambria Math" panose="02040503050406030204" pitchFamily="18" charset="0"/>
                          <a:ea typeface="Cambria Math" panose="02040503050406030204" pitchFamily="18" charset="0"/>
                        </a:rPr>
                        <m:t>𝜃</m:t>
                      </m:r>
                      <m:sSubSup>
                        <m:sSubSupPr>
                          <m:ctrlPr>
                            <a:rPr lang="en-US" sz="1600" i="1">
                              <a:latin typeface="Cambria Math" panose="02040503050406030204" pitchFamily="18" charset="0"/>
                              <a:ea typeface="Cambria Math" panose="02040503050406030204" pitchFamily="18" charset="0"/>
                            </a:rPr>
                          </m:ctrlPr>
                        </m:sSubSupPr>
                        <m:e>
                          <m:r>
                            <a:rPr lang="en-US" sz="1600" b="1" i="1">
                              <a:latin typeface="Cambria Math" panose="02040503050406030204" pitchFamily="18" charset="0"/>
                              <a:ea typeface="Cambria Math" panose="02040503050406030204" pitchFamily="18" charset="0"/>
                            </a:rPr>
                            <m:t>𝝋</m:t>
                          </m:r>
                        </m:e>
                        <m:sub>
                          <m:r>
                            <a:rPr lang="en-US" sz="1600" i="1">
                              <a:latin typeface="Cambria Math" panose="02040503050406030204" pitchFamily="18" charset="0"/>
                              <a:ea typeface="Cambria Math" panose="02040503050406030204" pitchFamily="18" charset="0"/>
                            </a:rPr>
                            <m:t>2</m:t>
                          </m:r>
                        </m:sub>
                        <m:sup>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𝑛</m:t>
                          </m:r>
                          <m:r>
                            <a:rPr lang="en-US" sz="1600" i="1">
                              <a:latin typeface="Cambria Math" panose="02040503050406030204" pitchFamily="18" charset="0"/>
                              <a:ea typeface="Cambria Math" panose="02040503050406030204" pitchFamily="18" charset="0"/>
                            </a:rPr>
                            <m:t>)</m:t>
                          </m:r>
                        </m:sup>
                      </m:sSubSup>
                      <m:r>
                        <a:rPr lang="en-US" sz="1600" i="1">
                          <a:latin typeface="Cambria Math" panose="02040503050406030204" pitchFamily="18" charset="0"/>
                          <a:ea typeface="Cambria Math" panose="02040503050406030204" pitchFamily="18" charset="0"/>
                        </a:rPr>
                        <m:t>+</m:t>
                      </m:r>
                      <m:d>
                        <m:dPr>
                          <m:ctrlPr>
                            <a:rPr lang="en-US"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1−</m:t>
                          </m:r>
                          <m:r>
                            <a:rPr lang="en-US" sz="1600" i="1">
                              <a:latin typeface="Cambria Math" panose="02040503050406030204" pitchFamily="18" charset="0"/>
                              <a:ea typeface="Cambria Math" panose="02040503050406030204" pitchFamily="18" charset="0"/>
                            </a:rPr>
                            <m:t>𝜃</m:t>
                          </m:r>
                        </m:e>
                      </m:d>
                      <m:sSub>
                        <m:sSubPr>
                          <m:ctrlPr>
                            <a:rPr lang="en-US" sz="1600" i="1">
                              <a:latin typeface="Cambria Math" panose="02040503050406030204" pitchFamily="18" charset="0"/>
                            </a:rPr>
                          </m:ctrlPr>
                        </m:sSubPr>
                        <m:e>
                          <m:r>
                            <a:rPr lang="en-US" sz="1600" b="1" i="1">
                              <a:latin typeface="Cambria Math" panose="02040503050406030204" pitchFamily="18" charset="0"/>
                              <a:ea typeface="Cambria Math" panose="02040503050406030204" pitchFamily="18" charset="0"/>
                            </a:rPr>
                            <m:t>𝝀</m:t>
                          </m:r>
                        </m:e>
                        <m:sub>
                          <m:r>
                            <a:rPr lang="en-US" sz="1600" i="1">
                              <a:latin typeface="Cambria Math" panose="02040503050406030204" pitchFamily="18" charset="0"/>
                            </a:rPr>
                            <m:t>𝑛</m:t>
                          </m:r>
                        </m:sub>
                      </m:sSub>
                      <m:r>
                        <a:rPr lang="en-US" sz="1600" i="1">
                          <a:latin typeface="Cambria Math" panose="02040503050406030204" pitchFamily="18" charset="0"/>
                        </a:rPr>
                        <m:t>, </m:t>
                      </m:r>
                      <m:r>
                        <m:rPr>
                          <m:sty m:val="p"/>
                        </m:rPr>
                        <a:rPr lang="en-US" sz="1600">
                          <a:latin typeface="Cambria Math" panose="02040503050406030204" pitchFamily="18" charset="0"/>
                        </a:rPr>
                        <m:t>on</m:t>
                      </m:r>
                      <m:r>
                        <a:rPr lang="en-US" sz="1600" i="1">
                          <a:latin typeface="Cambria Math" panose="02040503050406030204" pitchFamily="18" charset="0"/>
                        </a:rPr>
                        <m:t>  </m:t>
                      </m:r>
                      <m:r>
                        <m:rPr>
                          <m:sty m:val="p"/>
                        </m:rPr>
                        <a:rPr lang="el-GR" sz="1600" i="1" dirty="0">
                          <a:latin typeface="Cambria Math" panose="02040503050406030204" pitchFamily="18" charset="0"/>
                          <a:ea typeface="Cambria Math" panose="02040503050406030204" pitchFamily="18" charset="0"/>
                        </a:rPr>
                        <m:t>Γ</m:t>
                      </m:r>
                      <m:r>
                        <a:rPr lang="en-US" sz="1600" i="1" dirty="0">
                          <a:latin typeface="Cambria Math" panose="02040503050406030204" pitchFamily="18" charset="0"/>
                          <a:ea typeface="Cambria Math" panose="02040503050406030204" pitchFamily="18" charset="0"/>
                        </a:rPr>
                        <m:t>,</m:t>
                      </m:r>
                      <m:r>
                        <a:rPr lang="en-US" sz="1600" dirty="0">
                          <a:latin typeface="Cambria Math" panose="02040503050406030204" pitchFamily="18" charset="0"/>
                          <a:ea typeface="Cambria Math" panose="02040503050406030204" pitchFamily="18" charset="0"/>
                        </a:rPr>
                        <m:t> </m:t>
                      </m:r>
                      <m:r>
                        <m:rPr>
                          <m:sty m:val="p"/>
                        </m:rPr>
                        <a:rPr lang="en-US" sz="1600" dirty="0">
                          <a:latin typeface="Cambria Math" panose="02040503050406030204" pitchFamily="18" charset="0"/>
                          <a:ea typeface="Cambria Math" panose="02040503050406030204" pitchFamily="18" charset="0"/>
                        </a:rPr>
                        <m:t>for</m:t>
                      </m:r>
                      <m:r>
                        <a:rPr lang="en-US" sz="1600" i="1" dirty="0">
                          <a:latin typeface="Cambria Math" panose="02040503050406030204" pitchFamily="18" charset="0"/>
                          <a:ea typeface="Cambria Math" panose="02040503050406030204" pitchFamily="18" charset="0"/>
                        </a:rPr>
                        <m:t> </m:t>
                      </m:r>
                      <m:r>
                        <a:rPr lang="en-US" sz="1600" i="1" dirty="0">
                          <a:latin typeface="Cambria Math" panose="02040503050406030204" pitchFamily="18" charset="0"/>
                          <a:ea typeface="Cambria Math" panose="02040503050406030204" pitchFamily="18" charset="0"/>
                        </a:rPr>
                        <m:t>𝑛</m:t>
                      </m:r>
                      <m:r>
                        <a:rPr lang="en-US" sz="1600" i="1" dirty="0">
                          <a:latin typeface="Cambria Math" panose="02040503050406030204" pitchFamily="18" charset="0"/>
                          <a:ea typeface="Cambria Math" panose="02040503050406030204" pitchFamily="18" charset="0"/>
                        </a:rPr>
                        <m:t>≥1</m:t>
                      </m:r>
                    </m:oMath>
                  </m:oMathPara>
                </a14:m>
                <a:endParaRPr lang="en-US" sz="1600" dirty="0"/>
              </a:p>
            </p:txBody>
          </p:sp>
        </mc:Choice>
        <mc:Fallback xmlns="">
          <p:sp>
            <p:nvSpPr>
              <p:cNvPr id="9" name="TextBox 8">
                <a:extLst>
                  <a:ext uri="{FF2B5EF4-FFF2-40B4-BE49-F238E27FC236}">
                    <a16:creationId xmlns:a16="http://schemas.microsoft.com/office/drawing/2014/main" id="{6EBCB37E-7DDF-4524-844C-58C09BBCF1BE}"/>
                  </a:ext>
                </a:extLst>
              </p:cNvPr>
              <p:cNvSpPr txBox="1">
                <a:spLocks noRot="1" noChangeAspect="1" noMove="1" noResize="1" noEditPoints="1" noAdjustHandles="1" noChangeArrowheads="1" noChangeShapeType="1" noTextEdit="1"/>
              </p:cNvSpPr>
              <p:nvPr/>
            </p:nvSpPr>
            <p:spPr>
              <a:xfrm>
                <a:off x="661139" y="6202380"/>
                <a:ext cx="4391183" cy="400110"/>
              </a:xfrm>
              <a:prstGeom prst="rect">
                <a:avLst/>
              </a:prstGeom>
              <a:blipFill>
                <a:blip r:embed="rId10"/>
                <a:stretch>
                  <a:fillRect b="-1515"/>
                </a:stretch>
              </a:blipFill>
            </p:spPr>
            <p:txBody>
              <a:bodyPr/>
              <a:lstStyle/>
              <a:p>
                <a:r>
                  <a:rPr lang="en-US">
                    <a:noFill/>
                  </a:rPr>
                  <a:t> </a:t>
                </a:r>
              </a:p>
            </p:txBody>
          </p:sp>
        </mc:Fallback>
      </mc:AlternateContent>
      <p:sp>
        <p:nvSpPr>
          <p:cNvPr id="2" name="Rectangle 1">
            <a:extLst>
              <a:ext uri="{FF2B5EF4-FFF2-40B4-BE49-F238E27FC236}">
                <a16:creationId xmlns:a16="http://schemas.microsoft.com/office/drawing/2014/main" id="{891371D2-726B-152D-F462-A1F5A0E0FE26}"/>
              </a:ext>
            </a:extLst>
          </p:cNvPr>
          <p:cNvSpPr/>
          <p:nvPr/>
        </p:nvSpPr>
        <p:spPr>
          <a:xfrm>
            <a:off x="419086" y="3649643"/>
            <a:ext cx="11182989" cy="3126762"/>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53E4C89-5EB6-3142-621C-ECF618BC2611}"/>
              </a:ext>
            </a:extLst>
          </p:cNvPr>
          <p:cNvSpPr txBox="1"/>
          <p:nvPr/>
        </p:nvSpPr>
        <p:spPr>
          <a:xfrm>
            <a:off x="7200747" y="3042049"/>
            <a:ext cx="2855341" cy="400110"/>
          </a:xfrm>
          <a:prstGeom prst="rect">
            <a:avLst/>
          </a:prstGeom>
          <a:noFill/>
        </p:spPr>
        <p:txBody>
          <a:bodyPr wrap="square" rtlCol="0">
            <a:spAutoFit/>
          </a:bodyPr>
          <a:lstStyle/>
          <a:p>
            <a:r>
              <a:rPr lang="en-US" sz="2000" b="1" i="1" dirty="0">
                <a:solidFill>
                  <a:srgbClr val="357977"/>
                </a:solidFill>
                <a:cs typeface="Calibri" panose="020F0502020204030204" pitchFamily="34" charset="0"/>
              </a:rPr>
              <a:t>Part 1 of talk</a:t>
            </a:r>
          </a:p>
        </p:txBody>
      </p:sp>
      <p:sp>
        <p:nvSpPr>
          <p:cNvPr id="7" name="TextBox 6">
            <a:extLst>
              <a:ext uri="{FF2B5EF4-FFF2-40B4-BE49-F238E27FC236}">
                <a16:creationId xmlns:a16="http://schemas.microsoft.com/office/drawing/2014/main" id="{263F2336-A4FA-2F0D-FD81-05C2630E8A9F}"/>
              </a:ext>
            </a:extLst>
          </p:cNvPr>
          <p:cNvSpPr txBox="1"/>
          <p:nvPr/>
        </p:nvSpPr>
        <p:spPr>
          <a:xfrm>
            <a:off x="5433693" y="3687598"/>
            <a:ext cx="2855341" cy="400110"/>
          </a:xfrm>
          <a:prstGeom prst="rect">
            <a:avLst/>
          </a:prstGeom>
          <a:noFill/>
        </p:spPr>
        <p:txBody>
          <a:bodyPr wrap="square" rtlCol="0">
            <a:spAutoFit/>
          </a:bodyPr>
          <a:lstStyle/>
          <a:p>
            <a:r>
              <a:rPr lang="en-US" sz="2000" b="1" i="1" dirty="0">
                <a:solidFill>
                  <a:srgbClr val="357977"/>
                </a:solidFill>
                <a:cs typeface="Calibri" panose="020F0502020204030204" pitchFamily="34" charset="0"/>
              </a:rPr>
              <a:t>Part 2 of talk</a:t>
            </a:r>
          </a:p>
        </p:txBody>
      </p:sp>
      <p:grpSp>
        <p:nvGrpSpPr>
          <p:cNvPr id="11" name="Group 10">
            <a:extLst>
              <a:ext uri="{FF2B5EF4-FFF2-40B4-BE49-F238E27FC236}">
                <a16:creationId xmlns:a16="http://schemas.microsoft.com/office/drawing/2014/main" id="{B47E8FE1-DA66-68A5-AD93-DE3CE655B21C}"/>
              </a:ext>
            </a:extLst>
          </p:cNvPr>
          <p:cNvGrpSpPr/>
          <p:nvPr/>
        </p:nvGrpSpPr>
        <p:grpSpPr>
          <a:xfrm>
            <a:off x="7436030" y="757637"/>
            <a:ext cx="2304285" cy="945643"/>
            <a:chOff x="4855220" y="1031235"/>
            <a:chExt cx="2136311" cy="945643"/>
          </a:xfrm>
        </p:grpSpPr>
        <p:grpSp>
          <p:nvGrpSpPr>
            <p:cNvPr id="12" name="Group 11">
              <a:extLst>
                <a:ext uri="{FF2B5EF4-FFF2-40B4-BE49-F238E27FC236}">
                  <a16:creationId xmlns:a16="http://schemas.microsoft.com/office/drawing/2014/main" id="{A80DA82F-C306-DD02-08D3-991CF970ABC9}"/>
                </a:ext>
              </a:extLst>
            </p:cNvPr>
            <p:cNvGrpSpPr/>
            <p:nvPr/>
          </p:nvGrpSpPr>
          <p:grpSpPr>
            <a:xfrm>
              <a:off x="4855220" y="1031235"/>
              <a:ext cx="2136311" cy="945643"/>
              <a:chOff x="7102437" y="3377795"/>
              <a:chExt cx="2848414" cy="1260856"/>
            </a:xfrm>
          </p:grpSpPr>
          <p:sp>
            <p:nvSpPr>
              <p:cNvPr id="14" name="TextBox 13">
                <a:extLst>
                  <a:ext uri="{FF2B5EF4-FFF2-40B4-BE49-F238E27FC236}">
                    <a16:creationId xmlns:a16="http://schemas.microsoft.com/office/drawing/2014/main" id="{C453CB80-E52B-D12A-DAA3-5266E189F1B3}"/>
                  </a:ext>
                </a:extLst>
              </p:cNvPr>
              <p:cNvSpPr txBox="1"/>
              <p:nvPr/>
            </p:nvSpPr>
            <p:spPr>
              <a:xfrm>
                <a:off x="7102437" y="3415188"/>
                <a:ext cx="1962614" cy="451405"/>
              </a:xfrm>
              <a:prstGeom prst="rect">
                <a:avLst/>
              </a:prstGeom>
              <a:noFill/>
            </p:spPr>
            <p:txBody>
              <a:bodyPr wrap="square" rtlCol="0">
                <a:spAutoFit/>
              </a:bodyPr>
              <a:lstStyle/>
              <a:p>
                <a:r>
                  <a:rPr lang="en-US" sz="1600" b="1" i="1" dirty="0">
                    <a:solidFill>
                      <a:srgbClr val="0070C0"/>
                    </a:solidFill>
                    <a:cs typeface="Calibri" panose="020F0502020204030204" pitchFamily="34" charset="0"/>
                  </a:rPr>
                  <a:t>Model PDE:</a:t>
                </a:r>
              </a:p>
            </p:txBody>
          </p:sp>
          <p:sp>
            <p:nvSpPr>
              <p:cNvPr id="15" name="Rectangle 14">
                <a:extLst>
                  <a:ext uri="{FF2B5EF4-FFF2-40B4-BE49-F238E27FC236}">
                    <a16:creationId xmlns:a16="http://schemas.microsoft.com/office/drawing/2014/main" id="{123DEEBC-9B90-DA98-3E7C-BD1ABDF51DBB}"/>
                  </a:ext>
                </a:extLst>
              </p:cNvPr>
              <p:cNvSpPr/>
              <p:nvPr/>
            </p:nvSpPr>
            <p:spPr>
              <a:xfrm>
                <a:off x="7102437" y="3377795"/>
                <a:ext cx="2848414" cy="1260856"/>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3FF7B58-3BAE-8E67-78D1-608B1766946C}"/>
                    </a:ext>
                  </a:extLst>
                </p:cNvPr>
                <p:cNvSpPr txBox="1"/>
                <p:nvPr/>
              </p:nvSpPr>
              <p:spPr>
                <a:xfrm>
                  <a:off x="4966965" y="1403127"/>
                  <a:ext cx="1952073" cy="5148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500" i="1">
                                <a:latin typeface="Cambria Math" panose="02040503050406030204" pitchFamily="18" charset="0"/>
                              </a:rPr>
                            </m:ctrlPr>
                          </m:dPr>
                          <m:e>
                            <m:eqArr>
                              <m:eqArrPr>
                                <m:ctrlPr>
                                  <a:rPr lang="en-US" sz="1500" i="1">
                                    <a:latin typeface="Cambria Math" panose="02040503050406030204" pitchFamily="18" charset="0"/>
                                  </a:rPr>
                                </m:ctrlPr>
                              </m:eqArrPr>
                              <m:e>
                                <m:r>
                                  <m:rPr>
                                    <m:sty m:val="p"/>
                                  </m:rPr>
                                  <a:rPr lang="en-US" sz="1500" dirty="0">
                                    <a:latin typeface="Cambria Math" panose="02040503050406030204" pitchFamily="18" charset="0"/>
                                  </a:rPr>
                                  <m:t>Div</m:t>
                                </m:r>
                                <m:r>
                                  <a:rPr lang="en-US" sz="1500" i="1" dirty="0">
                                    <a:latin typeface="Cambria Math" panose="02040503050406030204" pitchFamily="18" charset="0"/>
                                  </a:rPr>
                                  <m:t> </m:t>
                                </m:r>
                                <m:r>
                                  <a:rPr lang="en-US" sz="1500" b="1" i="1" dirty="0">
                                    <a:latin typeface="Cambria Math" panose="02040503050406030204" pitchFamily="18" charset="0"/>
                                  </a:rPr>
                                  <m:t>𝑷</m:t>
                                </m:r>
                                <m:r>
                                  <a:rPr lang="en-US" sz="1500" dirty="0">
                                    <a:latin typeface="Cambria Math" panose="02040503050406030204" pitchFamily="18" charset="0"/>
                                  </a:rPr>
                                  <m:t>+</m:t>
                                </m:r>
                                <m:r>
                                  <a:rPr lang="en-US" sz="1500" i="1">
                                    <a:latin typeface="Cambria Math" panose="02040503050406030204" pitchFamily="18" charset="0"/>
                                    <a:ea typeface="Cambria Math" panose="02040503050406030204" pitchFamily="18" charset="0"/>
                                  </a:rPr>
                                  <m:t>𝜌</m:t>
                                </m:r>
                                <m:r>
                                  <a:rPr lang="en-US" sz="1500" b="1" i="1">
                                    <a:latin typeface="Cambria Math" panose="02040503050406030204" pitchFamily="18" charset="0"/>
                                    <a:ea typeface="Cambria Math" panose="02040503050406030204" pitchFamily="18" charset="0"/>
                                  </a:rPr>
                                  <m:t>𝑩</m:t>
                                </m:r>
                                <m:r>
                                  <a:rPr lang="en-US" sz="1500" b="1" i="1">
                                    <a:latin typeface="Cambria Math" panose="02040503050406030204" pitchFamily="18" charset="0"/>
                                    <a:ea typeface="Cambria Math" panose="02040503050406030204" pitchFamily="18" charset="0"/>
                                  </a:rPr>
                                  <m:t>=</m:t>
                                </m:r>
                                <m:r>
                                  <a:rPr lang="en-US" sz="1500" b="1" i="1">
                                    <a:latin typeface="Cambria Math" panose="02040503050406030204" pitchFamily="18" charset="0"/>
                                    <a:ea typeface="Cambria Math" panose="02040503050406030204" pitchFamily="18" charset="0"/>
                                  </a:rPr>
                                  <m:t>𝟎</m:t>
                                </m:r>
                                <m:r>
                                  <a:rPr lang="en-US" sz="1500" i="1">
                                    <a:latin typeface="Cambria Math" panose="02040503050406030204" pitchFamily="18" charset="0"/>
                                    <a:ea typeface="Cambria Math" panose="02040503050406030204" pitchFamily="18" charset="0"/>
                                  </a:rPr>
                                  <m:t> </m:t>
                                </m:r>
                                <m:r>
                                  <m:rPr>
                                    <m:nor/>
                                  </m:rPr>
                                  <a:rPr lang="en-US" sz="1500" dirty="0"/>
                                  <m:t>, </m:t>
                                </m:r>
                                <m:r>
                                  <m:rPr>
                                    <m:nor/>
                                  </m:rPr>
                                  <a:rPr lang="en-US" sz="1500" dirty="0">
                                    <a:latin typeface="Calibri" panose="020F0502020204030204" pitchFamily="34" charset="0"/>
                                    <a:cs typeface="Calibri" panose="020F0502020204030204" pitchFamily="34" charset="0"/>
                                  </a:rPr>
                                  <m:t>in</m:t>
                                </m:r>
                                <m:r>
                                  <m:rPr>
                                    <m:nor/>
                                  </m:rPr>
                                  <a:rPr lang="en-US" sz="1500" dirty="0"/>
                                  <m:t> </m:t>
                                </m:r>
                                <m:r>
                                  <m:rPr>
                                    <m:sty m:val="p"/>
                                    <m:brk m:alnAt="23"/>
                                  </m:rPr>
                                  <a:rPr lang="el-GR" sz="1500" i="1">
                                    <a:latin typeface="Cambria Math" panose="02040503050406030204" pitchFamily="18" charset="0"/>
                                    <a:ea typeface="Cambria Math" panose="02040503050406030204" pitchFamily="18" charset="0"/>
                                  </a:rPr>
                                  <m:t>Ω</m:t>
                                </m:r>
                              </m:e>
                              <m:e>
                                <m:r>
                                  <a:rPr lang="en-US" sz="1500" b="1" i="1">
                                    <a:latin typeface="Cambria Math" panose="02040503050406030204" pitchFamily="18" charset="0"/>
                                    <a:ea typeface="Cambria Math" panose="02040503050406030204" pitchFamily="18" charset="0"/>
                                  </a:rPr>
                                  <m:t>𝝋</m:t>
                                </m:r>
                                <m:r>
                                  <a:rPr lang="en-US" sz="1500" i="1">
                                    <a:latin typeface="Cambria Math" panose="02040503050406030204" pitchFamily="18" charset="0"/>
                                    <a:ea typeface="Cambria Math" panose="02040503050406030204" pitchFamily="18" charset="0"/>
                                  </a:rPr>
                                  <m:t>=</m:t>
                                </m:r>
                                <m:r>
                                  <a:rPr lang="en-US" sz="1500" b="1" i="1">
                                    <a:latin typeface="Cambria Math" panose="02040503050406030204" pitchFamily="18" charset="0"/>
                                    <a:ea typeface="Cambria Math" panose="02040503050406030204" pitchFamily="18" charset="0"/>
                                  </a:rPr>
                                  <m:t>𝝌</m:t>
                                </m:r>
                                <m:r>
                                  <a:rPr lang="en-US" sz="1500" i="1">
                                    <a:latin typeface="Cambria Math" panose="02040503050406030204" pitchFamily="18" charset="0"/>
                                    <a:ea typeface="Cambria Math" panose="02040503050406030204" pitchFamily="18" charset="0"/>
                                  </a:rPr>
                                  <m:t>, </m:t>
                                </m:r>
                                <m:r>
                                  <m:rPr>
                                    <m:nor/>
                                  </m:rPr>
                                  <a:rPr lang="en-US" sz="1500" dirty="0"/>
                                  <m:t>      </m:t>
                                </m:r>
                                <m:r>
                                  <m:rPr>
                                    <m:nor/>
                                  </m:rPr>
                                  <a:rPr lang="en-US" sz="1500" dirty="0">
                                    <a:latin typeface="Calibri" panose="020F0502020204030204" pitchFamily="34" charset="0"/>
                                    <a:cs typeface="Calibri" panose="020F0502020204030204" pitchFamily="34" charset="0"/>
                                  </a:rPr>
                                  <m:t>on</m:t>
                                </m:r>
                                <m:r>
                                  <m:rPr>
                                    <m:nor/>
                                  </m:rPr>
                                  <a:rPr lang="en-US" sz="1500" dirty="0"/>
                                  <m:t> </m:t>
                                </m:r>
                                <m:r>
                                  <a:rPr lang="en-US" sz="1500" i="1" dirty="0">
                                    <a:latin typeface="Cambria Math" panose="02040503050406030204" pitchFamily="18" charset="0"/>
                                    <a:ea typeface="Cambria Math" panose="02040503050406030204" pitchFamily="18" charset="0"/>
                                  </a:rPr>
                                  <m:t>𝜕</m:t>
                                </m:r>
                                <m:r>
                                  <m:rPr>
                                    <m:sty m:val="p"/>
                                    <m:brk m:alnAt="23"/>
                                  </m:rPr>
                                  <a:rPr lang="el-GR" sz="1500" i="1">
                                    <a:latin typeface="Cambria Math" panose="02040503050406030204" pitchFamily="18" charset="0"/>
                                    <a:ea typeface="Cambria Math" panose="02040503050406030204" pitchFamily="18" charset="0"/>
                                  </a:rPr>
                                  <m:t>Ω</m:t>
                                </m:r>
                              </m:e>
                            </m:eqArr>
                          </m:e>
                        </m:d>
                      </m:oMath>
                    </m:oMathPara>
                  </a14:m>
                  <a:endParaRPr lang="en-US" sz="1500" dirty="0"/>
                </a:p>
              </p:txBody>
            </p:sp>
          </mc:Choice>
          <mc:Fallback xmlns="">
            <p:sp>
              <p:nvSpPr>
                <p:cNvPr id="13" name="TextBox 12">
                  <a:extLst>
                    <a:ext uri="{FF2B5EF4-FFF2-40B4-BE49-F238E27FC236}">
                      <a16:creationId xmlns:a16="http://schemas.microsoft.com/office/drawing/2014/main" id="{43FF7B58-3BAE-8E67-78D1-608B1766946C}"/>
                    </a:ext>
                  </a:extLst>
                </p:cNvPr>
                <p:cNvSpPr txBox="1">
                  <a:spLocks noRot="1" noChangeAspect="1" noMove="1" noResize="1" noEditPoints="1" noAdjustHandles="1" noChangeArrowheads="1" noChangeShapeType="1" noTextEdit="1"/>
                </p:cNvSpPr>
                <p:nvPr/>
              </p:nvSpPr>
              <p:spPr>
                <a:xfrm>
                  <a:off x="4966965" y="1403127"/>
                  <a:ext cx="1952073" cy="514885"/>
                </a:xfrm>
                <a:prstGeom prst="rect">
                  <a:avLst/>
                </a:prstGeom>
                <a:blipFill>
                  <a:blip r:embed="rId11"/>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783274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BAA224BF-E5E3-05EC-13FC-522A514B1563}"/>
              </a:ext>
            </a:extLst>
          </p:cNvPr>
          <p:cNvGrpSpPr/>
          <p:nvPr/>
        </p:nvGrpSpPr>
        <p:grpSpPr>
          <a:xfrm>
            <a:off x="256032" y="1241721"/>
            <a:ext cx="9971857" cy="2864007"/>
            <a:chOff x="256032" y="1049049"/>
            <a:chExt cx="9971857" cy="2864007"/>
          </a:xfrm>
        </p:grpSpPr>
        <p:sp>
          <p:nvSpPr>
            <p:cNvPr id="5" name="TextBox 4">
              <a:extLst>
                <a:ext uri="{FF2B5EF4-FFF2-40B4-BE49-F238E27FC236}">
                  <a16:creationId xmlns:a16="http://schemas.microsoft.com/office/drawing/2014/main" id="{52854C8A-0B80-4841-BB33-70092436AE64}"/>
                </a:ext>
              </a:extLst>
            </p:cNvPr>
            <p:cNvSpPr txBox="1"/>
            <p:nvPr/>
          </p:nvSpPr>
          <p:spPr>
            <a:xfrm>
              <a:off x="256032" y="1049049"/>
              <a:ext cx="5241073" cy="400110"/>
            </a:xfrm>
            <a:prstGeom prst="rect">
              <a:avLst/>
            </a:prstGeom>
            <a:noFill/>
          </p:spPr>
          <p:txBody>
            <a:bodyPr wrap="square" rtlCol="0">
              <a:spAutoFit/>
            </a:bodyPr>
            <a:lstStyle/>
            <a:p>
              <a:r>
                <a:rPr lang="en-US" sz="2000" b="1" dirty="0">
                  <a:solidFill>
                    <a:srgbClr val="0070C0"/>
                  </a:solidFill>
                </a:rPr>
                <a:t>Multiplicative Overlapping Schwarz</a:t>
              </a:r>
            </a:p>
          </p:txBody>
        </p:sp>
        <p:sp>
          <p:nvSpPr>
            <p:cNvPr id="2" name="TextBox 1">
              <a:extLst>
                <a:ext uri="{FF2B5EF4-FFF2-40B4-BE49-F238E27FC236}">
                  <a16:creationId xmlns:a16="http://schemas.microsoft.com/office/drawing/2014/main" id="{41F7B149-7E68-9F02-A1F1-FA64AE862355}"/>
                </a:ext>
              </a:extLst>
            </p:cNvPr>
            <p:cNvSpPr txBox="1"/>
            <p:nvPr/>
          </p:nvSpPr>
          <p:spPr>
            <a:xfrm>
              <a:off x="4986816" y="1072075"/>
              <a:ext cx="5241073" cy="400110"/>
            </a:xfrm>
            <a:prstGeom prst="rect">
              <a:avLst/>
            </a:prstGeom>
            <a:noFill/>
          </p:spPr>
          <p:txBody>
            <a:bodyPr wrap="square" rtlCol="0">
              <a:spAutoFit/>
            </a:bodyPr>
            <a:lstStyle/>
            <a:p>
              <a:r>
                <a:rPr lang="en-US" sz="2000" b="1" dirty="0">
                  <a:solidFill>
                    <a:srgbClr val="0070C0"/>
                  </a:solidFill>
                </a:rPr>
                <a:t>Additive Overlapping Schwarz</a:t>
              </a:r>
            </a:p>
          </p:txBody>
        </p:sp>
        <p:cxnSp>
          <p:nvCxnSpPr>
            <p:cNvPr id="39" name="Straight Connector 38">
              <a:extLst>
                <a:ext uri="{FF2B5EF4-FFF2-40B4-BE49-F238E27FC236}">
                  <a16:creationId xmlns:a16="http://schemas.microsoft.com/office/drawing/2014/main" id="{67C6BD39-23E9-BF73-174E-834F0B60DF07}"/>
                </a:ext>
              </a:extLst>
            </p:cNvPr>
            <p:cNvCxnSpPr>
              <a:cxnSpLocks/>
            </p:cNvCxnSpPr>
            <p:nvPr/>
          </p:nvCxnSpPr>
          <p:spPr>
            <a:xfrm>
              <a:off x="4727448" y="1049049"/>
              <a:ext cx="0" cy="28640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Slide Number Placeholder 3">
            <a:extLst>
              <a:ext uri="{FF2B5EF4-FFF2-40B4-BE49-F238E27FC236}">
                <a16:creationId xmlns:a16="http://schemas.microsoft.com/office/drawing/2014/main" id="{08CC152D-E1DD-4F19-AE0F-28F8A4C5A83F}"/>
              </a:ext>
            </a:extLst>
          </p:cNvPr>
          <p:cNvSpPr>
            <a:spLocks noGrp="1"/>
          </p:cNvSpPr>
          <p:nvPr>
            <p:ph type="sldNum" sz="quarter" idx="12"/>
          </p:nvPr>
        </p:nvSpPr>
        <p:spPr/>
        <p:txBody>
          <a:bodyPr/>
          <a:lstStyle/>
          <a:p>
            <a:fld id="{A5E55A7B-7854-E145-92D9-B491DF4BAE2D}" type="slidenum">
              <a:rPr lang="en-US" smtClean="0"/>
              <a:pPr/>
              <a:t>12</a:t>
            </a:fld>
            <a:endParaRPr lang="en-US" dirty="0"/>
          </a:p>
        </p:txBody>
      </p:sp>
      <p:sp>
        <p:nvSpPr>
          <p:cNvPr id="14" name="Title 1">
            <a:extLst>
              <a:ext uri="{FF2B5EF4-FFF2-40B4-BE49-F238E27FC236}">
                <a16:creationId xmlns:a16="http://schemas.microsoft.com/office/drawing/2014/main" id="{FC6EE5A9-F928-4BF3-A50A-4AAEC01ADAB6}"/>
              </a:ext>
            </a:extLst>
          </p:cNvPr>
          <p:cNvSpPr>
            <a:spLocks noGrp="1"/>
          </p:cNvSpPr>
          <p:nvPr>
            <p:ph type="title"/>
          </p:nvPr>
        </p:nvSpPr>
        <p:spPr>
          <a:xfrm>
            <a:off x="720648" y="359772"/>
            <a:ext cx="10471608" cy="570225"/>
          </a:xfrm>
        </p:spPr>
        <p:txBody>
          <a:bodyPr/>
          <a:lstStyle/>
          <a:p>
            <a:r>
              <a:rPr lang="en-US" dirty="0"/>
              <a:t>Additional Parallelism via Additive Schwarz</a:t>
            </a:r>
          </a:p>
        </p:txBody>
      </p:sp>
      <p:pic>
        <p:nvPicPr>
          <p:cNvPr id="31" name="Picture 30">
            <a:extLst>
              <a:ext uri="{FF2B5EF4-FFF2-40B4-BE49-F238E27FC236}">
                <a16:creationId xmlns:a16="http://schemas.microsoft.com/office/drawing/2014/main" id="{72D46ECF-96E3-4ECB-8AE4-88C71CD74623}"/>
              </a:ext>
            </a:extLst>
          </p:cNvPr>
          <p:cNvPicPr>
            <a:picLocks noChangeAspect="1"/>
          </p:cNvPicPr>
          <p:nvPr/>
        </p:nvPicPr>
        <p:blipFill>
          <a:blip r:embed="rId3"/>
          <a:stretch>
            <a:fillRect/>
          </a:stretch>
        </p:blipFill>
        <p:spPr>
          <a:xfrm>
            <a:off x="8977246" y="2127191"/>
            <a:ext cx="3055658" cy="1600200"/>
          </a:xfrm>
          <a:prstGeom prst="rect">
            <a:avLst/>
          </a:prstGeom>
        </p:spPr>
      </p:pic>
      <p:sp>
        <p:nvSpPr>
          <p:cNvPr id="44" name="TextBox 43">
            <a:extLst>
              <a:ext uri="{FF2B5EF4-FFF2-40B4-BE49-F238E27FC236}">
                <a16:creationId xmlns:a16="http://schemas.microsoft.com/office/drawing/2014/main" id="{7FEA2B08-2EDF-DE62-C716-9C4EA66CFD41}"/>
              </a:ext>
            </a:extLst>
          </p:cNvPr>
          <p:cNvSpPr txBox="1"/>
          <p:nvPr/>
        </p:nvSpPr>
        <p:spPr>
          <a:xfrm>
            <a:off x="274649" y="4392924"/>
            <a:ext cx="11553163" cy="2400657"/>
          </a:xfrm>
          <a:prstGeom prst="rect">
            <a:avLst/>
          </a:prstGeom>
          <a:noFill/>
        </p:spPr>
        <p:txBody>
          <a:bodyPr wrap="none" rtlCol="0">
            <a:spAutoFit/>
          </a:bodyPr>
          <a:lstStyle/>
          <a:p>
            <a:pPr marL="285750" indent="-285750">
              <a:buFont typeface="Arial" panose="020B0604020202020204" pitchFamily="34" charset="0"/>
              <a:buChar char="•"/>
            </a:pPr>
            <a:r>
              <a:rPr lang="en-US" sz="2000" b="1" dirty="0"/>
              <a:t>Multiplicative Schwarz</a:t>
            </a:r>
            <a:r>
              <a:rPr lang="en-US" sz="2000" dirty="0"/>
              <a:t>: solves subdomain problems </a:t>
            </a:r>
            <a:r>
              <a:rPr lang="en-US" sz="2000" b="1" dirty="0"/>
              <a:t>sequentially</a:t>
            </a:r>
            <a:r>
              <a:rPr lang="en-US" sz="2000" dirty="0"/>
              <a:t> (in serial)</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sz="2000" b="1" dirty="0"/>
              <a:t>Additive Schwarz</a:t>
            </a:r>
            <a:r>
              <a:rPr lang="en-US" sz="2000" dirty="0"/>
              <a:t>: advance subdomains in </a:t>
            </a:r>
            <a:r>
              <a:rPr lang="en-US" sz="2000" b="1" dirty="0"/>
              <a:t>parallel</a:t>
            </a:r>
            <a:r>
              <a:rPr lang="en-US" sz="2000" dirty="0"/>
              <a:t>, communicate boundary condition data later</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endParaRPr lang="en-US" sz="400" dirty="0"/>
          </a:p>
          <a:p>
            <a:pPr marL="800100" lvl="1" indent="-342900">
              <a:buFont typeface="Wingdings" panose="05000000000000000000" pitchFamily="2" charset="2"/>
              <a:buChar char="Ø"/>
            </a:pPr>
            <a:r>
              <a:rPr lang="en-US" sz="2000" dirty="0"/>
              <a:t>Typically requires a few more </a:t>
            </a:r>
            <a:r>
              <a:rPr lang="en-US" sz="2000" b="1" dirty="0"/>
              <a:t>Schwarz iterations</a:t>
            </a:r>
            <a:r>
              <a:rPr lang="en-US" sz="2000" dirty="0"/>
              <a:t>, but does not degrade </a:t>
            </a:r>
            <a:r>
              <a:rPr lang="en-US" sz="2000" b="1" dirty="0"/>
              <a:t>accuracy</a:t>
            </a:r>
          </a:p>
          <a:p>
            <a:pPr marL="800100" lvl="1" indent="-342900">
              <a:buFont typeface="Wingdings" panose="05000000000000000000" pitchFamily="2" charset="2"/>
              <a:buChar char="Ø"/>
            </a:pPr>
            <a:endParaRPr lang="en-US" sz="200" dirty="0"/>
          </a:p>
          <a:p>
            <a:pPr marL="800100" lvl="1" indent="-342900">
              <a:buFont typeface="Wingdings" panose="05000000000000000000" pitchFamily="2" charset="2"/>
              <a:buChar char="Ø"/>
            </a:pPr>
            <a:endParaRPr lang="en-US" sz="200" dirty="0"/>
          </a:p>
          <a:p>
            <a:pPr marL="800100" lvl="1" indent="-342900">
              <a:buFont typeface="Wingdings" panose="05000000000000000000" pitchFamily="2" charset="2"/>
              <a:buChar char="Ø"/>
            </a:pPr>
            <a:endParaRPr lang="en-US" sz="200" dirty="0"/>
          </a:p>
          <a:p>
            <a:pPr marL="800100" lvl="1" indent="-342900">
              <a:buFont typeface="Wingdings" panose="05000000000000000000" pitchFamily="2" charset="2"/>
              <a:buChar char="Ø"/>
            </a:pPr>
            <a:r>
              <a:rPr lang="en-US" sz="2000" b="1" dirty="0"/>
              <a:t>Parallelism</a:t>
            </a:r>
            <a:r>
              <a:rPr lang="en-US" sz="2000" dirty="0"/>
              <a:t> helps balance additional </a:t>
            </a:r>
            <a:r>
              <a:rPr lang="en-US" sz="2000" b="1" dirty="0"/>
              <a:t>cost</a:t>
            </a:r>
            <a:r>
              <a:rPr lang="en-US" sz="2000" dirty="0"/>
              <a:t> due to Schwarz iterations</a:t>
            </a:r>
          </a:p>
          <a:p>
            <a:pPr marL="800100" lvl="1" indent="-342900">
              <a:buFont typeface="Wingdings" panose="05000000000000000000" pitchFamily="2" charset="2"/>
              <a:buChar char="Ø"/>
            </a:pPr>
            <a:endParaRPr lang="en-US" sz="400" dirty="0"/>
          </a:p>
          <a:p>
            <a:pPr marL="800100" lvl="1" indent="-342900">
              <a:buFont typeface="Wingdings" panose="05000000000000000000" pitchFamily="2" charset="2"/>
              <a:buChar char="Ø"/>
            </a:pPr>
            <a:endParaRPr lang="en-US" sz="400" dirty="0"/>
          </a:p>
          <a:p>
            <a:pPr marL="800100" lvl="1" indent="-342900">
              <a:buFont typeface="Wingdings" panose="05000000000000000000" pitchFamily="2" charset="2"/>
              <a:buChar char="Ø"/>
            </a:pPr>
            <a:r>
              <a:rPr lang="en-US" sz="2000" dirty="0"/>
              <a:t>Applicable to both </a:t>
            </a:r>
            <a:r>
              <a:rPr lang="en-US" sz="2000" b="1" dirty="0"/>
              <a:t>overlapping</a:t>
            </a:r>
            <a:r>
              <a:rPr lang="en-US" sz="2000" dirty="0"/>
              <a:t> and</a:t>
            </a:r>
            <a:r>
              <a:rPr lang="en-US" sz="2000" b="1" dirty="0"/>
              <a:t> non-overlapping </a:t>
            </a:r>
            <a:r>
              <a:rPr lang="en-US" sz="2000" dirty="0"/>
              <a:t>Schwarz</a:t>
            </a:r>
          </a:p>
          <a:p>
            <a:pPr marL="742950" lvl="1" indent="-285750">
              <a:buFont typeface="Arial" panose="020B0604020202020204" pitchFamily="34" charset="0"/>
              <a:buChar char="•"/>
            </a:pPr>
            <a:endParaRPr lang="en-US" sz="2000"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EBF6908-FDC2-7B59-176B-F35F12AEFACD}"/>
                  </a:ext>
                </a:extLst>
              </p:cNvPr>
              <p:cNvSpPr txBox="1"/>
              <p:nvPr/>
            </p:nvSpPr>
            <p:spPr>
              <a:xfrm>
                <a:off x="-415751" y="1708621"/>
                <a:ext cx="5178175" cy="120218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a:latin typeface="Cambria Math" panose="02040503050406030204" pitchFamily="18" charset="0"/>
                            </a:rPr>
                          </m:ctrlPr>
                        </m:dPr>
                        <m:e>
                          <m:eqArr>
                            <m:eqArrPr>
                              <m:ctrlPr>
                                <a:rPr lang="en-US" sz="1600" i="1">
                                  <a:latin typeface="Cambria Math" panose="02040503050406030204" pitchFamily="18" charset="0"/>
                                </a:rPr>
                              </m:ctrlPr>
                            </m:eqArrPr>
                            <m:e>
                              <m:r>
                                <m:rPr>
                                  <m:sty m:val="p"/>
                                </m:rPr>
                                <a:rPr lang="en-US" sz="1600" dirty="0">
                                  <a:latin typeface="Cambria Math" panose="02040503050406030204" pitchFamily="18" charset="0"/>
                                </a:rPr>
                                <m:t>Div</m:t>
                              </m:r>
                              <m:r>
                                <a:rPr lang="en-US" sz="1600" dirty="0">
                                  <a:latin typeface="Cambria Math" panose="02040503050406030204" pitchFamily="18" charset="0"/>
                                </a:rPr>
                                <m:t> </m:t>
                              </m:r>
                              <m:sSubSup>
                                <m:sSubSupPr>
                                  <m:ctrlPr>
                                    <a:rPr lang="en-US" sz="1600" i="1" dirty="0">
                                      <a:latin typeface="Cambria Math" panose="02040503050406030204" pitchFamily="18" charset="0"/>
                                    </a:rPr>
                                  </m:ctrlPr>
                                </m:sSubSupPr>
                                <m:e>
                                  <m:r>
                                    <a:rPr lang="en-US" sz="1600" b="1" i="1" dirty="0">
                                      <a:latin typeface="Cambria Math" panose="02040503050406030204" pitchFamily="18" charset="0"/>
                                    </a:rPr>
                                    <m:t>𝑷</m:t>
                                  </m:r>
                                </m:e>
                                <m:sub>
                                  <m:r>
                                    <a:rPr lang="en-US" sz="1600" i="1" dirty="0">
                                      <a:latin typeface="Cambria Math" panose="02040503050406030204" pitchFamily="18" charset="0"/>
                                    </a:rPr>
                                    <m:t>1</m:t>
                                  </m:r>
                                </m:sub>
                                <m:sup>
                                  <m:r>
                                    <a:rPr lang="en-US" sz="1600" i="1" dirty="0">
                                      <a:latin typeface="Cambria Math" panose="02040503050406030204" pitchFamily="18" charset="0"/>
                                    </a:rPr>
                                    <m:t>(</m:t>
                                  </m:r>
                                  <m:r>
                                    <a:rPr lang="en-US" sz="1600" i="1" dirty="0">
                                      <a:latin typeface="Cambria Math" panose="02040503050406030204" pitchFamily="18" charset="0"/>
                                    </a:rPr>
                                    <m:t>𝑛</m:t>
                                  </m:r>
                                  <m:r>
                                    <a:rPr lang="en-US" sz="1600" i="1" dirty="0">
                                      <a:latin typeface="Cambria Math" panose="02040503050406030204" pitchFamily="18" charset="0"/>
                                    </a:rPr>
                                    <m:t>+1)</m:t>
                                  </m:r>
                                </m:sup>
                              </m:sSubSup>
                              <m:r>
                                <a:rPr lang="en-US" sz="1600" dirty="0">
                                  <a:latin typeface="Cambria Math" panose="02040503050406030204" pitchFamily="18" charset="0"/>
                                </a:rPr>
                                <m:t>+</m:t>
                              </m:r>
                              <m:r>
                                <a:rPr lang="en-US" sz="1600" i="1">
                                  <a:latin typeface="Cambria Math" panose="02040503050406030204" pitchFamily="18" charset="0"/>
                                  <a:ea typeface="Cambria Math" panose="02040503050406030204" pitchFamily="18" charset="0"/>
                                </a:rPr>
                                <m:t>𝜌</m:t>
                              </m:r>
                              <m:r>
                                <a:rPr lang="en-US" sz="1600" b="1" i="1">
                                  <a:latin typeface="Cambria Math" panose="02040503050406030204" pitchFamily="18" charset="0"/>
                                  <a:ea typeface="Cambria Math" panose="02040503050406030204" pitchFamily="18" charset="0"/>
                                </a:rPr>
                                <m:t>𝑩</m:t>
                              </m:r>
                              <m:r>
                                <a:rPr lang="en-US" sz="1600" b="1" i="1">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𝑡</m:t>
                                  </m:r>
                                </m:e>
                                <m:sub>
                                  <m:r>
                                    <a:rPr lang="en-US" sz="1600" i="1">
                                      <a:latin typeface="Cambria Math" panose="02040503050406030204" pitchFamily="18" charset="0"/>
                                      <a:ea typeface="Cambria Math" panose="02040503050406030204" pitchFamily="18" charset="0"/>
                                    </a:rPr>
                                    <m:t>𝑖</m:t>
                                  </m:r>
                                </m:sub>
                              </m:sSub>
                              <m:r>
                                <a:rPr lang="en-US" sz="1600" b="1" i="1">
                                  <a:latin typeface="Cambria Math" panose="02040503050406030204" pitchFamily="18" charset="0"/>
                                  <a:ea typeface="Cambria Math" panose="02040503050406030204" pitchFamily="18" charset="0"/>
                                </a:rPr>
                                <m:t>)=</m:t>
                              </m:r>
                              <m:r>
                                <a:rPr lang="en-US" sz="1600" b="1" i="1">
                                  <a:latin typeface="Cambria Math" panose="02040503050406030204" pitchFamily="18" charset="0"/>
                                  <a:ea typeface="Cambria Math" panose="02040503050406030204" pitchFamily="18" charset="0"/>
                                </a:rPr>
                                <m:t>𝟎</m:t>
                              </m:r>
                              <m:r>
                                <a:rPr lang="en-US" sz="1600" i="1">
                                  <a:latin typeface="Cambria Math" panose="02040503050406030204" pitchFamily="18" charset="0"/>
                                  <a:ea typeface="Cambria Math" panose="02040503050406030204" pitchFamily="18" charset="0"/>
                                </a:rPr>
                                <m:t> </m:t>
                              </m:r>
                              <m:r>
                                <m:rPr>
                                  <m:nor/>
                                </m:rPr>
                                <a:rPr lang="en-US" sz="1600" dirty="0"/>
                                <m:t>, </m:t>
                              </m:r>
                              <m:r>
                                <m:rPr>
                                  <m:nor/>
                                </m:rPr>
                                <a:rPr lang="en-US" sz="1600" dirty="0">
                                  <a:latin typeface="Calibri" panose="020F0502020204030204" pitchFamily="34" charset="0"/>
                                  <a:cs typeface="Calibri" panose="020F0502020204030204" pitchFamily="34" charset="0"/>
                                </a:rPr>
                                <m:t>in</m:t>
                              </m:r>
                              <m:r>
                                <m:rPr>
                                  <m:nor/>
                                </m:rPr>
                                <a:rPr lang="en-US" sz="1600" dirty="0">
                                  <a:latin typeface="Calibri" panose="020F0502020204030204" pitchFamily="34" charset="0"/>
                                  <a:cs typeface="Calibri" panose="020F0502020204030204" pitchFamily="34" charset="0"/>
                                </a:rPr>
                                <m:t> </m:t>
                              </m:r>
                              <m:sSub>
                                <m:sSubPr>
                                  <m:ctrlPr>
                                    <a:rPr lang="en-US" sz="1600" i="1" dirty="0">
                                      <a:latin typeface="Cambria Math" panose="02040503050406030204" pitchFamily="18" charset="0"/>
                                      <a:cs typeface="Calibri" panose="020F0502020204030204" pitchFamily="34" charset="0"/>
                                    </a:rPr>
                                  </m:ctrlPr>
                                </m:sSubPr>
                                <m:e>
                                  <m:r>
                                    <m:rPr>
                                      <m:sty m:val="p"/>
                                    </m:rPr>
                                    <a:rPr lang="el-GR" sz="1600" i="1" dirty="0">
                                      <a:latin typeface="Cambria Math" panose="02040503050406030204" pitchFamily="18" charset="0"/>
                                      <a:ea typeface="Cambria Math" panose="02040503050406030204" pitchFamily="18" charset="0"/>
                                      <a:cs typeface="Calibri" panose="020F0502020204030204" pitchFamily="34" charset="0"/>
                                    </a:rPr>
                                    <m:t>Ω</m:t>
                                  </m:r>
                                </m:e>
                                <m:sub>
                                  <m:r>
                                    <a:rPr lang="en-US" sz="1600" i="1" dirty="0">
                                      <a:latin typeface="Cambria Math" panose="02040503050406030204" pitchFamily="18" charset="0"/>
                                      <a:cs typeface="Calibri" panose="020F0502020204030204" pitchFamily="34" charset="0"/>
                                    </a:rPr>
                                    <m:t>1</m:t>
                                  </m:r>
                                </m:sub>
                              </m:sSub>
                              <m:r>
                                <m:rPr>
                                  <m:nor/>
                                </m:rPr>
                                <a:rPr lang="en-US" sz="1600" dirty="0"/>
                                <m:t> </m:t>
                              </m:r>
                            </m:e>
                            <m:e>
                              <m:sSubSup>
                                <m:sSubSupPr>
                                  <m:ctrlPr>
                                    <a:rPr lang="en-US" sz="1600" i="1">
                                      <a:latin typeface="Cambria Math" panose="02040503050406030204" pitchFamily="18" charset="0"/>
                                    </a:rPr>
                                  </m:ctrlPr>
                                </m:sSubSupPr>
                                <m:e>
                                  <m:r>
                                    <a:rPr lang="en-US" sz="1600" b="1" i="1">
                                      <a:latin typeface="Cambria Math" panose="02040503050406030204" pitchFamily="18" charset="0"/>
                                      <a:ea typeface="Cambria Math" panose="02040503050406030204" pitchFamily="18" charset="0"/>
                                    </a:rPr>
                                    <m:t>𝝋</m:t>
                                  </m:r>
                                </m:e>
                                <m:sub>
                                  <m:r>
                                    <a:rPr lang="en-US" sz="1600" i="1">
                                      <a:latin typeface="Cambria Math" panose="02040503050406030204" pitchFamily="18" charset="0"/>
                                    </a:rPr>
                                    <m:t>1</m:t>
                                  </m:r>
                                </m:sub>
                                <m:sup>
                                  <m:r>
                                    <a:rPr lang="en-US" sz="1600" i="1">
                                      <a:latin typeface="Cambria Math" panose="02040503050406030204" pitchFamily="18" charset="0"/>
                                    </a:rPr>
                                    <m:t>(</m:t>
                                  </m:r>
                                  <m:r>
                                    <a:rPr lang="en-US" sz="1600" i="1">
                                      <a:latin typeface="Cambria Math" panose="02040503050406030204" pitchFamily="18" charset="0"/>
                                    </a:rPr>
                                    <m:t>𝑛</m:t>
                                  </m:r>
                                  <m:r>
                                    <a:rPr lang="en-US" sz="1600" i="1">
                                      <a:latin typeface="Cambria Math" panose="02040503050406030204" pitchFamily="18" charset="0"/>
                                    </a:rPr>
                                    <m:t>+1)</m:t>
                                  </m:r>
                                </m:sup>
                              </m:sSubSup>
                              <m:r>
                                <a:rPr lang="en-US" sz="1600" i="1">
                                  <a:latin typeface="Cambria Math" panose="02040503050406030204" pitchFamily="18" charset="0"/>
                                  <a:ea typeface="Cambria Math" panose="02040503050406030204" pitchFamily="18" charset="0"/>
                                </a:rPr>
                                <m:t>=</m:t>
                              </m:r>
                              <m:r>
                                <a:rPr lang="en-US" sz="1600" b="1" i="1">
                                  <a:latin typeface="Cambria Math" panose="02040503050406030204" pitchFamily="18" charset="0"/>
                                  <a:ea typeface="Cambria Math" panose="02040503050406030204" pitchFamily="18" charset="0"/>
                                </a:rPr>
                                <m:t>𝝌</m:t>
                              </m:r>
                              <m:r>
                                <m:rPr>
                                  <m:nor/>
                                </m:rPr>
                                <a:rPr lang="en-US" sz="1600" dirty="0"/>
                                <m:t>,            </m:t>
                              </m:r>
                              <m:r>
                                <m:rPr>
                                  <m:nor/>
                                </m:rPr>
                                <a:rPr lang="en-US" sz="1600" dirty="0">
                                  <a:latin typeface="Calibri" panose="020F0502020204030204" pitchFamily="34" charset="0"/>
                                  <a:cs typeface="Calibri" panose="020F0502020204030204" pitchFamily="34" charset="0"/>
                                </a:rPr>
                                <m:t>on</m:t>
                              </m:r>
                              <m:r>
                                <m:rPr>
                                  <m:nor/>
                                </m:rPr>
                                <a:rPr lang="en-US" sz="1600" dirty="0"/>
                                <m:t> </m:t>
                              </m:r>
                              <m:r>
                                <a:rPr lang="en-US" sz="1600" i="1" dirty="0">
                                  <a:latin typeface="Cambria Math" panose="02040503050406030204" pitchFamily="18" charset="0"/>
                                  <a:ea typeface="Cambria Math" panose="02040503050406030204" pitchFamily="18" charset="0"/>
                                </a:rPr>
                                <m:t>𝜕</m:t>
                              </m:r>
                              <m:sSub>
                                <m:sSubPr>
                                  <m:ctrlPr>
                                    <a:rPr lang="en-US" sz="1600" i="1" dirty="0">
                                      <a:latin typeface="Cambria Math" panose="02040503050406030204" pitchFamily="18" charset="0"/>
                                      <a:ea typeface="Cambria Math" panose="02040503050406030204" pitchFamily="18" charset="0"/>
                                    </a:rPr>
                                  </m:ctrlPr>
                                </m:sSubPr>
                                <m:e>
                                  <m:r>
                                    <m:rPr>
                                      <m:sty m:val="p"/>
                                    </m:rPr>
                                    <a:rPr lang="el-GR" sz="1600" i="1" dirty="0">
                                      <a:latin typeface="Cambria Math" panose="02040503050406030204" pitchFamily="18" charset="0"/>
                                      <a:ea typeface="Cambria Math" panose="02040503050406030204" pitchFamily="18" charset="0"/>
                                    </a:rPr>
                                    <m:t>Ω</m:t>
                                  </m:r>
                                </m:e>
                                <m:sub>
                                  <m:r>
                                    <a:rPr lang="en-US" sz="1600" i="1" dirty="0">
                                      <a:latin typeface="Cambria Math" panose="02040503050406030204" pitchFamily="18" charset="0"/>
                                      <a:ea typeface="Cambria Math" panose="02040503050406030204" pitchFamily="18" charset="0"/>
                                    </a:rPr>
                                    <m:t>1</m:t>
                                  </m:r>
                                </m:sub>
                              </m:sSub>
                              <m:r>
                                <a:rPr lang="en-US" sz="1600" i="1" dirty="0">
                                  <a:latin typeface="Cambria Math" panose="02040503050406030204" pitchFamily="18" charset="0"/>
                                  <a:ea typeface="Cambria Math" panose="02040503050406030204" pitchFamily="18" charset="0"/>
                                </a:rPr>
                                <m:t>\</m:t>
                              </m:r>
                              <m:sSub>
                                <m:sSubPr>
                                  <m:ctrlPr>
                                    <a:rPr lang="en-US" sz="1600" i="1" dirty="0">
                                      <a:latin typeface="Cambria Math" panose="02040503050406030204" pitchFamily="18" charset="0"/>
                                      <a:ea typeface="Cambria Math" panose="02040503050406030204" pitchFamily="18" charset="0"/>
                                    </a:rPr>
                                  </m:ctrlPr>
                                </m:sSubPr>
                                <m:e>
                                  <m:r>
                                    <m:rPr>
                                      <m:sty m:val="p"/>
                                    </m:rPr>
                                    <a:rPr lang="el-GR" sz="1600" i="1" dirty="0">
                                      <a:latin typeface="Cambria Math" panose="02040503050406030204" pitchFamily="18" charset="0"/>
                                      <a:ea typeface="Cambria Math" panose="02040503050406030204" pitchFamily="18" charset="0"/>
                                    </a:rPr>
                                    <m:t>Γ</m:t>
                                  </m:r>
                                </m:e>
                                <m:sub>
                                  <m:r>
                                    <a:rPr lang="en-US" sz="1600" i="1" dirty="0">
                                      <a:latin typeface="Cambria Math" panose="02040503050406030204" pitchFamily="18" charset="0"/>
                                      <a:ea typeface="Cambria Math" panose="02040503050406030204" pitchFamily="18" charset="0"/>
                                    </a:rPr>
                                    <m:t>1</m:t>
                                  </m:r>
                                </m:sub>
                              </m:sSub>
                              <m:r>
                                <m:rPr>
                                  <m:nor/>
                                </m:rPr>
                                <a:rPr lang="en-US" sz="1600" dirty="0">
                                  <a:ea typeface="Cambria Math" panose="02040503050406030204" pitchFamily="18" charset="0"/>
                                </a:rPr>
                                <m:t> </m:t>
                              </m:r>
                            </m:e>
                            <m:e>
                              <m:sSubSup>
                                <m:sSubSupPr>
                                  <m:ctrlPr>
                                    <a:rPr lang="en-US" sz="1600" i="1">
                                      <a:latin typeface="Cambria Math" panose="02040503050406030204" pitchFamily="18" charset="0"/>
                                    </a:rPr>
                                  </m:ctrlPr>
                                </m:sSubSupPr>
                                <m:e>
                                  <m:r>
                                    <a:rPr lang="en-US" sz="1600" b="1" i="1">
                                      <a:latin typeface="Cambria Math" panose="02040503050406030204" pitchFamily="18" charset="0"/>
                                      <a:ea typeface="Cambria Math" panose="02040503050406030204" pitchFamily="18" charset="0"/>
                                    </a:rPr>
                                    <m:t>𝝋</m:t>
                                  </m:r>
                                </m:e>
                                <m:sub>
                                  <m:r>
                                    <a:rPr lang="en-US" sz="1600" i="1">
                                      <a:latin typeface="Cambria Math" panose="02040503050406030204" pitchFamily="18" charset="0"/>
                                    </a:rPr>
                                    <m:t>1</m:t>
                                  </m:r>
                                </m:sub>
                                <m:sup>
                                  <m:r>
                                    <a:rPr lang="en-US" sz="1600" i="1">
                                      <a:latin typeface="Cambria Math" panose="02040503050406030204" pitchFamily="18" charset="0"/>
                                    </a:rPr>
                                    <m:t>(</m:t>
                                  </m:r>
                                  <m:r>
                                    <a:rPr lang="en-US" sz="1600" i="1">
                                      <a:latin typeface="Cambria Math" panose="02040503050406030204" pitchFamily="18" charset="0"/>
                                    </a:rPr>
                                    <m:t>𝑛</m:t>
                                  </m:r>
                                  <m:r>
                                    <a:rPr lang="en-US" sz="1600" i="1">
                                      <a:latin typeface="Cambria Math" panose="02040503050406030204" pitchFamily="18" charset="0"/>
                                    </a:rPr>
                                    <m:t>+1)</m:t>
                                  </m:r>
                                </m:sup>
                              </m:sSubSup>
                              <m:r>
                                <a:rPr lang="en-US" sz="1600" i="1">
                                  <a:latin typeface="Cambria Math" panose="02040503050406030204" pitchFamily="18" charset="0"/>
                                  <a:ea typeface="Cambria Math" panose="02040503050406030204" pitchFamily="18" charset="0"/>
                                </a:rPr>
                                <m:t>=</m:t>
                              </m:r>
                              <m:sSubSup>
                                <m:sSubSupPr>
                                  <m:ctrlPr>
                                    <a:rPr lang="en-US" sz="1600" i="1">
                                      <a:latin typeface="Cambria Math" panose="02040503050406030204" pitchFamily="18" charset="0"/>
                                    </a:rPr>
                                  </m:ctrlPr>
                                </m:sSubSupPr>
                                <m:e>
                                  <m:r>
                                    <a:rPr lang="en-US" sz="1600" b="1" i="1">
                                      <a:latin typeface="Cambria Math" panose="02040503050406030204" pitchFamily="18" charset="0"/>
                                      <a:ea typeface="Cambria Math" panose="02040503050406030204" pitchFamily="18" charset="0"/>
                                    </a:rPr>
                                    <m:t>𝝋</m:t>
                                  </m:r>
                                </m:e>
                                <m:sub>
                                  <m:r>
                                    <a:rPr lang="en-US" sz="1600" i="1">
                                      <a:latin typeface="Cambria Math" panose="02040503050406030204" pitchFamily="18" charset="0"/>
                                      <a:ea typeface="Cambria Math" panose="02040503050406030204" pitchFamily="18" charset="0"/>
                                    </a:rPr>
                                    <m:t>2</m:t>
                                  </m:r>
                                </m:sub>
                                <m:sup>
                                  <m:r>
                                    <a:rPr lang="en-US" sz="1600" i="1">
                                      <a:latin typeface="Cambria Math" panose="02040503050406030204" pitchFamily="18" charset="0"/>
                                    </a:rPr>
                                    <m:t>(</m:t>
                                  </m:r>
                                  <m:r>
                                    <a:rPr lang="en-US" sz="1600" i="1">
                                      <a:latin typeface="Cambria Math" panose="02040503050406030204" pitchFamily="18" charset="0"/>
                                    </a:rPr>
                                    <m:t>𝑛</m:t>
                                  </m:r>
                                  <m:r>
                                    <a:rPr lang="en-US" sz="1600" i="1">
                                      <a:latin typeface="Cambria Math" panose="02040503050406030204" pitchFamily="18" charset="0"/>
                                    </a:rPr>
                                    <m:t>)</m:t>
                                  </m:r>
                                </m:sup>
                              </m:sSubSup>
                              <m:r>
                                <a:rPr lang="en-US" sz="1600" i="1">
                                  <a:latin typeface="Cambria Math" panose="02040503050406030204" pitchFamily="18" charset="0"/>
                                </a:rPr>
                                <m:t>  </m:t>
                              </m:r>
                              <m:r>
                                <m:rPr>
                                  <m:nor/>
                                </m:rPr>
                                <a:rPr lang="en-US" sz="1600">
                                  <a:latin typeface="Cambria Math" panose="02040503050406030204" pitchFamily="18" charset="0"/>
                                </a:rPr>
                                <m:t>                    </m:t>
                              </m:r>
                              <m:r>
                                <m:rPr>
                                  <m:nor/>
                                </m:rPr>
                                <a:rPr lang="en-US" sz="1600" dirty="0">
                                  <a:latin typeface="Calibri" panose="020F0502020204030204" pitchFamily="34" charset="0"/>
                                  <a:cs typeface="Calibri" panose="020F0502020204030204" pitchFamily="34" charset="0"/>
                                </a:rPr>
                                <m:t>on</m:t>
                              </m:r>
                              <m:r>
                                <a:rPr lang="en-US" sz="1600" i="1" dirty="0">
                                  <a:latin typeface="Cambria Math" panose="02040503050406030204" pitchFamily="18" charset="0"/>
                                  <a:cs typeface="Calibri" panose="020F0502020204030204" pitchFamily="34" charset="0"/>
                                </a:rPr>
                                <m:t>  </m:t>
                              </m:r>
                              <m:sSub>
                                <m:sSubPr>
                                  <m:ctrlPr>
                                    <a:rPr lang="en-US" sz="1600" i="1" dirty="0">
                                      <a:latin typeface="Cambria Math" panose="02040503050406030204" pitchFamily="18" charset="0"/>
                                      <a:ea typeface="Cambria Math" panose="02040503050406030204" pitchFamily="18" charset="0"/>
                                    </a:rPr>
                                  </m:ctrlPr>
                                </m:sSubPr>
                                <m:e>
                                  <m:r>
                                    <m:rPr>
                                      <m:sty m:val="p"/>
                                    </m:rPr>
                                    <a:rPr lang="el-GR" sz="1600" i="1" dirty="0">
                                      <a:latin typeface="Cambria Math" panose="02040503050406030204" pitchFamily="18" charset="0"/>
                                      <a:ea typeface="Cambria Math" panose="02040503050406030204" pitchFamily="18" charset="0"/>
                                    </a:rPr>
                                    <m:t>Γ</m:t>
                                  </m:r>
                                </m:e>
                                <m:sub>
                                  <m:r>
                                    <a:rPr lang="en-US" sz="1600" i="1" dirty="0">
                                      <a:latin typeface="Cambria Math" panose="02040503050406030204" pitchFamily="18" charset="0"/>
                                      <a:ea typeface="Cambria Math" panose="02040503050406030204" pitchFamily="18" charset="0"/>
                                    </a:rPr>
                                    <m:t>2</m:t>
                                  </m:r>
                                </m:sub>
                              </m:sSub>
                            </m:e>
                          </m:eqArr>
                        </m:e>
                      </m:d>
                    </m:oMath>
                  </m:oMathPara>
                </a14:m>
                <a:endParaRPr lang="en-US" sz="1600" dirty="0">
                  <a:latin typeface="Cambria Math" panose="02040503050406030204" pitchFamily="18" charset="0"/>
                </a:endParaRPr>
              </a:p>
            </p:txBody>
          </p:sp>
        </mc:Choice>
        <mc:Fallback xmlns="">
          <p:sp>
            <p:nvSpPr>
              <p:cNvPr id="3" name="TextBox 2">
                <a:extLst>
                  <a:ext uri="{FF2B5EF4-FFF2-40B4-BE49-F238E27FC236}">
                    <a16:creationId xmlns:a16="http://schemas.microsoft.com/office/drawing/2014/main" id="{5EBF6908-FDC2-7B59-176B-F35F12AEFACD}"/>
                  </a:ext>
                </a:extLst>
              </p:cNvPr>
              <p:cNvSpPr txBox="1">
                <a:spLocks noRot="1" noChangeAspect="1" noMove="1" noResize="1" noEditPoints="1" noAdjustHandles="1" noChangeArrowheads="1" noChangeShapeType="1" noTextEdit="1"/>
              </p:cNvSpPr>
              <p:nvPr/>
            </p:nvSpPr>
            <p:spPr>
              <a:xfrm>
                <a:off x="-415751" y="1708621"/>
                <a:ext cx="5178175" cy="120218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C1E6395-27F0-80DC-1B90-019D19F3A261}"/>
                  </a:ext>
                </a:extLst>
              </p:cNvPr>
              <p:cNvSpPr txBox="1"/>
              <p:nvPr/>
            </p:nvSpPr>
            <p:spPr>
              <a:xfrm>
                <a:off x="-415751" y="2920450"/>
                <a:ext cx="5178175" cy="120218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a:latin typeface="Cambria Math" panose="02040503050406030204" pitchFamily="18" charset="0"/>
                            </a:rPr>
                          </m:ctrlPr>
                        </m:dPr>
                        <m:e>
                          <m:eqArr>
                            <m:eqArrPr>
                              <m:ctrlPr>
                                <a:rPr lang="en-US" sz="1600" i="1">
                                  <a:latin typeface="Cambria Math" panose="02040503050406030204" pitchFamily="18" charset="0"/>
                                </a:rPr>
                              </m:ctrlPr>
                            </m:eqArrPr>
                            <m:e>
                              <m:r>
                                <m:rPr>
                                  <m:sty m:val="p"/>
                                </m:rPr>
                                <a:rPr lang="en-US" sz="1600" dirty="0">
                                  <a:latin typeface="Cambria Math" panose="02040503050406030204" pitchFamily="18" charset="0"/>
                                </a:rPr>
                                <m:t>Div</m:t>
                              </m:r>
                              <m:r>
                                <a:rPr lang="en-US" sz="1600" dirty="0">
                                  <a:latin typeface="Cambria Math" panose="02040503050406030204" pitchFamily="18" charset="0"/>
                                </a:rPr>
                                <m:t> </m:t>
                              </m:r>
                              <m:sSubSup>
                                <m:sSubSupPr>
                                  <m:ctrlPr>
                                    <a:rPr lang="en-US" sz="1600" i="1" dirty="0">
                                      <a:latin typeface="Cambria Math" panose="02040503050406030204" pitchFamily="18" charset="0"/>
                                    </a:rPr>
                                  </m:ctrlPr>
                                </m:sSubSupPr>
                                <m:e>
                                  <m:r>
                                    <a:rPr lang="en-US" sz="1600" b="1" i="1" dirty="0">
                                      <a:latin typeface="Cambria Math" panose="02040503050406030204" pitchFamily="18" charset="0"/>
                                    </a:rPr>
                                    <m:t>𝑷</m:t>
                                  </m:r>
                                </m:e>
                                <m:sub>
                                  <m:r>
                                    <a:rPr lang="en-US" sz="1600" i="1" dirty="0">
                                      <a:latin typeface="Cambria Math" panose="02040503050406030204" pitchFamily="18" charset="0"/>
                                    </a:rPr>
                                    <m:t>2</m:t>
                                  </m:r>
                                </m:sub>
                                <m:sup>
                                  <m:r>
                                    <a:rPr lang="en-US" sz="1600" i="1" dirty="0">
                                      <a:latin typeface="Cambria Math" panose="02040503050406030204" pitchFamily="18" charset="0"/>
                                    </a:rPr>
                                    <m:t>(</m:t>
                                  </m:r>
                                  <m:r>
                                    <a:rPr lang="en-US" sz="1600" i="1" dirty="0">
                                      <a:latin typeface="Cambria Math" panose="02040503050406030204" pitchFamily="18" charset="0"/>
                                    </a:rPr>
                                    <m:t>𝑛</m:t>
                                  </m:r>
                                  <m:r>
                                    <a:rPr lang="en-US" sz="1600" i="1" dirty="0">
                                      <a:latin typeface="Cambria Math" panose="02040503050406030204" pitchFamily="18" charset="0"/>
                                    </a:rPr>
                                    <m:t>+1)</m:t>
                                  </m:r>
                                </m:sup>
                              </m:sSubSup>
                              <m:r>
                                <a:rPr lang="en-US" sz="1600" dirty="0">
                                  <a:latin typeface="Cambria Math" panose="02040503050406030204" pitchFamily="18" charset="0"/>
                                </a:rPr>
                                <m:t>+</m:t>
                              </m:r>
                              <m:r>
                                <a:rPr lang="en-US" sz="1600" i="1">
                                  <a:latin typeface="Cambria Math" panose="02040503050406030204" pitchFamily="18" charset="0"/>
                                  <a:ea typeface="Cambria Math" panose="02040503050406030204" pitchFamily="18" charset="0"/>
                                </a:rPr>
                                <m:t>𝜌</m:t>
                              </m:r>
                              <m:r>
                                <a:rPr lang="en-US" sz="1600" b="1" i="1">
                                  <a:latin typeface="Cambria Math" panose="02040503050406030204" pitchFamily="18" charset="0"/>
                                  <a:ea typeface="Cambria Math" panose="02040503050406030204" pitchFamily="18" charset="0"/>
                                </a:rPr>
                                <m:t>𝑩</m:t>
                              </m:r>
                              <m:r>
                                <a:rPr lang="en-US" sz="1600" b="1" i="1">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𝑡</m:t>
                                  </m:r>
                                </m:e>
                                <m:sub>
                                  <m:r>
                                    <a:rPr lang="en-US" sz="1600" i="1">
                                      <a:latin typeface="Cambria Math" panose="02040503050406030204" pitchFamily="18" charset="0"/>
                                      <a:ea typeface="Cambria Math" panose="02040503050406030204" pitchFamily="18" charset="0"/>
                                    </a:rPr>
                                    <m:t>𝑖</m:t>
                                  </m:r>
                                </m:sub>
                              </m:sSub>
                              <m:r>
                                <a:rPr lang="en-US" sz="1600" b="1" i="1">
                                  <a:latin typeface="Cambria Math" panose="02040503050406030204" pitchFamily="18" charset="0"/>
                                  <a:ea typeface="Cambria Math" panose="02040503050406030204" pitchFamily="18" charset="0"/>
                                </a:rPr>
                                <m:t>)=</m:t>
                              </m:r>
                              <m:r>
                                <a:rPr lang="en-US" sz="1600" b="1" i="1">
                                  <a:latin typeface="Cambria Math" panose="02040503050406030204" pitchFamily="18" charset="0"/>
                                  <a:ea typeface="Cambria Math" panose="02040503050406030204" pitchFamily="18" charset="0"/>
                                </a:rPr>
                                <m:t>𝟎</m:t>
                              </m:r>
                              <m:r>
                                <a:rPr lang="en-US" sz="1600" i="1">
                                  <a:latin typeface="Cambria Math" panose="02040503050406030204" pitchFamily="18" charset="0"/>
                                  <a:ea typeface="Cambria Math" panose="02040503050406030204" pitchFamily="18" charset="0"/>
                                </a:rPr>
                                <m:t> </m:t>
                              </m:r>
                              <m:r>
                                <m:rPr>
                                  <m:nor/>
                                </m:rPr>
                                <a:rPr lang="en-US" sz="1600" dirty="0"/>
                                <m:t>, </m:t>
                              </m:r>
                              <m:r>
                                <m:rPr>
                                  <m:nor/>
                                </m:rPr>
                                <a:rPr lang="en-US" sz="1600" dirty="0">
                                  <a:latin typeface="Calibri" panose="020F0502020204030204" pitchFamily="34" charset="0"/>
                                  <a:cs typeface="Calibri" panose="020F0502020204030204" pitchFamily="34" charset="0"/>
                                </a:rPr>
                                <m:t>in</m:t>
                              </m:r>
                              <m:sSub>
                                <m:sSubPr>
                                  <m:ctrlPr>
                                    <a:rPr lang="en-US" sz="1600" i="1" dirty="0">
                                      <a:latin typeface="Cambria Math" panose="02040503050406030204" pitchFamily="18" charset="0"/>
                                      <a:cs typeface="Calibri" panose="020F0502020204030204" pitchFamily="34" charset="0"/>
                                    </a:rPr>
                                  </m:ctrlPr>
                                </m:sSubPr>
                                <m:e>
                                  <m:r>
                                    <a:rPr lang="en-US" sz="1600" i="1" dirty="0">
                                      <a:latin typeface="Cambria Math" panose="02040503050406030204" pitchFamily="18" charset="0"/>
                                      <a:cs typeface="Calibri" panose="020F0502020204030204" pitchFamily="34" charset="0"/>
                                    </a:rPr>
                                    <m:t> </m:t>
                                  </m:r>
                                  <m:r>
                                    <m:rPr>
                                      <m:sty m:val="p"/>
                                    </m:rPr>
                                    <a:rPr lang="el-GR" sz="1600" i="1" dirty="0">
                                      <a:latin typeface="Cambria Math" panose="02040503050406030204" pitchFamily="18" charset="0"/>
                                      <a:ea typeface="Cambria Math" panose="02040503050406030204" pitchFamily="18" charset="0"/>
                                      <a:cs typeface="Calibri" panose="020F0502020204030204" pitchFamily="34" charset="0"/>
                                    </a:rPr>
                                    <m:t>Ω</m:t>
                                  </m:r>
                                </m:e>
                                <m:sub>
                                  <m:r>
                                    <a:rPr lang="en-US" sz="1600" i="1" dirty="0">
                                      <a:latin typeface="Cambria Math" panose="02040503050406030204" pitchFamily="18" charset="0"/>
                                      <a:ea typeface="Cambria Math" panose="02040503050406030204" pitchFamily="18" charset="0"/>
                                      <a:cs typeface="Calibri" panose="020F0502020204030204" pitchFamily="34" charset="0"/>
                                    </a:rPr>
                                    <m:t>2</m:t>
                                  </m:r>
                                </m:sub>
                              </m:sSub>
                            </m:e>
                            <m:e>
                              <m:sSubSup>
                                <m:sSubSupPr>
                                  <m:ctrlPr>
                                    <a:rPr lang="en-US" sz="1600" i="1">
                                      <a:latin typeface="Cambria Math" panose="02040503050406030204" pitchFamily="18" charset="0"/>
                                    </a:rPr>
                                  </m:ctrlPr>
                                </m:sSubSupPr>
                                <m:e>
                                  <m:r>
                                    <a:rPr lang="en-US" sz="1600" b="1" i="1">
                                      <a:latin typeface="Cambria Math" panose="02040503050406030204" pitchFamily="18" charset="0"/>
                                      <a:ea typeface="Cambria Math" panose="02040503050406030204" pitchFamily="18" charset="0"/>
                                    </a:rPr>
                                    <m:t>𝝋</m:t>
                                  </m:r>
                                </m:e>
                                <m:sub>
                                  <m:r>
                                    <a:rPr lang="en-US" sz="1600" i="1">
                                      <a:latin typeface="Cambria Math" panose="02040503050406030204" pitchFamily="18" charset="0"/>
                                    </a:rPr>
                                    <m:t>2</m:t>
                                  </m:r>
                                </m:sub>
                                <m:sup>
                                  <m:r>
                                    <a:rPr lang="en-US" sz="1600" i="1">
                                      <a:latin typeface="Cambria Math" panose="02040503050406030204" pitchFamily="18" charset="0"/>
                                    </a:rPr>
                                    <m:t>(</m:t>
                                  </m:r>
                                  <m:r>
                                    <a:rPr lang="en-US" sz="1600" i="1">
                                      <a:latin typeface="Cambria Math" panose="02040503050406030204" pitchFamily="18" charset="0"/>
                                    </a:rPr>
                                    <m:t>𝑛</m:t>
                                  </m:r>
                                  <m:r>
                                    <a:rPr lang="en-US" sz="1600" i="1">
                                      <a:latin typeface="Cambria Math" panose="02040503050406030204" pitchFamily="18" charset="0"/>
                                    </a:rPr>
                                    <m:t>+1)</m:t>
                                  </m:r>
                                </m:sup>
                              </m:sSubSup>
                              <m:r>
                                <a:rPr lang="en-US" sz="1600" i="1">
                                  <a:latin typeface="Cambria Math" panose="02040503050406030204" pitchFamily="18" charset="0"/>
                                  <a:ea typeface="Cambria Math" panose="02040503050406030204" pitchFamily="18" charset="0"/>
                                </a:rPr>
                                <m:t>=</m:t>
                              </m:r>
                              <m:r>
                                <a:rPr lang="en-US" sz="1600" b="1" i="1">
                                  <a:latin typeface="Cambria Math" panose="02040503050406030204" pitchFamily="18" charset="0"/>
                                  <a:ea typeface="Cambria Math" panose="02040503050406030204" pitchFamily="18" charset="0"/>
                                </a:rPr>
                                <m:t>𝝌</m:t>
                              </m:r>
                              <m:r>
                                <m:rPr>
                                  <m:nor/>
                                </m:rPr>
                                <a:rPr lang="en-US" sz="1600" dirty="0"/>
                                <m:t>,            </m:t>
                              </m:r>
                              <m:r>
                                <m:rPr>
                                  <m:nor/>
                                </m:rPr>
                                <a:rPr lang="en-US" sz="1600" dirty="0">
                                  <a:latin typeface="Calibri" panose="020F0502020204030204" pitchFamily="34" charset="0"/>
                                  <a:cs typeface="Calibri" panose="020F0502020204030204" pitchFamily="34" charset="0"/>
                                </a:rPr>
                                <m:t>on</m:t>
                              </m:r>
                              <m:r>
                                <m:rPr>
                                  <m:nor/>
                                </m:rPr>
                                <a:rPr lang="en-US" sz="1600" dirty="0"/>
                                <m:t> </m:t>
                              </m:r>
                              <m:r>
                                <a:rPr lang="en-US" sz="1600" i="1" dirty="0">
                                  <a:latin typeface="Cambria Math" panose="02040503050406030204" pitchFamily="18" charset="0"/>
                                  <a:ea typeface="Cambria Math" panose="02040503050406030204" pitchFamily="18" charset="0"/>
                                </a:rPr>
                                <m:t>𝜕</m:t>
                              </m:r>
                              <m:sSub>
                                <m:sSubPr>
                                  <m:ctrlPr>
                                    <a:rPr lang="en-US" sz="1600" i="1" dirty="0">
                                      <a:latin typeface="Cambria Math" panose="02040503050406030204" pitchFamily="18" charset="0"/>
                                      <a:ea typeface="Cambria Math" panose="02040503050406030204" pitchFamily="18" charset="0"/>
                                    </a:rPr>
                                  </m:ctrlPr>
                                </m:sSubPr>
                                <m:e>
                                  <m:r>
                                    <m:rPr>
                                      <m:sty m:val="p"/>
                                    </m:rPr>
                                    <a:rPr lang="el-GR" sz="1600" i="1" dirty="0">
                                      <a:latin typeface="Cambria Math" panose="02040503050406030204" pitchFamily="18" charset="0"/>
                                      <a:ea typeface="Cambria Math" panose="02040503050406030204" pitchFamily="18" charset="0"/>
                                    </a:rPr>
                                    <m:t>Ω</m:t>
                                  </m:r>
                                </m:e>
                                <m:sub>
                                  <m:r>
                                    <a:rPr lang="en-US" sz="1600" i="1" dirty="0">
                                      <a:latin typeface="Cambria Math" panose="02040503050406030204" pitchFamily="18" charset="0"/>
                                      <a:ea typeface="Cambria Math" panose="02040503050406030204" pitchFamily="18" charset="0"/>
                                    </a:rPr>
                                    <m:t>2</m:t>
                                  </m:r>
                                </m:sub>
                              </m:sSub>
                              <m:r>
                                <a:rPr lang="en-US" sz="1600" i="1" dirty="0">
                                  <a:latin typeface="Cambria Math" panose="02040503050406030204" pitchFamily="18" charset="0"/>
                                  <a:ea typeface="Cambria Math" panose="02040503050406030204" pitchFamily="18" charset="0"/>
                                </a:rPr>
                                <m:t>\</m:t>
                              </m:r>
                              <m:sSub>
                                <m:sSubPr>
                                  <m:ctrlPr>
                                    <a:rPr lang="en-US" sz="1600" i="1" dirty="0">
                                      <a:latin typeface="Cambria Math" panose="02040503050406030204" pitchFamily="18" charset="0"/>
                                      <a:ea typeface="Cambria Math" panose="02040503050406030204" pitchFamily="18" charset="0"/>
                                    </a:rPr>
                                  </m:ctrlPr>
                                </m:sSubPr>
                                <m:e>
                                  <m:r>
                                    <m:rPr>
                                      <m:sty m:val="p"/>
                                    </m:rPr>
                                    <a:rPr lang="el-GR" sz="1600" i="1" dirty="0">
                                      <a:latin typeface="Cambria Math" panose="02040503050406030204" pitchFamily="18" charset="0"/>
                                      <a:ea typeface="Cambria Math" panose="02040503050406030204" pitchFamily="18" charset="0"/>
                                    </a:rPr>
                                    <m:t>Γ</m:t>
                                  </m:r>
                                </m:e>
                                <m:sub>
                                  <m:r>
                                    <a:rPr lang="en-US" sz="1600" i="1" dirty="0">
                                      <a:latin typeface="Cambria Math" panose="02040503050406030204" pitchFamily="18" charset="0"/>
                                      <a:ea typeface="Cambria Math" panose="02040503050406030204" pitchFamily="18" charset="0"/>
                                    </a:rPr>
                                    <m:t>2</m:t>
                                  </m:r>
                                </m:sub>
                              </m:sSub>
                              <m:r>
                                <m:rPr>
                                  <m:nor/>
                                </m:rPr>
                                <a:rPr lang="en-US" sz="1600" dirty="0">
                                  <a:ea typeface="Cambria Math" panose="02040503050406030204" pitchFamily="18" charset="0"/>
                                </a:rPr>
                                <m:t> </m:t>
                              </m:r>
                            </m:e>
                            <m:e>
                              <m:sSubSup>
                                <m:sSubSupPr>
                                  <m:ctrlPr>
                                    <a:rPr lang="en-US" sz="1600" i="1" smtClean="0">
                                      <a:solidFill>
                                        <a:srgbClr val="FF0000"/>
                                      </a:solidFill>
                                      <a:latin typeface="Cambria Math" panose="02040503050406030204" pitchFamily="18" charset="0"/>
                                    </a:rPr>
                                  </m:ctrlPr>
                                </m:sSubSupPr>
                                <m:e>
                                  <m:r>
                                    <a:rPr lang="en-US" sz="1600" b="1" i="1">
                                      <a:solidFill>
                                        <a:srgbClr val="FF0000"/>
                                      </a:solidFill>
                                      <a:latin typeface="Cambria Math" panose="02040503050406030204" pitchFamily="18" charset="0"/>
                                      <a:ea typeface="Cambria Math" panose="02040503050406030204" pitchFamily="18" charset="0"/>
                                    </a:rPr>
                                    <m:t>𝝋</m:t>
                                  </m:r>
                                </m:e>
                                <m:sub>
                                  <m:r>
                                    <a:rPr lang="en-US" sz="1600" i="1">
                                      <a:solidFill>
                                        <a:srgbClr val="FF0000"/>
                                      </a:solidFill>
                                      <a:latin typeface="Cambria Math" panose="02040503050406030204" pitchFamily="18" charset="0"/>
                                      <a:ea typeface="Cambria Math" panose="02040503050406030204" pitchFamily="18" charset="0"/>
                                    </a:rPr>
                                    <m:t>2</m:t>
                                  </m:r>
                                </m:sub>
                                <m:sup>
                                  <m:r>
                                    <a:rPr lang="en-US" sz="1600" i="1">
                                      <a:solidFill>
                                        <a:srgbClr val="FF0000"/>
                                      </a:solidFill>
                                      <a:latin typeface="Cambria Math" panose="02040503050406030204" pitchFamily="18" charset="0"/>
                                    </a:rPr>
                                    <m:t>(</m:t>
                                  </m:r>
                                  <m:r>
                                    <a:rPr lang="en-US" sz="1600" i="1">
                                      <a:solidFill>
                                        <a:srgbClr val="FF0000"/>
                                      </a:solidFill>
                                      <a:latin typeface="Cambria Math" panose="02040503050406030204" pitchFamily="18" charset="0"/>
                                    </a:rPr>
                                    <m:t>𝑛</m:t>
                                  </m:r>
                                  <m:r>
                                    <a:rPr lang="en-US" sz="1600" i="1">
                                      <a:solidFill>
                                        <a:srgbClr val="FF0000"/>
                                      </a:solidFill>
                                      <a:latin typeface="Cambria Math" panose="02040503050406030204" pitchFamily="18" charset="0"/>
                                    </a:rPr>
                                    <m:t>+1)</m:t>
                                  </m:r>
                                </m:sup>
                              </m:sSubSup>
                              <m:r>
                                <a:rPr lang="en-US" sz="1600" i="1">
                                  <a:solidFill>
                                    <a:srgbClr val="FF0000"/>
                                  </a:solidFill>
                                  <a:latin typeface="Cambria Math" panose="02040503050406030204" pitchFamily="18" charset="0"/>
                                  <a:ea typeface="Cambria Math" panose="02040503050406030204" pitchFamily="18" charset="0"/>
                                </a:rPr>
                                <m:t>=</m:t>
                              </m:r>
                              <m:sSubSup>
                                <m:sSubSupPr>
                                  <m:ctrlPr>
                                    <a:rPr lang="en-US" sz="1600" i="1">
                                      <a:solidFill>
                                        <a:srgbClr val="FF0000"/>
                                      </a:solidFill>
                                      <a:latin typeface="Cambria Math" panose="02040503050406030204" pitchFamily="18" charset="0"/>
                                    </a:rPr>
                                  </m:ctrlPr>
                                </m:sSubSupPr>
                                <m:e>
                                  <m:r>
                                    <a:rPr lang="en-US" sz="1600" b="1" i="1">
                                      <a:solidFill>
                                        <a:srgbClr val="FF0000"/>
                                      </a:solidFill>
                                      <a:latin typeface="Cambria Math" panose="02040503050406030204" pitchFamily="18" charset="0"/>
                                      <a:ea typeface="Cambria Math" panose="02040503050406030204" pitchFamily="18" charset="0"/>
                                    </a:rPr>
                                    <m:t>𝝋</m:t>
                                  </m:r>
                                </m:e>
                                <m:sub>
                                  <m:r>
                                    <a:rPr lang="en-US" sz="1600" i="1">
                                      <a:solidFill>
                                        <a:srgbClr val="FF0000"/>
                                      </a:solidFill>
                                      <a:latin typeface="Cambria Math" panose="02040503050406030204" pitchFamily="18" charset="0"/>
                                      <a:ea typeface="Cambria Math" panose="02040503050406030204" pitchFamily="18" charset="0"/>
                                    </a:rPr>
                                    <m:t>1</m:t>
                                  </m:r>
                                </m:sub>
                                <m:sup>
                                  <m:r>
                                    <a:rPr lang="en-US" sz="1600" i="1">
                                      <a:solidFill>
                                        <a:srgbClr val="FF0000"/>
                                      </a:solidFill>
                                      <a:latin typeface="Cambria Math" panose="02040503050406030204" pitchFamily="18" charset="0"/>
                                    </a:rPr>
                                    <m:t>(</m:t>
                                  </m:r>
                                  <m:r>
                                    <a:rPr lang="en-US" sz="1600" i="1">
                                      <a:solidFill>
                                        <a:srgbClr val="FF0000"/>
                                      </a:solidFill>
                                      <a:latin typeface="Cambria Math" panose="02040503050406030204" pitchFamily="18" charset="0"/>
                                    </a:rPr>
                                    <m:t>𝑛</m:t>
                                  </m:r>
                                  <m:r>
                                    <a:rPr lang="en-US" sz="1600" i="1">
                                      <a:solidFill>
                                        <a:srgbClr val="FF0000"/>
                                      </a:solidFill>
                                      <a:latin typeface="Cambria Math" panose="02040503050406030204" pitchFamily="18" charset="0"/>
                                    </a:rPr>
                                    <m:t>+1)</m:t>
                                  </m:r>
                                </m:sup>
                              </m:sSubSup>
                              <m:r>
                                <a:rPr lang="en-US" sz="1600" i="1">
                                  <a:solidFill>
                                    <a:srgbClr val="FF0000"/>
                                  </a:solidFill>
                                  <a:latin typeface="Cambria Math" panose="02040503050406030204" pitchFamily="18" charset="0"/>
                                </a:rPr>
                                <m:t>  </m:t>
                              </m:r>
                              <m:r>
                                <m:rPr>
                                  <m:nor/>
                                </m:rPr>
                                <a:rPr lang="en-US" sz="1600">
                                  <a:solidFill>
                                    <a:srgbClr val="FF0000"/>
                                  </a:solidFill>
                                  <a:latin typeface="Cambria Math" panose="02040503050406030204" pitchFamily="18" charset="0"/>
                                </a:rPr>
                                <m:t>               </m:t>
                              </m:r>
                              <m:r>
                                <m:rPr>
                                  <m:nor/>
                                </m:rPr>
                                <a:rPr lang="en-US" sz="1600" dirty="0">
                                  <a:solidFill>
                                    <a:srgbClr val="FF0000"/>
                                  </a:solidFill>
                                  <a:latin typeface="Calibri" panose="020F0502020204030204" pitchFamily="34" charset="0"/>
                                  <a:cs typeface="Calibri" panose="020F0502020204030204" pitchFamily="34" charset="0"/>
                                </a:rPr>
                                <m:t>on</m:t>
                              </m:r>
                              <m:r>
                                <a:rPr lang="en-US" sz="1600" i="1" dirty="0">
                                  <a:solidFill>
                                    <a:srgbClr val="FF0000"/>
                                  </a:solidFill>
                                  <a:latin typeface="Cambria Math" panose="02040503050406030204" pitchFamily="18" charset="0"/>
                                  <a:cs typeface="Calibri" panose="020F0502020204030204" pitchFamily="34" charset="0"/>
                                </a:rPr>
                                <m:t>  </m:t>
                              </m:r>
                              <m:sSub>
                                <m:sSubPr>
                                  <m:ctrlPr>
                                    <a:rPr lang="en-US" sz="1600" i="1" dirty="0">
                                      <a:solidFill>
                                        <a:srgbClr val="FF0000"/>
                                      </a:solidFill>
                                      <a:latin typeface="Cambria Math" panose="02040503050406030204" pitchFamily="18" charset="0"/>
                                      <a:ea typeface="Cambria Math" panose="02040503050406030204" pitchFamily="18" charset="0"/>
                                    </a:rPr>
                                  </m:ctrlPr>
                                </m:sSubPr>
                                <m:e>
                                  <m:r>
                                    <m:rPr>
                                      <m:sty m:val="p"/>
                                    </m:rPr>
                                    <a:rPr lang="el-GR" sz="1600" i="1" dirty="0">
                                      <a:solidFill>
                                        <a:srgbClr val="FF0000"/>
                                      </a:solidFill>
                                      <a:latin typeface="Cambria Math" panose="02040503050406030204" pitchFamily="18" charset="0"/>
                                      <a:ea typeface="Cambria Math" panose="02040503050406030204" pitchFamily="18" charset="0"/>
                                    </a:rPr>
                                    <m:t>Γ</m:t>
                                  </m:r>
                                </m:e>
                                <m:sub>
                                  <m:r>
                                    <a:rPr lang="en-US" sz="1600" i="1" dirty="0">
                                      <a:solidFill>
                                        <a:srgbClr val="FF0000"/>
                                      </a:solidFill>
                                      <a:latin typeface="Cambria Math" panose="02040503050406030204" pitchFamily="18" charset="0"/>
                                      <a:ea typeface="Cambria Math" panose="02040503050406030204" pitchFamily="18" charset="0"/>
                                    </a:rPr>
                                    <m:t>2</m:t>
                                  </m:r>
                                </m:sub>
                              </m:sSub>
                            </m:e>
                          </m:eqArr>
                        </m:e>
                      </m:d>
                    </m:oMath>
                  </m:oMathPara>
                </a14:m>
                <a:endParaRPr lang="en-US" sz="1600" dirty="0">
                  <a:latin typeface="Cambria Math" panose="02040503050406030204" pitchFamily="18" charset="0"/>
                </a:endParaRPr>
              </a:p>
            </p:txBody>
          </p:sp>
        </mc:Choice>
        <mc:Fallback xmlns="">
          <p:sp>
            <p:nvSpPr>
              <p:cNvPr id="6" name="TextBox 5">
                <a:extLst>
                  <a:ext uri="{FF2B5EF4-FFF2-40B4-BE49-F238E27FC236}">
                    <a16:creationId xmlns:a16="http://schemas.microsoft.com/office/drawing/2014/main" id="{6C1E6395-27F0-80DC-1B90-019D19F3A261}"/>
                  </a:ext>
                </a:extLst>
              </p:cNvPr>
              <p:cNvSpPr txBox="1">
                <a:spLocks noRot="1" noChangeAspect="1" noMove="1" noResize="1" noEditPoints="1" noAdjustHandles="1" noChangeArrowheads="1" noChangeShapeType="1" noTextEdit="1"/>
              </p:cNvSpPr>
              <p:nvPr/>
            </p:nvSpPr>
            <p:spPr>
              <a:xfrm>
                <a:off x="-415751" y="2920450"/>
                <a:ext cx="5178175" cy="120218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A4D58E8-5740-5013-4438-87B80E7462FF}"/>
                  </a:ext>
                </a:extLst>
              </p:cNvPr>
              <p:cNvSpPr txBox="1"/>
              <p:nvPr/>
            </p:nvSpPr>
            <p:spPr>
              <a:xfrm>
                <a:off x="4105809" y="1670303"/>
                <a:ext cx="5178175" cy="120218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a:latin typeface="Cambria Math" panose="02040503050406030204" pitchFamily="18" charset="0"/>
                            </a:rPr>
                          </m:ctrlPr>
                        </m:dPr>
                        <m:e>
                          <m:eqArr>
                            <m:eqArrPr>
                              <m:ctrlPr>
                                <a:rPr lang="en-US" sz="1600" i="1">
                                  <a:latin typeface="Cambria Math" panose="02040503050406030204" pitchFamily="18" charset="0"/>
                                </a:rPr>
                              </m:ctrlPr>
                            </m:eqArrPr>
                            <m:e>
                              <m:r>
                                <m:rPr>
                                  <m:sty m:val="p"/>
                                </m:rPr>
                                <a:rPr lang="en-US" sz="1600" dirty="0">
                                  <a:latin typeface="Cambria Math" panose="02040503050406030204" pitchFamily="18" charset="0"/>
                                </a:rPr>
                                <m:t>Div</m:t>
                              </m:r>
                              <m:r>
                                <a:rPr lang="en-US" sz="1600" dirty="0">
                                  <a:latin typeface="Cambria Math" panose="02040503050406030204" pitchFamily="18" charset="0"/>
                                </a:rPr>
                                <m:t> </m:t>
                              </m:r>
                              <m:sSubSup>
                                <m:sSubSupPr>
                                  <m:ctrlPr>
                                    <a:rPr lang="en-US" sz="1600" i="1" dirty="0">
                                      <a:latin typeface="Cambria Math" panose="02040503050406030204" pitchFamily="18" charset="0"/>
                                    </a:rPr>
                                  </m:ctrlPr>
                                </m:sSubSupPr>
                                <m:e>
                                  <m:r>
                                    <a:rPr lang="en-US" sz="1600" b="1" i="1" dirty="0">
                                      <a:latin typeface="Cambria Math" panose="02040503050406030204" pitchFamily="18" charset="0"/>
                                    </a:rPr>
                                    <m:t>𝑷</m:t>
                                  </m:r>
                                </m:e>
                                <m:sub>
                                  <m:r>
                                    <a:rPr lang="en-US" sz="1600" i="1" dirty="0">
                                      <a:latin typeface="Cambria Math" panose="02040503050406030204" pitchFamily="18" charset="0"/>
                                    </a:rPr>
                                    <m:t>1</m:t>
                                  </m:r>
                                </m:sub>
                                <m:sup>
                                  <m:r>
                                    <a:rPr lang="en-US" sz="1600" i="1" dirty="0">
                                      <a:latin typeface="Cambria Math" panose="02040503050406030204" pitchFamily="18" charset="0"/>
                                    </a:rPr>
                                    <m:t>(</m:t>
                                  </m:r>
                                  <m:r>
                                    <a:rPr lang="en-US" sz="1600" i="1" dirty="0">
                                      <a:latin typeface="Cambria Math" panose="02040503050406030204" pitchFamily="18" charset="0"/>
                                    </a:rPr>
                                    <m:t>𝑛</m:t>
                                  </m:r>
                                  <m:r>
                                    <a:rPr lang="en-US" sz="1600" i="1" dirty="0">
                                      <a:latin typeface="Cambria Math" panose="02040503050406030204" pitchFamily="18" charset="0"/>
                                    </a:rPr>
                                    <m:t>+1)</m:t>
                                  </m:r>
                                </m:sup>
                              </m:sSubSup>
                              <m:r>
                                <a:rPr lang="en-US" sz="1600" dirty="0">
                                  <a:latin typeface="Cambria Math" panose="02040503050406030204" pitchFamily="18" charset="0"/>
                                </a:rPr>
                                <m:t>+</m:t>
                              </m:r>
                              <m:r>
                                <a:rPr lang="en-US" sz="1600" i="1">
                                  <a:latin typeface="Cambria Math" panose="02040503050406030204" pitchFamily="18" charset="0"/>
                                  <a:ea typeface="Cambria Math" panose="02040503050406030204" pitchFamily="18" charset="0"/>
                                </a:rPr>
                                <m:t>𝜌</m:t>
                              </m:r>
                              <m:r>
                                <a:rPr lang="en-US" sz="1600" b="1" i="1">
                                  <a:latin typeface="Cambria Math" panose="02040503050406030204" pitchFamily="18" charset="0"/>
                                  <a:ea typeface="Cambria Math" panose="02040503050406030204" pitchFamily="18" charset="0"/>
                                </a:rPr>
                                <m:t>𝑩</m:t>
                              </m:r>
                              <m:r>
                                <a:rPr lang="en-US" sz="1600" b="1" i="1">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𝑡</m:t>
                                  </m:r>
                                </m:e>
                                <m:sub>
                                  <m:r>
                                    <a:rPr lang="en-US" sz="1600" i="1">
                                      <a:latin typeface="Cambria Math" panose="02040503050406030204" pitchFamily="18" charset="0"/>
                                      <a:ea typeface="Cambria Math" panose="02040503050406030204" pitchFamily="18" charset="0"/>
                                    </a:rPr>
                                    <m:t>𝑖</m:t>
                                  </m:r>
                                </m:sub>
                              </m:sSub>
                              <m:r>
                                <a:rPr lang="en-US" sz="1600" b="1" i="1">
                                  <a:latin typeface="Cambria Math" panose="02040503050406030204" pitchFamily="18" charset="0"/>
                                  <a:ea typeface="Cambria Math" panose="02040503050406030204" pitchFamily="18" charset="0"/>
                                </a:rPr>
                                <m:t>)=</m:t>
                              </m:r>
                              <m:r>
                                <a:rPr lang="en-US" sz="1600" b="1" i="1">
                                  <a:latin typeface="Cambria Math" panose="02040503050406030204" pitchFamily="18" charset="0"/>
                                  <a:ea typeface="Cambria Math" panose="02040503050406030204" pitchFamily="18" charset="0"/>
                                </a:rPr>
                                <m:t>𝟎</m:t>
                              </m:r>
                              <m:r>
                                <a:rPr lang="en-US" sz="1600" i="1">
                                  <a:latin typeface="Cambria Math" panose="02040503050406030204" pitchFamily="18" charset="0"/>
                                  <a:ea typeface="Cambria Math" panose="02040503050406030204" pitchFamily="18" charset="0"/>
                                </a:rPr>
                                <m:t> </m:t>
                              </m:r>
                              <m:r>
                                <m:rPr>
                                  <m:nor/>
                                </m:rPr>
                                <a:rPr lang="en-US" sz="1600" dirty="0"/>
                                <m:t>, </m:t>
                              </m:r>
                              <m:r>
                                <m:rPr>
                                  <m:nor/>
                                </m:rPr>
                                <a:rPr lang="en-US" sz="1600" dirty="0">
                                  <a:latin typeface="Calibri" panose="020F0502020204030204" pitchFamily="34" charset="0"/>
                                  <a:cs typeface="Calibri" panose="020F0502020204030204" pitchFamily="34" charset="0"/>
                                </a:rPr>
                                <m:t>in</m:t>
                              </m:r>
                              <m:r>
                                <m:rPr>
                                  <m:nor/>
                                </m:rPr>
                                <a:rPr lang="en-US" sz="1600" dirty="0">
                                  <a:latin typeface="Calibri" panose="020F0502020204030204" pitchFamily="34" charset="0"/>
                                  <a:cs typeface="Calibri" panose="020F0502020204030204" pitchFamily="34" charset="0"/>
                                </a:rPr>
                                <m:t> </m:t>
                              </m:r>
                              <m:sSub>
                                <m:sSubPr>
                                  <m:ctrlPr>
                                    <a:rPr lang="en-US" sz="1600" i="1" dirty="0">
                                      <a:latin typeface="Cambria Math" panose="02040503050406030204" pitchFamily="18" charset="0"/>
                                      <a:cs typeface="Calibri" panose="020F0502020204030204" pitchFamily="34" charset="0"/>
                                    </a:rPr>
                                  </m:ctrlPr>
                                </m:sSubPr>
                                <m:e>
                                  <m:r>
                                    <m:rPr>
                                      <m:sty m:val="p"/>
                                    </m:rPr>
                                    <a:rPr lang="el-GR" sz="1600" i="1" dirty="0">
                                      <a:latin typeface="Cambria Math" panose="02040503050406030204" pitchFamily="18" charset="0"/>
                                      <a:ea typeface="Cambria Math" panose="02040503050406030204" pitchFamily="18" charset="0"/>
                                      <a:cs typeface="Calibri" panose="020F0502020204030204" pitchFamily="34" charset="0"/>
                                    </a:rPr>
                                    <m:t>Ω</m:t>
                                  </m:r>
                                </m:e>
                                <m:sub>
                                  <m:r>
                                    <a:rPr lang="en-US" sz="1600" i="1" dirty="0">
                                      <a:latin typeface="Cambria Math" panose="02040503050406030204" pitchFamily="18" charset="0"/>
                                      <a:cs typeface="Calibri" panose="020F0502020204030204" pitchFamily="34" charset="0"/>
                                    </a:rPr>
                                    <m:t>1</m:t>
                                  </m:r>
                                </m:sub>
                              </m:sSub>
                              <m:r>
                                <m:rPr>
                                  <m:nor/>
                                </m:rPr>
                                <a:rPr lang="en-US" sz="1600" dirty="0"/>
                                <m:t> </m:t>
                              </m:r>
                            </m:e>
                            <m:e>
                              <m:sSubSup>
                                <m:sSubSupPr>
                                  <m:ctrlPr>
                                    <a:rPr lang="en-US" sz="1600" i="1">
                                      <a:latin typeface="Cambria Math" panose="02040503050406030204" pitchFamily="18" charset="0"/>
                                    </a:rPr>
                                  </m:ctrlPr>
                                </m:sSubSupPr>
                                <m:e>
                                  <m:r>
                                    <a:rPr lang="en-US" sz="1600" b="1" i="1">
                                      <a:latin typeface="Cambria Math" panose="02040503050406030204" pitchFamily="18" charset="0"/>
                                      <a:ea typeface="Cambria Math" panose="02040503050406030204" pitchFamily="18" charset="0"/>
                                    </a:rPr>
                                    <m:t>𝝋</m:t>
                                  </m:r>
                                </m:e>
                                <m:sub>
                                  <m:r>
                                    <a:rPr lang="en-US" sz="1600" i="1">
                                      <a:latin typeface="Cambria Math" panose="02040503050406030204" pitchFamily="18" charset="0"/>
                                    </a:rPr>
                                    <m:t>1</m:t>
                                  </m:r>
                                </m:sub>
                                <m:sup>
                                  <m:r>
                                    <a:rPr lang="en-US" sz="1600" i="1">
                                      <a:latin typeface="Cambria Math" panose="02040503050406030204" pitchFamily="18" charset="0"/>
                                    </a:rPr>
                                    <m:t>(</m:t>
                                  </m:r>
                                  <m:r>
                                    <a:rPr lang="en-US" sz="1600" i="1">
                                      <a:latin typeface="Cambria Math" panose="02040503050406030204" pitchFamily="18" charset="0"/>
                                    </a:rPr>
                                    <m:t>𝑛</m:t>
                                  </m:r>
                                  <m:r>
                                    <a:rPr lang="en-US" sz="1600" i="1">
                                      <a:latin typeface="Cambria Math" panose="02040503050406030204" pitchFamily="18" charset="0"/>
                                    </a:rPr>
                                    <m:t>+1)</m:t>
                                  </m:r>
                                </m:sup>
                              </m:sSubSup>
                              <m:r>
                                <a:rPr lang="en-US" sz="1600" i="1">
                                  <a:latin typeface="Cambria Math" panose="02040503050406030204" pitchFamily="18" charset="0"/>
                                  <a:ea typeface="Cambria Math" panose="02040503050406030204" pitchFamily="18" charset="0"/>
                                </a:rPr>
                                <m:t>=</m:t>
                              </m:r>
                              <m:r>
                                <a:rPr lang="en-US" sz="1600" b="1" i="1">
                                  <a:latin typeface="Cambria Math" panose="02040503050406030204" pitchFamily="18" charset="0"/>
                                  <a:ea typeface="Cambria Math" panose="02040503050406030204" pitchFamily="18" charset="0"/>
                                </a:rPr>
                                <m:t>𝝌</m:t>
                              </m:r>
                              <m:r>
                                <m:rPr>
                                  <m:nor/>
                                </m:rPr>
                                <a:rPr lang="en-US" sz="1600" dirty="0"/>
                                <m:t>,            </m:t>
                              </m:r>
                              <m:r>
                                <m:rPr>
                                  <m:nor/>
                                </m:rPr>
                                <a:rPr lang="en-US" sz="1600" dirty="0">
                                  <a:latin typeface="Calibri" panose="020F0502020204030204" pitchFamily="34" charset="0"/>
                                  <a:cs typeface="Calibri" panose="020F0502020204030204" pitchFamily="34" charset="0"/>
                                </a:rPr>
                                <m:t>on</m:t>
                              </m:r>
                              <m:r>
                                <m:rPr>
                                  <m:nor/>
                                </m:rPr>
                                <a:rPr lang="en-US" sz="1600" dirty="0"/>
                                <m:t> </m:t>
                              </m:r>
                              <m:r>
                                <a:rPr lang="en-US" sz="1600" i="1" dirty="0">
                                  <a:latin typeface="Cambria Math" panose="02040503050406030204" pitchFamily="18" charset="0"/>
                                  <a:ea typeface="Cambria Math" panose="02040503050406030204" pitchFamily="18" charset="0"/>
                                </a:rPr>
                                <m:t>𝜕</m:t>
                              </m:r>
                              <m:sSub>
                                <m:sSubPr>
                                  <m:ctrlPr>
                                    <a:rPr lang="en-US" sz="1600" i="1" dirty="0">
                                      <a:latin typeface="Cambria Math" panose="02040503050406030204" pitchFamily="18" charset="0"/>
                                      <a:ea typeface="Cambria Math" panose="02040503050406030204" pitchFamily="18" charset="0"/>
                                    </a:rPr>
                                  </m:ctrlPr>
                                </m:sSubPr>
                                <m:e>
                                  <m:r>
                                    <m:rPr>
                                      <m:sty m:val="p"/>
                                    </m:rPr>
                                    <a:rPr lang="el-GR" sz="1600" i="1" dirty="0">
                                      <a:latin typeface="Cambria Math" panose="02040503050406030204" pitchFamily="18" charset="0"/>
                                      <a:ea typeface="Cambria Math" panose="02040503050406030204" pitchFamily="18" charset="0"/>
                                    </a:rPr>
                                    <m:t>Ω</m:t>
                                  </m:r>
                                </m:e>
                                <m:sub>
                                  <m:r>
                                    <a:rPr lang="en-US" sz="1600" i="1" dirty="0">
                                      <a:latin typeface="Cambria Math" panose="02040503050406030204" pitchFamily="18" charset="0"/>
                                      <a:ea typeface="Cambria Math" panose="02040503050406030204" pitchFamily="18" charset="0"/>
                                    </a:rPr>
                                    <m:t>1</m:t>
                                  </m:r>
                                </m:sub>
                              </m:sSub>
                              <m:r>
                                <a:rPr lang="en-US" sz="1600" i="1" dirty="0">
                                  <a:latin typeface="Cambria Math" panose="02040503050406030204" pitchFamily="18" charset="0"/>
                                  <a:ea typeface="Cambria Math" panose="02040503050406030204" pitchFamily="18" charset="0"/>
                                </a:rPr>
                                <m:t>\</m:t>
                              </m:r>
                              <m:sSub>
                                <m:sSubPr>
                                  <m:ctrlPr>
                                    <a:rPr lang="en-US" sz="1600" i="1" dirty="0">
                                      <a:latin typeface="Cambria Math" panose="02040503050406030204" pitchFamily="18" charset="0"/>
                                      <a:ea typeface="Cambria Math" panose="02040503050406030204" pitchFamily="18" charset="0"/>
                                    </a:rPr>
                                  </m:ctrlPr>
                                </m:sSubPr>
                                <m:e>
                                  <m:r>
                                    <m:rPr>
                                      <m:sty m:val="p"/>
                                    </m:rPr>
                                    <a:rPr lang="el-GR" sz="1600" i="1" dirty="0">
                                      <a:latin typeface="Cambria Math" panose="02040503050406030204" pitchFamily="18" charset="0"/>
                                      <a:ea typeface="Cambria Math" panose="02040503050406030204" pitchFamily="18" charset="0"/>
                                    </a:rPr>
                                    <m:t>Γ</m:t>
                                  </m:r>
                                </m:e>
                                <m:sub>
                                  <m:r>
                                    <a:rPr lang="en-US" sz="1600" i="1" dirty="0">
                                      <a:latin typeface="Cambria Math" panose="02040503050406030204" pitchFamily="18" charset="0"/>
                                      <a:ea typeface="Cambria Math" panose="02040503050406030204" pitchFamily="18" charset="0"/>
                                    </a:rPr>
                                    <m:t>1</m:t>
                                  </m:r>
                                </m:sub>
                              </m:sSub>
                              <m:r>
                                <m:rPr>
                                  <m:nor/>
                                </m:rPr>
                                <a:rPr lang="en-US" sz="1600" dirty="0">
                                  <a:ea typeface="Cambria Math" panose="02040503050406030204" pitchFamily="18" charset="0"/>
                                </a:rPr>
                                <m:t> </m:t>
                              </m:r>
                            </m:e>
                            <m:e>
                              <m:sSubSup>
                                <m:sSubSupPr>
                                  <m:ctrlPr>
                                    <a:rPr lang="en-US" sz="1600" i="1">
                                      <a:latin typeface="Cambria Math" panose="02040503050406030204" pitchFamily="18" charset="0"/>
                                    </a:rPr>
                                  </m:ctrlPr>
                                </m:sSubSupPr>
                                <m:e>
                                  <m:r>
                                    <a:rPr lang="en-US" sz="1600" b="1" i="1">
                                      <a:latin typeface="Cambria Math" panose="02040503050406030204" pitchFamily="18" charset="0"/>
                                      <a:ea typeface="Cambria Math" panose="02040503050406030204" pitchFamily="18" charset="0"/>
                                    </a:rPr>
                                    <m:t>𝝋</m:t>
                                  </m:r>
                                </m:e>
                                <m:sub>
                                  <m:r>
                                    <a:rPr lang="en-US" sz="1600" i="1">
                                      <a:latin typeface="Cambria Math" panose="02040503050406030204" pitchFamily="18" charset="0"/>
                                    </a:rPr>
                                    <m:t>1</m:t>
                                  </m:r>
                                </m:sub>
                                <m:sup>
                                  <m:r>
                                    <a:rPr lang="en-US" sz="1600" i="1">
                                      <a:latin typeface="Cambria Math" panose="02040503050406030204" pitchFamily="18" charset="0"/>
                                    </a:rPr>
                                    <m:t>(</m:t>
                                  </m:r>
                                  <m:r>
                                    <a:rPr lang="en-US" sz="1600" i="1">
                                      <a:latin typeface="Cambria Math" panose="02040503050406030204" pitchFamily="18" charset="0"/>
                                    </a:rPr>
                                    <m:t>𝑛</m:t>
                                  </m:r>
                                  <m:r>
                                    <a:rPr lang="en-US" sz="1600" i="1">
                                      <a:latin typeface="Cambria Math" panose="02040503050406030204" pitchFamily="18" charset="0"/>
                                    </a:rPr>
                                    <m:t>+1)</m:t>
                                  </m:r>
                                </m:sup>
                              </m:sSubSup>
                              <m:r>
                                <a:rPr lang="en-US" sz="1600" i="1">
                                  <a:latin typeface="Cambria Math" panose="02040503050406030204" pitchFamily="18" charset="0"/>
                                  <a:ea typeface="Cambria Math" panose="02040503050406030204" pitchFamily="18" charset="0"/>
                                </a:rPr>
                                <m:t>=</m:t>
                              </m:r>
                              <m:sSubSup>
                                <m:sSubSupPr>
                                  <m:ctrlPr>
                                    <a:rPr lang="en-US" sz="1600" i="1">
                                      <a:latin typeface="Cambria Math" panose="02040503050406030204" pitchFamily="18" charset="0"/>
                                    </a:rPr>
                                  </m:ctrlPr>
                                </m:sSubSupPr>
                                <m:e>
                                  <m:r>
                                    <a:rPr lang="en-US" sz="1600" b="1" i="1">
                                      <a:latin typeface="Cambria Math" panose="02040503050406030204" pitchFamily="18" charset="0"/>
                                      <a:ea typeface="Cambria Math" panose="02040503050406030204" pitchFamily="18" charset="0"/>
                                    </a:rPr>
                                    <m:t>𝝋</m:t>
                                  </m:r>
                                </m:e>
                                <m:sub>
                                  <m:r>
                                    <a:rPr lang="en-US" sz="1600" i="1">
                                      <a:latin typeface="Cambria Math" panose="02040503050406030204" pitchFamily="18" charset="0"/>
                                      <a:ea typeface="Cambria Math" panose="02040503050406030204" pitchFamily="18" charset="0"/>
                                    </a:rPr>
                                    <m:t>2</m:t>
                                  </m:r>
                                </m:sub>
                                <m:sup>
                                  <m:r>
                                    <a:rPr lang="en-US" sz="1600" i="1">
                                      <a:latin typeface="Cambria Math" panose="02040503050406030204" pitchFamily="18" charset="0"/>
                                    </a:rPr>
                                    <m:t>(</m:t>
                                  </m:r>
                                  <m:r>
                                    <a:rPr lang="en-US" sz="1600" i="1">
                                      <a:latin typeface="Cambria Math" panose="02040503050406030204" pitchFamily="18" charset="0"/>
                                    </a:rPr>
                                    <m:t>𝑛</m:t>
                                  </m:r>
                                  <m:r>
                                    <a:rPr lang="en-US" sz="1600" i="1">
                                      <a:latin typeface="Cambria Math" panose="02040503050406030204" pitchFamily="18" charset="0"/>
                                    </a:rPr>
                                    <m:t>)</m:t>
                                  </m:r>
                                </m:sup>
                              </m:sSubSup>
                              <m:r>
                                <a:rPr lang="en-US" sz="1600" i="1">
                                  <a:latin typeface="Cambria Math" panose="02040503050406030204" pitchFamily="18" charset="0"/>
                                </a:rPr>
                                <m:t>  </m:t>
                              </m:r>
                              <m:r>
                                <m:rPr>
                                  <m:nor/>
                                </m:rPr>
                                <a:rPr lang="en-US" sz="1600">
                                  <a:latin typeface="Cambria Math" panose="02040503050406030204" pitchFamily="18" charset="0"/>
                                </a:rPr>
                                <m:t>                    </m:t>
                              </m:r>
                              <m:r>
                                <m:rPr>
                                  <m:nor/>
                                </m:rPr>
                                <a:rPr lang="en-US" sz="1600" dirty="0">
                                  <a:latin typeface="Calibri" panose="020F0502020204030204" pitchFamily="34" charset="0"/>
                                  <a:cs typeface="Calibri" panose="020F0502020204030204" pitchFamily="34" charset="0"/>
                                </a:rPr>
                                <m:t>on</m:t>
                              </m:r>
                              <m:r>
                                <a:rPr lang="en-US" sz="1600" i="1" dirty="0">
                                  <a:latin typeface="Cambria Math" panose="02040503050406030204" pitchFamily="18" charset="0"/>
                                  <a:cs typeface="Calibri" panose="020F0502020204030204" pitchFamily="34" charset="0"/>
                                </a:rPr>
                                <m:t>  </m:t>
                              </m:r>
                              <m:sSub>
                                <m:sSubPr>
                                  <m:ctrlPr>
                                    <a:rPr lang="en-US" sz="1600" i="1" dirty="0">
                                      <a:latin typeface="Cambria Math" panose="02040503050406030204" pitchFamily="18" charset="0"/>
                                      <a:ea typeface="Cambria Math" panose="02040503050406030204" pitchFamily="18" charset="0"/>
                                    </a:rPr>
                                  </m:ctrlPr>
                                </m:sSubPr>
                                <m:e>
                                  <m:r>
                                    <m:rPr>
                                      <m:sty m:val="p"/>
                                    </m:rPr>
                                    <a:rPr lang="el-GR" sz="1600" i="1" dirty="0">
                                      <a:latin typeface="Cambria Math" panose="02040503050406030204" pitchFamily="18" charset="0"/>
                                      <a:ea typeface="Cambria Math" panose="02040503050406030204" pitchFamily="18" charset="0"/>
                                    </a:rPr>
                                    <m:t>Γ</m:t>
                                  </m:r>
                                </m:e>
                                <m:sub>
                                  <m:r>
                                    <a:rPr lang="en-US" sz="1600" i="1" dirty="0">
                                      <a:latin typeface="Cambria Math" panose="02040503050406030204" pitchFamily="18" charset="0"/>
                                      <a:ea typeface="Cambria Math" panose="02040503050406030204" pitchFamily="18" charset="0"/>
                                    </a:rPr>
                                    <m:t>2</m:t>
                                  </m:r>
                                </m:sub>
                              </m:sSub>
                            </m:e>
                          </m:eqArr>
                        </m:e>
                      </m:d>
                    </m:oMath>
                  </m:oMathPara>
                </a14:m>
                <a:endParaRPr lang="en-US" sz="1600" dirty="0">
                  <a:latin typeface="Cambria Math" panose="02040503050406030204" pitchFamily="18" charset="0"/>
                </a:endParaRPr>
              </a:p>
            </p:txBody>
          </p:sp>
        </mc:Choice>
        <mc:Fallback xmlns="">
          <p:sp>
            <p:nvSpPr>
              <p:cNvPr id="8" name="TextBox 7">
                <a:extLst>
                  <a:ext uri="{FF2B5EF4-FFF2-40B4-BE49-F238E27FC236}">
                    <a16:creationId xmlns:a16="http://schemas.microsoft.com/office/drawing/2014/main" id="{3A4D58E8-5740-5013-4438-87B80E7462FF}"/>
                  </a:ext>
                </a:extLst>
              </p:cNvPr>
              <p:cNvSpPr txBox="1">
                <a:spLocks noRot="1" noChangeAspect="1" noMove="1" noResize="1" noEditPoints="1" noAdjustHandles="1" noChangeArrowheads="1" noChangeShapeType="1" noTextEdit="1"/>
              </p:cNvSpPr>
              <p:nvPr/>
            </p:nvSpPr>
            <p:spPr>
              <a:xfrm>
                <a:off x="4105809" y="1670303"/>
                <a:ext cx="5178175" cy="120218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8C89DA4-987B-DCB7-E65A-74F2FDDE6EBA}"/>
                  </a:ext>
                </a:extLst>
              </p:cNvPr>
              <p:cNvSpPr txBox="1"/>
              <p:nvPr/>
            </p:nvSpPr>
            <p:spPr>
              <a:xfrm>
                <a:off x="4105808" y="2857905"/>
                <a:ext cx="5178175" cy="120218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a:latin typeface="Cambria Math" panose="02040503050406030204" pitchFamily="18" charset="0"/>
                            </a:rPr>
                          </m:ctrlPr>
                        </m:dPr>
                        <m:e>
                          <m:eqArr>
                            <m:eqArrPr>
                              <m:ctrlPr>
                                <a:rPr lang="en-US" sz="1600" i="1">
                                  <a:latin typeface="Cambria Math" panose="02040503050406030204" pitchFamily="18" charset="0"/>
                                </a:rPr>
                              </m:ctrlPr>
                            </m:eqArrPr>
                            <m:e>
                              <m:r>
                                <m:rPr>
                                  <m:sty m:val="p"/>
                                </m:rPr>
                                <a:rPr lang="en-US" sz="1600" dirty="0">
                                  <a:latin typeface="Cambria Math" panose="02040503050406030204" pitchFamily="18" charset="0"/>
                                </a:rPr>
                                <m:t>Div</m:t>
                              </m:r>
                              <m:r>
                                <a:rPr lang="en-US" sz="1600" dirty="0">
                                  <a:latin typeface="Cambria Math" panose="02040503050406030204" pitchFamily="18" charset="0"/>
                                </a:rPr>
                                <m:t> </m:t>
                              </m:r>
                              <m:sSubSup>
                                <m:sSubSupPr>
                                  <m:ctrlPr>
                                    <a:rPr lang="en-US" sz="1600" i="1" dirty="0">
                                      <a:latin typeface="Cambria Math" panose="02040503050406030204" pitchFamily="18" charset="0"/>
                                    </a:rPr>
                                  </m:ctrlPr>
                                </m:sSubSupPr>
                                <m:e>
                                  <m:r>
                                    <a:rPr lang="en-US" sz="1600" b="1" i="1" dirty="0">
                                      <a:latin typeface="Cambria Math" panose="02040503050406030204" pitchFamily="18" charset="0"/>
                                    </a:rPr>
                                    <m:t>𝑷</m:t>
                                  </m:r>
                                </m:e>
                                <m:sub>
                                  <m:r>
                                    <a:rPr lang="en-US" sz="1600" i="1" dirty="0">
                                      <a:latin typeface="Cambria Math" panose="02040503050406030204" pitchFamily="18" charset="0"/>
                                    </a:rPr>
                                    <m:t>2</m:t>
                                  </m:r>
                                </m:sub>
                                <m:sup>
                                  <m:r>
                                    <a:rPr lang="en-US" sz="1600" i="1" dirty="0">
                                      <a:latin typeface="Cambria Math" panose="02040503050406030204" pitchFamily="18" charset="0"/>
                                    </a:rPr>
                                    <m:t>(</m:t>
                                  </m:r>
                                  <m:r>
                                    <a:rPr lang="en-US" sz="1600" i="1" dirty="0">
                                      <a:latin typeface="Cambria Math" panose="02040503050406030204" pitchFamily="18" charset="0"/>
                                    </a:rPr>
                                    <m:t>𝑛</m:t>
                                  </m:r>
                                  <m:r>
                                    <a:rPr lang="en-US" sz="1600" i="1" dirty="0">
                                      <a:latin typeface="Cambria Math" panose="02040503050406030204" pitchFamily="18" charset="0"/>
                                    </a:rPr>
                                    <m:t>+1)</m:t>
                                  </m:r>
                                </m:sup>
                              </m:sSubSup>
                              <m:r>
                                <a:rPr lang="en-US" sz="1600" dirty="0">
                                  <a:latin typeface="Cambria Math" panose="02040503050406030204" pitchFamily="18" charset="0"/>
                                </a:rPr>
                                <m:t>+</m:t>
                              </m:r>
                              <m:r>
                                <a:rPr lang="en-US" sz="1600" i="1">
                                  <a:latin typeface="Cambria Math" panose="02040503050406030204" pitchFamily="18" charset="0"/>
                                  <a:ea typeface="Cambria Math" panose="02040503050406030204" pitchFamily="18" charset="0"/>
                                </a:rPr>
                                <m:t>𝜌</m:t>
                              </m:r>
                              <m:r>
                                <a:rPr lang="en-US" sz="1600" b="1" i="1">
                                  <a:latin typeface="Cambria Math" panose="02040503050406030204" pitchFamily="18" charset="0"/>
                                  <a:ea typeface="Cambria Math" panose="02040503050406030204" pitchFamily="18" charset="0"/>
                                </a:rPr>
                                <m:t>𝑩</m:t>
                              </m:r>
                              <m:r>
                                <a:rPr lang="en-US" sz="1600" b="1" i="1">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𝑡</m:t>
                                  </m:r>
                                </m:e>
                                <m:sub>
                                  <m:r>
                                    <a:rPr lang="en-US" sz="1600" i="1">
                                      <a:latin typeface="Cambria Math" panose="02040503050406030204" pitchFamily="18" charset="0"/>
                                      <a:ea typeface="Cambria Math" panose="02040503050406030204" pitchFamily="18" charset="0"/>
                                    </a:rPr>
                                    <m:t>𝑖</m:t>
                                  </m:r>
                                </m:sub>
                              </m:sSub>
                              <m:r>
                                <a:rPr lang="en-US" sz="1600" b="1" i="1">
                                  <a:latin typeface="Cambria Math" panose="02040503050406030204" pitchFamily="18" charset="0"/>
                                  <a:ea typeface="Cambria Math" panose="02040503050406030204" pitchFamily="18" charset="0"/>
                                </a:rPr>
                                <m:t>)=</m:t>
                              </m:r>
                              <m:r>
                                <a:rPr lang="en-US" sz="1600" b="1" i="1">
                                  <a:latin typeface="Cambria Math" panose="02040503050406030204" pitchFamily="18" charset="0"/>
                                  <a:ea typeface="Cambria Math" panose="02040503050406030204" pitchFamily="18" charset="0"/>
                                </a:rPr>
                                <m:t>𝟎</m:t>
                              </m:r>
                              <m:r>
                                <a:rPr lang="en-US" sz="1600" i="1">
                                  <a:latin typeface="Cambria Math" panose="02040503050406030204" pitchFamily="18" charset="0"/>
                                  <a:ea typeface="Cambria Math" panose="02040503050406030204" pitchFamily="18" charset="0"/>
                                </a:rPr>
                                <m:t> </m:t>
                              </m:r>
                              <m:r>
                                <m:rPr>
                                  <m:nor/>
                                </m:rPr>
                                <a:rPr lang="en-US" sz="1600" dirty="0"/>
                                <m:t>, </m:t>
                              </m:r>
                              <m:r>
                                <m:rPr>
                                  <m:nor/>
                                </m:rPr>
                                <a:rPr lang="en-US" sz="1600" dirty="0">
                                  <a:latin typeface="Calibri" panose="020F0502020204030204" pitchFamily="34" charset="0"/>
                                  <a:cs typeface="Calibri" panose="020F0502020204030204" pitchFamily="34" charset="0"/>
                                </a:rPr>
                                <m:t>in</m:t>
                              </m:r>
                              <m:sSub>
                                <m:sSubPr>
                                  <m:ctrlPr>
                                    <a:rPr lang="en-US" sz="1600" i="1" dirty="0">
                                      <a:latin typeface="Cambria Math" panose="02040503050406030204" pitchFamily="18" charset="0"/>
                                      <a:cs typeface="Calibri" panose="020F0502020204030204" pitchFamily="34" charset="0"/>
                                    </a:rPr>
                                  </m:ctrlPr>
                                </m:sSubPr>
                                <m:e>
                                  <m:r>
                                    <a:rPr lang="en-US" sz="1600" i="1" dirty="0">
                                      <a:latin typeface="Cambria Math" panose="02040503050406030204" pitchFamily="18" charset="0"/>
                                      <a:cs typeface="Calibri" panose="020F0502020204030204" pitchFamily="34" charset="0"/>
                                    </a:rPr>
                                    <m:t> </m:t>
                                  </m:r>
                                  <m:r>
                                    <m:rPr>
                                      <m:sty m:val="p"/>
                                    </m:rPr>
                                    <a:rPr lang="el-GR" sz="1600" i="1" dirty="0">
                                      <a:latin typeface="Cambria Math" panose="02040503050406030204" pitchFamily="18" charset="0"/>
                                      <a:ea typeface="Cambria Math" panose="02040503050406030204" pitchFamily="18" charset="0"/>
                                      <a:cs typeface="Calibri" panose="020F0502020204030204" pitchFamily="34" charset="0"/>
                                    </a:rPr>
                                    <m:t>Ω</m:t>
                                  </m:r>
                                </m:e>
                                <m:sub>
                                  <m:r>
                                    <a:rPr lang="en-US" sz="1600" i="1" dirty="0">
                                      <a:latin typeface="Cambria Math" panose="02040503050406030204" pitchFamily="18" charset="0"/>
                                      <a:ea typeface="Cambria Math" panose="02040503050406030204" pitchFamily="18" charset="0"/>
                                      <a:cs typeface="Calibri" panose="020F0502020204030204" pitchFamily="34" charset="0"/>
                                    </a:rPr>
                                    <m:t>2</m:t>
                                  </m:r>
                                </m:sub>
                              </m:sSub>
                            </m:e>
                            <m:e>
                              <m:sSubSup>
                                <m:sSubSupPr>
                                  <m:ctrlPr>
                                    <a:rPr lang="en-US" sz="1600" i="1">
                                      <a:latin typeface="Cambria Math" panose="02040503050406030204" pitchFamily="18" charset="0"/>
                                    </a:rPr>
                                  </m:ctrlPr>
                                </m:sSubSupPr>
                                <m:e>
                                  <m:r>
                                    <a:rPr lang="en-US" sz="1600" b="1" i="1">
                                      <a:latin typeface="Cambria Math" panose="02040503050406030204" pitchFamily="18" charset="0"/>
                                      <a:ea typeface="Cambria Math" panose="02040503050406030204" pitchFamily="18" charset="0"/>
                                    </a:rPr>
                                    <m:t>𝝋</m:t>
                                  </m:r>
                                </m:e>
                                <m:sub>
                                  <m:r>
                                    <a:rPr lang="en-US" sz="1600" i="1">
                                      <a:latin typeface="Cambria Math" panose="02040503050406030204" pitchFamily="18" charset="0"/>
                                    </a:rPr>
                                    <m:t>2</m:t>
                                  </m:r>
                                </m:sub>
                                <m:sup>
                                  <m:r>
                                    <a:rPr lang="en-US" sz="1600" i="1">
                                      <a:latin typeface="Cambria Math" panose="02040503050406030204" pitchFamily="18" charset="0"/>
                                    </a:rPr>
                                    <m:t>(</m:t>
                                  </m:r>
                                  <m:r>
                                    <a:rPr lang="en-US" sz="1600" i="1">
                                      <a:latin typeface="Cambria Math" panose="02040503050406030204" pitchFamily="18" charset="0"/>
                                    </a:rPr>
                                    <m:t>𝑛</m:t>
                                  </m:r>
                                  <m:r>
                                    <a:rPr lang="en-US" sz="1600" i="1">
                                      <a:latin typeface="Cambria Math" panose="02040503050406030204" pitchFamily="18" charset="0"/>
                                    </a:rPr>
                                    <m:t>+1)</m:t>
                                  </m:r>
                                </m:sup>
                              </m:sSubSup>
                              <m:r>
                                <a:rPr lang="en-US" sz="1600" i="1">
                                  <a:latin typeface="Cambria Math" panose="02040503050406030204" pitchFamily="18" charset="0"/>
                                  <a:ea typeface="Cambria Math" panose="02040503050406030204" pitchFamily="18" charset="0"/>
                                </a:rPr>
                                <m:t>=</m:t>
                              </m:r>
                              <m:r>
                                <a:rPr lang="en-US" sz="1600" b="1" i="1">
                                  <a:latin typeface="Cambria Math" panose="02040503050406030204" pitchFamily="18" charset="0"/>
                                  <a:ea typeface="Cambria Math" panose="02040503050406030204" pitchFamily="18" charset="0"/>
                                </a:rPr>
                                <m:t>𝝌</m:t>
                              </m:r>
                              <m:r>
                                <m:rPr>
                                  <m:nor/>
                                </m:rPr>
                                <a:rPr lang="en-US" sz="1600" dirty="0"/>
                                <m:t>,            </m:t>
                              </m:r>
                              <m:r>
                                <m:rPr>
                                  <m:nor/>
                                </m:rPr>
                                <a:rPr lang="en-US" sz="1600" dirty="0">
                                  <a:latin typeface="Calibri" panose="020F0502020204030204" pitchFamily="34" charset="0"/>
                                  <a:cs typeface="Calibri" panose="020F0502020204030204" pitchFamily="34" charset="0"/>
                                </a:rPr>
                                <m:t>on</m:t>
                              </m:r>
                              <m:r>
                                <m:rPr>
                                  <m:nor/>
                                </m:rPr>
                                <a:rPr lang="en-US" sz="1600" dirty="0"/>
                                <m:t> </m:t>
                              </m:r>
                              <m:r>
                                <a:rPr lang="en-US" sz="1600" i="1" dirty="0">
                                  <a:latin typeface="Cambria Math" panose="02040503050406030204" pitchFamily="18" charset="0"/>
                                  <a:ea typeface="Cambria Math" panose="02040503050406030204" pitchFamily="18" charset="0"/>
                                </a:rPr>
                                <m:t>𝜕</m:t>
                              </m:r>
                              <m:sSub>
                                <m:sSubPr>
                                  <m:ctrlPr>
                                    <a:rPr lang="en-US" sz="1600" i="1" dirty="0">
                                      <a:latin typeface="Cambria Math" panose="02040503050406030204" pitchFamily="18" charset="0"/>
                                      <a:ea typeface="Cambria Math" panose="02040503050406030204" pitchFamily="18" charset="0"/>
                                    </a:rPr>
                                  </m:ctrlPr>
                                </m:sSubPr>
                                <m:e>
                                  <m:r>
                                    <m:rPr>
                                      <m:sty m:val="p"/>
                                    </m:rPr>
                                    <a:rPr lang="el-GR" sz="1600" i="1" dirty="0">
                                      <a:latin typeface="Cambria Math" panose="02040503050406030204" pitchFamily="18" charset="0"/>
                                      <a:ea typeface="Cambria Math" panose="02040503050406030204" pitchFamily="18" charset="0"/>
                                    </a:rPr>
                                    <m:t>Ω</m:t>
                                  </m:r>
                                </m:e>
                                <m:sub>
                                  <m:r>
                                    <a:rPr lang="en-US" sz="1600" i="1" dirty="0">
                                      <a:latin typeface="Cambria Math" panose="02040503050406030204" pitchFamily="18" charset="0"/>
                                      <a:ea typeface="Cambria Math" panose="02040503050406030204" pitchFamily="18" charset="0"/>
                                    </a:rPr>
                                    <m:t>2</m:t>
                                  </m:r>
                                </m:sub>
                              </m:sSub>
                              <m:r>
                                <a:rPr lang="en-US" sz="1600" i="1" dirty="0">
                                  <a:latin typeface="Cambria Math" panose="02040503050406030204" pitchFamily="18" charset="0"/>
                                  <a:ea typeface="Cambria Math" panose="02040503050406030204" pitchFamily="18" charset="0"/>
                                </a:rPr>
                                <m:t>\</m:t>
                              </m:r>
                              <m:sSub>
                                <m:sSubPr>
                                  <m:ctrlPr>
                                    <a:rPr lang="en-US" sz="1600" i="1" dirty="0">
                                      <a:latin typeface="Cambria Math" panose="02040503050406030204" pitchFamily="18" charset="0"/>
                                      <a:ea typeface="Cambria Math" panose="02040503050406030204" pitchFamily="18" charset="0"/>
                                    </a:rPr>
                                  </m:ctrlPr>
                                </m:sSubPr>
                                <m:e>
                                  <m:r>
                                    <m:rPr>
                                      <m:sty m:val="p"/>
                                    </m:rPr>
                                    <a:rPr lang="el-GR" sz="1600" i="1" dirty="0">
                                      <a:latin typeface="Cambria Math" panose="02040503050406030204" pitchFamily="18" charset="0"/>
                                      <a:ea typeface="Cambria Math" panose="02040503050406030204" pitchFamily="18" charset="0"/>
                                    </a:rPr>
                                    <m:t>Γ</m:t>
                                  </m:r>
                                </m:e>
                                <m:sub>
                                  <m:r>
                                    <a:rPr lang="en-US" sz="1600" i="1" dirty="0">
                                      <a:latin typeface="Cambria Math" panose="02040503050406030204" pitchFamily="18" charset="0"/>
                                      <a:ea typeface="Cambria Math" panose="02040503050406030204" pitchFamily="18" charset="0"/>
                                    </a:rPr>
                                    <m:t>2</m:t>
                                  </m:r>
                                </m:sub>
                              </m:sSub>
                              <m:r>
                                <m:rPr>
                                  <m:nor/>
                                </m:rPr>
                                <a:rPr lang="en-US" sz="1600" dirty="0">
                                  <a:ea typeface="Cambria Math" panose="02040503050406030204" pitchFamily="18" charset="0"/>
                                </a:rPr>
                                <m:t> </m:t>
                              </m:r>
                            </m:e>
                            <m:e>
                              <m:sSubSup>
                                <m:sSubSupPr>
                                  <m:ctrlPr>
                                    <a:rPr lang="en-US" sz="1600" i="1" smtClean="0">
                                      <a:solidFill>
                                        <a:srgbClr val="FF0000"/>
                                      </a:solidFill>
                                      <a:latin typeface="Cambria Math" panose="02040503050406030204" pitchFamily="18" charset="0"/>
                                    </a:rPr>
                                  </m:ctrlPr>
                                </m:sSubSupPr>
                                <m:e>
                                  <m:r>
                                    <a:rPr lang="en-US" sz="1600" b="1" i="1">
                                      <a:solidFill>
                                        <a:srgbClr val="FF0000"/>
                                      </a:solidFill>
                                      <a:latin typeface="Cambria Math" panose="02040503050406030204" pitchFamily="18" charset="0"/>
                                      <a:ea typeface="Cambria Math" panose="02040503050406030204" pitchFamily="18" charset="0"/>
                                    </a:rPr>
                                    <m:t>𝝋</m:t>
                                  </m:r>
                                </m:e>
                                <m:sub>
                                  <m:r>
                                    <a:rPr lang="en-US" sz="1600" i="1">
                                      <a:solidFill>
                                        <a:srgbClr val="FF0000"/>
                                      </a:solidFill>
                                      <a:latin typeface="Cambria Math" panose="02040503050406030204" pitchFamily="18" charset="0"/>
                                      <a:ea typeface="Cambria Math" panose="02040503050406030204" pitchFamily="18" charset="0"/>
                                    </a:rPr>
                                    <m:t>2</m:t>
                                  </m:r>
                                </m:sub>
                                <m:sup>
                                  <m:r>
                                    <a:rPr lang="en-US" sz="1600" i="1">
                                      <a:solidFill>
                                        <a:srgbClr val="FF0000"/>
                                      </a:solidFill>
                                      <a:latin typeface="Cambria Math" panose="02040503050406030204" pitchFamily="18" charset="0"/>
                                    </a:rPr>
                                    <m:t>(</m:t>
                                  </m:r>
                                  <m:r>
                                    <a:rPr lang="en-US" sz="1600" i="1">
                                      <a:solidFill>
                                        <a:srgbClr val="FF0000"/>
                                      </a:solidFill>
                                      <a:latin typeface="Cambria Math" panose="02040503050406030204" pitchFamily="18" charset="0"/>
                                    </a:rPr>
                                    <m:t>𝑛</m:t>
                                  </m:r>
                                  <m:r>
                                    <a:rPr lang="en-US" sz="1600" i="1">
                                      <a:solidFill>
                                        <a:srgbClr val="FF0000"/>
                                      </a:solidFill>
                                      <a:latin typeface="Cambria Math" panose="02040503050406030204" pitchFamily="18" charset="0"/>
                                    </a:rPr>
                                    <m:t>+1)</m:t>
                                  </m:r>
                                </m:sup>
                              </m:sSubSup>
                              <m:r>
                                <a:rPr lang="en-US" sz="1600" i="1">
                                  <a:solidFill>
                                    <a:srgbClr val="FF0000"/>
                                  </a:solidFill>
                                  <a:latin typeface="Cambria Math" panose="02040503050406030204" pitchFamily="18" charset="0"/>
                                  <a:ea typeface="Cambria Math" panose="02040503050406030204" pitchFamily="18" charset="0"/>
                                </a:rPr>
                                <m:t>=</m:t>
                              </m:r>
                              <m:sSubSup>
                                <m:sSubSupPr>
                                  <m:ctrlPr>
                                    <a:rPr lang="en-US" sz="1600" i="1">
                                      <a:solidFill>
                                        <a:srgbClr val="FF0000"/>
                                      </a:solidFill>
                                      <a:latin typeface="Cambria Math" panose="02040503050406030204" pitchFamily="18" charset="0"/>
                                    </a:rPr>
                                  </m:ctrlPr>
                                </m:sSubSupPr>
                                <m:e>
                                  <m:r>
                                    <a:rPr lang="en-US" sz="1600" b="1" i="1">
                                      <a:solidFill>
                                        <a:srgbClr val="FF0000"/>
                                      </a:solidFill>
                                      <a:latin typeface="Cambria Math" panose="02040503050406030204" pitchFamily="18" charset="0"/>
                                      <a:ea typeface="Cambria Math" panose="02040503050406030204" pitchFamily="18" charset="0"/>
                                    </a:rPr>
                                    <m:t>𝝋</m:t>
                                  </m:r>
                                </m:e>
                                <m:sub>
                                  <m:r>
                                    <a:rPr lang="en-US" sz="1600" i="1">
                                      <a:solidFill>
                                        <a:srgbClr val="FF0000"/>
                                      </a:solidFill>
                                      <a:latin typeface="Cambria Math" panose="02040503050406030204" pitchFamily="18" charset="0"/>
                                      <a:ea typeface="Cambria Math" panose="02040503050406030204" pitchFamily="18" charset="0"/>
                                    </a:rPr>
                                    <m:t>1</m:t>
                                  </m:r>
                                </m:sub>
                                <m:sup>
                                  <m:r>
                                    <a:rPr lang="en-US" sz="1600" i="1">
                                      <a:solidFill>
                                        <a:srgbClr val="FF0000"/>
                                      </a:solidFill>
                                      <a:latin typeface="Cambria Math" panose="02040503050406030204" pitchFamily="18" charset="0"/>
                                    </a:rPr>
                                    <m:t>(</m:t>
                                  </m:r>
                                  <m:r>
                                    <a:rPr lang="en-US" sz="1600" i="1">
                                      <a:solidFill>
                                        <a:srgbClr val="FF0000"/>
                                      </a:solidFill>
                                      <a:latin typeface="Cambria Math" panose="02040503050406030204" pitchFamily="18" charset="0"/>
                                    </a:rPr>
                                    <m:t>𝑛</m:t>
                                  </m:r>
                                  <m:r>
                                    <a:rPr lang="en-US" sz="1600" i="1">
                                      <a:solidFill>
                                        <a:srgbClr val="FF0000"/>
                                      </a:solidFill>
                                      <a:latin typeface="Cambria Math" panose="02040503050406030204" pitchFamily="18" charset="0"/>
                                    </a:rPr>
                                    <m:t>)</m:t>
                                  </m:r>
                                </m:sup>
                              </m:sSubSup>
                              <m:r>
                                <a:rPr lang="en-US" sz="1600" i="1">
                                  <a:solidFill>
                                    <a:srgbClr val="FF0000"/>
                                  </a:solidFill>
                                  <a:latin typeface="Cambria Math" panose="02040503050406030204" pitchFamily="18" charset="0"/>
                                </a:rPr>
                                <m:t>  </m:t>
                              </m:r>
                              <m:r>
                                <m:rPr>
                                  <m:nor/>
                                </m:rPr>
                                <a:rPr lang="en-US" sz="1600">
                                  <a:solidFill>
                                    <a:srgbClr val="FF0000"/>
                                  </a:solidFill>
                                  <a:latin typeface="Cambria Math" panose="02040503050406030204" pitchFamily="18" charset="0"/>
                                </a:rPr>
                                <m:t>               </m:t>
                              </m:r>
                              <m:r>
                                <m:rPr>
                                  <m:nor/>
                                </m:rPr>
                                <a:rPr lang="en-US" sz="1600" dirty="0">
                                  <a:solidFill>
                                    <a:srgbClr val="FF0000"/>
                                  </a:solidFill>
                                  <a:latin typeface="Calibri" panose="020F0502020204030204" pitchFamily="34" charset="0"/>
                                  <a:cs typeface="Calibri" panose="020F0502020204030204" pitchFamily="34" charset="0"/>
                                </a:rPr>
                                <m:t>on</m:t>
                              </m:r>
                              <m:r>
                                <a:rPr lang="en-US" sz="1600" i="1" dirty="0">
                                  <a:solidFill>
                                    <a:srgbClr val="FF0000"/>
                                  </a:solidFill>
                                  <a:latin typeface="Cambria Math" panose="02040503050406030204" pitchFamily="18" charset="0"/>
                                  <a:cs typeface="Calibri" panose="020F0502020204030204" pitchFamily="34" charset="0"/>
                                </a:rPr>
                                <m:t>  </m:t>
                              </m:r>
                              <m:sSub>
                                <m:sSubPr>
                                  <m:ctrlPr>
                                    <a:rPr lang="en-US" sz="1600" i="1" dirty="0">
                                      <a:solidFill>
                                        <a:srgbClr val="FF0000"/>
                                      </a:solidFill>
                                      <a:latin typeface="Cambria Math" panose="02040503050406030204" pitchFamily="18" charset="0"/>
                                      <a:ea typeface="Cambria Math" panose="02040503050406030204" pitchFamily="18" charset="0"/>
                                    </a:rPr>
                                  </m:ctrlPr>
                                </m:sSubPr>
                                <m:e>
                                  <m:r>
                                    <m:rPr>
                                      <m:sty m:val="p"/>
                                    </m:rPr>
                                    <a:rPr lang="el-GR" sz="1600" i="1" dirty="0">
                                      <a:solidFill>
                                        <a:srgbClr val="FF0000"/>
                                      </a:solidFill>
                                      <a:latin typeface="Cambria Math" panose="02040503050406030204" pitchFamily="18" charset="0"/>
                                      <a:ea typeface="Cambria Math" panose="02040503050406030204" pitchFamily="18" charset="0"/>
                                    </a:rPr>
                                    <m:t>Γ</m:t>
                                  </m:r>
                                </m:e>
                                <m:sub>
                                  <m:r>
                                    <a:rPr lang="en-US" sz="1600" i="1" dirty="0">
                                      <a:solidFill>
                                        <a:srgbClr val="FF0000"/>
                                      </a:solidFill>
                                      <a:latin typeface="Cambria Math" panose="02040503050406030204" pitchFamily="18" charset="0"/>
                                      <a:ea typeface="Cambria Math" panose="02040503050406030204" pitchFamily="18" charset="0"/>
                                    </a:rPr>
                                    <m:t>2</m:t>
                                  </m:r>
                                </m:sub>
                              </m:sSub>
                            </m:e>
                          </m:eqArr>
                        </m:e>
                      </m:d>
                    </m:oMath>
                  </m:oMathPara>
                </a14:m>
                <a:endParaRPr lang="en-US" sz="1600" dirty="0">
                  <a:latin typeface="Cambria Math" panose="02040503050406030204" pitchFamily="18" charset="0"/>
                </a:endParaRPr>
              </a:p>
            </p:txBody>
          </p:sp>
        </mc:Choice>
        <mc:Fallback xmlns="">
          <p:sp>
            <p:nvSpPr>
              <p:cNvPr id="10" name="TextBox 9">
                <a:extLst>
                  <a:ext uri="{FF2B5EF4-FFF2-40B4-BE49-F238E27FC236}">
                    <a16:creationId xmlns:a16="http://schemas.microsoft.com/office/drawing/2014/main" id="{B8C89DA4-987B-DCB7-E65A-74F2FDDE6EBA}"/>
                  </a:ext>
                </a:extLst>
              </p:cNvPr>
              <p:cNvSpPr txBox="1">
                <a:spLocks noRot="1" noChangeAspect="1" noMove="1" noResize="1" noEditPoints="1" noAdjustHandles="1" noChangeArrowheads="1" noChangeShapeType="1" noTextEdit="1"/>
              </p:cNvSpPr>
              <p:nvPr/>
            </p:nvSpPr>
            <p:spPr>
              <a:xfrm>
                <a:off x="4105808" y="2857905"/>
                <a:ext cx="5178175" cy="1202189"/>
              </a:xfrm>
              <a:prstGeom prst="rect">
                <a:avLst/>
              </a:prstGeom>
              <a:blipFill>
                <a:blip r:embed="rId7"/>
                <a:stretch>
                  <a:fillRect/>
                </a:stretch>
              </a:blipFill>
            </p:spPr>
            <p:txBody>
              <a:bodyPr/>
              <a:lstStyle/>
              <a:p>
                <a:r>
                  <a:rPr lang="en-US">
                    <a:noFill/>
                  </a:rPr>
                  <a:t> </a:t>
                </a:r>
              </a:p>
            </p:txBody>
          </p:sp>
        </mc:Fallback>
      </mc:AlternateContent>
      <p:grpSp>
        <p:nvGrpSpPr>
          <p:cNvPr id="13" name="Group 12">
            <a:extLst>
              <a:ext uri="{FF2B5EF4-FFF2-40B4-BE49-F238E27FC236}">
                <a16:creationId xmlns:a16="http://schemas.microsoft.com/office/drawing/2014/main" id="{082CCF0A-B8A5-46E3-BE51-E7949D8B48CA}"/>
              </a:ext>
            </a:extLst>
          </p:cNvPr>
          <p:cNvGrpSpPr/>
          <p:nvPr/>
        </p:nvGrpSpPr>
        <p:grpSpPr>
          <a:xfrm>
            <a:off x="9439491" y="869335"/>
            <a:ext cx="2304285" cy="945643"/>
            <a:chOff x="4855220" y="1031235"/>
            <a:chExt cx="2136311" cy="945643"/>
          </a:xfrm>
        </p:grpSpPr>
        <p:grpSp>
          <p:nvGrpSpPr>
            <p:cNvPr id="15" name="Group 14">
              <a:extLst>
                <a:ext uri="{FF2B5EF4-FFF2-40B4-BE49-F238E27FC236}">
                  <a16:creationId xmlns:a16="http://schemas.microsoft.com/office/drawing/2014/main" id="{6BCF90B2-39DF-B9D8-3852-913216E46728}"/>
                </a:ext>
              </a:extLst>
            </p:cNvPr>
            <p:cNvGrpSpPr/>
            <p:nvPr/>
          </p:nvGrpSpPr>
          <p:grpSpPr>
            <a:xfrm>
              <a:off x="4855220" y="1031235"/>
              <a:ext cx="2136311" cy="945643"/>
              <a:chOff x="7102437" y="3377795"/>
              <a:chExt cx="2848414" cy="1260856"/>
            </a:xfrm>
          </p:grpSpPr>
          <p:sp>
            <p:nvSpPr>
              <p:cNvPr id="17" name="TextBox 16">
                <a:extLst>
                  <a:ext uri="{FF2B5EF4-FFF2-40B4-BE49-F238E27FC236}">
                    <a16:creationId xmlns:a16="http://schemas.microsoft.com/office/drawing/2014/main" id="{52320F55-0489-9102-B8CE-C9387446C7D1}"/>
                  </a:ext>
                </a:extLst>
              </p:cNvPr>
              <p:cNvSpPr txBox="1"/>
              <p:nvPr/>
            </p:nvSpPr>
            <p:spPr>
              <a:xfrm>
                <a:off x="7102437" y="3415188"/>
                <a:ext cx="1962614" cy="451405"/>
              </a:xfrm>
              <a:prstGeom prst="rect">
                <a:avLst/>
              </a:prstGeom>
              <a:noFill/>
            </p:spPr>
            <p:txBody>
              <a:bodyPr wrap="square" rtlCol="0">
                <a:spAutoFit/>
              </a:bodyPr>
              <a:lstStyle/>
              <a:p>
                <a:r>
                  <a:rPr lang="en-US" sz="1600" b="1" i="1" dirty="0">
                    <a:solidFill>
                      <a:srgbClr val="0070C0"/>
                    </a:solidFill>
                    <a:cs typeface="Calibri" panose="020F0502020204030204" pitchFamily="34" charset="0"/>
                  </a:rPr>
                  <a:t>Model PDE:</a:t>
                </a:r>
              </a:p>
            </p:txBody>
          </p:sp>
          <p:sp>
            <p:nvSpPr>
              <p:cNvPr id="18" name="Rectangle 17">
                <a:extLst>
                  <a:ext uri="{FF2B5EF4-FFF2-40B4-BE49-F238E27FC236}">
                    <a16:creationId xmlns:a16="http://schemas.microsoft.com/office/drawing/2014/main" id="{91E0CD8F-8F02-AAD2-E0F0-1C3A8FE5DDD9}"/>
                  </a:ext>
                </a:extLst>
              </p:cNvPr>
              <p:cNvSpPr/>
              <p:nvPr/>
            </p:nvSpPr>
            <p:spPr>
              <a:xfrm>
                <a:off x="7102437" y="3377795"/>
                <a:ext cx="2848414" cy="1260856"/>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9154C40-D89F-A511-2E0A-09F42AD06E0D}"/>
                    </a:ext>
                  </a:extLst>
                </p:cNvPr>
                <p:cNvSpPr txBox="1"/>
                <p:nvPr/>
              </p:nvSpPr>
              <p:spPr>
                <a:xfrm>
                  <a:off x="4966965" y="1403127"/>
                  <a:ext cx="1952073" cy="5148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500" i="1">
                                <a:latin typeface="Cambria Math" panose="02040503050406030204" pitchFamily="18" charset="0"/>
                              </a:rPr>
                            </m:ctrlPr>
                          </m:dPr>
                          <m:e>
                            <m:eqArr>
                              <m:eqArrPr>
                                <m:ctrlPr>
                                  <a:rPr lang="en-US" sz="1500" i="1">
                                    <a:latin typeface="Cambria Math" panose="02040503050406030204" pitchFamily="18" charset="0"/>
                                  </a:rPr>
                                </m:ctrlPr>
                              </m:eqArrPr>
                              <m:e>
                                <m:r>
                                  <m:rPr>
                                    <m:sty m:val="p"/>
                                  </m:rPr>
                                  <a:rPr lang="en-US" sz="1500" dirty="0">
                                    <a:latin typeface="Cambria Math" panose="02040503050406030204" pitchFamily="18" charset="0"/>
                                  </a:rPr>
                                  <m:t>Div</m:t>
                                </m:r>
                                <m:r>
                                  <a:rPr lang="en-US" sz="1500" i="1" dirty="0">
                                    <a:latin typeface="Cambria Math" panose="02040503050406030204" pitchFamily="18" charset="0"/>
                                  </a:rPr>
                                  <m:t> </m:t>
                                </m:r>
                                <m:r>
                                  <a:rPr lang="en-US" sz="1500" b="1" i="1" dirty="0">
                                    <a:latin typeface="Cambria Math" panose="02040503050406030204" pitchFamily="18" charset="0"/>
                                  </a:rPr>
                                  <m:t>𝑷</m:t>
                                </m:r>
                                <m:r>
                                  <a:rPr lang="en-US" sz="1500" dirty="0">
                                    <a:latin typeface="Cambria Math" panose="02040503050406030204" pitchFamily="18" charset="0"/>
                                  </a:rPr>
                                  <m:t>+</m:t>
                                </m:r>
                                <m:r>
                                  <a:rPr lang="en-US" sz="1500" i="1">
                                    <a:latin typeface="Cambria Math" panose="02040503050406030204" pitchFamily="18" charset="0"/>
                                    <a:ea typeface="Cambria Math" panose="02040503050406030204" pitchFamily="18" charset="0"/>
                                  </a:rPr>
                                  <m:t>𝜌</m:t>
                                </m:r>
                                <m:r>
                                  <a:rPr lang="en-US" sz="1500" b="1" i="1">
                                    <a:latin typeface="Cambria Math" panose="02040503050406030204" pitchFamily="18" charset="0"/>
                                    <a:ea typeface="Cambria Math" panose="02040503050406030204" pitchFamily="18" charset="0"/>
                                  </a:rPr>
                                  <m:t>𝑩</m:t>
                                </m:r>
                                <m:r>
                                  <a:rPr lang="en-US" sz="1500" b="1" i="1">
                                    <a:latin typeface="Cambria Math" panose="02040503050406030204" pitchFamily="18" charset="0"/>
                                    <a:ea typeface="Cambria Math" panose="02040503050406030204" pitchFamily="18" charset="0"/>
                                  </a:rPr>
                                  <m:t>=</m:t>
                                </m:r>
                                <m:r>
                                  <a:rPr lang="en-US" sz="1500" b="1" i="1">
                                    <a:latin typeface="Cambria Math" panose="02040503050406030204" pitchFamily="18" charset="0"/>
                                    <a:ea typeface="Cambria Math" panose="02040503050406030204" pitchFamily="18" charset="0"/>
                                  </a:rPr>
                                  <m:t>𝟎</m:t>
                                </m:r>
                                <m:r>
                                  <a:rPr lang="en-US" sz="1500" i="1">
                                    <a:latin typeface="Cambria Math" panose="02040503050406030204" pitchFamily="18" charset="0"/>
                                    <a:ea typeface="Cambria Math" panose="02040503050406030204" pitchFamily="18" charset="0"/>
                                  </a:rPr>
                                  <m:t> </m:t>
                                </m:r>
                                <m:r>
                                  <m:rPr>
                                    <m:nor/>
                                  </m:rPr>
                                  <a:rPr lang="en-US" sz="1500" dirty="0"/>
                                  <m:t>, </m:t>
                                </m:r>
                                <m:r>
                                  <m:rPr>
                                    <m:nor/>
                                  </m:rPr>
                                  <a:rPr lang="en-US" sz="1500" dirty="0">
                                    <a:latin typeface="Calibri" panose="020F0502020204030204" pitchFamily="34" charset="0"/>
                                    <a:cs typeface="Calibri" panose="020F0502020204030204" pitchFamily="34" charset="0"/>
                                  </a:rPr>
                                  <m:t>in</m:t>
                                </m:r>
                                <m:r>
                                  <m:rPr>
                                    <m:nor/>
                                  </m:rPr>
                                  <a:rPr lang="en-US" sz="1500" dirty="0"/>
                                  <m:t> </m:t>
                                </m:r>
                                <m:r>
                                  <m:rPr>
                                    <m:sty m:val="p"/>
                                    <m:brk m:alnAt="23"/>
                                  </m:rPr>
                                  <a:rPr lang="el-GR" sz="1500" i="1">
                                    <a:latin typeface="Cambria Math" panose="02040503050406030204" pitchFamily="18" charset="0"/>
                                    <a:ea typeface="Cambria Math" panose="02040503050406030204" pitchFamily="18" charset="0"/>
                                  </a:rPr>
                                  <m:t>Ω</m:t>
                                </m:r>
                              </m:e>
                              <m:e>
                                <m:r>
                                  <a:rPr lang="en-US" sz="1500" b="1" i="1">
                                    <a:latin typeface="Cambria Math" panose="02040503050406030204" pitchFamily="18" charset="0"/>
                                    <a:ea typeface="Cambria Math" panose="02040503050406030204" pitchFamily="18" charset="0"/>
                                  </a:rPr>
                                  <m:t>𝝋</m:t>
                                </m:r>
                                <m:r>
                                  <a:rPr lang="en-US" sz="1500" i="1">
                                    <a:latin typeface="Cambria Math" panose="02040503050406030204" pitchFamily="18" charset="0"/>
                                    <a:ea typeface="Cambria Math" panose="02040503050406030204" pitchFamily="18" charset="0"/>
                                  </a:rPr>
                                  <m:t>=</m:t>
                                </m:r>
                                <m:r>
                                  <a:rPr lang="en-US" sz="1500" b="1" i="1">
                                    <a:latin typeface="Cambria Math" panose="02040503050406030204" pitchFamily="18" charset="0"/>
                                    <a:ea typeface="Cambria Math" panose="02040503050406030204" pitchFamily="18" charset="0"/>
                                  </a:rPr>
                                  <m:t>𝝌</m:t>
                                </m:r>
                                <m:r>
                                  <a:rPr lang="en-US" sz="1500" i="1">
                                    <a:latin typeface="Cambria Math" panose="02040503050406030204" pitchFamily="18" charset="0"/>
                                    <a:ea typeface="Cambria Math" panose="02040503050406030204" pitchFamily="18" charset="0"/>
                                  </a:rPr>
                                  <m:t>, </m:t>
                                </m:r>
                                <m:r>
                                  <m:rPr>
                                    <m:nor/>
                                  </m:rPr>
                                  <a:rPr lang="en-US" sz="1500" dirty="0"/>
                                  <m:t>      </m:t>
                                </m:r>
                                <m:r>
                                  <m:rPr>
                                    <m:nor/>
                                  </m:rPr>
                                  <a:rPr lang="en-US" sz="1500" dirty="0">
                                    <a:latin typeface="Calibri" panose="020F0502020204030204" pitchFamily="34" charset="0"/>
                                    <a:cs typeface="Calibri" panose="020F0502020204030204" pitchFamily="34" charset="0"/>
                                  </a:rPr>
                                  <m:t>on</m:t>
                                </m:r>
                                <m:r>
                                  <m:rPr>
                                    <m:nor/>
                                  </m:rPr>
                                  <a:rPr lang="en-US" sz="1500" dirty="0"/>
                                  <m:t> </m:t>
                                </m:r>
                                <m:r>
                                  <a:rPr lang="en-US" sz="1500" i="1" dirty="0">
                                    <a:latin typeface="Cambria Math" panose="02040503050406030204" pitchFamily="18" charset="0"/>
                                    <a:ea typeface="Cambria Math" panose="02040503050406030204" pitchFamily="18" charset="0"/>
                                  </a:rPr>
                                  <m:t>𝜕</m:t>
                                </m:r>
                                <m:r>
                                  <m:rPr>
                                    <m:sty m:val="p"/>
                                    <m:brk m:alnAt="23"/>
                                  </m:rPr>
                                  <a:rPr lang="el-GR" sz="1500" i="1">
                                    <a:latin typeface="Cambria Math" panose="02040503050406030204" pitchFamily="18" charset="0"/>
                                    <a:ea typeface="Cambria Math" panose="02040503050406030204" pitchFamily="18" charset="0"/>
                                  </a:rPr>
                                  <m:t>Ω</m:t>
                                </m:r>
                              </m:e>
                            </m:eqArr>
                          </m:e>
                        </m:d>
                      </m:oMath>
                    </m:oMathPara>
                  </a14:m>
                  <a:endParaRPr lang="en-US" sz="1500" dirty="0"/>
                </a:p>
              </p:txBody>
            </p:sp>
          </mc:Choice>
          <mc:Fallback xmlns="">
            <p:sp>
              <p:nvSpPr>
                <p:cNvPr id="16" name="TextBox 15">
                  <a:extLst>
                    <a:ext uri="{FF2B5EF4-FFF2-40B4-BE49-F238E27FC236}">
                      <a16:creationId xmlns:a16="http://schemas.microsoft.com/office/drawing/2014/main" id="{39154C40-D89F-A511-2E0A-09F42AD06E0D}"/>
                    </a:ext>
                  </a:extLst>
                </p:cNvPr>
                <p:cNvSpPr txBox="1">
                  <a:spLocks noRot="1" noChangeAspect="1" noMove="1" noResize="1" noEditPoints="1" noAdjustHandles="1" noChangeArrowheads="1" noChangeShapeType="1" noTextEdit="1"/>
                </p:cNvSpPr>
                <p:nvPr/>
              </p:nvSpPr>
              <p:spPr>
                <a:xfrm>
                  <a:off x="4966965" y="1403127"/>
                  <a:ext cx="1952073" cy="514885"/>
                </a:xfrm>
                <a:prstGeom prst="rect">
                  <a:avLst/>
                </a:prstGeom>
                <a:blipFill>
                  <a:blip r:embed="rId8"/>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388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BAA224BF-E5E3-05EC-13FC-522A514B1563}"/>
              </a:ext>
            </a:extLst>
          </p:cNvPr>
          <p:cNvGrpSpPr/>
          <p:nvPr/>
        </p:nvGrpSpPr>
        <p:grpSpPr>
          <a:xfrm>
            <a:off x="256032" y="1241721"/>
            <a:ext cx="9971857" cy="2864007"/>
            <a:chOff x="256032" y="1049049"/>
            <a:chExt cx="9971857" cy="2864007"/>
          </a:xfrm>
        </p:grpSpPr>
        <p:sp>
          <p:nvSpPr>
            <p:cNvPr id="5" name="TextBox 4">
              <a:extLst>
                <a:ext uri="{FF2B5EF4-FFF2-40B4-BE49-F238E27FC236}">
                  <a16:creationId xmlns:a16="http://schemas.microsoft.com/office/drawing/2014/main" id="{52854C8A-0B80-4841-BB33-70092436AE64}"/>
                </a:ext>
              </a:extLst>
            </p:cNvPr>
            <p:cNvSpPr txBox="1"/>
            <p:nvPr/>
          </p:nvSpPr>
          <p:spPr>
            <a:xfrm>
              <a:off x="256032" y="1049049"/>
              <a:ext cx="5241073" cy="400110"/>
            </a:xfrm>
            <a:prstGeom prst="rect">
              <a:avLst/>
            </a:prstGeom>
            <a:noFill/>
          </p:spPr>
          <p:txBody>
            <a:bodyPr wrap="square" rtlCol="0">
              <a:spAutoFit/>
            </a:bodyPr>
            <a:lstStyle/>
            <a:p>
              <a:r>
                <a:rPr lang="en-US" sz="2000" b="1" dirty="0">
                  <a:solidFill>
                    <a:srgbClr val="0070C0"/>
                  </a:solidFill>
                </a:rPr>
                <a:t>Multiplicative Overlapping Schwarz</a:t>
              </a:r>
            </a:p>
          </p:txBody>
        </p:sp>
        <p:sp>
          <p:nvSpPr>
            <p:cNvPr id="2" name="TextBox 1">
              <a:extLst>
                <a:ext uri="{FF2B5EF4-FFF2-40B4-BE49-F238E27FC236}">
                  <a16:creationId xmlns:a16="http://schemas.microsoft.com/office/drawing/2014/main" id="{41F7B149-7E68-9F02-A1F1-FA64AE862355}"/>
                </a:ext>
              </a:extLst>
            </p:cNvPr>
            <p:cNvSpPr txBox="1"/>
            <p:nvPr/>
          </p:nvSpPr>
          <p:spPr>
            <a:xfrm>
              <a:off x="4986816" y="1072075"/>
              <a:ext cx="5241073" cy="400110"/>
            </a:xfrm>
            <a:prstGeom prst="rect">
              <a:avLst/>
            </a:prstGeom>
            <a:noFill/>
          </p:spPr>
          <p:txBody>
            <a:bodyPr wrap="square" rtlCol="0">
              <a:spAutoFit/>
            </a:bodyPr>
            <a:lstStyle/>
            <a:p>
              <a:r>
                <a:rPr lang="en-US" sz="2000" b="1" dirty="0">
                  <a:solidFill>
                    <a:srgbClr val="0070C0"/>
                  </a:solidFill>
                </a:rPr>
                <a:t>Additive Overlapping Schwarz</a:t>
              </a:r>
            </a:p>
          </p:txBody>
        </p:sp>
        <p:cxnSp>
          <p:nvCxnSpPr>
            <p:cNvPr id="39" name="Straight Connector 38">
              <a:extLst>
                <a:ext uri="{FF2B5EF4-FFF2-40B4-BE49-F238E27FC236}">
                  <a16:creationId xmlns:a16="http://schemas.microsoft.com/office/drawing/2014/main" id="{67C6BD39-23E9-BF73-174E-834F0B60DF07}"/>
                </a:ext>
              </a:extLst>
            </p:cNvPr>
            <p:cNvCxnSpPr>
              <a:cxnSpLocks/>
            </p:cNvCxnSpPr>
            <p:nvPr/>
          </p:nvCxnSpPr>
          <p:spPr>
            <a:xfrm>
              <a:off x="4727448" y="1049049"/>
              <a:ext cx="0" cy="28640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Slide Number Placeholder 3">
            <a:extLst>
              <a:ext uri="{FF2B5EF4-FFF2-40B4-BE49-F238E27FC236}">
                <a16:creationId xmlns:a16="http://schemas.microsoft.com/office/drawing/2014/main" id="{08CC152D-E1DD-4F19-AE0F-28F8A4C5A83F}"/>
              </a:ext>
            </a:extLst>
          </p:cNvPr>
          <p:cNvSpPr>
            <a:spLocks noGrp="1"/>
          </p:cNvSpPr>
          <p:nvPr>
            <p:ph type="sldNum" sz="quarter" idx="12"/>
          </p:nvPr>
        </p:nvSpPr>
        <p:spPr/>
        <p:txBody>
          <a:bodyPr/>
          <a:lstStyle/>
          <a:p>
            <a:fld id="{A5E55A7B-7854-E145-92D9-B491DF4BAE2D}" type="slidenum">
              <a:rPr lang="en-US" smtClean="0"/>
              <a:pPr/>
              <a:t>13</a:t>
            </a:fld>
            <a:endParaRPr lang="en-US" dirty="0"/>
          </a:p>
        </p:txBody>
      </p:sp>
      <p:sp>
        <p:nvSpPr>
          <p:cNvPr id="14" name="Title 1">
            <a:extLst>
              <a:ext uri="{FF2B5EF4-FFF2-40B4-BE49-F238E27FC236}">
                <a16:creationId xmlns:a16="http://schemas.microsoft.com/office/drawing/2014/main" id="{FC6EE5A9-F928-4BF3-A50A-4AAEC01ADAB6}"/>
              </a:ext>
            </a:extLst>
          </p:cNvPr>
          <p:cNvSpPr>
            <a:spLocks noGrp="1"/>
          </p:cNvSpPr>
          <p:nvPr>
            <p:ph type="title"/>
          </p:nvPr>
        </p:nvSpPr>
        <p:spPr>
          <a:xfrm>
            <a:off x="720648" y="359772"/>
            <a:ext cx="10471608" cy="570225"/>
          </a:xfrm>
        </p:spPr>
        <p:txBody>
          <a:bodyPr/>
          <a:lstStyle/>
          <a:p>
            <a:r>
              <a:rPr lang="en-US" dirty="0"/>
              <a:t>Additional Parallelism via Additive Schwarz</a:t>
            </a:r>
          </a:p>
        </p:txBody>
      </p:sp>
      <p:pic>
        <p:nvPicPr>
          <p:cNvPr id="31" name="Picture 30">
            <a:extLst>
              <a:ext uri="{FF2B5EF4-FFF2-40B4-BE49-F238E27FC236}">
                <a16:creationId xmlns:a16="http://schemas.microsoft.com/office/drawing/2014/main" id="{72D46ECF-96E3-4ECB-8AE4-88C71CD74623}"/>
              </a:ext>
            </a:extLst>
          </p:cNvPr>
          <p:cNvPicPr>
            <a:picLocks noChangeAspect="1"/>
          </p:cNvPicPr>
          <p:nvPr/>
        </p:nvPicPr>
        <p:blipFill>
          <a:blip r:embed="rId3"/>
          <a:stretch>
            <a:fillRect/>
          </a:stretch>
        </p:blipFill>
        <p:spPr>
          <a:xfrm>
            <a:off x="8977246" y="2127191"/>
            <a:ext cx="3055658" cy="1600200"/>
          </a:xfrm>
          <a:prstGeom prst="rect">
            <a:avLst/>
          </a:prstGeom>
        </p:spPr>
      </p:pic>
      <p:sp>
        <p:nvSpPr>
          <p:cNvPr id="44" name="TextBox 43">
            <a:extLst>
              <a:ext uri="{FF2B5EF4-FFF2-40B4-BE49-F238E27FC236}">
                <a16:creationId xmlns:a16="http://schemas.microsoft.com/office/drawing/2014/main" id="{7FEA2B08-2EDF-DE62-C716-9C4EA66CFD41}"/>
              </a:ext>
            </a:extLst>
          </p:cNvPr>
          <p:cNvSpPr txBox="1"/>
          <p:nvPr/>
        </p:nvSpPr>
        <p:spPr>
          <a:xfrm>
            <a:off x="274649" y="4392924"/>
            <a:ext cx="11553163" cy="2400657"/>
          </a:xfrm>
          <a:prstGeom prst="rect">
            <a:avLst/>
          </a:prstGeom>
          <a:noFill/>
        </p:spPr>
        <p:txBody>
          <a:bodyPr wrap="none" rtlCol="0">
            <a:spAutoFit/>
          </a:bodyPr>
          <a:lstStyle/>
          <a:p>
            <a:pPr marL="285750" indent="-285750">
              <a:buFont typeface="Arial" panose="020B0604020202020204" pitchFamily="34" charset="0"/>
              <a:buChar char="•"/>
            </a:pPr>
            <a:r>
              <a:rPr lang="en-US" sz="2000" b="1" dirty="0"/>
              <a:t>Multiplicative Schwarz</a:t>
            </a:r>
            <a:r>
              <a:rPr lang="en-US" sz="2000" dirty="0"/>
              <a:t>: solves subdomain problems </a:t>
            </a:r>
            <a:r>
              <a:rPr lang="en-US" sz="2000" b="1" dirty="0"/>
              <a:t>sequentially</a:t>
            </a:r>
            <a:r>
              <a:rPr lang="en-US" sz="2000" dirty="0"/>
              <a:t> (in serial)</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sz="2000" b="1" dirty="0"/>
              <a:t>Additive Schwarz</a:t>
            </a:r>
            <a:r>
              <a:rPr lang="en-US" sz="2000" dirty="0"/>
              <a:t>: advance subdomains in </a:t>
            </a:r>
            <a:r>
              <a:rPr lang="en-US" sz="2000" b="1" dirty="0"/>
              <a:t>parallel</a:t>
            </a:r>
            <a:r>
              <a:rPr lang="en-US" sz="2000" dirty="0"/>
              <a:t>, communicate boundary condition data later</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endParaRPr lang="en-US" sz="400" dirty="0"/>
          </a:p>
          <a:p>
            <a:pPr marL="800100" lvl="1" indent="-342900">
              <a:buFont typeface="Wingdings" panose="05000000000000000000" pitchFamily="2" charset="2"/>
              <a:buChar char="Ø"/>
            </a:pPr>
            <a:r>
              <a:rPr lang="en-US" sz="2000" dirty="0"/>
              <a:t>Typically requires a few more </a:t>
            </a:r>
            <a:r>
              <a:rPr lang="en-US" sz="2000" b="1" dirty="0"/>
              <a:t>Schwarz iterations</a:t>
            </a:r>
            <a:r>
              <a:rPr lang="en-US" sz="2000" dirty="0"/>
              <a:t>, but does not degrade </a:t>
            </a:r>
            <a:r>
              <a:rPr lang="en-US" sz="2000" b="1" dirty="0"/>
              <a:t>accuracy</a:t>
            </a:r>
          </a:p>
          <a:p>
            <a:pPr marL="800100" lvl="1" indent="-342900">
              <a:buFont typeface="Wingdings" panose="05000000000000000000" pitchFamily="2" charset="2"/>
              <a:buChar char="Ø"/>
            </a:pPr>
            <a:endParaRPr lang="en-US" sz="200" dirty="0"/>
          </a:p>
          <a:p>
            <a:pPr marL="800100" lvl="1" indent="-342900">
              <a:buFont typeface="Wingdings" panose="05000000000000000000" pitchFamily="2" charset="2"/>
              <a:buChar char="Ø"/>
            </a:pPr>
            <a:endParaRPr lang="en-US" sz="200" dirty="0"/>
          </a:p>
          <a:p>
            <a:pPr marL="800100" lvl="1" indent="-342900">
              <a:buFont typeface="Wingdings" panose="05000000000000000000" pitchFamily="2" charset="2"/>
              <a:buChar char="Ø"/>
            </a:pPr>
            <a:endParaRPr lang="en-US" sz="200" dirty="0"/>
          </a:p>
          <a:p>
            <a:pPr marL="800100" lvl="1" indent="-342900">
              <a:buFont typeface="Wingdings" panose="05000000000000000000" pitchFamily="2" charset="2"/>
              <a:buChar char="Ø"/>
            </a:pPr>
            <a:r>
              <a:rPr lang="en-US" sz="2000" b="1" dirty="0"/>
              <a:t>Parallelism</a:t>
            </a:r>
            <a:r>
              <a:rPr lang="en-US" sz="2000" dirty="0"/>
              <a:t> helps balance additional </a:t>
            </a:r>
            <a:r>
              <a:rPr lang="en-US" sz="2000" b="1" dirty="0"/>
              <a:t>cost</a:t>
            </a:r>
            <a:r>
              <a:rPr lang="en-US" sz="2000" dirty="0"/>
              <a:t> due to Schwarz iterations</a:t>
            </a:r>
          </a:p>
          <a:p>
            <a:pPr marL="800100" lvl="1" indent="-342900">
              <a:buFont typeface="Wingdings" panose="05000000000000000000" pitchFamily="2" charset="2"/>
              <a:buChar char="Ø"/>
            </a:pPr>
            <a:endParaRPr lang="en-US" sz="400" dirty="0"/>
          </a:p>
          <a:p>
            <a:pPr marL="800100" lvl="1" indent="-342900">
              <a:buFont typeface="Wingdings" panose="05000000000000000000" pitchFamily="2" charset="2"/>
              <a:buChar char="Ø"/>
            </a:pPr>
            <a:endParaRPr lang="en-US" sz="400" dirty="0"/>
          </a:p>
          <a:p>
            <a:pPr marL="800100" lvl="1" indent="-342900">
              <a:buFont typeface="Wingdings" panose="05000000000000000000" pitchFamily="2" charset="2"/>
              <a:buChar char="Ø"/>
            </a:pPr>
            <a:r>
              <a:rPr lang="en-US" sz="2000" dirty="0"/>
              <a:t>Applicable to both </a:t>
            </a:r>
            <a:r>
              <a:rPr lang="en-US" sz="2000" b="1" dirty="0"/>
              <a:t>overlapping</a:t>
            </a:r>
            <a:r>
              <a:rPr lang="en-US" sz="2000" dirty="0"/>
              <a:t> and</a:t>
            </a:r>
            <a:r>
              <a:rPr lang="en-US" sz="2000" b="1" dirty="0"/>
              <a:t> non-overlapping </a:t>
            </a:r>
            <a:r>
              <a:rPr lang="en-US" sz="2000" dirty="0"/>
              <a:t>Schwarz</a:t>
            </a:r>
          </a:p>
          <a:p>
            <a:pPr marL="742950" lvl="1" indent="-285750">
              <a:buFont typeface="Arial" panose="020B0604020202020204" pitchFamily="34" charset="0"/>
              <a:buChar char="•"/>
            </a:pPr>
            <a:endParaRPr lang="en-US" sz="2000"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EBF6908-FDC2-7B59-176B-F35F12AEFACD}"/>
                  </a:ext>
                </a:extLst>
              </p:cNvPr>
              <p:cNvSpPr txBox="1"/>
              <p:nvPr/>
            </p:nvSpPr>
            <p:spPr>
              <a:xfrm>
                <a:off x="-415751" y="1708621"/>
                <a:ext cx="5178175" cy="120218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a:latin typeface="Cambria Math" panose="02040503050406030204" pitchFamily="18" charset="0"/>
                            </a:rPr>
                          </m:ctrlPr>
                        </m:dPr>
                        <m:e>
                          <m:eqArr>
                            <m:eqArrPr>
                              <m:ctrlPr>
                                <a:rPr lang="en-US" sz="1600" i="1">
                                  <a:latin typeface="Cambria Math" panose="02040503050406030204" pitchFamily="18" charset="0"/>
                                </a:rPr>
                              </m:ctrlPr>
                            </m:eqArrPr>
                            <m:e>
                              <m:r>
                                <m:rPr>
                                  <m:sty m:val="p"/>
                                </m:rPr>
                                <a:rPr lang="en-US" sz="1600" dirty="0">
                                  <a:latin typeface="Cambria Math" panose="02040503050406030204" pitchFamily="18" charset="0"/>
                                </a:rPr>
                                <m:t>Div</m:t>
                              </m:r>
                              <m:r>
                                <a:rPr lang="en-US" sz="1600" dirty="0">
                                  <a:latin typeface="Cambria Math" panose="02040503050406030204" pitchFamily="18" charset="0"/>
                                </a:rPr>
                                <m:t> </m:t>
                              </m:r>
                              <m:sSubSup>
                                <m:sSubSupPr>
                                  <m:ctrlPr>
                                    <a:rPr lang="en-US" sz="1600" i="1" dirty="0">
                                      <a:latin typeface="Cambria Math" panose="02040503050406030204" pitchFamily="18" charset="0"/>
                                    </a:rPr>
                                  </m:ctrlPr>
                                </m:sSubSupPr>
                                <m:e>
                                  <m:r>
                                    <a:rPr lang="en-US" sz="1600" b="1" i="1" dirty="0">
                                      <a:latin typeface="Cambria Math" panose="02040503050406030204" pitchFamily="18" charset="0"/>
                                    </a:rPr>
                                    <m:t>𝑷</m:t>
                                  </m:r>
                                </m:e>
                                <m:sub>
                                  <m:r>
                                    <a:rPr lang="en-US" sz="1600" i="1" dirty="0">
                                      <a:latin typeface="Cambria Math" panose="02040503050406030204" pitchFamily="18" charset="0"/>
                                    </a:rPr>
                                    <m:t>1</m:t>
                                  </m:r>
                                </m:sub>
                                <m:sup>
                                  <m:r>
                                    <a:rPr lang="en-US" sz="1600" i="1" dirty="0">
                                      <a:latin typeface="Cambria Math" panose="02040503050406030204" pitchFamily="18" charset="0"/>
                                    </a:rPr>
                                    <m:t>(</m:t>
                                  </m:r>
                                  <m:r>
                                    <a:rPr lang="en-US" sz="1600" i="1" dirty="0">
                                      <a:latin typeface="Cambria Math" panose="02040503050406030204" pitchFamily="18" charset="0"/>
                                    </a:rPr>
                                    <m:t>𝑛</m:t>
                                  </m:r>
                                  <m:r>
                                    <a:rPr lang="en-US" sz="1600" i="1" dirty="0">
                                      <a:latin typeface="Cambria Math" panose="02040503050406030204" pitchFamily="18" charset="0"/>
                                    </a:rPr>
                                    <m:t>+1)</m:t>
                                  </m:r>
                                </m:sup>
                              </m:sSubSup>
                              <m:r>
                                <a:rPr lang="en-US" sz="1600" dirty="0">
                                  <a:latin typeface="Cambria Math" panose="02040503050406030204" pitchFamily="18" charset="0"/>
                                </a:rPr>
                                <m:t>+</m:t>
                              </m:r>
                              <m:r>
                                <a:rPr lang="en-US" sz="1600" i="1">
                                  <a:latin typeface="Cambria Math" panose="02040503050406030204" pitchFamily="18" charset="0"/>
                                  <a:ea typeface="Cambria Math" panose="02040503050406030204" pitchFamily="18" charset="0"/>
                                </a:rPr>
                                <m:t>𝜌</m:t>
                              </m:r>
                              <m:r>
                                <a:rPr lang="en-US" sz="1600" b="1" i="1">
                                  <a:latin typeface="Cambria Math" panose="02040503050406030204" pitchFamily="18" charset="0"/>
                                  <a:ea typeface="Cambria Math" panose="02040503050406030204" pitchFamily="18" charset="0"/>
                                </a:rPr>
                                <m:t>𝑩</m:t>
                              </m:r>
                              <m:r>
                                <a:rPr lang="en-US" sz="1600" b="1" i="1">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𝑡</m:t>
                                  </m:r>
                                </m:e>
                                <m:sub>
                                  <m:r>
                                    <a:rPr lang="en-US" sz="1600" i="1">
                                      <a:latin typeface="Cambria Math" panose="02040503050406030204" pitchFamily="18" charset="0"/>
                                      <a:ea typeface="Cambria Math" panose="02040503050406030204" pitchFamily="18" charset="0"/>
                                    </a:rPr>
                                    <m:t>𝑖</m:t>
                                  </m:r>
                                </m:sub>
                              </m:sSub>
                              <m:r>
                                <a:rPr lang="en-US" sz="1600" b="1" i="1">
                                  <a:latin typeface="Cambria Math" panose="02040503050406030204" pitchFamily="18" charset="0"/>
                                  <a:ea typeface="Cambria Math" panose="02040503050406030204" pitchFamily="18" charset="0"/>
                                </a:rPr>
                                <m:t>)=</m:t>
                              </m:r>
                              <m:r>
                                <a:rPr lang="en-US" sz="1600" b="1" i="1">
                                  <a:latin typeface="Cambria Math" panose="02040503050406030204" pitchFamily="18" charset="0"/>
                                  <a:ea typeface="Cambria Math" panose="02040503050406030204" pitchFamily="18" charset="0"/>
                                </a:rPr>
                                <m:t>𝟎</m:t>
                              </m:r>
                              <m:r>
                                <a:rPr lang="en-US" sz="1600" i="1">
                                  <a:latin typeface="Cambria Math" panose="02040503050406030204" pitchFamily="18" charset="0"/>
                                  <a:ea typeface="Cambria Math" panose="02040503050406030204" pitchFamily="18" charset="0"/>
                                </a:rPr>
                                <m:t> </m:t>
                              </m:r>
                              <m:r>
                                <m:rPr>
                                  <m:nor/>
                                </m:rPr>
                                <a:rPr lang="en-US" sz="1600" dirty="0"/>
                                <m:t>, </m:t>
                              </m:r>
                              <m:r>
                                <m:rPr>
                                  <m:nor/>
                                </m:rPr>
                                <a:rPr lang="en-US" sz="1600" dirty="0">
                                  <a:latin typeface="Calibri" panose="020F0502020204030204" pitchFamily="34" charset="0"/>
                                  <a:cs typeface="Calibri" panose="020F0502020204030204" pitchFamily="34" charset="0"/>
                                </a:rPr>
                                <m:t>in</m:t>
                              </m:r>
                              <m:r>
                                <m:rPr>
                                  <m:nor/>
                                </m:rPr>
                                <a:rPr lang="en-US" sz="1600" dirty="0">
                                  <a:latin typeface="Calibri" panose="020F0502020204030204" pitchFamily="34" charset="0"/>
                                  <a:cs typeface="Calibri" panose="020F0502020204030204" pitchFamily="34" charset="0"/>
                                </a:rPr>
                                <m:t> </m:t>
                              </m:r>
                              <m:sSub>
                                <m:sSubPr>
                                  <m:ctrlPr>
                                    <a:rPr lang="en-US" sz="1600" i="1" dirty="0">
                                      <a:latin typeface="Cambria Math" panose="02040503050406030204" pitchFamily="18" charset="0"/>
                                      <a:cs typeface="Calibri" panose="020F0502020204030204" pitchFamily="34" charset="0"/>
                                    </a:rPr>
                                  </m:ctrlPr>
                                </m:sSubPr>
                                <m:e>
                                  <m:r>
                                    <m:rPr>
                                      <m:sty m:val="p"/>
                                    </m:rPr>
                                    <a:rPr lang="el-GR" sz="1600" i="1" dirty="0">
                                      <a:latin typeface="Cambria Math" panose="02040503050406030204" pitchFamily="18" charset="0"/>
                                      <a:ea typeface="Cambria Math" panose="02040503050406030204" pitchFamily="18" charset="0"/>
                                      <a:cs typeface="Calibri" panose="020F0502020204030204" pitchFamily="34" charset="0"/>
                                    </a:rPr>
                                    <m:t>Ω</m:t>
                                  </m:r>
                                </m:e>
                                <m:sub>
                                  <m:r>
                                    <a:rPr lang="en-US" sz="1600" i="1" dirty="0">
                                      <a:latin typeface="Cambria Math" panose="02040503050406030204" pitchFamily="18" charset="0"/>
                                      <a:cs typeface="Calibri" panose="020F0502020204030204" pitchFamily="34" charset="0"/>
                                    </a:rPr>
                                    <m:t>1</m:t>
                                  </m:r>
                                </m:sub>
                              </m:sSub>
                              <m:r>
                                <m:rPr>
                                  <m:nor/>
                                </m:rPr>
                                <a:rPr lang="en-US" sz="1600" dirty="0"/>
                                <m:t> </m:t>
                              </m:r>
                            </m:e>
                            <m:e>
                              <m:sSubSup>
                                <m:sSubSupPr>
                                  <m:ctrlPr>
                                    <a:rPr lang="en-US" sz="1600" i="1">
                                      <a:latin typeface="Cambria Math" panose="02040503050406030204" pitchFamily="18" charset="0"/>
                                    </a:rPr>
                                  </m:ctrlPr>
                                </m:sSubSupPr>
                                <m:e>
                                  <m:r>
                                    <a:rPr lang="en-US" sz="1600" b="1" i="1">
                                      <a:latin typeface="Cambria Math" panose="02040503050406030204" pitchFamily="18" charset="0"/>
                                      <a:ea typeface="Cambria Math" panose="02040503050406030204" pitchFamily="18" charset="0"/>
                                    </a:rPr>
                                    <m:t>𝝋</m:t>
                                  </m:r>
                                </m:e>
                                <m:sub>
                                  <m:r>
                                    <a:rPr lang="en-US" sz="1600" i="1">
                                      <a:latin typeface="Cambria Math" panose="02040503050406030204" pitchFamily="18" charset="0"/>
                                    </a:rPr>
                                    <m:t>1</m:t>
                                  </m:r>
                                </m:sub>
                                <m:sup>
                                  <m:r>
                                    <a:rPr lang="en-US" sz="1600" i="1">
                                      <a:latin typeface="Cambria Math" panose="02040503050406030204" pitchFamily="18" charset="0"/>
                                    </a:rPr>
                                    <m:t>(</m:t>
                                  </m:r>
                                  <m:r>
                                    <a:rPr lang="en-US" sz="1600" i="1">
                                      <a:latin typeface="Cambria Math" panose="02040503050406030204" pitchFamily="18" charset="0"/>
                                    </a:rPr>
                                    <m:t>𝑛</m:t>
                                  </m:r>
                                  <m:r>
                                    <a:rPr lang="en-US" sz="1600" i="1">
                                      <a:latin typeface="Cambria Math" panose="02040503050406030204" pitchFamily="18" charset="0"/>
                                    </a:rPr>
                                    <m:t>+1)</m:t>
                                  </m:r>
                                </m:sup>
                              </m:sSubSup>
                              <m:r>
                                <a:rPr lang="en-US" sz="1600" i="1">
                                  <a:latin typeface="Cambria Math" panose="02040503050406030204" pitchFamily="18" charset="0"/>
                                  <a:ea typeface="Cambria Math" panose="02040503050406030204" pitchFamily="18" charset="0"/>
                                </a:rPr>
                                <m:t>=</m:t>
                              </m:r>
                              <m:r>
                                <a:rPr lang="en-US" sz="1600" b="1" i="1">
                                  <a:latin typeface="Cambria Math" panose="02040503050406030204" pitchFamily="18" charset="0"/>
                                  <a:ea typeface="Cambria Math" panose="02040503050406030204" pitchFamily="18" charset="0"/>
                                </a:rPr>
                                <m:t>𝝌</m:t>
                              </m:r>
                              <m:r>
                                <m:rPr>
                                  <m:nor/>
                                </m:rPr>
                                <a:rPr lang="en-US" sz="1600" dirty="0"/>
                                <m:t>,            </m:t>
                              </m:r>
                              <m:r>
                                <m:rPr>
                                  <m:nor/>
                                </m:rPr>
                                <a:rPr lang="en-US" sz="1600" dirty="0">
                                  <a:latin typeface="Calibri" panose="020F0502020204030204" pitchFamily="34" charset="0"/>
                                  <a:cs typeface="Calibri" panose="020F0502020204030204" pitchFamily="34" charset="0"/>
                                </a:rPr>
                                <m:t>on</m:t>
                              </m:r>
                              <m:r>
                                <m:rPr>
                                  <m:nor/>
                                </m:rPr>
                                <a:rPr lang="en-US" sz="1600" dirty="0"/>
                                <m:t> </m:t>
                              </m:r>
                              <m:r>
                                <a:rPr lang="en-US" sz="1600" i="1" dirty="0">
                                  <a:latin typeface="Cambria Math" panose="02040503050406030204" pitchFamily="18" charset="0"/>
                                  <a:ea typeface="Cambria Math" panose="02040503050406030204" pitchFamily="18" charset="0"/>
                                </a:rPr>
                                <m:t>𝜕</m:t>
                              </m:r>
                              <m:sSub>
                                <m:sSubPr>
                                  <m:ctrlPr>
                                    <a:rPr lang="en-US" sz="1600" i="1" dirty="0">
                                      <a:latin typeface="Cambria Math" panose="02040503050406030204" pitchFamily="18" charset="0"/>
                                      <a:ea typeface="Cambria Math" panose="02040503050406030204" pitchFamily="18" charset="0"/>
                                    </a:rPr>
                                  </m:ctrlPr>
                                </m:sSubPr>
                                <m:e>
                                  <m:r>
                                    <m:rPr>
                                      <m:sty m:val="p"/>
                                    </m:rPr>
                                    <a:rPr lang="el-GR" sz="1600" i="1" dirty="0">
                                      <a:latin typeface="Cambria Math" panose="02040503050406030204" pitchFamily="18" charset="0"/>
                                      <a:ea typeface="Cambria Math" panose="02040503050406030204" pitchFamily="18" charset="0"/>
                                    </a:rPr>
                                    <m:t>Ω</m:t>
                                  </m:r>
                                </m:e>
                                <m:sub>
                                  <m:r>
                                    <a:rPr lang="en-US" sz="1600" i="1" dirty="0">
                                      <a:latin typeface="Cambria Math" panose="02040503050406030204" pitchFamily="18" charset="0"/>
                                      <a:ea typeface="Cambria Math" panose="02040503050406030204" pitchFamily="18" charset="0"/>
                                    </a:rPr>
                                    <m:t>1</m:t>
                                  </m:r>
                                </m:sub>
                              </m:sSub>
                              <m:r>
                                <a:rPr lang="en-US" sz="1600" i="1" dirty="0">
                                  <a:latin typeface="Cambria Math" panose="02040503050406030204" pitchFamily="18" charset="0"/>
                                  <a:ea typeface="Cambria Math" panose="02040503050406030204" pitchFamily="18" charset="0"/>
                                </a:rPr>
                                <m:t>\</m:t>
                              </m:r>
                              <m:sSub>
                                <m:sSubPr>
                                  <m:ctrlPr>
                                    <a:rPr lang="en-US" sz="1600" i="1" dirty="0">
                                      <a:latin typeface="Cambria Math" panose="02040503050406030204" pitchFamily="18" charset="0"/>
                                      <a:ea typeface="Cambria Math" panose="02040503050406030204" pitchFamily="18" charset="0"/>
                                    </a:rPr>
                                  </m:ctrlPr>
                                </m:sSubPr>
                                <m:e>
                                  <m:r>
                                    <m:rPr>
                                      <m:sty m:val="p"/>
                                    </m:rPr>
                                    <a:rPr lang="el-GR" sz="1600" i="1" dirty="0">
                                      <a:latin typeface="Cambria Math" panose="02040503050406030204" pitchFamily="18" charset="0"/>
                                      <a:ea typeface="Cambria Math" panose="02040503050406030204" pitchFamily="18" charset="0"/>
                                    </a:rPr>
                                    <m:t>Γ</m:t>
                                  </m:r>
                                </m:e>
                                <m:sub>
                                  <m:r>
                                    <a:rPr lang="en-US" sz="1600" i="1" dirty="0">
                                      <a:latin typeface="Cambria Math" panose="02040503050406030204" pitchFamily="18" charset="0"/>
                                      <a:ea typeface="Cambria Math" panose="02040503050406030204" pitchFamily="18" charset="0"/>
                                    </a:rPr>
                                    <m:t>1</m:t>
                                  </m:r>
                                </m:sub>
                              </m:sSub>
                              <m:r>
                                <m:rPr>
                                  <m:nor/>
                                </m:rPr>
                                <a:rPr lang="en-US" sz="1600" dirty="0">
                                  <a:ea typeface="Cambria Math" panose="02040503050406030204" pitchFamily="18" charset="0"/>
                                </a:rPr>
                                <m:t> </m:t>
                              </m:r>
                            </m:e>
                            <m:e>
                              <m:sSubSup>
                                <m:sSubSupPr>
                                  <m:ctrlPr>
                                    <a:rPr lang="en-US" sz="1600" i="1">
                                      <a:latin typeface="Cambria Math" panose="02040503050406030204" pitchFamily="18" charset="0"/>
                                    </a:rPr>
                                  </m:ctrlPr>
                                </m:sSubSupPr>
                                <m:e>
                                  <m:r>
                                    <a:rPr lang="en-US" sz="1600" b="1" i="1">
                                      <a:latin typeface="Cambria Math" panose="02040503050406030204" pitchFamily="18" charset="0"/>
                                      <a:ea typeface="Cambria Math" panose="02040503050406030204" pitchFamily="18" charset="0"/>
                                    </a:rPr>
                                    <m:t>𝝋</m:t>
                                  </m:r>
                                </m:e>
                                <m:sub>
                                  <m:r>
                                    <a:rPr lang="en-US" sz="1600" i="1">
                                      <a:latin typeface="Cambria Math" panose="02040503050406030204" pitchFamily="18" charset="0"/>
                                    </a:rPr>
                                    <m:t>1</m:t>
                                  </m:r>
                                </m:sub>
                                <m:sup>
                                  <m:r>
                                    <a:rPr lang="en-US" sz="1600" i="1">
                                      <a:latin typeface="Cambria Math" panose="02040503050406030204" pitchFamily="18" charset="0"/>
                                    </a:rPr>
                                    <m:t>(</m:t>
                                  </m:r>
                                  <m:r>
                                    <a:rPr lang="en-US" sz="1600" i="1">
                                      <a:latin typeface="Cambria Math" panose="02040503050406030204" pitchFamily="18" charset="0"/>
                                    </a:rPr>
                                    <m:t>𝑛</m:t>
                                  </m:r>
                                  <m:r>
                                    <a:rPr lang="en-US" sz="1600" i="1">
                                      <a:latin typeface="Cambria Math" panose="02040503050406030204" pitchFamily="18" charset="0"/>
                                    </a:rPr>
                                    <m:t>+1)</m:t>
                                  </m:r>
                                </m:sup>
                              </m:sSubSup>
                              <m:r>
                                <a:rPr lang="en-US" sz="1600" i="1">
                                  <a:latin typeface="Cambria Math" panose="02040503050406030204" pitchFamily="18" charset="0"/>
                                  <a:ea typeface="Cambria Math" panose="02040503050406030204" pitchFamily="18" charset="0"/>
                                </a:rPr>
                                <m:t>=</m:t>
                              </m:r>
                              <m:sSubSup>
                                <m:sSubSupPr>
                                  <m:ctrlPr>
                                    <a:rPr lang="en-US" sz="1600" i="1">
                                      <a:latin typeface="Cambria Math" panose="02040503050406030204" pitchFamily="18" charset="0"/>
                                    </a:rPr>
                                  </m:ctrlPr>
                                </m:sSubSupPr>
                                <m:e>
                                  <m:r>
                                    <a:rPr lang="en-US" sz="1600" b="1" i="1">
                                      <a:latin typeface="Cambria Math" panose="02040503050406030204" pitchFamily="18" charset="0"/>
                                      <a:ea typeface="Cambria Math" panose="02040503050406030204" pitchFamily="18" charset="0"/>
                                    </a:rPr>
                                    <m:t>𝝋</m:t>
                                  </m:r>
                                </m:e>
                                <m:sub>
                                  <m:r>
                                    <a:rPr lang="en-US" sz="1600" i="1">
                                      <a:latin typeface="Cambria Math" panose="02040503050406030204" pitchFamily="18" charset="0"/>
                                      <a:ea typeface="Cambria Math" panose="02040503050406030204" pitchFamily="18" charset="0"/>
                                    </a:rPr>
                                    <m:t>2</m:t>
                                  </m:r>
                                </m:sub>
                                <m:sup>
                                  <m:r>
                                    <a:rPr lang="en-US" sz="1600" i="1">
                                      <a:latin typeface="Cambria Math" panose="02040503050406030204" pitchFamily="18" charset="0"/>
                                    </a:rPr>
                                    <m:t>(</m:t>
                                  </m:r>
                                  <m:r>
                                    <a:rPr lang="en-US" sz="1600" i="1">
                                      <a:latin typeface="Cambria Math" panose="02040503050406030204" pitchFamily="18" charset="0"/>
                                    </a:rPr>
                                    <m:t>𝑛</m:t>
                                  </m:r>
                                  <m:r>
                                    <a:rPr lang="en-US" sz="1600" i="1">
                                      <a:latin typeface="Cambria Math" panose="02040503050406030204" pitchFamily="18" charset="0"/>
                                    </a:rPr>
                                    <m:t>)</m:t>
                                  </m:r>
                                </m:sup>
                              </m:sSubSup>
                              <m:r>
                                <a:rPr lang="en-US" sz="1600" i="1">
                                  <a:latin typeface="Cambria Math" panose="02040503050406030204" pitchFamily="18" charset="0"/>
                                </a:rPr>
                                <m:t>  </m:t>
                              </m:r>
                              <m:r>
                                <m:rPr>
                                  <m:nor/>
                                </m:rPr>
                                <a:rPr lang="en-US" sz="1600">
                                  <a:latin typeface="Cambria Math" panose="02040503050406030204" pitchFamily="18" charset="0"/>
                                </a:rPr>
                                <m:t>                    </m:t>
                              </m:r>
                              <m:r>
                                <m:rPr>
                                  <m:nor/>
                                </m:rPr>
                                <a:rPr lang="en-US" sz="1600" dirty="0">
                                  <a:latin typeface="Calibri" panose="020F0502020204030204" pitchFamily="34" charset="0"/>
                                  <a:cs typeface="Calibri" panose="020F0502020204030204" pitchFamily="34" charset="0"/>
                                </a:rPr>
                                <m:t>on</m:t>
                              </m:r>
                              <m:r>
                                <a:rPr lang="en-US" sz="1600" i="1" dirty="0">
                                  <a:latin typeface="Cambria Math" panose="02040503050406030204" pitchFamily="18" charset="0"/>
                                  <a:cs typeface="Calibri" panose="020F0502020204030204" pitchFamily="34" charset="0"/>
                                </a:rPr>
                                <m:t>  </m:t>
                              </m:r>
                              <m:sSub>
                                <m:sSubPr>
                                  <m:ctrlPr>
                                    <a:rPr lang="en-US" sz="1600" i="1" dirty="0">
                                      <a:latin typeface="Cambria Math" panose="02040503050406030204" pitchFamily="18" charset="0"/>
                                      <a:ea typeface="Cambria Math" panose="02040503050406030204" pitchFamily="18" charset="0"/>
                                    </a:rPr>
                                  </m:ctrlPr>
                                </m:sSubPr>
                                <m:e>
                                  <m:r>
                                    <m:rPr>
                                      <m:sty m:val="p"/>
                                    </m:rPr>
                                    <a:rPr lang="el-GR" sz="1600" i="1" dirty="0">
                                      <a:latin typeface="Cambria Math" panose="02040503050406030204" pitchFamily="18" charset="0"/>
                                      <a:ea typeface="Cambria Math" panose="02040503050406030204" pitchFamily="18" charset="0"/>
                                    </a:rPr>
                                    <m:t>Γ</m:t>
                                  </m:r>
                                </m:e>
                                <m:sub>
                                  <m:r>
                                    <a:rPr lang="en-US" sz="1600" i="1" dirty="0">
                                      <a:latin typeface="Cambria Math" panose="02040503050406030204" pitchFamily="18" charset="0"/>
                                      <a:ea typeface="Cambria Math" panose="02040503050406030204" pitchFamily="18" charset="0"/>
                                    </a:rPr>
                                    <m:t>2</m:t>
                                  </m:r>
                                </m:sub>
                              </m:sSub>
                            </m:e>
                          </m:eqArr>
                        </m:e>
                      </m:d>
                    </m:oMath>
                  </m:oMathPara>
                </a14:m>
                <a:endParaRPr lang="en-US" sz="1600" dirty="0">
                  <a:latin typeface="Cambria Math" panose="02040503050406030204" pitchFamily="18" charset="0"/>
                </a:endParaRPr>
              </a:p>
            </p:txBody>
          </p:sp>
        </mc:Choice>
        <mc:Fallback xmlns="">
          <p:sp>
            <p:nvSpPr>
              <p:cNvPr id="3" name="TextBox 2">
                <a:extLst>
                  <a:ext uri="{FF2B5EF4-FFF2-40B4-BE49-F238E27FC236}">
                    <a16:creationId xmlns:a16="http://schemas.microsoft.com/office/drawing/2014/main" id="{5EBF6908-FDC2-7B59-176B-F35F12AEFACD}"/>
                  </a:ext>
                </a:extLst>
              </p:cNvPr>
              <p:cNvSpPr txBox="1">
                <a:spLocks noRot="1" noChangeAspect="1" noMove="1" noResize="1" noEditPoints="1" noAdjustHandles="1" noChangeArrowheads="1" noChangeShapeType="1" noTextEdit="1"/>
              </p:cNvSpPr>
              <p:nvPr/>
            </p:nvSpPr>
            <p:spPr>
              <a:xfrm>
                <a:off x="-415751" y="1708621"/>
                <a:ext cx="5178175" cy="120218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C1E6395-27F0-80DC-1B90-019D19F3A261}"/>
                  </a:ext>
                </a:extLst>
              </p:cNvPr>
              <p:cNvSpPr txBox="1"/>
              <p:nvPr/>
            </p:nvSpPr>
            <p:spPr>
              <a:xfrm>
                <a:off x="-415751" y="2920450"/>
                <a:ext cx="5178175" cy="120218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a:latin typeface="Cambria Math" panose="02040503050406030204" pitchFamily="18" charset="0"/>
                            </a:rPr>
                          </m:ctrlPr>
                        </m:dPr>
                        <m:e>
                          <m:eqArr>
                            <m:eqArrPr>
                              <m:ctrlPr>
                                <a:rPr lang="en-US" sz="1600" i="1">
                                  <a:latin typeface="Cambria Math" panose="02040503050406030204" pitchFamily="18" charset="0"/>
                                </a:rPr>
                              </m:ctrlPr>
                            </m:eqArrPr>
                            <m:e>
                              <m:r>
                                <m:rPr>
                                  <m:sty m:val="p"/>
                                </m:rPr>
                                <a:rPr lang="en-US" sz="1600" dirty="0">
                                  <a:latin typeface="Cambria Math" panose="02040503050406030204" pitchFamily="18" charset="0"/>
                                </a:rPr>
                                <m:t>Div</m:t>
                              </m:r>
                              <m:r>
                                <a:rPr lang="en-US" sz="1600" dirty="0">
                                  <a:latin typeface="Cambria Math" panose="02040503050406030204" pitchFamily="18" charset="0"/>
                                </a:rPr>
                                <m:t> </m:t>
                              </m:r>
                              <m:sSubSup>
                                <m:sSubSupPr>
                                  <m:ctrlPr>
                                    <a:rPr lang="en-US" sz="1600" i="1" dirty="0">
                                      <a:latin typeface="Cambria Math" panose="02040503050406030204" pitchFamily="18" charset="0"/>
                                    </a:rPr>
                                  </m:ctrlPr>
                                </m:sSubSupPr>
                                <m:e>
                                  <m:r>
                                    <a:rPr lang="en-US" sz="1600" b="1" i="1" dirty="0">
                                      <a:latin typeface="Cambria Math" panose="02040503050406030204" pitchFamily="18" charset="0"/>
                                    </a:rPr>
                                    <m:t>𝑷</m:t>
                                  </m:r>
                                </m:e>
                                <m:sub>
                                  <m:r>
                                    <a:rPr lang="en-US" sz="1600" i="1" dirty="0">
                                      <a:latin typeface="Cambria Math" panose="02040503050406030204" pitchFamily="18" charset="0"/>
                                    </a:rPr>
                                    <m:t>2</m:t>
                                  </m:r>
                                </m:sub>
                                <m:sup>
                                  <m:r>
                                    <a:rPr lang="en-US" sz="1600" i="1" dirty="0">
                                      <a:latin typeface="Cambria Math" panose="02040503050406030204" pitchFamily="18" charset="0"/>
                                    </a:rPr>
                                    <m:t>(</m:t>
                                  </m:r>
                                  <m:r>
                                    <a:rPr lang="en-US" sz="1600" i="1" dirty="0">
                                      <a:latin typeface="Cambria Math" panose="02040503050406030204" pitchFamily="18" charset="0"/>
                                    </a:rPr>
                                    <m:t>𝑛</m:t>
                                  </m:r>
                                  <m:r>
                                    <a:rPr lang="en-US" sz="1600" i="1" dirty="0">
                                      <a:latin typeface="Cambria Math" panose="02040503050406030204" pitchFamily="18" charset="0"/>
                                    </a:rPr>
                                    <m:t>+1)</m:t>
                                  </m:r>
                                </m:sup>
                              </m:sSubSup>
                              <m:r>
                                <a:rPr lang="en-US" sz="1600" dirty="0">
                                  <a:latin typeface="Cambria Math" panose="02040503050406030204" pitchFamily="18" charset="0"/>
                                </a:rPr>
                                <m:t>+</m:t>
                              </m:r>
                              <m:r>
                                <a:rPr lang="en-US" sz="1600" i="1">
                                  <a:latin typeface="Cambria Math" panose="02040503050406030204" pitchFamily="18" charset="0"/>
                                  <a:ea typeface="Cambria Math" panose="02040503050406030204" pitchFamily="18" charset="0"/>
                                </a:rPr>
                                <m:t>𝜌</m:t>
                              </m:r>
                              <m:r>
                                <a:rPr lang="en-US" sz="1600" b="1" i="1">
                                  <a:latin typeface="Cambria Math" panose="02040503050406030204" pitchFamily="18" charset="0"/>
                                  <a:ea typeface="Cambria Math" panose="02040503050406030204" pitchFamily="18" charset="0"/>
                                </a:rPr>
                                <m:t>𝑩</m:t>
                              </m:r>
                              <m:r>
                                <a:rPr lang="en-US" sz="1600" b="1" i="1">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𝑡</m:t>
                                  </m:r>
                                </m:e>
                                <m:sub>
                                  <m:r>
                                    <a:rPr lang="en-US" sz="1600" i="1">
                                      <a:latin typeface="Cambria Math" panose="02040503050406030204" pitchFamily="18" charset="0"/>
                                      <a:ea typeface="Cambria Math" panose="02040503050406030204" pitchFamily="18" charset="0"/>
                                    </a:rPr>
                                    <m:t>𝑖</m:t>
                                  </m:r>
                                </m:sub>
                              </m:sSub>
                              <m:r>
                                <a:rPr lang="en-US" sz="1600" b="1" i="1">
                                  <a:latin typeface="Cambria Math" panose="02040503050406030204" pitchFamily="18" charset="0"/>
                                  <a:ea typeface="Cambria Math" panose="02040503050406030204" pitchFamily="18" charset="0"/>
                                </a:rPr>
                                <m:t>)=</m:t>
                              </m:r>
                              <m:r>
                                <a:rPr lang="en-US" sz="1600" b="1" i="1">
                                  <a:latin typeface="Cambria Math" panose="02040503050406030204" pitchFamily="18" charset="0"/>
                                  <a:ea typeface="Cambria Math" panose="02040503050406030204" pitchFamily="18" charset="0"/>
                                </a:rPr>
                                <m:t>𝟎</m:t>
                              </m:r>
                              <m:r>
                                <a:rPr lang="en-US" sz="1600" i="1">
                                  <a:latin typeface="Cambria Math" panose="02040503050406030204" pitchFamily="18" charset="0"/>
                                  <a:ea typeface="Cambria Math" panose="02040503050406030204" pitchFamily="18" charset="0"/>
                                </a:rPr>
                                <m:t> </m:t>
                              </m:r>
                              <m:r>
                                <m:rPr>
                                  <m:nor/>
                                </m:rPr>
                                <a:rPr lang="en-US" sz="1600" dirty="0"/>
                                <m:t>, </m:t>
                              </m:r>
                              <m:r>
                                <m:rPr>
                                  <m:nor/>
                                </m:rPr>
                                <a:rPr lang="en-US" sz="1600" dirty="0">
                                  <a:latin typeface="Calibri" panose="020F0502020204030204" pitchFamily="34" charset="0"/>
                                  <a:cs typeface="Calibri" panose="020F0502020204030204" pitchFamily="34" charset="0"/>
                                </a:rPr>
                                <m:t>in</m:t>
                              </m:r>
                              <m:sSub>
                                <m:sSubPr>
                                  <m:ctrlPr>
                                    <a:rPr lang="en-US" sz="1600" i="1" dirty="0">
                                      <a:latin typeface="Cambria Math" panose="02040503050406030204" pitchFamily="18" charset="0"/>
                                      <a:cs typeface="Calibri" panose="020F0502020204030204" pitchFamily="34" charset="0"/>
                                    </a:rPr>
                                  </m:ctrlPr>
                                </m:sSubPr>
                                <m:e>
                                  <m:r>
                                    <a:rPr lang="en-US" sz="1600" i="1" dirty="0">
                                      <a:latin typeface="Cambria Math" panose="02040503050406030204" pitchFamily="18" charset="0"/>
                                      <a:cs typeface="Calibri" panose="020F0502020204030204" pitchFamily="34" charset="0"/>
                                    </a:rPr>
                                    <m:t> </m:t>
                                  </m:r>
                                  <m:r>
                                    <m:rPr>
                                      <m:sty m:val="p"/>
                                    </m:rPr>
                                    <a:rPr lang="el-GR" sz="1600" i="1" dirty="0">
                                      <a:latin typeface="Cambria Math" panose="02040503050406030204" pitchFamily="18" charset="0"/>
                                      <a:ea typeface="Cambria Math" panose="02040503050406030204" pitchFamily="18" charset="0"/>
                                      <a:cs typeface="Calibri" panose="020F0502020204030204" pitchFamily="34" charset="0"/>
                                    </a:rPr>
                                    <m:t>Ω</m:t>
                                  </m:r>
                                </m:e>
                                <m:sub>
                                  <m:r>
                                    <a:rPr lang="en-US" sz="1600" i="1" dirty="0">
                                      <a:latin typeface="Cambria Math" panose="02040503050406030204" pitchFamily="18" charset="0"/>
                                      <a:ea typeface="Cambria Math" panose="02040503050406030204" pitchFamily="18" charset="0"/>
                                      <a:cs typeface="Calibri" panose="020F0502020204030204" pitchFamily="34" charset="0"/>
                                    </a:rPr>
                                    <m:t>2</m:t>
                                  </m:r>
                                </m:sub>
                              </m:sSub>
                            </m:e>
                            <m:e>
                              <m:sSubSup>
                                <m:sSubSupPr>
                                  <m:ctrlPr>
                                    <a:rPr lang="en-US" sz="1600" i="1">
                                      <a:latin typeface="Cambria Math" panose="02040503050406030204" pitchFamily="18" charset="0"/>
                                    </a:rPr>
                                  </m:ctrlPr>
                                </m:sSubSupPr>
                                <m:e>
                                  <m:r>
                                    <a:rPr lang="en-US" sz="1600" b="1" i="1">
                                      <a:latin typeface="Cambria Math" panose="02040503050406030204" pitchFamily="18" charset="0"/>
                                      <a:ea typeface="Cambria Math" panose="02040503050406030204" pitchFamily="18" charset="0"/>
                                    </a:rPr>
                                    <m:t>𝝋</m:t>
                                  </m:r>
                                </m:e>
                                <m:sub>
                                  <m:r>
                                    <a:rPr lang="en-US" sz="1600" i="1">
                                      <a:latin typeface="Cambria Math" panose="02040503050406030204" pitchFamily="18" charset="0"/>
                                    </a:rPr>
                                    <m:t>2</m:t>
                                  </m:r>
                                </m:sub>
                                <m:sup>
                                  <m:r>
                                    <a:rPr lang="en-US" sz="1600" i="1">
                                      <a:latin typeface="Cambria Math" panose="02040503050406030204" pitchFamily="18" charset="0"/>
                                    </a:rPr>
                                    <m:t>(</m:t>
                                  </m:r>
                                  <m:r>
                                    <a:rPr lang="en-US" sz="1600" i="1">
                                      <a:latin typeface="Cambria Math" panose="02040503050406030204" pitchFamily="18" charset="0"/>
                                    </a:rPr>
                                    <m:t>𝑛</m:t>
                                  </m:r>
                                  <m:r>
                                    <a:rPr lang="en-US" sz="1600" i="1">
                                      <a:latin typeface="Cambria Math" panose="02040503050406030204" pitchFamily="18" charset="0"/>
                                    </a:rPr>
                                    <m:t>+1)</m:t>
                                  </m:r>
                                </m:sup>
                              </m:sSubSup>
                              <m:r>
                                <a:rPr lang="en-US" sz="1600" i="1">
                                  <a:latin typeface="Cambria Math" panose="02040503050406030204" pitchFamily="18" charset="0"/>
                                  <a:ea typeface="Cambria Math" panose="02040503050406030204" pitchFamily="18" charset="0"/>
                                </a:rPr>
                                <m:t>=</m:t>
                              </m:r>
                              <m:r>
                                <a:rPr lang="en-US" sz="1600" b="1" i="1">
                                  <a:latin typeface="Cambria Math" panose="02040503050406030204" pitchFamily="18" charset="0"/>
                                  <a:ea typeface="Cambria Math" panose="02040503050406030204" pitchFamily="18" charset="0"/>
                                </a:rPr>
                                <m:t>𝝌</m:t>
                              </m:r>
                              <m:r>
                                <m:rPr>
                                  <m:nor/>
                                </m:rPr>
                                <a:rPr lang="en-US" sz="1600" dirty="0"/>
                                <m:t>,            </m:t>
                              </m:r>
                              <m:r>
                                <m:rPr>
                                  <m:nor/>
                                </m:rPr>
                                <a:rPr lang="en-US" sz="1600" dirty="0">
                                  <a:latin typeface="Calibri" panose="020F0502020204030204" pitchFamily="34" charset="0"/>
                                  <a:cs typeface="Calibri" panose="020F0502020204030204" pitchFamily="34" charset="0"/>
                                </a:rPr>
                                <m:t>on</m:t>
                              </m:r>
                              <m:r>
                                <m:rPr>
                                  <m:nor/>
                                </m:rPr>
                                <a:rPr lang="en-US" sz="1600" dirty="0"/>
                                <m:t> </m:t>
                              </m:r>
                              <m:r>
                                <a:rPr lang="en-US" sz="1600" i="1" dirty="0">
                                  <a:latin typeface="Cambria Math" panose="02040503050406030204" pitchFamily="18" charset="0"/>
                                  <a:ea typeface="Cambria Math" panose="02040503050406030204" pitchFamily="18" charset="0"/>
                                </a:rPr>
                                <m:t>𝜕</m:t>
                              </m:r>
                              <m:sSub>
                                <m:sSubPr>
                                  <m:ctrlPr>
                                    <a:rPr lang="en-US" sz="1600" i="1" dirty="0">
                                      <a:latin typeface="Cambria Math" panose="02040503050406030204" pitchFamily="18" charset="0"/>
                                      <a:ea typeface="Cambria Math" panose="02040503050406030204" pitchFamily="18" charset="0"/>
                                    </a:rPr>
                                  </m:ctrlPr>
                                </m:sSubPr>
                                <m:e>
                                  <m:r>
                                    <m:rPr>
                                      <m:sty m:val="p"/>
                                    </m:rPr>
                                    <a:rPr lang="el-GR" sz="1600" i="1" dirty="0">
                                      <a:latin typeface="Cambria Math" panose="02040503050406030204" pitchFamily="18" charset="0"/>
                                      <a:ea typeface="Cambria Math" panose="02040503050406030204" pitchFamily="18" charset="0"/>
                                    </a:rPr>
                                    <m:t>Ω</m:t>
                                  </m:r>
                                </m:e>
                                <m:sub>
                                  <m:r>
                                    <a:rPr lang="en-US" sz="1600" i="1" dirty="0">
                                      <a:latin typeface="Cambria Math" panose="02040503050406030204" pitchFamily="18" charset="0"/>
                                      <a:ea typeface="Cambria Math" panose="02040503050406030204" pitchFamily="18" charset="0"/>
                                    </a:rPr>
                                    <m:t>2</m:t>
                                  </m:r>
                                </m:sub>
                              </m:sSub>
                              <m:r>
                                <a:rPr lang="en-US" sz="1600" i="1" dirty="0">
                                  <a:latin typeface="Cambria Math" panose="02040503050406030204" pitchFamily="18" charset="0"/>
                                  <a:ea typeface="Cambria Math" panose="02040503050406030204" pitchFamily="18" charset="0"/>
                                </a:rPr>
                                <m:t>\</m:t>
                              </m:r>
                              <m:sSub>
                                <m:sSubPr>
                                  <m:ctrlPr>
                                    <a:rPr lang="en-US" sz="1600" i="1" dirty="0">
                                      <a:latin typeface="Cambria Math" panose="02040503050406030204" pitchFamily="18" charset="0"/>
                                      <a:ea typeface="Cambria Math" panose="02040503050406030204" pitchFamily="18" charset="0"/>
                                    </a:rPr>
                                  </m:ctrlPr>
                                </m:sSubPr>
                                <m:e>
                                  <m:r>
                                    <m:rPr>
                                      <m:sty m:val="p"/>
                                    </m:rPr>
                                    <a:rPr lang="el-GR" sz="1600" i="1" dirty="0">
                                      <a:latin typeface="Cambria Math" panose="02040503050406030204" pitchFamily="18" charset="0"/>
                                      <a:ea typeface="Cambria Math" panose="02040503050406030204" pitchFamily="18" charset="0"/>
                                    </a:rPr>
                                    <m:t>Γ</m:t>
                                  </m:r>
                                </m:e>
                                <m:sub>
                                  <m:r>
                                    <a:rPr lang="en-US" sz="1600" i="1" dirty="0">
                                      <a:latin typeface="Cambria Math" panose="02040503050406030204" pitchFamily="18" charset="0"/>
                                      <a:ea typeface="Cambria Math" panose="02040503050406030204" pitchFamily="18" charset="0"/>
                                    </a:rPr>
                                    <m:t>2</m:t>
                                  </m:r>
                                </m:sub>
                              </m:sSub>
                              <m:r>
                                <m:rPr>
                                  <m:nor/>
                                </m:rPr>
                                <a:rPr lang="en-US" sz="1600" dirty="0">
                                  <a:ea typeface="Cambria Math" panose="02040503050406030204" pitchFamily="18" charset="0"/>
                                </a:rPr>
                                <m:t> </m:t>
                              </m:r>
                            </m:e>
                            <m:e>
                              <m:sSubSup>
                                <m:sSubSupPr>
                                  <m:ctrlPr>
                                    <a:rPr lang="en-US" sz="1600" i="1" smtClean="0">
                                      <a:solidFill>
                                        <a:srgbClr val="FF0000"/>
                                      </a:solidFill>
                                      <a:latin typeface="Cambria Math" panose="02040503050406030204" pitchFamily="18" charset="0"/>
                                    </a:rPr>
                                  </m:ctrlPr>
                                </m:sSubSupPr>
                                <m:e>
                                  <m:r>
                                    <a:rPr lang="en-US" sz="1600" b="1" i="1">
                                      <a:solidFill>
                                        <a:srgbClr val="FF0000"/>
                                      </a:solidFill>
                                      <a:latin typeface="Cambria Math" panose="02040503050406030204" pitchFamily="18" charset="0"/>
                                      <a:ea typeface="Cambria Math" panose="02040503050406030204" pitchFamily="18" charset="0"/>
                                    </a:rPr>
                                    <m:t>𝝋</m:t>
                                  </m:r>
                                </m:e>
                                <m:sub>
                                  <m:r>
                                    <a:rPr lang="en-US" sz="1600" i="1">
                                      <a:solidFill>
                                        <a:srgbClr val="FF0000"/>
                                      </a:solidFill>
                                      <a:latin typeface="Cambria Math" panose="02040503050406030204" pitchFamily="18" charset="0"/>
                                      <a:ea typeface="Cambria Math" panose="02040503050406030204" pitchFamily="18" charset="0"/>
                                    </a:rPr>
                                    <m:t>2</m:t>
                                  </m:r>
                                </m:sub>
                                <m:sup>
                                  <m:r>
                                    <a:rPr lang="en-US" sz="1600" i="1">
                                      <a:solidFill>
                                        <a:srgbClr val="FF0000"/>
                                      </a:solidFill>
                                      <a:latin typeface="Cambria Math" panose="02040503050406030204" pitchFamily="18" charset="0"/>
                                    </a:rPr>
                                    <m:t>(</m:t>
                                  </m:r>
                                  <m:r>
                                    <a:rPr lang="en-US" sz="1600" i="1">
                                      <a:solidFill>
                                        <a:srgbClr val="FF0000"/>
                                      </a:solidFill>
                                      <a:latin typeface="Cambria Math" panose="02040503050406030204" pitchFamily="18" charset="0"/>
                                    </a:rPr>
                                    <m:t>𝑛</m:t>
                                  </m:r>
                                  <m:r>
                                    <a:rPr lang="en-US" sz="1600" i="1">
                                      <a:solidFill>
                                        <a:srgbClr val="FF0000"/>
                                      </a:solidFill>
                                      <a:latin typeface="Cambria Math" panose="02040503050406030204" pitchFamily="18" charset="0"/>
                                    </a:rPr>
                                    <m:t>+1)</m:t>
                                  </m:r>
                                </m:sup>
                              </m:sSubSup>
                              <m:r>
                                <a:rPr lang="en-US" sz="1600" i="1">
                                  <a:solidFill>
                                    <a:srgbClr val="FF0000"/>
                                  </a:solidFill>
                                  <a:latin typeface="Cambria Math" panose="02040503050406030204" pitchFamily="18" charset="0"/>
                                  <a:ea typeface="Cambria Math" panose="02040503050406030204" pitchFamily="18" charset="0"/>
                                </a:rPr>
                                <m:t>=</m:t>
                              </m:r>
                              <m:sSubSup>
                                <m:sSubSupPr>
                                  <m:ctrlPr>
                                    <a:rPr lang="en-US" sz="1600" i="1">
                                      <a:solidFill>
                                        <a:srgbClr val="FF0000"/>
                                      </a:solidFill>
                                      <a:latin typeface="Cambria Math" panose="02040503050406030204" pitchFamily="18" charset="0"/>
                                    </a:rPr>
                                  </m:ctrlPr>
                                </m:sSubSupPr>
                                <m:e>
                                  <m:r>
                                    <a:rPr lang="en-US" sz="1600" b="1" i="1">
                                      <a:solidFill>
                                        <a:srgbClr val="FF0000"/>
                                      </a:solidFill>
                                      <a:latin typeface="Cambria Math" panose="02040503050406030204" pitchFamily="18" charset="0"/>
                                      <a:ea typeface="Cambria Math" panose="02040503050406030204" pitchFamily="18" charset="0"/>
                                    </a:rPr>
                                    <m:t>𝝋</m:t>
                                  </m:r>
                                </m:e>
                                <m:sub>
                                  <m:r>
                                    <a:rPr lang="en-US" sz="1600" i="1">
                                      <a:solidFill>
                                        <a:srgbClr val="FF0000"/>
                                      </a:solidFill>
                                      <a:latin typeface="Cambria Math" panose="02040503050406030204" pitchFamily="18" charset="0"/>
                                      <a:ea typeface="Cambria Math" panose="02040503050406030204" pitchFamily="18" charset="0"/>
                                    </a:rPr>
                                    <m:t>1</m:t>
                                  </m:r>
                                </m:sub>
                                <m:sup>
                                  <m:r>
                                    <a:rPr lang="en-US" sz="1600" i="1">
                                      <a:solidFill>
                                        <a:srgbClr val="FF0000"/>
                                      </a:solidFill>
                                      <a:latin typeface="Cambria Math" panose="02040503050406030204" pitchFamily="18" charset="0"/>
                                    </a:rPr>
                                    <m:t>(</m:t>
                                  </m:r>
                                  <m:r>
                                    <a:rPr lang="en-US" sz="1600" i="1">
                                      <a:solidFill>
                                        <a:srgbClr val="FF0000"/>
                                      </a:solidFill>
                                      <a:latin typeface="Cambria Math" panose="02040503050406030204" pitchFamily="18" charset="0"/>
                                    </a:rPr>
                                    <m:t>𝑛</m:t>
                                  </m:r>
                                  <m:r>
                                    <a:rPr lang="en-US" sz="1600" i="1">
                                      <a:solidFill>
                                        <a:srgbClr val="FF0000"/>
                                      </a:solidFill>
                                      <a:latin typeface="Cambria Math" panose="02040503050406030204" pitchFamily="18" charset="0"/>
                                    </a:rPr>
                                    <m:t>+1)</m:t>
                                  </m:r>
                                </m:sup>
                              </m:sSubSup>
                              <m:r>
                                <a:rPr lang="en-US" sz="1600" i="1">
                                  <a:solidFill>
                                    <a:srgbClr val="FF0000"/>
                                  </a:solidFill>
                                  <a:latin typeface="Cambria Math" panose="02040503050406030204" pitchFamily="18" charset="0"/>
                                </a:rPr>
                                <m:t>  </m:t>
                              </m:r>
                              <m:r>
                                <m:rPr>
                                  <m:nor/>
                                </m:rPr>
                                <a:rPr lang="en-US" sz="1600">
                                  <a:solidFill>
                                    <a:srgbClr val="FF0000"/>
                                  </a:solidFill>
                                  <a:latin typeface="Cambria Math" panose="02040503050406030204" pitchFamily="18" charset="0"/>
                                </a:rPr>
                                <m:t>               </m:t>
                              </m:r>
                              <m:r>
                                <m:rPr>
                                  <m:nor/>
                                </m:rPr>
                                <a:rPr lang="en-US" sz="1600" dirty="0">
                                  <a:solidFill>
                                    <a:srgbClr val="FF0000"/>
                                  </a:solidFill>
                                  <a:latin typeface="Calibri" panose="020F0502020204030204" pitchFamily="34" charset="0"/>
                                  <a:cs typeface="Calibri" panose="020F0502020204030204" pitchFamily="34" charset="0"/>
                                </a:rPr>
                                <m:t>on</m:t>
                              </m:r>
                              <m:r>
                                <a:rPr lang="en-US" sz="1600" i="1" dirty="0">
                                  <a:solidFill>
                                    <a:srgbClr val="FF0000"/>
                                  </a:solidFill>
                                  <a:latin typeface="Cambria Math" panose="02040503050406030204" pitchFamily="18" charset="0"/>
                                  <a:cs typeface="Calibri" panose="020F0502020204030204" pitchFamily="34" charset="0"/>
                                </a:rPr>
                                <m:t>  </m:t>
                              </m:r>
                              <m:sSub>
                                <m:sSubPr>
                                  <m:ctrlPr>
                                    <a:rPr lang="en-US" sz="1600" i="1" dirty="0">
                                      <a:solidFill>
                                        <a:srgbClr val="FF0000"/>
                                      </a:solidFill>
                                      <a:latin typeface="Cambria Math" panose="02040503050406030204" pitchFamily="18" charset="0"/>
                                      <a:ea typeface="Cambria Math" panose="02040503050406030204" pitchFamily="18" charset="0"/>
                                    </a:rPr>
                                  </m:ctrlPr>
                                </m:sSubPr>
                                <m:e>
                                  <m:r>
                                    <m:rPr>
                                      <m:sty m:val="p"/>
                                    </m:rPr>
                                    <a:rPr lang="el-GR" sz="1600" i="1" dirty="0">
                                      <a:solidFill>
                                        <a:srgbClr val="FF0000"/>
                                      </a:solidFill>
                                      <a:latin typeface="Cambria Math" panose="02040503050406030204" pitchFamily="18" charset="0"/>
                                      <a:ea typeface="Cambria Math" panose="02040503050406030204" pitchFamily="18" charset="0"/>
                                    </a:rPr>
                                    <m:t>Γ</m:t>
                                  </m:r>
                                </m:e>
                                <m:sub>
                                  <m:r>
                                    <a:rPr lang="en-US" sz="1600" i="1" dirty="0">
                                      <a:solidFill>
                                        <a:srgbClr val="FF0000"/>
                                      </a:solidFill>
                                      <a:latin typeface="Cambria Math" panose="02040503050406030204" pitchFamily="18" charset="0"/>
                                      <a:ea typeface="Cambria Math" panose="02040503050406030204" pitchFamily="18" charset="0"/>
                                    </a:rPr>
                                    <m:t>2</m:t>
                                  </m:r>
                                </m:sub>
                              </m:sSub>
                            </m:e>
                          </m:eqArr>
                        </m:e>
                      </m:d>
                    </m:oMath>
                  </m:oMathPara>
                </a14:m>
                <a:endParaRPr lang="en-US" sz="1600" dirty="0">
                  <a:latin typeface="Cambria Math" panose="02040503050406030204" pitchFamily="18" charset="0"/>
                </a:endParaRPr>
              </a:p>
            </p:txBody>
          </p:sp>
        </mc:Choice>
        <mc:Fallback xmlns="">
          <p:sp>
            <p:nvSpPr>
              <p:cNvPr id="6" name="TextBox 5">
                <a:extLst>
                  <a:ext uri="{FF2B5EF4-FFF2-40B4-BE49-F238E27FC236}">
                    <a16:creationId xmlns:a16="http://schemas.microsoft.com/office/drawing/2014/main" id="{6C1E6395-27F0-80DC-1B90-019D19F3A261}"/>
                  </a:ext>
                </a:extLst>
              </p:cNvPr>
              <p:cNvSpPr txBox="1">
                <a:spLocks noRot="1" noChangeAspect="1" noMove="1" noResize="1" noEditPoints="1" noAdjustHandles="1" noChangeArrowheads="1" noChangeShapeType="1" noTextEdit="1"/>
              </p:cNvSpPr>
              <p:nvPr/>
            </p:nvSpPr>
            <p:spPr>
              <a:xfrm>
                <a:off x="-415751" y="2920450"/>
                <a:ext cx="5178175" cy="120218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A4D58E8-5740-5013-4438-87B80E7462FF}"/>
                  </a:ext>
                </a:extLst>
              </p:cNvPr>
              <p:cNvSpPr txBox="1"/>
              <p:nvPr/>
            </p:nvSpPr>
            <p:spPr>
              <a:xfrm>
                <a:off x="4105809" y="1670303"/>
                <a:ext cx="5178175" cy="120218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a:latin typeface="Cambria Math" panose="02040503050406030204" pitchFamily="18" charset="0"/>
                            </a:rPr>
                          </m:ctrlPr>
                        </m:dPr>
                        <m:e>
                          <m:eqArr>
                            <m:eqArrPr>
                              <m:ctrlPr>
                                <a:rPr lang="en-US" sz="1600" i="1">
                                  <a:latin typeface="Cambria Math" panose="02040503050406030204" pitchFamily="18" charset="0"/>
                                </a:rPr>
                              </m:ctrlPr>
                            </m:eqArrPr>
                            <m:e>
                              <m:r>
                                <m:rPr>
                                  <m:sty m:val="p"/>
                                </m:rPr>
                                <a:rPr lang="en-US" sz="1600" dirty="0">
                                  <a:latin typeface="Cambria Math" panose="02040503050406030204" pitchFamily="18" charset="0"/>
                                </a:rPr>
                                <m:t>Div</m:t>
                              </m:r>
                              <m:r>
                                <a:rPr lang="en-US" sz="1600" dirty="0">
                                  <a:latin typeface="Cambria Math" panose="02040503050406030204" pitchFamily="18" charset="0"/>
                                </a:rPr>
                                <m:t> </m:t>
                              </m:r>
                              <m:sSubSup>
                                <m:sSubSupPr>
                                  <m:ctrlPr>
                                    <a:rPr lang="en-US" sz="1600" i="1" dirty="0">
                                      <a:latin typeface="Cambria Math" panose="02040503050406030204" pitchFamily="18" charset="0"/>
                                    </a:rPr>
                                  </m:ctrlPr>
                                </m:sSubSupPr>
                                <m:e>
                                  <m:r>
                                    <a:rPr lang="en-US" sz="1600" b="1" i="1" dirty="0">
                                      <a:latin typeface="Cambria Math" panose="02040503050406030204" pitchFamily="18" charset="0"/>
                                    </a:rPr>
                                    <m:t>𝑷</m:t>
                                  </m:r>
                                </m:e>
                                <m:sub>
                                  <m:r>
                                    <a:rPr lang="en-US" sz="1600" i="1" dirty="0">
                                      <a:latin typeface="Cambria Math" panose="02040503050406030204" pitchFamily="18" charset="0"/>
                                    </a:rPr>
                                    <m:t>1</m:t>
                                  </m:r>
                                </m:sub>
                                <m:sup>
                                  <m:r>
                                    <a:rPr lang="en-US" sz="1600" i="1" dirty="0">
                                      <a:latin typeface="Cambria Math" panose="02040503050406030204" pitchFamily="18" charset="0"/>
                                    </a:rPr>
                                    <m:t>(</m:t>
                                  </m:r>
                                  <m:r>
                                    <a:rPr lang="en-US" sz="1600" i="1" dirty="0">
                                      <a:latin typeface="Cambria Math" panose="02040503050406030204" pitchFamily="18" charset="0"/>
                                    </a:rPr>
                                    <m:t>𝑛</m:t>
                                  </m:r>
                                  <m:r>
                                    <a:rPr lang="en-US" sz="1600" i="1" dirty="0">
                                      <a:latin typeface="Cambria Math" panose="02040503050406030204" pitchFamily="18" charset="0"/>
                                    </a:rPr>
                                    <m:t>+1)</m:t>
                                  </m:r>
                                </m:sup>
                              </m:sSubSup>
                              <m:r>
                                <a:rPr lang="en-US" sz="1600" dirty="0">
                                  <a:latin typeface="Cambria Math" panose="02040503050406030204" pitchFamily="18" charset="0"/>
                                </a:rPr>
                                <m:t>+</m:t>
                              </m:r>
                              <m:r>
                                <a:rPr lang="en-US" sz="1600" i="1">
                                  <a:latin typeface="Cambria Math" panose="02040503050406030204" pitchFamily="18" charset="0"/>
                                  <a:ea typeface="Cambria Math" panose="02040503050406030204" pitchFamily="18" charset="0"/>
                                </a:rPr>
                                <m:t>𝜌</m:t>
                              </m:r>
                              <m:r>
                                <a:rPr lang="en-US" sz="1600" b="1" i="1">
                                  <a:latin typeface="Cambria Math" panose="02040503050406030204" pitchFamily="18" charset="0"/>
                                  <a:ea typeface="Cambria Math" panose="02040503050406030204" pitchFamily="18" charset="0"/>
                                </a:rPr>
                                <m:t>𝑩</m:t>
                              </m:r>
                              <m:r>
                                <a:rPr lang="en-US" sz="1600" b="1" i="1">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𝑡</m:t>
                                  </m:r>
                                </m:e>
                                <m:sub>
                                  <m:r>
                                    <a:rPr lang="en-US" sz="1600" i="1">
                                      <a:latin typeface="Cambria Math" panose="02040503050406030204" pitchFamily="18" charset="0"/>
                                      <a:ea typeface="Cambria Math" panose="02040503050406030204" pitchFamily="18" charset="0"/>
                                    </a:rPr>
                                    <m:t>𝑖</m:t>
                                  </m:r>
                                </m:sub>
                              </m:sSub>
                              <m:r>
                                <a:rPr lang="en-US" sz="1600" b="1" i="1">
                                  <a:latin typeface="Cambria Math" panose="02040503050406030204" pitchFamily="18" charset="0"/>
                                  <a:ea typeface="Cambria Math" panose="02040503050406030204" pitchFamily="18" charset="0"/>
                                </a:rPr>
                                <m:t>)=</m:t>
                              </m:r>
                              <m:r>
                                <a:rPr lang="en-US" sz="1600" b="1" i="1">
                                  <a:latin typeface="Cambria Math" panose="02040503050406030204" pitchFamily="18" charset="0"/>
                                  <a:ea typeface="Cambria Math" panose="02040503050406030204" pitchFamily="18" charset="0"/>
                                </a:rPr>
                                <m:t>𝟎</m:t>
                              </m:r>
                              <m:r>
                                <a:rPr lang="en-US" sz="1600" i="1">
                                  <a:latin typeface="Cambria Math" panose="02040503050406030204" pitchFamily="18" charset="0"/>
                                  <a:ea typeface="Cambria Math" panose="02040503050406030204" pitchFamily="18" charset="0"/>
                                </a:rPr>
                                <m:t> </m:t>
                              </m:r>
                              <m:r>
                                <m:rPr>
                                  <m:nor/>
                                </m:rPr>
                                <a:rPr lang="en-US" sz="1600" dirty="0"/>
                                <m:t>, </m:t>
                              </m:r>
                              <m:r>
                                <m:rPr>
                                  <m:nor/>
                                </m:rPr>
                                <a:rPr lang="en-US" sz="1600" dirty="0">
                                  <a:latin typeface="Calibri" panose="020F0502020204030204" pitchFamily="34" charset="0"/>
                                  <a:cs typeface="Calibri" panose="020F0502020204030204" pitchFamily="34" charset="0"/>
                                </a:rPr>
                                <m:t>in</m:t>
                              </m:r>
                              <m:r>
                                <m:rPr>
                                  <m:nor/>
                                </m:rPr>
                                <a:rPr lang="en-US" sz="1600" dirty="0">
                                  <a:latin typeface="Calibri" panose="020F0502020204030204" pitchFamily="34" charset="0"/>
                                  <a:cs typeface="Calibri" panose="020F0502020204030204" pitchFamily="34" charset="0"/>
                                </a:rPr>
                                <m:t> </m:t>
                              </m:r>
                              <m:sSub>
                                <m:sSubPr>
                                  <m:ctrlPr>
                                    <a:rPr lang="en-US" sz="1600" i="1" dirty="0">
                                      <a:latin typeface="Cambria Math" panose="02040503050406030204" pitchFamily="18" charset="0"/>
                                      <a:cs typeface="Calibri" panose="020F0502020204030204" pitchFamily="34" charset="0"/>
                                    </a:rPr>
                                  </m:ctrlPr>
                                </m:sSubPr>
                                <m:e>
                                  <m:r>
                                    <m:rPr>
                                      <m:sty m:val="p"/>
                                    </m:rPr>
                                    <a:rPr lang="el-GR" sz="1600" i="1" dirty="0">
                                      <a:latin typeface="Cambria Math" panose="02040503050406030204" pitchFamily="18" charset="0"/>
                                      <a:ea typeface="Cambria Math" panose="02040503050406030204" pitchFamily="18" charset="0"/>
                                      <a:cs typeface="Calibri" panose="020F0502020204030204" pitchFamily="34" charset="0"/>
                                    </a:rPr>
                                    <m:t>Ω</m:t>
                                  </m:r>
                                </m:e>
                                <m:sub>
                                  <m:r>
                                    <a:rPr lang="en-US" sz="1600" i="1" dirty="0">
                                      <a:latin typeface="Cambria Math" panose="02040503050406030204" pitchFamily="18" charset="0"/>
                                      <a:cs typeface="Calibri" panose="020F0502020204030204" pitchFamily="34" charset="0"/>
                                    </a:rPr>
                                    <m:t>1</m:t>
                                  </m:r>
                                </m:sub>
                              </m:sSub>
                              <m:r>
                                <m:rPr>
                                  <m:nor/>
                                </m:rPr>
                                <a:rPr lang="en-US" sz="1600" dirty="0"/>
                                <m:t> </m:t>
                              </m:r>
                            </m:e>
                            <m:e>
                              <m:sSubSup>
                                <m:sSubSupPr>
                                  <m:ctrlPr>
                                    <a:rPr lang="en-US" sz="1600" i="1">
                                      <a:latin typeface="Cambria Math" panose="02040503050406030204" pitchFamily="18" charset="0"/>
                                    </a:rPr>
                                  </m:ctrlPr>
                                </m:sSubSupPr>
                                <m:e>
                                  <m:r>
                                    <a:rPr lang="en-US" sz="1600" b="1" i="1">
                                      <a:latin typeface="Cambria Math" panose="02040503050406030204" pitchFamily="18" charset="0"/>
                                      <a:ea typeface="Cambria Math" panose="02040503050406030204" pitchFamily="18" charset="0"/>
                                    </a:rPr>
                                    <m:t>𝝋</m:t>
                                  </m:r>
                                </m:e>
                                <m:sub>
                                  <m:r>
                                    <a:rPr lang="en-US" sz="1600" i="1">
                                      <a:latin typeface="Cambria Math" panose="02040503050406030204" pitchFamily="18" charset="0"/>
                                    </a:rPr>
                                    <m:t>1</m:t>
                                  </m:r>
                                </m:sub>
                                <m:sup>
                                  <m:r>
                                    <a:rPr lang="en-US" sz="1600" i="1">
                                      <a:latin typeface="Cambria Math" panose="02040503050406030204" pitchFamily="18" charset="0"/>
                                    </a:rPr>
                                    <m:t>(</m:t>
                                  </m:r>
                                  <m:r>
                                    <a:rPr lang="en-US" sz="1600" i="1">
                                      <a:latin typeface="Cambria Math" panose="02040503050406030204" pitchFamily="18" charset="0"/>
                                    </a:rPr>
                                    <m:t>𝑛</m:t>
                                  </m:r>
                                  <m:r>
                                    <a:rPr lang="en-US" sz="1600" i="1">
                                      <a:latin typeface="Cambria Math" panose="02040503050406030204" pitchFamily="18" charset="0"/>
                                    </a:rPr>
                                    <m:t>+1)</m:t>
                                  </m:r>
                                </m:sup>
                              </m:sSubSup>
                              <m:r>
                                <a:rPr lang="en-US" sz="1600" i="1">
                                  <a:latin typeface="Cambria Math" panose="02040503050406030204" pitchFamily="18" charset="0"/>
                                  <a:ea typeface="Cambria Math" panose="02040503050406030204" pitchFamily="18" charset="0"/>
                                </a:rPr>
                                <m:t>=</m:t>
                              </m:r>
                              <m:r>
                                <a:rPr lang="en-US" sz="1600" b="1" i="1">
                                  <a:latin typeface="Cambria Math" panose="02040503050406030204" pitchFamily="18" charset="0"/>
                                  <a:ea typeface="Cambria Math" panose="02040503050406030204" pitchFamily="18" charset="0"/>
                                </a:rPr>
                                <m:t>𝝌</m:t>
                              </m:r>
                              <m:r>
                                <m:rPr>
                                  <m:nor/>
                                </m:rPr>
                                <a:rPr lang="en-US" sz="1600" dirty="0"/>
                                <m:t>,            </m:t>
                              </m:r>
                              <m:r>
                                <m:rPr>
                                  <m:nor/>
                                </m:rPr>
                                <a:rPr lang="en-US" sz="1600" dirty="0">
                                  <a:latin typeface="Calibri" panose="020F0502020204030204" pitchFamily="34" charset="0"/>
                                  <a:cs typeface="Calibri" panose="020F0502020204030204" pitchFamily="34" charset="0"/>
                                </a:rPr>
                                <m:t>on</m:t>
                              </m:r>
                              <m:r>
                                <m:rPr>
                                  <m:nor/>
                                </m:rPr>
                                <a:rPr lang="en-US" sz="1600" dirty="0"/>
                                <m:t> </m:t>
                              </m:r>
                              <m:r>
                                <a:rPr lang="en-US" sz="1600" i="1" dirty="0">
                                  <a:latin typeface="Cambria Math" panose="02040503050406030204" pitchFamily="18" charset="0"/>
                                  <a:ea typeface="Cambria Math" panose="02040503050406030204" pitchFamily="18" charset="0"/>
                                </a:rPr>
                                <m:t>𝜕</m:t>
                              </m:r>
                              <m:sSub>
                                <m:sSubPr>
                                  <m:ctrlPr>
                                    <a:rPr lang="en-US" sz="1600" i="1" dirty="0">
                                      <a:latin typeface="Cambria Math" panose="02040503050406030204" pitchFamily="18" charset="0"/>
                                      <a:ea typeface="Cambria Math" panose="02040503050406030204" pitchFamily="18" charset="0"/>
                                    </a:rPr>
                                  </m:ctrlPr>
                                </m:sSubPr>
                                <m:e>
                                  <m:r>
                                    <m:rPr>
                                      <m:sty m:val="p"/>
                                    </m:rPr>
                                    <a:rPr lang="el-GR" sz="1600" i="1" dirty="0">
                                      <a:latin typeface="Cambria Math" panose="02040503050406030204" pitchFamily="18" charset="0"/>
                                      <a:ea typeface="Cambria Math" panose="02040503050406030204" pitchFamily="18" charset="0"/>
                                    </a:rPr>
                                    <m:t>Ω</m:t>
                                  </m:r>
                                </m:e>
                                <m:sub>
                                  <m:r>
                                    <a:rPr lang="en-US" sz="1600" i="1" dirty="0">
                                      <a:latin typeface="Cambria Math" panose="02040503050406030204" pitchFamily="18" charset="0"/>
                                      <a:ea typeface="Cambria Math" panose="02040503050406030204" pitchFamily="18" charset="0"/>
                                    </a:rPr>
                                    <m:t>1</m:t>
                                  </m:r>
                                </m:sub>
                              </m:sSub>
                              <m:r>
                                <a:rPr lang="en-US" sz="1600" i="1" dirty="0">
                                  <a:latin typeface="Cambria Math" panose="02040503050406030204" pitchFamily="18" charset="0"/>
                                  <a:ea typeface="Cambria Math" panose="02040503050406030204" pitchFamily="18" charset="0"/>
                                </a:rPr>
                                <m:t>\</m:t>
                              </m:r>
                              <m:sSub>
                                <m:sSubPr>
                                  <m:ctrlPr>
                                    <a:rPr lang="en-US" sz="1600" i="1" dirty="0">
                                      <a:latin typeface="Cambria Math" panose="02040503050406030204" pitchFamily="18" charset="0"/>
                                      <a:ea typeface="Cambria Math" panose="02040503050406030204" pitchFamily="18" charset="0"/>
                                    </a:rPr>
                                  </m:ctrlPr>
                                </m:sSubPr>
                                <m:e>
                                  <m:r>
                                    <m:rPr>
                                      <m:sty m:val="p"/>
                                    </m:rPr>
                                    <a:rPr lang="el-GR" sz="1600" i="1" dirty="0">
                                      <a:latin typeface="Cambria Math" panose="02040503050406030204" pitchFamily="18" charset="0"/>
                                      <a:ea typeface="Cambria Math" panose="02040503050406030204" pitchFamily="18" charset="0"/>
                                    </a:rPr>
                                    <m:t>Γ</m:t>
                                  </m:r>
                                </m:e>
                                <m:sub>
                                  <m:r>
                                    <a:rPr lang="en-US" sz="1600" i="1" dirty="0">
                                      <a:latin typeface="Cambria Math" panose="02040503050406030204" pitchFamily="18" charset="0"/>
                                      <a:ea typeface="Cambria Math" panose="02040503050406030204" pitchFamily="18" charset="0"/>
                                    </a:rPr>
                                    <m:t>1</m:t>
                                  </m:r>
                                </m:sub>
                              </m:sSub>
                              <m:r>
                                <m:rPr>
                                  <m:nor/>
                                </m:rPr>
                                <a:rPr lang="en-US" sz="1600" dirty="0">
                                  <a:ea typeface="Cambria Math" panose="02040503050406030204" pitchFamily="18" charset="0"/>
                                </a:rPr>
                                <m:t> </m:t>
                              </m:r>
                            </m:e>
                            <m:e>
                              <m:sSubSup>
                                <m:sSubSupPr>
                                  <m:ctrlPr>
                                    <a:rPr lang="en-US" sz="1600" i="1">
                                      <a:latin typeface="Cambria Math" panose="02040503050406030204" pitchFamily="18" charset="0"/>
                                    </a:rPr>
                                  </m:ctrlPr>
                                </m:sSubSupPr>
                                <m:e>
                                  <m:r>
                                    <a:rPr lang="en-US" sz="1600" b="1" i="1">
                                      <a:latin typeface="Cambria Math" panose="02040503050406030204" pitchFamily="18" charset="0"/>
                                      <a:ea typeface="Cambria Math" panose="02040503050406030204" pitchFamily="18" charset="0"/>
                                    </a:rPr>
                                    <m:t>𝝋</m:t>
                                  </m:r>
                                </m:e>
                                <m:sub>
                                  <m:r>
                                    <a:rPr lang="en-US" sz="1600" i="1">
                                      <a:latin typeface="Cambria Math" panose="02040503050406030204" pitchFamily="18" charset="0"/>
                                    </a:rPr>
                                    <m:t>1</m:t>
                                  </m:r>
                                </m:sub>
                                <m:sup>
                                  <m:r>
                                    <a:rPr lang="en-US" sz="1600" i="1">
                                      <a:latin typeface="Cambria Math" panose="02040503050406030204" pitchFamily="18" charset="0"/>
                                    </a:rPr>
                                    <m:t>(</m:t>
                                  </m:r>
                                  <m:r>
                                    <a:rPr lang="en-US" sz="1600" i="1">
                                      <a:latin typeface="Cambria Math" panose="02040503050406030204" pitchFamily="18" charset="0"/>
                                    </a:rPr>
                                    <m:t>𝑛</m:t>
                                  </m:r>
                                  <m:r>
                                    <a:rPr lang="en-US" sz="1600" i="1">
                                      <a:latin typeface="Cambria Math" panose="02040503050406030204" pitchFamily="18" charset="0"/>
                                    </a:rPr>
                                    <m:t>+1)</m:t>
                                  </m:r>
                                </m:sup>
                              </m:sSubSup>
                              <m:r>
                                <a:rPr lang="en-US" sz="1600" i="1">
                                  <a:latin typeface="Cambria Math" panose="02040503050406030204" pitchFamily="18" charset="0"/>
                                  <a:ea typeface="Cambria Math" panose="02040503050406030204" pitchFamily="18" charset="0"/>
                                </a:rPr>
                                <m:t>=</m:t>
                              </m:r>
                              <m:sSubSup>
                                <m:sSubSupPr>
                                  <m:ctrlPr>
                                    <a:rPr lang="en-US" sz="1600" i="1">
                                      <a:latin typeface="Cambria Math" panose="02040503050406030204" pitchFamily="18" charset="0"/>
                                    </a:rPr>
                                  </m:ctrlPr>
                                </m:sSubSupPr>
                                <m:e>
                                  <m:r>
                                    <a:rPr lang="en-US" sz="1600" b="1" i="1">
                                      <a:latin typeface="Cambria Math" panose="02040503050406030204" pitchFamily="18" charset="0"/>
                                      <a:ea typeface="Cambria Math" panose="02040503050406030204" pitchFamily="18" charset="0"/>
                                    </a:rPr>
                                    <m:t>𝝋</m:t>
                                  </m:r>
                                </m:e>
                                <m:sub>
                                  <m:r>
                                    <a:rPr lang="en-US" sz="1600" i="1">
                                      <a:latin typeface="Cambria Math" panose="02040503050406030204" pitchFamily="18" charset="0"/>
                                      <a:ea typeface="Cambria Math" panose="02040503050406030204" pitchFamily="18" charset="0"/>
                                    </a:rPr>
                                    <m:t>2</m:t>
                                  </m:r>
                                </m:sub>
                                <m:sup>
                                  <m:r>
                                    <a:rPr lang="en-US" sz="1600" i="1">
                                      <a:latin typeface="Cambria Math" panose="02040503050406030204" pitchFamily="18" charset="0"/>
                                    </a:rPr>
                                    <m:t>(</m:t>
                                  </m:r>
                                  <m:r>
                                    <a:rPr lang="en-US" sz="1600" i="1">
                                      <a:latin typeface="Cambria Math" panose="02040503050406030204" pitchFamily="18" charset="0"/>
                                    </a:rPr>
                                    <m:t>𝑛</m:t>
                                  </m:r>
                                  <m:r>
                                    <a:rPr lang="en-US" sz="1600" i="1">
                                      <a:latin typeface="Cambria Math" panose="02040503050406030204" pitchFamily="18" charset="0"/>
                                    </a:rPr>
                                    <m:t>)</m:t>
                                  </m:r>
                                </m:sup>
                              </m:sSubSup>
                              <m:r>
                                <a:rPr lang="en-US" sz="1600" i="1">
                                  <a:latin typeface="Cambria Math" panose="02040503050406030204" pitchFamily="18" charset="0"/>
                                </a:rPr>
                                <m:t>  </m:t>
                              </m:r>
                              <m:r>
                                <m:rPr>
                                  <m:nor/>
                                </m:rPr>
                                <a:rPr lang="en-US" sz="1600">
                                  <a:latin typeface="Cambria Math" panose="02040503050406030204" pitchFamily="18" charset="0"/>
                                </a:rPr>
                                <m:t>                    </m:t>
                              </m:r>
                              <m:r>
                                <m:rPr>
                                  <m:nor/>
                                </m:rPr>
                                <a:rPr lang="en-US" sz="1600" dirty="0">
                                  <a:latin typeface="Calibri" panose="020F0502020204030204" pitchFamily="34" charset="0"/>
                                  <a:cs typeface="Calibri" panose="020F0502020204030204" pitchFamily="34" charset="0"/>
                                </a:rPr>
                                <m:t>on</m:t>
                              </m:r>
                              <m:r>
                                <a:rPr lang="en-US" sz="1600" i="1" dirty="0">
                                  <a:latin typeface="Cambria Math" panose="02040503050406030204" pitchFamily="18" charset="0"/>
                                  <a:cs typeface="Calibri" panose="020F0502020204030204" pitchFamily="34" charset="0"/>
                                </a:rPr>
                                <m:t>  </m:t>
                              </m:r>
                              <m:sSub>
                                <m:sSubPr>
                                  <m:ctrlPr>
                                    <a:rPr lang="en-US" sz="1600" i="1" dirty="0">
                                      <a:latin typeface="Cambria Math" panose="02040503050406030204" pitchFamily="18" charset="0"/>
                                      <a:ea typeface="Cambria Math" panose="02040503050406030204" pitchFamily="18" charset="0"/>
                                    </a:rPr>
                                  </m:ctrlPr>
                                </m:sSubPr>
                                <m:e>
                                  <m:r>
                                    <m:rPr>
                                      <m:sty m:val="p"/>
                                    </m:rPr>
                                    <a:rPr lang="el-GR" sz="1600" i="1" dirty="0">
                                      <a:latin typeface="Cambria Math" panose="02040503050406030204" pitchFamily="18" charset="0"/>
                                      <a:ea typeface="Cambria Math" panose="02040503050406030204" pitchFamily="18" charset="0"/>
                                    </a:rPr>
                                    <m:t>Γ</m:t>
                                  </m:r>
                                </m:e>
                                <m:sub>
                                  <m:r>
                                    <a:rPr lang="en-US" sz="1600" i="1" dirty="0">
                                      <a:latin typeface="Cambria Math" panose="02040503050406030204" pitchFamily="18" charset="0"/>
                                      <a:ea typeface="Cambria Math" panose="02040503050406030204" pitchFamily="18" charset="0"/>
                                    </a:rPr>
                                    <m:t>2</m:t>
                                  </m:r>
                                </m:sub>
                              </m:sSub>
                            </m:e>
                          </m:eqArr>
                        </m:e>
                      </m:d>
                    </m:oMath>
                  </m:oMathPara>
                </a14:m>
                <a:endParaRPr lang="en-US" sz="1600" dirty="0">
                  <a:latin typeface="Cambria Math" panose="02040503050406030204" pitchFamily="18" charset="0"/>
                </a:endParaRPr>
              </a:p>
            </p:txBody>
          </p:sp>
        </mc:Choice>
        <mc:Fallback xmlns="">
          <p:sp>
            <p:nvSpPr>
              <p:cNvPr id="8" name="TextBox 7">
                <a:extLst>
                  <a:ext uri="{FF2B5EF4-FFF2-40B4-BE49-F238E27FC236}">
                    <a16:creationId xmlns:a16="http://schemas.microsoft.com/office/drawing/2014/main" id="{3A4D58E8-5740-5013-4438-87B80E7462FF}"/>
                  </a:ext>
                </a:extLst>
              </p:cNvPr>
              <p:cNvSpPr txBox="1">
                <a:spLocks noRot="1" noChangeAspect="1" noMove="1" noResize="1" noEditPoints="1" noAdjustHandles="1" noChangeArrowheads="1" noChangeShapeType="1" noTextEdit="1"/>
              </p:cNvSpPr>
              <p:nvPr/>
            </p:nvSpPr>
            <p:spPr>
              <a:xfrm>
                <a:off x="4105809" y="1670303"/>
                <a:ext cx="5178175" cy="120218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8C89DA4-987B-DCB7-E65A-74F2FDDE6EBA}"/>
                  </a:ext>
                </a:extLst>
              </p:cNvPr>
              <p:cNvSpPr txBox="1"/>
              <p:nvPr/>
            </p:nvSpPr>
            <p:spPr>
              <a:xfrm>
                <a:off x="4105808" y="2857905"/>
                <a:ext cx="5178175" cy="120218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a:latin typeface="Cambria Math" panose="02040503050406030204" pitchFamily="18" charset="0"/>
                            </a:rPr>
                          </m:ctrlPr>
                        </m:dPr>
                        <m:e>
                          <m:eqArr>
                            <m:eqArrPr>
                              <m:ctrlPr>
                                <a:rPr lang="en-US" sz="1600" i="1">
                                  <a:latin typeface="Cambria Math" panose="02040503050406030204" pitchFamily="18" charset="0"/>
                                </a:rPr>
                              </m:ctrlPr>
                            </m:eqArrPr>
                            <m:e>
                              <m:r>
                                <m:rPr>
                                  <m:sty m:val="p"/>
                                </m:rPr>
                                <a:rPr lang="en-US" sz="1600" dirty="0">
                                  <a:latin typeface="Cambria Math" panose="02040503050406030204" pitchFamily="18" charset="0"/>
                                </a:rPr>
                                <m:t>Div</m:t>
                              </m:r>
                              <m:r>
                                <a:rPr lang="en-US" sz="1600" dirty="0">
                                  <a:latin typeface="Cambria Math" panose="02040503050406030204" pitchFamily="18" charset="0"/>
                                </a:rPr>
                                <m:t> </m:t>
                              </m:r>
                              <m:sSubSup>
                                <m:sSubSupPr>
                                  <m:ctrlPr>
                                    <a:rPr lang="en-US" sz="1600" i="1" dirty="0">
                                      <a:latin typeface="Cambria Math" panose="02040503050406030204" pitchFamily="18" charset="0"/>
                                    </a:rPr>
                                  </m:ctrlPr>
                                </m:sSubSupPr>
                                <m:e>
                                  <m:r>
                                    <a:rPr lang="en-US" sz="1600" b="1" i="1" dirty="0">
                                      <a:latin typeface="Cambria Math" panose="02040503050406030204" pitchFamily="18" charset="0"/>
                                    </a:rPr>
                                    <m:t>𝑷</m:t>
                                  </m:r>
                                </m:e>
                                <m:sub>
                                  <m:r>
                                    <a:rPr lang="en-US" sz="1600" i="1" dirty="0">
                                      <a:latin typeface="Cambria Math" panose="02040503050406030204" pitchFamily="18" charset="0"/>
                                    </a:rPr>
                                    <m:t>2</m:t>
                                  </m:r>
                                </m:sub>
                                <m:sup>
                                  <m:r>
                                    <a:rPr lang="en-US" sz="1600" i="1" dirty="0">
                                      <a:latin typeface="Cambria Math" panose="02040503050406030204" pitchFamily="18" charset="0"/>
                                    </a:rPr>
                                    <m:t>(</m:t>
                                  </m:r>
                                  <m:r>
                                    <a:rPr lang="en-US" sz="1600" i="1" dirty="0">
                                      <a:latin typeface="Cambria Math" panose="02040503050406030204" pitchFamily="18" charset="0"/>
                                    </a:rPr>
                                    <m:t>𝑛</m:t>
                                  </m:r>
                                  <m:r>
                                    <a:rPr lang="en-US" sz="1600" i="1" dirty="0">
                                      <a:latin typeface="Cambria Math" panose="02040503050406030204" pitchFamily="18" charset="0"/>
                                    </a:rPr>
                                    <m:t>+1)</m:t>
                                  </m:r>
                                </m:sup>
                              </m:sSubSup>
                              <m:r>
                                <a:rPr lang="en-US" sz="1600" dirty="0">
                                  <a:latin typeface="Cambria Math" panose="02040503050406030204" pitchFamily="18" charset="0"/>
                                </a:rPr>
                                <m:t>+</m:t>
                              </m:r>
                              <m:r>
                                <a:rPr lang="en-US" sz="1600" i="1">
                                  <a:latin typeface="Cambria Math" panose="02040503050406030204" pitchFamily="18" charset="0"/>
                                  <a:ea typeface="Cambria Math" panose="02040503050406030204" pitchFamily="18" charset="0"/>
                                </a:rPr>
                                <m:t>𝜌</m:t>
                              </m:r>
                              <m:r>
                                <a:rPr lang="en-US" sz="1600" b="1" i="1">
                                  <a:latin typeface="Cambria Math" panose="02040503050406030204" pitchFamily="18" charset="0"/>
                                  <a:ea typeface="Cambria Math" panose="02040503050406030204" pitchFamily="18" charset="0"/>
                                </a:rPr>
                                <m:t>𝑩</m:t>
                              </m:r>
                              <m:r>
                                <a:rPr lang="en-US" sz="1600" b="1" i="1">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𝑡</m:t>
                                  </m:r>
                                </m:e>
                                <m:sub>
                                  <m:r>
                                    <a:rPr lang="en-US" sz="1600" i="1">
                                      <a:latin typeface="Cambria Math" panose="02040503050406030204" pitchFamily="18" charset="0"/>
                                      <a:ea typeface="Cambria Math" panose="02040503050406030204" pitchFamily="18" charset="0"/>
                                    </a:rPr>
                                    <m:t>𝑖</m:t>
                                  </m:r>
                                </m:sub>
                              </m:sSub>
                              <m:r>
                                <a:rPr lang="en-US" sz="1600" b="1" i="1">
                                  <a:latin typeface="Cambria Math" panose="02040503050406030204" pitchFamily="18" charset="0"/>
                                  <a:ea typeface="Cambria Math" panose="02040503050406030204" pitchFamily="18" charset="0"/>
                                </a:rPr>
                                <m:t>)=</m:t>
                              </m:r>
                              <m:r>
                                <a:rPr lang="en-US" sz="1600" b="1" i="1">
                                  <a:latin typeface="Cambria Math" panose="02040503050406030204" pitchFamily="18" charset="0"/>
                                  <a:ea typeface="Cambria Math" panose="02040503050406030204" pitchFamily="18" charset="0"/>
                                </a:rPr>
                                <m:t>𝟎</m:t>
                              </m:r>
                              <m:r>
                                <a:rPr lang="en-US" sz="1600" i="1">
                                  <a:latin typeface="Cambria Math" panose="02040503050406030204" pitchFamily="18" charset="0"/>
                                  <a:ea typeface="Cambria Math" panose="02040503050406030204" pitchFamily="18" charset="0"/>
                                </a:rPr>
                                <m:t> </m:t>
                              </m:r>
                              <m:r>
                                <m:rPr>
                                  <m:nor/>
                                </m:rPr>
                                <a:rPr lang="en-US" sz="1600" dirty="0"/>
                                <m:t>, </m:t>
                              </m:r>
                              <m:r>
                                <m:rPr>
                                  <m:nor/>
                                </m:rPr>
                                <a:rPr lang="en-US" sz="1600" dirty="0">
                                  <a:latin typeface="Calibri" panose="020F0502020204030204" pitchFamily="34" charset="0"/>
                                  <a:cs typeface="Calibri" panose="020F0502020204030204" pitchFamily="34" charset="0"/>
                                </a:rPr>
                                <m:t>in</m:t>
                              </m:r>
                              <m:sSub>
                                <m:sSubPr>
                                  <m:ctrlPr>
                                    <a:rPr lang="en-US" sz="1600" i="1" dirty="0">
                                      <a:latin typeface="Cambria Math" panose="02040503050406030204" pitchFamily="18" charset="0"/>
                                      <a:cs typeface="Calibri" panose="020F0502020204030204" pitchFamily="34" charset="0"/>
                                    </a:rPr>
                                  </m:ctrlPr>
                                </m:sSubPr>
                                <m:e>
                                  <m:r>
                                    <a:rPr lang="en-US" sz="1600" i="1" dirty="0">
                                      <a:latin typeface="Cambria Math" panose="02040503050406030204" pitchFamily="18" charset="0"/>
                                      <a:cs typeface="Calibri" panose="020F0502020204030204" pitchFamily="34" charset="0"/>
                                    </a:rPr>
                                    <m:t> </m:t>
                                  </m:r>
                                  <m:r>
                                    <m:rPr>
                                      <m:sty m:val="p"/>
                                    </m:rPr>
                                    <a:rPr lang="el-GR" sz="1600" i="1" dirty="0">
                                      <a:latin typeface="Cambria Math" panose="02040503050406030204" pitchFamily="18" charset="0"/>
                                      <a:ea typeface="Cambria Math" panose="02040503050406030204" pitchFamily="18" charset="0"/>
                                      <a:cs typeface="Calibri" panose="020F0502020204030204" pitchFamily="34" charset="0"/>
                                    </a:rPr>
                                    <m:t>Ω</m:t>
                                  </m:r>
                                </m:e>
                                <m:sub>
                                  <m:r>
                                    <a:rPr lang="en-US" sz="1600" i="1" dirty="0">
                                      <a:latin typeface="Cambria Math" panose="02040503050406030204" pitchFamily="18" charset="0"/>
                                      <a:ea typeface="Cambria Math" panose="02040503050406030204" pitchFamily="18" charset="0"/>
                                      <a:cs typeface="Calibri" panose="020F0502020204030204" pitchFamily="34" charset="0"/>
                                    </a:rPr>
                                    <m:t>2</m:t>
                                  </m:r>
                                </m:sub>
                              </m:sSub>
                            </m:e>
                            <m:e>
                              <m:sSubSup>
                                <m:sSubSupPr>
                                  <m:ctrlPr>
                                    <a:rPr lang="en-US" sz="1600" i="1">
                                      <a:latin typeface="Cambria Math" panose="02040503050406030204" pitchFamily="18" charset="0"/>
                                    </a:rPr>
                                  </m:ctrlPr>
                                </m:sSubSupPr>
                                <m:e>
                                  <m:r>
                                    <a:rPr lang="en-US" sz="1600" b="1" i="1">
                                      <a:latin typeface="Cambria Math" panose="02040503050406030204" pitchFamily="18" charset="0"/>
                                      <a:ea typeface="Cambria Math" panose="02040503050406030204" pitchFamily="18" charset="0"/>
                                    </a:rPr>
                                    <m:t>𝝋</m:t>
                                  </m:r>
                                </m:e>
                                <m:sub>
                                  <m:r>
                                    <a:rPr lang="en-US" sz="1600" i="1">
                                      <a:latin typeface="Cambria Math" panose="02040503050406030204" pitchFamily="18" charset="0"/>
                                    </a:rPr>
                                    <m:t>2</m:t>
                                  </m:r>
                                </m:sub>
                                <m:sup>
                                  <m:r>
                                    <a:rPr lang="en-US" sz="1600" i="1">
                                      <a:latin typeface="Cambria Math" panose="02040503050406030204" pitchFamily="18" charset="0"/>
                                    </a:rPr>
                                    <m:t>(</m:t>
                                  </m:r>
                                  <m:r>
                                    <a:rPr lang="en-US" sz="1600" i="1">
                                      <a:latin typeface="Cambria Math" panose="02040503050406030204" pitchFamily="18" charset="0"/>
                                    </a:rPr>
                                    <m:t>𝑛</m:t>
                                  </m:r>
                                  <m:r>
                                    <a:rPr lang="en-US" sz="1600" i="1">
                                      <a:latin typeface="Cambria Math" panose="02040503050406030204" pitchFamily="18" charset="0"/>
                                    </a:rPr>
                                    <m:t>+1)</m:t>
                                  </m:r>
                                </m:sup>
                              </m:sSubSup>
                              <m:r>
                                <a:rPr lang="en-US" sz="1600" i="1">
                                  <a:latin typeface="Cambria Math" panose="02040503050406030204" pitchFamily="18" charset="0"/>
                                  <a:ea typeface="Cambria Math" panose="02040503050406030204" pitchFamily="18" charset="0"/>
                                </a:rPr>
                                <m:t>=</m:t>
                              </m:r>
                              <m:r>
                                <a:rPr lang="en-US" sz="1600" b="1" i="1">
                                  <a:latin typeface="Cambria Math" panose="02040503050406030204" pitchFamily="18" charset="0"/>
                                  <a:ea typeface="Cambria Math" panose="02040503050406030204" pitchFamily="18" charset="0"/>
                                </a:rPr>
                                <m:t>𝝌</m:t>
                              </m:r>
                              <m:r>
                                <m:rPr>
                                  <m:nor/>
                                </m:rPr>
                                <a:rPr lang="en-US" sz="1600" dirty="0"/>
                                <m:t>,            </m:t>
                              </m:r>
                              <m:r>
                                <m:rPr>
                                  <m:nor/>
                                </m:rPr>
                                <a:rPr lang="en-US" sz="1600" dirty="0">
                                  <a:latin typeface="Calibri" panose="020F0502020204030204" pitchFamily="34" charset="0"/>
                                  <a:cs typeface="Calibri" panose="020F0502020204030204" pitchFamily="34" charset="0"/>
                                </a:rPr>
                                <m:t>on</m:t>
                              </m:r>
                              <m:r>
                                <m:rPr>
                                  <m:nor/>
                                </m:rPr>
                                <a:rPr lang="en-US" sz="1600" dirty="0"/>
                                <m:t> </m:t>
                              </m:r>
                              <m:r>
                                <a:rPr lang="en-US" sz="1600" i="1" dirty="0">
                                  <a:latin typeface="Cambria Math" panose="02040503050406030204" pitchFamily="18" charset="0"/>
                                  <a:ea typeface="Cambria Math" panose="02040503050406030204" pitchFamily="18" charset="0"/>
                                </a:rPr>
                                <m:t>𝜕</m:t>
                              </m:r>
                              <m:sSub>
                                <m:sSubPr>
                                  <m:ctrlPr>
                                    <a:rPr lang="en-US" sz="1600" i="1" dirty="0">
                                      <a:latin typeface="Cambria Math" panose="02040503050406030204" pitchFamily="18" charset="0"/>
                                      <a:ea typeface="Cambria Math" panose="02040503050406030204" pitchFamily="18" charset="0"/>
                                    </a:rPr>
                                  </m:ctrlPr>
                                </m:sSubPr>
                                <m:e>
                                  <m:r>
                                    <m:rPr>
                                      <m:sty m:val="p"/>
                                    </m:rPr>
                                    <a:rPr lang="el-GR" sz="1600" i="1" dirty="0">
                                      <a:latin typeface="Cambria Math" panose="02040503050406030204" pitchFamily="18" charset="0"/>
                                      <a:ea typeface="Cambria Math" panose="02040503050406030204" pitchFamily="18" charset="0"/>
                                    </a:rPr>
                                    <m:t>Ω</m:t>
                                  </m:r>
                                </m:e>
                                <m:sub>
                                  <m:r>
                                    <a:rPr lang="en-US" sz="1600" i="1" dirty="0">
                                      <a:latin typeface="Cambria Math" panose="02040503050406030204" pitchFamily="18" charset="0"/>
                                      <a:ea typeface="Cambria Math" panose="02040503050406030204" pitchFamily="18" charset="0"/>
                                    </a:rPr>
                                    <m:t>2</m:t>
                                  </m:r>
                                </m:sub>
                              </m:sSub>
                              <m:r>
                                <a:rPr lang="en-US" sz="1600" i="1" dirty="0">
                                  <a:latin typeface="Cambria Math" panose="02040503050406030204" pitchFamily="18" charset="0"/>
                                  <a:ea typeface="Cambria Math" panose="02040503050406030204" pitchFamily="18" charset="0"/>
                                </a:rPr>
                                <m:t>\</m:t>
                              </m:r>
                              <m:sSub>
                                <m:sSubPr>
                                  <m:ctrlPr>
                                    <a:rPr lang="en-US" sz="1600" i="1" dirty="0">
                                      <a:latin typeface="Cambria Math" panose="02040503050406030204" pitchFamily="18" charset="0"/>
                                      <a:ea typeface="Cambria Math" panose="02040503050406030204" pitchFamily="18" charset="0"/>
                                    </a:rPr>
                                  </m:ctrlPr>
                                </m:sSubPr>
                                <m:e>
                                  <m:r>
                                    <m:rPr>
                                      <m:sty m:val="p"/>
                                    </m:rPr>
                                    <a:rPr lang="el-GR" sz="1600" i="1" dirty="0">
                                      <a:latin typeface="Cambria Math" panose="02040503050406030204" pitchFamily="18" charset="0"/>
                                      <a:ea typeface="Cambria Math" panose="02040503050406030204" pitchFamily="18" charset="0"/>
                                    </a:rPr>
                                    <m:t>Γ</m:t>
                                  </m:r>
                                </m:e>
                                <m:sub>
                                  <m:r>
                                    <a:rPr lang="en-US" sz="1600" i="1" dirty="0">
                                      <a:latin typeface="Cambria Math" panose="02040503050406030204" pitchFamily="18" charset="0"/>
                                      <a:ea typeface="Cambria Math" panose="02040503050406030204" pitchFamily="18" charset="0"/>
                                    </a:rPr>
                                    <m:t>2</m:t>
                                  </m:r>
                                </m:sub>
                              </m:sSub>
                              <m:r>
                                <m:rPr>
                                  <m:nor/>
                                </m:rPr>
                                <a:rPr lang="en-US" sz="1600" dirty="0">
                                  <a:ea typeface="Cambria Math" panose="02040503050406030204" pitchFamily="18" charset="0"/>
                                </a:rPr>
                                <m:t> </m:t>
                              </m:r>
                            </m:e>
                            <m:e>
                              <m:sSubSup>
                                <m:sSubSupPr>
                                  <m:ctrlPr>
                                    <a:rPr lang="en-US" sz="1600" i="1" smtClean="0">
                                      <a:solidFill>
                                        <a:srgbClr val="FF0000"/>
                                      </a:solidFill>
                                      <a:latin typeface="Cambria Math" panose="02040503050406030204" pitchFamily="18" charset="0"/>
                                    </a:rPr>
                                  </m:ctrlPr>
                                </m:sSubSupPr>
                                <m:e>
                                  <m:r>
                                    <a:rPr lang="en-US" sz="1600" b="1" i="1">
                                      <a:solidFill>
                                        <a:srgbClr val="FF0000"/>
                                      </a:solidFill>
                                      <a:latin typeface="Cambria Math" panose="02040503050406030204" pitchFamily="18" charset="0"/>
                                      <a:ea typeface="Cambria Math" panose="02040503050406030204" pitchFamily="18" charset="0"/>
                                    </a:rPr>
                                    <m:t>𝝋</m:t>
                                  </m:r>
                                </m:e>
                                <m:sub>
                                  <m:r>
                                    <a:rPr lang="en-US" sz="1600" i="1">
                                      <a:solidFill>
                                        <a:srgbClr val="FF0000"/>
                                      </a:solidFill>
                                      <a:latin typeface="Cambria Math" panose="02040503050406030204" pitchFamily="18" charset="0"/>
                                      <a:ea typeface="Cambria Math" panose="02040503050406030204" pitchFamily="18" charset="0"/>
                                    </a:rPr>
                                    <m:t>2</m:t>
                                  </m:r>
                                </m:sub>
                                <m:sup>
                                  <m:r>
                                    <a:rPr lang="en-US" sz="1600" i="1">
                                      <a:solidFill>
                                        <a:srgbClr val="FF0000"/>
                                      </a:solidFill>
                                      <a:latin typeface="Cambria Math" panose="02040503050406030204" pitchFamily="18" charset="0"/>
                                    </a:rPr>
                                    <m:t>(</m:t>
                                  </m:r>
                                  <m:r>
                                    <a:rPr lang="en-US" sz="1600" i="1">
                                      <a:solidFill>
                                        <a:srgbClr val="FF0000"/>
                                      </a:solidFill>
                                      <a:latin typeface="Cambria Math" panose="02040503050406030204" pitchFamily="18" charset="0"/>
                                    </a:rPr>
                                    <m:t>𝑛</m:t>
                                  </m:r>
                                  <m:r>
                                    <a:rPr lang="en-US" sz="1600" i="1">
                                      <a:solidFill>
                                        <a:srgbClr val="FF0000"/>
                                      </a:solidFill>
                                      <a:latin typeface="Cambria Math" panose="02040503050406030204" pitchFamily="18" charset="0"/>
                                    </a:rPr>
                                    <m:t>+1)</m:t>
                                  </m:r>
                                </m:sup>
                              </m:sSubSup>
                              <m:r>
                                <a:rPr lang="en-US" sz="1600" i="1">
                                  <a:solidFill>
                                    <a:srgbClr val="FF0000"/>
                                  </a:solidFill>
                                  <a:latin typeface="Cambria Math" panose="02040503050406030204" pitchFamily="18" charset="0"/>
                                  <a:ea typeface="Cambria Math" panose="02040503050406030204" pitchFamily="18" charset="0"/>
                                </a:rPr>
                                <m:t>=</m:t>
                              </m:r>
                              <m:sSubSup>
                                <m:sSubSupPr>
                                  <m:ctrlPr>
                                    <a:rPr lang="en-US" sz="1600" i="1">
                                      <a:solidFill>
                                        <a:srgbClr val="FF0000"/>
                                      </a:solidFill>
                                      <a:latin typeface="Cambria Math" panose="02040503050406030204" pitchFamily="18" charset="0"/>
                                    </a:rPr>
                                  </m:ctrlPr>
                                </m:sSubSupPr>
                                <m:e>
                                  <m:r>
                                    <a:rPr lang="en-US" sz="1600" b="1" i="1">
                                      <a:solidFill>
                                        <a:srgbClr val="FF0000"/>
                                      </a:solidFill>
                                      <a:latin typeface="Cambria Math" panose="02040503050406030204" pitchFamily="18" charset="0"/>
                                      <a:ea typeface="Cambria Math" panose="02040503050406030204" pitchFamily="18" charset="0"/>
                                    </a:rPr>
                                    <m:t>𝝋</m:t>
                                  </m:r>
                                </m:e>
                                <m:sub>
                                  <m:r>
                                    <a:rPr lang="en-US" sz="1600" i="1">
                                      <a:solidFill>
                                        <a:srgbClr val="FF0000"/>
                                      </a:solidFill>
                                      <a:latin typeface="Cambria Math" panose="02040503050406030204" pitchFamily="18" charset="0"/>
                                      <a:ea typeface="Cambria Math" panose="02040503050406030204" pitchFamily="18" charset="0"/>
                                    </a:rPr>
                                    <m:t>1</m:t>
                                  </m:r>
                                </m:sub>
                                <m:sup>
                                  <m:r>
                                    <a:rPr lang="en-US" sz="1600" i="1">
                                      <a:solidFill>
                                        <a:srgbClr val="FF0000"/>
                                      </a:solidFill>
                                      <a:latin typeface="Cambria Math" panose="02040503050406030204" pitchFamily="18" charset="0"/>
                                    </a:rPr>
                                    <m:t>(</m:t>
                                  </m:r>
                                  <m:r>
                                    <a:rPr lang="en-US" sz="1600" i="1">
                                      <a:solidFill>
                                        <a:srgbClr val="FF0000"/>
                                      </a:solidFill>
                                      <a:latin typeface="Cambria Math" panose="02040503050406030204" pitchFamily="18" charset="0"/>
                                    </a:rPr>
                                    <m:t>𝑛</m:t>
                                  </m:r>
                                  <m:r>
                                    <a:rPr lang="en-US" sz="1600" i="1">
                                      <a:solidFill>
                                        <a:srgbClr val="FF0000"/>
                                      </a:solidFill>
                                      <a:latin typeface="Cambria Math" panose="02040503050406030204" pitchFamily="18" charset="0"/>
                                    </a:rPr>
                                    <m:t>)</m:t>
                                  </m:r>
                                </m:sup>
                              </m:sSubSup>
                              <m:r>
                                <a:rPr lang="en-US" sz="1600" i="1">
                                  <a:solidFill>
                                    <a:srgbClr val="FF0000"/>
                                  </a:solidFill>
                                  <a:latin typeface="Cambria Math" panose="02040503050406030204" pitchFamily="18" charset="0"/>
                                </a:rPr>
                                <m:t>  </m:t>
                              </m:r>
                              <m:r>
                                <m:rPr>
                                  <m:nor/>
                                </m:rPr>
                                <a:rPr lang="en-US" sz="1600">
                                  <a:solidFill>
                                    <a:srgbClr val="FF0000"/>
                                  </a:solidFill>
                                  <a:latin typeface="Cambria Math" panose="02040503050406030204" pitchFamily="18" charset="0"/>
                                </a:rPr>
                                <m:t>               </m:t>
                              </m:r>
                              <m:r>
                                <m:rPr>
                                  <m:nor/>
                                </m:rPr>
                                <a:rPr lang="en-US" sz="1600" dirty="0">
                                  <a:solidFill>
                                    <a:srgbClr val="FF0000"/>
                                  </a:solidFill>
                                  <a:latin typeface="Calibri" panose="020F0502020204030204" pitchFamily="34" charset="0"/>
                                  <a:cs typeface="Calibri" panose="020F0502020204030204" pitchFamily="34" charset="0"/>
                                </a:rPr>
                                <m:t>on</m:t>
                              </m:r>
                              <m:r>
                                <a:rPr lang="en-US" sz="1600" i="1" dirty="0">
                                  <a:solidFill>
                                    <a:srgbClr val="FF0000"/>
                                  </a:solidFill>
                                  <a:latin typeface="Cambria Math" panose="02040503050406030204" pitchFamily="18" charset="0"/>
                                  <a:cs typeface="Calibri" panose="020F0502020204030204" pitchFamily="34" charset="0"/>
                                </a:rPr>
                                <m:t>  </m:t>
                              </m:r>
                              <m:sSub>
                                <m:sSubPr>
                                  <m:ctrlPr>
                                    <a:rPr lang="en-US" sz="1600" i="1" dirty="0">
                                      <a:solidFill>
                                        <a:srgbClr val="FF0000"/>
                                      </a:solidFill>
                                      <a:latin typeface="Cambria Math" panose="02040503050406030204" pitchFamily="18" charset="0"/>
                                      <a:ea typeface="Cambria Math" panose="02040503050406030204" pitchFamily="18" charset="0"/>
                                    </a:rPr>
                                  </m:ctrlPr>
                                </m:sSubPr>
                                <m:e>
                                  <m:r>
                                    <m:rPr>
                                      <m:sty m:val="p"/>
                                    </m:rPr>
                                    <a:rPr lang="el-GR" sz="1600" i="1" dirty="0">
                                      <a:solidFill>
                                        <a:srgbClr val="FF0000"/>
                                      </a:solidFill>
                                      <a:latin typeface="Cambria Math" panose="02040503050406030204" pitchFamily="18" charset="0"/>
                                      <a:ea typeface="Cambria Math" panose="02040503050406030204" pitchFamily="18" charset="0"/>
                                    </a:rPr>
                                    <m:t>Γ</m:t>
                                  </m:r>
                                </m:e>
                                <m:sub>
                                  <m:r>
                                    <a:rPr lang="en-US" sz="1600" i="1" dirty="0">
                                      <a:solidFill>
                                        <a:srgbClr val="FF0000"/>
                                      </a:solidFill>
                                      <a:latin typeface="Cambria Math" panose="02040503050406030204" pitchFamily="18" charset="0"/>
                                      <a:ea typeface="Cambria Math" panose="02040503050406030204" pitchFamily="18" charset="0"/>
                                    </a:rPr>
                                    <m:t>2</m:t>
                                  </m:r>
                                </m:sub>
                              </m:sSub>
                            </m:e>
                          </m:eqArr>
                        </m:e>
                      </m:d>
                    </m:oMath>
                  </m:oMathPara>
                </a14:m>
                <a:endParaRPr lang="en-US" sz="1600" dirty="0">
                  <a:latin typeface="Cambria Math" panose="02040503050406030204" pitchFamily="18" charset="0"/>
                </a:endParaRPr>
              </a:p>
            </p:txBody>
          </p:sp>
        </mc:Choice>
        <mc:Fallback xmlns="">
          <p:sp>
            <p:nvSpPr>
              <p:cNvPr id="10" name="TextBox 9">
                <a:extLst>
                  <a:ext uri="{FF2B5EF4-FFF2-40B4-BE49-F238E27FC236}">
                    <a16:creationId xmlns:a16="http://schemas.microsoft.com/office/drawing/2014/main" id="{B8C89DA4-987B-DCB7-E65A-74F2FDDE6EBA}"/>
                  </a:ext>
                </a:extLst>
              </p:cNvPr>
              <p:cNvSpPr txBox="1">
                <a:spLocks noRot="1" noChangeAspect="1" noMove="1" noResize="1" noEditPoints="1" noAdjustHandles="1" noChangeArrowheads="1" noChangeShapeType="1" noTextEdit="1"/>
              </p:cNvSpPr>
              <p:nvPr/>
            </p:nvSpPr>
            <p:spPr>
              <a:xfrm>
                <a:off x="4105808" y="2857905"/>
                <a:ext cx="5178175" cy="1202189"/>
              </a:xfrm>
              <a:prstGeom prst="rect">
                <a:avLst/>
              </a:prstGeom>
              <a:blipFill>
                <a:blip r:embed="rId7"/>
                <a:stretch>
                  <a:fillRect/>
                </a:stretch>
              </a:blipFill>
            </p:spPr>
            <p:txBody>
              <a:bodyPr/>
              <a:lstStyle/>
              <a:p>
                <a:r>
                  <a:rPr lang="en-US">
                    <a:noFill/>
                  </a:rPr>
                  <a:t> </a:t>
                </a:r>
              </a:p>
            </p:txBody>
          </p:sp>
        </mc:Fallback>
      </mc:AlternateContent>
      <p:grpSp>
        <p:nvGrpSpPr>
          <p:cNvPr id="13" name="Group 12">
            <a:extLst>
              <a:ext uri="{FF2B5EF4-FFF2-40B4-BE49-F238E27FC236}">
                <a16:creationId xmlns:a16="http://schemas.microsoft.com/office/drawing/2014/main" id="{082CCF0A-B8A5-46E3-BE51-E7949D8B48CA}"/>
              </a:ext>
            </a:extLst>
          </p:cNvPr>
          <p:cNvGrpSpPr/>
          <p:nvPr/>
        </p:nvGrpSpPr>
        <p:grpSpPr>
          <a:xfrm>
            <a:off x="9439491" y="869335"/>
            <a:ext cx="2304285" cy="945643"/>
            <a:chOff x="4855220" y="1031235"/>
            <a:chExt cx="2136311" cy="945643"/>
          </a:xfrm>
        </p:grpSpPr>
        <p:grpSp>
          <p:nvGrpSpPr>
            <p:cNvPr id="15" name="Group 14">
              <a:extLst>
                <a:ext uri="{FF2B5EF4-FFF2-40B4-BE49-F238E27FC236}">
                  <a16:creationId xmlns:a16="http://schemas.microsoft.com/office/drawing/2014/main" id="{6BCF90B2-39DF-B9D8-3852-913216E46728}"/>
                </a:ext>
              </a:extLst>
            </p:cNvPr>
            <p:cNvGrpSpPr/>
            <p:nvPr/>
          </p:nvGrpSpPr>
          <p:grpSpPr>
            <a:xfrm>
              <a:off x="4855220" y="1031235"/>
              <a:ext cx="2136311" cy="945643"/>
              <a:chOff x="7102437" y="3377795"/>
              <a:chExt cx="2848414" cy="1260856"/>
            </a:xfrm>
          </p:grpSpPr>
          <p:sp>
            <p:nvSpPr>
              <p:cNvPr id="17" name="TextBox 16">
                <a:extLst>
                  <a:ext uri="{FF2B5EF4-FFF2-40B4-BE49-F238E27FC236}">
                    <a16:creationId xmlns:a16="http://schemas.microsoft.com/office/drawing/2014/main" id="{52320F55-0489-9102-B8CE-C9387446C7D1}"/>
                  </a:ext>
                </a:extLst>
              </p:cNvPr>
              <p:cNvSpPr txBox="1"/>
              <p:nvPr/>
            </p:nvSpPr>
            <p:spPr>
              <a:xfrm>
                <a:off x="7102437" y="3415188"/>
                <a:ext cx="1962614" cy="451405"/>
              </a:xfrm>
              <a:prstGeom prst="rect">
                <a:avLst/>
              </a:prstGeom>
              <a:noFill/>
            </p:spPr>
            <p:txBody>
              <a:bodyPr wrap="square" rtlCol="0">
                <a:spAutoFit/>
              </a:bodyPr>
              <a:lstStyle/>
              <a:p>
                <a:r>
                  <a:rPr lang="en-US" sz="1600" b="1" i="1" dirty="0">
                    <a:solidFill>
                      <a:srgbClr val="0070C0"/>
                    </a:solidFill>
                    <a:cs typeface="Calibri" panose="020F0502020204030204" pitchFamily="34" charset="0"/>
                  </a:rPr>
                  <a:t>Model PDE:</a:t>
                </a:r>
              </a:p>
            </p:txBody>
          </p:sp>
          <p:sp>
            <p:nvSpPr>
              <p:cNvPr id="18" name="Rectangle 17">
                <a:extLst>
                  <a:ext uri="{FF2B5EF4-FFF2-40B4-BE49-F238E27FC236}">
                    <a16:creationId xmlns:a16="http://schemas.microsoft.com/office/drawing/2014/main" id="{91E0CD8F-8F02-AAD2-E0F0-1C3A8FE5DDD9}"/>
                  </a:ext>
                </a:extLst>
              </p:cNvPr>
              <p:cNvSpPr/>
              <p:nvPr/>
            </p:nvSpPr>
            <p:spPr>
              <a:xfrm>
                <a:off x="7102437" y="3377795"/>
                <a:ext cx="2848414" cy="1260856"/>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9154C40-D89F-A511-2E0A-09F42AD06E0D}"/>
                    </a:ext>
                  </a:extLst>
                </p:cNvPr>
                <p:cNvSpPr txBox="1"/>
                <p:nvPr/>
              </p:nvSpPr>
              <p:spPr>
                <a:xfrm>
                  <a:off x="4966965" y="1403127"/>
                  <a:ext cx="1952073" cy="5148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500" i="1">
                                <a:latin typeface="Cambria Math" panose="02040503050406030204" pitchFamily="18" charset="0"/>
                              </a:rPr>
                            </m:ctrlPr>
                          </m:dPr>
                          <m:e>
                            <m:eqArr>
                              <m:eqArrPr>
                                <m:ctrlPr>
                                  <a:rPr lang="en-US" sz="1500" i="1">
                                    <a:latin typeface="Cambria Math" panose="02040503050406030204" pitchFamily="18" charset="0"/>
                                  </a:rPr>
                                </m:ctrlPr>
                              </m:eqArrPr>
                              <m:e>
                                <m:r>
                                  <m:rPr>
                                    <m:sty m:val="p"/>
                                  </m:rPr>
                                  <a:rPr lang="en-US" sz="1500" dirty="0">
                                    <a:latin typeface="Cambria Math" panose="02040503050406030204" pitchFamily="18" charset="0"/>
                                  </a:rPr>
                                  <m:t>Div</m:t>
                                </m:r>
                                <m:r>
                                  <a:rPr lang="en-US" sz="1500" i="1" dirty="0">
                                    <a:latin typeface="Cambria Math" panose="02040503050406030204" pitchFamily="18" charset="0"/>
                                  </a:rPr>
                                  <m:t> </m:t>
                                </m:r>
                                <m:r>
                                  <a:rPr lang="en-US" sz="1500" b="1" i="1" dirty="0">
                                    <a:latin typeface="Cambria Math" panose="02040503050406030204" pitchFamily="18" charset="0"/>
                                  </a:rPr>
                                  <m:t>𝑷</m:t>
                                </m:r>
                                <m:r>
                                  <a:rPr lang="en-US" sz="1500" dirty="0">
                                    <a:latin typeface="Cambria Math" panose="02040503050406030204" pitchFamily="18" charset="0"/>
                                  </a:rPr>
                                  <m:t>+</m:t>
                                </m:r>
                                <m:r>
                                  <a:rPr lang="en-US" sz="1500" i="1">
                                    <a:latin typeface="Cambria Math" panose="02040503050406030204" pitchFamily="18" charset="0"/>
                                    <a:ea typeface="Cambria Math" panose="02040503050406030204" pitchFamily="18" charset="0"/>
                                  </a:rPr>
                                  <m:t>𝜌</m:t>
                                </m:r>
                                <m:r>
                                  <a:rPr lang="en-US" sz="1500" b="1" i="1">
                                    <a:latin typeface="Cambria Math" panose="02040503050406030204" pitchFamily="18" charset="0"/>
                                    <a:ea typeface="Cambria Math" panose="02040503050406030204" pitchFamily="18" charset="0"/>
                                  </a:rPr>
                                  <m:t>𝑩</m:t>
                                </m:r>
                                <m:r>
                                  <a:rPr lang="en-US" sz="1500" b="1" i="1">
                                    <a:latin typeface="Cambria Math" panose="02040503050406030204" pitchFamily="18" charset="0"/>
                                    <a:ea typeface="Cambria Math" panose="02040503050406030204" pitchFamily="18" charset="0"/>
                                  </a:rPr>
                                  <m:t>=</m:t>
                                </m:r>
                                <m:r>
                                  <a:rPr lang="en-US" sz="1500" b="1" i="1">
                                    <a:latin typeface="Cambria Math" panose="02040503050406030204" pitchFamily="18" charset="0"/>
                                    <a:ea typeface="Cambria Math" panose="02040503050406030204" pitchFamily="18" charset="0"/>
                                  </a:rPr>
                                  <m:t>𝟎</m:t>
                                </m:r>
                                <m:r>
                                  <a:rPr lang="en-US" sz="1500" i="1">
                                    <a:latin typeface="Cambria Math" panose="02040503050406030204" pitchFamily="18" charset="0"/>
                                    <a:ea typeface="Cambria Math" panose="02040503050406030204" pitchFamily="18" charset="0"/>
                                  </a:rPr>
                                  <m:t> </m:t>
                                </m:r>
                                <m:r>
                                  <m:rPr>
                                    <m:nor/>
                                  </m:rPr>
                                  <a:rPr lang="en-US" sz="1500" dirty="0"/>
                                  <m:t>, </m:t>
                                </m:r>
                                <m:r>
                                  <m:rPr>
                                    <m:nor/>
                                  </m:rPr>
                                  <a:rPr lang="en-US" sz="1500" dirty="0">
                                    <a:latin typeface="Calibri" panose="020F0502020204030204" pitchFamily="34" charset="0"/>
                                    <a:cs typeface="Calibri" panose="020F0502020204030204" pitchFamily="34" charset="0"/>
                                  </a:rPr>
                                  <m:t>in</m:t>
                                </m:r>
                                <m:r>
                                  <m:rPr>
                                    <m:nor/>
                                  </m:rPr>
                                  <a:rPr lang="en-US" sz="1500" dirty="0"/>
                                  <m:t> </m:t>
                                </m:r>
                                <m:r>
                                  <m:rPr>
                                    <m:sty m:val="p"/>
                                    <m:brk m:alnAt="23"/>
                                  </m:rPr>
                                  <a:rPr lang="el-GR" sz="1500" i="1">
                                    <a:latin typeface="Cambria Math" panose="02040503050406030204" pitchFamily="18" charset="0"/>
                                    <a:ea typeface="Cambria Math" panose="02040503050406030204" pitchFamily="18" charset="0"/>
                                  </a:rPr>
                                  <m:t>Ω</m:t>
                                </m:r>
                              </m:e>
                              <m:e>
                                <m:r>
                                  <a:rPr lang="en-US" sz="1500" b="1" i="1">
                                    <a:latin typeface="Cambria Math" panose="02040503050406030204" pitchFamily="18" charset="0"/>
                                    <a:ea typeface="Cambria Math" panose="02040503050406030204" pitchFamily="18" charset="0"/>
                                  </a:rPr>
                                  <m:t>𝝋</m:t>
                                </m:r>
                                <m:r>
                                  <a:rPr lang="en-US" sz="1500" i="1">
                                    <a:latin typeface="Cambria Math" panose="02040503050406030204" pitchFamily="18" charset="0"/>
                                    <a:ea typeface="Cambria Math" panose="02040503050406030204" pitchFamily="18" charset="0"/>
                                  </a:rPr>
                                  <m:t>=</m:t>
                                </m:r>
                                <m:r>
                                  <a:rPr lang="en-US" sz="1500" b="1" i="1">
                                    <a:latin typeface="Cambria Math" panose="02040503050406030204" pitchFamily="18" charset="0"/>
                                    <a:ea typeface="Cambria Math" panose="02040503050406030204" pitchFamily="18" charset="0"/>
                                  </a:rPr>
                                  <m:t>𝝌</m:t>
                                </m:r>
                                <m:r>
                                  <a:rPr lang="en-US" sz="1500" i="1">
                                    <a:latin typeface="Cambria Math" panose="02040503050406030204" pitchFamily="18" charset="0"/>
                                    <a:ea typeface="Cambria Math" panose="02040503050406030204" pitchFamily="18" charset="0"/>
                                  </a:rPr>
                                  <m:t>, </m:t>
                                </m:r>
                                <m:r>
                                  <m:rPr>
                                    <m:nor/>
                                  </m:rPr>
                                  <a:rPr lang="en-US" sz="1500" dirty="0"/>
                                  <m:t>      </m:t>
                                </m:r>
                                <m:r>
                                  <m:rPr>
                                    <m:nor/>
                                  </m:rPr>
                                  <a:rPr lang="en-US" sz="1500" dirty="0">
                                    <a:latin typeface="Calibri" panose="020F0502020204030204" pitchFamily="34" charset="0"/>
                                    <a:cs typeface="Calibri" panose="020F0502020204030204" pitchFamily="34" charset="0"/>
                                  </a:rPr>
                                  <m:t>on</m:t>
                                </m:r>
                                <m:r>
                                  <m:rPr>
                                    <m:nor/>
                                  </m:rPr>
                                  <a:rPr lang="en-US" sz="1500" dirty="0"/>
                                  <m:t> </m:t>
                                </m:r>
                                <m:r>
                                  <a:rPr lang="en-US" sz="1500" i="1" dirty="0">
                                    <a:latin typeface="Cambria Math" panose="02040503050406030204" pitchFamily="18" charset="0"/>
                                    <a:ea typeface="Cambria Math" panose="02040503050406030204" pitchFamily="18" charset="0"/>
                                  </a:rPr>
                                  <m:t>𝜕</m:t>
                                </m:r>
                                <m:r>
                                  <m:rPr>
                                    <m:sty m:val="p"/>
                                    <m:brk m:alnAt="23"/>
                                  </m:rPr>
                                  <a:rPr lang="el-GR" sz="1500" i="1">
                                    <a:latin typeface="Cambria Math" panose="02040503050406030204" pitchFamily="18" charset="0"/>
                                    <a:ea typeface="Cambria Math" panose="02040503050406030204" pitchFamily="18" charset="0"/>
                                  </a:rPr>
                                  <m:t>Ω</m:t>
                                </m:r>
                              </m:e>
                            </m:eqArr>
                          </m:e>
                        </m:d>
                      </m:oMath>
                    </m:oMathPara>
                  </a14:m>
                  <a:endParaRPr lang="en-US" sz="1500" dirty="0"/>
                </a:p>
              </p:txBody>
            </p:sp>
          </mc:Choice>
          <mc:Fallback xmlns="">
            <p:sp>
              <p:nvSpPr>
                <p:cNvPr id="16" name="TextBox 15">
                  <a:extLst>
                    <a:ext uri="{FF2B5EF4-FFF2-40B4-BE49-F238E27FC236}">
                      <a16:creationId xmlns:a16="http://schemas.microsoft.com/office/drawing/2014/main" id="{39154C40-D89F-A511-2E0A-09F42AD06E0D}"/>
                    </a:ext>
                  </a:extLst>
                </p:cNvPr>
                <p:cNvSpPr txBox="1">
                  <a:spLocks noRot="1" noChangeAspect="1" noMove="1" noResize="1" noEditPoints="1" noAdjustHandles="1" noChangeArrowheads="1" noChangeShapeType="1" noTextEdit="1"/>
                </p:cNvSpPr>
                <p:nvPr/>
              </p:nvSpPr>
              <p:spPr>
                <a:xfrm>
                  <a:off x="4966965" y="1403127"/>
                  <a:ext cx="1952073" cy="514885"/>
                </a:xfrm>
                <a:prstGeom prst="rect">
                  <a:avLst/>
                </a:prstGeom>
                <a:blipFill>
                  <a:blip r:embed="rId8"/>
                  <a:stretch>
                    <a:fillRect/>
                  </a:stretch>
                </a:blipFill>
              </p:spPr>
              <p:txBody>
                <a:bodyPr/>
                <a:lstStyle/>
                <a:p>
                  <a:r>
                    <a:rPr lang="en-US">
                      <a:noFill/>
                    </a:rPr>
                    <a:t> </a:t>
                  </a:r>
                </a:p>
              </p:txBody>
            </p:sp>
          </mc:Fallback>
        </mc:AlternateContent>
      </p:grpSp>
      <p:sp>
        <p:nvSpPr>
          <p:cNvPr id="19" name="Rectangle 18">
            <a:extLst>
              <a:ext uri="{FF2B5EF4-FFF2-40B4-BE49-F238E27FC236}">
                <a16:creationId xmlns:a16="http://schemas.microsoft.com/office/drawing/2014/main" id="{499F8EFA-37BE-9812-2B85-2858DA53C502}"/>
              </a:ext>
            </a:extLst>
          </p:cNvPr>
          <p:cNvSpPr/>
          <p:nvPr/>
        </p:nvSpPr>
        <p:spPr>
          <a:xfrm>
            <a:off x="4986816" y="1200281"/>
            <a:ext cx="3683020" cy="2993137"/>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CC9D232-3DED-C794-D643-65055F34A6E1}"/>
              </a:ext>
            </a:extLst>
          </p:cNvPr>
          <p:cNvSpPr txBox="1"/>
          <p:nvPr/>
        </p:nvSpPr>
        <p:spPr>
          <a:xfrm>
            <a:off x="1540749" y="906524"/>
            <a:ext cx="2855341" cy="400110"/>
          </a:xfrm>
          <a:prstGeom prst="rect">
            <a:avLst/>
          </a:prstGeom>
          <a:noFill/>
        </p:spPr>
        <p:txBody>
          <a:bodyPr wrap="square" rtlCol="0">
            <a:spAutoFit/>
          </a:bodyPr>
          <a:lstStyle/>
          <a:p>
            <a:r>
              <a:rPr lang="en-US" sz="2000" b="1" i="1" dirty="0">
                <a:solidFill>
                  <a:srgbClr val="357977"/>
                </a:solidFill>
                <a:cs typeface="Calibri" panose="020F0502020204030204" pitchFamily="34" charset="0"/>
              </a:rPr>
              <a:t>Part 1 of talk</a:t>
            </a:r>
          </a:p>
        </p:txBody>
      </p:sp>
      <p:sp>
        <p:nvSpPr>
          <p:cNvPr id="22" name="TextBox 21">
            <a:extLst>
              <a:ext uri="{FF2B5EF4-FFF2-40B4-BE49-F238E27FC236}">
                <a16:creationId xmlns:a16="http://schemas.microsoft.com/office/drawing/2014/main" id="{462317A4-D0BC-3880-C517-BB23CCE545AD}"/>
              </a:ext>
            </a:extLst>
          </p:cNvPr>
          <p:cNvSpPr txBox="1"/>
          <p:nvPr/>
        </p:nvSpPr>
        <p:spPr>
          <a:xfrm>
            <a:off x="5855343" y="923633"/>
            <a:ext cx="2855341" cy="400110"/>
          </a:xfrm>
          <a:prstGeom prst="rect">
            <a:avLst/>
          </a:prstGeom>
          <a:noFill/>
        </p:spPr>
        <p:txBody>
          <a:bodyPr wrap="square" rtlCol="0">
            <a:spAutoFit/>
          </a:bodyPr>
          <a:lstStyle/>
          <a:p>
            <a:r>
              <a:rPr lang="en-US" sz="2000" b="1" i="1" dirty="0">
                <a:solidFill>
                  <a:srgbClr val="357977"/>
                </a:solidFill>
                <a:cs typeface="Calibri" panose="020F0502020204030204" pitchFamily="34" charset="0"/>
              </a:rPr>
              <a:t>Part 2 of talk</a:t>
            </a:r>
          </a:p>
        </p:txBody>
      </p:sp>
    </p:spTree>
    <p:extLst>
      <p:ext uri="{BB962C8B-B14F-4D97-AF65-F5344CB8AC3E}">
        <p14:creationId xmlns:p14="http://schemas.microsoft.com/office/powerpoint/2010/main" val="181924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28935" y="214929"/>
            <a:ext cx="9192358" cy="810570"/>
          </a:xfrm>
          <a:prstGeom prst="rect">
            <a:avLst/>
          </a:prstGeom>
          <a:solidFill>
            <a:schemeClr val="bg1"/>
          </a:solidFill>
        </p:spPr>
        <p:txBody>
          <a:bodyPr>
            <a:noAutofit/>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2800" dirty="0">
                <a:solidFill>
                  <a:schemeClr val="tx1"/>
                </a:solidFill>
                <a:latin typeface="Gill Sans MT" panose="020B0502020104020203" pitchFamily="34" charset="0"/>
              </a:rPr>
              <a:t>Overlapping Schwarz Coupling in </a:t>
            </a:r>
            <a:r>
              <a:rPr lang="en-US" sz="2800" dirty="0" err="1">
                <a:solidFill>
                  <a:schemeClr val="tx1"/>
                </a:solidFill>
                <a:latin typeface="Gill Sans MT" panose="020B0502020104020203" pitchFamily="34" charset="0"/>
              </a:rPr>
              <a:t>Quasistatics</a:t>
            </a:r>
            <a:r>
              <a:rPr lang="en-US" sz="2800" dirty="0">
                <a:solidFill>
                  <a:schemeClr val="tx1"/>
                </a:solidFill>
                <a:latin typeface="Gill Sans MT" panose="020B0502020104020203" pitchFamily="34" charset="0"/>
              </a:rPr>
              <a:t/>
            </a:r>
            <a:br>
              <a:rPr lang="en-US" sz="2800" dirty="0">
                <a:solidFill>
                  <a:schemeClr val="tx1"/>
                </a:solidFill>
                <a:latin typeface="Gill Sans MT" panose="020B0502020104020203" pitchFamily="34" charset="0"/>
              </a:rPr>
            </a:br>
            <a:endParaRPr lang="en-US" sz="2800" dirty="0">
              <a:solidFill>
                <a:schemeClr val="tx1"/>
              </a:solidFill>
              <a:latin typeface="Gill Sans MT" panose="020B0502020104020203" pitchFamily="34" charset="0"/>
            </a:endParaRPr>
          </a:p>
        </p:txBody>
      </p:sp>
      <p:sp>
        <p:nvSpPr>
          <p:cNvPr id="12" name="Content Placeholder 2"/>
          <p:cNvSpPr txBox="1">
            <a:spLocks/>
          </p:cNvSpPr>
          <p:nvPr/>
        </p:nvSpPr>
        <p:spPr bwMode="auto">
          <a:xfrm>
            <a:off x="381367" y="3773550"/>
            <a:ext cx="11166543" cy="28833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buNone/>
              <a:defRPr/>
            </a:pPr>
            <a:r>
              <a:rPr lang="en-US" sz="2000" b="1" dirty="0">
                <a:solidFill>
                  <a:srgbClr val="0070C0"/>
                </a:solidFill>
                <a:latin typeface="+mn-lt"/>
                <a:cs typeface="Calibri" pitchFamily="34" charset="0"/>
              </a:rPr>
              <a:t>Advantages:</a:t>
            </a:r>
          </a:p>
          <a:p>
            <a:pPr>
              <a:buFont typeface="Arial" panose="020B0604020202020204" pitchFamily="34" charset="0"/>
              <a:buChar char="•"/>
              <a:defRPr/>
            </a:pPr>
            <a:r>
              <a:rPr lang="en-US" sz="1800" dirty="0">
                <a:latin typeface="+mn-lt"/>
                <a:cs typeface="Calibri" pitchFamily="34" charset="0"/>
              </a:rPr>
              <a:t>Conceptually very </a:t>
            </a:r>
            <a:r>
              <a:rPr lang="en-US" sz="1800" b="1" i="1" dirty="0">
                <a:latin typeface="+mn-lt"/>
                <a:cs typeface="Calibri" pitchFamily="34" charset="0"/>
              </a:rPr>
              <a:t>simple</a:t>
            </a:r>
            <a:r>
              <a:rPr lang="en-US" sz="1800" dirty="0">
                <a:latin typeface="+mn-lt"/>
                <a:cs typeface="Calibri" pitchFamily="34" charset="0"/>
              </a:rPr>
              <a:t>.</a:t>
            </a:r>
          </a:p>
          <a:p>
            <a:pPr>
              <a:buFont typeface="Arial" panose="020B0604020202020204" pitchFamily="34" charset="0"/>
              <a:buChar char="•"/>
              <a:defRPr/>
            </a:pPr>
            <a:endParaRPr lang="en-US" sz="200" dirty="0">
              <a:latin typeface="+mn-lt"/>
              <a:cs typeface="Calibri" pitchFamily="34" charset="0"/>
            </a:endParaRPr>
          </a:p>
          <a:p>
            <a:pPr>
              <a:buFont typeface="Arial" panose="020B0604020202020204" pitchFamily="34" charset="0"/>
              <a:buChar char="•"/>
              <a:defRPr/>
            </a:pPr>
            <a:r>
              <a:rPr lang="en-US" sz="1800" dirty="0">
                <a:latin typeface="+mn-lt"/>
                <a:cs typeface="Calibri" pitchFamily="34" charset="0"/>
              </a:rPr>
              <a:t>Allows the coupling of regions with </a:t>
            </a:r>
            <a:r>
              <a:rPr lang="en-US" sz="1800" b="1" i="1" dirty="0">
                <a:latin typeface="+mn-lt"/>
                <a:cs typeface="Calibri" pitchFamily="34" charset="0"/>
              </a:rPr>
              <a:t>different non-conforming meshes</a:t>
            </a:r>
            <a:r>
              <a:rPr lang="en-US" sz="1800" dirty="0">
                <a:latin typeface="+mn-lt"/>
                <a:cs typeface="Calibri" pitchFamily="34" charset="0"/>
              </a:rPr>
              <a:t>, </a:t>
            </a:r>
            <a:r>
              <a:rPr lang="en-US" sz="1800" b="1" i="1" dirty="0">
                <a:latin typeface="+mn-lt"/>
                <a:cs typeface="Calibri" pitchFamily="34" charset="0"/>
              </a:rPr>
              <a:t>different element types</a:t>
            </a:r>
            <a:r>
              <a:rPr lang="en-US" sz="1800" dirty="0">
                <a:latin typeface="+mn-lt"/>
                <a:cs typeface="Calibri" pitchFamily="34" charset="0"/>
              </a:rPr>
              <a:t>, and </a:t>
            </a:r>
            <a:r>
              <a:rPr lang="en-US" sz="1800" b="1" i="1" dirty="0">
                <a:latin typeface="+mn-lt"/>
                <a:cs typeface="Calibri" pitchFamily="34" charset="0"/>
              </a:rPr>
              <a:t>different levels of refinement</a:t>
            </a:r>
            <a:r>
              <a:rPr lang="en-US" sz="1800" dirty="0">
                <a:latin typeface="+mn-lt"/>
                <a:cs typeface="Calibri" pitchFamily="34" charset="0"/>
              </a:rPr>
              <a:t>.</a:t>
            </a:r>
          </a:p>
          <a:p>
            <a:pPr>
              <a:buFont typeface="Arial" panose="020B0604020202020204" pitchFamily="34" charset="0"/>
              <a:buChar char="•"/>
              <a:defRPr/>
            </a:pPr>
            <a:endParaRPr lang="en-US" sz="200" dirty="0">
              <a:solidFill>
                <a:srgbClr val="1F497D"/>
              </a:solidFill>
              <a:latin typeface="+mn-lt"/>
            </a:endParaRPr>
          </a:p>
          <a:p>
            <a:pPr>
              <a:buFont typeface="Arial" panose="020B0604020202020204" pitchFamily="34" charset="0"/>
              <a:buChar char="•"/>
              <a:defRPr/>
            </a:pPr>
            <a:r>
              <a:rPr lang="en-US" sz="1800" dirty="0">
                <a:latin typeface="+mn-lt"/>
                <a:cs typeface="Calibri" pitchFamily="34" charset="0"/>
              </a:rPr>
              <a:t>Information is exchanged among two or more regions, making coupling </a:t>
            </a:r>
            <a:r>
              <a:rPr lang="en-US" sz="1800" b="1" i="1" dirty="0">
                <a:latin typeface="+mn-lt"/>
                <a:cs typeface="Calibri" pitchFamily="34" charset="0"/>
              </a:rPr>
              <a:t>concurrent</a:t>
            </a:r>
            <a:r>
              <a:rPr lang="en-US" sz="1800" dirty="0">
                <a:latin typeface="+mn-lt"/>
                <a:cs typeface="Calibri" pitchFamily="34" charset="0"/>
              </a:rPr>
              <a:t>.</a:t>
            </a:r>
          </a:p>
          <a:p>
            <a:pPr>
              <a:buFont typeface="Arial" panose="020B0604020202020204" pitchFamily="34" charset="0"/>
              <a:buChar char="•"/>
              <a:defRPr/>
            </a:pPr>
            <a:endParaRPr lang="en-US" sz="200" dirty="0">
              <a:latin typeface="+mn-lt"/>
              <a:cs typeface="Calibri" pitchFamily="34" charset="0"/>
            </a:endParaRPr>
          </a:p>
          <a:p>
            <a:pPr>
              <a:buFont typeface="Arial" panose="020B0604020202020204" pitchFamily="34" charset="0"/>
              <a:buChar char="•"/>
              <a:defRPr/>
            </a:pPr>
            <a:r>
              <a:rPr lang="en-US" sz="1800" b="1" i="1" dirty="0">
                <a:latin typeface="+mn-lt"/>
                <a:cs typeface="Calibri" pitchFamily="34" charset="0"/>
              </a:rPr>
              <a:t>Different solvers </a:t>
            </a:r>
            <a:r>
              <a:rPr lang="en-US" sz="1800" dirty="0">
                <a:latin typeface="+mn-lt"/>
                <a:cs typeface="Calibri" pitchFamily="34" charset="0"/>
              </a:rPr>
              <a:t>can be used for the different regions.</a:t>
            </a:r>
          </a:p>
          <a:p>
            <a:pPr>
              <a:buFont typeface="Arial" panose="020B0604020202020204" pitchFamily="34" charset="0"/>
              <a:buChar char="•"/>
              <a:defRPr/>
            </a:pPr>
            <a:endParaRPr lang="en-US" sz="200" dirty="0">
              <a:latin typeface="+mn-lt"/>
              <a:cs typeface="Calibri" pitchFamily="34" charset="0"/>
            </a:endParaRPr>
          </a:p>
          <a:p>
            <a:pPr>
              <a:buFont typeface="Arial" panose="020B0604020202020204" pitchFamily="34" charset="0"/>
              <a:buChar char="•"/>
              <a:defRPr/>
            </a:pPr>
            <a:r>
              <a:rPr lang="en-US" sz="1800" b="1" i="1" dirty="0">
                <a:latin typeface="+mn-lt"/>
                <a:cs typeface="Calibri" pitchFamily="34" charset="0"/>
              </a:rPr>
              <a:t>Different material models </a:t>
            </a:r>
            <a:r>
              <a:rPr lang="en-US" sz="1800" dirty="0">
                <a:latin typeface="+mn-lt"/>
                <a:cs typeface="Calibri" pitchFamily="34" charset="0"/>
              </a:rPr>
              <a:t>can be coupled if they are compatible in the overlap region.</a:t>
            </a:r>
          </a:p>
          <a:p>
            <a:pPr>
              <a:buFont typeface="Arial" panose="020B0604020202020204" pitchFamily="34" charset="0"/>
              <a:buChar char="•"/>
              <a:defRPr/>
            </a:pPr>
            <a:r>
              <a:rPr lang="en-US" sz="1800" dirty="0">
                <a:latin typeface="+mn-lt"/>
              </a:rPr>
              <a:t>Simplifies the task of </a:t>
            </a:r>
            <a:r>
              <a:rPr lang="en-US" sz="1800" b="1" i="1" dirty="0">
                <a:latin typeface="+mn-lt"/>
              </a:rPr>
              <a:t>meshing complex geometries </a:t>
            </a:r>
            <a:r>
              <a:rPr lang="en-US" sz="1800" dirty="0">
                <a:latin typeface="+mn-lt"/>
              </a:rPr>
              <a:t>for the different scales.</a:t>
            </a:r>
            <a:endParaRPr lang="en-US" sz="1800" dirty="0">
              <a:latin typeface="+mn-lt"/>
              <a:cs typeface="Calibri" pitchFamily="34" charset="0"/>
            </a:endParaRPr>
          </a:p>
          <a:p>
            <a:pPr marL="0" indent="0">
              <a:buNone/>
              <a:defRPr/>
            </a:pPr>
            <a:endParaRPr lang="en-US" sz="1800" dirty="0">
              <a:latin typeface="+mn-lt"/>
              <a:cs typeface="Calibri" pitchFamily="34" charset="0"/>
            </a:endParaRPr>
          </a:p>
        </p:txBody>
      </p:sp>
      <p:grpSp>
        <p:nvGrpSpPr>
          <p:cNvPr id="21" name="Group 20">
            <a:extLst>
              <a:ext uri="{FF2B5EF4-FFF2-40B4-BE49-F238E27FC236}">
                <a16:creationId xmlns:a16="http://schemas.microsoft.com/office/drawing/2014/main" id="{71C1D756-61DC-D96F-5DA1-1C95AEAB4379}"/>
              </a:ext>
            </a:extLst>
          </p:cNvPr>
          <p:cNvGrpSpPr/>
          <p:nvPr/>
        </p:nvGrpSpPr>
        <p:grpSpPr>
          <a:xfrm>
            <a:off x="1413458" y="1118571"/>
            <a:ext cx="8761294" cy="2379592"/>
            <a:chOff x="1413458" y="1118571"/>
            <a:chExt cx="8761294" cy="2379592"/>
          </a:xfrm>
        </p:grpSpPr>
        <p:grpSp>
          <p:nvGrpSpPr>
            <p:cNvPr id="3" name="Group 2">
              <a:extLst>
                <a:ext uri="{FF2B5EF4-FFF2-40B4-BE49-F238E27FC236}">
                  <a16:creationId xmlns:a16="http://schemas.microsoft.com/office/drawing/2014/main" id="{490890C7-6C60-46C3-AAE1-3E7B8C3EF6C7}"/>
                </a:ext>
              </a:extLst>
            </p:cNvPr>
            <p:cNvGrpSpPr/>
            <p:nvPr/>
          </p:nvGrpSpPr>
          <p:grpSpPr>
            <a:xfrm>
              <a:off x="2731958" y="1359206"/>
              <a:ext cx="7442794" cy="1905188"/>
              <a:chOff x="164932" y="1413327"/>
              <a:chExt cx="7442794" cy="1905188"/>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932" y="1413327"/>
                <a:ext cx="7442794" cy="1905188"/>
              </a:xfrm>
              <a:prstGeom prst="rect">
                <a:avLst/>
              </a:prstGeom>
            </p:spPr>
          </p:pic>
          <p:pic>
            <p:nvPicPr>
              <p:cNvPr id="9" name="Picture 8" descr="Screen Shot 2015-10-25 at 10.37.18 .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6994" y="2008978"/>
                <a:ext cx="1705078" cy="957421"/>
              </a:xfrm>
              <a:prstGeom prst="rect">
                <a:avLst/>
              </a:prstGeom>
            </p:spPr>
          </p:pic>
        </p:grpSp>
        <p:sp>
          <p:nvSpPr>
            <p:cNvPr id="2" name="TextBox 1">
              <a:extLst>
                <a:ext uri="{FF2B5EF4-FFF2-40B4-BE49-F238E27FC236}">
                  <a16:creationId xmlns:a16="http://schemas.microsoft.com/office/drawing/2014/main" id="{20C9E3A0-9652-47E9-B1F9-B51FB0F3E2D1}"/>
                </a:ext>
              </a:extLst>
            </p:cNvPr>
            <p:cNvSpPr txBox="1"/>
            <p:nvPr/>
          </p:nvSpPr>
          <p:spPr>
            <a:xfrm>
              <a:off x="1413458" y="1844456"/>
              <a:ext cx="1450428" cy="830997"/>
            </a:xfrm>
            <a:prstGeom prst="rect">
              <a:avLst/>
            </a:prstGeom>
            <a:noFill/>
          </p:spPr>
          <p:txBody>
            <a:bodyPr wrap="square" rtlCol="0">
              <a:spAutoFit/>
            </a:bodyPr>
            <a:lstStyle/>
            <a:p>
              <a:pPr algn="ctr"/>
              <a:r>
                <a:rPr lang="en-US" sz="1600" dirty="0">
                  <a:cs typeface="Calibri" panose="020F0502020204030204" pitchFamily="34" charset="0"/>
                </a:rPr>
                <a:t>outer </a:t>
              </a:r>
              <a:r>
                <a:rPr lang="en-US" sz="1600" dirty="0" err="1">
                  <a:cs typeface="Calibri" panose="020F0502020204030204" pitchFamily="34" charset="0"/>
                </a:rPr>
                <a:t>quasistatic</a:t>
              </a:r>
              <a:r>
                <a:rPr lang="en-US" sz="1600" dirty="0">
                  <a:cs typeface="Calibri" panose="020F0502020204030204" pitchFamily="34" charset="0"/>
                </a:rPr>
                <a:t> loop</a:t>
              </a:r>
            </a:p>
          </p:txBody>
        </p:sp>
        <p:cxnSp>
          <p:nvCxnSpPr>
            <p:cNvPr id="6" name="Connector: Elbow 5">
              <a:extLst>
                <a:ext uri="{FF2B5EF4-FFF2-40B4-BE49-F238E27FC236}">
                  <a16:creationId xmlns:a16="http://schemas.microsoft.com/office/drawing/2014/main" id="{E10C6422-7E78-4656-A357-CE1975301FA2}"/>
                </a:ext>
              </a:extLst>
            </p:cNvPr>
            <p:cNvCxnSpPr>
              <a:cxnSpLocks/>
            </p:cNvCxnSpPr>
            <p:nvPr/>
          </p:nvCxnSpPr>
          <p:spPr>
            <a:xfrm rot="10800000" flipV="1">
              <a:off x="2138674" y="1118571"/>
              <a:ext cx="4353159" cy="736394"/>
            </a:xfrm>
            <a:prstGeom prst="bentConnector2">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6499D3B5-002B-47A9-9127-2162BA0C9EA1}"/>
                </a:ext>
              </a:extLst>
            </p:cNvPr>
            <p:cNvCxnSpPr>
              <a:cxnSpLocks/>
            </p:cNvCxnSpPr>
            <p:nvPr/>
          </p:nvCxnSpPr>
          <p:spPr>
            <a:xfrm>
              <a:off x="6484885" y="1129078"/>
              <a:ext cx="0" cy="240638"/>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96398184-D1B9-405F-A8EC-7765B590EE7E}"/>
                </a:ext>
              </a:extLst>
            </p:cNvPr>
            <p:cNvCxnSpPr>
              <a:stCxn id="2" idx="2"/>
            </p:cNvCxnSpPr>
            <p:nvPr/>
          </p:nvCxnSpPr>
          <p:spPr>
            <a:xfrm>
              <a:off x="2138673" y="2675453"/>
              <a:ext cx="1" cy="780671"/>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DD50D7E6-CC9D-4249-9FE9-BB793EAD4C9A}"/>
                </a:ext>
              </a:extLst>
            </p:cNvPr>
            <p:cNvCxnSpPr>
              <a:cxnSpLocks/>
            </p:cNvCxnSpPr>
            <p:nvPr/>
          </p:nvCxnSpPr>
          <p:spPr>
            <a:xfrm>
              <a:off x="2138672" y="3456123"/>
              <a:ext cx="4363670" cy="4204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EE4AEF74-45B7-41F7-8489-371E105BBFDF}"/>
                </a:ext>
              </a:extLst>
            </p:cNvPr>
            <p:cNvCxnSpPr>
              <a:cxnSpLocks/>
            </p:cNvCxnSpPr>
            <p:nvPr/>
          </p:nvCxnSpPr>
          <p:spPr>
            <a:xfrm flipV="1">
              <a:off x="6495395" y="3264394"/>
              <a:ext cx="0" cy="230128"/>
            </a:xfrm>
            <a:prstGeom prst="straightConnector1">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4" name="Slide Number Placeholder 3">
            <a:extLst>
              <a:ext uri="{FF2B5EF4-FFF2-40B4-BE49-F238E27FC236}">
                <a16:creationId xmlns:a16="http://schemas.microsoft.com/office/drawing/2014/main" id="{08CC152D-E1DD-4F19-AE0F-28F8A4C5A83F}"/>
              </a:ext>
            </a:extLst>
          </p:cNvPr>
          <p:cNvSpPr>
            <a:spLocks noGrp="1"/>
          </p:cNvSpPr>
          <p:nvPr>
            <p:ph type="sldNum" sz="quarter" idx="12"/>
          </p:nvPr>
        </p:nvSpPr>
        <p:spPr/>
        <p:txBody>
          <a:bodyPr/>
          <a:lstStyle/>
          <a:p>
            <a:fld id="{A5E55A7B-7854-E145-92D9-B491DF4BAE2D}" type="slidenum">
              <a:rPr lang="en-US" smtClean="0"/>
              <a:pPr/>
              <a:t>14</a:t>
            </a:fld>
            <a:endParaRPr lang="en-US" dirty="0"/>
          </a:p>
        </p:txBody>
      </p:sp>
    </p:spTree>
    <p:extLst>
      <p:ext uri="{BB962C8B-B14F-4D97-AF65-F5344CB8AC3E}">
        <p14:creationId xmlns:p14="http://schemas.microsoft.com/office/powerpoint/2010/main" val="1429629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a:blip r:embed="rId3">
            <a:extLst>
              <a:ext uri="{28A0092B-C50C-407E-A947-70E740481C1C}">
                <a14:useLocalDpi xmlns:a14="http://schemas.microsoft.com/office/drawing/2010/main" val="0"/>
              </a:ext>
            </a:extLst>
          </a:blip>
          <a:stretch>
            <a:fillRect/>
          </a:stretch>
        </p:blipFill>
        <p:spPr>
          <a:xfrm>
            <a:off x="5933777" y="973957"/>
            <a:ext cx="2119746" cy="2743200"/>
          </a:xfrm>
          <a:prstGeom prst="rect">
            <a:avLst/>
          </a:prstGeom>
        </p:spPr>
      </p:pic>
      <p:pic>
        <p:nvPicPr>
          <p:cNvPr id="6" name="Picture 5"/>
          <p:cNvPicPr>
            <a:picLocks/>
          </p:cNvPicPr>
          <p:nvPr/>
        </p:nvPicPr>
        <p:blipFill>
          <a:blip r:embed="rId4">
            <a:extLst>
              <a:ext uri="{28A0092B-C50C-407E-A947-70E740481C1C}">
                <a14:useLocalDpi xmlns:a14="http://schemas.microsoft.com/office/drawing/2010/main" val="0"/>
              </a:ext>
            </a:extLst>
          </a:blip>
          <a:stretch>
            <a:fillRect/>
          </a:stretch>
        </p:blipFill>
        <p:spPr>
          <a:xfrm>
            <a:off x="8276256" y="1008033"/>
            <a:ext cx="2119746" cy="2743200"/>
          </a:xfrm>
          <a:prstGeom prst="rect">
            <a:avLst/>
          </a:prstGeom>
        </p:spPr>
      </p:pic>
      <p:pic>
        <p:nvPicPr>
          <p:cNvPr id="7" name="Picture 6"/>
          <p:cNvPicPr>
            <a:picLocks/>
          </p:cNvPicPr>
          <p:nvPr/>
        </p:nvPicPr>
        <p:blipFill>
          <a:blip r:embed="rId5">
            <a:extLst>
              <a:ext uri="{28A0092B-C50C-407E-A947-70E740481C1C}">
                <a14:useLocalDpi xmlns:a14="http://schemas.microsoft.com/office/drawing/2010/main" val="0"/>
              </a:ext>
            </a:extLst>
          </a:blip>
          <a:stretch>
            <a:fillRect/>
          </a:stretch>
        </p:blipFill>
        <p:spPr>
          <a:xfrm>
            <a:off x="1550091" y="3730221"/>
            <a:ext cx="2119746" cy="2743200"/>
          </a:xfrm>
          <a:prstGeom prst="rect">
            <a:avLst/>
          </a:prstGeom>
        </p:spPr>
      </p:pic>
      <p:pic>
        <p:nvPicPr>
          <p:cNvPr id="9" name="Picture 8"/>
          <p:cNvPicPr>
            <a:picLocks/>
          </p:cNvPicPr>
          <p:nvPr/>
        </p:nvPicPr>
        <p:blipFill>
          <a:blip r:embed="rId6">
            <a:extLst>
              <a:ext uri="{28A0092B-C50C-407E-A947-70E740481C1C}">
                <a14:useLocalDpi xmlns:a14="http://schemas.microsoft.com/office/drawing/2010/main" val="0"/>
              </a:ext>
            </a:extLst>
          </a:blip>
          <a:stretch>
            <a:fillRect/>
          </a:stretch>
        </p:blipFill>
        <p:spPr>
          <a:xfrm>
            <a:off x="3814031" y="3717157"/>
            <a:ext cx="2119746" cy="2743200"/>
          </a:xfrm>
          <a:prstGeom prst="rect">
            <a:avLst/>
          </a:prstGeom>
        </p:spPr>
      </p:pic>
      <p:pic>
        <p:nvPicPr>
          <p:cNvPr id="10" name="Picture 9"/>
          <p:cNvPicPr>
            <a:picLocks/>
          </p:cNvPicPr>
          <p:nvPr/>
        </p:nvPicPr>
        <p:blipFill>
          <a:blip r:embed="rId7">
            <a:extLst>
              <a:ext uri="{28A0092B-C50C-407E-A947-70E740481C1C}">
                <a14:useLocalDpi xmlns:a14="http://schemas.microsoft.com/office/drawing/2010/main" val="0"/>
              </a:ext>
            </a:extLst>
          </a:blip>
          <a:stretch>
            <a:fillRect/>
          </a:stretch>
        </p:blipFill>
        <p:spPr>
          <a:xfrm>
            <a:off x="6002269" y="3717157"/>
            <a:ext cx="2119746" cy="2743200"/>
          </a:xfrm>
          <a:prstGeom prst="rect">
            <a:avLst/>
          </a:prstGeom>
        </p:spPr>
      </p:pic>
      <p:pic>
        <p:nvPicPr>
          <p:cNvPr id="11" name="Picture 10"/>
          <p:cNvPicPr>
            <a:picLocks/>
          </p:cNvPicPr>
          <p:nvPr/>
        </p:nvPicPr>
        <p:blipFill>
          <a:blip r:embed="rId8">
            <a:extLst>
              <a:ext uri="{28A0092B-C50C-407E-A947-70E740481C1C}">
                <a14:useLocalDpi xmlns:a14="http://schemas.microsoft.com/office/drawing/2010/main" val="0"/>
              </a:ext>
            </a:extLst>
          </a:blip>
          <a:stretch>
            <a:fillRect/>
          </a:stretch>
        </p:blipFill>
        <p:spPr>
          <a:xfrm>
            <a:off x="8258444" y="3734195"/>
            <a:ext cx="2119747" cy="2743200"/>
          </a:xfrm>
          <a:prstGeom prst="rect">
            <a:avLst/>
          </a:prstGeom>
        </p:spPr>
      </p:pic>
      <p:pic>
        <p:nvPicPr>
          <p:cNvPr id="13" name="Picture 12"/>
          <p:cNvPicPr>
            <a:picLocks/>
          </p:cNvPicPr>
          <p:nvPr/>
        </p:nvPicPr>
        <p:blipFill>
          <a:blip r:embed="rId9">
            <a:extLst>
              <a:ext uri="{28A0092B-C50C-407E-A947-70E740481C1C}">
                <a14:useLocalDpi xmlns:a14="http://schemas.microsoft.com/office/drawing/2010/main" val="0"/>
              </a:ext>
            </a:extLst>
          </a:blip>
          <a:stretch>
            <a:fillRect/>
          </a:stretch>
        </p:blipFill>
        <p:spPr>
          <a:xfrm>
            <a:off x="1515845" y="990995"/>
            <a:ext cx="2119746" cy="2743200"/>
          </a:xfrm>
          <a:prstGeom prst="rect">
            <a:avLst/>
          </a:prstGeom>
        </p:spPr>
      </p:pic>
      <p:pic>
        <p:nvPicPr>
          <p:cNvPr id="14" name="Picture 13"/>
          <p:cNvPicPr>
            <a:picLocks/>
          </p:cNvPicPr>
          <p:nvPr/>
        </p:nvPicPr>
        <p:blipFill>
          <a:blip r:embed="rId10">
            <a:extLst>
              <a:ext uri="{28A0092B-C50C-407E-A947-70E740481C1C}">
                <a14:useLocalDpi xmlns:a14="http://schemas.microsoft.com/office/drawing/2010/main" val="0"/>
              </a:ext>
            </a:extLst>
          </a:blip>
          <a:stretch>
            <a:fillRect/>
          </a:stretch>
        </p:blipFill>
        <p:spPr>
          <a:xfrm>
            <a:off x="3814031" y="973957"/>
            <a:ext cx="2119746" cy="2743200"/>
          </a:xfrm>
          <a:prstGeom prst="rect">
            <a:avLst/>
          </a:prstGeom>
        </p:spPr>
      </p:pic>
      <p:sp>
        <p:nvSpPr>
          <p:cNvPr id="12" name="Title 1"/>
          <p:cNvSpPr txBox="1">
            <a:spLocks/>
          </p:cNvSpPr>
          <p:nvPr/>
        </p:nvSpPr>
        <p:spPr>
          <a:xfrm>
            <a:off x="781876" y="220960"/>
            <a:ext cx="8186271" cy="458815"/>
          </a:xfrm>
          <a:prstGeom prst="rect">
            <a:avLst/>
          </a:prstGeom>
        </p:spPr>
        <p:txBody>
          <a:bodyPr>
            <a:noAutofit/>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2800" dirty="0">
                <a:solidFill>
                  <a:schemeClr val="tx1"/>
                </a:solidFill>
                <a:latin typeface="Gill Sans MT" panose="020B0502020104020203" pitchFamily="34" charset="0"/>
              </a:rPr>
              <a:t>Convergence Proof*</a:t>
            </a:r>
          </a:p>
        </p:txBody>
      </p:sp>
      <p:sp>
        <p:nvSpPr>
          <p:cNvPr id="15" name="TextBox 14">
            <a:extLst>
              <a:ext uri="{FF2B5EF4-FFF2-40B4-BE49-F238E27FC236}">
                <a16:creationId xmlns:a16="http://schemas.microsoft.com/office/drawing/2014/main" id="{292298E0-95BC-490E-B8EA-1DB91E98A09D}"/>
              </a:ext>
            </a:extLst>
          </p:cNvPr>
          <p:cNvSpPr txBox="1"/>
          <p:nvPr/>
        </p:nvSpPr>
        <p:spPr>
          <a:xfrm>
            <a:off x="274649" y="6477395"/>
            <a:ext cx="10595409" cy="307777"/>
          </a:xfrm>
          <a:prstGeom prst="rect">
            <a:avLst/>
          </a:prstGeom>
          <a:noFill/>
        </p:spPr>
        <p:txBody>
          <a:bodyPr wrap="square" rtlCol="0">
            <a:spAutoFit/>
          </a:bodyPr>
          <a:lstStyle/>
          <a:p>
            <a:r>
              <a:rPr lang="en-US" sz="1400" dirty="0"/>
              <a:t>*A. Mota, </a:t>
            </a:r>
            <a:r>
              <a:rPr lang="en-US" sz="1400" b="1" dirty="0"/>
              <a:t>I. Tezaur</a:t>
            </a:r>
            <a:r>
              <a:rPr lang="en-US" sz="1400" dirty="0"/>
              <a:t>, C. Alleman. "The Schwarz Alternating Method in Solid Mechanics", </a:t>
            </a:r>
            <a:r>
              <a:rPr lang="en-US" sz="1400" i="1" dirty="0"/>
              <a:t>CMAME</a:t>
            </a:r>
            <a:r>
              <a:rPr lang="en-US" sz="1400" dirty="0"/>
              <a:t> </a:t>
            </a:r>
            <a:r>
              <a:rPr lang="en-US" sz="1400" dirty="0">
                <a:cs typeface="Calibri" panose="020F0502020204030204" pitchFamily="34" charset="0"/>
              </a:rPr>
              <a:t>319 (2017), 19-51.</a:t>
            </a:r>
            <a:endParaRPr lang="en-US" sz="1400" dirty="0"/>
          </a:p>
        </p:txBody>
      </p:sp>
      <p:pic>
        <p:nvPicPr>
          <p:cNvPr id="16" name="Picture 15">
            <a:extLst>
              <a:ext uri="{FF2B5EF4-FFF2-40B4-BE49-F238E27FC236}">
                <a16:creationId xmlns:a16="http://schemas.microsoft.com/office/drawing/2014/main" id="{E00E6AD6-1213-4CA1-9F67-727194F9A1EB}"/>
              </a:ext>
            </a:extLst>
          </p:cNvPr>
          <p:cNvPicPr>
            <a:picLocks noChangeAspect="1"/>
          </p:cNvPicPr>
          <p:nvPr/>
        </p:nvPicPr>
        <p:blipFill>
          <a:blip r:embed="rId11"/>
          <a:stretch>
            <a:fillRect/>
          </a:stretch>
        </p:blipFill>
        <p:spPr>
          <a:xfrm>
            <a:off x="1562711" y="2677036"/>
            <a:ext cx="8623578" cy="1637755"/>
          </a:xfrm>
          <a:prstGeom prst="rect">
            <a:avLst/>
          </a:prstGeom>
          <a:ln>
            <a:noFill/>
          </a:ln>
          <a:effectLst>
            <a:outerShdw blurRad="190500" algn="tl" rotWithShape="0">
              <a:srgbClr val="000000">
                <a:alpha val="70000"/>
              </a:srgbClr>
            </a:outerShdw>
          </a:effectLst>
        </p:spPr>
      </p:pic>
      <p:sp>
        <p:nvSpPr>
          <p:cNvPr id="2" name="Slide Number Placeholder 1">
            <a:extLst>
              <a:ext uri="{FF2B5EF4-FFF2-40B4-BE49-F238E27FC236}">
                <a16:creationId xmlns:a16="http://schemas.microsoft.com/office/drawing/2014/main" id="{DF9C8403-9032-47BD-857B-1DD2AE59CD52}"/>
              </a:ext>
            </a:extLst>
          </p:cNvPr>
          <p:cNvSpPr>
            <a:spLocks noGrp="1"/>
          </p:cNvSpPr>
          <p:nvPr>
            <p:ph type="sldNum" sz="quarter" idx="12"/>
          </p:nvPr>
        </p:nvSpPr>
        <p:spPr/>
        <p:txBody>
          <a:bodyPr/>
          <a:lstStyle/>
          <a:p>
            <a:fld id="{A5E55A7B-7854-E145-92D9-B491DF4BAE2D}" type="slidenum">
              <a:rPr lang="en-US" smtClean="0"/>
              <a:pPr/>
              <a:t>15</a:t>
            </a:fld>
            <a:endParaRPr lang="en-US" dirty="0"/>
          </a:p>
        </p:txBody>
      </p:sp>
    </p:spTree>
    <p:extLst>
      <p:ext uri="{BB962C8B-B14F-4D97-AF65-F5344CB8AC3E}">
        <p14:creationId xmlns:p14="http://schemas.microsoft.com/office/powerpoint/2010/main" val="1416372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07248" y="220857"/>
            <a:ext cx="8725284" cy="433589"/>
          </a:xfrm>
          <a:prstGeom prst="rect">
            <a:avLst/>
          </a:prstGeom>
          <a:solidFill>
            <a:schemeClr val="bg1"/>
          </a:solidFill>
        </p:spPr>
        <p:txBody>
          <a:bodyPr>
            <a:noAutofit/>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2800" dirty="0">
                <a:solidFill>
                  <a:schemeClr val="tx1"/>
                </a:solidFill>
                <a:latin typeface="Gill Sans MT" panose="020B0502020104020203" pitchFamily="34" charset="0"/>
              </a:rPr>
              <a:t>Implementation in </a:t>
            </a:r>
            <a:r>
              <a:rPr lang="en-US" sz="2800" i="1" dirty="0">
                <a:solidFill>
                  <a:schemeClr val="tx1"/>
                </a:solidFill>
                <a:latin typeface="Gill Sans MT" panose="020B0502020104020203" pitchFamily="34" charset="0"/>
              </a:rPr>
              <a:t>Albany-LCM</a:t>
            </a:r>
            <a:r>
              <a:rPr lang="en-US" sz="2800" dirty="0">
                <a:solidFill>
                  <a:schemeClr val="tx1"/>
                </a:solidFill>
                <a:latin typeface="Gill Sans MT" panose="020B0502020104020203" pitchFamily="34" charset="0"/>
              </a:rPr>
              <a:t> and </a:t>
            </a:r>
            <a:r>
              <a:rPr lang="en-US" sz="2800" i="1" dirty="0">
                <a:solidFill>
                  <a:schemeClr val="tx1"/>
                </a:solidFill>
                <a:latin typeface="Gill Sans MT" panose="020B0502020104020203" pitchFamily="34" charset="0"/>
              </a:rPr>
              <a:t>Sierra/SM </a:t>
            </a:r>
            <a:r>
              <a:rPr lang="en-US" sz="2800" dirty="0">
                <a:solidFill>
                  <a:schemeClr val="tx1"/>
                </a:solidFill>
                <a:latin typeface="Gill Sans MT" panose="020B0502020104020203" pitchFamily="34" charset="0"/>
              </a:rPr>
              <a:t>HPC Codes</a:t>
            </a:r>
            <a:endParaRPr lang="en-US" sz="2800" i="1" dirty="0">
              <a:solidFill>
                <a:schemeClr val="tx1"/>
              </a:solidFill>
              <a:latin typeface="Gill Sans MT" panose="020B0502020104020203" pitchFamily="34" charset="0"/>
            </a:endParaRPr>
          </a:p>
        </p:txBody>
      </p:sp>
      <p:sp>
        <p:nvSpPr>
          <p:cNvPr id="8" name="Slide Number Placeholder 7">
            <a:extLst>
              <a:ext uri="{FF2B5EF4-FFF2-40B4-BE49-F238E27FC236}">
                <a16:creationId xmlns:a16="http://schemas.microsoft.com/office/drawing/2014/main" id="{2C52D2F1-0EEF-4481-A51C-C465B4A6AF6E}"/>
              </a:ext>
            </a:extLst>
          </p:cNvPr>
          <p:cNvSpPr>
            <a:spLocks noGrp="1"/>
          </p:cNvSpPr>
          <p:nvPr>
            <p:ph type="sldNum" sz="quarter" idx="12"/>
          </p:nvPr>
        </p:nvSpPr>
        <p:spPr/>
        <p:txBody>
          <a:bodyPr/>
          <a:lstStyle/>
          <a:p>
            <a:fld id="{A5E55A7B-7854-E145-92D9-B491DF4BAE2D}" type="slidenum">
              <a:rPr lang="en-US" smtClean="0"/>
              <a:pPr/>
              <a:t>16</a:t>
            </a:fld>
            <a:endParaRPr lang="en-US" dirty="0"/>
          </a:p>
        </p:txBody>
      </p:sp>
      <p:sp>
        <p:nvSpPr>
          <p:cNvPr id="2" name="TextBox 1">
            <a:extLst>
              <a:ext uri="{FF2B5EF4-FFF2-40B4-BE49-F238E27FC236}">
                <a16:creationId xmlns:a16="http://schemas.microsoft.com/office/drawing/2014/main" id="{E45D4462-58DF-D3CC-77A9-A479BAB4D63E}"/>
              </a:ext>
            </a:extLst>
          </p:cNvPr>
          <p:cNvSpPr txBox="1"/>
          <p:nvPr/>
        </p:nvSpPr>
        <p:spPr>
          <a:xfrm>
            <a:off x="1605846" y="941761"/>
            <a:ext cx="7995354" cy="707886"/>
          </a:xfrm>
          <a:prstGeom prst="rect">
            <a:avLst/>
          </a:prstGeom>
          <a:solidFill>
            <a:schemeClr val="accent3">
              <a:lumMod val="20000"/>
              <a:lumOff val="80000"/>
            </a:schemeClr>
          </a:solidFill>
        </p:spPr>
        <p:txBody>
          <a:bodyPr wrap="square" rtlCol="0">
            <a:spAutoFit/>
          </a:bodyPr>
          <a:lstStyle/>
          <a:p>
            <a:pPr algn="ctr"/>
            <a:r>
              <a:rPr lang="en-US" sz="2000" dirty="0"/>
              <a:t>The </a:t>
            </a:r>
            <a:r>
              <a:rPr lang="en-US" sz="2000" b="1" dirty="0"/>
              <a:t>overlapping </a:t>
            </a:r>
            <a:r>
              <a:rPr lang="en-US" sz="2000" dirty="0"/>
              <a:t>Schwarz alternating method has been </a:t>
            </a:r>
            <a:r>
              <a:rPr lang="en-US" sz="2000" b="1" dirty="0"/>
              <a:t>implemented</a:t>
            </a:r>
            <a:r>
              <a:rPr lang="en-US" sz="2000" dirty="0"/>
              <a:t> in two </a:t>
            </a:r>
            <a:r>
              <a:rPr lang="en-US" sz="2000" b="1" dirty="0"/>
              <a:t>Sandia HPC codes</a:t>
            </a:r>
            <a:r>
              <a:rPr lang="en-US" sz="2000" dirty="0"/>
              <a:t>: </a:t>
            </a:r>
            <a:r>
              <a:rPr lang="en-US" sz="2000" i="1" dirty="0"/>
              <a:t>Albany-LCM </a:t>
            </a:r>
            <a:r>
              <a:rPr lang="en-US" sz="2000" dirty="0"/>
              <a:t>and </a:t>
            </a:r>
            <a:r>
              <a:rPr lang="en-US" sz="2000" i="1" dirty="0"/>
              <a:t>Sierra/SM</a:t>
            </a:r>
          </a:p>
        </p:txBody>
      </p:sp>
      <p:sp>
        <p:nvSpPr>
          <p:cNvPr id="3" name="TextBox 2">
            <a:extLst>
              <a:ext uri="{FF2B5EF4-FFF2-40B4-BE49-F238E27FC236}">
                <a16:creationId xmlns:a16="http://schemas.microsoft.com/office/drawing/2014/main" id="{43BF3E99-AC86-3EFE-0082-5DB872D3960D}"/>
              </a:ext>
            </a:extLst>
          </p:cNvPr>
          <p:cNvSpPr txBox="1"/>
          <p:nvPr/>
        </p:nvSpPr>
        <p:spPr>
          <a:xfrm>
            <a:off x="286685" y="1786329"/>
            <a:ext cx="7162800" cy="4031873"/>
          </a:xfrm>
          <a:prstGeom prst="rect">
            <a:avLst/>
          </a:prstGeom>
          <a:noFill/>
        </p:spPr>
        <p:txBody>
          <a:bodyPr wrap="square" rtlCol="0">
            <a:spAutoFit/>
          </a:bodyPr>
          <a:lstStyle/>
          <a:p>
            <a:r>
              <a:rPr lang="en-US" sz="2000" b="1" dirty="0">
                <a:solidFill>
                  <a:srgbClr val="0070C0"/>
                </a:solidFill>
              </a:rPr>
              <a:t>Albany-LCM</a:t>
            </a:r>
            <a:r>
              <a:rPr lang="en-US" sz="2000" baseline="30000" dirty="0">
                <a:solidFill>
                  <a:srgbClr val="0070C0"/>
                </a:solidFill>
              </a:rPr>
              <a:t>1</a:t>
            </a:r>
          </a:p>
          <a:p>
            <a:endParaRPr lang="en-US" sz="400" b="1" dirty="0">
              <a:solidFill>
                <a:srgbClr val="0070C0"/>
              </a:solidFill>
            </a:endParaRPr>
          </a:p>
          <a:p>
            <a:pPr marL="285750" indent="-285750">
              <a:buFont typeface="Arial" panose="020B0604020202020204" pitchFamily="34" charset="0"/>
              <a:buChar char="•"/>
            </a:pPr>
            <a:r>
              <a:rPr lang="en-US" b="1" i="1" dirty="0">
                <a:cs typeface="Calibri" pitchFamily="34" charset="0"/>
              </a:rPr>
              <a:t>Open-source</a:t>
            </a:r>
            <a:r>
              <a:rPr lang="en-US" dirty="0">
                <a:cs typeface="Calibri" pitchFamily="34" charset="0"/>
              </a:rPr>
              <a:t> parallel, C++, </a:t>
            </a:r>
            <a:r>
              <a:rPr lang="en-US" b="1" i="1" dirty="0">
                <a:cs typeface="Calibri" pitchFamily="34" charset="0"/>
              </a:rPr>
              <a:t>multi-physics</a:t>
            </a:r>
            <a:r>
              <a:rPr lang="en-US" dirty="0">
                <a:cs typeface="Calibri" pitchFamily="34" charset="0"/>
              </a:rPr>
              <a:t>, finite element code that relies heavily on Trilinos</a:t>
            </a:r>
            <a:r>
              <a:rPr lang="en-US" baseline="30000" dirty="0">
                <a:cs typeface="Calibri" pitchFamily="34" charset="0"/>
              </a:rPr>
              <a:t>2</a:t>
            </a:r>
            <a:r>
              <a:rPr lang="en-US" dirty="0">
                <a:cs typeface="Calibri" pitchFamily="34" charset="0"/>
              </a:rPr>
              <a:t> libraries</a:t>
            </a:r>
          </a:p>
          <a:p>
            <a:pPr marL="285750" indent="-285750">
              <a:buFont typeface="Arial" panose="020B0604020202020204" pitchFamily="34" charset="0"/>
              <a:buChar char="•"/>
            </a:pPr>
            <a:endParaRPr lang="en-US" sz="400" dirty="0">
              <a:cs typeface="Calibri" pitchFamily="34" charset="0"/>
            </a:endParaRPr>
          </a:p>
          <a:p>
            <a:pPr marL="285750" indent="-285750">
              <a:buFont typeface="Arial" panose="020B0604020202020204" pitchFamily="34" charset="0"/>
              <a:buChar char="•"/>
            </a:pPr>
            <a:endParaRPr lang="en-US" sz="400" dirty="0">
              <a:cs typeface="Calibri" pitchFamily="34" charset="0"/>
            </a:endParaRPr>
          </a:p>
          <a:p>
            <a:pPr marL="285750" indent="-285750">
              <a:buFont typeface="Arial" panose="020B0604020202020204" pitchFamily="34" charset="0"/>
              <a:buChar char="•"/>
            </a:pPr>
            <a:r>
              <a:rPr lang="en-US" dirty="0"/>
              <a:t>Parallel </a:t>
            </a:r>
            <a:r>
              <a:rPr lang="en-US" sz="1800" dirty="0">
                <a:cs typeface="Calibri" pitchFamily="34" charset="0"/>
              </a:rPr>
              <a:t>implementation of Schwarz alternating method uses the </a:t>
            </a:r>
            <a:r>
              <a:rPr lang="en-US" sz="1800" b="1" i="1" dirty="0">
                <a:cs typeface="Calibri" pitchFamily="34" charset="0"/>
              </a:rPr>
              <a:t>Data Transfer Kit </a:t>
            </a:r>
            <a:r>
              <a:rPr lang="en-US" sz="1800" dirty="0">
                <a:cs typeface="Calibri" pitchFamily="34" charset="0"/>
              </a:rPr>
              <a:t>(</a:t>
            </a:r>
            <a:r>
              <a:rPr lang="en-US" sz="1800" b="1" i="1" dirty="0">
                <a:cs typeface="Calibri" pitchFamily="34" charset="0"/>
              </a:rPr>
              <a:t>DTK</a:t>
            </a:r>
            <a:r>
              <a:rPr lang="en-US" sz="1800" dirty="0">
                <a:cs typeface="Calibri" pitchFamily="34" charset="0"/>
              </a:rPr>
              <a:t>)</a:t>
            </a:r>
            <a:r>
              <a:rPr lang="en-US" sz="1800" baseline="30000" dirty="0">
                <a:cs typeface="Calibri" pitchFamily="34" charset="0"/>
              </a:rPr>
              <a:t>3</a:t>
            </a:r>
          </a:p>
          <a:p>
            <a:pPr marL="285750" indent="-285750">
              <a:buFont typeface="Arial" panose="020B0604020202020204" pitchFamily="34" charset="0"/>
              <a:buChar char="•"/>
            </a:pPr>
            <a:endParaRPr lang="en-US" sz="400" b="1" dirty="0">
              <a:solidFill>
                <a:srgbClr val="0070C0"/>
              </a:solidFill>
              <a:cs typeface="Calibri" pitchFamily="34" charset="0"/>
            </a:endParaRPr>
          </a:p>
          <a:p>
            <a:pPr marL="285750" indent="-285750">
              <a:buFont typeface="Arial" panose="020B0604020202020204" pitchFamily="34" charset="0"/>
              <a:buChar char="•"/>
            </a:pPr>
            <a:endParaRPr lang="en-US" sz="400" b="1" dirty="0">
              <a:solidFill>
                <a:srgbClr val="0070C0"/>
              </a:solidFill>
              <a:cs typeface="Calibri" pitchFamily="34" charset="0"/>
            </a:endParaRPr>
          </a:p>
          <a:p>
            <a:pPr marL="285750" indent="-285750">
              <a:buFont typeface="Arial" panose="020B0604020202020204" pitchFamily="34" charset="0"/>
              <a:buChar char="•"/>
            </a:pPr>
            <a:endParaRPr lang="en-US" sz="400" b="1" dirty="0">
              <a:solidFill>
                <a:srgbClr val="0070C0"/>
              </a:solidFill>
              <a:cs typeface="Calibri" pitchFamily="34" charset="0"/>
            </a:endParaRPr>
          </a:p>
          <a:p>
            <a:r>
              <a:rPr lang="en-US" sz="2000" b="1" dirty="0">
                <a:solidFill>
                  <a:srgbClr val="0070C0"/>
                </a:solidFill>
                <a:cs typeface="Calibri" pitchFamily="34" charset="0"/>
              </a:rPr>
              <a:t>Sierra/Solid Mechanics (Sierra/SM)</a:t>
            </a:r>
          </a:p>
          <a:p>
            <a:endParaRPr lang="en-US" sz="400" b="1" dirty="0">
              <a:solidFill>
                <a:srgbClr val="0070C0"/>
              </a:solidFill>
              <a:cs typeface="Calibri" pitchFamily="34" charset="0"/>
            </a:endParaRPr>
          </a:p>
          <a:p>
            <a:pPr marL="285750" indent="-285750">
              <a:buFont typeface="Arial" panose="020B0604020202020204" pitchFamily="34" charset="0"/>
              <a:buChar char="•"/>
            </a:pPr>
            <a:r>
              <a:rPr lang="en-US" dirty="0">
                <a:cs typeface="Calibri" pitchFamily="34" charset="0"/>
              </a:rPr>
              <a:t>Sandia proprietary production </a:t>
            </a:r>
            <a:r>
              <a:rPr lang="en-US" b="1" i="1" dirty="0" err="1">
                <a:cs typeface="Calibri" pitchFamily="34" charset="0"/>
              </a:rPr>
              <a:t>Lagrangian</a:t>
            </a:r>
            <a:r>
              <a:rPr lang="en-US" b="1" i="1" dirty="0">
                <a:cs typeface="Calibri" pitchFamily="34" charset="0"/>
              </a:rPr>
              <a:t> 3D code</a:t>
            </a:r>
            <a:r>
              <a:rPr lang="en-US" dirty="0">
                <a:cs typeface="Calibri" pitchFamily="34" charset="0"/>
              </a:rPr>
              <a:t> for finite element analysis of solids &amp; structures</a:t>
            </a:r>
          </a:p>
          <a:p>
            <a:pPr marL="285750" indent="-285750">
              <a:buFont typeface="Arial" panose="020B0604020202020204" pitchFamily="34" charset="0"/>
              <a:buChar char="•"/>
            </a:pPr>
            <a:endParaRPr lang="en-US" sz="400" dirty="0">
              <a:cs typeface="Calibri" pitchFamily="34" charset="0"/>
            </a:endParaRPr>
          </a:p>
          <a:p>
            <a:pPr marL="285750" indent="-285750">
              <a:buFont typeface="Arial" panose="020B0604020202020204" pitchFamily="34" charset="0"/>
              <a:buChar char="•"/>
            </a:pPr>
            <a:endParaRPr lang="en-US" sz="400" dirty="0">
              <a:cs typeface="Calibri" pitchFamily="34" charset="0"/>
            </a:endParaRPr>
          </a:p>
          <a:p>
            <a:pPr marL="285750" indent="-285750">
              <a:buFont typeface="Arial" panose="020B0604020202020204" pitchFamily="34" charset="0"/>
              <a:buChar char="•"/>
            </a:pPr>
            <a:r>
              <a:rPr lang="en-US" dirty="0">
                <a:cs typeface="Calibri" pitchFamily="34" charset="0"/>
              </a:rPr>
              <a:t>Schwarz alternating method was </a:t>
            </a:r>
            <a:r>
              <a:rPr lang="en-US" b="1" i="1" dirty="0">
                <a:cs typeface="Calibri" panose="020F0502020204030204" pitchFamily="34" charset="0"/>
              </a:rPr>
              <a:t>“implemented” </a:t>
            </a:r>
            <a:r>
              <a:rPr lang="en-US" dirty="0">
                <a:cs typeface="Calibri" panose="020F0502020204030204" pitchFamily="34" charset="0"/>
              </a:rPr>
              <a:t>in </a:t>
            </a:r>
            <a:r>
              <a:rPr lang="en-US" b="1" i="1" dirty="0">
                <a:cs typeface="Calibri" panose="020F0502020204030204" pitchFamily="34" charset="0"/>
              </a:rPr>
              <a:t>Sierra/SM </a:t>
            </a:r>
            <a:r>
              <a:rPr lang="en-US" dirty="0">
                <a:cs typeface="Calibri" panose="020F0502020204030204" pitchFamily="34" charset="0"/>
              </a:rPr>
              <a:t>using </a:t>
            </a:r>
            <a:r>
              <a:rPr lang="en-US" b="1" i="1" dirty="0">
                <a:cs typeface="Calibri" panose="020F0502020204030204" pitchFamily="34" charset="0"/>
              </a:rPr>
              <a:t>Arpeggio</a:t>
            </a:r>
            <a:r>
              <a:rPr lang="en-US" b="1" dirty="0">
                <a:cs typeface="Calibri" panose="020F0502020204030204" pitchFamily="34" charset="0"/>
              </a:rPr>
              <a:t> </a:t>
            </a:r>
            <a:r>
              <a:rPr lang="en-US" dirty="0">
                <a:cs typeface="Calibri" panose="020F0502020204030204" pitchFamily="34" charset="0"/>
              </a:rPr>
              <a:t>iterative coupling framework</a:t>
            </a:r>
            <a:endParaRPr lang="en-US" dirty="0">
              <a:solidFill>
                <a:schemeClr val="accent1">
                  <a:lumMod val="75000"/>
                </a:schemeClr>
              </a:solidFill>
              <a:cs typeface="Calibri" panose="020F0502020204030204" pitchFamily="34" charset="0"/>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b="1" dirty="0"/>
          </a:p>
        </p:txBody>
      </p:sp>
      <p:sp>
        <p:nvSpPr>
          <p:cNvPr id="9" name="TextBox 8">
            <a:extLst>
              <a:ext uri="{FF2B5EF4-FFF2-40B4-BE49-F238E27FC236}">
                <a16:creationId xmlns:a16="http://schemas.microsoft.com/office/drawing/2014/main" id="{A61CAB08-2B7C-8C6A-40D9-AEDDE96E035A}"/>
              </a:ext>
            </a:extLst>
          </p:cNvPr>
          <p:cNvSpPr txBox="1"/>
          <p:nvPr/>
        </p:nvSpPr>
        <p:spPr>
          <a:xfrm>
            <a:off x="1466985" y="5511331"/>
            <a:ext cx="4686300" cy="707886"/>
          </a:xfrm>
          <a:prstGeom prst="rect">
            <a:avLst/>
          </a:prstGeom>
          <a:solidFill>
            <a:schemeClr val="accent2">
              <a:lumMod val="20000"/>
              <a:lumOff val="80000"/>
            </a:schemeClr>
          </a:solidFill>
        </p:spPr>
        <p:txBody>
          <a:bodyPr wrap="square">
            <a:spAutoFit/>
          </a:bodyPr>
          <a:lstStyle/>
          <a:p>
            <a:pPr algn="ctr"/>
            <a:r>
              <a:rPr lang="en-US" sz="2000" i="1" dirty="0">
                <a:cs typeface="Calibri" panose="020F0502020204030204" pitchFamily="34" charset="0"/>
              </a:rPr>
              <a:t>We did </a:t>
            </a:r>
            <a:r>
              <a:rPr lang="en-US" sz="2000" b="1" i="1" dirty="0">
                <a:cs typeface="Calibri" panose="020F0502020204030204" pitchFamily="34" charset="0"/>
              </a:rPr>
              <a:t>not</a:t>
            </a:r>
            <a:r>
              <a:rPr lang="en-US" sz="2000" i="1" dirty="0">
                <a:cs typeface="Calibri" panose="020F0502020204030204" pitchFamily="34" charset="0"/>
              </a:rPr>
              <a:t> have to write any </a:t>
            </a:r>
            <a:r>
              <a:rPr lang="en-US" sz="2000" b="1" i="1" dirty="0">
                <a:cs typeface="Calibri" panose="020F0502020204030204" pitchFamily="34" charset="0"/>
              </a:rPr>
              <a:t>code</a:t>
            </a:r>
            <a:r>
              <a:rPr lang="en-US" sz="2000" i="1" dirty="0">
                <a:cs typeface="Calibri" panose="020F0502020204030204" pitchFamily="34" charset="0"/>
              </a:rPr>
              <a:t> in Sierra/SM to implement Schwarz!</a:t>
            </a:r>
          </a:p>
        </p:txBody>
      </p:sp>
      <p:pic>
        <p:nvPicPr>
          <p:cNvPr id="10" name="Picture 9" descr="A picture containing photo, different, book, holding&#10;&#10;Description automatically generated">
            <a:extLst>
              <a:ext uri="{FF2B5EF4-FFF2-40B4-BE49-F238E27FC236}">
                <a16:creationId xmlns:a16="http://schemas.microsoft.com/office/drawing/2014/main" id="{F70AD7AF-AD45-7117-F77B-D1B08C3346D2}"/>
              </a:ext>
            </a:extLst>
          </p:cNvPr>
          <p:cNvPicPr>
            <a:picLocks noChangeAspect="1"/>
          </p:cNvPicPr>
          <p:nvPr/>
        </p:nvPicPr>
        <p:blipFill>
          <a:blip r:embed="rId3"/>
          <a:stretch>
            <a:fillRect/>
          </a:stretch>
        </p:blipFill>
        <p:spPr>
          <a:xfrm>
            <a:off x="7957075" y="4258272"/>
            <a:ext cx="3887391" cy="2144626"/>
          </a:xfrm>
          <a:prstGeom prst="rect">
            <a:avLst/>
          </a:prstGeom>
        </p:spPr>
      </p:pic>
      <p:pic>
        <p:nvPicPr>
          <p:cNvPr id="11" name="Picture 10">
            <a:extLst>
              <a:ext uri="{FF2B5EF4-FFF2-40B4-BE49-F238E27FC236}">
                <a16:creationId xmlns:a16="http://schemas.microsoft.com/office/drawing/2014/main" id="{8A2F4E11-6182-4DC2-86FF-AA5913F8E4C2}"/>
              </a:ext>
            </a:extLst>
          </p:cNvPr>
          <p:cNvPicPr>
            <a:picLocks noChangeAspect="1"/>
          </p:cNvPicPr>
          <p:nvPr/>
        </p:nvPicPr>
        <p:blipFill>
          <a:blip r:embed="rId4"/>
          <a:stretch>
            <a:fillRect/>
          </a:stretch>
        </p:blipFill>
        <p:spPr>
          <a:xfrm>
            <a:off x="8787992" y="1739103"/>
            <a:ext cx="2153985" cy="812614"/>
          </a:xfrm>
          <a:prstGeom prst="rect">
            <a:avLst/>
          </a:prstGeom>
        </p:spPr>
      </p:pic>
      <p:pic>
        <p:nvPicPr>
          <p:cNvPr id="12" name="Picture 11">
            <a:extLst>
              <a:ext uri="{FF2B5EF4-FFF2-40B4-BE49-F238E27FC236}">
                <a16:creationId xmlns:a16="http://schemas.microsoft.com/office/drawing/2014/main" id="{4DCA048B-BF9A-3C0A-1125-E417833CF7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15583" y="2734304"/>
            <a:ext cx="1866718" cy="1003361"/>
          </a:xfrm>
          <a:prstGeom prst="rect">
            <a:avLst/>
          </a:prstGeom>
        </p:spPr>
      </p:pic>
      <p:sp>
        <p:nvSpPr>
          <p:cNvPr id="13" name="TextBox 12">
            <a:extLst>
              <a:ext uri="{FF2B5EF4-FFF2-40B4-BE49-F238E27FC236}">
                <a16:creationId xmlns:a16="http://schemas.microsoft.com/office/drawing/2014/main" id="{C31213AF-1756-8483-666F-D1AFD1EA633B}"/>
              </a:ext>
            </a:extLst>
          </p:cNvPr>
          <p:cNvSpPr txBox="1"/>
          <p:nvPr/>
        </p:nvSpPr>
        <p:spPr>
          <a:xfrm>
            <a:off x="0" y="6527478"/>
            <a:ext cx="10922927" cy="523220"/>
          </a:xfrm>
          <a:prstGeom prst="rect">
            <a:avLst/>
          </a:prstGeom>
          <a:noFill/>
        </p:spPr>
        <p:txBody>
          <a:bodyPr wrap="none" rtlCol="0">
            <a:spAutoFit/>
          </a:bodyPr>
          <a:lstStyle/>
          <a:p>
            <a:r>
              <a:rPr lang="en-US" sz="1400" baseline="30000" dirty="0"/>
              <a:t>1</a:t>
            </a:r>
            <a:r>
              <a:rPr lang="en-US" sz="1400" dirty="0">
                <a:hlinkClick r:id="rId6"/>
              </a:rPr>
              <a:t>https://github.com/sandialabs/</a:t>
            </a:r>
            <a:r>
              <a:rPr lang="en-US" sz="1400" dirty="0" err="1">
                <a:hlinkClick r:id="rId6"/>
              </a:rPr>
              <a:t>LCM.git</a:t>
            </a:r>
            <a:r>
              <a:rPr lang="en-US" sz="1400" dirty="0"/>
              <a:t>.  </a:t>
            </a:r>
            <a:r>
              <a:rPr lang="en-US" sz="1400" baseline="30000" dirty="0"/>
              <a:t>2</a:t>
            </a:r>
            <a:r>
              <a:rPr lang="en-US" sz="1400" dirty="0">
                <a:hlinkClick r:id="rId7"/>
              </a:rPr>
              <a:t>http://github.com/trilinos/</a:t>
            </a:r>
            <a:r>
              <a:rPr lang="en-US" sz="1400" dirty="0" err="1">
                <a:hlinkClick r:id="rId7"/>
              </a:rPr>
              <a:t>Trilinos.git</a:t>
            </a:r>
            <a:r>
              <a:rPr lang="en-US" sz="1400" dirty="0"/>
              <a:t>.  </a:t>
            </a:r>
            <a:r>
              <a:rPr lang="en-US" sz="1400" baseline="30000" dirty="0"/>
              <a:t>3</a:t>
            </a:r>
            <a:r>
              <a:rPr lang="en-US" sz="1400" dirty="0">
                <a:ea typeface="Andale Mono" charset="0"/>
                <a:cs typeface="Andale Mono" charset="0"/>
                <a:hlinkClick r:id="rId8"/>
              </a:rPr>
              <a:t>https://github.com/ORNL-CEES/</a:t>
            </a:r>
            <a:r>
              <a:rPr lang="en-US" sz="1400" dirty="0" err="1">
                <a:ea typeface="Andale Mono" charset="0"/>
                <a:cs typeface="Andale Mono" charset="0"/>
                <a:hlinkClick r:id="rId8"/>
              </a:rPr>
              <a:t>DataTransferKit</a:t>
            </a:r>
            <a:r>
              <a:rPr lang="en-US" sz="1400" dirty="0">
                <a:ea typeface="Andale Mono" charset="0"/>
                <a:cs typeface="Andale Mono" charset="0"/>
              </a:rPr>
              <a:t>. </a:t>
            </a:r>
          </a:p>
          <a:p>
            <a:endParaRPr lang="en-US" sz="1400" dirty="0"/>
          </a:p>
        </p:txBody>
      </p:sp>
      <p:sp>
        <p:nvSpPr>
          <p:cNvPr id="14" name="TextBox 13">
            <a:extLst>
              <a:ext uri="{FF2B5EF4-FFF2-40B4-BE49-F238E27FC236}">
                <a16:creationId xmlns:a16="http://schemas.microsoft.com/office/drawing/2014/main" id="{B94400FA-418B-87FB-115C-495792BFB583}"/>
              </a:ext>
            </a:extLst>
          </p:cNvPr>
          <p:cNvSpPr txBox="1"/>
          <p:nvPr/>
        </p:nvSpPr>
        <p:spPr>
          <a:xfrm>
            <a:off x="8778176" y="3795138"/>
            <a:ext cx="2306401" cy="338554"/>
          </a:xfrm>
          <a:prstGeom prst="rect">
            <a:avLst/>
          </a:prstGeom>
          <a:noFill/>
        </p:spPr>
        <p:txBody>
          <a:bodyPr wrap="none" rtlCol="0">
            <a:spAutoFit/>
          </a:bodyPr>
          <a:lstStyle/>
          <a:p>
            <a:r>
              <a:rPr lang="en-US" sz="1600" dirty="0"/>
              <a:t>Data Transfer Kit (DTK)</a:t>
            </a:r>
          </a:p>
        </p:txBody>
      </p:sp>
    </p:spTree>
    <p:extLst>
      <p:ext uri="{BB962C8B-B14F-4D97-AF65-F5344CB8AC3E}">
        <p14:creationId xmlns:p14="http://schemas.microsoft.com/office/powerpoint/2010/main" val="517565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4DEDE73E-F27A-4E8A-AFEC-DAC5059E9626}"/>
              </a:ext>
            </a:extLst>
          </p:cNvPr>
          <p:cNvPicPr>
            <a:picLocks noChangeAspect="1"/>
          </p:cNvPicPr>
          <p:nvPr/>
        </p:nvPicPr>
        <p:blipFill>
          <a:blip r:embed="rId3"/>
          <a:stretch>
            <a:fillRect/>
          </a:stretch>
        </p:blipFill>
        <p:spPr>
          <a:xfrm>
            <a:off x="6550225" y="3808504"/>
            <a:ext cx="4983447" cy="2671415"/>
          </a:xfrm>
          <a:prstGeom prst="rect">
            <a:avLst/>
          </a:prstGeom>
        </p:spPr>
      </p:pic>
      <p:sp>
        <p:nvSpPr>
          <p:cNvPr id="101" name="TextShape 1"/>
          <p:cNvSpPr txBox="1"/>
          <p:nvPr/>
        </p:nvSpPr>
        <p:spPr>
          <a:xfrm>
            <a:off x="742950" y="-8685"/>
            <a:ext cx="8229240" cy="991440"/>
          </a:xfrm>
          <a:prstGeom prst="rect">
            <a:avLst/>
          </a:prstGeom>
          <a:noFill/>
          <a:ln>
            <a:noFill/>
          </a:ln>
        </p:spPr>
        <p:txBody>
          <a:bodyPr anchor="ctr"/>
          <a:lstStyle/>
          <a:p>
            <a:r>
              <a:rPr lang="en-US" sz="2800" dirty="0">
                <a:latin typeface="Gill Sans MT" panose="020B0502020104020203" pitchFamily="34" charset="0"/>
              </a:rPr>
              <a:t>Outline</a:t>
            </a:r>
            <a:endParaRPr sz="2800" dirty="0">
              <a:latin typeface="Gill Sans MT" panose="020B0502020104020203" pitchFamily="34" charset="0"/>
            </a:endParaRPr>
          </a:p>
        </p:txBody>
      </p:sp>
      <p:sp>
        <p:nvSpPr>
          <p:cNvPr id="102" name="TextShape 2"/>
          <p:cNvSpPr txBox="1"/>
          <p:nvPr/>
        </p:nvSpPr>
        <p:spPr>
          <a:xfrm>
            <a:off x="198449" y="951071"/>
            <a:ext cx="6726226" cy="5348870"/>
          </a:xfrm>
          <a:prstGeom prst="rect">
            <a:avLst/>
          </a:prstGeom>
          <a:noFill/>
          <a:ln>
            <a:noFill/>
          </a:ln>
        </p:spPr>
        <p:txBody>
          <a:bodyPr/>
          <a:lstStyle/>
          <a:p>
            <a:pPr marL="457200" indent="-457200">
              <a:buAutoNum type="arabicPeriod"/>
            </a:pPr>
            <a:r>
              <a:rPr lang="en-US" sz="2200" b="1" dirty="0"/>
              <a:t>Schwarz Alternating Method for Coupling of Full Order Models (FOMs) in Solid Mechanics</a:t>
            </a:r>
          </a:p>
          <a:p>
            <a:pPr marL="457200" indent="-457200">
              <a:buAutoNum type="arabicPeriod"/>
            </a:pPr>
            <a:endParaRPr lang="en-US" sz="400" dirty="0"/>
          </a:p>
          <a:p>
            <a:pPr marL="914400" lvl="1" indent="-457200">
              <a:buFont typeface="Arial" panose="020B0604020202020204" pitchFamily="34" charset="0"/>
              <a:buChar char="•"/>
            </a:pPr>
            <a:r>
              <a:rPr lang="en-US" sz="2200" dirty="0"/>
              <a:t>Motivation &amp; Background</a:t>
            </a:r>
          </a:p>
          <a:p>
            <a:pPr marL="914400" lvl="1" indent="-457200">
              <a:buFont typeface="Arial" panose="020B0604020202020204" pitchFamily="34" charset="0"/>
              <a:buChar char="•"/>
            </a:pPr>
            <a:endParaRPr lang="en-US" sz="400" dirty="0"/>
          </a:p>
          <a:p>
            <a:pPr marL="914400" lvl="1" indent="-457200">
              <a:buFont typeface="Arial" panose="020B0604020202020204" pitchFamily="34" charset="0"/>
              <a:buChar char="•"/>
            </a:pPr>
            <a:r>
              <a:rPr lang="en-US" sz="2200" b="1" dirty="0"/>
              <a:t>Quasistatic Formulation</a:t>
            </a:r>
          </a:p>
          <a:p>
            <a:pPr marL="914400" lvl="1" indent="-457200">
              <a:buFont typeface="Arial" panose="020B0604020202020204" pitchFamily="34" charset="0"/>
              <a:buChar char="•"/>
            </a:pPr>
            <a:endParaRPr lang="en-US" sz="400" b="1" dirty="0"/>
          </a:p>
          <a:p>
            <a:pPr marL="1371600" lvl="2" indent="-457200">
              <a:buFont typeface="Wingdings" panose="05000000000000000000" pitchFamily="2" charset="2"/>
              <a:buChar char="Ø"/>
            </a:pPr>
            <a:r>
              <a:rPr lang="en-US" sz="2200" b="1" dirty="0"/>
              <a:t>Numerical Examples</a:t>
            </a:r>
          </a:p>
          <a:p>
            <a:pPr marL="1371600" lvl="2" indent="-457200">
              <a:buFont typeface="Wingdings" panose="05000000000000000000" pitchFamily="2" charset="2"/>
              <a:buChar char="Ø"/>
            </a:pPr>
            <a:endParaRPr lang="en-US" sz="400" dirty="0"/>
          </a:p>
          <a:p>
            <a:pPr marL="914400" lvl="1" indent="-457200">
              <a:buFont typeface="Arial" panose="020B0604020202020204" pitchFamily="34" charset="0"/>
              <a:buChar char="•"/>
            </a:pPr>
            <a:r>
              <a:rPr lang="en-US" sz="2200" dirty="0"/>
              <a:t>Extension to Dynamics </a:t>
            </a:r>
          </a:p>
          <a:p>
            <a:pPr marL="914400" lvl="1" indent="-457200">
              <a:buFont typeface="Arial" panose="020B0604020202020204" pitchFamily="34" charset="0"/>
              <a:buChar char="•"/>
            </a:pPr>
            <a:endParaRPr lang="en-US" sz="400" dirty="0"/>
          </a:p>
          <a:p>
            <a:pPr marL="1371600" lvl="2" indent="-457200">
              <a:buFont typeface="Wingdings" panose="05000000000000000000" pitchFamily="2" charset="2"/>
              <a:buChar char="Ø"/>
            </a:pPr>
            <a:r>
              <a:rPr lang="en-US" sz="2200" dirty="0"/>
              <a:t>Numerical Examples</a:t>
            </a:r>
          </a:p>
          <a:p>
            <a:pPr marL="1371600" lvl="2" indent="-457200">
              <a:buFont typeface="Wingdings" panose="05000000000000000000" pitchFamily="2" charset="2"/>
              <a:buChar char="Ø"/>
            </a:pPr>
            <a:endParaRPr lang="en-US" sz="400" dirty="0"/>
          </a:p>
          <a:p>
            <a:pPr marL="1371600" lvl="2" indent="-457200">
              <a:buFont typeface="Wingdings" panose="05000000000000000000" pitchFamily="2" charset="2"/>
              <a:buChar char="Ø"/>
            </a:pPr>
            <a:endParaRPr lang="en-US" sz="400" dirty="0"/>
          </a:p>
          <a:p>
            <a:pPr marL="457200" indent="-457200">
              <a:buAutoNum type="arabicPeriod"/>
            </a:pPr>
            <a:r>
              <a:rPr lang="en-US" sz="2200" dirty="0"/>
              <a:t>Schwarz Alternating Method for FOM-ROM* and ROM-ROM Coupling</a:t>
            </a:r>
          </a:p>
          <a:p>
            <a:pPr marL="457200" indent="-457200">
              <a:buAutoNum type="arabicPeriod"/>
            </a:pPr>
            <a:endParaRPr lang="en-US" sz="400" dirty="0"/>
          </a:p>
          <a:p>
            <a:pPr marL="914400" lvl="1" indent="-457200">
              <a:buFont typeface="Arial" panose="020B0604020202020204" pitchFamily="34" charset="0"/>
              <a:buChar char="•"/>
            </a:pPr>
            <a:r>
              <a:rPr lang="en-US" sz="2200" dirty="0"/>
              <a:t>Motivation &amp; Background </a:t>
            </a:r>
          </a:p>
          <a:p>
            <a:pPr marL="914400" lvl="1" indent="-457200">
              <a:buFont typeface="Arial" panose="020B0604020202020204" pitchFamily="34" charset="0"/>
              <a:buChar char="•"/>
            </a:pPr>
            <a:endParaRPr lang="en-US" sz="400" dirty="0"/>
          </a:p>
          <a:p>
            <a:pPr marL="914400" lvl="1" indent="-457200">
              <a:buFont typeface="Arial" panose="020B0604020202020204" pitchFamily="34" charset="0"/>
              <a:buChar char="•"/>
            </a:pPr>
            <a:r>
              <a:rPr lang="en-US" sz="2200" dirty="0"/>
              <a:t>Formulation</a:t>
            </a:r>
          </a:p>
          <a:p>
            <a:pPr marL="914400" lvl="1" indent="-457200">
              <a:buFont typeface="Arial" panose="020B0604020202020204" pitchFamily="34" charset="0"/>
              <a:buChar char="•"/>
            </a:pPr>
            <a:endParaRPr lang="en-US" sz="400" dirty="0"/>
          </a:p>
          <a:p>
            <a:pPr marL="914400" lvl="1" indent="-457200">
              <a:buFont typeface="Arial" panose="020B0604020202020204" pitchFamily="34" charset="0"/>
              <a:buChar char="•"/>
            </a:pPr>
            <a:r>
              <a:rPr lang="en-US" sz="2200" dirty="0"/>
              <a:t>Numerical Examples</a:t>
            </a:r>
          </a:p>
          <a:p>
            <a:pPr marL="914400" lvl="1" indent="-457200">
              <a:buFont typeface="Arial" panose="020B0604020202020204" pitchFamily="34" charset="0"/>
              <a:buChar char="•"/>
            </a:pPr>
            <a:endParaRPr lang="en-US" sz="400" dirty="0"/>
          </a:p>
          <a:p>
            <a:pPr marL="914400" lvl="1" indent="-457200">
              <a:buFont typeface="Arial" panose="020B0604020202020204" pitchFamily="34" charset="0"/>
              <a:buChar char="•"/>
            </a:pPr>
            <a:endParaRPr lang="en-US" sz="400" dirty="0"/>
          </a:p>
          <a:p>
            <a:pPr marL="457200" indent="-457200">
              <a:buFont typeface="+mj-lt"/>
              <a:buAutoNum type="arabicPeriod"/>
            </a:pPr>
            <a:r>
              <a:rPr lang="en-US" sz="2200" dirty="0"/>
              <a:t>Summary and Future Work </a:t>
            </a:r>
          </a:p>
          <a:p>
            <a:endParaRPr lang="en-US" sz="2200" dirty="0"/>
          </a:p>
          <a:p>
            <a:pPr marL="914400" lvl="1" indent="-457200">
              <a:buFont typeface="Arial" panose="020B0604020202020204" pitchFamily="34" charset="0"/>
              <a:buChar char="•"/>
            </a:pPr>
            <a:endParaRPr lang="en-US" sz="2200" dirty="0"/>
          </a:p>
          <a:p>
            <a:pPr marL="914400" lvl="1" indent="-457200">
              <a:buFont typeface="Arial" panose="020B0604020202020204" pitchFamily="34" charset="0"/>
              <a:buChar char="•"/>
            </a:pPr>
            <a:endParaRPr lang="en-US" sz="2200" dirty="0"/>
          </a:p>
          <a:p>
            <a:endParaRPr sz="2200" dirty="0"/>
          </a:p>
        </p:txBody>
      </p:sp>
      <p:sp>
        <p:nvSpPr>
          <p:cNvPr id="2" name="Slide Number Placeholder 1">
            <a:extLst>
              <a:ext uri="{FF2B5EF4-FFF2-40B4-BE49-F238E27FC236}">
                <a16:creationId xmlns:a16="http://schemas.microsoft.com/office/drawing/2014/main" id="{805E14DB-F505-4B6E-B151-6BAAB23A7FBF}"/>
              </a:ext>
            </a:extLst>
          </p:cNvPr>
          <p:cNvSpPr>
            <a:spLocks noGrp="1"/>
          </p:cNvSpPr>
          <p:nvPr>
            <p:ph type="sldNum" sz="quarter" idx="12"/>
          </p:nvPr>
        </p:nvSpPr>
        <p:spPr/>
        <p:txBody>
          <a:bodyPr/>
          <a:lstStyle/>
          <a:p>
            <a:fld id="{A5E55A7B-7854-E145-92D9-B491DF4BAE2D}" type="slidenum">
              <a:rPr lang="en-US" smtClean="0"/>
              <a:pPr/>
              <a:t>17</a:t>
            </a:fld>
            <a:endParaRPr lang="en-US" dirty="0"/>
          </a:p>
        </p:txBody>
      </p:sp>
      <p:sp>
        <p:nvSpPr>
          <p:cNvPr id="3" name="TextBox 2">
            <a:extLst>
              <a:ext uri="{FF2B5EF4-FFF2-40B4-BE49-F238E27FC236}">
                <a16:creationId xmlns:a16="http://schemas.microsoft.com/office/drawing/2014/main" id="{9C17EAC9-2546-4C83-9D8B-C19B660FE055}"/>
              </a:ext>
            </a:extLst>
          </p:cNvPr>
          <p:cNvSpPr txBox="1"/>
          <p:nvPr/>
        </p:nvSpPr>
        <p:spPr>
          <a:xfrm>
            <a:off x="64951" y="6479919"/>
            <a:ext cx="4911047" cy="338554"/>
          </a:xfrm>
          <a:prstGeom prst="rect">
            <a:avLst/>
          </a:prstGeom>
          <a:noFill/>
        </p:spPr>
        <p:txBody>
          <a:bodyPr wrap="square" rtlCol="0">
            <a:spAutoFit/>
          </a:bodyPr>
          <a:lstStyle/>
          <a:p>
            <a:r>
              <a:rPr lang="en-US" sz="1600" dirty="0">
                <a:cs typeface="Calibri" panose="020F0502020204030204" pitchFamily="34" charset="0"/>
              </a:rPr>
              <a:t>* Projection-based Reduced Order Model</a:t>
            </a:r>
          </a:p>
        </p:txBody>
      </p:sp>
      <p:pic>
        <p:nvPicPr>
          <p:cNvPr id="4" name="Picture 3" descr="notched-cylinder-hex-coarse-tet-fine-deformed.png">
            <a:extLst>
              <a:ext uri="{FF2B5EF4-FFF2-40B4-BE49-F238E27FC236}">
                <a16:creationId xmlns:a16="http://schemas.microsoft.com/office/drawing/2014/main" id="{1EC5274F-3932-4BA7-C07C-B0ED02DFD9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0705" y="738680"/>
            <a:ext cx="3614888" cy="2470775"/>
          </a:xfrm>
          <a:prstGeom prst="rect">
            <a:avLst/>
          </a:prstGeom>
        </p:spPr>
      </p:pic>
    </p:spTree>
    <p:extLst>
      <p:ext uri="{BB962C8B-B14F-4D97-AF65-F5344CB8AC3E}">
        <p14:creationId xmlns:p14="http://schemas.microsoft.com/office/powerpoint/2010/main" val="314915930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762640" y="4362446"/>
            <a:ext cx="8016599" cy="2451424"/>
            <a:chOff x="1487456" y="4603189"/>
            <a:chExt cx="7069969" cy="1933439"/>
          </a:xfrm>
        </p:grpSpPr>
        <p:grpSp>
          <p:nvGrpSpPr>
            <p:cNvPr id="11" name="Group 10"/>
            <p:cNvGrpSpPr/>
            <p:nvPr/>
          </p:nvGrpSpPr>
          <p:grpSpPr>
            <a:xfrm>
              <a:off x="1487456" y="4603189"/>
              <a:ext cx="7069969" cy="1933439"/>
              <a:chOff x="1182656" y="4501589"/>
              <a:chExt cx="7069969" cy="1933439"/>
            </a:xfrm>
          </p:grpSpPr>
          <p:pic>
            <p:nvPicPr>
              <p:cNvPr id="15" name="Picture 14" descr="CoupledSchwarz_Cubes_TestSmall_Step1_Iteration1.eps"/>
              <p:cNvPicPr>
                <a:picLocks noChangeAspect="1"/>
              </p:cNvPicPr>
              <p:nvPr/>
            </p:nvPicPr>
            <p:blipFill rotWithShape="1">
              <a:blip r:embed="rId3">
                <a:extLst>
                  <a:ext uri="{28A0092B-C50C-407E-A947-70E740481C1C}">
                    <a14:useLocalDpi xmlns:a14="http://schemas.microsoft.com/office/drawing/2010/main"/>
                  </a:ext>
                </a:extLst>
              </a:blip>
              <a:srcRect r="18081"/>
              <a:stretch/>
            </p:blipFill>
            <p:spPr>
              <a:xfrm>
                <a:off x="1182656" y="4606228"/>
                <a:ext cx="2213160" cy="1828800"/>
              </a:xfrm>
              <a:prstGeom prst="rect">
                <a:avLst/>
              </a:prstGeom>
            </p:spPr>
          </p:pic>
          <p:pic>
            <p:nvPicPr>
              <p:cNvPr id="16" name="Picture 15" descr="CoupledSchwarz_Cubes_TestSmall_Step1_Iteration2.eps"/>
              <p:cNvPicPr>
                <a:picLocks noChangeAspect="1"/>
              </p:cNvPicPr>
              <p:nvPr/>
            </p:nvPicPr>
            <p:blipFill rotWithShape="1">
              <a:blip r:embed="rId4">
                <a:extLst>
                  <a:ext uri="{28A0092B-C50C-407E-A947-70E740481C1C}">
                    <a14:useLocalDpi xmlns:a14="http://schemas.microsoft.com/office/drawing/2010/main"/>
                  </a:ext>
                </a:extLst>
              </a:blip>
              <a:srcRect r="18081"/>
              <a:stretch/>
            </p:blipFill>
            <p:spPr>
              <a:xfrm>
                <a:off x="3495368" y="4501589"/>
                <a:ext cx="2213160" cy="1828800"/>
              </a:xfrm>
              <a:prstGeom prst="rect">
                <a:avLst/>
              </a:prstGeom>
            </p:spPr>
          </p:pic>
          <p:pic>
            <p:nvPicPr>
              <p:cNvPr id="17" name="Picture 16" descr="CoupledSchwarz_Cubes_TestSmall_Step1_Iteration3.eps"/>
              <p:cNvPicPr>
                <a:picLocks noChangeAspect="1"/>
              </p:cNvPicPr>
              <p:nvPr/>
            </p:nvPicPr>
            <p:blipFill rotWithShape="1">
              <a:blip r:embed="rId5">
                <a:extLst>
                  <a:ext uri="{28A0092B-C50C-407E-A947-70E740481C1C}">
                    <a14:useLocalDpi xmlns:a14="http://schemas.microsoft.com/office/drawing/2010/main"/>
                  </a:ext>
                </a:extLst>
              </a:blip>
              <a:srcRect r="18081"/>
              <a:stretch/>
            </p:blipFill>
            <p:spPr>
              <a:xfrm>
                <a:off x="6039465" y="4501591"/>
                <a:ext cx="2213160" cy="1828800"/>
              </a:xfrm>
              <a:prstGeom prst="rect">
                <a:avLst/>
              </a:prstGeom>
            </p:spPr>
          </p:pic>
        </p:grpSp>
        <p:sp>
          <p:nvSpPr>
            <p:cNvPr id="12" name="TextBox 11"/>
            <p:cNvSpPr txBox="1"/>
            <p:nvPr/>
          </p:nvSpPr>
          <p:spPr>
            <a:xfrm>
              <a:off x="4154207" y="6222700"/>
              <a:ext cx="1761771" cy="291292"/>
            </a:xfrm>
            <a:prstGeom prst="rect">
              <a:avLst/>
            </a:prstGeom>
            <a:noFill/>
          </p:spPr>
          <p:txBody>
            <a:bodyPr wrap="none" rtlCol="0">
              <a:spAutoFit/>
            </a:bodyPr>
            <a:lstStyle/>
            <a:p>
              <a:r>
                <a:rPr lang="en-US" dirty="0"/>
                <a:t>Schwarz Iteration</a:t>
              </a:r>
            </a:p>
          </p:txBody>
        </p:sp>
        <p:cxnSp>
          <p:nvCxnSpPr>
            <p:cNvPr id="14" name="Straight Arrow Connector 13"/>
            <p:cNvCxnSpPr/>
            <p:nvPr/>
          </p:nvCxnSpPr>
          <p:spPr>
            <a:xfrm>
              <a:off x="2284177" y="6177638"/>
              <a:ext cx="5884250" cy="1791"/>
            </a:xfrm>
            <a:prstGeom prst="straightConnector1">
              <a:avLst/>
            </a:prstGeom>
            <a:ln w="3175" cmpd="sng">
              <a:solidFill>
                <a:srgbClr val="000000"/>
              </a:solidFill>
              <a:headEnd type="none"/>
              <a:tailEnd type="triangle" w="med" len="lg"/>
            </a:ln>
          </p:spPr>
          <p:style>
            <a:lnRef idx="2">
              <a:schemeClr val="accent1"/>
            </a:lnRef>
            <a:fillRef idx="0">
              <a:schemeClr val="accent1"/>
            </a:fillRef>
            <a:effectRef idx="1">
              <a:schemeClr val="accent1"/>
            </a:effectRef>
            <a:fontRef idx="minor">
              <a:schemeClr val="tx1"/>
            </a:fontRef>
          </p:style>
        </p:cxnSp>
      </p:grpSp>
      <p:sp>
        <p:nvSpPr>
          <p:cNvPr id="13" name="Title 1"/>
          <p:cNvSpPr txBox="1">
            <a:spLocks/>
          </p:cNvSpPr>
          <p:nvPr/>
        </p:nvSpPr>
        <p:spPr>
          <a:xfrm>
            <a:off x="688033" y="217146"/>
            <a:ext cx="8186271" cy="441012"/>
          </a:xfrm>
          <a:prstGeom prst="rect">
            <a:avLst/>
          </a:prstGeom>
        </p:spPr>
        <p:txBody>
          <a:bodyPr>
            <a:noAutofit/>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2800" dirty="0">
                <a:solidFill>
                  <a:schemeClr val="tx1"/>
                </a:solidFill>
                <a:latin typeface="Gill Sans MT" panose="020B0502020104020203" pitchFamily="34" charset="0"/>
              </a:rPr>
              <a:t>Cuboid Problem</a:t>
            </a:r>
          </a:p>
        </p:txBody>
      </p:sp>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1794" y="1056361"/>
            <a:ext cx="7946981" cy="2613040"/>
          </a:xfrm>
          <a:prstGeom prst="rect">
            <a:avLst/>
          </a:prstGeom>
        </p:spPr>
      </p:pic>
      <p:sp>
        <p:nvSpPr>
          <p:cNvPr id="19" name="TextBox 18"/>
          <p:cNvSpPr txBox="1"/>
          <p:nvPr/>
        </p:nvSpPr>
        <p:spPr>
          <a:xfrm>
            <a:off x="2736038" y="3793847"/>
            <a:ext cx="5898995" cy="707886"/>
          </a:xfrm>
          <a:prstGeom prst="rect">
            <a:avLst/>
          </a:prstGeom>
          <a:solidFill>
            <a:schemeClr val="bg1"/>
          </a:solidFill>
          <a:ln>
            <a:solidFill>
              <a:schemeClr val="tx1"/>
            </a:solidFill>
          </a:ln>
        </p:spPr>
        <p:txBody>
          <a:bodyPr wrap="square" rtlCol="0">
            <a:spAutoFit/>
          </a:bodyPr>
          <a:lstStyle/>
          <a:p>
            <a:pPr marL="285750" indent="-285750">
              <a:buFont typeface="Arial" panose="020B0604020202020204" pitchFamily="34" charset="0"/>
              <a:buChar char="•"/>
            </a:pPr>
            <a:r>
              <a:rPr lang="en-US" dirty="0"/>
              <a:t>Coupling of </a:t>
            </a:r>
            <a:r>
              <a:rPr lang="en-US" b="1" i="1" dirty="0"/>
              <a:t>two cuboids </a:t>
            </a:r>
            <a:r>
              <a:rPr lang="en-US" dirty="0"/>
              <a:t>with square base (above).</a:t>
            </a:r>
          </a:p>
          <a:p>
            <a:endParaRPr lang="en-US" sz="400" dirty="0"/>
          </a:p>
          <a:p>
            <a:pPr marL="285750" indent="-285750">
              <a:buFont typeface="Arial" panose="020B0604020202020204" pitchFamily="34" charset="0"/>
              <a:buChar char="•"/>
            </a:pPr>
            <a:r>
              <a:rPr lang="en-US" b="1" i="1" dirty="0" err="1"/>
              <a:t>Neohookean</a:t>
            </a:r>
            <a:r>
              <a:rPr lang="en-US" dirty="0"/>
              <a:t>-type material model.</a:t>
            </a:r>
          </a:p>
        </p:txBody>
      </p:sp>
      <p:pic>
        <p:nvPicPr>
          <p:cNvPr id="20" name="Picture 19" descr="albany_90.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18577" y="3711066"/>
            <a:ext cx="1507125" cy="784053"/>
          </a:xfrm>
          <a:prstGeom prst="rect">
            <a:avLst/>
          </a:prstGeom>
        </p:spPr>
      </p:pic>
      <p:sp>
        <p:nvSpPr>
          <p:cNvPr id="2" name="Slide Number Placeholder 1">
            <a:extLst>
              <a:ext uri="{FF2B5EF4-FFF2-40B4-BE49-F238E27FC236}">
                <a16:creationId xmlns:a16="http://schemas.microsoft.com/office/drawing/2014/main" id="{F1B1A4C1-240A-43B1-887A-FC13D12B6D17}"/>
              </a:ext>
            </a:extLst>
          </p:cNvPr>
          <p:cNvSpPr>
            <a:spLocks noGrp="1"/>
          </p:cNvSpPr>
          <p:nvPr>
            <p:ph type="sldNum" sz="quarter" idx="12"/>
          </p:nvPr>
        </p:nvSpPr>
        <p:spPr/>
        <p:txBody>
          <a:bodyPr/>
          <a:lstStyle/>
          <a:p>
            <a:fld id="{A5E55A7B-7854-E145-92D9-B491DF4BAE2D}" type="slidenum">
              <a:rPr lang="en-US" smtClean="0"/>
              <a:pPr/>
              <a:t>18</a:t>
            </a:fld>
            <a:endParaRPr lang="en-US" dirty="0"/>
          </a:p>
        </p:txBody>
      </p:sp>
    </p:spTree>
    <p:extLst>
      <p:ext uri="{BB962C8B-B14F-4D97-AF65-F5344CB8AC3E}">
        <p14:creationId xmlns:p14="http://schemas.microsoft.com/office/powerpoint/2010/main" val="3491319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1183" y="3969912"/>
            <a:ext cx="4766168" cy="2775117"/>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1784" y="780769"/>
            <a:ext cx="4640843" cy="2990348"/>
          </a:xfrm>
          <a:prstGeom prst="rect">
            <a:avLst/>
          </a:prstGeom>
        </p:spPr>
      </p:pic>
      <p:pic>
        <p:nvPicPr>
          <p:cNvPr id="7" name="Picture 6" descr="albany_9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04586" y="3209370"/>
            <a:ext cx="1103106" cy="573870"/>
          </a:xfrm>
          <a:prstGeom prst="rect">
            <a:avLst/>
          </a:prstGeom>
        </p:spPr>
      </p:pic>
      <mc:AlternateContent xmlns:mc="http://schemas.openxmlformats.org/markup-compatibility/2006" xmlns:a14="http://schemas.microsoft.com/office/drawing/2010/main">
        <mc:Choice Requires="a14">
          <p:sp>
            <p:nvSpPr>
              <p:cNvPr id="2" name="TextBox 1"/>
              <p:cNvSpPr txBox="1"/>
              <p:nvPr/>
            </p:nvSpPr>
            <p:spPr>
              <a:xfrm>
                <a:off x="2280856" y="3600609"/>
                <a:ext cx="2292263" cy="392993"/>
              </a:xfrm>
              <a:prstGeom prst="rect">
                <a:avLst/>
              </a:prstGeom>
              <a:noFill/>
              <a:ln>
                <a:solidFill>
                  <a:schemeClr val="tx1"/>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𝑦</m:t>
                          </m:r>
                        </m:e>
                        <m:sup>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𝑚</m:t>
                          </m:r>
                          <m:r>
                            <a:rPr lang="en-US" i="1">
                              <a:latin typeface="Cambria Math" panose="02040503050406030204" pitchFamily="18" charset="0"/>
                              <a:ea typeface="Cambria Math" panose="02040503050406030204" pitchFamily="18" charset="0"/>
                            </a:rPr>
                            <m:t>+1)</m:t>
                          </m:r>
                        </m:sup>
                      </m:sSup>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𝜇</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𝑦</m:t>
                          </m:r>
                        </m:e>
                        <m:sup>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𝑚</m:t>
                          </m:r>
                          <m:r>
                            <a:rPr lang="en-US" i="1">
                              <a:latin typeface="Cambria Math" panose="02040503050406030204" pitchFamily="18" charset="0"/>
                              <a:ea typeface="Cambria Math" panose="02040503050406030204" pitchFamily="18" charset="0"/>
                            </a:rPr>
                            <m:t>)</m:t>
                          </m:r>
                        </m:sup>
                      </m:sSup>
                    </m:oMath>
                  </m:oMathPara>
                </a14:m>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2280856" y="3600609"/>
                <a:ext cx="2292263" cy="392993"/>
              </a:xfrm>
              <a:prstGeom prst="rect">
                <a:avLst/>
              </a:prstGeom>
              <a:blipFill>
                <a:blip r:embed="rId6"/>
                <a:stretch>
                  <a:fillRect b="-3030"/>
                </a:stretch>
              </a:blipFill>
              <a:ln>
                <a:solidFill>
                  <a:schemeClr val="tx1"/>
                </a:solidFill>
              </a:ln>
            </p:spPr>
            <p:txBody>
              <a:bodyPr/>
              <a:lstStyle/>
              <a:p>
                <a:r>
                  <a:rPr lang="en-US">
                    <a:noFill/>
                  </a:rPr>
                  <a:t> </a:t>
                </a:r>
              </a:p>
            </p:txBody>
          </p:sp>
        </mc:Fallback>
      </mc:AlternateContent>
      <p:sp>
        <p:nvSpPr>
          <p:cNvPr id="5" name="Title 1"/>
          <p:cNvSpPr txBox="1">
            <a:spLocks/>
          </p:cNvSpPr>
          <p:nvPr/>
        </p:nvSpPr>
        <p:spPr>
          <a:xfrm>
            <a:off x="691436" y="217146"/>
            <a:ext cx="6685410" cy="441012"/>
          </a:xfrm>
          <a:prstGeom prst="rect">
            <a:avLst/>
          </a:prstGeom>
          <a:solidFill>
            <a:schemeClr val="bg1"/>
          </a:solidFill>
        </p:spPr>
        <p:txBody>
          <a:bodyPr>
            <a:noAutofit/>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2800" dirty="0">
                <a:solidFill>
                  <a:schemeClr val="tx1"/>
                </a:solidFill>
                <a:latin typeface="Gill Sans MT" panose="020B0502020104020203" pitchFamily="34" charset="0"/>
              </a:rPr>
              <a:t>Cuboid Problem: Convergence and Accuracy</a:t>
            </a:r>
          </a:p>
        </p:txBody>
      </p:sp>
      <p:sp>
        <p:nvSpPr>
          <p:cNvPr id="3" name="Slide Number Placeholder 2">
            <a:extLst>
              <a:ext uri="{FF2B5EF4-FFF2-40B4-BE49-F238E27FC236}">
                <a16:creationId xmlns:a16="http://schemas.microsoft.com/office/drawing/2014/main" id="{18F58E97-B6D3-495E-8E59-7E5BEEDC0316}"/>
              </a:ext>
            </a:extLst>
          </p:cNvPr>
          <p:cNvSpPr>
            <a:spLocks noGrp="1"/>
          </p:cNvSpPr>
          <p:nvPr>
            <p:ph type="sldNum" sz="quarter" idx="12"/>
          </p:nvPr>
        </p:nvSpPr>
        <p:spPr/>
        <p:txBody>
          <a:bodyPr/>
          <a:lstStyle/>
          <a:p>
            <a:fld id="{A5E55A7B-7854-E145-92D9-B491DF4BAE2D}" type="slidenum">
              <a:rPr lang="en-US" smtClean="0"/>
              <a:pPr/>
              <a:t>19</a:t>
            </a:fld>
            <a:endParaRPr lang="en-US" dirty="0"/>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6F0ECAC-FD41-7AFE-6BAA-6C88380E51FB}"/>
                  </a:ext>
                </a:extLst>
              </p:cNvPr>
              <p:cNvSpPr txBox="1"/>
              <p:nvPr/>
            </p:nvSpPr>
            <p:spPr>
              <a:xfrm>
                <a:off x="274649" y="1418181"/>
                <a:ext cx="6512269" cy="2154436"/>
              </a:xfrm>
              <a:prstGeom prst="rect">
                <a:avLst/>
              </a:prstGeom>
              <a:noFill/>
            </p:spPr>
            <p:txBody>
              <a:bodyPr wrap="square">
                <a:spAutoFit/>
              </a:bodyPr>
              <a:lstStyle/>
              <a:p>
                <a:pPr marL="285750" indent="-285750">
                  <a:buClr>
                    <a:schemeClr val="tx1"/>
                  </a:buClr>
                  <a:buFont typeface="Arial" panose="020B0604020202020204" pitchFamily="34" charset="0"/>
                  <a:buChar char="•"/>
                </a:pPr>
                <a:r>
                  <a:rPr lang="en-US" b="1" dirty="0">
                    <a:solidFill>
                      <a:srgbClr val="0070C0"/>
                    </a:solidFill>
                  </a:rPr>
                  <a:t>Top right: </a:t>
                </a:r>
                <a:r>
                  <a:rPr lang="en-US" dirty="0"/>
                  <a:t>convergence of the cuboid problem for </a:t>
                </a:r>
                <a:r>
                  <a:rPr lang="en-US" b="1" i="1" dirty="0"/>
                  <a:t>different mesh sizes </a:t>
                </a:r>
                <a:r>
                  <a:rPr lang="en-US" dirty="0"/>
                  <a:t>and </a:t>
                </a:r>
                <a:r>
                  <a:rPr lang="en-US" b="1" i="1" dirty="0"/>
                  <a:t>fixed overlap volume fraction</a:t>
                </a:r>
                <a:r>
                  <a:rPr lang="en-US" dirty="0"/>
                  <a:t>.  The Schwarz alternating method converges </a:t>
                </a:r>
                <a:r>
                  <a:rPr lang="en-US" b="1" i="1" dirty="0"/>
                  <a:t>linearly</a:t>
                </a:r>
                <a:r>
                  <a:rPr lang="en-US" dirty="0"/>
                  <a:t>.</a:t>
                </a:r>
              </a:p>
              <a:p>
                <a:pPr marL="285750" indent="-285750">
                  <a:buClr>
                    <a:schemeClr val="tx1"/>
                  </a:buClr>
                  <a:buFont typeface="Arial" panose="020B0604020202020204" pitchFamily="34" charset="0"/>
                  <a:buChar char="•"/>
                </a:pPr>
                <a:endParaRPr lang="en-US" sz="400" dirty="0"/>
              </a:p>
              <a:p>
                <a:pPr marL="285750" indent="-285750">
                  <a:buClr>
                    <a:schemeClr val="tx1"/>
                  </a:buClr>
                  <a:buFont typeface="Arial" panose="020B0604020202020204" pitchFamily="34" charset="0"/>
                  <a:buChar char="•"/>
                </a:pPr>
                <a:endParaRPr lang="en-US" sz="400" dirty="0"/>
              </a:p>
              <a:p>
                <a:pPr marL="285750" indent="-285750">
                  <a:buClr>
                    <a:schemeClr val="tx1"/>
                  </a:buClr>
                  <a:buFont typeface="Arial" panose="020B0604020202020204" pitchFamily="34" charset="0"/>
                  <a:buChar char="•"/>
                </a:pPr>
                <a:r>
                  <a:rPr lang="en-US" b="1" dirty="0">
                    <a:solidFill>
                      <a:srgbClr val="0070C0"/>
                    </a:solidFill>
                  </a:rPr>
                  <a:t>Bottom right: </a:t>
                </a:r>
                <a:r>
                  <a:rPr lang="en-US" dirty="0"/>
                  <a:t>convergence factor </a:t>
                </a:r>
                <a14:m>
                  <m:oMath xmlns:m="http://schemas.openxmlformats.org/officeDocument/2006/math">
                    <m:r>
                      <a:rPr lang="en-US" i="1">
                        <a:latin typeface="Cambria Math" panose="02040503050406030204" pitchFamily="18" charset="0"/>
                        <a:ea typeface="Cambria Math" panose="02040503050406030204" pitchFamily="18" charset="0"/>
                      </a:rPr>
                      <m:t>𝜇</m:t>
                    </m:r>
                  </m:oMath>
                </a14:m>
                <a:r>
                  <a:rPr lang="en-US" dirty="0"/>
                  <a:t> as a function of overlap volume and different mesh.  There is </a:t>
                </a:r>
                <a:r>
                  <a:rPr lang="en-US" b="1" i="1" dirty="0"/>
                  <a:t>faster linear convergence</a:t>
                </a:r>
                <a:r>
                  <a:rPr lang="en-US" dirty="0"/>
                  <a:t> with increasing </a:t>
                </a:r>
                <a:r>
                  <a:rPr lang="en-US" b="1" i="1" dirty="0"/>
                  <a:t>overlap volume fraction</a:t>
                </a:r>
                <a:r>
                  <a:rPr lang="en-US" dirty="0"/>
                  <a:t>.</a:t>
                </a:r>
              </a:p>
            </p:txBody>
          </p:sp>
        </mc:Choice>
        <mc:Fallback xmlns="">
          <p:sp>
            <p:nvSpPr>
              <p:cNvPr id="13" name="TextBox 12">
                <a:extLst>
                  <a:ext uri="{FF2B5EF4-FFF2-40B4-BE49-F238E27FC236}">
                    <a16:creationId xmlns:a16="http://schemas.microsoft.com/office/drawing/2014/main" id="{66F0ECAC-FD41-7AFE-6BAA-6C88380E51FB}"/>
                  </a:ext>
                </a:extLst>
              </p:cNvPr>
              <p:cNvSpPr txBox="1">
                <a:spLocks noRot="1" noChangeAspect="1" noMove="1" noResize="1" noEditPoints="1" noAdjustHandles="1" noChangeArrowheads="1" noChangeShapeType="1" noTextEdit="1"/>
              </p:cNvSpPr>
              <p:nvPr/>
            </p:nvSpPr>
            <p:spPr>
              <a:xfrm>
                <a:off x="274649" y="1418181"/>
                <a:ext cx="6512269" cy="2154436"/>
              </a:xfrm>
              <a:prstGeom prst="rect">
                <a:avLst/>
              </a:prstGeom>
              <a:blipFill>
                <a:blip r:embed="rId7"/>
                <a:stretch>
                  <a:fillRect l="-562" t="-1983" r="-2622" b="-3399"/>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54F2634B-494A-E3E8-5287-34BD135D22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85501" y="5226222"/>
            <a:ext cx="4090563" cy="939059"/>
          </a:xfrm>
          <a:prstGeom prst="rect">
            <a:avLst/>
          </a:prstGeom>
        </p:spPr>
      </p:pic>
      <p:sp>
        <p:nvSpPr>
          <p:cNvPr id="16" name="TextBox 15">
            <a:extLst>
              <a:ext uri="{FF2B5EF4-FFF2-40B4-BE49-F238E27FC236}">
                <a16:creationId xmlns:a16="http://schemas.microsoft.com/office/drawing/2014/main" id="{313012BE-04EE-4430-D025-7172ED87FA70}"/>
              </a:ext>
            </a:extLst>
          </p:cNvPr>
          <p:cNvSpPr txBox="1"/>
          <p:nvPr/>
        </p:nvSpPr>
        <p:spPr>
          <a:xfrm>
            <a:off x="274649" y="4148247"/>
            <a:ext cx="6512269" cy="923330"/>
          </a:xfrm>
          <a:prstGeom prst="rect">
            <a:avLst/>
          </a:prstGeom>
          <a:noFill/>
        </p:spPr>
        <p:txBody>
          <a:bodyPr wrap="square">
            <a:spAutoFit/>
          </a:bodyPr>
          <a:lstStyle/>
          <a:p>
            <a:pPr marL="285750" indent="-285750">
              <a:buClr>
                <a:schemeClr val="tx1"/>
              </a:buClr>
              <a:buFont typeface="Arial" panose="020B0604020202020204" pitchFamily="34" charset="0"/>
              <a:buChar char="•"/>
            </a:pPr>
            <a:r>
              <a:rPr lang="en-US" b="1" dirty="0">
                <a:solidFill>
                  <a:srgbClr val="0070C0"/>
                </a:solidFill>
              </a:rPr>
              <a:t>Below: </a:t>
            </a:r>
            <a:r>
              <a:rPr lang="en-US" b="1" i="1" dirty="0"/>
              <a:t>relative errors </a:t>
            </a:r>
            <a:r>
              <a:rPr lang="en-US" dirty="0"/>
              <a:t>in displacement and stress </a:t>
            </a:r>
            <a:r>
              <a:rPr lang="en-US" dirty="0" err="1"/>
              <a:t>w.r.t.</a:t>
            </a:r>
            <a:r>
              <a:rPr lang="en-US" dirty="0"/>
              <a:t> single-domain reference solution.  Errors are on the order of </a:t>
            </a:r>
            <a:r>
              <a:rPr lang="en-US" b="1" i="1" dirty="0"/>
              <a:t>machine precision</a:t>
            </a:r>
            <a:r>
              <a:rPr lang="en-US" dirty="0"/>
              <a:t>. </a:t>
            </a:r>
          </a:p>
        </p:txBody>
      </p:sp>
    </p:spTree>
    <p:extLst>
      <p:ext uri="{BB962C8B-B14F-4D97-AF65-F5344CB8AC3E}">
        <p14:creationId xmlns:p14="http://schemas.microsoft.com/office/powerpoint/2010/main" val="1500668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4DEDE73E-F27A-4E8A-AFEC-DAC5059E9626}"/>
              </a:ext>
            </a:extLst>
          </p:cNvPr>
          <p:cNvPicPr>
            <a:picLocks noChangeAspect="1"/>
          </p:cNvPicPr>
          <p:nvPr/>
        </p:nvPicPr>
        <p:blipFill>
          <a:blip r:embed="rId3"/>
          <a:stretch>
            <a:fillRect/>
          </a:stretch>
        </p:blipFill>
        <p:spPr>
          <a:xfrm>
            <a:off x="6550225" y="3808504"/>
            <a:ext cx="4983447" cy="2671415"/>
          </a:xfrm>
          <a:prstGeom prst="rect">
            <a:avLst/>
          </a:prstGeom>
        </p:spPr>
      </p:pic>
      <p:sp>
        <p:nvSpPr>
          <p:cNvPr id="101" name="TextShape 1"/>
          <p:cNvSpPr txBox="1"/>
          <p:nvPr/>
        </p:nvSpPr>
        <p:spPr>
          <a:xfrm>
            <a:off x="742950" y="-8685"/>
            <a:ext cx="8229240" cy="991440"/>
          </a:xfrm>
          <a:prstGeom prst="rect">
            <a:avLst/>
          </a:prstGeom>
          <a:noFill/>
          <a:ln>
            <a:noFill/>
          </a:ln>
        </p:spPr>
        <p:txBody>
          <a:bodyPr anchor="ctr"/>
          <a:lstStyle/>
          <a:p>
            <a:r>
              <a:rPr lang="en-US" sz="2800" dirty="0">
                <a:latin typeface="Gill Sans MT" panose="020B0502020104020203" pitchFamily="34" charset="0"/>
              </a:rPr>
              <a:t>Outline</a:t>
            </a:r>
            <a:endParaRPr sz="2800" dirty="0">
              <a:latin typeface="Gill Sans MT" panose="020B0502020104020203" pitchFamily="34" charset="0"/>
            </a:endParaRPr>
          </a:p>
        </p:txBody>
      </p:sp>
      <p:sp>
        <p:nvSpPr>
          <p:cNvPr id="102" name="TextShape 2"/>
          <p:cNvSpPr txBox="1"/>
          <p:nvPr/>
        </p:nvSpPr>
        <p:spPr>
          <a:xfrm>
            <a:off x="198449" y="951071"/>
            <a:ext cx="6726226" cy="5348870"/>
          </a:xfrm>
          <a:prstGeom prst="rect">
            <a:avLst/>
          </a:prstGeom>
          <a:noFill/>
          <a:ln>
            <a:noFill/>
          </a:ln>
        </p:spPr>
        <p:txBody>
          <a:bodyPr/>
          <a:lstStyle/>
          <a:p>
            <a:pPr marL="457200" indent="-457200">
              <a:buAutoNum type="arabicPeriod"/>
            </a:pPr>
            <a:r>
              <a:rPr lang="en-US" sz="2200" dirty="0"/>
              <a:t>Schwarz Alternating Method for Coupling of Full Order Models (FOMs) in Solid Mechanics</a:t>
            </a:r>
          </a:p>
          <a:p>
            <a:pPr marL="457200" indent="-457200">
              <a:buAutoNum type="arabicPeriod"/>
            </a:pPr>
            <a:endParaRPr lang="en-US" sz="400" dirty="0"/>
          </a:p>
          <a:p>
            <a:pPr marL="914400" lvl="1" indent="-457200">
              <a:buFont typeface="Arial" panose="020B0604020202020204" pitchFamily="34" charset="0"/>
              <a:buChar char="•"/>
            </a:pPr>
            <a:r>
              <a:rPr lang="en-US" sz="2200" dirty="0"/>
              <a:t>Motivation &amp; Background</a:t>
            </a:r>
          </a:p>
          <a:p>
            <a:pPr marL="914400" lvl="1" indent="-457200">
              <a:buFont typeface="Arial" panose="020B0604020202020204" pitchFamily="34" charset="0"/>
              <a:buChar char="•"/>
            </a:pPr>
            <a:endParaRPr lang="en-US" sz="400" dirty="0"/>
          </a:p>
          <a:p>
            <a:pPr marL="914400" lvl="1" indent="-457200">
              <a:buFont typeface="Arial" panose="020B0604020202020204" pitchFamily="34" charset="0"/>
              <a:buChar char="•"/>
            </a:pPr>
            <a:r>
              <a:rPr lang="en-US" sz="2200" dirty="0"/>
              <a:t>Quasistatic Formulation</a:t>
            </a:r>
          </a:p>
          <a:p>
            <a:pPr marL="914400" lvl="1" indent="-457200">
              <a:buFont typeface="Arial" panose="020B0604020202020204" pitchFamily="34" charset="0"/>
              <a:buChar char="•"/>
            </a:pPr>
            <a:endParaRPr lang="en-US" sz="400" dirty="0"/>
          </a:p>
          <a:p>
            <a:pPr marL="1371600" lvl="2" indent="-457200">
              <a:buFont typeface="Wingdings" panose="05000000000000000000" pitchFamily="2" charset="2"/>
              <a:buChar char="Ø"/>
            </a:pPr>
            <a:r>
              <a:rPr lang="en-US" sz="2200" dirty="0"/>
              <a:t>Numerical Examples</a:t>
            </a:r>
          </a:p>
          <a:p>
            <a:pPr marL="1371600" lvl="2" indent="-457200">
              <a:buFont typeface="Wingdings" panose="05000000000000000000" pitchFamily="2" charset="2"/>
              <a:buChar char="Ø"/>
            </a:pPr>
            <a:endParaRPr lang="en-US" sz="400" dirty="0"/>
          </a:p>
          <a:p>
            <a:pPr marL="914400" lvl="1" indent="-457200">
              <a:buFont typeface="Arial" panose="020B0604020202020204" pitchFamily="34" charset="0"/>
              <a:buChar char="•"/>
            </a:pPr>
            <a:r>
              <a:rPr lang="en-US" sz="2200" dirty="0"/>
              <a:t>Extension to Dynamics </a:t>
            </a:r>
          </a:p>
          <a:p>
            <a:pPr marL="914400" lvl="1" indent="-457200">
              <a:buFont typeface="Arial" panose="020B0604020202020204" pitchFamily="34" charset="0"/>
              <a:buChar char="•"/>
            </a:pPr>
            <a:endParaRPr lang="en-US" sz="400" dirty="0"/>
          </a:p>
          <a:p>
            <a:pPr marL="1371600" lvl="2" indent="-457200">
              <a:buFont typeface="Wingdings" panose="05000000000000000000" pitchFamily="2" charset="2"/>
              <a:buChar char="Ø"/>
            </a:pPr>
            <a:r>
              <a:rPr lang="en-US" sz="2200" dirty="0"/>
              <a:t>Numerical Examples</a:t>
            </a:r>
          </a:p>
          <a:p>
            <a:pPr marL="1371600" lvl="2" indent="-457200">
              <a:buFont typeface="Wingdings" panose="05000000000000000000" pitchFamily="2" charset="2"/>
              <a:buChar char="Ø"/>
            </a:pPr>
            <a:endParaRPr lang="en-US" sz="400" dirty="0"/>
          </a:p>
          <a:p>
            <a:pPr marL="1371600" lvl="2" indent="-457200">
              <a:buFont typeface="Wingdings" panose="05000000000000000000" pitchFamily="2" charset="2"/>
              <a:buChar char="Ø"/>
            </a:pPr>
            <a:endParaRPr lang="en-US" sz="400" dirty="0"/>
          </a:p>
          <a:p>
            <a:pPr marL="457200" indent="-457200">
              <a:buAutoNum type="arabicPeriod"/>
            </a:pPr>
            <a:r>
              <a:rPr lang="en-US" sz="2200" dirty="0"/>
              <a:t>Schwarz Alternating Method for FOM-ROM* and ROM-ROM Coupling</a:t>
            </a:r>
          </a:p>
          <a:p>
            <a:pPr marL="457200" indent="-457200">
              <a:buAutoNum type="arabicPeriod"/>
            </a:pPr>
            <a:endParaRPr lang="en-US" sz="400" dirty="0"/>
          </a:p>
          <a:p>
            <a:pPr marL="914400" lvl="1" indent="-457200">
              <a:buFont typeface="Arial" panose="020B0604020202020204" pitchFamily="34" charset="0"/>
              <a:buChar char="•"/>
            </a:pPr>
            <a:r>
              <a:rPr lang="en-US" sz="2200" dirty="0"/>
              <a:t>Motivation &amp; Background </a:t>
            </a:r>
          </a:p>
          <a:p>
            <a:pPr marL="914400" lvl="1" indent="-457200">
              <a:buFont typeface="Arial" panose="020B0604020202020204" pitchFamily="34" charset="0"/>
              <a:buChar char="•"/>
            </a:pPr>
            <a:endParaRPr lang="en-US" sz="400" dirty="0"/>
          </a:p>
          <a:p>
            <a:pPr marL="914400" lvl="1" indent="-457200">
              <a:buFont typeface="Arial" panose="020B0604020202020204" pitchFamily="34" charset="0"/>
              <a:buChar char="•"/>
            </a:pPr>
            <a:r>
              <a:rPr lang="en-US" sz="2200" dirty="0"/>
              <a:t>Formulation</a:t>
            </a:r>
          </a:p>
          <a:p>
            <a:pPr marL="914400" lvl="1" indent="-457200">
              <a:buFont typeface="Arial" panose="020B0604020202020204" pitchFamily="34" charset="0"/>
              <a:buChar char="•"/>
            </a:pPr>
            <a:endParaRPr lang="en-US" sz="400" dirty="0"/>
          </a:p>
          <a:p>
            <a:pPr marL="914400" lvl="1" indent="-457200">
              <a:buFont typeface="Arial" panose="020B0604020202020204" pitchFamily="34" charset="0"/>
              <a:buChar char="•"/>
            </a:pPr>
            <a:r>
              <a:rPr lang="en-US" sz="2200" dirty="0"/>
              <a:t>Numerical Examples</a:t>
            </a:r>
          </a:p>
          <a:p>
            <a:pPr marL="914400" lvl="1" indent="-457200">
              <a:buFont typeface="Arial" panose="020B0604020202020204" pitchFamily="34" charset="0"/>
              <a:buChar char="•"/>
            </a:pPr>
            <a:endParaRPr lang="en-US" sz="400" dirty="0"/>
          </a:p>
          <a:p>
            <a:pPr marL="914400" lvl="1" indent="-457200">
              <a:buFont typeface="Arial" panose="020B0604020202020204" pitchFamily="34" charset="0"/>
              <a:buChar char="•"/>
            </a:pPr>
            <a:endParaRPr lang="en-US" sz="400" dirty="0"/>
          </a:p>
          <a:p>
            <a:pPr marL="457200" indent="-457200">
              <a:buFont typeface="+mj-lt"/>
              <a:buAutoNum type="arabicPeriod"/>
            </a:pPr>
            <a:r>
              <a:rPr lang="en-US" sz="2200" dirty="0"/>
              <a:t>Summary and Future Work </a:t>
            </a:r>
          </a:p>
          <a:p>
            <a:endParaRPr lang="en-US" sz="2200" dirty="0"/>
          </a:p>
          <a:p>
            <a:pPr marL="914400" lvl="1" indent="-457200">
              <a:buFont typeface="Arial" panose="020B0604020202020204" pitchFamily="34" charset="0"/>
              <a:buChar char="•"/>
            </a:pPr>
            <a:endParaRPr lang="en-US" sz="2200" dirty="0"/>
          </a:p>
          <a:p>
            <a:pPr marL="914400" lvl="1" indent="-457200">
              <a:buFont typeface="Arial" panose="020B0604020202020204" pitchFamily="34" charset="0"/>
              <a:buChar char="•"/>
            </a:pPr>
            <a:endParaRPr lang="en-US" sz="2200" dirty="0"/>
          </a:p>
          <a:p>
            <a:endParaRPr sz="2200" dirty="0"/>
          </a:p>
        </p:txBody>
      </p:sp>
      <p:sp>
        <p:nvSpPr>
          <p:cNvPr id="2" name="Slide Number Placeholder 1">
            <a:extLst>
              <a:ext uri="{FF2B5EF4-FFF2-40B4-BE49-F238E27FC236}">
                <a16:creationId xmlns:a16="http://schemas.microsoft.com/office/drawing/2014/main" id="{805E14DB-F505-4B6E-B151-6BAAB23A7FBF}"/>
              </a:ext>
            </a:extLst>
          </p:cNvPr>
          <p:cNvSpPr>
            <a:spLocks noGrp="1"/>
          </p:cNvSpPr>
          <p:nvPr>
            <p:ph type="sldNum" sz="quarter" idx="12"/>
          </p:nvPr>
        </p:nvSpPr>
        <p:spPr/>
        <p:txBody>
          <a:bodyPr/>
          <a:lstStyle/>
          <a:p>
            <a:fld id="{A5E55A7B-7854-E145-92D9-B491DF4BAE2D}" type="slidenum">
              <a:rPr lang="en-US" smtClean="0"/>
              <a:pPr/>
              <a:t>2</a:t>
            </a:fld>
            <a:endParaRPr lang="en-US" dirty="0"/>
          </a:p>
        </p:txBody>
      </p:sp>
      <p:sp>
        <p:nvSpPr>
          <p:cNvPr id="3" name="TextBox 2">
            <a:extLst>
              <a:ext uri="{FF2B5EF4-FFF2-40B4-BE49-F238E27FC236}">
                <a16:creationId xmlns:a16="http://schemas.microsoft.com/office/drawing/2014/main" id="{9C17EAC9-2546-4C83-9D8B-C19B660FE055}"/>
              </a:ext>
            </a:extLst>
          </p:cNvPr>
          <p:cNvSpPr txBox="1"/>
          <p:nvPr/>
        </p:nvSpPr>
        <p:spPr>
          <a:xfrm>
            <a:off x="64951" y="6479919"/>
            <a:ext cx="4911047" cy="338554"/>
          </a:xfrm>
          <a:prstGeom prst="rect">
            <a:avLst/>
          </a:prstGeom>
          <a:noFill/>
        </p:spPr>
        <p:txBody>
          <a:bodyPr wrap="square" rtlCol="0">
            <a:spAutoFit/>
          </a:bodyPr>
          <a:lstStyle/>
          <a:p>
            <a:r>
              <a:rPr lang="en-US" sz="1600" dirty="0">
                <a:cs typeface="Calibri" panose="020F0502020204030204" pitchFamily="34" charset="0"/>
              </a:rPr>
              <a:t>* Projection-based Reduced Order Model</a:t>
            </a:r>
          </a:p>
        </p:txBody>
      </p:sp>
      <p:pic>
        <p:nvPicPr>
          <p:cNvPr id="4" name="Picture 3" descr="notched-cylinder-hex-coarse-tet-fine-deformed.png">
            <a:extLst>
              <a:ext uri="{FF2B5EF4-FFF2-40B4-BE49-F238E27FC236}">
                <a16:creationId xmlns:a16="http://schemas.microsoft.com/office/drawing/2014/main" id="{1EC5274F-3932-4BA7-C07C-B0ED02DFD9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0705" y="738680"/>
            <a:ext cx="3614888" cy="2470775"/>
          </a:xfrm>
          <a:prstGeom prst="rect">
            <a:avLst/>
          </a:prstGeom>
        </p:spPr>
      </p:pic>
    </p:spTree>
    <p:extLst>
      <p:ext uri="{BB962C8B-B14F-4D97-AF65-F5344CB8AC3E}">
        <p14:creationId xmlns:p14="http://schemas.microsoft.com/office/powerpoint/2010/main" val="399945725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90775" y="252603"/>
            <a:ext cx="8186271" cy="423209"/>
          </a:xfrm>
          <a:prstGeom prst="rect">
            <a:avLst/>
          </a:prstGeom>
        </p:spPr>
        <p:txBody>
          <a:bodyPr>
            <a:noAutofit/>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2800" dirty="0">
                <a:solidFill>
                  <a:schemeClr val="tx1"/>
                </a:solidFill>
                <a:latin typeface="Gill Sans MT" panose="020B0502020104020203" pitchFamily="34" charset="0"/>
              </a:rPr>
              <a:t>Notched Cylinder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3614" y="1131965"/>
            <a:ext cx="8943584" cy="4056335"/>
          </a:xfrm>
          <a:prstGeom prst="rect">
            <a:avLst/>
          </a:prstGeom>
        </p:spPr>
      </p:pic>
      <p:sp>
        <p:nvSpPr>
          <p:cNvPr id="6" name="TextBox 5"/>
          <p:cNvSpPr txBox="1"/>
          <p:nvPr/>
        </p:nvSpPr>
        <p:spPr>
          <a:xfrm>
            <a:off x="2891340" y="5558957"/>
            <a:ext cx="6869110" cy="1046440"/>
          </a:xfrm>
          <a:prstGeom prst="rect">
            <a:avLst/>
          </a:prstGeom>
          <a:solidFill>
            <a:schemeClr val="bg1"/>
          </a:solidFill>
          <a:ln>
            <a:solidFill>
              <a:schemeClr val="tx1"/>
            </a:solidFill>
          </a:ln>
        </p:spPr>
        <p:txBody>
          <a:bodyPr wrap="square" rtlCol="0">
            <a:spAutoFit/>
          </a:bodyPr>
          <a:lstStyle/>
          <a:p>
            <a:pPr marL="285750" indent="-285750">
              <a:buFont typeface="Arial" panose="020B0604020202020204" pitchFamily="34" charset="0"/>
              <a:buChar char="•"/>
            </a:pPr>
            <a:r>
              <a:rPr lang="en-US" b="1" i="1" dirty="0"/>
              <a:t>Notched cylinder </a:t>
            </a:r>
            <a:r>
              <a:rPr lang="en-US" dirty="0"/>
              <a:t>that is stretched along its axial direction.</a:t>
            </a:r>
          </a:p>
          <a:p>
            <a:endParaRPr lang="en-US" sz="400" dirty="0"/>
          </a:p>
          <a:p>
            <a:pPr marL="285750" indent="-285750">
              <a:buFont typeface="Arial" panose="020B0604020202020204" pitchFamily="34" charset="0"/>
              <a:buChar char="•"/>
            </a:pPr>
            <a:r>
              <a:rPr lang="en-US" dirty="0"/>
              <a:t>Domain decomposed into </a:t>
            </a:r>
            <a:r>
              <a:rPr lang="en-US" b="1" i="1" dirty="0"/>
              <a:t>two subdomains</a:t>
            </a:r>
            <a:r>
              <a:rPr lang="en-US" dirty="0"/>
              <a:t>.</a:t>
            </a:r>
          </a:p>
          <a:p>
            <a:endParaRPr lang="en-US" sz="400" dirty="0"/>
          </a:p>
          <a:p>
            <a:pPr marL="285750" indent="-285750">
              <a:buFont typeface="Arial" panose="020B0604020202020204" pitchFamily="34" charset="0"/>
              <a:buChar char="•"/>
            </a:pPr>
            <a:r>
              <a:rPr lang="en-US" b="1" i="1" dirty="0" err="1"/>
              <a:t>Neohookean</a:t>
            </a:r>
            <a:r>
              <a:rPr lang="en-US" dirty="0"/>
              <a:t>-type material model.</a:t>
            </a:r>
          </a:p>
        </p:txBody>
      </p:sp>
      <p:pic>
        <p:nvPicPr>
          <p:cNvPr id="7" name="Picture 6" descr="albany_9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1496" y="947929"/>
            <a:ext cx="1602210" cy="833519"/>
          </a:xfrm>
          <a:prstGeom prst="rect">
            <a:avLst/>
          </a:prstGeom>
        </p:spPr>
      </p:pic>
      <p:sp>
        <p:nvSpPr>
          <p:cNvPr id="2" name="Slide Number Placeholder 1">
            <a:extLst>
              <a:ext uri="{FF2B5EF4-FFF2-40B4-BE49-F238E27FC236}">
                <a16:creationId xmlns:a16="http://schemas.microsoft.com/office/drawing/2014/main" id="{3505024B-DCC4-4F0E-92E1-620612C3EA76}"/>
              </a:ext>
            </a:extLst>
          </p:cNvPr>
          <p:cNvSpPr>
            <a:spLocks noGrp="1"/>
          </p:cNvSpPr>
          <p:nvPr>
            <p:ph type="sldNum" sz="quarter" idx="12"/>
          </p:nvPr>
        </p:nvSpPr>
        <p:spPr/>
        <p:txBody>
          <a:bodyPr/>
          <a:lstStyle/>
          <a:p>
            <a:fld id="{A5E55A7B-7854-E145-92D9-B491DF4BAE2D}" type="slidenum">
              <a:rPr lang="en-US" smtClean="0"/>
              <a:pPr/>
              <a:t>20</a:t>
            </a:fld>
            <a:endParaRPr lang="en-US" dirty="0"/>
          </a:p>
        </p:txBody>
      </p:sp>
    </p:spTree>
    <p:extLst>
      <p:ext uri="{BB962C8B-B14F-4D97-AF65-F5344CB8AC3E}">
        <p14:creationId xmlns:p14="http://schemas.microsoft.com/office/powerpoint/2010/main" val="3072690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bwMode="auto">
          <a:xfrm>
            <a:off x="815457" y="1000365"/>
            <a:ext cx="10629954" cy="14508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a:buFont typeface="Arial" panose="020B0604020202020204" pitchFamily="34" charset="0"/>
              <a:buChar char="•"/>
              <a:defRPr/>
            </a:pPr>
            <a:r>
              <a:rPr lang="en-US" sz="1800" dirty="0">
                <a:latin typeface="+mn-lt"/>
                <a:cs typeface="Calibri" pitchFamily="34" charset="0"/>
              </a:rPr>
              <a:t>The Schwarz alternating method is capable of coupling </a:t>
            </a:r>
            <a:r>
              <a:rPr lang="en-US" sz="1800" b="1" i="1" dirty="0">
                <a:latin typeface="+mn-lt"/>
                <a:cs typeface="Calibri" pitchFamily="34" charset="0"/>
              </a:rPr>
              <a:t>different mesh topologies</a:t>
            </a:r>
            <a:r>
              <a:rPr lang="en-US" sz="1800" dirty="0">
                <a:latin typeface="+mn-lt"/>
                <a:cs typeface="Calibri" pitchFamily="34" charset="0"/>
              </a:rPr>
              <a:t>.</a:t>
            </a:r>
          </a:p>
          <a:p>
            <a:pPr>
              <a:buFont typeface="Arial" panose="020B0604020202020204" pitchFamily="34" charset="0"/>
              <a:buChar char="•"/>
              <a:defRPr/>
            </a:pPr>
            <a:r>
              <a:rPr lang="en-US" sz="1800" dirty="0">
                <a:latin typeface="+mn-lt"/>
                <a:cs typeface="Calibri" pitchFamily="34" charset="0"/>
              </a:rPr>
              <a:t>The notched region, where stress concentrations are expected, is </a:t>
            </a:r>
            <a:r>
              <a:rPr lang="en-US" sz="1800" b="1" i="1" dirty="0">
                <a:latin typeface="+mn-lt"/>
                <a:cs typeface="Calibri" pitchFamily="34" charset="0"/>
              </a:rPr>
              <a:t>finely</a:t>
            </a:r>
            <a:r>
              <a:rPr lang="en-US" sz="1800" dirty="0">
                <a:latin typeface="+mn-lt"/>
                <a:cs typeface="Calibri" pitchFamily="34" charset="0"/>
              </a:rPr>
              <a:t> meshed with </a:t>
            </a:r>
            <a:r>
              <a:rPr lang="en-US" sz="1800" b="1" i="1" dirty="0">
                <a:latin typeface="+mn-lt"/>
                <a:cs typeface="Calibri" pitchFamily="34" charset="0"/>
              </a:rPr>
              <a:t>tetrahedral </a:t>
            </a:r>
            <a:r>
              <a:rPr lang="en-US" sz="1800" dirty="0">
                <a:latin typeface="+mn-lt"/>
                <a:cs typeface="Calibri" pitchFamily="34" charset="0"/>
              </a:rPr>
              <a:t>elements.</a:t>
            </a:r>
          </a:p>
          <a:p>
            <a:pPr>
              <a:buFont typeface="Arial" panose="020B0604020202020204" pitchFamily="34" charset="0"/>
              <a:buChar char="•"/>
              <a:defRPr/>
            </a:pPr>
            <a:endParaRPr lang="en-US" sz="400" dirty="0">
              <a:latin typeface="+mn-lt"/>
              <a:cs typeface="Calibri" pitchFamily="34" charset="0"/>
            </a:endParaRPr>
          </a:p>
          <a:p>
            <a:pPr>
              <a:buFont typeface="Arial" panose="020B0604020202020204" pitchFamily="34" charset="0"/>
              <a:buChar char="•"/>
              <a:defRPr/>
            </a:pPr>
            <a:r>
              <a:rPr lang="en-US" sz="1800" dirty="0">
                <a:latin typeface="+mn-lt"/>
                <a:cs typeface="Calibri" pitchFamily="34" charset="0"/>
              </a:rPr>
              <a:t>The top and bottom regions, presumably of less interest, are meshed with </a:t>
            </a:r>
            <a:r>
              <a:rPr lang="en-US" sz="1800" b="1" i="1" dirty="0">
                <a:latin typeface="+mn-lt"/>
                <a:cs typeface="Calibri" pitchFamily="34" charset="0"/>
              </a:rPr>
              <a:t>coarser hexahedral</a:t>
            </a:r>
            <a:r>
              <a:rPr lang="en-US" sz="1800" dirty="0">
                <a:latin typeface="+mn-lt"/>
                <a:cs typeface="Calibri" pitchFamily="34" charset="0"/>
              </a:rPr>
              <a:t> elements.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314681" y="2356764"/>
            <a:ext cx="1212620" cy="248065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298264" y="4282490"/>
            <a:ext cx="1248307" cy="248350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697588" y="983002"/>
            <a:ext cx="1212620" cy="5228179"/>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6662019" y="2954596"/>
            <a:ext cx="1251783" cy="5135821"/>
          </a:xfrm>
          <a:prstGeom prst="rect">
            <a:avLst/>
          </a:prstGeom>
        </p:spPr>
      </p:pic>
      <p:sp>
        <p:nvSpPr>
          <p:cNvPr id="12" name="Title 1"/>
          <p:cNvSpPr txBox="1">
            <a:spLocks/>
          </p:cNvSpPr>
          <p:nvPr/>
        </p:nvSpPr>
        <p:spPr>
          <a:xfrm>
            <a:off x="815457" y="158160"/>
            <a:ext cx="9102531" cy="696154"/>
          </a:xfrm>
          <a:prstGeom prst="rect">
            <a:avLst/>
          </a:prstGeom>
          <a:noFill/>
        </p:spPr>
        <p:txBody>
          <a:bodyPr>
            <a:noAutofit/>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2800" dirty="0">
                <a:solidFill>
                  <a:schemeClr val="tx1"/>
                </a:solidFill>
                <a:latin typeface="Gill Sans MT" panose="020B0502020104020203" pitchFamily="34" charset="0"/>
              </a:rPr>
              <a:t>Notched Cylinder:  TET - HEX Coupling</a:t>
            </a:r>
          </a:p>
        </p:txBody>
      </p:sp>
      <p:pic>
        <p:nvPicPr>
          <p:cNvPr id="8" name="Picture 7" descr="albany_90.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85723" y="4203402"/>
            <a:ext cx="1507125" cy="784053"/>
          </a:xfrm>
          <a:prstGeom prst="rect">
            <a:avLst/>
          </a:prstGeom>
        </p:spPr>
      </p:pic>
      <p:sp>
        <p:nvSpPr>
          <p:cNvPr id="2" name="Slide Number Placeholder 1">
            <a:extLst>
              <a:ext uri="{FF2B5EF4-FFF2-40B4-BE49-F238E27FC236}">
                <a16:creationId xmlns:a16="http://schemas.microsoft.com/office/drawing/2014/main" id="{14E5DBD7-7697-48EC-BB6F-4E8E5205BEF8}"/>
              </a:ext>
            </a:extLst>
          </p:cNvPr>
          <p:cNvSpPr>
            <a:spLocks noGrp="1"/>
          </p:cNvSpPr>
          <p:nvPr>
            <p:ph type="sldNum" sz="quarter" idx="12"/>
          </p:nvPr>
        </p:nvSpPr>
        <p:spPr/>
        <p:txBody>
          <a:bodyPr/>
          <a:lstStyle/>
          <a:p>
            <a:fld id="{A5E55A7B-7854-E145-92D9-B491DF4BAE2D}" type="slidenum">
              <a:rPr lang="en-US" smtClean="0"/>
              <a:pPr/>
              <a:t>21</a:t>
            </a:fld>
            <a:endParaRPr lang="en-US" dirty="0"/>
          </a:p>
        </p:txBody>
      </p:sp>
    </p:spTree>
    <p:extLst>
      <p:ext uri="{BB962C8B-B14F-4D97-AF65-F5344CB8AC3E}">
        <p14:creationId xmlns:p14="http://schemas.microsoft.com/office/powerpoint/2010/main" val="3981647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cs.mov-desktop.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4431" y="1213437"/>
            <a:ext cx="6810531" cy="4649133"/>
          </a:xfrm>
          <a:prstGeom prst="rect">
            <a:avLst/>
          </a:prstGeom>
        </p:spPr>
      </p:pic>
      <p:pic>
        <p:nvPicPr>
          <p:cNvPr id="4" name="Picture 3" descr="albany_9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8233" y="547142"/>
            <a:ext cx="1507125" cy="784053"/>
          </a:xfrm>
          <a:prstGeom prst="rect">
            <a:avLst/>
          </a:prstGeom>
        </p:spPr>
      </p:pic>
      <p:sp>
        <p:nvSpPr>
          <p:cNvPr id="2" name="Slide Number Placeholder 1">
            <a:extLst>
              <a:ext uri="{FF2B5EF4-FFF2-40B4-BE49-F238E27FC236}">
                <a16:creationId xmlns:a16="http://schemas.microsoft.com/office/drawing/2014/main" id="{9E94B8C5-57F4-4337-A2FE-06512788D2D3}"/>
              </a:ext>
            </a:extLst>
          </p:cNvPr>
          <p:cNvSpPr>
            <a:spLocks noGrp="1"/>
          </p:cNvSpPr>
          <p:nvPr>
            <p:ph type="sldNum" sz="quarter" idx="12"/>
          </p:nvPr>
        </p:nvSpPr>
        <p:spPr/>
        <p:txBody>
          <a:bodyPr/>
          <a:lstStyle/>
          <a:p>
            <a:fld id="{A5E55A7B-7854-E145-92D9-B491DF4BAE2D}" type="slidenum">
              <a:rPr lang="en-US" smtClean="0"/>
              <a:pPr/>
              <a:t>22</a:t>
            </a:fld>
            <a:endParaRPr lang="en-US" dirty="0"/>
          </a:p>
        </p:txBody>
      </p:sp>
      <p:pic>
        <p:nvPicPr>
          <p:cNvPr id="6" name="Picture 5">
            <a:extLst>
              <a:ext uri="{FF2B5EF4-FFF2-40B4-BE49-F238E27FC236}">
                <a16:creationId xmlns:a16="http://schemas.microsoft.com/office/drawing/2014/main" id="{FB8E4343-5D13-8741-E740-D127AFD22D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90862" y="1228157"/>
            <a:ext cx="4671317" cy="1626377"/>
          </a:xfrm>
          <a:prstGeom prst="rect">
            <a:avLst/>
          </a:prstGeom>
        </p:spPr>
      </p:pic>
      <p:pic>
        <p:nvPicPr>
          <p:cNvPr id="7" name="Picture 6">
            <a:extLst>
              <a:ext uri="{FF2B5EF4-FFF2-40B4-BE49-F238E27FC236}">
                <a16:creationId xmlns:a16="http://schemas.microsoft.com/office/drawing/2014/main" id="{BA1FDC32-0FB6-DD28-7A7B-E72C453E53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81413" y="3060570"/>
            <a:ext cx="4180766" cy="845436"/>
          </a:xfrm>
          <a:prstGeom prst="rect">
            <a:avLst/>
          </a:prstGeom>
        </p:spPr>
      </p:pic>
      <p:sp>
        <p:nvSpPr>
          <p:cNvPr id="11" name="TextBox 10">
            <a:extLst>
              <a:ext uri="{FF2B5EF4-FFF2-40B4-BE49-F238E27FC236}">
                <a16:creationId xmlns:a16="http://schemas.microsoft.com/office/drawing/2014/main" id="{163BE4D5-B74E-3807-6D88-31310F69EF83}"/>
              </a:ext>
            </a:extLst>
          </p:cNvPr>
          <p:cNvSpPr txBox="1"/>
          <p:nvPr/>
        </p:nvSpPr>
        <p:spPr>
          <a:xfrm>
            <a:off x="7530957" y="4263774"/>
            <a:ext cx="4085946" cy="1477328"/>
          </a:xfrm>
          <a:prstGeom prst="rect">
            <a:avLst/>
          </a:prstGeom>
          <a:noFill/>
        </p:spPr>
        <p:txBody>
          <a:bodyPr wrap="square" rtlCol="0">
            <a:spAutoFit/>
          </a:bodyPr>
          <a:lstStyle/>
          <a:p>
            <a:pPr marL="285750" indent="-285750">
              <a:buFont typeface="Arial" panose="020B0604020202020204" pitchFamily="34" charset="0"/>
              <a:buChar char="•"/>
            </a:pPr>
            <a:r>
              <a:rPr lang="en-US" dirty="0"/>
              <a:t>Relative errors in displacement </a:t>
            </a:r>
            <a:r>
              <a:rPr lang="en-US" dirty="0" err="1"/>
              <a:t>w.r.t.</a:t>
            </a:r>
            <a:r>
              <a:rPr lang="en-US" dirty="0"/>
              <a:t> single-domain reference solution are dominated by </a:t>
            </a:r>
            <a:r>
              <a:rPr lang="en-US" b="1" i="1" dirty="0"/>
              <a:t>geometric</a:t>
            </a:r>
            <a:r>
              <a:rPr lang="en-US" dirty="0"/>
              <a:t> (rather than coupling) </a:t>
            </a:r>
            <a:r>
              <a:rPr lang="en-US" b="1" i="1" dirty="0"/>
              <a:t>error</a:t>
            </a:r>
            <a:r>
              <a:rPr lang="en-US" dirty="0"/>
              <a:t>. </a:t>
            </a:r>
          </a:p>
        </p:txBody>
      </p:sp>
      <p:sp>
        <p:nvSpPr>
          <p:cNvPr id="12" name="Title 1">
            <a:extLst>
              <a:ext uri="{FF2B5EF4-FFF2-40B4-BE49-F238E27FC236}">
                <a16:creationId xmlns:a16="http://schemas.microsoft.com/office/drawing/2014/main" id="{B66143DC-E220-0BF0-678E-62E8E08CE3C1}"/>
              </a:ext>
            </a:extLst>
          </p:cNvPr>
          <p:cNvSpPr txBox="1">
            <a:spLocks/>
          </p:cNvSpPr>
          <p:nvPr/>
        </p:nvSpPr>
        <p:spPr>
          <a:xfrm>
            <a:off x="815457" y="158160"/>
            <a:ext cx="9102531" cy="696154"/>
          </a:xfrm>
          <a:prstGeom prst="rect">
            <a:avLst/>
          </a:prstGeom>
          <a:noFill/>
        </p:spPr>
        <p:txBody>
          <a:bodyPr>
            <a:noAutofit/>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2800" dirty="0">
                <a:solidFill>
                  <a:schemeClr val="tx1"/>
                </a:solidFill>
                <a:latin typeface="Gill Sans MT" panose="020B0502020104020203" pitchFamily="34" charset="0"/>
              </a:rPr>
              <a:t>Notched Cylinder:  TET - HEX Coupling</a:t>
            </a:r>
          </a:p>
        </p:txBody>
      </p:sp>
    </p:spTree>
    <p:extLst>
      <p:ext uri="{BB962C8B-B14F-4D97-AF65-F5344CB8AC3E}">
        <p14:creationId xmlns:p14="http://schemas.microsoft.com/office/powerpoint/2010/main" val="166156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794" y="286801"/>
            <a:ext cx="8686800" cy="802104"/>
          </a:xfrm>
        </p:spPr>
        <p:txBody>
          <a:bodyPr/>
          <a:lstStyle/>
          <a:p>
            <a:r>
              <a:rPr lang="en-US" dirty="0">
                <a:solidFill>
                  <a:schemeClr val="tx1"/>
                </a:solidFill>
                <a:latin typeface="Gill Sans MT" panose="020B0502020104020203" pitchFamily="34" charset="0"/>
              </a:rPr>
              <a:t>Laser Weld (Albany/LCM)</a:t>
            </a:r>
          </a:p>
        </p:txBody>
      </p:sp>
      <p:grpSp>
        <p:nvGrpSpPr>
          <p:cNvPr id="13" name="Group 12"/>
          <p:cNvGrpSpPr/>
          <p:nvPr/>
        </p:nvGrpSpPr>
        <p:grpSpPr>
          <a:xfrm>
            <a:off x="1741960" y="1007268"/>
            <a:ext cx="3657600" cy="2455988"/>
            <a:chOff x="217960" y="1241442"/>
            <a:chExt cx="3657600" cy="2455988"/>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960" y="1732854"/>
              <a:ext cx="3657600" cy="1964576"/>
            </a:xfrm>
            <a:prstGeom prst="rect">
              <a:avLst/>
            </a:prstGeom>
          </p:spPr>
        </p:pic>
        <p:sp>
          <p:nvSpPr>
            <p:cNvPr id="7" name="TextBox 6"/>
            <p:cNvSpPr txBox="1"/>
            <p:nvPr/>
          </p:nvSpPr>
          <p:spPr>
            <a:xfrm>
              <a:off x="464801" y="1241442"/>
              <a:ext cx="3163919" cy="369332"/>
            </a:xfrm>
            <a:prstGeom prst="rect">
              <a:avLst/>
            </a:prstGeom>
            <a:noFill/>
          </p:spPr>
          <p:txBody>
            <a:bodyPr wrap="square" rtlCol="0">
              <a:spAutoFit/>
            </a:bodyPr>
            <a:lstStyle/>
            <a:p>
              <a:pPr algn="ctr"/>
              <a:r>
                <a:rPr lang="en-US" dirty="0"/>
                <a:t>Laser weld specimen</a:t>
              </a:r>
            </a:p>
          </p:txBody>
        </p:sp>
      </p:grpSp>
      <p:sp>
        <p:nvSpPr>
          <p:cNvPr id="8" name="TextBox 7"/>
          <p:cNvSpPr txBox="1"/>
          <p:nvPr/>
        </p:nvSpPr>
        <p:spPr>
          <a:xfrm>
            <a:off x="1438382" y="4303988"/>
            <a:ext cx="5178176" cy="1877437"/>
          </a:xfrm>
          <a:prstGeom prst="rect">
            <a:avLst/>
          </a:prstGeom>
          <a:noFill/>
        </p:spPr>
        <p:txBody>
          <a:bodyPr wrap="square" rtlCol="0">
            <a:spAutoFit/>
          </a:bodyPr>
          <a:lstStyle/>
          <a:p>
            <a:pPr marL="285750" indent="-285750">
              <a:buFont typeface="Arial"/>
              <a:buChar char="•"/>
            </a:pPr>
            <a:r>
              <a:rPr lang="en-US" dirty="0"/>
              <a:t>Problem of </a:t>
            </a:r>
            <a:r>
              <a:rPr lang="en-US" b="1" i="1" dirty="0"/>
              <a:t>practical scale.</a:t>
            </a:r>
          </a:p>
          <a:p>
            <a:endParaRPr lang="en-US" sz="400" b="1" i="1" dirty="0"/>
          </a:p>
          <a:p>
            <a:pPr marL="285750" indent="-285750">
              <a:buFont typeface="Arial"/>
              <a:buChar char="•"/>
            </a:pPr>
            <a:r>
              <a:rPr lang="en-US" b="1" i="1" dirty="0"/>
              <a:t>Isotropic elasticity</a:t>
            </a:r>
            <a:r>
              <a:rPr lang="en-US" dirty="0"/>
              <a:t> and </a:t>
            </a:r>
            <a:r>
              <a:rPr lang="en-US" b="1" i="1" dirty="0"/>
              <a:t>J</a:t>
            </a:r>
            <a:r>
              <a:rPr lang="en-US" b="1" i="1" baseline="-25000" dirty="0"/>
              <a:t>2</a:t>
            </a:r>
            <a:r>
              <a:rPr lang="en-US" b="1" i="1" dirty="0"/>
              <a:t> plasticity </a:t>
            </a:r>
            <a:r>
              <a:rPr lang="en-US" dirty="0"/>
              <a:t>with linear isotropic hardening.</a:t>
            </a:r>
          </a:p>
          <a:p>
            <a:endParaRPr lang="en-US" sz="400" dirty="0"/>
          </a:p>
          <a:p>
            <a:pPr marL="285750" indent="-285750">
              <a:buFont typeface="Arial"/>
              <a:buChar char="•"/>
            </a:pPr>
            <a:r>
              <a:rPr lang="en-US" b="1" i="1" dirty="0"/>
              <a:t>Identical parameters </a:t>
            </a:r>
            <a:r>
              <a:rPr lang="en-US" dirty="0"/>
              <a:t>for weld and base materials for proof of concept, to become independent models.</a:t>
            </a:r>
          </a:p>
        </p:txBody>
      </p:sp>
      <p:grpSp>
        <p:nvGrpSpPr>
          <p:cNvPr id="15" name="Group 14"/>
          <p:cNvGrpSpPr/>
          <p:nvPr/>
        </p:nvGrpSpPr>
        <p:grpSpPr>
          <a:xfrm>
            <a:off x="7549794" y="3657657"/>
            <a:ext cx="3657600" cy="2735911"/>
            <a:chOff x="4529673" y="3629112"/>
            <a:chExt cx="3657600" cy="2735911"/>
          </a:xfrm>
        </p:grpSpPr>
        <p:pic>
          <p:nvPicPr>
            <p:cNvPr id="4" name="Picture 3" descr="laserWeldSimplified_CoupledSchwarz_strain0p02.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9673" y="4400233"/>
              <a:ext cx="3657600" cy="1964790"/>
            </a:xfrm>
            <a:prstGeom prst="rect">
              <a:avLst/>
            </a:prstGeom>
          </p:spPr>
        </p:pic>
        <p:sp>
          <p:nvSpPr>
            <p:cNvPr id="9" name="TextBox 8"/>
            <p:cNvSpPr txBox="1"/>
            <p:nvPr/>
          </p:nvSpPr>
          <p:spPr>
            <a:xfrm>
              <a:off x="4529673" y="3629112"/>
              <a:ext cx="3657600" cy="646331"/>
            </a:xfrm>
            <a:prstGeom prst="rect">
              <a:avLst/>
            </a:prstGeom>
            <a:noFill/>
          </p:spPr>
          <p:txBody>
            <a:bodyPr wrap="square" rtlCol="0">
              <a:spAutoFit/>
            </a:bodyPr>
            <a:lstStyle/>
            <a:p>
              <a:pPr algn="ctr"/>
              <a:r>
                <a:rPr lang="en-US" dirty="0"/>
                <a:t>Coupled Schwarz discretization</a:t>
              </a:r>
            </a:p>
            <a:p>
              <a:pPr algn="ctr"/>
              <a:r>
                <a:rPr lang="en-US" dirty="0"/>
                <a:t>(50% reduction in model size)</a:t>
              </a:r>
            </a:p>
          </p:txBody>
        </p:sp>
      </p:grpSp>
      <p:grpSp>
        <p:nvGrpSpPr>
          <p:cNvPr id="14" name="Group 13"/>
          <p:cNvGrpSpPr/>
          <p:nvPr/>
        </p:nvGrpSpPr>
        <p:grpSpPr>
          <a:xfrm>
            <a:off x="7549794" y="1007268"/>
            <a:ext cx="3657600" cy="2514450"/>
            <a:chOff x="4529673" y="978724"/>
            <a:chExt cx="3657600" cy="251445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9673" y="1528598"/>
              <a:ext cx="3657600" cy="1964576"/>
            </a:xfrm>
            <a:prstGeom prst="rect">
              <a:avLst/>
            </a:prstGeom>
          </p:spPr>
        </p:pic>
        <p:sp>
          <p:nvSpPr>
            <p:cNvPr id="10" name="TextBox 9"/>
            <p:cNvSpPr txBox="1"/>
            <p:nvPr/>
          </p:nvSpPr>
          <p:spPr>
            <a:xfrm>
              <a:off x="4529673" y="978724"/>
              <a:ext cx="3657600" cy="369332"/>
            </a:xfrm>
            <a:prstGeom prst="rect">
              <a:avLst/>
            </a:prstGeom>
            <a:noFill/>
          </p:spPr>
          <p:txBody>
            <a:bodyPr wrap="square" rtlCol="0">
              <a:spAutoFit/>
            </a:bodyPr>
            <a:lstStyle/>
            <a:p>
              <a:pPr algn="ctr"/>
              <a:r>
                <a:rPr lang="en-US" dirty="0"/>
                <a:t>Single domain discretization</a:t>
              </a:r>
            </a:p>
          </p:txBody>
        </p:sp>
      </p:grpSp>
      <p:pic>
        <p:nvPicPr>
          <p:cNvPr id="16" name="Picture 15" descr="albany_9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21114" y="2366815"/>
            <a:ext cx="1507125" cy="784053"/>
          </a:xfrm>
          <a:prstGeom prst="rect">
            <a:avLst/>
          </a:prstGeom>
        </p:spPr>
      </p:pic>
      <p:sp>
        <p:nvSpPr>
          <p:cNvPr id="3" name="Slide Number Placeholder 2">
            <a:extLst>
              <a:ext uri="{FF2B5EF4-FFF2-40B4-BE49-F238E27FC236}">
                <a16:creationId xmlns:a16="http://schemas.microsoft.com/office/drawing/2014/main" id="{D7353515-2F04-450E-9C07-47E5EF88FF12}"/>
              </a:ext>
            </a:extLst>
          </p:cNvPr>
          <p:cNvSpPr>
            <a:spLocks noGrp="1"/>
          </p:cNvSpPr>
          <p:nvPr>
            <p:ph type="sldNum" sz="quarter" idx="12"/>
          </p:nvPr>
        </p:nvSpPr>
        <p:spPr/>
        <p:txBody>
          <a:bodyPr/>
          <a:lstStyle/>
          <a:p>
            <a:fld id="{A5E55A7B-7854-E145-92D9-B491DF4BAE2D}" type="slidenum">
              <a:rPr lang="en-US" smtClean="0"/>
              <a:pPr/>
              <a:t>23</a:t>
            </a:fld>
            <a:endParaRPr lang="en-US" dirty="0"/>
          </a:p>
        </p:txBody>
      </p:sp>
    </p:spTree>
    <p:extLst>
      <p:ext uri="{BB962C8B-B14F-4D97-AF65-F5344CB8AC3E}">
        <p14:creationId xmlns:p14="http://schemas.microsoft.com/office/powerpoint/2010/main" val="2402361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aserWeldSimplified_CoupledSchwarz_Specime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583" y="899343"/>
            <a:ext cx="4875835" cy="3209925"/>
          </a:xfrm>
          <a:prstGeom prst="rect">
            <a:avLst/>
          </a:prstGeom>
        </p:spPr>
      </p:pic>
      <p:sp>
        <p:nvSpPr>
          <p:cNvPr id="2" name="Title 1"/>
          <p:cNvSpPr>
            <a:spLocks noGrp="1"/>
          </p:cNvSpPr>
          <p:nvPr>
            <p:ph type="title"/>
          </p:nvPr>
        </p:nvSpPr>
        <p:spPr>
          <a:xfrm>
            <a:off x="684942" y="252205"/>
            <a:ext cx="10638839" cy="991675"/>
          </a:xfrm>
        </p:spPr>
        <p:txBody>
          <a:bodyPr/>
          <a:lstStyle/>
          <a:p>
            <a:r>
              <a:rPr lang="en-US" dirty="0">
                <a:solidFill>
                  <a:schemeClr val="tx1"/>
                </a:solidFill>
                <a:latin typeface="Gill Sans MT" panose="020B0502020104020203" pitchFamily="34" charset="0"/>
              </a:rPr>
              <a:t>Laser Weld (Albany/LCM): Strong Scalability of Parallel Schwarz with DTK</a:t>
            </a:r>
          </a:p>
        </p:txBody>
      </p:sp>
      <p:sp>
        <p:nvSpPr>
          <p:cNvPr id="7" name="TextBox 6"/>
          <p:cNvSpPr txBox="1"/>
          <p:nvPr/>
        </p:nvSpPr>
        <p:spPr>
          <a:xfrm>
            <a:off x="788757" y="4081873"/>
            <a:ext cx="5146913" cy="369332"/>
          </a:xfrm>
          <a:prstGeom prst="rect">
            <a:avLst/>
          </a:prstGeom>
          <a:noFill/>
        </p:spPr>
        <p:txBody>
          <a:bodyPr wrap="square" rtlCol="0">
            <a:spAutoFit/>
          </a:bodyPr>
          <a:lstStyle/>
          <a:p>
            <a:pPr marL="285750" indent="-285750">
              <a:buFont typeface="Arial" panose="020B0604020202020204" pitchFamily="34" charset="0"/>
              <a:buChar char="•"/>
            </a:pPr>
            <a:r>
              <a:rPr lang="en-US" b="1" i="1" dirty="0"/>
              <a:t>Near-ideal linear speedup </a:t>
            </a:r>
            <a:r>
              <a:rPr lang="en-US" dirty="0"/>
              <a:t>(64-1024 cores).</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583" y="4886415"/>
            <a:ext cx="4820816" cy="131074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7009" y="1029213"/>
            <a:ext cx="3804576" cy="3696899"/>
          </a:xfrm>
          <a:prstGeom prst="rect">
            <a:avLst/>
          </a:prstGeom>
        </p:spPr>
      </p:pic>
      <p:pic>
        <p:nvPicPr>
          <p:cNvPr id="9" name="Picture 8" descr="albany_9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6583" y="1479271"/>
            <a:ext cx="1507125" cy="784053"/>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52179" y="5095032"/>
            <a:ext cx="2111012" cy="1134669"/>
          </a:xfrm>
          <a:prstGeom prst="rect">
            <a:avLst/>
          </a:prstGeom>
        </p:spPr>
      </p:pic>
      <p:sp>
        <p:nvSpPr>
          <p:cNvPr id="3" name="TextBox 2"/>
          <p:cNvSpPr txBox="1"/>
          <p:nvPr/>
        </p:nvSpPr>
        <p:spPr>
          <a:xfrm>
            <a:off x="7526049" y="6236463"/>
            <a:ext cx="2832945" cy="369332"/>
          </a:xfrm>
          <a:prstGeom prst="rect">
            <a:avLst/>
          </a:prstGeom>
          <a:noFill/>
        </p:spPr>
        <p:txBody>
          <a:bodyPr wrap="square" rtlCol="0">
            <a:spAutoFit/>
          </a:bodyPr>
          <a:lstStyle/>
          <a:p>
            <a:r>
              <a:rPr lang="en-US" dirty="0"/>
              <a:t>Data Transfer Kit (DTK)</a:t>
            </a:r>
          </a:p>
        </p:txBody>
      </p:sp>
      <p:sp>
        <p:nvSpPr>
          <p:cNvPr id="4" name="Slide Number Placeholder 3">
            <a:extLst>
              <a:ext uri="{FF2B5EF4-FFF2-40B4-BE49-F238E27FC236}">
                <a16:creationId xmlns:a16="http://schemas.microsoft.com/office/drawing/2014/main" id="{2013DE7E-03DE-4505-8943-94D30EA43CA5}"/>
              </a:ext>
            </a:extLst>
          </p:cNvPr>
          <p:cNvSpPr>
            <a:spLocks noGrp="1"/>
          </p:cNvSpPr>
          <p:nvPr>
            <p:ph type="sldNum" sz="quarter" idx="12"/>
          </p:nvPr>
        </p:nvSpPr>
        <p:spPr/>
        <p:txBody>
          <a:bodyPr/>
          <a:lstStyle/>
          <a:p>
            <a:fld id="{A5E55A7B-7854-E145-92D9-B491DF4BAE2D}" type="slidenum">
              <a:rPr lang="en-US" smtClean="0"/>
              <a:pPr/>
              <a:t>24</a:t>
            </a:fld>
            <a:endParaRPr lang="en-US" dirty="0"/>
          </a:p>
        </p:txBody>
      </p:sp>
    </p:spTree>
    <p:extLst>
      <p:ext uri="{BB962C8B-B14F-4D97-AF65-F5344CB8AC3E}">
        <p14:creationId xmlns:p14="http://schemas.microsoft.com/office/powerpoint/2010/main" val="1178325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943" y="252205"/>
            <a:ext cx="9814950" cy="991675"/>
          </a:xfrm>
        </p:spPr>
        <p:txBody>
          <a:bodyPr/>
          <a:lstStyle/>
          <a:p>
            <a:r>
              <a:rPr lang="en-US" dirty="0">
                <a:solidFill>
                  <a:schemeClr val="tx1"/>
                </a:solidFill>
                <a:latin typeface="Gill Sans MT" panose="020B0502020104020203" pitchFamily="34" charset="0"/>
              </a:rPr>
              <a:t>Laser Weld (Sierra/SM): Uniaxial Tension-Test Models  </a:t>
            </a:r>
          </a:p>
        </p:txBody>
      </p:sp>
      <p:sp>
        <p:nvSpPr>
          <p:cNvPr id="4" name="Slide Number Placeholder 3">
            <a:extLst>
              <a:ext uri="{FF2B5EF4-FFF2-40B4-BE49-F238E27FC236}">
                <a16:creationId xmlns:a16="http://schemas.microsoft.com/office/drawing/2014/main" id="{2013DE7E-03DE-4505-8943-94D30EA43CA5}"/>
              </a:ext>
            </a:extLst>
          </p:cNvPr>
          <p:cNvSpPr>
            <a:spLocks noGrp="1"/>
          </p:cNvSpPr>
          <p:nvPr>
            <p:ph type="sldNum" sz="quarter" idx="12"/>
          </p:nvPr>
        </p:nvSpPr>
        <p:spPr/>
        <p:txBody>
          <a:bodyPr/>
          <a:lstStyle/>
          <a:p>
            <a:fld id="{A5E55A7B-7854-E145-92D9-B491DF4BAE2D}" type="slidenum">
              <a:rPr lang="en-US" smtClean="0"/>
              <a:pPr/>
              <a:t>25</a:t>
            </a:fld>
            <a:endParaRPr lang="en-US" dirty="0"/>
          </a:p>
        </p:txBody>
      </p:sp>
      <p:grpSp>
        <p:nvGrpSpPr>
          <p:cNvPr id="15" name="Group 14">
            <a:extLst>
              <a:ext uri="{FF2B5EF4-FFF2-40B4-BE49-F238E27FC236}">
                <a16:creationId xmlns:a16="http://schemas.microsoft.com/office/drawing/2014/main" id="{C1C8E162-A767-EE03-673A-3142140735B2}"/>
              </a:ext>
            </a:extLst>
          </p:cNvPr>
          <p:cNvGrpSpPr/>
          <p:nvPr/>
        </p:nvGrpSpPr>
        <p:grpSpPr>
          <a:xfrm>
            <a:off x="163154" y="1011443"/>
            <a:ext cx="6465626" cy="3229760"/>
            <a:chOff x="3227204" y="971442"/>
            <a:chExt cx="6465626" cy="3229760"/>
          </a:xfrm>
        </p:grpSpPr>
        <p:pic>
          <p:nvPicPr>
            <p:cNvPr id="5" name="Picture 4">
              <a:extLst>
                <a:ext uri="{FF2B5EF4-FFF2-40B4-BE49-F238E27FC236}">
                  <a16:creationId xmlns:a16="http://schemas.microsoft.com/office/drawing/2014/main" id="{1A925032-CDA3-97EE-0857-FF139A171D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27204" y="971442"/>
              <a:ext cx="6465626" cy="3229760"/>
            </a:xfrm>
            <a:prstGeom prst="rect">
              <a:avLst/>
            </a:prstGeom>
          </p:spPr>
        </p:pic>
        <p:grpSp>
          <p:nvGrpSpPr>
            <p:cNvPr id="14" name="Group 13">
              <a:extLst>
                <a:ext uri="{FF2B5EF4-FFF2-40B4-BE49-F238E27FC236}">
                  <a16:creationId xmlns:a16="http://schemas.microsoft.com/office/drawing/2014/main" id="{B593009D-C241-FCF9-1CDD-846B08CF9A5C}"/>
                </a:ext>
              </a:extLst>
            </p:cNvPr>
            <p:cNvGrpSpPr/>
            <p:nvPr/>
          </p:nvGrpSpPr>
          <p:grpSpPr>
            <a:xfrm>
              <a:off x="3590536" y="996122"/>
              <a:ext cx="3835499" cy="3205080"/>
              <a:chOff x="3590536" y="996122"/>
              <a:chExt cx="3835499" cy="3205080"/>
            </a:xfrm>
          </p:grpSpPr>
          <p:sp>
            <p:nvSpPr>
              <p:cNvPr id="6" name="TextBox 5">
                <a:extLst>
                  <a:ext uri="{FF2B5EF4-FFF2-40B4-BE49-F238E27FC236}">
                    <a16:creationId xmlns:a16="http://schemas.microsoft.com/office/drawing/2014/main" id="{1E0D476B-11D1-7E5C-2FE9-7F342B7BA664}"/>
                  </a:ext>
                </a:extLst>
              </p:cNvPr>
              <p:cNvSpPr txBox="1"/>
              <p:nvPr/>
            </p:nvSpPr>
            <p:spPr>
              <a:xfrm>
                <a:off x="4530471" y="996122"/>
                <a:ext cx="1811713" cy="584775"/>
              </a:xfrm>
              <a:prstGeom prst="rect">
                <a:avLst/>
              </a:prstGeom>
              <a:noFill/>
            </p:spPr>
            <p:txBody>
              <a:bodyPr wrap="none" rtlCol="0">
                <a:spAutoFit/>
              </a:bodyPr>
              <a:lstStyle/>
              <a:p>
                <a:pPr algn="ctr"/>
                <a:r>
                  <a:rPr lang="en-US" sz="1600" b="1" dirty="0">
                    <a:solidFill>
                      <a:schemeClr val="bg1"/>
                    </a:solidFill>
                  </a:rPr>
                  <a:t>Single domain: </a:t>
                </a:r>
              </a:p>
              <a:p>
                <a:pPr algn="ctr"/>
                <a:r>
                  <a:rPr lang="en-US" sz="1600" dirty="0">
                    <a:solidFill>
                      <a:schemeClr val="bg1"/>
                    </a:solidFill>
                  </a:rPr>
                  <a:t>123,425 elements</a:t>
                </a:r>
              </a:p>
            </p:txBody>
          </p:sp>
          <p:sp>
            <p:nvSpPr>
              <p:cNvPr id="13" name="TextBox 12">
                <a:extLst>
                  <a:ext uri="{FF2B5EF4-FFF2-40B4-BE49-F238E27FC236}">
                    <a16:creationId xmlns:a16="http://schemas.microsoft.com/office/drawing/2014/main" id="{B9C37991-3F12-9818-B3A9-0FC1F7D3804A}"/>
                  </a:ext>
                </a:extLst>
              </p:cNvPr>
              <p:cNvSpPr txBox="1"/>
              <p:nvPr/>
            </p:nvSpPr>
            <p:spPr>
              <a:xfrm>
                <a:off x="3590536" y="3616427"/>
                <a:ext cx="3835499" cy="584775"/>
              </a:xfrm>
              <a:prstGeom prst="rect">
                <a:avLst/>
              </a:prstGeom>
              <a:noFill/>
            </p:spPr>
            <p:txBody>
              <a:bodyPr wrap="square" rtlCol="0">
                <a:spAutoFit/>
              </a:bodyPr>
              <a:lstStyle/>
              <a:p>
                <a:pPr algn="ctr"/>
                <a:r>
                  <a:rPr lang="en-US" sz="1600" b="1" dirty="0">
                    <a:solidFill>
                      <a:schemeClr val="bg1"/>
                    </a:solidFill>
                  </a:rPr>
                  <a:t>Overlapping Schwarz: </a:t>
                </a:r>
              </a:p>
              <a:p>
                <a:pPr algn="ctr"/>
                <a:r>
                  <a:rPr lang="en-US" sz="1600" dirty="0">
                    <a:solidFill>
                      <a:schemeClr val="bg1"/>
                    </a:solidFill>
                  </a:rPr>
                  <a:t>29,254 coarse, 78,549 fine elements</a:t>
                </a:r>
              </a:p>
            </p:txBody>
          </p:sp>
        </p:grpSp>
      </p:grpSp>
      <p:grpSp>
        <p:nvGrpSpPr>
          <p:cNvPr id="22" name="Group 21">
            <a:extLst>
              <a:ext uri="{FF2B5EF4-FFF2-40B4-BE49-F238E27FC236}">
                <a16:creationId xmlns:a16="http://schemas.microsoft.com/office/drawing/2014/main" id="{BABA1DE5-2381-5715-C228-1CDA65E040A4}"/>
              </a:ext>
            </a:extLst>
          </p:cNvPr>
          <p:cNvGrpSpPr/>
          <p:nvPr/>
        </p:nvGrpSpPr>
        <p:grpSpPr>
          <a:xfrm>
            <a:off x="6779725" y="1274844"/>
            <a:ext cx="5147521" cy="2895554"/>
            <a:chOff x="6779725" y="1011443"/>
            <a:chExt cx="5147521" cy="2895554"/>
          </a:xfrm>
        </p:grpSpPr>
        <p:pic>
          <p:nvPicPr>
            <p:cNvPr id="16" name="Picture 15">
              <a:extLst>
                <a:ext uri="{FF2B5EF4-FFF2-40B4-BE49-F238E27FC236}">
                  <a16:creationId xmlns:a16="http://schemas.microsoft.com/office/drawing/2014/main" id="{9926CA76-D8C7-CA50-9ED9-DD5AE825210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92112" y="1134358"/>
              <a:ext cx="4935134" cy="2551056"/>
            </a:xfrm>
            <a:prstGeom prst="rect">
              <a:avLst/>
            </a:prstGeom>
          </p:spPr>
        </p:pic>
        <p:sp>
          <p:nvSpPr>
            <p:cNvPr id="17" name="TextBox 16">
              <a:extLst>
                <a:ext uri="{FF2B5EF4-FFF2-40B4-BE49-F238E27FC236}">
                  <a16:creationId xmlns:a16="http://schemas.microsoft.com/office/drawing/2014/main" id="{F01663BF-4A4C-C41C-A34A-FAF69FA51F6F}"/>
                </a:ext>
              </a:extLst>
            </p:cNvPr>
            <p:cNvSpPr txBox="1"/>
            <p:nvPr/>
          </p:nvSpPr>
          <p:spPr>
            <a:xfrm rot="16200000">
              <a:off x="6465633" y="2179953"/>
              <a:ext cx="905184" cy="276999"/>
            </a:xfrm>
            <a:prstGeom prst="rect">
              <a:avLst/>
            </a:prstGeom>
            <a:solidFill>
              <a:schemeClr val="bg1"/>
            </a:solidFill>
          </p:spPr>
          <p:txBody>
            <a:bodyPr wrap="none" rtlCol="0">
              <a:spAutoFit/>
            </a:bodyPr>
            <a:lstStyle/>
            <a:p>
              <a:r>
                <a:rPr lang="en-US" sz="1200" dirty="0"/>
                <a:t>Stress (Pa)</a:t>
              </a:r>
            </a:p>
          </p:txBody>
        </p:sp>
        <p:sp>
          <p:nvSpPr>
            <p:cNvPr id="18" name="TextBox 17">
              <a:extLst>
                <a:ext uri="{FF2B5EF4-FFF2-40B4-BE49-F238E27FC236}">
                  <a16:creationId xmlns:a16="http://schemas.microsoft.com/office/drawing/2014/main" id="{635C57BD-933F-0AE5-C510-B7F7D53F1FB2}"/>
                </a:ext>
              </a:extLst>
            </p:cNvPr>
            <p:cNvSpPr txBox="1"/>
            <p:nvPr/>
          </p:nvSpPr>
          <p:spPr>
            <a:xfrm>
              <a:off x="9043958" y="3629998"/>
              <a:ext cx="849913" cy="276999"/>
            </a:xfrm>
            <a:prstGeom prst="rect">
              <a:avLst/>
            </a:prstGeom>
            <a:solidFill>
              <a:schemeClr val="bg1"/>
            </a:solidFill>
          </p:spPr>
          <p:txBody>
            <a:bodyPr wrap="none" rtlCol="0">
              <a:spAutoFit/>
            </a:bodyPr>
            <a:lstStyle/>
            <a:p>
              <a:r>
                <a:rPr lang="en-US" sz="1200" dirty="0"/>
                <a:t>Load step</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6F73B67-32F4-75E6-E463-CCB75A4395FB}"/>
                    </a:ext>
                  </a:extLst>
                </p:cNvPr>
                <p:cNvSpPr txBox="1"/>
                <p:nvPr/>
              </p:nvSpPr>
              <p:spPr>
                <a:xfrm>
                  <a:off x="7178277" y="1011443"/>
                  <a:ext cx="1821332" cy="523220"/>
                </a:xfrm>
                <a:prstGeom prst="rect">
                  <a:avLst/>
                </a:prstGeom>
                <a:solidFill>
                  <a:schemeClr val="bg1"/>
                </a:solidFill>
              </p:spPr>
              <p:txBody>
                <a:bodyPr wrap="none" rtlCol="0">
                  <a:spAutoFit/>
                </a:bodyPr>
                <a:lstStyle/>
                <a:p>
                  <a14:m>
                    <m:oMath xmlns:m="http://schemas.openxmlformats.org/officeDocument/2006/math">
                      <m:r>
                        <a:rPr lang="en-US" sz="1400" b="1" i="1" dirty="0" smtClean="0">
                          <a:latin typeface="Cambria Math" panose="02040503050406030204" pitchFamily="18" charset="0"/>
                        </a:rPr>
                        <m:t>−</m:t>
                      </m:r>
                    </m:oMath>
                  </a14:m>
                  <a:r>
                    <a:rPr lang="en-US" sz="1400" dirty="0"/>
                    <a:t> single domain</a:t>
                  </a:r>
                </a:p>
                <a:p>
                  <a14:m>
                    <m:oMath xmlns:m="http://schemas.openxmlformats.org/officeDocument/2006/math">
                      <m:r>
                        <a:rPr lang="en-US" sz="1400" b="1" i="1" dirty="0" smtClean="0">
                          <a:solidFill>
                            <a:srgbClr val="FF0000"/>
                          </a:solidFill>
                          <a:latin typeface="Cambria Math" panose="02040503050406030204" pitchFamily="18" charset="0"/>
                        </a:rPr>
                        <m:t>−</m:t>
                      </m:r>
                    </m:oMath>
                  </a14:m>
                  <a:r>
                    <a:rPr lang="en-US" sz="1400" dirty="0"/>
                    <a:t> Schwarz (16 </a:t>
                  </a:r>
                  <a:r>
                    <a:rPr lang="en-US" sz="1400" dirty="0" err="1"/>
                    <a:t>iters</a:t>
                  </a:r>
                  <a:r>
                    <a:rPr lang="en-US" sz="1400" dirty="0"/>
                    <a:t>)</a:t>
                  </a:r>
                </a:p>
              </p:txBody>
            </p:sp>
          </mc:Choice>
          <mc:Fallback xmlns="">
            <p:sp>
              <p:nvSpPr>
                <p:cNvPr id="20" name="TextBox 19">
                  <a:extLst>
                    <a:ext uri="{FF2B5EF4-FFF2-40B4-BE49-F238E27FC236}">
                      <a16:creationId xmlns:a16="http://schemas.microsoft.com/office/drawing/2014/main" id="{D6F73B67-32F4-75E6-E463-CCB75A4395FB}"/>
                    </a:ext>
                  </a:extLst>
                </p:cNvPr>
                <p:cNvSpPr txBox="1">
                  <a:spLocks noRot="1" noChangeAspect="1" noMove="1" noResize="1" noEditPoints="1" noAdjustHandles="1" noChangeArrowheads="1" noChangeShapeType="1" noTextEdit="1"/>
                </p:cNvSpPr>
                <p:nvPr/>
              </p:nvSpPr>
              <p:spPr>
                <a:xfrm>
                  <a:off x="7178277" y="1011443"/>
                  <a:ext cx="1821332" cy="523220"/>
                </a:xfrm>
                <a:prstGeom prst="rect">
                  <a:avLst/>
                </a:prstGeom>
                <a:blipFill>
                  <a:blip r:embed="rId5"/>
                  <a:stretch>
                    <a:fillRect t="-3488" r="-336" b="-10465"/>
                  </a:stretch>
                </a:blipFill>
              </p:spPr>
              <p:txBody>
                <a:bodyPr/>
                <a:lstStyle/>
                <a:p>
                  <a:r>
                    <a:rPr lang="en-US">
                      <a:noFill/>
                    </a:rPr>
                    <a:t> </a:t>
                  </a:r>
                </a:p>
              </p:txBody>
            </p:sp>
          </mc:Fallback>
        </mc:AlternateContent>
      </p:grpSp>
      <p:sp>
        <p:nvSpPr>
          <p:cNvPr id="21" name="TextBox 20">
            <a:extLst>
              <a:ext uri="{FF2B5EF4-FFF2-40B4-BE49-F238E27FC236}">
                <a16:creationId xmlns:a16="http://schemas.microsoft.com/office/drawing/2014/main" id="{734D7666-9A20-7B2A-8650-21D32C9160E8}"/>
              </a:ext>
            </a:extLst>
          </p:cNvPr>
          <p:cNvSpPr txBox="1"/>
          <p:nvPr/>
        </p:nvSpPr>
        <p:spPr>
          <a:xfrm>
            <a:off x="163154" y="4607037"/>
            <a:ext cx="9954969" cy="2062103"/>
          </a:xfrm>
          <a:prstGeom prst="rect">
            <a:avLst/>
          </a:prstGeom>
          <a:noFill/>
        </p:spPr>
        <p:txBody>
          <a:bodyPr wrap="none" rtlCol="0">
            <a:spAutoFit/>
          </a:bodyPr>
          <a:lstStyle/>
          <a:p>
            <a:pPr marL="285750" indent="-285750">
              <a:buFont typeface="Arial" panose="020B0604020202020204" pitchFamily="34" charset="0"/>
              <a:buChar char="•"/>
            </a:pPr>
            <a:r>
              <a:rPr lang="en-US" dirty="0"/>
              <a:t>The domains for Schwarz coupling are </a:t>
            </a:r>
            <a:r>
              <a:rPr lang="en-US" b="1" dirty="0"/>
              <a:t>meshed independently</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dirty="0"/>
              <a:t>This provides the ability to try </a:t>
            </a:r>
            <a:r>
              <a:rPr lang="en-US" b="1" dirty="0"/>
              <a:t>different meshing schemes </a:t>
            </a:r>
            <a:r>
              <a:rPr lang="en-US" dirty="0"/>
              <a:t>for each subdomain</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b="1" dirty="0"/>
              <a:t>No need </a:t>
            </a:r>
            <a:r>
              <a:rPr lang="en-US" dirty="0"/>
              <a:t>to </a:t>
            </a:r>
            <a:r>
              <a:rPr lang="en-US" b="1" dirty="0"/>
              <a:t>re-mesh</a:t>
            </a:r>
            <a:r>
              <a:rPr lang="en-US" dirty="0"/>
              <a:t> entire domain</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dirty="0"/>
              <a:t>Schwarz gives </a:t>
            </a:r>
            <a:r>
              <a:rPr lang="en-US" b="1" dirty="0"/>
              <a:t>accurate prediction </a:t>
            </a:r>
            <a:r>
              <a:rPr lang="en-US" dirty="0"/>
              <a:t>of stress states if tight enough Schwarz tolerance is used</a:t>
            </a:r>
          </a:p>
          <a:p>
            <a:pPr marL="285750" indent="-285750">
              <a:buFont typeface="Arial" panose="020B0604020202020204" pitchFamily="34" charset="0"/>
              <a:buChar char="•"/>
            </a:pPr>
            <a:endParaRPr lang="en-US" sz="400" dirty="0"/>
          </a:p>
          <a:p>
            <a:pPr marL="742950" lvl="1" indent="-285750">
              <a:buFont typeface="Wingdings" panose="05000000000000000000" pitchFamily="2" charset="2"/>
              <a:buChar char="Ø"/>
            </a:pPr>
            <a:r>
              <a:rPr lang="en-US" b="1" dirty="0"/>
              <a:t>Tight Schwarz tolerance </a:t>
            </a:r>
            <a:r>
              <a:rPr lang="en-US" dirty="0"/>
              <a:t>needed due </a:t>
            </a:r>
            <a:r>
              <a:rPr lang="en-US" b="1" dirty="0"/>
              <a:t>to large disparity </a:t>
            </a:r>
            <a:r>
              <a:rPr lang="en-US" dirty="0"/>
              <a:t>between </a:t>
            </a:r>
            <a:r>
              <a:rPr lang="en-US" b="1" dirty="0"/>
              <a:t>element sizes</a:t>
            </a:r>
          </a:p>
          <a:p>
            <a:pPr marL="742950" lvl="1" indent="-285750">
              <a:buFont typeface="Wingdings" panose="05000000000000000000" pitchFamily="2" charset="2"/>
              <a:buChar char="Ø"/>
            </a:pPr>
            <a:endParaRPr lang="en-US" sz="400" dirty="0"/>
          </a:p>
          <a:p>
            <a:pPr marL="285750" indent="-285750">
              <a:buFont typeface="Arial" panose="020B0604020202020204" pitchFamily="34" charset="0"/>
              <a:buChar char="•"/>
            </a:pPr>
            <a:r>
              <a:rPr lang="en-US" dirty="0"/>
              <a:t>For now, Schwarz is </a:t>
            </a:r>
            <a:r>
              <a:rPr lang="en-US" b="1" dirty="0"/>
              <a:t>slower</a:t>
            </a:r>
            <a:r>
              <a:rPr lang="en-US" dirty="0"/>
              <a:t> on this problem, but we are optimizing this</a:t>
            </a:r>
          </a:p>
        </p:txBody>
      </p:sp>
      <p:pic>
        <p:nvPicPr>
          <p:cNvPr id="23" name="Picture 22">
            <a:extLst>
              <a:ext uri="{FF2B5EF4-FFF2-40B4-BE49-F238E27FC236}">
                <a16:creationId xmlns:a16="http://schemas.microsoft.com/office/drawing/2014/main" id="{54450DBB-E324-2EAA-6A67-E3B2A9D1550B}"/>
              </a:ext>
            </a:extLst>
          </p:cNvPr>
          <p:cNvPicPr>
            <a:picLocks noChangeAspect="1"/>
          </p:cNvPicPr>
          <p:nvPr/>
        </p:nvPicPr>
        <p:blipFill>
          <a:blip r:embed="rId6"/>
          <a:stretch>
            <a:fillRect/>
          </a:stretch>
        </p:blipFill>
        <p:spPr>
          <a:xfrm>
            <a:off x="9805026" y="4536232"/>
            <a:ext cx="1389733" cy="813251"/>
          </a:xfrm>
          <a:prstGeom prst="rect">
            <a:avLst/>
          </a:prstGeom>
        </p:spPr>
      </p:pic>
    </p:spTree>
    <p:extLst>
      <p:ext uri="{BB962C8B-B14F-4D97-AF65-F5344CB8AC3E}">
        <p14:creationId xmlns:p14="http://schemas.microsoft.com/office/powerpoint/2010/main" val="4165982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a:spLocks noGrp="1"/>
          </p:cNvSpPr>
          <p:nvPr>
            <p:ph type="title"/>
          </p:nvPr>
        </p:nvSpPr>
        <p:spPr>
          <a:xfrm>
            <a:off x="689738" y="319446"/>
            <a:ext cx="8298678" cy="779462"/>
          </a:xfrm>
        </p:spPr>
        <p:txBody>
          <a:bodyPr/>
          <a:lstStyle/>
          <a:p>
            <a:pPr algn="l"/>
            <a:r>
              <a:rPr lang="en-US" dirty="0">
                <a:solidFill>
                  <a:schemeClr val="tx1"/>
                </a:solidFill>
                <a:latin typeface="Gill Sans MT" panose="020B0502020104020203" pitchFamily="34" charset="0"/>
                <a:ea typeface="Calibri" charset="0"/>
                <a:cs typeface="Calibri" charset="0"/>
              </a:rPr>
              <a:t>Tensile Bar</a:t>
            </a:r>
          </a:p>
        </p:txBody>
      </p:sp>
      <p:sp>
        <p:nvSpPr>
          <p:cNvPr id="3" name="TextBox 2">
            <a:extLst>
              <a:ext uri="{FF2B5EF4-FFF2-40B4-BE49-F238E27FC236}">
                <a16:creationId xmlns:a16="http://schemas.microsoft.com/office/drawing/2014/main" id="{C39B9064-BD15-445B-897A-A9DBF17C317D}"/>
              </a:ext>
            </a:extLst>
          </p:cNvPr>
          <p:cNvSpPr txBox="1"/>
          <p:nvPr/>
        </p:nvSpPr>
        <p:spPr>
          <a:xfrm>
            <a:off x="1317591" y="851032"/>
            <a:ext cx="9972008" cy="769441"/>
          </a:xfrm>
          <a:prstGeom prst="rect">
            <a:avLst/>
          </a:prstGeom>
          <a:solidFill>
            <a:srgbClr val="99FFCC"/>
          </a:solidFill>
        </p:spPr>
        <p:txBody>
          <a:bodyPr wrap="square" rtlCol="0">
            <a:spAutoFit/>
          </a:bodyPr>
          <a:lstStyle/>
          <a:p>
            <a:pPr algn="ctr"/>
            <a:r>
              <a:rPr lang="en-US" sz="2200" dirty="0">
                <a:cs typeface="Calibri" panose="020F0502020204030204" pitchFamily="34" charset="0"/>
              </a:rPr>
              <a:t>The alternating Schwarz method can be used as part of a </a:t>
            </a:r>
            <a:r>
              <a:rPr lang="en-US" sz="2200" b="1" i="1" dirty="0">
                <a:cs typeface="Calibri" panose="020F0502020204030204" pitchFamily="34" charset="0"/>
              </a:rPr>
              <a:t>homogenization</a:t>
            </a:r>
            <a:r>
              <a:rPr lang="en-US" sz="2200" dirty="0">
                <a:cs typeface="Calibri" panose="020F0502020204030204" pitchFamily="34" charset="0"/>
              </a:rPr>
              <a:t> (upscaling) process to bridge gap b/w </a:t>
            </a:r>
            <a:r>
              <a:rPr lang="en-US" sz="2200" b="1" i="1" dirty="0">
                <a:cs typeface="Calibri" panose="020F0502020204030204" pitchFamily="34" charset="0"/>
              </a:rPr>
              <a:t>microscopic</a:t>
            </a:r>
            <a:r>
              <a:rPr lang="en-US" sz="2200" dirty="0">
                <a:cs typeface="Calibri" panose="020F0502020204030204" pitchFamily="34" charset="0"/>
              </a:rPr>
              <a:t> and </a:t>
            </a:r>
            <a:r>
              <a:rPr lang="en-US" sz="2200" b="1" i="1" dirty="0">
                <a:cs typeface="Calibri" panose="020F0502020204030204" pitchFamily="34" charset="0"/>
              </a:rPr>
              <a:t>macroscopic</a:t>
            </a:r>
            <a:r>
              <a:rPr lang="en-US" sz="2200" dirty="0">
                <a:cs typeface="Calibri" panose="020F0502020204030204" pitchFamily="34" charset="0"/>
              </a:rPr>
              <a:t> regions</a:t>
            </a:r>
          </a:p>
        </p:txBody>
      </p:sp>
      <p:sp>
        <p:nvSpPr>
          <p:cNvPr id="36" name="Rectangle 35">
            <a:extLst>
              <a:ext uri="{FF2B5EF4-FFF2-40B4-BE49-F238E27FC236}">
                <a16:creationId xmlns:a16="http://schemas.microsoft.com/office/drawing/2014/main" id="{6DBFF51B-61F5-4367-B81A-00E4E916FD6A}"/>
              </a:ext>
            </a:extLst>
          </p:cNvPr>
          <p:cNvSpPr/>
          <p:nvPr/>
        </p:nvSpPr>
        <p:spPr>
          <a:xfrm>
            <a:off x="284923" y="2023307"/>
            <a:ext cx="4560972" cy="2185214"/>
          </a:xfrm>
          <a:prstGeom prst="rect">
            <a:avLst/>
          </a:prstGeom>
        </p:spPr>
        <p:txBody>
          <a:bodyPr wrap="square">
            <a:spAutoFit/>
          </a:bodyPr>
          <a:lstStyle/>
          <a:p>
            <a:pPr marL="298450" lvl="1" indent="-285750">
              <a:buFont typeface="Arial" panose="020B0604020202020204" pitchFamily="34" charset="0"/>
              <a:buChar char="•"/>
            </a:pPr>
            <a:r>
              <a:rPr lang="en-US" b="1" i="1" dirty="0"/>
              <a:t>Microstructure</a:t>
            </a:r>
            <a:r>
              <a:rPr lang="en-US" dirty="0"/>
              <a:t> embedded in ASTM tensile geometry (right).</a:t>
            </a:r>
          </a:p>
          <a:p>
            <a:pPr marL="298450" lvl="1" indent="-285750">
              <a:buFont typeface="Arial" panose="020B0604020202020204" pitchFamily="34" charset="0"/>
              <a:buChar char="•"/>
            </a:pPr>
            <a:endParaRPr lang="en-US" sz="200" dirty="0"/>
          </a:p>
          <a:p>
            <a:pPr marL="298450" lvl="1" indent="-285750">
              <a:buFont typeface="Arial" panose="020B0604020202020204" pitchFamily="34" charset="0"/>
              <a:buChar char="•"/>
            </a:pPr>
            <a:endParaRPr lang="en-US" sz="200" dirty="0"/>
          </a:p>
          <a:p>
            <a:pPr marL="298450" lvl="1" indent="-285750">
              <a:buFont typeface="Arial" panose="020B0604020202020204" pitchFamily="34" charset="0"/>
              <a:buChar char="•"/>
            </a:pPr>
            <a:r>
              <a:rPr lang="en-US" dirty="0"/>
              <a:t>Fix microstructure, investigate          </a:t>
            </a:r>
            <a:r>
              <a:rPr lang="en-US" b="1" i="1" dirty="0"/>
              <a:t>ensemble</a:t>
            </a:r>
            <a:r>
              <a:rPr lang="en-US" dirty="0"/>
              <a:t> of uniaxial loads. </a:t>
            </a:r>
          </a:p>
          <a:p>
            <a:pPr marL="298450" lvl="1" indent="-285750">
              <a:buFont typeface="Arial" panose="020B0604020202020204" pitchFamily="34" charset="0"/>
              <a:buChar char="•"/>
            </a:pPr>
            <a:endParaRPr lang="en-US" sz="200" dirty="0"/>
          </a:p>
          <a:p>
            <a:pPr marL="298450" lvl="1" indent="-285750">
              <a:buFont typeface="Arial" panose="020B0604020202020204" pitchFamily="34" charset="0"/>
              <a:buChar char="•"/>
            </a:pPr>
            <a:endParaRPr lang="en-US" sz="200" dirty="0"/>
          </a:p>
          <a:p>
            <a:pPr marL="298450" lvl="1" indent="-285750">
              <a:buFont typeface="Arial" panose="020B0604020202020204" pitchFamily="34" charset="0"/>
              <a:buChar char="•"/>
            </a:pPr>
            <a:r>
              <a:rPr lang="en-US" dirty="0"/>
              <a:t>Fit flow curves with a </a:t>
            </a:r>
            <a:r>
              <a:rPr lang="en-US" b="1" i="1" dirty="0"/>
              <a:t>macroscale</a:t>
            </a:r>
            <a:r>
              <a:rPr lang="en-US" dirty="0"/>
              <a:t> J</a:t>
            </a:r>
            <a:r>
              <a:rPr lang="en-US" baseline="-25000" dirty="0"/>
              <a:t>2</a:t>
            </a:r>
            <a:r>
              <a:rPr lang="en-US" dirty="0"/>
              <a:t> plasticity model (below).</a:t>
            </a:r>
          </a:p>
          <a:p>
            <a:pPr marL="298450" lvl="1" indent="-285750">
              <a:buFont typeface="Arial" panose="020B0604020202020204" pitchFamily="34" charset="0"/>
              <a:buChar char="•"/>
            </a:pPr>
            <a:endParaRPr lang="en-US" sz="200" dirty="0"/>
          </a:p>
          <a:p>
            <a:pPr marL="298450" lvl="1" indent="-285750">
              <a:buFont typeface="Arial" panose="020B0604020202020204" pitchFamily="34" charset="0"/>
              <a:buChar char="•"/>
            </a:pPr>
            <a:endParaRPr lang="en-US" dirty="0"/>
          </a:p>
        </p:txBody>
      </p:sp>
      <p:pic>
        <p:nvPicPr>
          <p:cNvPr id="37" name="Picture 36">
            <a:extLst>
              <a:ext uri="{FF2B5EF4-FFF2-40B4-BE49-F238E27FC236}">
                <a16:creationId xmlns:a16="http://schemas.microsoft.com/office/drawing/2014/main" id="{1A5FB86B-7954-44B5-B7CD-154AB3FAD198}"/>
              </a:ext>
            </a:extLst>
          </p:cNvPr>
          <p:cNvPicPr>
            <a:picLocks noChangeAspect="1"/>
          </p:cNvPicPr>
          <p:nvPr/>
        </p:nvPicPr>
        <p:blipFill rotWithShape="1">
          <a:blip r:embed="rId3">
            <a:extLst>
              <a:ext uri="{28A0092B-C50C-407E-A947-70E740481C1C}">
                <a14:useLocalDpi xmlns:a14="http://schemas.microsoft.com/office/drawing/2010/main" val="0"/>
              </a:ext>
            </a:extLst>
          </a:blip>
          <a:srcRect r="2143"/>
          <a:stretch/>
        </p:blipFill>
        <p:spPr>
          <a:xfrm>
            <a:off x="693446" y="3958963"/>
            <a:ext cx="3504871" cy="2686228"/>
          </a:xfrm>
          <a:prstGeom prst="rect">
            <a:avLst/>
          </a:prstGeom>
        </p:spPr>
      </p:pic>
      <p:grpSp>
        <p:nvGrpSpPr>
          <p:cNvPr id="4" name="Group 3">
            <a:extLst>
              <a:ext uri="{FF2B5EF4-FFF2-40B4-BE49-F238E27FC236}">
                <a16:creationId xmlns:a16="http://schemas.microsoft.com/office/drawing/2014/main" id="{6FFBCCE6-F9B8-73A7-C439-EC1A305DCA41}"/>
              </a:ext>
            </a:extLst>
          </p:cNvPr>
          <p:cNvGrpSpPr/>
          <p:nvPr/>
        </p:nvGrpSpPr>
        <p:grpSpPr>
          <a:xfrm>
            <a:off x="5574198" y="1833642"/>
            <a:ext cx="5636122" cy="4811549"/>
            <a:chOff x="5163656" y="1592179"/>
            <a:chExt cx="5636122" cy="4811549"/>
          </a:xfrm>
        </p:grpSpPr>
        <p:pic>
          <p:nvPicPr>
            <p:cNvPr id="26" name="Picture 25">
              <a:extLst>
                <a:ext uri="{FF2B5EF4-FFF2-40B4-BE49-F238E27FC236}">
                  <a16:creationId xmlns:a16="http://schemas.microsoft.com/office/drawing/2014/main" id="{EC914CF8-95AC-47B6-A0E6-2C544E87E706}"/>
                </a:ext>
              </a:extLst>
            </p:cNvPr>
            <p:cNvPicPr>
              <a:picLocks noChangeAspect="1"/>
            </p:cNvPicPr>
            <p:nvPr/>
          </p:nvPicPr>
          <p:blipFill rotWithShape="1">
            <a:blip r:embed="rId4">
              <a:extLst>
                <a:ext uri="{28A0092B-C50C-407E-A947-70E740481C1C}">
                  <a14:useLocalDpi xmlns:a14="http://schemas.microsoft.com/office/drawing/2010/main" val="0"/>
                </a:ext>
              </a:extLst>
            </a:blip>
            <a:srcRect l="36922" r="33534"/>
            <a:stretch/>
          </p:blipFill>
          <p:spPr>
            <a:xfrm>
              <a:off x="6303595" y="2123520"/>
              <a:ext cx="1300367" cy="4200643"/>
            </a:xfrm>
            <a:prstGeom prst="rect">
              <a:avLst/>
            </a:prstGeom>
          </p:spPr>
        </p:pic>
        <p:sp>
          <p:nvSpPr>
            <p:cNvPr id="7" name="Rectangle 6">
              <a:extLst>
                <a:ext uri="{FF2B5EF4-FFF2-40B4-BE49-F238E27FC236}">
                  <a16:creationId xmlns:a16="http://schemas.microsoft.com/office/drawing/2014/main" id="{3853DECB-39EF-41CC-A4B8-4FE1FEF6DA83}"/>
                </a:ext>
              </a:extLst>
            </p:cNvPr>
            <p:cNvSpPr/>
            <p:nvPr/>
          </p:nvSpPr>
          <p:spPr>
            <a:xfrm>
              <a:off x="6303595" y="3262185"/>
              <a:ext cx="1300367" cy="185351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60EF8E15-6970-4B58-8892-0014EAC5C4E5}"/>
                </a:ext>
              </a:extLst>
            </p:cNvPr>
            <p:cNvCxnSpPr>
              <a:cxnSpLocks/>
            </p:cNvCxnSpPr>
            <p:nvPr/>
          </p:nvCxnSpPr>
          <p:spPr>
            <a:xfrm flipV="1">
              <a:off x="7603962" y="2258389"/>
              <a:ext cx="740969" cy="1003796"/>
            </a:xfrm>
            <a:prstGeom prst="line">
              <a:avLst/>
            </a:prstGeom>
            <a:ln>
              <a:solidFill>
                <a:schemeClr val="tx1"/>
              </a:solidFill>
            </a:ln>
          </p:spPr>
          <p:style>
            <a:lnRef idx="1">
              <a:schemeClr val="accent6"/>
            </a:lnRef>
            <a:fillRef idx="0">
              <a:schemeClr val="accent6"/>
            </a:fillRef>
            <a:effectRef idx="0">
              <a:schemeClr val="accent6"/>
            </a:effectRef>
            <a:fontRef idx="minor">
              <a:schemeClr val="tx1"/>
            </a:fontRef>
          </p:style>
        </p:cxnSp>
        <p:cxnSp>
          <p:nvCxnSpPr>
            <p:cNvPr id="27" name="Straight Connector 26">
              <a:extLst>
                <a:ext uri="{FF2B5EF4-FFF2-40B4-BE49-F238E27FC236}">
                  <a16:creationId xmlns:a16="http://schemas.microsoft.com/office/drawing/2014/main" id="{08CC5EF9-8148-42AA-AEDC-730398ECD143}"/>
                </a:ext>
              </a:extLst>
            </p:cNvPr>
            <p:cNvCxnSpPr>
              <a:cxnSpLocks/>
            </p:cNvCxnSpPr>
            <p:nvPr/>
          </p:nvCxnSpPr>
          <p:spPr>
            <a:xfrm>
              <a:off x="7603962" y="5110602"/>
              <a:ext cx="740969" cy="536437"/>
            </a:xfrm>
            <a:prstGeom prst="line">
              <a:avLst/>
            </a:prstGeom>
            <a:ln>
              <a:solidFill>
                <a:schemeClr val="tx1"/>
              </a:solidFill>
            </a:ln>
          </p:spPr>
          <p:style>
            <a:lnRef idx="1">
              <a:schemeClr val="accent6"/>
            </a:lnRef>
            <a:fillRef idx="0">
              <a:schemeClr val="accent6"/>
            </a:fillRef>
            <a:effectRef idx="0">
              <a:schemeClr val="accent6"/>
            </a:effectRef>
            <a:fontRef idx="minor">
              <a:schemeClr val="tx1"/>
            </a:fontRef>
          </p:style>
        </p:cxnSp>
        <p:pic>
          <p:nvPicPr>
            <p:cNvPr id="5" name="Picture 4" descr="A picture containing photo, shirt, room, bed&#10;&#10;Description automatically generated">
              <a:extLst>
                <a:ext uri="{FF2B5EF4-FFF2-40B4-BE49-F238E27FC236}">
                  <a16:creationId xmlns:a16="http://schemas.microsoft.com/office/drawing/2014/main" id="{3BD0AF02-44A7-491B-B8B7-F4086BFDBB1A}"/>
                </a:ext>
              </a:extLst>
            </p:cNvPr>
            <p:cNvPicPr>
              <a:picLocks noChangeAspect="1"/>
            </p:cNvPicPr>
            <p:nvPr/>
          </p:nvPicPr>
          <p:blipFill>
            <a:blip r:embed="rId5"/>
            <a:stretch>
              <a:fillRect/>
            </a:stretch>
          </p:blipFill>
          <p:spPr>
            <a:xfrm>
              <a:off x="8246668" y="2258390"/>
              <a:ext cx="2075344" cy="3388649"/>
            </a:xfrm>
            <a:prstGeom prst="rect">
              <a:avLst/>
            </a:prstGeom>
            <a:ln>
              <a:noFill/>
            </a:ln>
            <a:effectLst>
              <a:outerShdw blurRad="292100" dist="139700" dir="2700000" algn="tl" rotWithShape="0">
                <a:srgbClr val="333333">
                  <a:alpha val="65000"/>
                </a:srgbClr>
              </a:outerShdw>
            </a:effectLst>
          </p:spPr>
        </p:pic>
        <p:sp>
          <p:nvSpPr>
            <p:cNvPr id="31" name="TextBox 30">
              <a:extLst>
                <a:ext uri="{FF2B5EF4-FFF2-40B4-BE49-F238E27FC236}">
                  <a16:creationId xmlns:a16="http://schemas.microsoft.com/office/drawing/2014/main" id="{EFDB9496-6FA9-483A-BB95-3F7E5BE9B8FC}"/>
                </a:ext>
              </a:extLst>
            </p:cNvPr>
            <p:cNvSpPr txBox="1"/>
            <p:nvPr/>
          </p:nvSpPr>
          <p:spPr>
            <a:xfrm>
              <a:off x="5412346" y="2448347"/>
              <a:ext cx="1139790" cy="646331"/>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macro-scale</a:t>
              </a:r>
            </a:p>
          </p:txBody>
        </p:sp>
        <p:sp>
          <p:nvSpPr>
            <p:cNvPr id="32" name="TextBox 31">
              <a:extLst>
                <a:ext uri="{FF2B5EF4-FFF2-40B4-BE49-F238E27FC236}">
                  <a16:creationId xmlns:a16="http://schemas.microsoft.com/office/drawing/2014/main" id="{52C97FE1-B0AE-4312-9292-B0FD66F57BAA}"/>
                </a:ext>
              </a:extLst>
            </p:cNvPr>
            <p:cNvSpPr txBox="1"/>
            <p:nvPr/>
          </p:nvSpPr>
          <p:spPr>
            <a:xfrm>
              <a:off x="5163656" y="3933430"/>
              <a:ext cx="1245266" cy="646331"/>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micro-structure</a:t>
              </a:r>
            </a:p>
          </p:txBody>
        </p:sp>
        <p:sp>
          <p:nvSpPr>
            <p:cNvPr id="33" name="TextBox 32">
              <a:extLst>
                <a:ext uri="{FF2B5EF4-FFF2-40B4-BE49-F238E27FC236}">
                  <a16:creationId xmlns:a16="http://schemas.microsoft.com/office/drawing/2014/main" id="{C2733C94-AEE6-4E06-9610-BCC57FAE4F0F}"/>
                </a:ext>
              </a:extLst>
            </p:cNvPr>
            <p:cNvSpPr txBox="1"/>
            <p:nvPr/>
          </p:nvSpPr>
          <p:spPr>
            <a:xfrm>
              <a:off x="5437076" y="5418513"/>
              <a:ext cx="1139790" cy="646331"/>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macro-scale</a:t>
              </a:r>
            </a:p>
          </p:txBody>
        </p:sp>
        <p:sp>
          <p:nvSpPr>
            <p:cNvPr id="35" name="TextBox 34">
              <a:extLst>
                <a:ext uri="{FF2B5EF4-FFF2-40B4-BE49-F238E27FC236}">
                  <a16:creationId xmlns:a16="http://schemas.microsoft.com/office/drawing/2014/main" id="{D4F85E94-1578-4792-BDE3-C86CB2868CE6}"/>
                </a:ext>
              </a:extLst>
            </p:cNvPr>
            <p:cNvSpPr txBox="1"/>
            <p:nvPr/>
          </p:nvSpPr>
          <p:spPr>
            <a:xfrm>
              <a:off x="7629084" y="5880508"/>
              <a:ext cx="3111500" cy="523220"/>
            </a:xfrm>
            <a:prstGeom prst="rect">
              <a:avLst/>
            </a:prstGeom>
            <a:noFill/>
          </p:spPr>
          <p:txBody>
            <a:bodyPr wrap="square" rtlCol="0">
              <a:spAutoFit/>
            </a:bodyPr>
            <a:lstStyle/>
            <a:p>
              <a:pPr algn="ctr"/>
              <a:r>
                <a:rPr lang="en-US" sz="1400" dirty="0">
                  <a:latin typeface="Calibri"/>
                  <a:cs typeface="Calibri"/>
                </a:rPr>
                <a:t>Work by C. </a:t>
              </a:r>
              <a:r>
                <a:rPr lang="en-US" sz="1400" dirty="0" err="1">
                  <a:latin typeface="Calibri"/>
                  <a:cs typeface="Calibri"/>
                </a:rPr>
                <a:t>Alleman</a:t>
              </a:r>
              <a:r>
                <a:rPr lang="en-US" sz="1400" dirty="0">
                  <a:latin typeface="Calibri"/>
                  <a:cs typeface="Calibri"/>
                </a:rPr>
                <a:t>, J. </a:t>
              </a:r>
              <a:r>
                <a:rPr lang="en-US" sz="1400" dirty="0" err="1">
                  <a:latin typeface="Calibri"/>
                  <a:cs typeface="Calibri"/>
                </a:rPr>
                <a:t>Foulk</a:t>
              </a:r>
              <a:r>
                <a:rPr lang="en-US" sz="1400" dirty="0">
                  <a:latin typeface="Calibri"/>
                  <a:cs typeface="Calibri"/>
                </a:rPr>
                <a:t>,</a:t>
              </a:r>
            </a:p>
            <a:p>
              <a:pPr algn="ctr"/>
              <a:r>
                <a:rPr lang="en-US" sz="1400" dirty="0">
                  <a:latin typeface="Calibri"/>
                  <a:cs typeface="Calibri"/>
                </a:rPr>
                <a:t>D. Littlewood, G. </a:t>
              </a:r>
              <a:r>
                <a:rPr lang="en-US" sz="1400" dirty="0" err="1">
                  <a:latin typeface="Calibri"/>
                  <a:cs typeface="Calibri"/>
                </a:rPr>
                <a:t>Bergel</a:t>
              </a:r>
              <a:endParaRPr lang="en-US" sz="1400" dirty="0">
                <a:latin typeface="Calibri"/>
                <a:cs typeface="Calibri"/>
              </a:endParaRPr>
            </a:p>
          </p:txBody>
        </p:sp>
        <p:pic>
          <p:nvPicPr>
            <p:cNvPr id="39" name="Picture 38" descr="A close up of a logo&#10;&#10;Description automatically generated">
              <a:extLst>
                <a:ext uri="{FF2B5EF4-FFF2-40B4-BE49-F238E27FC236}">
                  <a16:creationId xmlns:a16="http://schemas.microsoft.com/office/drawing/2014/main" id="{812D475C-F523-458E-8F3B-C0A24F4E60E3}"/>
                </a:ext>
              </a:extLst>
            </p:cNvPr>
            <p:cNvPicPr>
              <a:picLocks noChangeAspect="1"/>
            </p:cNvPicPr>
            <p:nvPr/>
          </p:nvPicPr>
          <p:blipFill>
            <a:blip r:embed="rId6"/>
            <a:stretch>
              <a:fillRect/>
            </a:stretch>
          </p:blipFill>
          <p:spPr>
            <a:xfrm>
              <a:off x="9661722" y="4259361"/>
              <a:ext cx="660291" cy="873401"/>
            </a:xfrm>
            <a:prstGeom prst="rect">
              <a:avLst/>
            </a:prstGeom>
          </p:spPr>
        </p:pic>
        <p:sp>
          <p:nvSpPr>
            <p:cNvPr id="40" name="Rectangle 39">
              <a:extLst>
                <a:ext uri="{FF2B5EF4-FFF2-40B4-BE49-F238E27FC236}">
                  <a16:creationId xmlns:a16="http://schemas.microsoft.com/office/drawing/2014/main" id="{165DB0E8-6C71-40DF-BD69-84B491FA0EC9}"/>
                </a:ext>
              </a:extLst>
            </p:cNvPr>
            <p:cNvSpPr/>
            <p:nvPr/>
          </p:nvSpPr>
          <p:spPr>
            <a:xfrm>
              <a:off x="5461457" y="1592179"/>
              <a:ext cx="5338321" cy="369332"/>
            </a:xfrm>
            <a:prstGeom prst="rect">
              <a:avLst/>
            </a:prstGeom>
            <a:ln>
              <a:solidFill>
                <a:schemeClr val="tx1"/>
              </a:solidFill>
            </a:ln>
          </p:spPr>
          <p:txBody>
            <a:bodyPr wrap="none">
              <a:spAutoFit/>
            </a:bodyPr>
            <a:lstStyle/>
            <a:p>
              <a:pPr marL="12700" lvl="1" algn="ctr"/>
              <a:r>
                <a:rPr lang="en-US" b="1" i="1" dirty="0"/>
                <a:t>Goal: </a:t>
              </a:r>
              <a:r>
                <a:rPr lang="en-US" i="1" dirty="0"/>
                <a:t>study strain localization in microstructure.</a:t>
              </a:r>
            </a:p>
          </p:txBody>
        </p:sp>
      </p:grpSp>
      <p:sp>
        <p:nvSpPr>
          <p:cNvPr id="2" name="Slide Number Placeholder 1">
            <a:extLst>
              <a:ext uri="{FF2B5EF4-FFF2-40B4-BE49-F238E27FC236}">
                <a16:creationId xmlns:a16="http://schemas.microsoft.com/office/drawing/2014/main" id="{74F258F8-8C4E-4643-931D-928298B76C3F}"/>
              </a:ext>
            </a:extLst>
          </p:cNvPr>
          <p:cNvSpPr>
            <a:spLocks noGrp="1"/>
          </p:cNvSpPr>
          <p:nvPr>
            <p:ph type="sldNum" sz="quarter" idx="12"/>
          </p:nvPr>
        </p:nvSpPr>
        <p:spPr/>
        <p:txBody>
          <a:bodyPr/>
          <a:lstStyle/>
          <a:p>
            <a:fld id="{A5E55A7B-7854-E145-92D9-B491DF4BAE2D}" type="slidenum">
              <a:rPr lang="en-US" smtClean="0"/>
              <a:pPr/>
              <a:t>26</a:t>
            </a:fld>
            <a:endParaRPr lang="en-US" dirty="0"/>
          </a:p>
        </p:txBody>
      </p:sp>
      <p:pic>
        <p:nvPicPr>
          <p:cNvPr id="6" name="Picture 5" descr="albany_90.png">
            <a:extLst>
              <a:ext uri="{FF2B5EF4-FFF2-40B4-BE49-F238E27FC236}">
                <a16:creationId xmlns:a16="http://schemas.microsoft.com/office/drawing/2014/main" id="{96151032-F063-3F96-AF5E-7DBCBD7A74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83297" y="5047273"/>
            <a:ext cx="1300368" cy="676492"/>
          </a:xfrm>
          <a:prstGeom prst="rect">
            <a:avLst/>
          </a:prstGeom>
        </p:spPr>
      </p:pic>
    </p:spTree>
    <p:extLst>
      <p:ext uri="{BB962C8B-B14F-4D97-AF65-F5344CB8AC3E}">
        <p14:creationId xmlns:p14="http://schemas.microsoft.com/office/powerpoint/2010/main" val="4174984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4DEDE73E-F27A-4E8A-AFEC-DAC5059E9626}"/>
              </a:ext>
            </a:extLst>
          </p:cNvPr>
          <p:cNvPicPr>
            <a:picLocks noChangeAspect="1"/>
          </p:cNvPicPr>
          <p:nvPr/>
        </p:nvPicPr>
        <p:blipFill>
          <a:blip r:embed="rId3"/>
          <a:stretch>
            <a:fillRect/>
          </a:stretch>
        </p:blipFill>
        <p:spPr>
          <a:xfrm>
            <a:off x="6550225" y="3808504"/>
            <a:ext cx="4983447" cy="2671415"/>
          </a:xfrm>
          <a:prstGeom prst="rect">
            <a:avLst/>
          </a:prstGeom>
        </p:spPr>
      </p:pic>
      <p:sp>
        <p:nvSpPr>
          <p:cNvPr id="101" name="TextShape 1"/>
          <p:cNvSpPr txBox="1"/>
          <p:nvPr/>
        </p:nvSpPr>
        <p:spPr>
          <a:xfrm>
            <a:off x="742950" y="-8685"/>
            <a:ext cx="8229240" cy="991440"/>
          </a:xfrm>
          <a:prstGeom prst="rect">
            <a:avLst/>
          </a:prstGeom>
          <a:noFill/>
          <a:ln>
            <a:noFill/>
          </a:ln>
        </p:spPr>
        <p:txBody>
          <a:bodyPr anchor="ctr"/>
          <a:lstStyle/>
          <a:p>
            <a:r>
              <a:rPr lang="en-US" sz="2800" dirty="0">
                <a:latin typeface="Gill Sans MT" panose="020B0502020104020203" pitchFamily="34" charset="0"/>
              </a:rPr>
              <a:t>Outline</a:t>
            </a:r>
            <a:endParaRPr sz="2800" dirty="0">
              <a:latin typeface="Gill Sans MT" panose="020B0502020104020203" pitchFamily="34" charset="0"/>
            </a:endParaRPr>
          </a:p>
        </p:txBody>
      </p:sp>
      <p:sp>
        <p:nvSpPr>
          <p:cNvPr id="102" name="TextShape 2"/>
          <p:cNvSpPr txBox="1"/>
          <p:nvPr/>
        </p:nvSpPr>
        <p:spPr>
          <a:xfrm>
            <a:off x="198449" y="951071"/>
            <a:ext cx="6726226" cy="5348870"/>
          </a:xfrm>
          <a:prstGeom prst="rect">
            <a:avLst/>
          </a:prstGeom>
          <a:noFill/>
          <a:ln>
            <a:noFill/>
          </a:ln>
        </p:spPr>
        <p:txBody>
          <a:bodyPr/>
          <a:lstStyle/>
          <a:p>
            <a:pPr marL="457200" indent="-457200">
              <a:buAutoNum type="arabicPeriod"/>
            </a:pPr>
            <a:r>
              <a:rPr lang="en-US" sz="2200" b="1" dirty="0"/>
              <a:t>Schwarz Alternating Method for Coupling of Full Order Models (FOMs) in Solid Mechanics</a:t>
            </a:r>
          </a:p>
          <a:p>
            <a:pPr marL="457200" indent="-457200">
              <a:buAutoNum type="arabicPeriod"/>
            </a:pPr>
            <a:endParaRPr lang="en-US" sz="400" dirty="0"/>
          </a:p>
          <a:p>
            <a:pPr marL="914400" lvl="1" indent="-457200">
              <a:buFont typeface="Arial" panose="020B0604020202020204" pitchFamily="34" charset="0"/>
              <a:buChar char="•"/>
            </a:pPr>
            <a:r>
              <a:rPr lang="en-US" sz="2200" dirty="0"/>
              <a:t>Motivation &amp; Background</a:t>
            </a:r>
          </a:p>
          <a:p>
            <a:pPr marL="914400" lvl="1" indent="-457200">
              <a:buFont typeface="Arial" panose="020B0604020202020204" pitchFamily="34" charset="0"/>
              <a:buChar char="•"/>
            </a:pPr>
            <a:endParaRPr lang="en-US" sz="400" dirty="0"/>
          </a:p>
          <a:p>
            <a:pPr marL="914400" lvl="1" indent="-457200">
              <a:buFont typeface="Arial" panose="020B0604020202020204" pitchFamily="34" charset="0"/>
              <a:buChar char="•"/>
            </a:pPr>
            <a:r>
              <a:rPr lang="en-US" sz="2200" dirty="0"/>
              <a:t>Quasistatic Formulation</a:t>
            </a:r>
          </a:p>
          <a:p>
            <a:pPr marL="914400" lvl="1" indent="-457200">
              <a:buFont typeface="Arial" panose="020B0604020202020204" pitchFamily="34" charset="0"/>
              <a:buChar char="•"/>
            </a:pPr>
            <a:endParaRPr lang="en-US" sz="400" dirty="0"/>
          </a:p>
          <a:p>
            <a:pPr marL="1371600" lvl="2" indent="-457200">
              <a:buFont typeface="Wingdings" panose="05000000000000000000" pitchFamily="2" charset="2"/>
              <a:buChar char="Ø"/>
            </a:pPr>
            <a:r>
              <a:rPr lang="en-US" sz="2200" dirty="0"/>
              <a:t>Numerical Examples</a:t>
            </a:r>
          </a:p>
          <a:p>
            <a:pPr marL="1371600" lvl="2" indent="-457200">
              <a:buFont typeface="Wingdings" panose="05000000000000000000" pitchFamily="2" charset="2"/>
              <a:buChar char="Ø"/>
            </a:pPr>
            <a:endParaRPr lang="en-US" sz="400" dirty="0"/>
          </a:p>
          <a:p>
            <a:pPr marL="914400" lvl="1" indent="-457200">
              <a:buFont typeface="Arial" panose="020B0604020202020204" pitchFamily="34" charset="0"/>
              <a:buChar char="•"/>
            </a:pPr>
            <a:r>
              <a:rPr lang="en-US" sz="2200" b="1" dirty="0"/>
              <a:t>Extension to Dynamics </a:t>
            </a:r>
          </a:p>
          <a:p>
            <a:pPr marL="914400" lvl="1" indent="-457200">
              <a:buFont typeface="Arial" panose="020B0604020202020204" pitchFamily="34" charset="0"/>
              <a:buChar char="•"/>
            </a:pPr>
            <a:endParaRPr lang="en-US" sz="400" dirty="0"/>
          </a:p>
          <a:p>
            <a:pPr marL="1371600" lvl="2" indent="-457200">
              <a:buFont typeface="Wingdings" panose="05000000000000000000" pitchFamily="2" charset="2"/>
              <a:buChar char="Ø"/>
            </a:pPr>
            <a:r>
              <a:rPr lang="en-US" sz="2200" dirty="0"/>
              <a:t>Numerical Examples</a:t>
            </a:r>
          </a:p>
          <a:p>
            <a:pPr marL="1371600" lvl="2" indent="-457200">
              <a:buFont typeface="Wingdings" panose="05000000000000000000" pitchFamily="2" charset="2"/>
              <a:buChar char="Ø"/>
            </a:pPr>
            <a:endParaRPr lang="en-US" sz="400" dirty="0"/>
          </a:p>
          <a:p>
            <a:pPr marL="1371600" lvl="2" indent="-457200">
              <a:buFont typeface="Wingdings" panose="05000000000000000000" pitchFamily="2" charset="2"/>
              <a:buChar char="Ø"/>
            </a:pPr>
            <a:endParaRPr lang="en-US" sz="400" dirty="0"/>
          </a:p>
          <a:p>
            <a:pPr marL="457200" indent="-457200">
              <a:buAutoNum type="arabicPeriod"/>
            </a:pPr>
            <a:r>
              <a:rPr lang="en-US" sz="2200" dirty="0"/>
              <a:t>Schwarz Alternating Method for FOM-ROM* and ROM-ROM Coupling</a:t>
            </a:r>
          </a:p>
          <a:p>
            <a:pPr marL="457200" indent="-457200">
              <a:buAutoNum type="arabicPeriod"/>
            </a:pPr>
            <a:endParaRPr lang="en-US" sz="400" dirty="0"/>
          </a:p>
          <a:p>
            <a:pPr marL="914400" lvl="1" indent="-457200">
              <a:buFont typeface="Arial" panose="020B0604020202020204" pitchFamily="34" charset="0"/>
              <a:buChar char="•"/>
            </a:pPr>
            <a:r>
              <a:rPr lang="en-US" sz="2200" dirty="0"/>
              <a:t>Motivation &amp; Background </a:t>
            </a:r>
          </a:p>
          <a:p>
            <a:pPr marL="914400" lvl="1" indent="-457200">
              <a:buFont typeface="Arial" panose="020B0604020202020204" pitchFamily="34" charset="0"/>
              <a:buChar char="•"/>
            </a:pPr>
            <a:endParaRPr lang="en-US" sz="400" dirty="0"/>
          </a:p>
          <a:p>
            <a:pPr marL="914400" lvl="1" indent="-457200">
              <a:buFont typeface="Arial" panose="020B0604020202020204" pitchFamily="34" charset="0"/>
              <a:buChar char="•"/>
            </a:pPr>
            <a:r>
              <a:rPr lang="en-US" sz="2200" dirty="0"/>
              <a:t>Formulation</a:t>
            </a:r>
          </a:p>
          <a:p>
            <a:pPr marL="914400" lvl="1" indent="-457200">
              <a:buFont typeface="Arial" panose="020B0604020202020204" pitchFamily="34" charset="0"/>
              <a:buChar char="•"/>
            </a:pPr>
            <a:endParaRPr lang="en-US" sz="400" dirty="0"/>
          </a:p>
          <a:p>
            <a:pPr marL="914400" lvl="1" indent="-457200">
              <a:buFont typeface="Arial" panose="020B0604020202020204" pitchFamily="34" charset="0"/>
              <a:buChar char="•"/>
            </a:pPr>
            <a:r>
              <a:rPr lang="en-US" sz="2200" dirty="0"/>
              <a:t>Numerical Examples</a:t>
            </a:r>
          </a:p>
          <a:p>
            <a:pPr marL="914400" lvl="1" indent="-457200">
              <a:buFont typeface="Arial" panose="020B0604020202020204" pitchFamily="34" charset="0"/>
              <a:buChar char="•"/>
            </a:pPr>
            <a:endParaRPr lang="en-US" sz="400" dirty="0"/>
          </a:p>
          <a:p>
            <a:pPr marL="914400" lvl="1" indent="-457200">
              <a:buFont typeface="Arial" panose="020B0604020202020204" pitchFamily="34" charset="0"/>
              <a:buChar char="•"/>
            </a:pPr>
            <a:endParaRPr lang="en-US" sz="400" dirty="0"/>
          </a:p>
          <a:p>
            <a:pPr marL="457200" indent="-457200">
              <a:buFont typeface="+mj-lt"/>
              <a:buAutoNum type="arabicPeriod"/>
            </a:pPr>
            <a:r>
              <a:rPr lang="en-US" sz="2200" dirty="0"/>
              <a:t>Summary and Future Work </a:t>
            </a:r>
          </a:p>
          <a:p>
            <a:endParaRPr lang="en-US" sz="2200" dirty="0"/>
          </a:p>
          <a:p>
            <a:pPr marL="914400" lvl="1" indent="-457200">
              <a:buFont typeface="Arial" panose="020B0604020202020204" pitchFamily="34" charset="0"/>
              <a:buChar char="•"/>
            </a:pPr>
            <a:endParaRPr lang="en-US" sz="2200" dirty="0"/>
          </a:p>
          <a:p>
            <a:pPr marL="914400" lvl="1" indent="-457200">
              <a:buFont typeface="Arial" panose="020B0604020202020204" pitchFamily="34" charset="0"/>
              <a:buChar char="•"/>
            </a:pPr>
            <a:endParaRPr lang="en-US" sz="2200" dirty="0"/>
          </a:p>
          <a:p>
            <a:endParaRPr sz="2200" dirty="0"/>
          </a:p>
        </p:txBody>
      </p:sp>
      <p:sp>
        <p:nvSpPr>
          <p:cNvPr id="2" name="Slide Number Placeholder 1">
            <a:extLst>
              <a:ext uri="{FF2B5EF4-FFF2-40B4-BE49-F238E27FC236}">
                <a16:creationId xmlns:a16="http://schemas.microsoft.com/office/drawing/2014/main" id="{805E14DB-F505-4B6E-B151-6BAAB23A7FBF}"/>
              </a:ext>
            </a:extLst>
          </p:cNvPr>
          <p:cNvSpPr>
            <a:spLocks noGrp="1"/>
          </p:cNvSpPr>
          <p:nvPr>
            <p:ph type="sldNum" sz="quarter" idx="12"/>
          </p:nvPr>
        </p:nvSpPr>
        <p:spPr/>
        <p:txBody>
          <a:bodyPr/>
          <a:lstStyle/>
          <a:p>
            <a:fld id="{A5E55A7B-7854-E145-92D9-B491DF4BAE2D}" type="slidenum">
              <a:rPr lang="en-US" smtClean="0"/>
              <a:pPr/>
              <a:t>27</a:t>
            </a:fld>
            <a:endParaRPr lang="en-US" dirty="0"/>
          </a:p>
        </p:txBody>
      </p:sp>
      <p:sp>
        <p:nvSpPr>
          <p:cNvPr id="3" name="TextBox 2">
            <a:extLst>
              <a:ext uri="{FF2B5EF4-FFF2-40B4-BE49-F238E27FC236}">
                <a16:creationId xmlns:a16="http://schemas.microsoft.com/office/drawing/2014/main" id="{9C17EAC9-2546-4C83-9D8B-C19B660FE055}"/>
              </a:ext>
            </a:extLst>
          </p:cNvPr>
          <p:cNvSpPr txBox="1"/>
          <p:nvPr/>
        </p:nvSpPr>
        <p:spPr>
          <a:xfrm>
            <a:off x="64951" y="6479919"/>
            <a:ext cx="4911047" cy="338554"/>
          </a:xfrm>
          <a:prstGeom prst="rect">
            <a:avLst/>
          </a:prstGeom>
          <a:noFill/>
        </p:spPr>
        <p:txBody>
          <a:bodyPr wrap="square" rtlCol="0">
            <a:spAutoFit/>
          </a:bodyPr>
          <a:lstStyle/>
          <a:p>
            <a:r>
              <a:rPr lang="en-US" sz="1600" dirty="0">
                <a:cs typeface="Calibri" panose="020F0502020204030204" pitchFamily="34" charset="0"/>
              </a:rPr>
              <a:t>* Projection-based Reduced Order Model</a:t>
            </a:r>
          </a:p>
        </p:txBody>
      </p:sp>
      <p:pic>
        <p:nvPicPr>
          <p:cNvPr id="4" name="Picture 3" descr="notched-cylinder-hex-coarse-tet-fine-deformed.png">
            <a:extLst>
              <a:ext uri="{FF2B5EF4-FFF2-40B4-BE49-F238E27FC236}">
                <a16:creationId xmlns:a16="http://schemas.microsoft.com/office/drawing/2014/main" id="{1EC5274F-3932-4BA7-C07C-B0ED02DFD9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0705" y="738680"/>
            <a:ext cx="3614888" cy="2470775"/>
          </a:xfrm>
          <a:prstGeom prst="rect">
            <a:avLst/>
          </a:prstGeom>
        </p:spPr>
      </p:pic>
    </p:spTree>
    <p:extLst>
      <p:ext uri="{BB962C8B-B14F-4D97-AF65-F5344CB8AC3E}">
        <p14:creationId xmlns:p14="http://schemas.microsoft.com/office/powerpoint/2010/main" val="298703031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49484" y="223365"/>
            <a:ext cx="7915056" cy="649182"/>
          </a:xfrm>
          <a:prstGeom prst="rect">
            <a:avLst/>
          </a:prstGeom>
          <a:solidFill>
            <a:schemeClr val="bg1"/>
          </a:solidFill>
        </p:spPr>
        <p:txBody>
          <a:bodyPr>
            <a:noAutofit/>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2800" dirty="0">
                <a:solidFill>
                  <a:schemeClr val="tx1"/>
                </a:solidFill>
                <a:latin typeface="Gill Sans MT" panose="020B0502020104020203" pitchFamily="34" charset="0"/>
              </a:rPr>
              <a:t>Solid Dynamics Formulation</a:t>
            </a:r>
          </a:p>
        </p:txBody>
      </p:sp>
      <p:sp>
        <p:nvSpPr>
          <p:cNvPr id="4" name="Slide Number Placeholder 3">
            <a:extLst>
              <a:ext uri="{FF2B5EF4-FFF2-40B4-BE49-F238E27FC236}">
                <a16:creationId xmlns:a16="http://schemas.microsoft.com/office/drawing/2014/main" id="{08CC152D-E1DD-4F19-AE0F-28F8A4C5A83F}"/>
              </a:ext>
            </a:extLst>
          </p:cNvPr>
          <p:cNvSpPr>
            <a:spLocks noGrp="1"/>
          </p:cNvSpPr>
          <p:nvPr>
            <p:ph type="sldNum" sz="quarter" idx="12"/>
          </p:nvPr>
        </p:nvSpPr>
        <p:spPr/>
        <p:txBody>
          <a:bodyPr/>
          <a:lstStyle/>
          <a:p>
            <a:fld id="{A5E55A7B-7854-E145-92D9-B491DF4BAE2D}" type="slidenum">
              <a:rPr lang="en-US" smtClean="0"/>
              <a:pPr/>
              <a:t>28</a:t>
            </a:fld>
            <a:endParaRPr lang="en-US" dirty="0"/>
          </a:p>
        </p:txBody>
      </p:sp>
      <p:sp>
        <p:nvSpPr>
          <p:cNvPr id="2" name="TextBox 1">
            <a:extLst>
              <a:ext uri="{FF2B5EF4-FFF2-40B4-BE49-F238E27FC236}">
                <a16:creationId xmlns:a16="http://schemas.microsoft.com/office/drawing/2014/main" id="{EF1495C6-FAA8-4957-AB07-59C6072ADFD3}"/>
              </a:ext>
            </a:extLst>
          </p:cNvPr>
          <p:cNvSpPr txBox="1"/>
          <p:nvPr/>
        </p:nvSpPr>
        <p:spPr>
          <a:xfrm>
            <a:off x="749484" y="1100091"/>
            <a:ext cx="8486454" cy="400110"/>
          </a:xfrm>
          <a:prstGeom prst="rect">
            <a:avLst/>
          </a:prstGeom>
          <a:noFill/>
        </p:spPr>
        <p:txBody>
          <a:bodyPr wrap="square" rtlCol="0">
            <a:spAutoFit/>
          </a:bodyPr>
          <a:lstStyle/>
          <a:p>
            <a:pPr marL="285750" indent="-285750">
              <a:buFont typeface="Arial" panose="020B0604020202020204" pitchFamily="34" charset="0"/>
              <a:buChar char="•"/>
            </a:pPr>
            <a:r>
              <a:rPr lang="en-US" sz="2000" dirty="0">
                <a:cs typeface="Calibri" panose="020F0502020204030204" pitchFamily="34" charset="0"/>
              </a:rPr>
              <a:t>Kinetic energy: </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7E2C753-6BF3-45AD-BE1B-71D23F9BB323}"/>
                  </a:ext>
                </a:extLst>
              </p:cNvPr>
              <p:cNvSpPr txBox="1"/>
              <p:nvPr/>
            </p:nvSpPr>
            <p:spPr>
              <a:xfrm>
                <a:off x="3662706" y="864601"/>
                <a:ext cx="2433294" cy="6455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𝑇</m:t>
                      </m:r>
                      <m:d>
                        <m:dPr>
                          <m:ctrlPr>
                            <a:rPr lang="en-US" i="1">
                              <a:latin typeface="Cambria Math" panose="02040503050406030204" pitchFamily="18" charset="0"/>
                            </a:rPr>
                          </m:ctrlPr>
                        </m:dPr>
                        <m:e>
                          <m:acc>
                            <m:accPr>
                              <m:chr m:val="̇"/>
                              <m:ctrlPr>
                                <a:rPr lang="en-US" b="1" i="1">
                                  <a:latin typeface="Cambria Math" panose="02040503050406030204" pitchFamily="18" charset="0"/>
                                </a:rPr>
                              </m:ctrlPr>
                            </m:accPr>
                            <m:e>
                              <m:r>
                                <a:rPr lang="en-US" b="1" i="1">
                                  <a:latin typeface="Cambria Math" panose="02040503050406030204" pitchFamily="18" charset="0"/>
                                  <a:ea typeface="Cambria Math" panose="02040503050406030204" pitchFamily="18" charset="0"/>
                                </a:rPr>
                                <m:t>𝝋</m:t>
                              </m:r>
                            </m:e>
                          </m:acc>
                        </m:e>
                      </m:d>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nary>
                        <m:naryPr>
                          <m:ctrlPr>
                            <a:rPr lang="en-US" i="1">
                              <a:latin typeface="Cambria Math" panose="02040503050406030204" pitchFamily="18" charset="0"/>
                            </a:rPr>
                          </m:ctrlPr>
                        </m:naryPr>
                        <m:sub>
                          <m:r>
                            <m:rPr>
                              <m:sty m:val="p"/>
                              <m:brk m:alnAt="23"/>
                            </m:rPr>
                            <a:rPr lang="el-GR" i="1">
                              <a:latin typeface="Cambria Math" panose="02040503050406030204" pitchFamily="18" charset="0"/>
                              <a:ea typeface="Cambria Math" panose="02040503050406030204" pitchFamily="18" charset="0"/>
                            </a:rPr>
                            <m:t>Ω</m:t>
                          </m:r>
                        </m:sub>
                        <m:sup/>
                        <m:e>
                          <m:r>
                            <a:rPr lang="en-US" i="1">
                              <a:latin typeface="Cambria Math" panose="02040503050406030204" pitchFamily="18" charset="0"/>
                              <a:ea typeface="Cambria Math" panose="02040503050406030204" pitchFamily="18" charset="0"/>
                            </a:rPr>
                            <m:t>𝜌</m:t>
                          </m:r>
                          <m:acc>
                            <m:accPr>
                              <m:chr m:val="̇"/>
                              <m:ctrlPr>
                                <a:rPr lang="en-US" b="1" i="1">
                                  <a:latin typeface="Cambria Math" panose="02040503050406030204" pitchFamily="18" charset="0"/>
                                </a:rPr>
                              </m:ctrlPr>
                            </m:accPr>
                            <m:e>
                              <m:r>
                                <a:rPr lang="en-US" b="1" i="1">
                                  <a:latin typeface="Cambria Math" panose="02040503050406030204" pitchFamily="18" charset="0"/>
                                  <a:ea typeface="Cambria Math" panose="02040503050406030204" pitchFamily="18" charset="0"/>
                                </a:rPr>
                                <m:t>𝝋</m:t>
                              </m:r>
                            </m:e>
                          </m:acc>
                          <m:r>
                            <a:rPr lang="en-US" i="1">
                              <a:latin typeface="Cambria Math" panose="02040503050406030204" pitchFamily="18" charset="0"/>
                              <a:ea typeface="Cambria Math" panose="02040503050406030204" pitchFamily="18" charset="0"/>
                            </a:rPr>
                            <m:t>∙</m:t>
                          </m:r>
                          <m:acc>
                            <m:accPr>
                              <m:chr m:val="̇"/>
                              <m:ctrlPr>
                                <a:rPr lang="en-US" b="1" i="1">
                                  <a:latin typeface="Cambria Math" panose="02040503050406030204" pitchFamily="18" charset="0"/>
                                </a:rPr>
                              </m:ctrlPr>
                            </m:accPr>
                            <m:e>
                              <m:r>
                                <a:rPr lang="en-US" b="1" i="1">
                                  <a:latin typeface="Cambria Math" panose="02040503050406030204" pitchFamily="18" charset="0"/>
                                  <a:ea typeface="Cambria Math" panose="02040503050406030204" pitchFamily="18" charset="0"/>
                                </a:rPr>
                                <m:t>𝝋</m:t>
                              </m:r>
                            </m:e>
                          </m:acc>
                          <m:r>
                            <a:rPr lang="en-US" b="1"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𝑑𝑉</m:t>
                          </m:r>
                        </m:e>
                      </m:nary>
                    </m:oMath>
                  </m:oMathPara>
                </a14:m>
                <a:endParaRPr lang="en-US" dirty="0"/>
              </a:p>
            </p:txBody>
          </p:sp>
        </mc:Choice>
        <mc:Fallback xmlns="">
          <p:sp>
            <p:nvSpPr>
              <p:cNvPr id="3" name="TextBox 2">
                <a:extLst>
                  <a:ext uri="{FF2B5EF4-FFF2-40B4-BE49-F238E27FC236}">
                    <a16:creationId xmlns:a16="http://schemas.microsoft.com/office/drawing/2014/main" id="{87E2C753-6BF3-45AD-BE1B-71D23F9BB323}"/>
                  </a:ext>
                </a:extLst>
              </p:cNvPr>
              <p:cNvSpPr txBox="1">
                <a:spLocks noRot="1" noChangeAspect="1" noMove="1" noResize="1" noEditPoints="1" noAdjustHandles="1" noChangeArrowheads="1" noChangeShapeType="1" noTextEdit="1"/>
              </p:cNvSpPr>
              <p:nvPr/>
            </p:nvSpPr>
            <p:spPr>
              <a:xfrm>
                <a:off x="3662706" y="864601"/>
                <a:ext cx="2433294" cy="645561"/>
              </a:xfrm>
              <a:prstGeom prst="rect">
                <a:avLst/>
              </a:prstGeom>
              <a:blipFill>
                <a:blip r:embed="rId3"/>
                <a:stretch>
                  <a:fillRect/>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F71187B5-6017-4B12-BBE4-70DF904CC8E3}"/>
              </a:ext>
            </a:extLst>
          </p:cNvPr>
          <p:cNvSpPr txBox="1"/>
          <p:nvPr/>
        </p:nvSpPr>
        <p:spPr>
          <a:xfrm>
            <a:off x="749484" y="1900545"/>
            <a:ext cx="2825922" cy="400110"/>
          </a:xfrm>
          <a:prstGeom prst="rect">
            <a:avLst/>
          </a:prstGeom>
          <a:noFill/>
        </p:spPr>
        <p:txBody>
          <a:bodyPr wrap="square" rtlCol="0">
            <a:spAutoFit/>
          </a:bodyPr>
          <a:lstStyle/>
          <a:p>
            <a:pPr marL="285750" indent="-285750">
              <a:buFont typeface="Arial" panose="020B0604020202020204" pitchFamily="34" charset="0"/>
              <a:buChar char="•"/>
            </a:pPr>
            <a:r>
              <a:rPr lang="en-US" sz="2000" dirty="0">
                <a:cs typeface="Calibri" panose="020F0502020204030204" pitchFamily="34" charset="0"/>
              </a:rPr>
              <a:t>Potential energy: </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127D24B-20AF-406B-AF27-068CFE56B845}"/>
                  </a:ext>
                </a:extLst>
              </p:cNvPr>
              <p:cNvSpPr txBox="1"/>
              <p:nvPr/>
            </p:nvSpPr>
            <p:spPr>
              <a:xfrm>
                <a:off x="3355301" y="1700826"/>
                <a:ext cx="4610459" cy="73789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𝑉</m:t>
                      </m:r>
                      <m:d>
                        <m:dPr>
                          <m:ctrlPr>
                            <a:rPr lang="en-US" i="1">
                              <a:latin typeface="Cambria Math" panose="02040503050406030204" pitchFamily="18" charset="0"/>
                            </a:rPr>
                          </m:ctrlPr>
                        </m:dPr>
                        <m:e>
                          <m:r>
                            <a:rPr lang="en-US" b="1" i="1">
                              <a:latin typeface="Cambria Math" panose="02040503050406030204" pitchFamily="18" charset="0"/>
                              <a:ea typeface="Cambria Math" panose="02040503050406030204" pitchFamily="18" charset="0"/>
                            </a:rPr>
                            <m:t>𝝋</m:t>
                          </m:r>
                        </m:e>
                      </m:d>
                      <m:r>
                        <a:rPr lang="en-US" i="1">
                          <a:latin typeface="Cambria Math" panose="02040503050406030204" pitchFamily="18" charset="0"/>
                          <a:ea typeface="Cambria Math" panose="02040503050406030204" pitchFamily="18" charset="0"/>
                        </a:rPr>
                        <m:t>≔</m:t>
                      </m:r>
                      <m:nary>
                        <m:naryPr>
                          <m:ctrlPr>
                            <a:rPr lang="en-US" i="1">
                              <a:latin typeface="Cambria Math" panose="02040503050406030204" pitchFamily="18" charset="0"/>
                              <a:ea typeface="Cambria Math" panose="02040503050406030204" pitchFamily="18" charset="0"/>
                            </a:rPr>
                          </m:ctrlPr>
                        </m:naryPr>
                        <m:sub>
                          <m:r>
                            <m:rPr>
                              <m:sty m:val="p"/>
                              <m:brk m:alnAt="23"/>
                            </m:rPr>
                            <a:rPr lang="el-GR" i="1">
                              <a:latin typeface="Cambria Math" panose="02040503050406030204" pitchFamily="18" charset="0"/>
                              <a:ea typeface="Cambria Math" panose="02040503050406030204" pitchFamily="18" charset="0"/>
                            </a:rPr>
                            <m:t>Ω</m:t>
                          </m:r>
                        </m:sub>
                        <m:sup/>
                        <m:e>
                          <m:r>
                            <a:rPr lang="en-US" i="1">
                              <a:latin typeface="Cambria Math" panose="02040503050406030204" pitchFamily="18" charset="0"/>
                              <a:ea typeface="Cambria Math" panose="02040503050406030204" pitchFamily="18" charset="0"/>
                            </a:rPr>
                            <m:t>𝐴</m:t>
                          </m:r>
                          <m:d>
                            <m:dPr>
                              <m:ctrlPr>
                                <a:rPr lang="en-US" i="1">
                                  <a:latin typeface="Cambria Math" panose="02040503050406030204" pitchFamily="18" charset="0"/>
                                  <a:ea typeface="Cambria Math" panose="02040503050406030204" pitchFamily="18" charset="0"/>
                                </a:rPr>
                              </m:ctrlPr>
                            </m:dPr>
                            <m:e>
                              <m:r>
                                <a:rPr lang="en-US" b="1" i="1">
                                  <a:latin typeface="Cambria Math" panose="02040503050406030204" pitchFamily="18" charset="0"/>
                                  <a:ea typeface="Cambria Math" panose="02040503050406030204" pitchFamily="18" charset="0"/>
                                </a:rPr>
                                <m:t>𝑭</m:t>
                              </m:r>
                              <m:r>
                                <a:rPr lang="en-US" i="1">
                                  <a:latin typeface="Cambria Math" panose="02040503050406030204" pitchFamily="18" charset="0"/>
                                  <a:ea typeface="Cambria Math" panose="02040503050406030204" pitchFamily="18" charset="0"/>
                                </a:rPr>
                                <m:t>,</m:t>
                              </m:r>
                              <m:r>
                                <a:rPr lang="en-US" b="1" i="1">
                                  <a:latin typeface="Cambria Math" panose="02040503050406030204" pitchFamily="18" charset="0"/>
                                  <a:ea typeface="Cambria Math" panose="02040503050406030204" pitchFamily="18" charset="0"/>
                                </a:rPr>
                                <m:t>𝒁</m:t>
                              </m:r>
                            </m:e>
                          </m:d>
                          <m:r>
                            <a:rPr lang="en-US" i="1">
                              <a:latin typeface="Cambria Math" panose="02040503050406030204" pitchFamily="18" charset="0"/>
                              <a:ea typeface="Cambria Math" panose="02040503050406030204" pitchFamily="18" charset="0"/>
                            </a:rPr>
                            <m:t>𝑑𝑉</m:t>
                          </m:r>
                          <m:r>
                            <a:rPr lang="en-US" i="1">
                              <a:latin typeface="Cambria Math" panose="02040503050406030204" pitchFamily="18" charset="0"/>
                              <a:ea typeface="Cambria Math" panose="02040503050406030204" pitchFamily="18" charset="0"/>
                            </a:rPr>
                            <m:t> − </m:t>
                          </m:r>
                          <m:nary>
                            <m:naryPr>
                              <m:ctrlPr>
                                <a:rPr lang="en-US" i="1">
                                  <a:latin typeface="Cambria Math" panose="02040503050406030204" pitchFamily="18" charset="0"/>
                                  <a:ea typeface="Cambria Math" panose="02040503050406030204" pitchFamily="18" charset="0"/>
                                </a:rPr>
                              </m:ctrlPr>
                            </m:naryPr>
                            <m:sub>
                              <m:r>
                                <m:rPr>
                                  <m:sty m:val="p"/>
                                  <m:brk m:alnAt="23"/>
                                </m:rPr>
                                <a:rPr lang="el-GR" i="1">
                                  <a:latin typeface="Cambria Math" panose="02040503050406030204" pitchFamily="18" charset="0"/>
                                  <a:ea typeface="Cambria Math" panose="02040503050406030204" pitchFamily="18" charset="0"/>
                                </a:rPr>
                                <m:t>Ω</m:t>
                              </m:r>
                            </m:sub>
                            <m:sup/>
                            <m:e>
                              <m:r>
                                <a:rPr lang="en-US" i="1">
                                  <a:latin typeface="Cambria Math" panose="02040503050406030204" pitchFamily="18" charset="0"/>
                                  <a:ea typeface="Cambria Math" panose="02040503050406030204" pitchFamily="18" charset="0"/>
                                </a:rPr>
                                <m:t>𝜌</m:t>
                              </m:r>
                              <m:r>
                                <a:rPr lang="en-US" b="1" i="1">
                                  <a:latin typeface="Cambria Math" panose="02040503050406030204" pitchFamily="18" charset="0"/>
                                  <a:ea typeface="Cambria Math" panose="02040503050406030204" pitchFamily="18" charset="0"/>
                                </a:rPr>
                                <m:t>𝑩</m:t>
                              </m:r>
                              <m:r>
                                <a:rPr lang="en-US" i="1">
                                  <a:latin typeface="Cambria Math" panose="02040503050406030204" pitchFamily="18" charset="0"/>
                                  <a:ea typeface="Cambria Math" panose="02040503050406030204" pitchFamily="18" charset="0"/>
                                </a:rPr>
                                <m:t>∙</m:t>
                              </m:r>
                              <m:r>
                                <a:rPr lang="en-US" b="1" i="1">
                                  <a:latin typeface="Cambria Math" panose="02040503050406030204" pitchFamily="18" charset="0"/>
                                  <a:ea typeface="Cambria Math" panose="02040503050406030204" pitchFamily="18" charset="0"/>
                                </a:rPr>
                                <m:t>𝝋</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𝑑𝑉</m:t>
                              </m:r>
                            </m:e>
                          </m:nary>
                        </m:e>
                      </m:nary>
                    </m:oMath>
                  </m:oMathPara>
                </a14:m>
                <a:endParaRPr lang="en-US" dirty="0"/>
              </a:p>
            </p:txBody>
          </p:sp>
        </mc:Choice>
        <mc:Fallback xmlns="">
          <p:sp>
            <p:nvSpPr>
              <p:cNvPr id="7" name="TextBox 6">
                <a:extLst>
                  <a:ext uri="{FF2B5EF4-FFF2-40B4-BE49-F238E27FC236}">
                    <a16:creationId xmlns:a16="http://schemas.microsoft.com/office/drawing/2014/main" id="{3127D24B-20AF-406B-AF27-068CFE56B845}"/>
                  </a:ext>
                </a:extLst>
              </p:cNvPr>
              <p:cNvSpPr txBox="1">
                <a:spLocks noRot="1" noChangeAspect="1" noMove="1" noResize="1" noEditPoints="1" noAdjustHandles="1" noChangeArrowheads="1" noChangeShapeType="1" noTextEdit="1"/>
              </p:cNvSpPr>
              <p:nvPr/>
            </p:nvSpPr>
            <p:spPr>
              <a:xfrm>
                <a:off x="3355301" y="1700826"/>
                <a:ext cx="4610459" cy="737894"/>
              </a:xfrm>
              <a:prstGeom prst="rect">
                <a:avLst/>
              </a:prstGeom>
              <a:blipFill>
                <a:blip r:embed="rId4"/>
                <a:stretch>
                  <a:fillRect/>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A24FA456-0136-455C-9316-4A7EF415EAD4}"/>
              </a:ext>
            </a:extLst>
          </p:cNvPr>
          <p:cNvSpPr txBox="1"/>
          <p:nvPr/>
        </p:nvSpPr>
        <p:spPr>
          <a:xfrm>
            <a:off x="749483" y="2644073"/>
            <a:ext cx="7004338" cy="400110"/>
          </a:xfrm>
          <a:prstGeom prst="rect">
            <a:avLst/>
          </a:prstGeom>
          <a:noFill/>
        </p:spPr>
        <p:txBody>
          <a:bodyPr wrap="square" rtlCol="0">
            <a:spAutoFit/>
          </a:bodyPr>
          <a:lstStyle/>
          <a:p>
            <a:pPr marL="285750" indent="-285750">
              <a:buFont typeface="Arial" panose="020B0604020202020204" pitchFamily="34" charset="0"/>
              <a:buChar char="•"/>
            </a:pPr>
            <a:r>
              <a:rPr lang="en-US" sz="2000" dirty="0" err="1">
                <a:cs typeface="Calibri" panose="020F0502020204030204" pitchFamily="34" charset="0"/>
              </a:rPr>
              <a:t>Lagrangian</a:t>
            </a:r>
            <a:r>
              <a:rPr lang="en-US" sz="2000" dirty="0">
                <a:cs typeface="Calibri" panose="020F0502020204030204" pitchFamily="34" charset="0"/>
              </a:rPr>
              <a:t>: </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C9E91D3-57C8-442F-BFE0-E0824B12EC95}"/>
                  </a:ext>
                </a:extLst>
              </p:cNvPr>
              <p:cNvSpPr txBox="1"/>
              <p:nvPr/>
            </p:nvSpPr>
            <p:spPr>
              <a:xfrm>
                <a:off x="2217249" y="2602294"/>
                <a:ext cx="532420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rPr>
                        <m:t>𝐿</m:t>
                      </m:r>
                      <m:d>
                        <m:dPr>
                          <m:ctrlPr>
                            <a:rPr lang="en-US" i="1" dirty="0">
                              <a:latin typeface="Cambria Math" panose="02040503050406030204" pitchFamily="18" charset="0"/>
                            </a:rPr>
                          </m:ctrlPr>
                        </m:dPr>
                        <m:e>
                          <m:r>
                            <a:rPr lang="en-US" b="1" i="1" dirty="0">
                              <a:latin typeface="Cambria Math" panose="02040503050406030204" pitchFamily="18" charset="0"/>
                              <a:ea typeface="Cambria Math" panose="02040503050406030204" pitchFamily="18" charset="0"/>
                            </a:rPr>
                            <m:t>𝝋</m:t>
                          </m:r>
                          <m:r>
                            <a:rPr lang="en-US" i="1" dirty="0">
                              <a:latin typeface="Cambria Math" panose="02040503050406030204" pitchFamily="18" charset="0"/>
                              <a:ea typeface="Cambria Math" panose="02040503050406030204" pitchFamily="18" charset="0"/>
                            </a:rPr>
                            <m:t>,</m:t>
                          </m:r>
                          <m:acc>
                            <m:accPr>
                              <m:chr m:val="̇"/>
                              <m:ctrlPr>
                                <a:rPr lang="en-US" b="1" i="1" dirty="0">
                                  <a:latin typeface="Cambria Math" panose="02040503050406030204" pitchFamily="18" charset="0"/>
                                  <a:ea typeface="Cambria Math" panose="02040503050406030204" pitchFamily="18" charset="0"/>
                                </a:rPr>
                              </m:ctrlPr>
                            </m:accPr>
                            <m:e>
                              <m:r>
                                <a:rPr lang="en-US" b="1" i="1" dirty="0">
                                  <a:latin typeface="Cambria Math" panose="02040503050406030204" pitchFamily="18" charset="0"/>
                                  <a:ea typeface="Cambria Math" panose="02040503050406030204" pitchFamily="18" charset="0"/>
                                </a:rPr>
                                <m:t>𝝋</m:t>
                              </m:r>
                            </m:e>
                          </m:acc>
                        </m:e>
                      </m:d>
                      <m:r>
                        <a:rPr lang="en-US" i="1" dirty="0">
                          <a:latin typeface="Cambria Math" panose="02040503050406030204" pitchFamily="18" charset="0"/>
                        </a:rPr>
                        <m:t>≔</m:t>
                      </m:r>
                      <m:r>
                        <a:rPr lang="en-US" i="1" dirty="0">
                          <a:latin typeface="Cambria Math" panose="02040503050406030204" pitchFamily="18" charset="0"/>
                        </a:rPr>
                        <m:t>𝑇</m:t>
                      </m:r>
                      <m:d>
                        <m:dPr>
                          <m:ctrlPr>
                            <a:rPr lang="en-US" i="1" dirty="0">
                              <a:latin typeface="Cambria Math" panose="02040503050406030204" pitchFamily="18" charset="0"/>
                            </a:rPr>
                          </m:ctrlPr>
                        </m:dPr>
                        <m:e>
                          <m:acc>
                            <m:accPr>
                              <m:chr m:val="̇"/>
                              <m:ctrlPr>
                                <a:rPr lang="en-US" b="1" i="1" dirty="0">
                                  <a:latin typeface="Cambria Math" panose="02040503050406030204" pitchFamily="18" charset="0"/>
                                </a:rPr>
                              </m:ctrlPr>
                            </m:accPr>
                            <m:e>
                              <m:r>
                                <a:rPr lang="en-US" b="1" i="1" dirty="0">
                                  <a:latin typeface="Cambria Math" panose="02040503050406030204" pitchFamily="18" charset="0"/>
                                  <a:ea typeface="Cambria Math" panose="02040503050406030204" pitchFamily="18" charset="0"/>
                                </a:rPr>
                                <m:t>𝝋</m:t>
                              </m:r>
                            </m:e>
                          </m:acc>
                        </m:e>
                      </m:d>
                      <m:r>
                        <a:rPr lang="en-US" i="1" dirty="0">
                          <a:latin typeface="Cambria Math" panose="02040503050406030204" pitchFamily="18" charset="0"/>
                        </a:rPr>
                        <m:t>−</m:t>
                      </m:r>
                      <m:r>
                        <a:rPr lang="en-US" i="1" dirty="0">
                          <a:latin typeface="Cambria Math" panose="02040503050406030204" pitchFamily="18" charset="0"/>
                        </a:rPr>
                        <m:t>𝑉</m:t>
                      </m:r>
                      <m:r>
                        <a:rPr lang="en-US" i="1" dirty="0">
                          <a:latin typeface="Cambria Math" panose="02040503050406030204" pitchFamily="18" charset="0"/>
                        </a:rPr>
                        <m:t>(</m:t>
                      </m:r>
                      <m:r>
                        <a:rPr lang="en-US" b="1" i="1" dirty="0">
                          <a:latin typeface="Cambria Math" panose="02040503050406030204" pitchFamily="18" charset="0"/>
                          <a:ea typeface="Cambria Math" panose="02040503050406030204" pitchFamily="18" charset="0"/>
                        </a:rPr>
                        <m:t>𝝋</m:t>
                      </m:r>
                      <m:r>
                        <a:rPr lang="en-US" i="1" dirty="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17" name="TextBox 16">
                <a:extLst>
                  <a:ext uri="{FF2B5EF4-FFF2-40B4-BE49-F238E27FC236}">
                    <a16:creationId xmlns:a16="http://schemas.microsoft.com/office/drawing/2014/main" id="{3C9E91D3-57C8-442F-BFE0-E0824B12EC95}"/>
                  </a:ext>
                </a:extLst>
              </p:cNvPr>
              <p:cNvSpPr txBox="1">
                <a:spLocks noRot="1" noChangeAspect="1" noMove="1" noResize="1" noEditPoints="1" noAdjustHandles="1" noChangeArrowheads="1" noChangeShapeType="1" noTextEdit="1"/>
              </p:cNvSpPr>
              <p:nvPr/>
            </p:nvSpPr>
            <p:spPr>
              <a:xfrm>
                <a:off x="2217249" y="2602294"/>
                <a:ext cx="5324207" cy="369332"/>
              </a:xfrm>
              <a:prstGeom prst="rect">
                <a:avLst/>
              </a:prstGeom>
              <a:blipFill>
                <a:blip r:embed="rId5"/>
                <a:stretch>
                  <a:fillRect b="-15000"/>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F7EB1C2F-03B1-4400-A940-5034A98BE326}"/>
              </a:ext>
            </a:extLst>
          </p:cNvPr>
          <p:cNvSpPr txBox="1"/>
          <p:nvPr/>
        </p:nvSpPr>
        <p:spPr>
          <a:xfrm>
            <a:off x="749484" y="3353299"/>
            <a:ext cx="7096805" cy="400110"/>
          </a:xfrm>
          <a:prstGeom prst="rect">
            <a:avLst/>
          </a:prstGeom>
          <a:noFill/>
        </p:spPr>
        <p:txBody>
          <a:bodyPr wrap="square" rtlCol="0">
            <a:spAutoFit/>
          </a:bodyPr>
          <a:lstStyle/>
          <a:p>
            <a:pPr marL="285750" indent="-285750">
              <a:buFont typeface="Arial" panose="020B0604020202020204" pitchFamily="34" charset="0"/>
              <a:buChar char="•"/>
            </a:pPr>
            <a:r>
              <a:rPr lang="en-US" sz="2000" dirty="0">
                <a:cs typeface="Calibri" panose="020F0502020204030204" pitchFamily="34" charset="0"/>
              </a:rPr>
              <a:t>Action functional: </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809139C9-6458-49DD-83FF-881E723B920E}"/>
                  </a:ext>
                </a:extLst>
              </p:cNvPr>
              <p:cNvSpPr txBox="1"/>
              <p:nvPr/>
            </p:nvSpPr>
            <p:spPr>
              <a:xfrm>
                <a:off x="3694753" y="3195844"/>
                <a:ext cx="2237536" cy="6455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𝑆</m:t>
                      </m:r>
                      <m:d>
                        <m:dPr>
                          <m:begChr m:val="["/>
                          <m:endChr m:val="]"/>
                          <m:ctrlPr>
                            <a:rPr lang="en-US" i="1">
                              <a:latin typeface="Cambria Math" panose="02040503050406030204" pitchFamily="18" charset="0"/>
                              <a:ea typeface="Cambria Math" panose="02040503050406030204" pitchFamily="18" charset="0"/>
                            </a:rPr>
                          </m:ctrlPr>
                        </m:dPr>
                        <m:e>
                          <m:r>
                            <a:rPr lang="en-US" b="1" i="1">
                              <a:latin typeface="Cambria Math" panose="02040503050406030204" pitchFamily="18" charset="0"/>
                              <a:ea typeface="Cambria Math" panose="02040503050406030204" pitchFamily="18" charset="0"/>
                            </a:rPr>
                            <m:t>𝝋</m:t>
                          </m:r>
                        </m:e>
                      </m:d>
                      <m:r>
                        <a:rPr lang="en-US" i="1">
                          <a:latin typeface="Cambria Math" panose="02040503050406030204" pitchFamily="18" charset="0"/>
                          <a:ea typeface="Cambria Math" panose="02040503050406030204" pitchFamily="18" charset="0"/>
                        </a:rPr>
                        <m:t>≔</m:t>
                      </m:r>
                      <m:nary>
                        <m:naryPr>
                          <m:ctrlPr>
                            <a:rPr lang="en-US" i="1">
                              <a:latin typeface="Cambria Math" panose="02040503050406030204" pitchFamily="18" charset="0"/>
                              <a:ea typeface="Cambria Math" panose="02040503050406030204" pitchFamily="18" charset="0"/>
                            </a:rPr>
                          </m:ctrlPr>
                        </m:naryPr>
                        <m:sub>
                          <m:r>
                            <m:rPr>
                              <m:brk m:alnAt="23"/>
                            </m:rPr>
                            <a:rPr lang="en-US" i="1">
                              <a:latin typeface="Cambria Math" panose="02040503050406030204" pitchFamily="18" charset="0"/>
                              <a:ea typeface="Cambria Math" panose="02040503050406030204" pitchFamily="18" charset="0"/>
                            </a:rPr>
                            <m:t>𝐼</m:t>
                          </m:r>
                        </m:sub>
                        <m:sup/>
                        <m:e>
                          <m:r>
                            <a:rPr lang="en-US" i="1" dirty="0">
                              <a:latin typeface="Cambria Math" panose="02040503050406030204" pitchFamily="18" charset="0"/>
                            </a:rPr>
                            <m:t>𝐿</m:t>
                          </m:r>
                          <m:d>
                            <m:dPr>
                              <m:ctrlPr>
                                <a:rPr lang="en-US" i="1" dirty="0">
                                  <a:latin typeface="Cambria Math" panose="02040503050406030204" pitchFamily="18" charset="0"/>
                                </a:rPr>
                              </m:ctrlPr>
                            </m:dPr>
                            <m:e>
                              <m:r>
                                <a:rPr lang="en-US" b="1" i="1" dirty="0">
                                  <a:latin typeface="Cambria Math" panose="02040503050406030204" pitchFamily="18" charset="0"/>
                                  <a:ea typeface="Cambria Math" panose="02040503050406030204" pitchFamily="18" charset="0"/>
                                </a:rPr>
                                <m:t>𝝋</m:t>
                              </m:r>
                              <m:r>
                                <a:rPr lang="en-US" i="1" dirty="0">
                                  <a:latin typeface="Cambria Math" panose="02040503050406030204" pitchFamily="18" charset="0"/>
                                  <a:ea typeface="Cambria Math" panose="02040503050406030204" pitchFamily="18" charset="0"/>
                                </a:rPr>
                                <m:t>,</m:t>
                              </m:r>
                              <m:acc>
                                <m:accPr>
                                  <m:chr m:val="̇"/>
                                  <m:ctrlPr>
                                    <a:rPr lang="en-US" b="1" i="1" dirty="0">
                                      <a:latin typeface="Cambria Math" panose="02040503050406030204" pitchFamily="18" charset="0"/>
                                      <a:ea typeface="Cambria Math" panose="02040503050406030204" pitchFamily="18" charset="0"/>
                                    </a:rPr>
                                  </m:ctrlPr>
                                </m:accPr>
                                <m:e>
                                  <m:r>
                                    <a:rPr lang="en-US" b="1" i="1" dirty="0">
                                      <a:latin typeface="Cambria Math" panose="02040503050406030204" pitchFamily="18" charset="0"/>
                                      <a:ea typeface="Cambria Math" panose="02040503050406030204" pitchFamily="18" charset="0"/>
                                    </a:rPr>
                                    <m:t>𝝋</m:t>
                                  </m:r>
                                </m:e>
                              </m:acc>
                            </m:e>
                          </m:d>
                          <m:r>
                            <a:rPr lang="en-US" i="1" dirty="0">
                              <a:latin typeface="Cambria Math" panose="02040503050406030204" pitchFamily="18" charset="0"/>
                              <a:ea typeface="Cambria Math" panose="02040503050406030204" pitchFamily="18" charset="0"/>
                            </a:rPr>
                            <m:t> </m:t>
                          </m:r>
                          <m:r>
                            <a:rPr lang="en-US" i="1" dirty="0">
                              <a:latin typeface="Cambria Math" panose="02040503050406030204" pitchFamily="18" charset="0"/>
                              <a:ea typeface="Cambria Math" panose="02040503050406030204" pitchFamily="18" charset="0"/>
                            </a:rPr>
                            <m:t>𝑑𝑡</m:t>
                          </m:r>
                        </m:e>
                      </m:nary>
                    </m:oMath>
                  </m:oMathPara>
                </a14:m>
                <a:endParaRPr lang="en-US" dirty="0"/>
              </a:p>
            </p:txBody>
          </p:sp>
        </mc:Choice>
        <mc:Fallback xmlns="">
          <p:sp>
            <p:nvSpPr>
              <p:cNvPr id="26" name="TextBox 25">
                <a:extLst>
                  <a:ext uri="{FF2B5EF4-FFF2-40B4-BE49-F238E27FC236}">
                    <a16:creationId xmlns:a16="http://schemas.microsoft.com/office/drawing/2014/main" id="{809139C9-6458-49DD-83FF-881E723B920E}"/>
                  </a:ext>
                </a:extLst>
              </p:cNvPr>
              <p:cNvSpPr txBox="1">
                <a:spLocks noRot="1" noChangeAspect="1" noMove="1" noResize="1" noEditPoints="1" noAdjustHandles="1" noChangeArrowheads="1" noChangeShapeType="1" noTextEdit="1"/>
              </p:cNvSpPr>
              <p:nvPr/>
            </p:nvSpPr>
            <p:spPr>
              <a:xfrm>
                <a:off x="3694753" y="3195844"/>
                <a:ext cx="2237536" cy="645561"/>
              </a:xfrm>
              <a:prstGeom prst="rect">
                <a:avLst/>
              </a:prstGeom>
              <a:blipFill>
                <a:blip r:embed="rId6"/>
                <a:stretch>
                  <a:fillRect/>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B3CAA5A4-BF3E-44FD-A49F-38E7118837D4}"/>
              </a:ext>
            </a:extLst>
          </p:cNvPr>
          <p:cNvSpPr txBox="1"/>
          <p:nvPr/>
        </p:nvSpPr>
        <p:spPr>
          <a:xfrm>
            <a:off x="749483" y="3977627"/>
            <a:ext cx="4911048" cy="400110"/>
          </a:xfrm>
          <a:prstGeom prst="rect">
            <a:avLst/>
          </a:prstGeom>
          <a:noFill/>
        </p:spPr>
        <p:txBody>
          <a:bodyPr wrap="square" rtlCol="0">
            <a:spAutoFit/>
          </a:bodyPr>
          <a:lstStyle/>
          <a:p>
            <a:pPr marL="285750" indent="-285750">
              <a:buFont typeface="Arial" panose="020B0604020202020204" pitchFamily="34" charset="0"/>
              <a:buChar char="•"/>
            </a:pPr>
            <a:r>
              <a:rPr lang="en-US" sz="2000" dirty="0">
                <a:cs typeface="Calibri" panose="020F0502020204030204" pitchFamily="34" charset="0"/>
              </a:rPr>
              <a:t>Euler-Lagrange equations: </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E80712B9-2A84-488F-862B-857DDA8B35EE}"/>
                  </a:ext>
                </a:extLst>
              </p:cNvPr>
              <p:cNvSpPr txBox="1"/>
              <p:nvPr/>
            </p:nvSpPr>
            <p:spPr>
              <a:xfrm>
                <a:off x="4499600" y="3977627"/>
                <a:ext cx="3341235" cy="12485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a:latin typeface="Cambria Math" panose="02040503050406030204" pitchFamily="18" charset="0"/>
                            </a:rPr>
                          </m:ctrlPr>
                        </m:dPr>
                        <m:e>
                          <m:eqArr>
                            <m:eqArrPr>
                              <m:ctrlPr>
                                <a:rPr lang="en-US" i="1">
                                  <a:latin typeface="Cambria Math" panose="02040503050406030204" pitchFamily="18" charset="0"/>
                                </a:rPr>
                              </m:ctrlPr>
                            </m:eqArrPr>
                            <m:e>
                              <m:r>
                                <m:rPr>
                                  <m:sty m:val="p"/>
                                </m:rPr>
                                <a:rPr lang="en-US">
                                  <a:latin typeface="Cambria Math" panose="02040503050406030204" pitchFamily="18" charset="0"/>
                                </a:rPr>
                                <m:t>Div</m:t>
                              </m:r>
                              <m:r>
                                <a:rPr lang="en-US" i="1">
                                  <a:latin typeface="Cambria Math" panose="02040503050406030204" pitchFamily="18" charset="0"/>
                                </a:rPr>
                                <m:t> </m:t>
                              </m:r>
                              <m:r>
                                <a:rPr lang="en-US" b="1" i="1">
                                  <a:latin typeface="Cambria Math" panose="02040503050406030204" pitchFamily="18" charset="0"/>
                                </a:rPr>
                                <m:t>𝑷</m:t>
                              </m:r>
                              <m:r>
                                <a:rPr lang="en-US" i="1">
                                  <a:latin typeface="Cambria Math" panose="02040503050406030204" pitchFamily="18" charset="0"/>
                                </a:rPr>
                                <m:t>+ </m:t>
                              </m:r>
                              <m:r>
                                <a:rPr lang="en-US" i="1">
                                  <a:latin typeface="Cambria Math" panose="02040503050406030204" pitchFamily="18" charset="0"/>
                                  <a:ea typeface="Cambria Math" panose="02040503050406030204" pitchFamily="18" charset="0"/>
                                </a:rPr>
                                <m:t>𝜌</m:t>
                              </m:r>
                              <m:r>
                                <a:rPr lang="en-US" b="1" i="1">
                                  <a:latin typeface="Cambria Math" panose="02040503050406030204" pitchFamily="18" charset="0"/>
                                  <a:ea typeface="Cambria Math" panose="02040503050406030204" pitchFamily="18" charset="0"/>
                                </a:rPr>
                                <m:t>𝑩</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𝜌</m:t>
                              </m:r>
                              <m:acc>
                                <m:accPr>
                                  <m:chr m:val="̈"/>
                                  <m:ctrlPr>
                                    <a:rPr lang="en-US" b="1" i="1">
                                      <a:latin typeface="Cambria Math" panose="02040503050406030204" pitchFamily="18" charset="0"/>
                                      <a:ea typeface="Cambria Math" panose="02040503050406030204" pitchFamily="18" charset="0"/>
                                    </a:rPr>
                                  </m:ctrlPr>
                                </m:accPr>
                                <m:e>
                                  <m:r>
                                    <a:rPr lang="en-US" b="1" i="1">
                                      <a:latin typeface="Cambria Math" panose="02040503050406030204" pitchFamily="18" charset="0"/>
                                      <a:ea typeface="Cambria Math" panose="02040503050406030204" pitchFamily="18" charset="0"/>
                                    </a:rPr>
                                    <m:t>𝝋</m:t>
                                  </m:r>
                                </m:e>
                              </m:acc>
                              <m:r>
                                <a:rPr lang="en-US" i="1">
                                  <a:latin typeface="Cambria Math" panose="02040503050406030204" pitchFamily="18" charset="0"/>
                                </a:rPr>
                                <m:t>,   </m:t>
                              </m:r>
                              <m:r>
                                <m:rPr>
                                  <m:sty m:val="p"/>
                                </m:rPr>
                                <a:rPr lang="en-US">
                                  <a:latin typeface="Cambria Math" panose="02040503050406030204" pitchFamily="18" charset="0"/>
                                </a:rPr>
                                <m:t>in</m:t>
                              </m:r>
                              <m:r>
                                <a:rPr lang="en-US" i="1">
                                  <a:latin typeface="Cambria Math" panose="02040503050406030204" pitchFamily="18" charset="0"/>
                                </a:rPr>
                                <m:t> </m:t>
                              </m:r>
                              <m:r>
                                <m:rPr>
                                  <m:sty m:val="p"/>
                                </m:rPr>
                                <a:rPr lang="el-GR" i="1">
                                  <a:latin typeface="Cambria Math" panose="02040503050406030204" pitchFamily="18" charset="0"/>
                                  <a:ea typeface="Cambria Math" panose="02040503050406030204" pitchFamily="18" charset="0"/>
                                </a:rPr>
                                <m:t>Ω</m:t>
                              </m:r>
                              <m:r>
                                <a:rPr lang="el-GR"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𝐼</m:t>
                              </m:r>
                            </m:e>
                            <m:e>
                              <m:r>
                                <a:rPr lang="en-US" b="1" i="1">
                                  <a:latin typeface="Cambria Math" panose="02040503050406030204" pitchFamily="18" charset="0"/>
                                  <a:ea typeface="Cambria Math" panose="02040503050406030204" pitchFamily="18" charset="0"/>
                                </a:rPr>
                                <m:t>𝝋</m:t>
                              </m:r>
                              <m:d>
                                <m:dPr>
                                  <m:ctrlPr>
                                    <a:rPr lang="en-US" i="1">
                                      <a:latin typeface="Cambria Math" panose="02040503050406030204" pitchFamily="18" charset="0"/>
                                      <a:ea typeface="Cambria Math" panose="02040503050406030204" pitchFamily="18" charset="0"/>
                                    </a:rPr>
                                  </m:ctrlPr>
                                </m:dPr>
                                <m:e>
                                  <m:r>
                                    <a:rPr lang="en-US" b="1" i="1">
                                      <a:latin typeface="Cambria Math" panose="02040503050406030204" pitchFamily="18" charset="0"/>
                                      <a:ea typeface="Cambria Math" panose="02040503050406030204" pitchFamily="18" charset="0"/>
                                    </a:rPr>
                                    <m:t>𝑿</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𝑡</m:t>
                                      </m:r>
                                    </m:e>
                                    <m:sub>
                                      <m:r>
                                        <a:rPr lang="en-US" i="1">
                                          <a:latin typeface="Cambria Math" panose="02040503050406030204" pitchFamily="18" charset="0"/>
                                          <a:ea typeface="Cambria Math" panose="02040503050406030204" pitchFamily="18" charset="0"/>
                                        </a:rPr>
                                        <m:t>0</m:t>
                                      </m:r>
                                    </m:sub>
                                  </m:sSub>
                                </m:e>
                              </m:d>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𝒙</m:t>
                                  </m:r>
                                </m:e>
                                <m:sub>
                                  <m:r>
                                    <a:rPr lang="en-US" i="1">
                                      <a:latin typeface="Cambria Math" panose="02040503050406030204" pitchFamily="18" charset="0"/>
                                      <a:ea typeface="Cambria Math" panose="02040503050406030204" pitchFamily="18" charset="0"/>
                                    </a:rPr>
                                    <m:t>0</m:t>
                                  </m:r>
                                </m:sub>
                              </m:sSub>
                              <m:r>
                                <a:rPr lang="en-US" i="1">
                                  <a:latin typeface="Cambria Math" panose="02040503050406030204" pitchFamily="18" charset="0"/>
                                  <a:ea typeface="Cambria Math" panose="02040503050406030204" pitchFamily="18" charset="0"/>
                                </a:rPr>
                                <m:t>,                   </m:t>
                              </m:r>
                              <m:r>
                                <m:rPr>
                                  <m:sty m:val="p"/>
                                </m:rPr>
                                <a:rPr lang="en-US">
                                  <a:latin typeface="Cambria Math" panose="02040503050406030204" pitchFamily="18" charset="0"/>
                                  <a:ea typeface="Cambria Math" panose="02040503050406030204" pitchFamily="18" charset="0"/>
                                </a:rPr>
                                <m:t>in</m:t>
                              </m:r>
                              <m:r>
                                <a:rPr lang="en-US" i="1">
                                  <a:latin typeface="Cambria Math" panose="02040503050406030204" pitchFamily="18" charset="0"/>
                                  <a:ea typeface="Cambria Math" panose="02040503050406030204" pitchFamily="18" charset="0"/>
                                </a:rPr>
                                <m:t> </m:t>
                              </m:r>
                              <m:r>
                                <m:rPr>
                                  <m:sty m:val="p"/>
                                </m:rPr>
                                <a:rPr lang="el-GR" i="1">
                                  <a:latin typeface="Cambria Math" panose="02040503050406030204" pitchFamily="18" charset="0"/>
                                  <a:ea typeface="Cambria Math" panose="02040503050406030204" pitchFamily="18" charset="0"/>
                                </a:rPr>
                                <m:t>Ω</m:t>
                              </m:r>
                            </m:e>
                            <m:e>
                              <m:acc>
                                <m:accPr>
                                  <m:chr m:val="̇"/>
                                  <m:ctrlPr>
                                    <a:rPr lang="en-US" b="1" i="1">
                                      <a:latin typeface="Cambria Math" panose="02040503050406030204" pitchFamily="18" charset="0"/>
                                    </a:rPr>
                                  </m:ctrlPr>
                                </m:accPr>
                                <m:e>
                                  <m:r>
                                    <a:rPr lang="en-US" b="1" i="1">
                                      <a:latin typeface="Cambria Math" panose="02040503050406030204" pitchFamily="18" charset="0"/>
                                      <a:ea typeface="Cambria Math" panose="02040503050406030204" pitchFamily="18" charset="0"/>
                                    </a:rPr>
                                    <m:t>𝝋</m:t>
                                  </m:r>
                                </m:e>
                              </m:acc>
                              <m:d>
                                <m:dPr>
                                  <m:ctrlPr>
                                    <a:rPr lang="en-US" i="1">
                                      <a:latin typeface="Cambria Math" panose="02040503050406030204" pitchFamily="18" charset="0"/>
                                    </a:rPr>
                                  </m:ctrlPr>
                                </m:dPr>
                                <m:e>
                                  <m:r>
                                    <a:rPr lang="en-US" b="1" i="1">
                                      <a:latin typeface="Cambria Math" panose="02040503050406030204" pitchFamily="18" charset="0"/>
                                    </a:rPr>
                                    <m:t>𝑿</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0</m:t>
                                      </m:r>
                                    </m:sub>
                                  </m:sSub>
                                </m:e>
                              </m:d>
                              <m:r>
                                <a:rPr lang="en-US" i="1">
                                  <a:latin typeface="Cambria Math" panose="02040503050406030204" pitchFamily="18" charset="0"/>
                                </a:rPr>
                                <m:t>=</m:t>
                              </m:r>
                              <m:sSub>
                                <m:sSubPr>
                                  <m:ctrlPr>
                                    <a:rPr lang="en-US" i="1">
                                      <a:latin typeface="Cambria Math" panose="02040503050406030204" pitchFamily="18" charset="0"/>
                                    </a:rPr>
                                  </m:ctrlPr>
                                </m:sSubPr>
                                <m:e>
                                  <m:r>
                                    <a:rPr lang="en-US" b="1" i="1">
                                      <a:latin typeface="Cambria Math" panose="02040503050406030204" pitchFamily="18" charset="0"/>
                                    </a:rPr>
                                    <m:t>𝒗</m:t>
                                  </m:r>
                                </m:e>
                                <m:sub>
                                  <m:r>
                                    <a:rPr lang="en-US" i="1">
                                      <a:latin typeface="Cambria Math" panose="02040503050406030204" pitchFamily="18" charset="0"/>
                                    </a:rPr>
                                    <m:t>0</m:t>
                                  </m:r>
                                </m:sub>
                              </m:sSub>
                              <m:r>
                                <a:rPr lang="en-US" i="1">
                                  <a:latin typeface="Cambria Math" panose="02040503050406030204" pitchFamily="18" charset="0"/>
                                </a:rPr>
                                <m:t>,                   </m:t>
                              </m:r>
                              <m:r>
                                <m:rPr>
                                  <m:sty m:val="p"/>
                                </m:rPr>
                                <a:rPr lang="en-US">
                                  <a:latin typeface="Cambria Math" panose="02040503050406030204" pitchFamily="18" charset="0"/>
                                </a:rPr>
                                <m:t>in</m:t>
                              </m:r>
                              <m:r>
                                <a:rPr lang="en-US" i="1">
                                  <a:latin typeface="Cambria Math" panose="02040503050406030204" pitchFamily="18" charset="0"/>
                                </a:rPr>
                                <m:t> </m:t>
                              </m:r>
                              <m:r>
                                <m:rPr>
                                  <m:sty m:val="p"/>
                                </m:rPr>
                                <a:rPr lang="el-GR" i="1">
                                  <a:latin typeface="Cambria Math" panose="02040503050406030204" pitchFamily="18" charset="0"/>
                                  <a:ea typeface="Cambria Math" panose="02040503050406030204" pitchFamily="18" charset="0"/>
                                </a:rPr>
                                <m:t>Ω</m:t>
                              </m:r>
                            </m:e>
                            <m:e>
                              <m:r>
                                <a:rPr lang="el-GR" b="1" i="1">
                                  <a:latin typeface="Cambria Math" panose="02040503050406030204" pitchFamily="18" charset="0"/>
                                  <a:ea typeface="Cambria Math" panose="02040503050406030204" pitchFamily="18" charset="0"/>
                                </a:rPr>
                                <m:t>𝝋</m:t>
                              </m:r>
                              <m:d>
                                <m:dPr>
                                  <m:ctrlPr>
                                    <a:rPr lang="en-US" i="1">
                                      <a:latin typeface="Cambria Math" panose="02040503050406030204" pitchFamily="18" charset="0"/>
                                      <a:ea typeface="Cambria Math" panose="02040503050406030204" pitchFamily="18" charset="0"/>
                                    </a:rPr>
                                  </m:ctrlPr>
                                </m:dPr>
                                <m:e>
                                  <m:r>
                                    <a:rPr lang="en-US" b="1" i="1">
                                      <a:latin typeface="Cambria Math" panose="02040503050406030204" pitchFamily="18" charset="0"/>
                                      <a:ea typeface="Cambria Math" panose="02040503050406030204" pitchFamily="18" charset="0"/>
                                    </a:rPr>
                                    <m:t>𝑿</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𝑡</m:t>
                                  </m:r>
                                </m:e>
                              </m:d>
                              <m:r>
                                <a:rPr lang="en-US" i="1">
                                  <a:latin typeface="Cambria Math" panose="02040503050406030204" pitchFamily="18" charset="0"/>
                                  <a:ea typeface="Cambria Math" panose="02040503050406030204" pitchFamily="18" charset="0"/>
                                </a:rPr>
                                <m:t>= </m:t>
                              </m:r>
                              <m:r>
                                <a:rPr lang="en-US" b="1" i="1">
                                  <a:latin typeface="Cambria Math" panose="02040503050406030204" pitchFamily="18" charset="0"/>
                                  <a:ea typeface="Cambria Math" panose="02040503050406030204" pitchFamily="18" charset="0"/>
                                </a:rPr>
                                <m:t>𝝌</m:t>
                              </m:r>
                              <m:r>
                                <a:rPr lang="en-US" i="1">
                                  <a:latin typeface="Cambria Math" panose="02040503050406030204" pitchFamily="18" charset="0"/>
                                  <a:ea typeface="Cambria Math" panose="02040503050406030204" pitchFamily="18" charset="0"/>
                                </a:rPr>
                                <m:t>,  </m:t>
                              </m:r>
                              <m:r>
                                <a:rPr lang="en-US">
                                  <a:latin typeface="Cambria Math" panose="02040503050406030204" pitchFamily="18" charset="0"/>
                                  <a:ea typeface="Cambria Math" panose="02040503050406030204" pitchFamily="18" charset="0"/>
                                </a:rPr>
                                <m:t>         </m:t>
                              </m:r>
                              <m:r>
                                <m:rPr>
                                  <m:sty m:val="p"/>
                                </m:rPr>
                                <a:rPr lang="en-US">
                                  <a:latin typeface="Cambria Math" panose="02040503050406030204" pitchFamily="18" charset="0"/>
                                  <a:ea typeface="Cambria Math" panose="02040503050406030204" pitchFamily="18" charset="0"/>
                                </a:rPr>
                                <m:t>on</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m:t>
                              </m:r>
                              <m:r>
                                <m:rPr>
                                  <m:sty m:val="p"/>
                                </m:rPr>
                                <a:rPr lang="el-GR" i="1">
                                  <a:latin typeface="Cambria Math" panose="02040503050406030204" pitchFamily="18" charset="0"/>
                                  <a:ea typeface="Cambria Math" panose="02040503050406030204" pitchFamily="18" charset="0"/>
                                </a:rPr>
                                <m:t>Ω</m:t>
                              </m:r>
                              <m:r>
                                <a:rPr lang="el-GR"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𝐼</m:t>
                              </m:r>
                            </m:e>
                          </m:eqArr>
                        </m:e>
                      </m:d>
                    </m:oMath>
                  </m:oMathPara>
                </a14:m>
                <a:endParaRPr lang="en-US" dirty="0"/>
              </a:p>
            </p:txBody>
          </p:sp>
        </mc:Choice>
        <mc:Fallback xmlns="">
          <p:sp>
            <p:nvSpPr>
              <p:cNvPr id="28" name="TextBox 27">
                <a:extLst>
                  <a:ext uri="{FF2B5EF4-FFF2-40B4-BE49-F238E27FC236}">
                    <a16:creationId xmlns:a16="http://schemas.microsoft.com/office/drawing/2014/main" id="{E80712B9-2A84-488F-862B-857DDA8B35EE}"/>
                  </a:ext>
                </a:extLst>
              </p:cNvPr>
              <p:cNvSpPr txBox="1">
                <a:spLocks noRot="1" noChangeAspect="1" noMove="1" noResize="1" noEditPoints="1" noAdjustHandles="1" noChangeArrowheads="1" noChangeShapeType="1" noTextEdit="1"/>
              </p:cNvSpPr>
              <p:nvPr/>
            </p:nvSpPr>
            <p:spPr>
              <a:xfrm>
                <a:off x="4499600" y="3977627"/>
                <a:ext cx="3341235" cy="1248547"/>
              </a:xfrm>
              <a:prstGeom prst="rect">
                <a:avLst/>
              </a:prstGeom>
              <a:blipFill>
                <a:blip r:embed="rId7"/>
                <a:stretch>
                  <a:fillRect/>
                </a:stretch>
              </a:blipFill>
            </p:spPr>
            <p:txBody>
              <a:bodyPr/>
              <a:lstStyle/>
              <a:p>
                <a:r>
                  <a:rPr lang="en-US">
                    <a:noFill/>
                  </a:rPr>
                  <a:t> </a:t>
                </a:r>
              </a:p>
            </p:txBody>
          </p:sp>
        </mc:Fallback>
      </mc:AlternateContent>
      <p:sp>
        <p:nvSpPr>
          <p:cNvPr id="30" name="TextBox 29">
            <a:extLst>
              <a:ext uri="{FF2B5EF4-FFF2-40B4-BE49-F238E27FC236}">
                <a16:creationId xmlns:a16="http://schemas.microsoft.com/office/drawing/2014/main" id="{0590A1CA-4F95-4CC8-BA48-F6FA6B76B71F}"/>
              </a:ext>
            </a:extLst>
          </p:cNvPr>
          <p:cNvSpPr txBox="1"/>
          <p:nvPr/>
        </p:nvSpPr>
        <p:spPr>
          <a:xfrm>
            <a:off x="749484" y="5509026"/>
            <a:ext cx="8013843" cy="400110"/>
          </a:xfrm>
          <a:prstGeom prst="rect">
            <a:avLst/>
          </a:prstGeom>
          <a:noFill/>
        </p:spPr>
        <p:txBody>
          <a:bodyPr wrap="square" rtlCol="0">
            <a:spAutoFit/>
          </a:bodyPr>
          <a:lstStyle/>
          <a:p>
            <a:pPr marL="285750" indent="-285750">
              <a:buFont typeface="Arial" panose="020B0604020202020204" pitchFamily="34" charset="0"/>
              <a:buChar char="•"/>
            </a:pPr>
            <a:r>
              <a:rPr lang="en-US" sz="2000" dirty="0">
                <a:cs typeface="Calibri" panose="020F0502020204030204" pitchFamily="34" charset="0"/>
              </a:rPr>
              <a:t>Semi-discrete problem following FEM discretization in space: </a:t>
            </a: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741CAAE4-FBCC-415C-B40D-8AC6B9E0E18C}"/>
                  </a:ext>
                </a:extLst>
              </p:cNvPr>
              <p:cNvSpPr txBox="1"/>
              <p:nvPr/>
            </p:nvSpPr>
            <p:spPr>
              <a:xfrm>
                <a:off x="4544120" y="6157408"/>
                <a:ext cx="2776337"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1" i="1" dirty="0">
                          <a:latin typeface="Cambria Math" panose="02040503050406030204" pitchFamily="18" charset="0"/>
                        </a:rPr>
                        <m:t>𝑴</m:t>
                      </m:r>
                      <m:acc>
                        <m:accPr>
                          <m:chr m:val="̈"/>
                          <m:ctrlPr>
                            <a:rPr lang="en-US" sz="2000" b="1" i="1" dirty="0">
                              <a:latin typeface="Cambria Math" panose="02040503050406030204" pitchFamily="18" charset="0"/>
                            </a:rPr>
                          </m:ctrlPr>
                        </m:accPr>
                        <m:e>
                          <m:r>
                            <a:rPr lang="en-US" sz="2000" b="1" i="1" dirty="0">
                              <a:latin typeface="Cambria Math" panose="02040503050406030204" pitchFamily="18" charset="0"/>
                            </a:rPr>
                            <m:t>𝒖</m:t>
                          </m:r>
                        </m:e>
                      </m:acc>
                      <m:r>
                        <a:rPr lang="en-US" sz="2000" i="1" dirty="0">
                          <a:latin typeface="Cambria Math" panose="02040503050406030204" pitchFamily="18" charset="0"/>
                        </a:rPr>
                        <m:t>+</m:t>
                      </m:r>
                      <m:sSub>
                        <m:sSubPr>
                          <m:ctrlPr>
                            <a:rPr lang="en-US" sz="2000" i="1" dirty="0">
                              <a:latin typeface="Cambria Math" panose="02040503050406030204" pitchFamily="18" charset="0"/>
                            </a:rPr>
                          </m:ctrlPr>
                        </m:sSubPr>
                        <m:e>
                          <m:r>
                            <a:rPr lang="en-US" sz="2000" b="1" i="1" dirty="0">
                              <a:latin typeface="Cambria Math" panose="02040503050406030204" pitchFamily="18" charset="0"/>
                            </a:rPr>
                            <m:t>𝒇</m:t>
                          </m:r>
                        </m:e>
                        <m:sub>
                          <m:r>
                            <m:rPr>
                              <m:sty m:val="p"/>
                            </m:rPr>
                            <a:rPr lang="en-US" sz="2000" dirty="0">
                              <a:latin typeface="Cambria Math" panose="02040503050406030204" pitchFamily="18" charset="0"/>
                            </a:rPr>
                            <m:t>int</m:t>
                          </m:r>
                        </m:sub>
                      </m:sSub>
                      <m:d>
                        <m:dPr>
                          <m:ctrlPr>
                            <a:rPr lang="en-US" sz="2000" i="1" dirty="0">
                              <a:latin typeface="Cambria Math" panose="02040503050406030204" pitchFamily="18" charset="0"/>
                            </a:rPr>
                          </m:ctrlPr>
                        </m:dPr>
                        <m:e>
                          <m:r>
                            <a:rPr lang="en-US" sz="2000" b="1" i="1" dirty="0">
                              <a:latin typeface="Cambria Math" panose="02040503050406030204" pitchFamily="18" charset="0"/>
                            </a:rPr>
                            <m:t>𝒖</m:t>
                          </m:r>
                          <m:r>
                            <a:rPr lang="en-US" sz="2000" i="1" dirty="0">
                              <a:latin typeface="Cambria Math" panose="02040503050406030204" pitchFamily="18" charset="0"/>
                            </a:rPr>
                            <m:t>,</m:t>
                          </m:r>
                          <m:acc>
                            <m:accPr>
                              <m:chr m:val="̇"/>
                              <m:ctrlPr>
                                <a:rPr lang="en-US" sz="2000" b="1" i="1" dirty="0">
                                  <a:latin typeface="Cambria Math" panose="02040503050406030204" pitchFamily="18" charset="0"/>
                                </a:rPr>
                              </m:ctrlPr>
                            </m:accPr>
                            <m:e>
                              <m:r>
                                <a:rPr lang="en-US" sz="2000" b="1" i="1" dirty="0">
                                  <a:latin typeface="Cambria Math" panose="02040503050406030204" pitchFamily="18" charset="0"/>
                                </a:rPr>
                                <m:t>𝒖</m:t>
                              </m:r>
                            </m:e>
                          </m:acc>
                        </m:e>
                      </m:d>
                      <m:r>
                        <a:rPr lang="en-US" sz="2000" i="1" dirty="0">
                          <a:latin typeface="Cambria Math" panose="02040503050406030204" pitchFamily="18" charset="0"/>
                        </a:rPr>
                        <m:t>=</m:t>
                      </m:r>
                      <m:sSub>
                        <m:sSubPr>
                          <m:ctrlPr>
                            <a:rPr lang="en-US" sz="2000" i="1" dirty="0">
                              <a:latin typeface="Cambria Math" panose="02040503050406030204" pitchFamily="18" charset="0"/>
                            </a:rPr>
                          </m:ctrlPr>
                        </m:sSubPr>
                        <m:e>
                          <m:r>
                            <a:rPr lang="en-US" sz="2000" b="1" i="1" dirty="0">
                              <a:latin typeface="Cambria Math" panose="02040503050406030204" pitchFamily="18" charset="0"/>
                            </a:rPr>
                            <m:t>𝒇</m:t>
                          </m:r>
                        </m:e>
                        <m:sub>
                          <m:r>
                            <m:rPr>
                              <m:sty m:val="p"/>
                            </m:rPr>
                            <a:rPr lang="en-US" sz="2000" dirty="0">
                              <a:latin typeface="Cambria Math" panose="02040503050406030204" pitchFamily="18" charset="0"/>
                            </a:rPr>
                            <m:t>ext</m:t>
                          </m:r>
                        </m:sub>
                      </m:sSub>
                    </m:oMath>
                  </m:oMathPara>
                </a14:m>
                <a:endParaRPr lang="en-US" sz="2000" dirty="0"/>
              </a:p>
            </p:txBody>
          </p:sp>
        </mc:Choice>
        <mc:Fallback xmlns="">
          <p:sp>
            <p:nvSpPr>
              <p:cNvPr id="31" name="TextBox 30">
                <a:extLst>
                  <a:ext uri="{FF2B5EF4-FFF2-40B4-BE49-F238E27FC236}">
                    <a16:creationId xmlns:a16="http://schemas.microsoft.com/office/drawing/2014/main" id="{741CAAE4-FBCC-415C-B40D-8AC6B9E0E18C}"/>
                  </a:ext>
                </a:extLst>
              </p:cNvPr>
              <p:cNvSpPr txBox="1">
                <a:spLocks noRot="1" noChangeAspect="1" noMove="1" noResize="1" noEditPoints="1" noAdjustHandles="1" noChangeArrowheads="1" noChangeShapeType="1" noTextEdit="1"/>
              </p:cNvSpPr>
              <p:nvPr/>
            </p:nvSpPr>
            <p:spPr>
              <a:xfrm>
                <a:off x="4544120" y="6157408"/>
                <a:ext cx="2776337" cy="400110"/>
              </a:xfrm>
              <a:prstGeom prst="rect">
                <a:avLst/>
              </a:prstGeom>
              <a:blipFill>
                <a:blip r:embed="rId8"/>
                <a:stretch>
                  <a:fillRect b="-15152"/>
                </a:stretch>
              </a:blipFill>
            </p:spPr>
            <p:txBody>
              <a:bodyPr/>
              <a:lstStyle/>
              <a:p>
                <a:r>
                  <a:rPr lang="en-US">
                    <a:noFill/>
                  </a:rPr>
                  <a:t> </a:t>
                </a:r>
              </a:p>
            </p:txBody>
          </p:sp>
        </mc:Fallback>
      </mc:AlternateContent>
    </p:spTree>
    <p:extLst>
      <p:ext uri="{BB962C8B-B14F-4D97-AF65-F5344CB8AC3E}">
        <p14:creationId xmlns:p14="http://schemas.microsoft.com/office/powerpoint/2010/main" val="521434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D9532F9-C034-4B8D-A87A-67EE38BEBD56}"/>
                  </a:ext>
                </a:extLst>
              </p:cNvPr>
              <p:cNvSpPr txBox="1"/>
              <p:nvPr/>
            </p:nvSpPr>
            <p:spPr>
              <a:xfrm>
                <a:off x="337800" y="3746543"/>
                <a:ext cx="11669701" cy="1754326"/>
              </a:xfrm>
              <a:prstGeom prst="rect">
                <a:avLst/>
              </a:prstGeom>
              <a:noFill/>
            </p:spPr>
            <p:txBody>
              <a:bodyPr wrap="square" rtlCol="0">
                <a:spAutoFit/>
              </a:bodyPr>
              <a:lstStyle/>
              <a:p>
                <a:r>
                  <a:rPr lang="en-US" sz="1900" b="1" i="1" u="sng" dirty="0">
                    <a:cs typeface="Calibri" panose="020F0502020204030204" pitchFamily="34" charset="0"/>
                  </a:rPr>
                  <a:t>Step 0</a:t>
                </a:r>
                <a:r>
                  <a:rPr lang="en-US" sz="1900" b="1" i="1" dirty="0">
                    <a:cs typeface="Calibri" panose="020F0502020204030204" pitchFamily="34" charset="0"/>
                  </a:rPr>
                  <a:t>: </a:t>
                </a:r>
                <a:r>
                  <a:rPr lang="en-US" sz="1900" dirty="0">
                    <a:cs typeface="Calibri" panose="020F0502020204030204" pitchFamily="34" charset="0"/>
                  </a:rPr>
                  <a:t>Initialize </a:t>
                </a:r>
                <a14:m>
                  <m:oMath xmlns:m="http://schemas.openxmlformats.org/officeDocument/2006/math">
                    <m:r>
                      <a:rPr lang="en-US" sz="1900" i="1" dirty="0">
                        <a:latin typeface="Cambria Math" panose="02040503050406030204" pitchFamily="18" charset="0"/>
                        <a:cs typeface="Calibri" panose="020F0502020204030204" pitchFamily="34" charset="0"/>
                      </a:rPr>
                      <m:t>𝑖</m:t>
                    </m:r>
                    <m:r>
                      <a:rPr lang="en-US" sz="1900" i="1" dirty="0">
                        <a:latin typeface="Cambria Math" panose="02040503050406030204" pitchFamily="18" charset="0"/>
                        <a:cs typeface="Calibri" panose="020F0502020204030204" pitchFamily="34" charset="0"/>
                      </a:rPr>
                      <m:t>=0 </m:t>
                    </m:r>
                    <m:r>
                      <m:rPr>
                        <m:nor/>
                      </m:rPr>
                      <a:rPr lang="en-US" sz="1900" dirty="0">
                        <a:cs typeface="Calibri" panose="020F0502020204030204" pitchFamily="34" charset="0"/>
                      </a:rPr>
                      <m:t>(</m:t>
                    </m:r>
                    <m:r>
                      <m:rPr>
                        <m:nor/>
                      </m:rPr>
                      <a:rPr lang="en-US" sz="1900" dirty="0">
                        <a:cs typeface="Calibri" panose="020F0502020204030204" pitchFamily="34" charset="0"/>
                      </a:rPr>
                      <m:t>controller</m:t>
                    </m:r>
                    <m:r>
                      <m:rPr>
                        <m:nor/>
                      </m:rPr>
                      <a:rPr lang="en-US" sz="1900" dirty="0">
                        <a:cs typeface="Calibri" panose="020F0502020204030204" pitchFamily="34" charset="0"/>
                      </a:rPr>
                      <m:t> </m:t>
                    </m:r>
                    <m:r>
                      <m:rPr>
                        <m:nor/>
                      </m:rPr>
                      <a:rPr lang="en-US" sz="1900" dirty="0">
                        <a:cs typeface="Calibri" panose="020F0502020204030204" pitchFamily="34" charset="0"/>
                      </a:rPr>
                      <m:t>time</m:t>
                    </m:r>
                    <m:r>
                      <m:rPr>
                        <m:nor/>
                      </m:rPr>
                      <a:rPr lang="en-US" sz="1900" dirty="0">
                        <a:cs typeface="Calibri" panose="020F0502020204030204" pitchFamily="34" charset="0"/>
                      </a:rPr>
                      <m:t> </m:t>
                    </m:r>
                    <m:r>
                      <m:rPr>
                        <m:nor/>
                      </m:rPr>
                      <a:rPr lang="en-US" sz="1900" dirty="0">
                        <a:cs typeface="Calibri" panose="020F0502020204030204" pitchFamily="34" charset="0"/>
                      </a:rPr>
                      <m:t>index</m:t>
                    </m:r>
                    <m:r>
                      <m:rPr>
                        <m:nor/>
                      </m:rPr>
                      <a:rPr lang="en-US" sz="1900" dirty="0">
                        <a:cs typeface="Calibri" panose="020F0502020204030204" pitchFamily="34" charset="0"/>
                      </a:rPr>
                      <m:t>).</m:t>
                    </m:r>
                  </m:oMath>
                </a14:m>
                <a:endParaRPr lang="en-US" sz="1900" dirty="0">
                  <a:cs typeface="Calibri" panose="020F0502020204030204" pitchFamily="34" charset="0"/>
                </a:endParaRPr>
              </a:p>
              <a:p>
                <a:endParaRPr lang="en-US" sz="400" dirty="0">
                  <a:cs typeface="Calibri" panose="020F0502020204030204" pitchFamily="34" charset="0"/>
                </a:endParaRPr>
              </a:p>
              <a:p>
                <a:endParaRPr lang="en-US" sz="400" dirty="0">
                  <a:cs typeface="Calibri" panose="020F0502020204030204" pitchFamily="34" charset="0"/>
                </a:endParaRPr>
              </a:p>
              <a:p>
                <a:endParaRPr lang="en-US" sz="1900" i="1" dirty="0">
                  <a:cs typeface="Calibri" panose="020F0502020204030204" pitchFamily="34" charset="0"/>
                </a:endParaRPr>
              </a:p>
              <a:p>
                <a:endParaRPr lang="en-US" sz="1900" dirty="0"/>
              </a:p>
              <a:p>
                <a:endParaRPr lang="en-US" sz="1900" dirty="0">
                  <a:cs typeface="Calibri" panose="020F0502020204030204" pitchFamily="34" charset="0"/>
                </a:endParaRPr>
              </a:p>
              <a:p>
                <a:endParaRPr lang="en-US" sz="400" b="1" i="1" dirty="0">
                  <a:cs typeface="Calibri" panose="020F0502020204030204" pitchFamily="34" charset="0"/>
                </a:endParaRPr>
              </a:p>
              <a:p>
                <a:endParaRPr lang="en-US" sz="2000" b="1" i="1" dirty="0">
                  <a:cs typeface="Calibri" panose="020F0502020204030204" pitchFamily="34" charset="0"/>
                </a:endParaRPr>
              </a:p>
            </p:txBody>
          </p:sp>
        </mc:Choice>
        <mc:Fallback xmlns="">
          <p:sp>
            <p:nvSpPr>
              <p:cNvPr id="12" name="TextBox 11">
                <a:extLst>
                  <a:ext uri="{FF2B5EF4-FFF2-40B4-BE49-F238E27FC236}">
                    <a16:creationId xmlns:a16="http://schemas.microsoft.com/office/drawing/2014/main" id="{FD9532F9-C034-4B8D-A87A-67EE38BEBD56}"/>
                  </a:ext>
                </a:extLst>
              </p:cNvPr>
              <p:cNvSpPr txBox="1">
                <a:spLocks noRot="1" noChangeAspect="1" noMove="1" noResize="1" noEditPoints="1" noAdjustHandles="1" noChangeArrowheads="1" noChangeShapeType="1" noTextEdit="1"/>
              </p:cNvSpPr>
              <p:nvPr/>
            </p:nvSpPr>
            <p:spPr>
              <a:xfrm>
                <a:off x="337800" y="3746543"/>
                <a:ext cx="11669701" cy="1754326"/>
              </a:xfrm>
              <a:prstGeom prst="rect">
                <a:avLst/>
              </a:prstGeom>
              <a:blipFill>
                <a:blip r:embed="rId3"/>
                <a:stretch>
                  <a:fillRect l="-470" t="-2091"/>
                </a:stretch>
              </a:blipFill>
            </p:spPr>
            <p:txBody>
              <a:bodyPr/>
              <a:lstStyle/>
              <a:p>
                <a:r>
                  <a:rPr lang="en-US">
                    <a:noFill/>
                  </a:rPr>
                  <a:t> </a:t>
                </a:r>
              </a:p>
            </p:txBody>
          </p:sp>
        </mc:Fallback>
      </mc:AlternateContent>
      <p:grpSp>
        <p:nvGrpSpPr>
          <p:cNvPr id="20" name="Group 19">
            <a:extLst>
              <a:ext uri="{FF2B5EF4-FFF2-40B4-BE49-F238E27FC236}">
                <a16:creationId xmlns:a16="http://schemas.microsoft.com/office/drawing/2014/main" id="{2B1513E3-B32F-4A19-93CD-7ADB2556E141}"/>
              </a:ext>
            </a:extLst>
          </p:cNvPr>
          <p:cNvGrpSpPr/>
          <p:nvPr/>
        </p:nvGrpSpPr>
        <p:grpSpPr>
          <a:xfrm>
            <a:off x="657122" y="1238320"/>
            <a:ext cx="6446745" cy="2104379"/>
            <a:chOff x="538359" y="2231154"/>
            <a:chExt cx="6446745" cy="2104379"/>
          </a:xfrm>
        </p:grpSpPr>
        <p:pic>
          <p:nvPicPr>
            <p:cNvPr id="21" name="Picture 20" descr="Schwarz-time-integration.png">
              <a:extLst>
                <a:ext uri="{FF2B5EF4-FFF2-40B4-BE49-F238E27FC236}">
                  <a16:creationId xmlns:a16="http://schemas.microsoft.com/office/drawing/2014/main" id="{0D442A46-2135-4FCE-81D9-6D723D4811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6968" y="2406149"/>
              <a:ext cx="4898136" cy="1929384"/>
            </a:xfrm>
            <a:prstGeom prst="rect">
              <a:avLst/>
            </a:prstGeom>
          </p:spPr>
        </p:pic>
        <p:pic>
          <p:nvPicPr>
            <p:cNvPr id="22" name="Picture 21" descr="Schwarz-domains.png">
              <a:extLst>
                <a:ext uri="{FF2B5EF4-FFF2-40B4-BE49-F238E27FC236}">
                  <a16:creationId xmlns:a16="http://schemas.microsoft.com/office/drawing/2014/main" id="{5C69E27E-142A-4482-95DC-67D3AA4E7F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359" y="2231154"/>
              <a:ext cx="1150530" cy="2064791"/>
            </a:xfrm>
            <a:prstGeom prst="rect">
              <a:avLst/>
            </a:prstGeom>
          </p:spPr>
        </p:pic>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AD3475B-1792-4482-9D9E-485179614B61}"/>
                    </a:ext>
                  </a:extLst>
                </p:cNvPr>
                <p:cNvSpPr txBox="1"/>
                <p:nvPr/>
              </p:nvSpPr>
              <p:spPr>
                <a:xfrm>
                  <a:off x="1962614" y="2257496"/>
                  <a:ext cx="80288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0</m:t>
                            </m:r>
                          </m:sub>
                        </m:sSub>
                      </m:oMath>
                    </m:oMathPara>
                  </a14:m>
                  <a:endParaRPr lang="en-US" dirty="0"/>
                </a:p>
              </p:txBody>
            </p:sp>
          </mc:Choice>
          <mc:Fallback xmlns="">
            <p:sp>
              <p:nvSpPr>
                <p:cNvPr id="50" name="TextBox 49">
                  <a:extLst>
                    <a:ext uri="{FF2B5EF4-FFF2-40B4-BE49-F238E27FC236}">
                      <a16:creationId xmlns:a16="http://schemas.microsoft.com/office/drawing/2014/main" id="{D15334C3-9C67-40DC-91D5-47AD4405FF28}"/>
                    </a:ext>
                  </a:extLst>
                </p:cNvPr>
                <p:cNvSpPr txBox="1">
                  <a:spLocks noRot="1" noChangeAspect="1" noMove="1" noResize="1" noEditPoints="1" noAdjustHandles="1" noChangeArrowheads="1" noChangeShapeType="1" noTextEdit="1"/>
                </p:cNvSpPr>
                <p:nvPr/>
              </p:nvSpPr>
              <p:spPr>
                <a:xfrm>
                  <a:off x="1962614" y="2257496"/>
                  <a:ext cx="802888" cy="369332"/>
                </a:xfrm>
                <a:prstGeom prst="rect">
                  <a:avLst/>
                </a:prstGeom>
                <a:blipFill>
                  <a:blip r:embed="rId6"/>
                  <a:stretch>
                    <a:fillRect/>
                  </a:stretch>
                </a:blipFill>
              </p:spPr>
              <p:txBody>
                <a:bodyPr/>
                <a:lstStyle/>
                <a:p>
                  <a:r>
                    <a:rPr lang="en-US">
                      <a:noFill/>
                    </a:rPr>
                    <a:t> </a:t>
                  </a:r>
                </a:p>
              </p:txBody>
            </p:sp>
          </mc:Fallback>
        </mc:AlternateContent>
      </p:grpSp>
      <p:sp>
        <p:nvSpPr>
          <p:cNvPr id="25" name="Rectangle 24">
            <a:extLst>
              <a:ext uri="{FF2B5EF4-FFF2-40B4-BE49-F238E27FC236}">
                <a16:creationId xmlns:a16="http://schemas.microsoft.com/office/drawing/2014/main" id="{73965508-7F47-4D53-BDAB-A2723924ADF7}"/>
              </a:ext>
            </a:extLst>
          </p:cNvPr>
          <p:cNvSpPr/>
          <p:nvPr/>
        </p:nvSpPr>
        <p:spPr>
          <a:xfrm>
            <a:off x="4678100" y="1214092"/>
            <a:ext cx="2425767" cy="212860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1F98729D-0BF2-4CDA-A64A-40380218BA93}"/>
                  </a:ext>
                </a:extLst>
              </p:cNvPr>
              <p:cNvSpPr txBox="1"/>
              <p:nvPr/>
            </p:nvSpPr>
            <p:spPr>
              <a:xfrm>
                <a:off x="4487050" y="1294400"/>
                <a:ext cx="80288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1</m:t>
                          </m:r>
                        </m:sub>
                      </m:sSub>
                    </m:oMath>
                  </m:oMathPara>
                </a14:m>
                <a:endParaRPr lang="en-US" dirty="0"/>
              </a:p>
            </p:txBody>
          </p:sp>
        </mc:Choice>
        <mc:Fallback xmlns="">
          <p:sp>
            <p:nvSpPr>
              <p:cNvPr id="31" name="TextBox 30">
                <a:extLst>
                  <a:ext uri="{FF2B5EF4-FFF2-40B4-BE49-F238E27FC236}">
                    <a16:creationId xmlns:a16="http://schemas.microsoft.com/office/drawing/2014/main" id="{1F98729D-0BF2-4CDA-A64A-40380218BA93}"/>
                  </a:ext>
                </a:extLst>
              </p:cNvPr>
              <p:cNvSpPr txBox="1">
                <a:spLocks noRot="1" noChangeAspect="1" noMove="1" noResize="1" noEditPoints="1" noAdjustHandles="1" noChangeArrowheads="1" noChangeShapeType="1" noTextEdit="1"/>
              </p:cNvSpPr>
              <p:nvPr/>
            </p:nvSpPr>
            <p:spPr>
              <a:xfrm>
                <a:off x="4487050" y="1294400"/>
                <a:ext cx="802888" cy="369332"/>
              </a:xfrm>
              <a:prstGeom prst="rect">
                <a:avLst/>
              </a:prstGeom>
              <a:blipFill>
                <a:blip r:embed="rId7"/>
                <a:stretch>
                  <a:fillRect/>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179058D1-D606-4011-9FC7-8ACC9D01F97D}"/>
              </a:ext>
            </a:extLst>
          </p:cNvPr>
          <p:cNvSpPr>
            <a:spLocks noGrp="1"/>
          </p:cNvSpPr>
          <p:nvPr>
            <p:ph type="sldNum" sz="quarter" idx="12"/>
          </p:nvPr>
        </p:nvSpPr>
        <p:spPr/>
        <p:txBody>
          <a:bodyPr/>
          <a:lstStyle/>
          <a:p>
            <a:fld id="{A5E55A7B-7854-E145-92D9-B491DF4BAE2D}" type="slidenum">
              <a:rPr lang="en-US" smtClean="0"/>
              <a:pPr/>
              <a:t>29</a:t>
            </a:fld>
            <a:endParaRPr lang="en-US" dirty="0"/>
          </a:p>
        </p:txBody>
      </p:sp>
      <p:sp>
        <p:nvSpPr>
          <p:cNvPr id="35" name="Title 1">
            <a:extLst>
              <a:ext uri="{FF2B5EF4-FFF2-40B4-BE49-F238E27FC236}">
                <a16:creationId xmlns:a16="http://schemas.microsoft.com/office/drawing/2014/main" id="{D7B5CCB3-C783-40A0-B8BC-66A4F44BE465}"/>
              </a:ext>
            </a:extLst>
          </p:cNvPr>
          <p:cNvSpPr>
            <a:spLocks noGrp="1"/>
          </p:cNvSpPr>
          <p:nvPr>
            <p:ph type="title"/>
          </p:nvPr>
        </p:nvSpPr>
        <p:spPr>
          <a:xfrm>
            <a:off x="720648" y="359772"/>
            <a:ext cx="10471608" cy="570225"/>
          </a:xfrm>
        </p:spPr>
        <p:txBody>
          <a:bodyPr/>
          <a:lstStyle/>
          <a:p>
            <a:r>
              <a:rPr lang="en-US" dirty="0"/>
              <a:t>Time-Advancement Within the Schwarz Framework</a:t>
            </a:r>
          </a:p>
        </p:txBody>
      </p:sp>
      <p:sp>
        <p:nvSpPr>
          <p:cNvPr id="16" name="Content Placeholder 2">
            <a:extLst>
              <a:ext uri="{FF2B5EF4-FFF2-40B4-BE49-F238E27FC236}">
                <a16:creationId xmlns:a16="http://schemas.microsoft.com/office/drawing/2014/main" id="{ACE5ADB6-E6E6-42E9-B633-713E2D992FCB}"/>
              </a:ext>
            </a:extLst>
          </p:cNvPr>
          <p:cNvSpPr txBox="1">
            <a:spLocks/>
          </p:cNvSpPr>
          <p:nvPr/>
        </p:nvSpPr>
        <p:spPr bwMode="auto">
          <a:xfrm>
            <a:off x="8521187" y="1577793"/>
            <a:ext cx="2675720" cy="10906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buNone/>
              <a:defRPr/>
            </a:pPr>
            <a:r>
              <a:rPr lang="en-US" sz="1700" dirty="0">
                <a:latin typeface="Calibri" pitchFamily="34" charset="0"/>
                <a:cs typeface="Calibri" pitchFamily="34" charset="0"/>
              </a:rPr>
              <a:t>Controller time stepper</a:t>
            </a:r>
          </a:p>
          <a:p>
            <a:pPr marL="0" indent="0">
              <a:buNone/>
              <a:defRPr/>
            </a:pPr>
            <a:endParaRPr lang="en-US" sz="1700" dirty="0">
              <a:latin typeface="Calibri" pitchFamily="34" charset="0"/>
              <a:cs typeface="Calibri" pitchFamily="34" charset="0"/>
            </a:endParaRPr>
          </a:p>
          <a:p>
            <a:pPr marL="0" indent="0">
              <a:buNone/>
              <a:defRPr/>
            </a:pPr>
            <a:r>
              <a:rPr lang="en-US" sz="1700" dirty="0">
                <a:latin typeface="Calibri" pitchFamily="34" charset="0"/>
                <a:cs typeface="Calibri" pitchFamily="34" charset="0"/>
              </a:rPr>
              <a:t>Time integrator for </a:t>
            </a:r>
            <a:r>
              <a:rPr lang="en-US" sz="1700" i="1" dirty="0">
                <a:latin typeface="Symbol"/>
                <a:cs typeface="Wingdings 2" charset="2"/>
              </a:rPr>
              <a:t>W</a:t>
            </a:r>
            <a:r>
              <a:rPr lang="en-US" sz="1700" baseline="-25000" dirty="0">
                <a:latin typeface="Symbol"/>
                <a:cs typeface="Wingdings 2" charset="2"/>
              </a:rPr>
              <a:t>1</a:t>
            </a:r>
          </a:p>
          <a:p>
            <a:pPr marL="0" indent="0">
              <a:buNone/>
              <a:defRPr/>
            </a:pPr>
            <a:endParaRPr lang="en-US" sz="1700" baseline="-25000" dirty="0">
              <a:latin typeface="Symbol"/>
              <a:cs typeface="Calibri" pitchFamily="34" charset="0"/>
            </a:endParaRPr>
          </a:p>
          <a:p>
            <a:pPr marL="0" indent="0">
              <a:buNone/>
              <a:defRPr/>
            </a:pPr>
            <a:endParaRPr lang="en-US" sz="1700" baseline="-25000" dirty="0">
              <a:latin typeface="Symbol"/>
              <a:cs typeface="Calibri" pitchFamily="34" charset="0"/>
            </a:endParaRPr>
          </a:p>
          <a:p>
            <a:pPr marL="0" indent="0">
              <a:buNone/>
              <a:defRPr/>
            </a:pPr>
            <a:r>
              <a:rPr lang="en-US" sz="1700" dirty="0">
                <a:latin typeface="Calibri" pitchFamily="34" charset="0"/>
                <a:cs typeface="Calibri" pitchFamily="34" charset="0"/>
              </a:rPr>
              <a:t>Time integrator for </a:t>
            </a:r>
            <a:r>
              <a:rPr lang="en-US" sz="1700" i="1" dirty="0">
                <a:latin typeface="Symbol"/>
                <a:cs typeface="Wingdings 2" charset="2"/>
              </a:rPr>
              <a:t>W</a:t>
            </a:r>
            <a:r>
              <a:rPr lang="en-US" sz="1700" baseline="-25000" dirty="0">
                <a:latin typeface="Symbol"/>
                <a:cs typeface="Wingdings 2" charset="2"/>
              </a:rPr>
              <a:t>2</a:t>
            </a:r>
            <a:endParaRPr lang="en-US" sz="1700" dirty="0">
              <a:latin typeface="Calibri" pitchFamily="34" charset="0"/>
              <a:cs typeface="Calibri" pitchFamily="34" charset="0"/>
            </a:endParaRPr>
          </a:p>
          <a:p>
            <a:pPr marL="0" indent="0">
              <a:buNone/>
              <a:defRPr/>
            </a:pPr>
            <a:endParaRPr lang="en-US" sz="1700" dirty="0">
              <a:latin typeface="Calibri" pitchFamily="34" charset="0"/>
              <a:cs typeface="Calibri" pitchFamily="34" charset="0"/>
            </a:endParaRPr>
          </a:p>
          <a:p>
            <a:pPr marL="0" indent="0">
              <a:buNone/>
              <a:defRPr/>
            </a:pPr>
            <a:endParaRPr lang="en-US" sz="1700" dirty="0">
              <a:latin typeface="Calibri" pitchFamily="34" charset="0"/>
              <a:cs typeface="Calibri" pitchFamily="34" charset="0"/>
            </a:endParaRPr>
          </a:p>
        </p:txBody>
      </p:sp>
      <p:grpSp>
        <p:nvGrpSpPr>
          <p:cNvPr id="3" name="Group 2">
            <a:extLst>
              <a:ext uri="{FF2B5EF4-FFF2-40B4-BE49-F238E27FC236}">
                <a16:creationId xmlns:a16="http://schemas.microsoft.com/office/drawing/2014/main" id="{61626D02-10AD-BACE-A0AF-1D9BF5B2361B}"/>
              </a:ext>
            </a:extLst>
          </p:cNvPr>
          <p:cNvGrpSpPr/>
          <p:nvPr/>
        </p:nvGrpSpPr>
        <p:grpSpPr>
          <a:xfrm>
            <a:off x="7360376" y="5690402"/>
            <a:ext cx="4015495" cy="778271"/>
            <a:chOff x="7360376" y="5690402"/>
            <a:chExt cx="4015495" cy="778271"/>
          </a:xfrm>
        </p:grpSpPr>
        <p:sp>
          <p:nvSpPr>
            <p:cNvPr id="15" name="TextBox 14">
              <a:extLst>
                <a:ext uri="{FF2B5EF4-FFF2-40B4-BE49-F238E27FC236}">
                  <a16:creationId xmlns:a16="http://schemas.microsoft.com/office/drawing/2014/main" id="{94874CE0-EA15-4424-96D1-95560F923B6E}"/>
                </a:ext>
              </a:extLst>
            </p:cNvPr>
            <p:cNvSpPr txBox="1"/>
            <p:nvPr/>
          </p:nvSpPr>
          <p:spPr>
            <a:xfrm>
              <a:off x="7360376" y="5892814"/>
              <a:ext cx="2316178" cy="369332"/>
            </a:xfrm>
            <a:prstGeom prst="rect">
              <a:avLst/>
            </a:prstGeom>
            <a:noFill/>
          </p:spPr>
          <p:txBody>
            <a:bodyPr wrap="square" rtlCol="0">
              <a:spAutoFit/>
            </a:bodyPr>
            <a:lstStyle/>
            <a:p>
              <a:r>
                <a:rPr lang="en-US" b="1" i="1" dirty="0">
                  <a:solidFill>
                    <a:srgbClr val="0070C0"/>
                  </a:solidFill>
                </a:rPr>
                <a:t>Model PDE:</a:t>
              </a:r>
            </a:p>
          </p:txBody>
        </p:sp>
        <p:sp>
          <p:nvSpPr>
            <p:cNvPr id="17" name="Rectangle 16">
              <a:extLst>
                <a:ext uri="{FF2B5EF4-FFF2-40B4-BE49-F238E27FC236}">
                  <a16:creationId xmlns:a16="http://schemas.microsoft.com/office/drawing/2014/main" id="{CCB58635-8074-4F3E-A8F6-345DD414EABC}"/>
                </a:ext>
              </a:extLst>
            </p:cNvPr>
            <p:cNvSpPr/>
            <p:nvPr/>
          </p:nvSpPr>
          <p:spPr>
            <a:xfrm>
              <a:off x="7360376" y="5690402"/>
              <a:ext cx="4015495" cy="77827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02226DD-D157-4BDE-947D-F435EC345BB6}"/>
                    </a:ext>
                  </a:extLst>
                </p:cNvPr>
                <p:cNvSpPr txBox="1"/>
                <p:nvPr/>
              </p:nvSpPr>
              <p:spPr>
                <a:xfrm>
                  <a:off x="8854091" y="5768549"/>
                  <a:ext cx="2521780" cy="6178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r>
                                    <a:rPr lang="en-US" b="1" i="1" dirty="0">
                                      <a:latin typeface="Cambria Math" panose="02040503050406030204" pitchFamily="18" charset="0"/>
                                    </a:rPr>
                                    <m:t>𝑴</m:t>
                                  </m:r>
                                  <m:acc>
                                    <m:accPr>
                                      <m:chr m:val="̈"/>
                                      <m:ctrlPr>
                                        <a:rPr lang="en-US" b="1" i="1" dirty="0">
                                          <a:latin typeface="Cambria Math" panose="02040503050406030204" pitchFamily="18" charset="0"/>
                                        </a:rPr>
                                      </m:ctrlPr>
                                    </m:accPr>
                                    <m:e>
                                      <m:r>
                                        <a:rPr lang="en-US" b="1" i="1" dirty="0">
                                          <a:latin typeface="Cambria Math" panose="02040503050406030204" pitchFamily="18" charset="0"/>
                                        </a:rPr>
                                        <m:t>𝒖</m:t>
                                      </m:r>
                                    </m:e>
                                  </m:acc>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b="1" i="1" dirty="0">
                                          <a:latin typeface="Cambria Math" panose="02040503050406030204" pitchFamily="18" charset="0"/>
                                        </a:rPr>
                                        <m:t>𝒇</m:t>
                                      </m:r>
                                    </m:e>
                                    <m:sub>
                                      <m:r>
                                        <m:rPr>
                                          <m:sty m:val="p"/>
                                        </m:rPr>
                                        <a:rPr lang="en-US" dirty="0">
                                          <a:latin typeface="Cambria Math" panose="02040503050406030204" pitchFamily="18" charset="0"/>
                                        </a:rPr>
                                        <m:t>int</m:t>
                                      </m:r>
                                    </m:sub>
                                  </m:sSub>
                                  <m:d>
                                    <m:dPr>
                                      <m:ctrlPr>
                                        <a:rPr lang="en-US" i="1" dirty="0">
                                          <a:latin typeface="Cambria Math" panose="02040503050406030204" pitchFamily="18" charset="0"/>
                                        </a:rPr>
                                      </m:ctrlPr>
                                    </m:dPr>
                                    <m:e>
                                      <m:r>
                                        <a:rPr lang="en-US" b="1" i="1" dirty="0">
                                          <a:latin typeface="Cambria Math" panose="02040503050406030204" pitchFamily="18" charset="0"/>
                                        </a:rPr>
                                        <m:t>𝒖</m:t>
                                      </m:r>
                                      <m:r>
                                        <a:rPr lang="en-US" i="1" dirty="0">
                                          <a:latin typeface="Cambria Math" panose="02040503050406030204" pitchFamily="18" charset="0"/>
                                        </a:rPr>
                                        <m:t>,</m:t>
                                      </m:r>
                                      <m:acc>
                                        <m:accPr>
                                          <m:chr m:val="̇"/>
                                          <m:ctrlPr>
                                            <a:rPr lang="en-US" b="1" i="1" dirty="0">
                                              <a:latin typeface="Cambria Math" panose="02040503050406030204" pitchFamily="18" charset="0"/>
                                            </a:rPr>
                                          </m:ctrlPr>
                                        </m:accPr>
                                        <m:e>
                                          <m:r>
                                            <a:rPr lang="en-US" b="1" i="1" dirty="0">
                                              <a:latin typeface="Cambria Math" panose="02040503050406030204" pitchFamily="18" charset="0"/>
                                            </a:rPr>
                                            <m:t>𝒖</m:t>
                                          </m:r>
                                        </m:e>
                                      </m:acc>
                                    </m:e>
                                  </m:d>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b="1" i="1" dirty="0">
                                          <a:latin typeface="Cambria Math" panose="02040503050406030204" pitchFamily="18" charset="0"/>
                                        </a:rPr>
                                        <m:t>𝒇</m:t>
                                      </m:r>
                                    </m:e>
                                    <m:sub>
                                      <m:r>
                                        <m:rPr>
                                          <m:sty m:val="p"/>
                                        </m:rPr>
                                        <a:rPr lang="en-US" dirty="0">
                                          <a:latin typeface="Cambria Math" panose="02040503050406030204" pitchFamily="18" charset="0"/>
                                        </a:rPr>
                                        <m:t>ext</m:t>
                                      </m:r>
                                    </m:sub>
                                  </m:sSub>
                                  <m:r>
                                    <m:rPr>
                                      <m:nor/>
                                    </m:rPr>
                                    <a:rPr lang="en-US" dirty="0"/>
                                    <m:t> </m:t>
                                  </m:r>
                                </m:e>
                              </m:mr>
                              <m:mr>
                                <m:e>
                                  <m:r>
                                    <a:rPr lang="en-US" b="1" i="1" dirty="0">
                                      <a:latin typeface="Cambria Math" panose="02040503050406030204" pitchFamily="18" charset="0"/>
                                    </a:rPr>
                                    <m:t>𝒖</m:t>
                                  </m:r>
                                  <m:d>
                                    <m:dPr>
                                      <m:ctrlPr>
                                        <a:rPr lang="en-US" b="1" i="1" dirty="0">
                                          <a:latin typeface="Cambria Math" panose="02040503050406030204" pitchFamily="18" charset="0"/>
                                        </a:rPr>
                                      </m:ctrlPr>
                                    </m:dPr>
                                    <m:e>
                                      <m:r>
                                        <a:rPr lang="en-US" b="1" i="1" dirty="0">
                                          <a:latin typeface="Cambria Math" panose="02040503050406030204" pitchFamily="18" charset="0"/>
                                        </a:rPr>
                                        <m:t>𝒙</m:t>
                                      </m:r>
                                      <m:r>
                                        <a:rPr lang="en-US" i="1" dirty="0">
                                          <a:latin typeface="Cambria Math" panose="02040503050406030204" pitchFamily="18" charset="0"/>
                                        </a:rPr>
                                        <m:t>,0</m:t>
                                      </m:r>
                                    </m:e>
                                  </m:d>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b="1" i="1" dirty="0">
                                          <a:latin typeface="Cambria Math" panose="02040503050406030204" pitchFamily="18" charset="0"/>
                                        </a:rPr>
                                        <m:t>𝒖</m:t>
                                      </m:r>
                                    </m:e>
                                    <m:sub>
                                      <m:r>
                                        <a:rPr lang="en-US" i="1" dirty="0">
                                          <a:latin typeface="Cambria Math" panose="02040503050406030204" pitchFamily="18" charset="0"/>
                                        </a:rPr>
                                        <m:t>0</m:t>
                                      </m:r>
                                    </m:sub>
                                  </m:sSub>
                                </m:e>
                              </m:mr>
                            </m:m>
                          </m:e>
                        </m:d>
                      </m:oMath>
                    </m:oMathPara>
                  </a14:m>
                  <a:endParaRPr lang="en-US" dirty="0"/>
                </a:p>
              </p:txBody>
            </p:sp>
          </mc:Choice>
          <mc:Fallback xmlns="">
            <p:sp>
              <p:nvSpPr>
                <p:cNvPr id="18" name="TextBox 17">
                  <a:extLst>
                    <a:ext uri="{FF2B5EF4-FFF2-40B4-BE49-F238E27FC236}">
                      <a16:creationId xmlns:a16="http://schemas.microsoft.com/office/drawing/2014/main" id="{802226DD-D157-4BDE-947D-F435EC345BB6}"/>
                    </a:ext>
                  </a:extLst>
                </p:cNvPr>
                <p:cNvSpPr txBox="1">
                  <a:spLocks noRot="1" noChangeAspect="1" noMove="1" noResize="1" noEditPoints="1" noAdjustHandles="1" noChangeArrowheads="1" noChangeShapeType="1" noTextEdit="1"/>
                </p:cNvSpPr>
                <p:nvPr/>
              </p:nvSpPr>
              <p:spPr>
                <a:xfrm>
                  <a:off x="8854091" y="5768549"/>
                  <a:ext cx="2521780" cy="617861"/>
                </a:xfrm>
                <a:prstGeom prst="rect">
                  <a:avLst/>
                </a:prstGeom>
                <a:blipFill>
                  <a:blip r:embed="rId8"/>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251323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4DEDE73E-F27A-4E8A-AFEC-DAC5059E9626}"/>
              </a:ext>
            </a:extLst>
          </p:cNvPr>
          <p:cNvPicPr>
            <a:picLocks noChangeAspect="1"/>
          </p:cNvPicPr>
          <p:nvPr/>
        </p:nvPicPr>
        <p:blipFill>
          <a:blip r:embed="rId3"/>
          <a:stretch>
            <a:fillRect/>
          </a:stretch>
        </p:blipFill>
        <p:spPr>
          <a:xfrm>
            <a:off x="6550225" y="3808504"/>
            <a:ext cx="4983447" cy="2671415"/>
          </a:xfrm>
          <a:prstGeom prst="rect">
            <a:avLst/>
          </a:prstGeom>
        </p:spPr>
      </p:pic>
      <p:sp>
        <p:nvSpPr>
          <p:cNvPr id="101" name="TextShape 1"/>
          <p:cNvSpPr txBox="1"/>
          <p:nvPr/>
        </p:nvSpPr>
        <p:spPr>
          <a:xfrm>
            <a:off x="742950" y="-8685"/>
            <a:ext cx="8229240" cy="991440"/>
          </a:xfrm>
          <a:prstGeom prst="rect">
            <a:avLst/>
          </a:prstGeom>
          <a:noFill/>
          <a:ln>
            <a:noFill/>
          </a:ln>
        </p:spPr>
        <p:txBody>
          <a:bodyPr anchor="ctr"/>
          <a:lstStyle/>
          <a:p>
            <a:r>
              <a:rPr lang="en-US" sz="2800" dirty="0">
                <a:latin typeface="Gill Sans MT" panose="020B0502020104020203" pitchFamily="34" charset="0"/>
              </a:rPr>
              <a:t>Outline</a:t>
            </a:r>
            <a:endParaRPr sz="2800" dirty="0">
              <a:latin typeface="Gill Sans MT" panose="020B0502020104020203" pitchFamily="34" charset="0"/>
            </a:endParaRPr>
          </a:p>
        </p:txBody>
      </p:sp>
      <p:sp>
        <p:nvSpPr>
          <p:cNvPr id="102" name="TextShape 2"/>
          <p:cNvSpPr txBox="1"/>
          <p:nvPr/>
        </p:nvSpPr>
        <p:spPr>
          <a:xfrm>
            <a:off x="198448" y="951071"/>
            <a:ext cx="7014009" cy="5348870"/>
          </a:xfrm>
          <a:prstGeom prst="rect">
            <a:avLst/>
          </a:prstGeom>
          <a:noFill/>
          <a:ln>
            <a:noFill/>
          </a:ln>
        </p:spPr>
        <p:txBody>
          <a:bodyPr/>
          <a:lstStyle/>
          <a:p>
            <a:pPr marL="457200" indent="-457200">
              <a:buAutoNum type="arabicPeriod"/>
            </a:pPr>
            <a:r>
              <a:rPr lang="en-US" sz="2200" b="1" dirty="0"/>
              <a:t>Schwarz Alternating Method for Coupling of Full Order Models (FOMs) in Solid Mechanics</a:t>
            </a:r>
          </a:p>
          <a:p>
            <a:pPr marL="457200" indent="-457200">
              <a:buAutoNum type="arabicPeriod"/>
            </a:pPr>
            <a:endParaRPr lang="en-US" sz="400" b="1" dirty="0"/>
          </a:p>
          <a:p>
            <a:pPr marL="914400" lvl="1" indent="-457200">
              <a:buFont typeface="Arial" panose="020B0604020202020204" pitchFamily="34" charset="0"/>
              <a:buChar char="•"/>
            </a:pPr>
            <a:r>
              <a:rPr lang="en-US" sz="2200" b="1" dirty="0"/>
              <a:t>Motivation &amp; Background</a:t>
            </a:r>
          </a:p>
          <a:p>
            <a:pPr marL="914400" lvl="1" indent="-457200">
              <a:buFont typeface="Arial" panose="020B0604020202020204" pitchFamily="34" charset="0"/>
              <a:buChar char="•"/>
            </a:pPr>
            <a:endParaRPr lang="en-US" sz="400" dirty="0"/>
          </a:p>
          <a:p>
            <a:pPr marL="914400" lvl="1" indent="-457200">
              <a:buFont typeface="Arial" panose="020B0604020202020204" pitchFamily="34" charset="0"/>
              <a:buChar char="•"/>
            </a:pPr>
            <a:r>
              <a:rPr lang="en-US" sz="2200" dirty="0"/>
              <a:t>Quasistatic Formulation</a:t>
            </a:r>
          </a:p>
          <a:p>
            <a:pPr marL="914400" lvl="1" indent="-457200">
              <a:buFont typeface="Arial" panose="020B0604020202020204" pitchFamily="34" charset="0"/>
              <a:buChar char="•"/>
            </a:pPr>
            <a:endParaRPr lang="en-US" sz="400" dirty="0"/>
          </a:p>
          <a:p>
            <a:pPr marL="1371600" lvl="2" indent="-457200">
              <a:buFont typeface="Wingdings" panose="05000000000000000000" pitchFamily="2" charset="2"/>
              <a:buChar char="Ø"/>
            </a:pPr>
            <a:r>
              <a:rPr lang="en-US" sz="2200" dirty="0"/>
              <a:t>Numerical Examples</a:t>
            </a:r>
          </a:p>
          <a:p>
            <a:pPr marL="1371600" lvl="2" indent="-457200">
              <a:buFont typeface="Wingdings" panose="05000000000000000000" pitchFamily="2" charset="2"/>
              <a:buChar char="Ø"/>
            </a:pPr>
            <a:endParaRPr lang="en-US" sz="400" dirty="0"/>
          </a:p>
          <a:p>
            <a:pPr marL="914400" lvl="1" indent="-457200">
              <a:buFont typeface="Arial" panose="020B0604020202020204" pitchFamily="34" charset="0"/>
              <a:buChar char="•"/>
            </a:pPr>
            <a:r>
              <a:rPr lang="en-US" sz="2200" dirty="0"/>
              <a:t>Extension to Dynamics </a:t>
            </a:r>
          </a:p>
          <a:p>
            <a:pPr marL="914400" lvl="1" indent="-457200">
              <a:buFont typeface="Arial" panose="020B0604020202020204" pitchFamily="34" charset="0"/>
              <a:buChar char="•"/>
            </a:pPr>
            <a:endParaRPr lang="en-US" sz="400" dirty="0"/>
          </a:p>
          <a:p>
            <a:pPr marL="1371600" lvl="2" indent="-457200">
              <a:buFont typeface="Wingdings" panose="05000000000000000000" pitchFamily="2" charset="2"/>
              <a:buChar char="Ø"/>
            </a:pPr>
            <a:r>
              <a:rPr lang="en-US" sz="2200" dirty="0"/>
              <a:t>Numerical Examples</a:t>
            </a:r>
          </a:p>
          <a:p>
            <a:pPr marL="1371600" lvl="2" indent="-457200">
              <a:buFont typeface="Wingdings" panose="05000000000000000000" pitchFamily="2" charset="2"/>
              <a:buChar char="Ø"/>
            </a:pPr>
            <a:endParaRPr lang="en-US" sz="400" dirty="0"/>
          </a:p>
          <a:p>
            <a:pPr marL="1371600" lvl="2" indent="-457200">
              <a:buFont typeface="Wingdings" panose="05000000000000000000" pitchFamily="2" charset="2"/>
              <a:buChar char="Ø"/>
            </a:pPr>
            <a:endParaRPr lang="en-US" sz="400" dirty="0"/>
          </a:p>
          <a:p>
            <a:pPr marL="457200" indent="-457200">
              <a:buAutoNum type="arabicPeriod"/>
            </a:pPr>
            <a:r>
              <a:rPr lang="en-US" sz="2200" dirty="0"/>
              <a:t>Schwarz Alternating Method for FOM-ROM* and ROM-ROM Coupling</a:t>
            </a:r>
          </a:p>
          <a:p>
            <a:pPr marL="457200" indent="-457200">
              <a:buAutoNum type="arabicPeriod"/>
            </a:pPr>
            <a:endParaRPr lang="en-US" sz="400" dirty="0"/>
          </a:p>
          <a:p>
            <a:pPr marL="914400" lvl="1" indent="-457200">
              <a:buFont typeface="Arial" panose="020B0604020202020204" pitchFamily="34" charset="0"/>
              <a:buChar char="•"/>
            </a:pPr>
            <a:r>
              <a:rPr lang="en-US" sz="2200" dirty="0"/>
              <a:t>Motivation &amp; Background </a:t>
            </a:r>
          </a:p>
          <a:p>
            <a:pPr marL="914400" lvl="1" indent="-457200">
              <a:buFont typeface="Arial" panose="020B0604020202020204" pitchFamily="34" charset="0"/>
              <a:buChar char="•"/>
            </a:pPr>
            <a:endParaRPr lang="en-US" sz="400" dirty="0"/>
          </a:p>
          <a:p>
            <a:pPr marL="914400" lvl="1" indent="-457200">
              <a:buFont typeface="Arial" panose="020B0604020202020204" pitchFamily="34" charset="0"/>
              <a:buChar char="•"/>
            </a:pPr>
            <a:r>
              <a:rPr lang="en-US" sz="2200" dirty="0"/>
              <a:t>Formulation</a:t>
            </a:r>
          </a:p>
          <a:p>
            <a:pPr marL="914400" lvl="1" indent="-457200">
              <a:buFont typeface="Arial" panose="020B0604020202020204" pitchFamily="34" charset="0"/>
              <a:buChar char="•"/>
            </a:pPr>
            <a:endParaRPr lang="en-US" sz="400" dirty="0"/>
          </a:p>
          <a:p>
            <a:pPr marL="914400" lvl="1" indent="-457200">
              <a:buFont typeface="Arial" panose="020B0604020202020204" pitchFamily="34" charset="0"/>
              <a:buChar char="•"/>
            </a:pPr>
            <a:r>
              <a:rPr lang="en-US" sz="2200" dirty="0"/>
              <a:t>Numerical Examples</a:t>
            </a:r>
          </a:p>
          <a:p>
            <a:pPr marL="914400" lvl="1" indent="-457200">
              <a:buFont typeface="Arial" panose="020B0604020202020204" pitchFamily="34" charset="0"/>
              <a:buChar char="•"/>
            </a:pPr>
            <a:endParaRPr lang="en-US" sz="400" dirty="0"/>
          </a:p>
          <a:p>
            <a:pPr marL="914400" lvl="1" indent="-457200">
              <a:buFont typeface="Arial" panose="020B0604020202020204" pitchFamily="34" charset="0"/>
              <a:buChar char="•"/>
            </a:pPr>
            <a:endParaRPr lang="en-US" sz="400" dirty="0"/>
          </a:p>
          <a:p>
            <a:pPr marL="457200" indent="-457200">
              <a:buFont typeface="+mj-lt"/>
              <a:buAutoNum type="arabicPeriod"/>
            </a:pPr>
            <a:r>
              <a:rPr lang="en-US" sz="2200" dirty="0"/>
              <a:t>Summary and Future Work </a:t>
            </a:r>
          </a:p>
          <a:p>
            <a:endParaRPr lang="en-US" sz="2200" dirty="0"/>
          </a:p>
          <a:p>
            <a:pPr marL="914400" lvl="1" indent="-457200">
              <a:buFont typeface="Arial" panose="020B0604020202020204" pitchFamily="34" charset="0"/>
              <a:buChar char="•"/>
            </a:pPr>
            <a:endParaRPr lang="en-US" sz="2200" dirty="0"/>
          </a:p>
          <a:p>
            <a:pPr marL="914400" lvl="1" indent="-457200">
              <a:buFont typeface="Arial" panose="020B0604020202020204" pitchFamily="34" charset="0"/>
              <a:buChar char="•"/>
            </a:pPr>
            <a:endParaRPr lang="en-US" sz="2200" dirty="0"/>
          </a:p>
          <a:p>
            <a:endParaRPr sz="2200" dirty="0"/>
          </a:p>
        </p:txBody>
      </p:sp>
      <p:sp>
        <p:nvSpPr>
          <p:cNvPr id="2" name="Slide Number Placeholder 1">
            <a:extLst>
              <a:ext uri="{FF2B5EF4-FFF2-40B4-BE49-F238E27FC236}">
                <a16:creationId xmlns:a16="http://schemas.microsoft.com/office/drawing/2014/main" id="{805E14DB-F505-4B6E-B151-6BAAB23A7FBF}"/>
              </a:ext>
            </a:extLst>
          </p:cNvPr>
          <p:cNvSpPr>
            <a:spLocks noGrp="1"/>
          </p:cNvSpPr>
          <p:nvPr>
            <p:ph type="sldNum" sz="quarter" idx="12"/>
          </p:nvPr>
        </p:nvSpPr>
        <p:spPr/>
        <p:txBody>
          <a:bodyPr/>
          <a:lstStyle/>
          <a:p>
            <a:fld id="{A5E55A7B-7854-E145-92D9-B491DF4BAE2D}" type="slidenum">
              <a:rPr lang="en-US" smtClean="0"/>
              <a:pPr/>
              <a:t>3</a:t>
            </a:fld>
            <a:endParaRPr lang="en-US" dirty="0"/>
          </a:p>
        </p:txBody>
      </p:sp>
      <p:sp>
        <p:nvSpPr>
          <p:cNvPr id="3" name="TextBox 2">
            <a:extLst>
              <a:ext uri="{FF2B5EF4-FFF2-40B4-BE49-F238E27FC236}">
                <a16:creationId xmlns:a16="http://schemas.microsoft.com/office/drawing/2014/main" id="{9C17EAC9-2546-4C83-9D8B-C19B660FE055}"/>
              </a:ext>
            </a:extLst>
          </p:cNvPr>
          <p:cNvSpPr txBox="1"/>
          <p:nvPr/>
        </p:nvSpPr>
        <p:spPr>
          <a:xfrm>
            <a:off x="64951" y="6479919"/>
            <a:ext cx="4911047" cy="338554"/>
          </a:xfrm>
          <a:prstGeom prst="rect">
            <a:avLst/>
          </a:prstGeom>
          <a:noFill/>
        </p:spPr>
        <p:txBody>
          <a:bodyPr wrap="square" rtlCol="0">
            <a:spAutoFit/>
          </a:bodyPr>
          <a:lstStyle/>
          <a:p>
            <a:r>
              <a:rPr lang="en-US" sz="1600" dirty="0">
                <a:cs typeface="Calibri" panose="020F0502020204030204" pitchFamily="34" charset="0"/>
              </a:rPr>
              <a:t>* Projection-based Reduced Order Model</a:t>
            </a:r>
          </a:p>
        </p:txBody>
      </p:sp>
      <p:pic>
        <p:nvPicPr>
          <p:cNvPr id="4" name="Picture 3" descr="notched-cylinder-hex-coarse-tet-fine-deformed.png">
            <a:extLst>
              <a:ext uri="{FF2B5EF4-FFF2-40B4-BE49-F238E27FC236}">
                <a16:creationId xmlns:a16="http://schemas.microsoft.com/office/drawing/2014/main" id="{1EC5274F-3932-4BA7-C07C-B0ED02DFD9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0705" y="738680"/>
            <a:ext cx="3614888" cy="2470775"/>
          </a:xfrm>
          <a:prstGeom prst="rect">
            <a:avLst/>
          </a:prstGeom>
        </p:spPr>
      </p:pic>
    </p:spTree>
    <p:extLst>
      <p:ext uri="{BB962C8B-B14F-4D97-AF65-F5344CB8AC3E}">
        <p14:creationId xmlns:p14="http://schemas.microsoft.com/office/powerpoint/2010/main" val="396396770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D9532F9-C034-4B8D-A87A-67EE38BEBD56}"/>
                  </a:ext>
                </a:extLst>
              </p:cNvPr>
              <p:cNvSpPr txBox="1"/>
              <p:nvPr/>
            </p:nvSpPr>
            <p:spPr>
              <a:xfrm>
                <a:off x="337800" y="3746543"/>
                <a:ext cx="11669701" cy="2754600"/>
              </a:xfrm>
              <a:prstGeom prst="rect">
                <a:avLst/>
              </a:prstGeom>
              <a:noFill/>
            </p:spPr>
            <p:txBody>
              <a:bodyPr wrap="square" rtlCol="0">
                <a:spAutoFit/>
              </a:bodyPr>
              <a:lstStyle/>
              <a:p>
                <a:r>
                  <a:rPr lang="en-US" sz="1900" b="1" i="1" u="sng" dirty="0">
                    <a:cs typeface="Calibri" panose="020F0502020204030204" pitchFamily="34" charset="0"/>
                  </a:rPr>
                  <a:t>Step 0</a:t>
                </a:r>
                <a:r>
                  <a:rPr lang="en-US" sz="1900" b="1" i="1" dirty="0">
                    <a:cs typeface="Calibri" panose="020F0502020204030204" pitchFamily="34" charset="0"/>
                  </a:rPr>
                  <a:t>: </a:t>
                </a:r>
                <a:r>
                  <a:rPr lang="en-US" sz="1900" dirty="0">
                    <a:cs typeface="Calibri" panose="020F0502020204030204" pitchFamily="34" charset="0"/>
                  </a:rPr>
                  <a:t>Initialize </a:t>
                </a:r>
                <a14:m>
                  <m:oMath xmlns:m="http://schemas.openxmlformats.org/officeDocument/2006/math">
                    <m:r>
                      <a:rPr lang="en-US" sz="1900" i="1" dirty="0">
                        <a:latin typeface="Cambria Math" panose="02040503050406030204" pitchFamily="18" charset="0"/>
                        <a:cs typeface="Calibri" panose="020F0502020204030204" pitchFamily="34" charset="0"/>
                      </a:rPr>
                      <m:t>𝑖</m:t>
                    </m:r>
                    <m:r>
                      <a:rPr lang="en-US" sz="1900" i="1" dirty="0">
                        <a:latin typeface="Cambria Math" panose="02040503050406030204" pitchFamily="18" charset="0"/>
                        <a:cs typeface="Calibri" panose="020F0502020204030204" pitchFamily="34" charset="0"/>
                      </a:rPr>
                      <m:t>=0 </m:t>
                    </m:r>
                    <m:r>
                      <m:rPr>
                        <m:nor/>
                      </m:rPr>
                      <a:rPr lang="en-US" sz="1900" dirty="0">
                        <a:cs typeface="Calibri" panose="020F0502020204030204" pitchFamily="34" charset="0"/>
                      </a:rPr>
                      <m:t>(</m:t>
                    </m:r>
                    <m:r>
                      <m:rPr>
                        <m:nor/>
                      </m:rPr>
                      <a:rPr lang="en-US" sz="1900" dirty="0">
                        <a:cs typeface="Calibri" panose="020F0502020204030204" pitchFamily="34" charset="0"/>
                      </a:rPr>
                      <m:t>controller</m:t>
                    </m:r>
                    <m:r>
                      <m:rPr>
                        <m:nor/>
                      </m:rPr>
                      <a:rPr lang="en-US" sz="1900" dirty="0">
                        <a:cs typeface="Calibri" panose="020F0502020204030204" pitchFamily="34" charset="0"/>
                      </a:rPr>
                      <m:t> </m:t>
                    </m:r>
                    <m:r>
                      <m:rPr>
                        <m:nor/>
                      </m:rPr>
                      <a:rPr lang="en-US" sz="1900" dirty="0">
                        <a:cs typeface="Calibri" panose="020F0502020204030204" pitchFamily="34" charset="0"/>
                      </a:rPr>
                      <m:t>time</m:t>
                    </m:r>
                    <m:r>
                      <m:rPr>
                        <m:nor/>
                      </m:rPr>
                      <a:rPr lang="en-US" sz="1900" dirty="0">
                        <a:cs typeface="Calibri" panose="020F0502020204030204" pitchFamily="34" charset="0"/>
                      </a:rPr>
                      <m:t> </m:t>
                    </m:r>
                    <m:r>
                      <m:rPr>
                        <m:nor/>
                      </m:rPr>
                      <a:rPr lang="en-US" sz="1900" dirty="0">
                        <a:cs typeface="Calibri" panose="020F0502020204030204" pitchFamily="34" charset="0"/>
                      </a:rPr>
                      <m:t>index</m:t>
                    </m:r>
                    <m:r>
                      <m:rPr>
                        <m:nor/>
                      </m:rPr>
                      <a:rPr lang="en-US" sz="1900" dirty="0">
                        <a:cs typeface="Calibri" panose="020F0502020204030204" pitchFamily="34" charset="0"/>
                      </a:rPr>
                      <m:t>).</m:t>
                    </m:r>
                  </m:oMath>
                </a14:m>
                <a:endParaRPr lang="en-US" sz="1900" dirty="0">
                  <a:cs typeface="Calibri" panose="020F0502020204030204" pitchFamily="34" charset="0"/>
                </a:endParaRPr>
              </a:p>
              <a:p>
                <a:endParaRPr lang="en-US" sz="400" dirty="0">
                  <a:cs typeface="Calibri" panose="020F0502020204030204" pitchFamily="34" charset="0"/>
                </a:endParaRPr>
              </a:p>
              <a:p>
                <a:endParaRPr lang="en-US" sz="400" dirty="0">
                  <a:cs typeface="Calibri" panose="020F0502020204030204" pitchFamily="34" charset="0"/>
                </a:endParaRPr>
              </a:p>
              <a:p>
                <a:r>
                  <a:rPr lang="en-US" sz="1900" b="1" i="1" u="sng" dirty="0">
                    <a:cs typeface="Calibri" panose="020F0502020204030204" pitchFamily="34" charset="0"/>
                  </a:rPr>
                  <a:t>Step 1</a:t>
                </a:r>
                <a:r>
                  <a:rPr lang="en-US" sz="1900" b="1" i="1" dirty="0">
                    <a:cs typeface="Calibri" panose="020F0502020204030204" pitchFamily="34" charset="0"/>
                  </a:rPr>
                  <a:t>:</a:t>
                </a:r>
                <a:r>
                  <a:rPr lang="en-US" sz="1900" dirty="0">
                    <a:cs typeface="Calibri" panose="020F0502020204030204" pitchFamily="34" charset="0"/>
                  </a:rPr>
                  <a:t> Advance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1</m:t>
                        </m:r>
                      </m:sub>
                    </m:sSub>
                  </m:oMath>
                </a14:m>
                <a:r>
                  <a:rPr lang="en-US" sz="1900" dirty="0">
                    <a:cs typeface="Calibri" panose="020F0502020204030204" pitchFamily="34" charset="0"/>
                  </a:rPr>
                  <a:t> solution from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sub>
                    </m:sSub>
                  </m:oMath>
                </a14:m>
                <a:r>
                  <a:rPr lang="en-US" sz="1900" dirty="0">
                    <a:cs typeface="Calibri" panose="020F0502020204030204" pitchFamily="34" charset="0"/>
                  </a:rPr>
                  <a:t> to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r>
                          <a:rPr lang="en-US" sz="1900" i="1">
                            <a:latin typeface="Cambria Math" panose="02040503050406030204" pitchFamily="18" charset="0"/>
                          </a:rPr>
                          <m:t>+1</m:t>
                        </m:r>
                      </m:sub>
                    </m:sSub>
                  </m:oMath>
                </a14:m>
                <a:r>
                  <a:rPr lang="en-US" sz="1900" dirty="0">
                    <a:cs typeface="Calibri" panose="020F0502020204030204" pitchFamily="34" charset="0"/>
                  </a:rPr>
                  <a:t> using time-stepper in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1</m:t>
                        </m:r>
                      </m:sub>
                    </m:sSub>
                  </m:oMath>
                </a14:m>
                <a:r>
                  <a:rPr lang="en-US" sz="1900" dirty="0">
                    <a:cs typeface="Calibri" panose="020F0502020204030204" pitchFamily="34" charset="0"/>
                  </a:rPr>
                  <a:t> with time-step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ea typeface="Cambria Math" panose="02040503050406030204" pitchFamily="18" charset="0"/>
                            <a:cs typeface="Calibri" panose="020F0502020204030204" pitchFamily="34" charset="0"/>
                          </a:rPr>
                          <m:t>𝛥</m:t>
                        </m:r>
                        <m:r>
                          <a:rPr lang="en-US" sz="1900" i="1">
                            <a:latin typeface="Cambria Math" panose="02040503050406030204" pitchFamily="18" charset="0"/>
                            <a:ea typeface="Cambria Math" panose="02040503050406030204" pitchFamily="18" charset="0"/>
                            <a:cs typeface="Calibri" panose="020F0502020204030204" pitchFamily="34" charset="0"/>
                          </a:rPr>
                          <m:t>𝑡</m:t>
                        </m:r>
                      </m:e>
                      <m:sub>
                        <m:r>
                          <a:rPr lang="en-US" sz="1900" i="1">
                            <a:latin typeface="Cambria Math" panose="02040503050406030204" pitchFamily="18" charset="0"/>
                          </a:rPr>
                          <m:t>1</m:t>
                        </m:r>
                      </m:sub>
                    </m:sSub>
                    <m:r>
                      <a:rPr lang="en-US" sz="1900">
                        <a:latin typeface="Cambria Math" panose="02040503050406030204" pitchFamily="18" charset="0"/>
                      </a:rPr>
                      <m:t>, </m:t>
                    </m:r>
                  </m:oMath>
                </a14:m>
                <a:r>
                  <a:rPr lang="en-US" sz="1900" dirty="0"/>
                  <a:t>using solution in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2</m:t>
                        </m:r>
                      </m:sub>
                    </m:sSub>
                  </m:oMath>
                </a14:m>
                <a:r>
                  <a:rPr lang="en-US" sz="1900" dirty="0">
                    <a:cs typeface="Calibri" panose="020F0502020204030204" pitchFamily="34" charset="0"/>
                  </a:rPr>
                  <a:t> interpolated to </a:t>
                </a:r>
                <a14:m>
                  <m:oMath xmlns:m="http://schemas.openxmlformats.org/officeDocument/2006/math">
                    <m:sSub>
                      <m:sSubPr>
                        <m:ctrlPr>
                          <a:rPr lang="en-US" sz="1900" i="1">
                            <a:latin typeface="Cambria Math" panose="02040503050406030204" pitchFamily="18" charset="0"/>
                            <a:cs typeface="Calibri" panose="020F0502020204030204" pitchFamily="34" charset="0"/>
                          </a:rPr>
                        </m:ctrlPr>
                      </m:sSubPr>
                      <m:e>
                        <m:r>
                          <m:rPr>
                            <m:sty m:val="p"/>
                          </m:rPr>
                          <a:rPr lang="el-GR" sz="1900" i="1">
                            <a:latin typeface="Cambria Math" panose="02040503050406030204" pitchFamily="18" charset="0"/>
                            <a:ea typeface="Cambria Math" panose="02040503050406030204" pitchFamily="18" charset="0"/>
                            <a:cs typeface="Calibri" panose="020F0502020204030204" pitchFamily="34" charset="0"/>
                          </a:rPr>
                          <m:t>Γ</m:t>
                        </m:r>
                      </m:e>
                      <m:sub>
                        <m:r>
                          <a:rPr lang="en-US" sz="1900" i="1">
                            <a:latin typeface="Cambria Math" panose="02040503050406030204" pitchFamily="18" charset="0"/>
                            <a:cs typeface="Calibri" panose="020F0502020204030204" pitchFamily="34" charset="0"/>
                          </a:rPr>
                          <m:t>1</m:t>
                        </m:r>
                      </m:sub>
                    </m:sSub>
                  </m:oMath>
                </a14:m>
                <a:r>
                  <a:rPr lang="en-US" sz="1900" dirty="0"/>
                  <a:t> at times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sub>
                    </m:sSub>
                    <m:r>
                      <a:rPr lang="en-US" sz="1900" i="1">
                        <a:latin typeface="Cambria Math" panose="02040503050406030204" pitchFamily="18" charset="0"/>
                      </a:rPr>
                      <m:t>+</m:t>
                    </m:r>
                    <m:r>
                      <a:rPr lang="en-US" sz="1900" i="1">
                        <a:latin typeface="Cambria Math" panose="02040503050406030204" pitchFamily="18" charset="0"/>
                      </a:rPr>
                      <m:t>𝑛</m:t>
                    </m:r>
                    <m:sSub>
                      <m:sSubPr>
                        <m:ctrlPr>
                          <a:rPr lang="en-US" sz="1900" i="1">
                            <a:latin typeface="Cambria Math" panose="02040503050406030204" pitchFamily="18" charset="0"/>
                          </a:rPr>
                        </m:ctrlPr>
                      </m:sSubPr>
                      <m:e>
                        <m:r>
                          <a:rPr lang="en-US" sz="1900" i="1">
                            <a:latin typeface="Cambria Math" panose="02040503050406030204" pitchFamily="18" charset="0"/>
                            <a:ea typeface="Cambria Math" panose="02040503050406030204" pitchFamily="18" charset="0"/>
                            <a:cs typeface="Calibri" panose="020F0502020204030204" pitchFamily="34" charset="0"/>
                          </a:rPr>
                          <m:t>𝛥</m:t>
                        </m:r>
                        <m:r>
                          <a:rPr lang="en-US" sz="1900" i="1">
                            <a:latin typeface="Cambria Math" panose="02040503050406030204" pitchFamily="18" charset="0"/>
                            <a:ea typeface="Cambria Math" panose="02040503050406030204" pitchFamily="18" charset="0"/>
                            <a:cs typeface="Calibri" panose="020F0502020204030204" pitchFamily="34" charset="0"/>
                          </a:rPr>
                          <m:t>𝑡</m:t>
                        </m:r>
                      </m:e>
                      <m:sub>
                        <m:r>
                          <a:rPr lang="en-US" sz="1900" i="1">
                            <a:latin typeface="Cambria Math" panose="02040503050406030204" pitchFamily="18" charset="0"/>
                          </a:rPr>
                          <m:t>1</m:t>
                        </m:r>
                      </m:sub>
                    </m:sSub>
                    <m:r>
                      <a:rPr lang="en-US" sz="1900">
                        <a:latin typeface="Cambria Math" panose="02040503050406030204" pitchFamily="18" charset="0"/>
                      </a:rPr>
                      <m:t>.</m:t>
                    </m:r>
                  </m:oMath>
                </a14:m>
                <a:endParaRPr lang="en-US" sz="1900" dirty="0"/>
              </a:p>
              <a:p>
                <a:endParaRPr lang="en-US" sz="400" dirty="0"/>
              </a:p>
              <a:p>
                <a:endParaRPr lang="en-US" sz="400" dirty="0"/>
              </a:p>
              <a:p>
                <a:endParaRPr lang="en-US" sz="1900" dirty="0"/>
              </a:p>
              <a:p>
                <a:endParaRPr lang="en-US" sz="1900" i="1" dirty="0">
                  <a:cs typeface="Calibri" panose="020F0502020204030204" pitchFamily="34" charset="0"/>
                </a:endParaRPr>
              </a:p>
              <a:p>
                <a:endParaRPr lang="en-US" sz="1900" dirty="0"/>
              </a:p>
              <a:p>
                <a:endParaRPr lang="en-US" sz="1900" dirty="0">
                  <a:cs typeface="Calibri" panose="020F0502020204030204" pitchFamily="34" charset="0"/>
                </a:endParaRPr>
              </a:p>
              <a:p>
                <a:endParaRPr lang="en-US" sz="400" b="1" i="1" dirty="0">
                  <a:cs typeface="Calibri" panose="020F0502020204030204" pitchFamily="34" charset="0"/>
                </a:endParaRPr>
              </a:p>
              <a:p>
                <a:endParaRPr lang="en-US" sz="2000" b="1" i="1" dirty="0">
                  <a:cs typeface="Calibri" panose="020F0502020204030204" pitchFamily="34" charset="0"/>
                </a:endParaRPr>
              </a:p>
            </p:txBody>
          </p:sp>
        </mc:Choice>
        <mc:Fallback xmlns="">
          <p:sp>
            <p:nvSpPr>
              <p:cNvPr id="12" name="TextBox 11">
                <a:extLst>
                  <a:ext uri="{FF2B5EF4-FFF2-40B4-BE49-F238E27FC236}">
                    <a16:creationId xmlns:a16="http://schemas.microsoft.com/office/drawing/2014/main" id="{FD9532F9-C034-4B8D-A87A-67EE38BEBD56}"/>
                  </a:ext>
                </a:extLst>
              </p:cNvPr>
              <p:cNvSpPr txBox="1">
                <a:spLocks noRot="1" noChangeAspect="1" noMove="1" noResize="1" noEditPoints="1" noAdjustHandles="1" noChangeArrowheads="1" noChangeShapeType="1" noTextEdit="1"/>
              </p:cNvSpPr>
              <p:nvPr/>
            </p:nvSpPr>
            <p:spPr>
              <a:xfrm>
                <a:off x="337800" y="3746543"/>
                <a:ext cx="11669701" cy="2754600"/>
              </a:xfrm>
              <a:prstGeom prst="rect">
                <a:avLst/>
              </a:prstGeom>
              <a:blipFill>
                <a:blip r:embed="rId3"/>
                <a:stretch>
                  <a:fillRect l="-470" t="-1330"/>
                </a:stretch>
              </a:blipFill>
            </p:spPr>
            <p:txBody>
              <a:bodyPr/>
              <a:lstStyle/>
              <a:p>
                <a:r>
                  <a:rPr lang="en-US">
                    <a:noFill/>
                  </a:rPr>
                  <a:t> </a:t>
                </a:r>
              </a:p>
            </p:txBody>
          </p:sp>
        </mc:Fallback>
      </mc:AlternateContent>
      <p:grpSp>
        <p:nvGrpSpPr>
          <p:cNvPr id="20" name="Group 19">
            <a:extLst>
              <a:ext uri="{FF2B5EF4-FFF2-40B4-BE49-F238E27FC236}">
                <a16:creationId xmlns:a16="http://schemas.microsoft.com/office/drawing/2014/main" id="{2B1513E3-B32F-4A19-93CD-7ADB2556E141}"/>
              </a:ext>
            </a:extLst>
          </p:cNvPr>
          <p:cNvGrpSpPr/>
          <p:nvPr/>
        </p:nvGrpSpPr>
        <p:grpSpPr>
          <a:xfrm>
            <a:off x="2081377" y="1264662"/>
            <a:ext cx="5022490" cy="2078037"/>
            <a:chOff x="1962614" y="2257496"/>
            <a:chExt cx="5022490" cy="2078037"/>
          </a:xfrm>
        </p:grpSpPr>
        <p:pic>
          <p:nvPicPr>
            <p:cNvPr id="21" name="Picture 20" descr="Schwarz-time-integration.png">
              <a:extLst>
                <a:ext uri="{FF2B5EF4-FFF2-40B4-BE49-F238E27FC236}">
                  <a16:creationId xmlns:a16="http://schemas.microsoft.com/office/drawing/2014/main" id="{0D442A46-2135-4FCE-81D9-6D723D4811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6968" y="2406149"/>
              <a:ext cx="4898136" cy="1929384"/>
            </a:xfrm>
            <a:prstGeom prst="rect">
              <a:avLst/>
            </a:prstGeom>
          </p:spPr>
        </p:pic>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AD3475B-1792-4482-9D9E-485179614B61}"/>
                    </a:ext>
                  </a:extLst>
                </p:cNvPr>
                <p:cNvSpPr txBox="1"/>
                <p:nvPr/>
              </p:nvSpPr>
              <p:spPr>
                <a:xfrm>
                  <a:off x="1962614" y="2257496"/>
                  <a:ext cx="80288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0</m:t>
                            </m:r>
                          </m:sub>
                        </m:sSub>
                      </m:oMath>
                    </m:oMathPara>
                  </a14:m>
                  <a:endParaRPr lang="en-US" dirty="0"/>
                </a:p>
              </p:txBody>
            </p:sp>
          </mc:Choice>
          <mc:Fallback xmlns="">
            <p:sp>
              <p:nvSpPr>
                <p:cNvPr id="50" name="TextBox 49">
                  <a:extLst>
                    <a:ext uri="{FF2B5EF4-FFF2-40B4-BE49-F238E27FC236}">
                      <a16:creationId xmlns:a16="http://schemas.microsoft.com/office/drawing/2014/main" id="{D15334C3-9C67-40DC-91D5-47AD4405FF28}"/>
                    </a:ext>
                  </a:extLst>
                </p:cNvPr>
                <p:cNvSpPr txBox="1">
                  <a:spLocks noRot="1" noChangeAspect="1" noMove="1" noResize="1" noEditPoints="1" noAdjustHandles="1" noChangeArrowheads="1" noChangeShapeType="1" noTextEdit="1"/>
                </p:cNvSpPr>
                <p:nvPr/>
              </p:nvSpPr>
              <p:spPr>
                <a:xfrm>
                  <a:off x="1962614" y="2257496"/>
                  <a:ext cx="802888" cy="369332"/>
                </a:xfrm>
                <a:prstGeom prst="rect">
                  <a:avLst/>
                </a:prstGeom>
                <a:blipFill>
                  <a:blip r:embed="rId6"/>
                  <a:stretch>
                    <a:fillRect/>
                  </a:stretch>
                </a:blipFill>
              </p:spPr>
              <p:txBody>
                <a:bodyPr/>
                <a:lstStyle/>
                <a:p>
                  <a:r>
                    <a:rPr lang="en-US">
                      <a:noFill/>
                    </a:rPr>
                    <a:t> </a:t>
                  </a:r>
                </a:p>
              </p:txBody>
            </p:sp>
          </mc:Fallback>
        </mc:AlternateContent>
      </p:grpSp>
      <p:sp>
        <p:nvSpPr>
          <p:cNvPr id="25" name="Rectangle 24">
            <a:extLst>
              <a:ext uri="{FF2B5EF4-FFF2-40B4-BE49-F238E27FC236}">
                <a16:creationId xmlns:a16="http://schemas.microsoft.com/office/drawing/2014/main" id="{73965508-7F47-4D53-BDAB-A2723924ADF7}"/>
              </a:ext>
            </a:extLst>
          </p:cNvPr>
          <p:cNvSpPr/>
          <p:nvPr/>
        </p:nvSpPr>
        <p:spPr>
          <a:xfrm>
            <a:off x="4678100" y="1214092"/>
            <a:ext cx="2425767" cy="212860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1F98729D-0BF2-4CDA-A64A-40380218BA93}"/>
                  </a:ext>
                </a:extLst>
              </p:cNvPr>
              <p:cNvSpPr txBox="1"/>
              <p:nvPr/>
            </p:nvSpPr>
            <p:spPr>
              <a:xfrm>
                <a:off x="4487050" y="1294400"/>
                <a:ext cx="80288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1</m:t>
                          </m:r>
                        </m:sub>
                      </m:sSub>
                    </m:oMath>
                  </m:oMathPara>
                </a14:m>
                <a:endParaRPr lang="en-US" dirty="0"/>
              </a:p>
            </p:txBody>
          </p:sp>
        </mc:Choice>
        <mc:Fallback xmlns="">
          <p:sp>
            <p:nvSpPr>
              <p:cNvPr id="31" name="TextBox 30">
                <a:extLst>
                  <a:ext uri="{FF2B5EF4-FFF2-40B4-BE49-F238E27FC236}">
                    <a16:creationId xmlns:a16="http://schemas.microsoft.com/office/drawing/2014/main" id="{1F98729D-0BF2-4CDA-A64A-40380218BA93}"/>
                  </a:ext>
                </a:extLst>
              </p:cNvPr>
              <p:cNvSpPr txBox="1">
                <a:spLocks noRot="1" noChangeAspect="1" noMove="1" noResize="1" noEditPoints="1" noAdjustHandles="1" noChangeArrowheads="1" noChangeShapeType="1" noTextEdit="1"/>
              </p:cNvSpPr>
              <p:nvPr/>
            </p:nvSpPr>
            <p:spPr>
              <a:xfrm>
                <a:off x="4487050" y="1294400"/>
                <a:ext cx="802888" cy="369332"/>
              </a:xfrm>
              <a:prstGeom prst="rect">
                <a:avLst/>
              </a:prstGeom>
              <a:blipFill>
                <a:blip r:embed="rId7"/>
                <a:stretch>
                  <a:fillRect/>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179058D1-D606-4011-9FC7-8ACC9D01F97D}"/>
              </a:ext>
            </a:extLst>
          </p:cNvPr>
          <p:cNvSpPr>
            <a:spLocks noGrp="1"/>
          </p:cNvSpPr>
          <p:nvPr>
            <p:ph type="sldNum" sz="quarter" idx="12"/>
          </p:nvPr>
        </p:nvSpPr>
        <p:spPr/>
        <p:txBody>
          <a:bodyPr/>
          <a:lstStyle/>
          <a:p>
            <a:fld id="{A5E55A7B-7854-E145-92D9-B491DF4BAE2D}" type="slidenum">
              <a:rPr lang="en-US" smtClean="0"/>
              <a:pPr/>
              <a:t>30</a:t>
            </a:fld>
            <a:endParaRPr lang="en-US" dirty="0"/>
          </a:p>
        </p:txBody>
      </p:sp>
      <p:cxnSp>
        <p:nvCxnSpPr>
          <p:cNvPr id="15" name="Straight Arrow Connector 14">
            <a:extLst>
              <a:ext uri="{FF2B5EF4-FFF2-40B4-BE49-F238E27FC236}">
                <a16:creationId xmlns:a16="http://schemas.microsoft.com/office/drawing/2014/main" id="{A5C76D07-1AD8-48B2-B067-EC3BA04BB28E}"/>
              </a:ext>
            </a:extLst>
          </p:cNvPr>
          <p:cNvCxnSpPr>
            <a:cxnSpLocks/>
          </p:cNvCxnSpPr>
          <p:nvPr/>
        </p:nvCxnSpPr>
        <p:spPr>
          <a:xfrm>
            <a:off x="2202801" y="2273174"/>
            <a:ext cx="2469718" cy="0"/>
          </a:xfrm>
          <a:prstGeom prst="straightConnector1">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8A1196C-2853-40DC-91A1-192989483980}"/>
                  </a:ext>
                </a:extLst>
              </p:cNvPr>
              <p:cNvSpPr txBox="1"/>
              <p:nvPr/>
            </p:nvSpPr>
            <p:spPr>
              <a:xfrm>
                <a:off x="2782961" y="1914621"/>
                <a:ext cx="3378569"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Integrate using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cs typeface="Calibri" panose="020F0502020204030204" pitchFamily="34" charset="0"/>
                          </a:rPr>
                          <m:t>𝛥</m:t>
                        </m:r>
                        <m:r>
                          <a:rPr lang="en-US" sz="1400" i="1">
                            <a:latin typeface="Cambria Math" panose="02040503050406030204" pitchFamily="18" charset="0"/>
                            <a:ea typeface="Cambria Math" panose="02040503050406030204" pitchFamily="18" charset="0"/>
                            <a:cs typeface="Calibri" panose="020F0502020204030204" pitchFamily="34" charset="0"/>
                          </a:rPr>
                          <m:t>𝑡</m:t>
                        </m:r>
                      </m:e>
                      <m:sub>
                        <m:r>
                          <a:rPr lang="en-US" sz="1400" i="1">
                            <a:latin typeface="Cambria Math" panose="02040503050406030204" pitchFamily="18" charset="0"/>
                          </a:rPr>
                          <m:t>1</m:t>
                        </m:r>
                      </m:sub>
                    </m:sSub>
                  </m:oMath>
                </a14:m>
                <a:endParaRPr lang="en-US" sz="1400" dirty="0">
                  <a:latin typeface="Calibri" panose="020F0502020204030204" pitchFamily="34" charset="0"/>
                  <a:cs typeface="Calibri" panose="020F0502020204030204" pitchFamily="34" charset="0"/>
                </a:endParaRPr>
              </a:p>
            </p:txBody>
          </p:sp>
        </mc:Choice>
        <mc:Fallback xmlns="">
          <p:sp>
            <p:nvSpPr>
              <p:cNvPr id="16" name="TextBox 15">
                <a:extLst>
                  <a:ext uri="{FF2B5EF4-FFF2-40B4-BE49-F238E27FC236}">
                    <a16:creationId xmlns:a16="http://schemas.microsoft.com/office/drawing/2014/main" id="{08A1196C-2853-40DC-91A1-192989483980}"/>
                  </a:ext>
                </a:extLst>
              </p:cNvPr>
              <p:cNvSpPr txBox="1">
                <a:spLocks noRot="1" noChangeAspect="1" noMove="1" noResize="1" noEditPoints="1" noAdjustHandles="1" noChangeArrowheads="1" noChangeShapeType="1" noTextEdit="1"/>
              </p:cNvSpPr>
              <p:nvPr/>
            </p:nvSpPr>
            <p:spPr>
              <a:xfrm>
                <a:off x="2782961" y="1914621"/>
                <a:ext cx="3378569" cy="307777"/>
              </a:xfrm>
              <a:prstGeom prst="rect">
                <a:avLst/>
              </a:prstGeom>
              <a:blipFill>
                <a:blip r:embed="rId9"/>
                <a:stretch>
                  <a:fillRect l="-542" t="-3922" b="-19608"/>
                </a:stretch>
              </a:blipFill>
            </p:spPr>
            <p:txBody>
              <a:bodyPr/>
              <a:lstStyle/>
              <a:p>
                <a:r>
                  <a:rPr lang="en-US">
                    <a:noFill/>
                  </a:rPr>
                  <a:t> </a:t>
                </a:r>
              </a:p>
            </p:txBody>
          </p:sp>
        </mc:Fallback>
      </mc:AlternateContent>
      <p:pic>
        <p:nvPicPr>
          <p:cNvPr id="26" name="Picture 25" descr="Schwarz-domains.png">
            <a:extLst>
              <a:ext uri="{FF2B5EF4-FFF2-40B4-BE49-F238E27FC236}">
                <a16:creationId xmlns:a16="http://schemas.microsoft.com/office/drawing/2014/main" id="{5C69E27E-142A-4482-95DC-67D3AA4E7FB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7122" y="1238320"/>
            <a:ext cx="1150530" cy="2064791"/>
          </a:xfrm>
          <a:prstGeom prst="rect">
            <a:avLst/>
          </a:prstGeom>
        </p:spPr>
      </p:pic>
      <p:sp>
        <p:nvSpPr>
          <p:cNvPr id="30" name="Title 1">
            <a:extLst>
              <a:ext uri="{FF2B5EF4-FFF2-40B4-BE49-F238E27FC236}">
                <a16:creationId xmlns:a16="http://schemas.microsoft.com/office/drawing/2014/main" id="{D7B5CCB3-C783-40A0-B8BC-66A4F44BE465}"/>
              </a:ext>
            </a:extLst>
          </p:cNvPr>
          <p:cNvSpPr>
            <a:spLocks noGrp="1"/>
          </p:cNvSpPr>
          <p:nvPr>
            <p:ph type="title"/>
          </p:nvPr>
        </p:nvSpPr>
        <p:spPr>
          <a:xfrm>
            <a:off x="720648" y="359772"/>
            <a:ext cx="10471608" cy="570225"/>
          </a:xfrm>
        </p:spPr>
        <p:txBody>
          <a:bodyPr/>
          <a:lstStyle/>
          <a:p>
            <a:r>
              <a:rPr lang="en-US" dirty="0"/>
              <a:t>Time-Advancement Within the Schwarz Framework</a:t>
            </a:r>
          </a:p>
        </p:txBody>
      </p:sp>
      <p:sp>
        <p:nvSpPr>
          <p:cNvPr id="32" name="Content Placeholder 2">
            <a:extLst>
              <a:ext uri="{FF2B5EF4-FFF2-40B4-BE49-F238E27FC236}">
                <a16:creationId xmlns:a16="http://schemas.microsoft.com/office/drawing/2014/main" id="{ACE5ADB6-E6E6-42E9-B633-713E2D992FCB}"/>
              </a:ext>
            </a:extLst>
          </p:cNvPr>
          <p:cNvSpPr txBox="1">
            <a:spLocks/>
          </p:cNvSpPr>
          <p:nvPr/>
        </p:nvSpPr>
        <p:spPr bwMode="auto">
          <a:xfrm>
            <a:off x="8521187" y="1577793"/>
            <a:ext cx="2675720" cy="10906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buNone/>
              <a:defRPr/>
            </a:pPr>
            <a:r>
              <a:rPr lang="en-US" sz="1700" dirty="0">
                <a:latin typeface="Calibri" pitchFamily="34" charset="0"/>
                <a:cs typeface="Calibri" pitchFamily="34" charset="0"/>
              </a:rPr>
              <a:t>Controller time stepper</a:t>
            </a:r>
          </a:p>
          <a:p>
            <a:pPr marL="0" indent="0">
              <a:buNone/>
              <a:defRPr/>
            </a:pPr>
            <a:endParaRPr lang="en-US" sz="1700" dirty="0">
              <a:latin typeface="Calibri" pitchFamily="34" charset="0"/>
              <a:cs typeface="Calibri" pitchFamily="34" charset="0"/>
            </a:endParaRPr>
          </a:p>
          <a:p>
            <a:pPr marL="0" indent="0">
              <a:buNone/>
              <a:defRPr/>
            </a:pPr>
            <a:r>
              <a:rPr lang="en-US" sz="1700" dirty="0">
                <a:latin typeface="Calibri" pitchFamily="34" charset="0"/>
                <a:cs typeface="Calibri" pitchFamily="34" charset="0"/>
              </a:rPr>
              <a:t>Time integrator for </a:t>
            </a:r>
            <a:r>
              <a:rPr lang="en-US" sz="1700" i="1" dirty="0">
                <a:latin typeface="Symbol"/>
                <a:cs typeface="Wingdings 2" charset="2"/>
              </a:rPr>
              <a:t>W</a:t>
            </a:r>
            <a:r>
              <a:rPr lang="en-US" sz="1700" baseline="-25000" dirty="0">
                <a:latin typeface="Symbol"/>
                <a:cs typeface="Wingdings 2" charset="2"/>
              </a:rPr>
              <a:t>1</a:t>
            </a:r>
          </a:p>
          <a:p>
            <a:pPr marL="0" indent="0">
              <a:buNone/>
              <a:defRPr/>
            </a:pPr>
            <a:endParaRPr lang="en-US" sz="1700" baseline="-25000" dirty="0">
              <a:latin typeface="Symbol"/>
              <a:cs typeface="Calibri" pitchFamily="34" charset="0"/>
            </a:endParaRPr>
          </a:p>
          <a:p>
            <a:pPr marL="0" indent="0">
              <a:buNone/>
              <a:defRPr/>
            </a:pPr>
            <a:endParaRPr lang="en-US" sz="1700" baseline="-25000" dirty="0">
              <a:latin typeface="Symbol"/>
              <a:cs typeface="Calibri" pitchFamily="34" charset="0"/>
            </a:endParaRPr>
          </a:p>
          <a:p>
            <a:pPr marL="0" indent="0">
              <a:buNone/>
              <a:defRPr/>
            </a:pPr>
            <a:r>
              <a:rPr lang="en-US" sz="1700" dirty="0">
                <a:latin typeface="Calibri" pitchFamily="34" charset="0"/>
                <a:cs typeface="Calibri" pitchFamily="34" charset="0"/>
              </a:rPr>
              <a:t>Time integrator for </a:t>
            </a:r>
            <a:r>
              <a:rPr lang="en-US" sz="1700" i="1" dirty="0">
                <a:latin typeface="Symbol"/>
                <a:cs typeface="Wingdings 2" charset="2"/>
              </a:rPr>
              <a:t>W</a:t>
            </a:r>
            <a:r>
              <a:rPr lang="en-US" sz="1700" baseline="-25000" dirty="0">
                <a:latin typeface="Symbol"/>
                <a:cs typeface="Wingdings 2" charset="2"/>
              </a:rPr>
              <a:t>2</a:t>
            </a:r>
            <a:endParaRPr lang="en-US" sz="1700" dirty="0">
              <a:latin typeface="Calibri" pitchFamily="34" charset="0"/>
              <a:cs typeface="Calibri" pitchFamily="34" charset="0"/>
            </a:endParaRPr>
          </a:p>
          <a:p>
            <a:pPr marL="0" indent="0">
              <a:buNone/>
              <a:defRPr/>
            </a:pPr>
            <a:endParaRPr lang="en-US" sz="1700" dirty="0">
              <a:latin typeface="Calibri" pitchFamily="34" charset="0"/>
              <a:cs typeface="Calibri" pitchFamily="34" charset="0"/>
            </a:endParaRPr>
          </a:p>
          <a:p>
            <a:pPr marL="0" indent="0">
              <a:buNone/>
              <a:defRPr/>
            </a:pPr>
            <a:endParaRPr lang="en-US" sz="1700" dirty="0">
              <a:latin typeface="Calibri" pitchFamily="34" charset="0"/>
              <a:cs typeface="Calibri" pitchFamily="34" charset="0"/>
            </a:endParaRPr>
          </a:p>
        </p:txBody>
      </p:sp>
      <p:sp>
        <p:nvSpPr>
          <p:cNvPr id="28" name="Rectangle 27">
            <a:extLst>
              <a:ext uri="{FF2B5EF4-FFF2-40B4-BE49-F238E27FC236}">
                <a16:creationId xmlns:a16="http://schemas.microsoft.com/office/drawing/2014/main" id="{77FE0C69-ADD9-44F5-98A7-D8DAC4D00630}"/>
              </a:ext>
            </a:extLst>
          </p:cNvPr>
          <p:cNvSpPr/>
          <p:nvPr/>
        </p:nvSpPr>
        <p:spPr>
          <a:xfrm>
            <a:off x="623670" y="1216017"/>
            <a:ext cx="1230271" cy="122720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E96EE765-25F7-4DC1-26C6-58E2BD5B5EDE}"/>
              </a:ext>
            </a:extLst>
          </p:cNvPr>
          <p:cNvGrpSpPr/>
          <p:nvPr/>
        </p:nvGrpSpPr>
        <p:grpSpPr>
          <a:xfrm>
            <a:off x="7360376" y="5690402"/>
            <a:ext cx="4015495" cy="778271"/>
            <a:chOff x="7360376" y="5690402"/>
            <a:chExt cx="4015495" cy="778271"/>
          </a:xfrm>
        </p:grpSpPr>
        <p:sp>
          <p:nvSpPr>
            <p:cNvPr id="4" name="TextBox 3">
              <a:extLst>
                <a:ext uri="{FF2B5EF4-FFF2-40B4-BE49-F238E27FC236}">
                  <a16:creationId xmlns:a16="http://schemas.microsoft.com/office/drawing/2014/main" id="{493F3987-0140-5A87-A41F-1D3AE3FBBFBA}"/>
                </a:ext>
              </a:extLst>
            </p:cNvPr>
            <p:cNvSpPr txBox="1"/>
            <p:nvPr/>
          </p:nvSpPr>
          <p:spPr>
            <a:xfrm>
              <a:off x="7360376" y="5892814"/>
              <a:ext cx="2316178" cy="369332"/>
            </a:xfrm>
            <a:prstGeom prst="rect">
              <a:avLst/>
            </a:prstGeom>
            <a:noFill/>
          </p:spPr>
          <p:txBody>
            <a:bodyPr wrap="square" rtlCol="0">
              <a:spAutoFit/>
            </a:bodyPr>
            <a:lstStyle/>
            <a:p>
              <a:r>
                <a:rPr lang="en-US" b="1" i="1" dirty="0">
                  <a:solidFill>
                    <a:srgbClr val="0070C0"/>
                  </a:solidFill>
                </a:rPr>
                <a:t>Model PDE:</a:t>
              </a:r>
            </a:p>
          </p:txBody>
        </p:sp>
        <p:sp>
          <p:nvSpPr>
            <p:cNvPr id="5" name="Rectangle 4">
              <a:extLst>
                <a:ext uri="{FF2B5EF4-FFF2-40B4-BE49-F238E27FC236}">
                  <a16:creationId xmlns:a16="http://schemas.microsoft.com/office/drawing/2014/main" id="{CAB727AC-48F1-7C8F-FE55-BC31DE93F63A}"/>
                </a:ext>
              </a:extLst>
            </p:cNvPr>
            <p:cNvSpPr/>
            <p:nvPr/>
          </p:nvSpPr>
          <p:spPr>
            <a:xfrm>
              <a:off x="7360376" y="5690402"/>
              <a:ext cx="4015495" cy="77827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FCBB229-02E1-1DBE-5C40-43CF437F0054}"/>
                    </a:ext>
                  </a:extLst>
                </p:cNvPr>
                <p:cNvSpPr txBox="1"/>
                <p:nvPr/>
              </p:nvSpPr>
              <p:spPr>
                <a:xfrm>
                  <a:off x="8854091" y="5768549"/>
                  <a:ext cx="2521780" cy="6178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r>
                                    <a:rPr lang="en-US" b="1" i="1" dirty="0">
                                      <a:latin typeface="Cambria Math" panose="02040503050406030204" pitchFamily="18" charset="0"/>
                                    </a:rPr>
                                    <m:t>𝑴</m:t>
                                  </m:r>
                                  <m:acc>
                                    <m:accPr>
                                      <m:chr m:val="̈"/>
                                      <m:ctrlPr>
                                        <a:rPr lang="en-US" b="1" i="1" dirty="0">
                                          <a:latin typeface="Cambria Math" panose="02040503050406030204" pitchFamily="18" charset="0"/>
                                        </a:rPr>
                                      </m:ctrlPr>
                                    </m:accPr>
                                    <m:e>
                                      <m:r>
                                        <a:rPr lang="en-US" b="1" i="1" dirty="0">
                                          <a:latin typeface="Cambria Math" panose="02040503050406030204" pitchFamily="18" charset="0"/>
                                        </a:rPr>
                                        <m:t>𝒖</m:t>
                                      </m:r>
                                    </m:e>
                                  </m:acc>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b="1" i="1" dirty="0">
                                          <a:latin typeface="Cambria Math" panose="02040503050406030204" pitchFamily="18" charset="0"/>
                                        </a:rPr>
                                        <m:t>𝒇</m:t>
                                      </m:r>
                                    </m:e>
                                    <m:sub>
                                      <m:r>
                                        <m:rPr>
                                          <m:sty m:val="p"/>
                                        </m:rPr>
                                        <a:rPr lang="en-US" dirty="0">
                                          <a:latin typeface="Cambria Math" panose="02040503050406030204" pitchFamily="18" charset="0"/>
                                        </a:rPr>
                                        <m:t>int</m:t>
                                      </m:r>
                                    </m:sub>
                                  </m:sSub>
                                  <m:d>
                                    <m:dPr>
                                      <m:ctrlPr>
                                        <a:rPr lang="en-US" i="1" dirty="0">
                                          <a:latin typeface="Cambria Math" panose="02040503050406030204" pitchFamily="18" charset="0"/>
                                        </a:rPr>
                                      </m:ctrlPr>
                                    </m:dPr>
                                    <m:e>
                                      <m:r>
                                        <a:rPr lang="en-US" b="1" i="1" dirty="0">
                                          <a:latin typeface="Cambria Math" panose="02040503050406030204" pitchFamily="18" charset="0"/>
                                        </a:rPr>
                                        <m:t>𝒖</m:t>
                                      </m:r>
                                      <m:r>
                                        <a:rPr lang="en-US" i="1" dirty="0">
                                          <a:latin typeface="Cambria Math" panose="02040503050406030204" pitchFamily="18" charset="0"/>
                                        </a:rPr>
                                        <m:t>,</m:t>
                                      </m:r>
                                      <m:acc>
                                        <m:accPr>
                                          <m:chr m:val="̇"/>
                                          <m:ctrlPr>
                                            <a:rPr lang="en-US" b="1" i="1" dirty="0">
                                              <a:latin typeface="Cambria Math" panose="02040503050406030204" pitchFamily="18" charset="0"/>
                                            </a:rPr>
                                          </m:ctrlPr>
                                        </m:accPr>
                                        <m:e>
                                          <m:r>
                                            <a:rPr lang="en-US" b="1" i="1" dirty="0">
                                              <a:latin typeface="Cambria Math" panose="02040503050406030204" pitchFamily="18" charset="0"/>
                                            </a:rPr>
                                            <m:t>𝒖</m:t>
                                          </m:r>
                                        </m:e>
                                      </m:acc>
                                    </m:e>
                                  </m:d>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b="1" i="1" dirty="0">
                                          <a:latin typeface="Cambria Math" panose="02040503050406030204" pitchFamily="18" charset="0"/>
                                        </a:rPr>
                                        <m:t>𝒇</m:t>
                                      </m:r>
                                    </m:e>
                                    <m:sub>
                                      <m:r>
                                        <m:rPr>
                                          <m:sty m:val="p"/>
                                        </m:rPr>
                                        <a:rPr lang="en-US" dirty="0">
                                          <a:latin typeface="Cambria Math" panose="02040503050406030204" pitchFamily="18" charset="0"/>
                                        </a:rPr>
                                        <m:t>ext</m:t>
                                      </m:r>
                                    </m:sub>
                                  </m:sSub>
                                  <m:r>
                                    <m:rPr>
                                      <m:nor/>
                                    </m:rPr>
                                    <a:rPr lang="en-US" dirty="0"/>
                                    <m:t> </m:t>
                                  </m:r>
                                </m:e>
                              </m:mr>
                              <m:mr>
                                <m:e>
                                  <m:r>
                                    <a:rPr lang="en-US" b="1" i="1" dirty="0">
                                      <a:latin typeface="Cambria Math" panose="02040503050406030204" pitchFamily="18" charset="0"/>
                                    </a:rPr>
                                    <m:t>𝒖</m:t>
                                  </m:r>
                                  <m:d>
                                    <m:dPr>
                                      <m:ctrlPr>
                                        <a:rPr lang="en-US" b="1" i="1" dirty="0">
                                          <a:latin typeface="Cambria Math" panose="02040503050406030204" pitchFamily="18" charset="0"/>
                                        </a:rPr>
                                      </m:ctrlPr>
                                    </m:dPr>
                                    <m:e>
                                      <m:r>
                                        <a:rPr lang="en-US" b="1" i="1" dirty="0">
                                          <a:latin typeface="Cambria Math" panose="02040503050406030204" pitchFamily="18" charset="0"/>
                                        </a:rPr>
                                        <m:t>𝒙</m:t>
                                      </m:r>
                                      <m:r>
                                        <a:rPr lang="en-US" i="1" dirty="0">
                                          <a:latin typeface="Cambria Math" panose="02040503050406030204" pitchFamily="18" charset="0"/>
                                        </a:rPr>
                                        <m:t>,0</m:t>
                                      </m:r>
                                    </m:e>
                                  </m:d>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b="1" i="1" dirty="0">
                                          <a:latin typeface="Cambria Math" panose="02040503050406030204" pitchFamily="18" charset="0"/>
                                        </a:rPr>
                                        <m:t>𝒖</m:t>
                                      </m:r>
                                    </m:e>
                                    <m:sub>
                                      <m:r>
                                        <a:rPr lang="en-US" i="1" dirty="0">
                                          <a:latin typeface="Cambria Math" panose="02040503050406030204" pitchFamily="18" charset="0"/>
                                        </a:rPr>
                                        <m:t>0</m:t>
                                      </m:r>
                                    </m:sub>
                                  </m:sSub>
                                </m:e>
                              </m:mr>
                            </m:m>
                          </m:e>
                        </m:d>
                      </m:oMath>
                    </m:oMathPara>
                  </a14:m>
                  <a:endParaRPr lang="en-US" dirty="0"/>
                </a:p>
              </p:txBody>
            </p:sp>
          </mc:Choice>
          <mc:Fallback xmlns="">
            <p:sp>
              <p:nvSpPr>
                <p:cNvPr id="6" name="TextBox 5">
                  <a:extLst>
                    <a:ext uri="{FF2B5EF4-FFF2-40B4-BE49-F238E27FC236}">
                      <a16:creationId xmlns:a16="http://schemas.microsoft.com/office/drawing/2014/main" id="{BFCBB229-02E1-1DBE-5C40-43CF437F0054}"/>
                    </a:ext>
                  </a:extLst>
                </p:cNvPr>
                <p:cNvSpPr txBox="1">
                  <a:spLocks noRot="1" noChangeAspect="1" noMove="1" noResize="1" noEditPoints="1" noAdjustHandles="1" noChangeArrowheads="1" noChangeShapeType="1" noTextEdit="1"/>
                </p:cNvSpPr>
                <p:nvPr/>
              </p:nvSpPr>
              <p:spPr>
                <a:xfrm>
                  <a:off x="8854091" y="5768549"/>
                  <a:ext cx="2521780" cy="617861"/>
                </a:xfrm>
                <a:prstGeom prst="rect">
                  <a:avLst/>
                </a:prstGeom>
                <a:blipFill>
                  <a:blip r:embed="rId11"/>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430454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D9532F9-C034-4B8D-A87A-67EE38BEBD56}"/>
                  </a:ext>
                </a:extLst>
              </p:cNvPr>
              <p:cNvSpPr txBox="1"/>
              <p:nvPr/>
            </p:nvSpPr>
            <p:spPr>
              <a:xfrm>
                <a:off x="337800" y="3746543"/>
                <a:ext cx="11669701" cy="3754874"/>
              </a:xfrm>
              <a:prstGeom prst="rect">
                <a:avLst/>
              </a:prstGeom>
              <a:noFill/>
            </p:spPr>
            <p:txBody>
              <a:bodyPr wrap="square" rtlCol="0">
                <a:spAutoFit/>
              </a:bodyPr>
              <a:lstStyle/>
              <a:p>
                <a:r>
                  <a:rPr lang="en-US" sz="1900" b="1" i="1" u="sng" dirty="0">
                    <a:cs typeface="Calibri" panose="020F0502020204030204" pitchFamily="34" charset="0"/>
                  </a:rPr>
                  <a:t>Step 0</a:t>
                </a:r>
                <a:r>
                  <a:rPr lang="en-US" sz="1900" b="1" i="1" dirty="0">
                    <a:cs typeface="Calibri" panose="020F0502020204030204" pitchFamily="34" charset="0"/>
                  </a:rPr>
                  <a:t>: </a:t>
                </a:r>
                <a:r>
                  <a:rPr lang="en-US" sz="1900" dirty="0">
                    <a:cs typeface="Calibri" panose="020F0502020204030204" pitchFamily="34" charset="0"/>
                  </a:rPr>
                  <a:t>Initialize </a:t>
                </a:r>
                <a14:m>
                  <m:oMath xmlns:m="http://schemas.openxmlformats.org/officeDocument/2006/math">
                    <m:r>
                      <a:rPr lang="en-US" sz="1900" i="1" dirty="0">
                        <a:latin typeface="Cambria Math" panose="02040503050406030204" pitchFamily="18" charset="0"/>
                        <a:cs typeface="Calibri" panose="020F0502020204030204" pitchFamily="34" charset="0"/>
                      </a:rPr>
                      <m:t>𝑖</m:t>
                    </m:r>
                    <m:r>
                      <a:rPr lang="en-US" sz="1900" i="1" dirty="0">
                        <a:latin typeface="Cambria Math" panose="02040503050406030204" pitchFamily="18" charset="0"/>
                        <a:cs typeface="Calibri" panose="020F0502020204030204" pitchFamily="34" charset="0"/>
                      </a:rPr>
                      <m:t>=0 </m:t>
                    </m:r>
                    <m:r>
                      <m:rPr>
                        <m:nor/>
                      </m:rPr>
                      <a:rPr lang="en-US" sz="1900" dirty="0">
                        <a:cs typeface="Calibri" panose="020F0502020204030204" pitchFamily="34" charset="0"/>
                      </a:rPr>
                      <m:t>(</m:t>
                    </m:r>
                    <m:r>
                      <m:rPr>
                        <m:nor/>
                      </m:rPr>
                      <a:rPr lang="en-US" sz="1900" dirty="0">
                        <a:cs typeface="Calibri" panose="020F0502020204030204" pitchFamily="34" charset="0"/>
                      </a:rPr>
                      <m:t>controller</m:t>
                    </m:r>
                    <m:r>
                      <m:rPr>
                        <m:nor/>
                      </m:rPr>
                      <a:rPr lang="en-US" sz="1900" dirty="0">
                        <a:cs typeface="Calibri" panose="020F0502020204030204" pitchFamily="34" charset="0"/>
                      </a:rPr>
                      <m:t> </m:t>
                    </m:r>
                    <m:r>
                      <m:rPr>
                        <m:nor/>
                      </m:rPr>
                      <a:rPr lang="en-US" sz="1900" dirty="0">
                        <a:cs typeface="Calibri" panose="020F0502020204030204" pitchFamily="34" charset="0"/>
                      </a:rPr>
                      <m:t>time</m:t>
                    </m:r>
                    <m:r>
                      <m:rPr>
                        <m:nor/>
                      </m:rPr>
                      <a:rPr lang="en-US" sz="1900" dirty="0">
                        <a:cs typeface="Calibri" panose="020F0502020204030204" pitchFamily="34" charset="0"/>
                      </a:rPr>
                      <m:t> </m:t>
                    </m:r>
                    <m:r>
                      <m:rPr>
                        <m:nor/>
                      </m:rPr>
                      <a:rPr lang="en-US" sz="1900" dirty="0">
                        <a:cs typeface="Calibri" panose="020F0502020204030204" pitchFamily="34" charset="0"/>
                      </a:rPr>
                      <m:t>index</m:t>
                    </m:r>
                    <m:r>
                      <m:rPr>
                        <m:nor/>
                      </m:rPr>
                      <a:rPr lang="en-US" sz="1900" dirty="0">
                        <a:cs typeface="Calibri" panose="020F0502020204030204" pitchFamily="34" charset="0"/>
                      </a:rPr>
                      <m:t>).</m:t>
                    </m:r>
                  </m:oMath>
                </a14:m>
                <a:endParaRPr lang="en-US" sz="1900" dirty="0">
                  <a:cs typeface="Calibri" panose="020F0502020204030204" pitchFamily="34" charset="0"/>
                </a:endParaRPr>
              </a:p>
              <a:p>
                <a:endParaRPr lang="en-US" sz="400" dirty="0">
                  <a:cs typeface="Calibri" panose="020F0502020204030204" pitchFamily="34" charset="0"/>
                </a:endParaRPr>
              </a:p>
              <a:p>
                <a:endParaRPr lang="en-US" sz="400" dirty="0">
                  <a:cs typeface="Calibri" panose="020F0502020204030204" pitchFamily="34" charset="0"/>
                </a:endParaRPr>
              </a:p>
              <a:p>
                <a:r>
                  <a:rPr lang="en-US" sz="1900" b="1" i="1" u="sng" dirty="0">
                    <a:cs typeface="Calibri" panose="020F0502020204030204" pitchFamily="34" charset="0"/>
                  </a:rPr>
                  <a:t>Step 1</a:t>
                </a:r>
                <a:r>
                  <a:rPr lang="en-US" sz="1900" b="1" i="1" dirty="0">
                    <a:cs typeface="Calibri" panose="020F0502020204030204" pitchFamily="34" charset="0"/>
                  </a:rPr>
                  <a:t>:</a:t>
                </a:r>
                <a:r>
                  <a:rPr lang="en-US" sz="1900" dirty="0">
                    <a:cs typeface="Calibri" panose="020F0502020204030204" pitchFamily="34" charset="0"/>
                  </a:rPr>
                  <a:t> Advance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1</m:t>
                        </m:r>
                      </m:sub>
                    </m:sSub>
                  </m:oMath>
                </a14:m>
                <a:r>
                  <a:rPr lang="en-US" sz="1900" dirty="0">
                    <a:cs typeface="Calibri" panose="020F0502020204030204" pitchFamily="34" charset="0"/>
                  </a:rPr>
                  <a:t> solution from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sub>
                    </m:sSub>
                  </m:oMath>
                </a14:m>
                <a:r>
                  <a:rPr lang="en-US" sz="1900" dirty="0">
                    <a:cs typeface="Calibri" panose="020F0502020204030204" pitchFamily="34" charset="0"/>
                  </a:rPr>
                  <a:t> to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r>
                          <a:rPr lang="en-US" sz="1900" i="1">
                            <a:latin typeface="Cambria Math" panose="02040503050406030204" pitchFamily="18" charset="0"/>
                          </a:rPr>
                          <m:t>+1</m:t>
                        </m:r>
                      </m:sub>
                    </m:sSub>
                  </m:oMath>
                </a14:m>
                <a:r>
                  <a:rPr lang="en-US" sz="1900" dirty="0">
                    <a:cs typeface="Calibri" panose="020F0502020204030204" pitchFamily="34" charset="0"/>
                  </a:rPr>
                  <a:t> using time-stepper in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1</m:t>
                        </m:r>
                      </m:sub>
                    </m:sSub>
                  </m:oMath>
                </a14:m>
                <a:r>
                  <a:rPr lang="en-US" sz="1900" dirty="0">
                    <a:cs typeface="Calibri" panose="020F0502020204030204" pitchFamily="34" charset="0"/>
                  </a:rPr>
                  <a:t> with time-step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ea typeface="Cambria Math" panose="02040503050406030204" pitchFamily="18" charset="0"/>
                            <a:cs typeface="Calibri" panose="020F0502020204030204" pitchFamily="34" charset="0"/>
                          </a:rPr>
                          <m:t>𝛥</m:t>
                        </m:r>
                        <m:r>
                          <a:rPr lang="en-US" sz="1900" i="1">
                            <a:latin typeface="Cambria Math" panose="02040503050406030204" pitchFamily="18" charset="0"/>
                            <a:ea typeface="Cambria Math" panose="02040503050406030204" pitchFamily="18" charset="0"/>
                            <a:cs typeface="Calibri" panose="020F0502020204030204" pitchFamily="34" charset="0"/>
                          </a:rPr>
                          <m:t>𝑡</m:t>
                        </m:r>
                      </m:e>
                      <m:sub>
                        <m:r>
                          <a:rPr lang="en-US" sz="1900" i="1">
                            <a:latin typeface="Cambria Math" panose="02040503050406030204" pitchFamily="18" charset="0"/>
                          </a:rPr>
                          <m:t>1</m:t>
                        </m:r>
                      </m:sub>
                    </m:sSub>
                    <m:r>
                      <a:rPr lang="en-US" sz="1900">
                        <a:latin typeface="Cambria Math" panose="02040503050406030204" pitchFamily="18" charset="0"/>
                      </a:rPr>
                      <m:t>, </m:t>
                    </m:r>
                  </m:oMath>
                </a14:m>
                <a:r>
                  <a:rPr lang="en-US" sz="1900" dirty="0"/>
                  <a:t>using solution in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2</m:t>
                        </m:r>
                      </m:sub>
                    </m:sSub>
                  </m:oMath>
                </a14:m>
                <a:r>
                  <a:rPr lang="en-US" sz="1900" dirty="0">
                    <a:cs typeface="Calibri" panose="020F0502020204030204" pitchFamily="34" charset="0"/>
                  </a:rPr>
                  <a:t> interpolated to </a:t>
                </a:r>
                <a14:m>
                  <m:oMath xmlns:m="http://schemas.openxmlformats.org/officeDocument/2006/math">
                    <m:sSub>
                      <m:sSubPr>
                        <m:ctrlPr>
                          <a:rPr lang="en-US" sz="1900" i="1">
                            <a:latin typeface="Cambria Math" panose="02040503050406030204" pitchFamily="18" charset="0"/>
                            <a:cs typeface="Calibri" panose="020F0502020204030204" pitchFamily="34" charset="0"/>
                          </a:rPr>
                        </m:ctrlPr>
                      </m:sSubPr>
                      <m:e>
                        <m:r>
                          <m:rPr>
                            <m:sty m:val="p"/>
                          </m:rPr>
                          <a:rPr lang="el-GR" sz="1900" i="1">
                            <a:latin typeface="Cambria Math" panose="02040503050406030204" pitchFamily="18" charset="0"/>
                            <a:ea typeface="Cambria Math" panose="02040503050406030204" pitchFamily="18" charset="0"/>
                            <a:cs typeface="Calibri" panose="020F0502020204030204" pitchFamily="34" charset="0"/>
                          </a:rPr>
                          <m:t>Γ</m:t>
                        </m:r>
                      </m:e>
                      <m:sub>
                        <m:r>
                          <a:rPr lang="en-US" sz="1900" i="1">
                            <a:latin typeface="Cambria Math" panose="02040503050406030204" pitchFamily="18" charset="0"/>
                            <a:cs typeface="Calibri" panose="020F0502020204030204" pitchFamily="34" charset="0"/>
                          </a:rPr>
                          <m:t>1</m:t>
                        </m:r>
                      </m:sub>
                    </m:sSub>
                  </m:oMath>
                </a14:m>
                <a:r>
                  <a:rPr lang="en-US" sz="1900" dirty="0"/>
                  <a:t> at times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sub>
                    </m:sSub>
                    <m:r>
                      <a:rPr lang="en-US" sz="1900" i="1">
                        <a:latin typeface="Cambria Math" panose="02040503050406030204" pitchFamily="18" charset="0"/>
                      </a:rPr>
                      <m:t>+</m:t>
                    </m:r>
                    <m:r>
                      <a:rPr lang="en-US" sz="1900" i="1">
                        <a:latin typeface="Cambria Math" panose="02040503050406030204" pitchFamily="18" charset="0"/>
                      </a:rPr>
                      <m:t>𝑛</m:t>
                    </m:r>
                    <m:sSub>
                      <m:sSubPr>
                        <m:ctrlPr>
                          <a:rPr lang="en-US" sz="1900" i="1">
                            <a:latin typeface="Cambria Math" panose="02040503050406030204" pitchFamily="18" charset="0"/>
                          </a:rPr>
                        </m:ctrlPr>
                      </m:sSubPr>
                      <m:e>
                        <m:r>
                          <a:rPr lang="en-US" sz="1900" i="1">
                            <a:latin typeface="Cambria Math" panose="02040503050406030204" pitchFamily="18" charset="0"/>
                            <a:ea typeface="Cambria Math" panose="02040503050406030204" pitchFamily="18" charset="0"/>
                            <a:cs typeface="Calibri" panose="020F0502020204030204" pitchFamily="34" charset="0"/>
                          </a:rPr>
                          <m:t>𝛥</m:t>
                        </m:r>
                        <m:r>
                          <a:rPr lang="en-US" sz="1900" i="1">
                            <a:latin typeface="Cambria Math" panose="02040503050406030204" pitchFamily="18" charset="0"/>
                            <a:ea typeface="Cambria Math" panose="02040503050406030204" pitchFamily="18" charset="0"/>
                            <a:cs typeface="Calibri" panose="020F0502020204030204" pitchFamily="34" charset="0"/>
                          </a:rPr>
                          <m:t>𝑡</m:t>
                        </m:r>
                      </m:e>
                      <m:sub>
                        <m:r>
                          <a:rPr lang="en-US" sz="1900" i="1">
                            <a:latin typeface="Cambria Math" panose="02040503050406030204" pitchFamily="18" charset="0"/>
                          </a:rPr>
                          <m:t>1</m:t>
                        </m:r>
                      </m:sub>
                    </m:sSub>
                    <m:r>
                      <a:rPr lang="en-US" sz="1900">
                        <a:latin typeface="Cambria Math" panose="02040503050406030204" pitchFamily="18" charset="0"/>
                      </a:rPr>
                      <m:t>.</m:t>
                    </m:r>
                  </m:oMath>
                </a14:m>
                <a:endParaRPr lang="en-US" sz="1900" dirty="0"/>
              </a:p>
              <a:p>
                <a:endParaRPr lang="en-US" sz="400" dirty="0"/>
              </a:p>
              <a:p>
                <a:endParaRPr lang="en-US" sz="400" dirty="0"/>
              </a:p>
              <a:p>
                <a:r>
                  <a:rPr lang="en-US" sz="1900" b="1" i="1" u="sng" dirty="0">
                    <a:cs typeface="Calibri" panose="020F0502020204030204" pitchFamily="34" charset="0"/>
                  </a:rPr>
                  <a:t>Step 2</a:t>
                </a:r>
                <a:r>
                  <a:rPr lang="en-US" sz="1900" b="1" i="1" dirty="0">
                    <a:cs typeface="Calibri" panose="020F0502020204030204" pitchFamily="34" charset="0"/>
                  </a:rPr>
                  <a:t>:</a:t>
                </a:r>
                <a:r>
                  <a:rPr lang="en-US" sz="1900" i="1" dirty="0">
                    <a:cs typeface="Calibri" panose="020F0502020204030204" pitchFamily="34" charset="0"/>
                  </a:rPr>
                  <a:t> </a:t>
                </a:r>
                <a:r>
                  <a:rPr lang="en-US" sz="1900" dirty="0">
                    <a:cs typeface="Calibri" panose="020F0502020204030204" pitchFamily="34" charset="0"/>
                  </a:rPr>
                  <a:t>Advance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2</m:t>
                        </m:r>
                      </m:sub>
                    </m:sSub>
                  </m:oMath>
                </a14:m>
                <a:r>
                  <a:rPr lang="en-US" sz="1900" dirty="0">
                    <a:cs typeface="Calibri" panose="020F0502020204030204" pitchFamily="34" charset="0"/>
                  </a:rPr>
                  <a:t> solution from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sub>
                    </m:sSub>
                  </m:oMath>
                </a14:m>
                <a:r>
                  <a:rPr lang="en-US" sz="1900" dirty="0">
                    <a:cs typeface="Calibri" panose="020F0502020204030204" pitchFamily="34" charset="0"/>
                  </a:rPr>
                  <a:t> to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r>
                          <a:rPr lang="en-US" sz="1900" i="1">
                            <a:latin typeface="Cambria Math" panose="02040503050406030204" pitchFamily="18" charset="0"/>
                          </a:rPr>
                          <m:t>+1</m:t>
                        </m:r>
                      </m:sub>
                    </m:sSub>
                  </m:oMath>
                </a14:m>
                <a:r>
                  <a:rPr lang="en-US" sz="1900" dirty="0">
                    <a:cs typeface="Calibri" panose="020F0502020204030204" pitchFamily="34" charset="0"/>
                  </a:rPr>
                  <a:t> using time-stepper in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2</m:t>
                        </m:r>
                      </m:sub>
                    </m:sSub>
                  </m:oMath>
                </a14:m>
                <a:r>
                  <a:rPr lang="en-US" sz="1900" dirty="0">
                    <a:cs typeface="Calibri" panose="020F0502020204030204" pitchFamily="34" charset="0"/>
                  </a:rPr>
                  <a:t> with time-step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ea typeface="Cambria Math" panose="02040503050406030204" pitchFamily="18" charset="0"/>
                            <a:cs typeface="Calibri" panose="020F0502020204030204" pitchFamily="34" charset="0"/>
                          </a:rPr>
                          <m:t>𝛥</m:t>
                        </m:r>
                        <m:r>
                          <a:rPr lang="en-US" sz="1900" i="1">
                            <a:latin typeface="Cambria Math" panose="02040503050406030204" pitchFamily="18" charset="0"/>
                            <a:ea typeface="Cambria Math" panose="02040503050406030204" pitchFamily="18" charset="0"/>
                            <a:cs typeface="Calibri" panose="020F0502020204030204" pitchFamily="34" charset="0"/>
                          </a:rPr>
                          <m:t>𝑡</m:t>
                        </m:r>
                      </m:e>
                      <m:sub>
                        <m:r>
                          <a:rPr lang="en-US" sz="1900" i="1">
                            <a:latin typeface="Cambria Math" panose="02040503050406030204" pitchFamily="18" charset="0"/>
                          </a:rPr>
                          <m:t>2</m:t>
                        </m:r>
                      </m:sub>
                    </m:sSub>
                    <m:r>
                      <a:rPr lang="en-US" sz="1900">
                        <a:latin typeface="Cambria Math" panose="02040503050406030204" pitchFamily="18" charset="0"/>
                      </a:rPr>
                      <m:t>, </m:t>
                    </m:r>
                  </m:oMath>
                </a14:m>
                <a:r>
                  <a:rPr lang="en-US" sz="1900" dirty="0"/>
                  <a:t>using solution in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1</m:t>
                        </m:r>
                      </m:sub>
                    </m:sSub>
                  </m:oMath>
                </a14:m>
                <a:r>
                  <a:rPr lang="en-US" sz="1900" dirty="0">
                    <a:cs typeface="Calibri" panose="020F0502020204030204" pitchFamily="34" charset="0"/>
                  </a:rPr>
                  <a:t> interpolated to </a:t>
                </a:r>
                <a14:m>
                  <m:oMath xmlns:m="http://schemas.openxmlformats.org/officeDocument/2006/math">
                    <m:sSub>
                      <m:sSubPr>
                        <m:ctrlPr>
                          <a:rPr lang="en-US" sz="1900" i="1">
                            <a:latin typeface="Cambria Math" panose="02040503050406030204" pitchFamily="18" charset="0"/>
                            <a:cs typeface="Calibri" panose="020F0502020204030204" pitchFamily="34" charset="0"/>
                          </a:rPr>
                        </m:ctrlPr>
                      </m:sSubPr>
                      <m:e>
                        <m:r>
                          <m:rPr>
                            <m:sty m:val="p"/>
                          </m:rPr>
                          <a:rPr lang="el-GR" sz="1900" i="1">
                            <a:latin typeface="Cambria Math" panose="02040503050406030204" pitchFamily="18" charset="0"/>
                            <a:ea typeface="Cambria Math" panose="02040503050406030204" pitchFamily="18" charset="0"/>
                            <a:cs typeface="Calibri" panose="020F0502020204030204" pitchFamily="34" charset="0"/>
                          </a:rPr>
                          <m:t>Γ</m:t>
                        </m:r>
                      </m:e>
                      <m:sub>
                        <m:r>
                          <a:rPr lang="en-US" sz="1900" i="1">
                            <a:latin typeface="Cambria Math" panose="02040503050406030204" pitchFamily="18" charset="0"/>
                            <a:cs typeface="Calibri" panose="020F0502020204030204" pitchFamily="34" charset="0"/>
                          </a:rPr>
                          <m:t>2</m:t>
                        </m:r>
                      </m:sub>
                    </m:sSub>
                  </m:oMath>
                </a14:m>
                <a:r>
                  <a:rPr lang="en-US" sz="1900" dirty="0"/>
                  <a:t> at times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sub>
                    </m:sSub>
                    <m:r>
                      <a:rPr lang="en-US" sz="1900" i="1">
                        <a:latin typeface="Cambria Math" panose="02040503050406030204" pitchFamily="18" charset="0"/>
                      </a:rPr>
                      <m:t>+</m:t>
                    </m:r>
                    <m:r>
                      <a:rPr lang="en-US" sz="1900" i="1">
                        <a:latin typeface="Cambria Math" panose="02040503050406030204" pitchFamily="18" charset="0"/>
                      </a:rPr>
                      <m:t>𝑛</m:t>
                    </m:r>
                    <m:sSub>
                      <m:sSubPr>
                        <m:ctrlPr>
                          <a:rPr lang="en-US" sz="1900" i="1">
                            <a:latin typeface="Cambria Math" panose="02040503050406030204" pitchFamily="18" charset="0"/>
                          </a:rPr>
                        </m:ctrlPr>
                      </m:sSubPr>
                      <m:e>
                        <m:r>
                          <a:rPr lang="en-US" sz="1900" i="1">
                            <a:latin typeface="Cambria Math" panose="02040503050406030204" pitchFamily="18" charset="0"/>
                            <a:ea typeface="Cambria Math" panose="02040503050406030204" pitchFamily="18" charset="0"/>
                            <a:cs typeface="Calibri" panose="020F0502020204030204" pitchFamily="34" charset="0"/>
                          </a:rPr>
                          <m:t>𝛥</m:t>
                        </m:r>
                        <m:r>
                          <a:rPr lang="en-US" sz="1900" i="1">
                            <a:latin typeface="Cambria Math" panose="02040503050406030204" pitchFamily="18" charset="0"/>
                            <a:ea typeface="Cambria Math" panose="02040503050406030204" pitchFamily="18" charset="0"/>
                            <a:cs typeface="Calibri" panose="020F0502020204030204" pitchFamily="34" charset="0"/>
                          </a:rPr>
                          <m:t>𝑡</m:t>
                        </m:r>
                      </m:e>
                      <m:sub>
                        <m:r>
                          <a:rPr lang="en-US" sz="1900" i="1">
                            <a:latin typeface="Cambria Math" panose="02040503050406030204" pitchFamily="18" charset="0"/>
                          </a:rPr>
                          <m:t>2</m:t>
                        </m:r>
                      </m:sub>
                    </m:sSub>
                  </m:oMath>
                </a14:m>
                <a:r>
                  <a:rPr lang="en-US" sz="1900" dirty="0"/>
                  <a:t>.</a:t>
                </a:r>
              </a:p>
              <a:p>
                <a:endParaRPr lang="en-US" sz="400" b="1" i="1" u="sng" dirty="0"/>
              </a:p>
              <a:p>
                <a:endParaRPr lang="en-US" sz="400" b="1" i="1" u="sng" dirty="0"/>
              </a:p>
              <a:p>
                <a:endParaRPr lang="en-US" sz="1900" dirty="0"/>
              </a:p>
              <a:p>
                <a:endParaRPr lang="en-US" sz="1900" dirty="0"/>
              </a:p>
              <a:p>
                <a:endParaRPr lang="en-US" sz="1900" i="1" dirty="0">
                  <a:cs typeface="Calibri" panose="020F0502020204030204" pitchFamily="34" charset="0"/>
                </a:endParaRPr>
              </a:p>
              <a:p>
                <a:endParaRPr lang="en-US" sz="1900" dirty="0"/>
              </a:p>
              <a:p>
                <a:endParaRPr lang="en-US" sz="1900" dirty="0">
                  <a:cs typeface="Calibri" panose="020F0502020204030204" pitchFamily="34" charset="0"/>
                </a:endParaRPr>
              </a:p>
              <a:p>
                <a:endParaRPr lang="en-US" sz="400" b="1" i="1" dirty="0">
                  <a:cs typeface="Calibri" panose="020F0502020204030204" pitchFamily="34" charset="0"/>
                </a:endParaRPr>
              </a:p>
              <a:p>
                <a:endParaRPr lang="en-US" sz="2000" b="1" i="1" dirty="0">
                  <a:cs typeface="Calibri" panose="020F0502020204030204" pitchFamily="34" charset="0"/>
                </a:endParaRPr>
              </a:p>
            </p:txBody>
          </p:sp>
        </mc:Choice>
        <mc:Fallback xmlns="">
          <p:sp>
            <p:nvSpPr>
              <p:cNvPr id="12" name="TextBox 11">
                <a:extLst>
                  <a:ext uri="{FF2B5EF4-FFF2-40B4-BE49-F238E27FC236}">
                    <a16:creationId xmlns:a16="http://schemas.microsoft.com/office/drawing/2014/main" id="{FD9532F9-C034-4B8D-A87A-67EE38BEBD56}"/>
                  </a:ext>
                </a:extLst>
              </p:cNvPr>
              <p:cNvSpPr txBox="1">
                <a:spLocks noRot="1" noChangeAspect="1" noMove="1" noResize="1" noEditPoints="1" noAdjustHandles="1" noChangeArrowheads="1" noChangeShapeType="1" noTextEdit="1"/>
              </p:cNvSpPr>
              <p:nvPr/>
            </p:nvSpPr>
            <p:spPr>
              <a:xfrm>
                <a:off x="337800" y="3746543"/>
                <a:ext cx="11669701" cy="3754874"/>
              </a:xfrm>
              <a:prstGeom prst="rect">
                <a:avLst/>
              </a:prstGeom>
              <a:blipFill>
                <a:blip r:embed="rId3"/>
                <a:stretch>
                  <a:fillRect l="-470" t="-974"/>
                </a:stretch>
              </a:blipFill>
            </p:spPr>
            <p:txBody>
              <a:bodyPr/>
              <a:lstStyle/>
              <a:p>
                <a:r>
                  <a:rPr lang="en-US">
                    <a:noFill/>
                  </a:rPr>
                  <a:t> </a:t>
                </a:r>
              </a:p>
            </p:txBody>
          </p:sp>
        </mc:Fallback>
      </mc:AlternateContent>
      <p:grpSp>
        <p:nvGrpSpPr>
          <p:cNvPr id="20" name="Group 19">
            <a:extLst>
              <a:ext uri="{FF2B5EF4-FFF2-40B4-BE49-F238E27FC236}">
                <a16:creationId xmlns:a16="http://schemas.microsoft.com/office/drawing/2014/main" id="{2B1513E3-B32F-4A19-93CD-7ADB2556E141}"/>
              </a:ext>
            </a:extLst>
          </p:cNvPr>
          <p:cNvGrpSpPr/>
          <p:nvPr/>
        </p:nvGrpSpPr>
        <p:grpSpPr>
          <a:xfrm>
            <a:off x="657122" y="1238320"/>
            <a:ext cx="6446745" cy="2104379"/>
            <a:chOff x="538359" y="2231154"/>
            <a:chExt cx="6446745" cy="2104379"/>
          </a:xfrm>
        </p:grpSpPr>
        <p:pic>
          <p:nvPicPr>
            <p:cNvPr id="21" name="Picture 20" descr="Schwarz-time-integration.png">
              <a:extLst>
                <a:ext uri="{FF2B5EF4-FFF2-40B4-BE49-F238E27FC236}">
                  <a16:creationId xmlns:a16="http://schemas.microsoft.com/office/drawing/2014/main" id="{0D442A46-2135-4FCE-81D9-6D723D4811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6968" y="2406149"/>
              <a:ext cx="4898136" cy="1929384"/>
            </a:xfrm>
            <a:prstGeom prst="rect">
              <a:avLst/>
            </a:prstGeom>
          </p:spPr>
        </p:pic>
        <p:pic>
          <p:nvPicPr>
            <p:cNvPr id="22" name="Picture 21" descr="Schwarz-domains.png">
              <a:extLst>
                <a:ext uri="{FF2B5EF4-FFF2-40B4-BE49-F238E27FC236}">
                  <a16:creationId xmlns:a16="http://schemas.microsoft.com/office/drawing/2014/main" id="{5C69E27E-142A-4482-95DC-67D3AA4E7F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359" y="2231154"/>
              <a:ext cx="1150530" cy="2064791"/>
            </a:xfrm>
            <a:prstGeom prst="rect">
              <a:avLst/>
            </a:prstGeom>
          </p:spPr>
        </p:pic>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AD3475B-1792-4482-9D9E-485179614B61}"/>
                    </a:ext>
                  </a:extLst>
                </p:cNvPr>
                <p:cNvSpPr txBox="1"/>
                <p:nvPr/>
              </p:nvSpPr>
              <p:spPr>
                <a:xfrm>
                  <a:off x="1962614" y="2257496"/>
                  <a:ext cx="80288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0</m:t>
                            </m:r>
                          </m:sub>
                        </m:sSub>
                      </m:oMath>
                    </m:oMathPara>
                  </a14:m>
                  <a:endParaRPr lang="en-US" dirty="0"/>
                </a:p>
              </p:txBody>
            </p:sp>
          </mc:Choice>
          <mc:Fallback xmlns="">
            <p:sp>
              <p:nvSpPr>
                <p:cNvPr id="50" name="TextBox 49">
                  <a:extLst>
                    <a:ext uri="{FF2B5EF4-FFF2-40B4-BE49-F238E27FC236}">
                      <a16:creationId xmlns:a16="http://schemas.microsoft.com/office/drawing/2014/main" id="{D15334C3-9C67-40DC-91D5-47AD4405FF28}"/>
                    </a:ext>
                  </a:extLst>
                </p:cNvPr>
                <p:cNvSpPr txBox="1">
                  <a:spLocks noRot="1" noChangeAspect="1" noMove="1" noResize="1" noEditPoints="1" noAdjustHandles="1" noChangeArrowheads="1" noChangeShapeType="1" noTextEdit="1"/>
                </p:cNvSpPr>
                <p:nvPr/>
              </p:nvSpPr>
              <p:spPr>
                <a:xfrm>
                  <a:off x="1962614" y="2257496"/>
                  <a:ext cx="802888" cy="369332"/>
                </a:xfrm>
                <a:prstGeom prst="rect">
                  <a:avLst/>
                </a:prstGeom>
                <a:blipFill>
                  <a:blip r:embed="rId6"/>
                  <a:stretch>
                    <a:fillRect/>
                  </a:stretch>
                </a:blipFill>
              </p:spPr>
              <p:txBody>
                <a:bodyPr/>
                <a:lstStyle/>
                <a:p>
                  <a:r>
                    <a:rPr lang="en-US">
                      <a:noFill/>
                    </a:rPr>
                    <a:t> </a:t>
                  </a:r>
                </a:p>
              </p:txBody>
            </p:sp>
          </mc:Fallback>
        </mc:AlternateContent>
      </p:grpSp>
      <p:sp>
        <p:nvSpPr>
          <p:cNvPr id="25" name="Rectangle 24">
            <a:extLst>
              <a:ext uri="{FF2B5EF4-FFF2-40B4-BE49-F238E27FC236}">
                <a16:creationId xmlns:a16="http://schemas.microsoft.com/office/drawing/2014/main" id="{73965508-7F47-4D53-BDAB-A2723924ADF7}"/>
              </a:ext>
            </a:extLst>
          </p:cNvPr>
          <p:cNvSpPr/>
          <p:nvPr/>
        </p:nvSpPr>
        <p:spPr>
          <a:xfrm>
            <a:off x="4678100" y="1214092"/>
            <a:ext cx="2425767" cy="212860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7" name="Rectangle 26">
            <a:extLst>
              <a:ext uri="{FF2B5EF4-FFF2-40B4-BE49-F238E27FC236}">
                <a16:creationId xmlns:a16="http://schemas.microsoft.com/office/drawing/2014/main" id="{109F000B-0EB2-40C0-9C34-C3A01BD879B8}"/>
              </a:ext>
            </a:extLst>
          </p:cNvPr>
          <p:cNvSpPr/>
          <p:nvPr/>
        </p:nvSpPr>
        <p:spPr>
          <a:xfrm>
            <a:off x="646785" y="2072363"/>
            <a:ext cx="1150530" cy="127033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1F98729D-0BF2-4CDA-A64A-40380218BA93}"/>
                  </a:ext>
                </a:extLst>
              </p:cNvPr>
              <p:cNvSpPr txBox="1"/>
              <p:nvPr/>
            </p:nvSpPr>
            <p:spPr>
              <a:xfrm>
                <a:off x="4487050" y="1294400"/>
                <a:ext cx="80288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1</m:t>
                          </m:r>
                        </m:sub>
                      </m:sSub>
                    </m:oMath>
                  </m:oMathPara>
                </a14:m>
                <a:endParaRPr lang="en-US" dirty="0"/>
              </a:p>
            </p:txBody>
          </p:sp>
        </mc:Choice>
        <mc:Fallback xmlns="">
          <p:sp>
            <p:nvSpPr>
              <p:cNvPr id="31" name="TextBox 30">
                <a:extLst>
                  <a:ext uri="{FF2B5EF4-FFF2-40B4-BE49-F238E27FC236}">
                    <a16:creationId xmlns:a16="http://schemas.microsoft.com/office/drawing/2014/main" id="{1F98729D-0BF2-4CDA-A64A-40380218BA93}"/>
                  </a:ext>
                </a:extLst>
              </p:cNvPr>
              <p:cNvSpPr txBox="1">
                <a:spLocks noRot="1" noChangeAspect="1" noMove="1" noResize="1" noEditPoints="1" noAdjustHandles="1" noChangeArrowheads="1" noChangeShapeType="1" noTextEdit="1"/>
              </p:cNvSpPr>
              <p:nvPr/>
            </p:nvSpPr>
            <p:spPr>
              <a:xfrm>
                <a:off x="4487050" y="1294400"/>
                <a:ext cx="802888" cy="369332"/>
              </a:xfrm>
              <a:prstGeom prst="rect">
                <a:avLst/>
              </a:prstGeom>
              <a:blipFill>
                <a:blip r:embed="rId7"/>
                <a:stretch>
                  <a:fillRect/>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179058D1-D606-4011-9FC7-8ACC9D01F97D}"/>
              </a:ext>
            </a:extLst>
          </p:cNvPr>
          <p:cNvSpPr>
            <a:spLocks noGrp="1"/>
          </p:cNvSpPr>
          <p:nvPr>
            <p:ph type="sldNum" sz="quarter" idx="12"/>
          </p:nvPr>
        </p:nvSpPr>
        <p:spPr/>
        <p:txBody>
          <a:bodyPr/>
          <a:lstStyle/>
          <a:p>
            <a:fld id="{A5E55A7B-7854-E145-92D9-B491DF4BAE2D}" type="slidenum">
              <a:rPr lang="en-US" smtClean="0"/>
              <a:pPr/>
              <a:t>31</a:t>
            </a:fld>
            <a:endParaRPr lang="en-US" dirty="0"/>
          </a:p>
        </p:txBody>
      </p:sp>
      <p:cxnSp>
        <p:nvCxnSpPr>
          <p:cNvPr id="42" name="Straight Arrow Connector 41">
            <a:extLst>
              <a:ext uri="{FF2B5EF4-FFF2-40B4-BE49-F238E27FC236}">
                <a16:creationId xmlns:a16="http://schemas.microsoft.com/office/drawing/2014/main" id="{7F03A736-32CC-4A17-8C74-84439EFCC1E3}"/>
              </a:ext>
            </a:extLst>
          </p:cNvPr>
          <p:cNvCxnSpPr>
            <a:cxnSpLocks/>
          </p:cNvCxnSpPr>
          <p:nvPr/>
        </p:nvCxnSpPr>
        <p:spPr>
          <a:xfrm>
            <a:off x="2180220" y="3133201"/>
            <a:ext cx="2469718" cy="0"/>
          </a:xfrm>
          <a:prstGeom prst="straightConnector1">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AFBC7089-559D-4D05-AEC6-F01EC039F070}"/>
                  </a:ext>
                </a:extLst>
              </p:cNvPr>
              <p:cNvSpPr txBox="1"/>
              <p:nvPr/>
            </p:nvSpPr>
            <p:spPr>
              <a:xfrm>
                <a:off x="2687679" y="3171488"/>
                <a:ext cx="3378569"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Integrate using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cs typeface="Calibri" panose="020F0502020204030204" pitchFamily="34" charset="0"/>
                          </a:rPr>
                          <m:t>𝛥</m:t>
                        </m:r>
                        <m:r>
                          <a:rPr lang="en-US" sz="1400" i="1">
                            <a:latin typeface="Cambria Math" panose="02040503050406030204" pitchFamily="18" charset="0"/>
                            <a:ea typeface="Cambria Math" panose="02040503050406030204" pitchFamily="18" charset="0"/>
                            <a:cs typeface="Calibri" panose="020F0502020204030204" pitchFamily="34" charset="0"/>
                          </a:rPr>
                          <m:t>𝑡</m:t>
                        </m:r>
                      </m:e>
                      <m:sub>
                        <m:r>
                          <a:rPr lang="en-US" sz="1400" i="1">
                            <a:latin typeface="Cambria Math" panose="02040503050406030204" pitchFamily="18" charset="0"/>
                          </a:rPr>
                          <m:t>2</m:t>
                        </m:r>
                      </m:sub>
                    </m:sSub>
                  </m:oMath>
                </a14:m>
                <a:endParaRPr lang="en-US" sz="1400" dirty="0">
                  <a:latin typeface="Calibri" panose="020F0502020204030204" pitchFamily="34" charset="0"/>
                  <a:cs typeface="Calibri" panose="020F0502020204030204" pitchFamily="34" charset="0"/>
                </a:endParaRPr>
              </a:p>
            </p:txBody>
          </p:sp>
        </mc:Choice>
        <mc:Fallback xmlns="">
          <p:sp>
            <p:nvSpPr>
              <p:cNvPr id="43" name="TextBox 42">
                <a:extLst>
                  <a:ext uri="{FF2B5EF4-FFF2-40B4-BE49-F238E27FC236}">
                    <a16:creationId xmlns:a16="http://schemas.microsoft.com/office/drawing/2014/main" id="{AFBC7089-559D-4D05-AEC6-F01EC039F070}"/>
                  </a:ext>
                </a:extLst>
              </p:cNvPr>
              <p:cNvSpPr txBox="1">
                <a:spLocks noRot="1" noChangeAspect="1" noMove="1" noResize="1" noEditPoints="1" noAdjustHandles="1" noChangeArrowheads="1" noChangeShapeType="1" noTextEdit="1"/>
              </p:cNvSpPr>
              <p:nvPr/>
            </p:nvSpPr>
            <p:spPr>
              <a:xfrm>
                <a:off x="2687679" y="3171488"/>
                <a:ext cx="3378569" cy="307777"/>
              </a:xfrm>
              <a:prstGeom prst="rect">
                <a:avLst/>
              </a:prstGeom>
              <a:blipFill>
                <a:blip r:embed="rId9"/>
                <a:stretch>
                  <a:fillRect l="-542" t="-1961" b="-19608"/>
                </a:stretch>
              </a:blipFill>
            </p:spPr>
            <p:txBody>
              <a:bodyPr/>
              <a:lstStyle/>
              <a:p>
                <a:r>
                  <a:rPr lang="en-US">
                    <a:noFill/>
                  </a:rPr>
                  <a:t> </a:t>
                </a:r>
              </a:p>
            </p:txBody>
          </p:sp>
        </mc:Fallback>
      </mc:AlternateContent>
      <p:cxnSp>
        <p:nvCxnSpPr>
          <p:cNvPr id="44" name="Straight Arrow Connector 43">
            <a:extLst>
              <a:ext uri="{FF2B5EF4-FFF2-40B4-BE49-F238E27FC236}">
                <a16:creationId xmlns:a16="http://schemas.microsoft.com/office/drawing/2014/main" id="{CC5F8479-79D3-4226-AE52-E5AEB455C5A5}"/>
              </a:ext>
            </a:extLst>
          </p:cNvPr>
          <p:cNvCxnSpPr>
            <a:cxnSpLocks/>
          </p:cNvCxnSpPr>
          <p:nvPr/>
        </p:nvCxnSpPr>
        <p:spPr>
          <a:xfrm flipH="1">
            <a:off x="3087155" y="2678532"/>
            <a:ext cx="236966" cy="127176"/>
          </a:xfrm>
          <a:prstGeom prst="straightConnector1">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7AB00F4F-7E47-496A-BAD7-4E61D3CBE22E}"/>
              </a:ext>
            </a:extLst>
          </p:cNvPr>
          <p:cNvCxnSpPr>
            <a:cxnSpLocks/>
          </p:cNvCxnSpPr>
          <p:nvPr/>
        </p:nvCxnSpPr>
        <p:spPr>
          <a:xfrm>
            <a:off x="3530713" y="2685966"/>
            <a:ext cx="242409" cy="127176"/>
          </a:xfrm>
          <a:prstGeom prst="straightConnector1">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A5C76C0D-8B19-46B2-9756-E257E5AD2848}"/>
                  </a:ext>
                </a:extLst>
              </p:cNvPr>
              <p:cNvSpPr txBox="1"/>
              <p:nvPr/>
            </p:nvSpPr>
            <p:spPr>
              <a:xfrm>
                <a:off x="4763410" y="2437753"/>
                <a:ext cx="1302838" cy="523220"/>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Interpolate from </a:t>
                </a:r>
                <a14:m>
                  <m:oMath xmlns:m="http://schemas.openxmlformats.org/officeDocument/2006/math">
                    <m:sSub>
                      <m:sSubPr>
                        <m:ctrlPr>
                          <a:rPr lang="en-US" sz="1400" i="1">
                            <a:latin typeface="Cambria Math" panose="02040503050406030204" pitchFamily="18" charset="0"/>
                          </a:rPr>
                        </m:ctrlPr>
                      </m:sSubPr>
                      <m:e>
                        <m:r>
                          <m:rPr>
                            <m:sty m:val="p"/>
                          </m:rPr>
                          <a:rPr lang="el-GR" sz="1400" i="1">
                            <a:latin typeface="Cambria Math" panose="02040503050406030204" pitchFamily="18" charset="0"/>
                            <a:ea typeface="Cambria Math" panose="02040503050406030204" pitchFamily="18" charset="0"/>
                          </a:rPr>
                          <m:t>Ω</m:t>
                        </m:r>
                      </m:e>
                      <m:sub>
                        <m:r>
                          <a:rPr lang="en-US" sz="1400" i="1">
                            <a:latin typeface="Cambria Math" panose="02040503050406030204" pitchFamily="18" charset="0"/>
                          </a:rPr>
                          <m:t>1</m:t>
                        </m:r>
                      </m:sub>
                    </m:sSub>
                  </m:oMath>
                </a14:m>
                <a:r>
                  <a:rPr lang="en-US" sz="1400" dirty="0">
                    <a:latin typeface="Calibri" panose="020F0502020204030204" pitchFamily="34" charset="0"/>
                    <a:cs typeface="Calibri" panose="020F0502020204030204" pitchFamily="34" charset="0"/>
                  </a:rPr>
                  <a:t> to </a:t>
                </a:r>
                <a14:m>
                  <m:oMath xmlns:m="http://schemas.openxmlformats.org/officeDocument/2006/math">
                    <m:sSub>
                      <m:sSubPr>
                        <m:ctrlPr>
                          <a:rPr lang="en-US" sz="1400" i="1">
                            <a:latin typeface="Cambria Math" panose="02040503050406030204" pitchFamily="18" charset="0"/>
                            <a:cs typeface="Calibri" panose="020F0502020204030204" pitchFamily="34" charset="0"/>
                          </a:rPr>
                        </m:ctrlPr>
                      </m:sSubPr>
                      <m:e>
                        <m:r>
                          <m:rPr>
                            <m:sty m:val="p"/>
                          </m:rPr>
                          <a:rPr lang="el-GR" sz="1400" i="1">
                            <a:latin typeface="Cambria Math" panose="02040503050406030204" pitchFamily="18" charset="0"/>
                            <a:ea typeface="Cambria Math" panose="02040503050406030204" pitchFamily="18" charset="0"/>
                            <a:cs typeface="Calibri" panose="020F0502020204030204" pitchFamily="34" charset="0"/>
                          </a:rPr>
                          <m:t>Γ</m:t>
                        </m:r>
                      </m:e>
                      <m:sub>
                        <m:r>
                          <a:rPr lang="en-US" sz="1400" i="1">
                            <a:latin typeface="Cambria Math" panose="02040503050406030204" pitchFamily="18" charset="0"/>
                            <a:ea typeface="Cambria Math" panose="02040503050406030204" pitchFamily="18" charset="0"/>
                            <a:cs typeface="Calibri" panose="020F0502020204030204" pitchFamily="34" charset="0"/>
                          </a:rPr>
                          <m:t>2</m:t>
                        </m:r>
                      </m:sub>
                    </m:sSub>
                  </m:oMath>
                </a14:m>
                <a:r>
                  <a:rPr lang="en-US" sz="1400" dirty="0">
                    <a:latin typeface="Calibri" panose="020F0502020204030204" pitchFamily="34" charset="0"/>
                    <a:cs typeface="Calibri" panose="020F0502020204030204" pitchFamily="34" charset="0"/>
                  </a:rPr>
                  <a:t> </a:t>
                </a:r>
              </a:p>
            </p:txBody>
          </p:sp>
        </mc:Choice>
        <mc:Fallback xmlns="">
          <p:sp>
            <p:nvSpPr>
              <p:cNvPr id="46" name="TextBox 45">
                <a:extLst>
                  <a:ext uri="{FF2B5EF4-FFF2-40B4-BE49-F238E27FC236}">
                    <a16:creationId xmlns:a16="http://schemas.microsoft.com/office/drawing/2014/main" id="{A5C76C0D-8B19-46B2-9756-E257E5AD2848}"/>
                  </a:ext>
                </a:extLst>
              </p:cNvPr>
              <p:cNvSpPr txBox="1">
                <a:spLocks noRot="1" noChangeAspect="1" noMove="1" noResize="1" noEditPoints="1" noAdjustHandles="1" noChangeArrowheads="1" noChangeShapeType="1" noTextEdit="1"/>
              </p:cNvSpPr>
              <p:nvPr/>
            </p:nvSpPr>
            <p:spPr>
              <a:xfrm>
                <a:off x="4763410" y="2437753"/>
                <a:ext cx="1302838" cy="523220"/>
              </a:xfrm>
              <a:prstGeom prst="rect">
                <a:avLst/>
              </a:prstGeom>
              <a:blipFill>
                <a:blip r:embed="rId10"/>
                <a:stretch>
                  <a:fillRect l="-1402" t="-2326" b="-10465"/>
                </a:stretch>
              </a:blipFill>
            </p:spPr>
            <p:txBody>
              <a:bodyPr/>
              <a:lstStyle/>
              <a:p>
                <a:r>
                  <a:rPr lang="en-US">
                    <a:noFill/>
                  </a:rPr>
                  <a:t> </a:t>
                </a:r>
              </a:p>
            </p:txBody>
          </p:sp>
        </mc:Fallback>
      </mc:AlternateContent>
      <p:sp>
        <p:nvSpPr>
          <p:cNvPr id="26" name="Title 1">
            <a:extLst>
              <a:ext uri="{FF2B5EF4-FFF2-40B4-BE49-F238E27FC236}">
                <a16:creationId xmlns:a16="http://schemas.microsoft.com/office/drawing/2014/main" id="{D7B5CCB3-C783-40A0-B8BC-66A4F44BE465}"/>
              </a:ext>
            </a:extLst>
          </p:cNvPr>
          <p:cNvSpPr>
            <a:spLocks noGrp="1"/>
          </p:cNvSpPr>
          <p:nvPr>
            <p:ph type="title"/>
          </p:nvPr>
        </p:nvSpPr>
        <p:spPr>
          <a:xfrm>
            <a:off x="720648" y="359772"/>
            <a:ext cx="10471608" cy="570225"/>
          </a:xfrm>
        </p:spPr>
        <p:txBody>
          <a:bodyPr/>
          <a:lstStyle/>
          <a:p>
            <a:r>
              <a:rPr lang="en-US" dirty="0"/>
              <a:t>Time-Advancement Within the Schwarz Framework</a:t>
            </a:r>
          </a:p>
        </p:txBody>
      </p:sp>
      <p:sp>
        <p:nvSpPr>
          <p:cNvPr id="28" name="Content Placeholder 2">
            <a:extLst>
              <a:ext uri="{FF2B5EF4-FFF2-40B4-BE49-F238E27FC236}">
                <a16:creationId xmlns:a16="http://schemas.microsoft.com/office/drawing/2014/main" id="{ACE5ADB6-E6E6-42E9-B633-713E2D992FCB}"/>
              </a:ext>
            </a:extLst>
          </p:cNvPr>
          <p:cNvSpPr txBox="1">
            <a:spLocks/>
          </p:cNvSpPr>
          <p:nvPr/>
        </p:nvSpPr>
        <p:spPr bwMode="auto">
          <a:xfrm>
            <a:off x="8521187" y="1577793"/>
            <a:ext cx="2675720" cy="10906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buNone/>
              <a:defRPr/>
            </a:pPr>
            <a:r>
              <a:rPr lang="en-US" sz="1700" dirty="0">
                <a:latin typeface="Calibri" pitchFamily="34" charset="0"/>
                <a:cs typeface="Calibri" pitchFamily="34" charset="0"/>
              </a:rPr>
              <a:t>Controller time stepper</a:t>
            </a:r>
          </a:p>
          <a:p>
            <a:pPr marL="0" indent="0">
              <a:buNone/>
              <a:defRPr/>
            </a:pPr>
            <a:endParaRPr lang="en-US" sz="1700" dirty="0">
              <a:latin typeface="Calibri" pitchFamily="34" charset="0"/>
              <a:cs typeface="Calibri" pitchFamily="34" charset="0"/>
            </a:endParaRPr>
          </a:p>
          <a:p>
            <a:pPr marL="0" indent="0">
              <a:buNone/>
              <a:defRPr/>
            </a:pPr>
            <a:r>
              <a:rPr lang="en-US" sz="1700" dirty="0">
                <a:latin typeface="Calibri" pitchFamily="34" charset="0"/>
                <a:cs typeface="Calibri" pitchFamily="34" charset="0"/>
              </a:rPr>
              <a:t>Time integrator for </a:t>
            </a:r>
            <a:r>
              <a:rPr lang="en-US" sz="1700" i="1" dirty="0">
                <a:latin typeface="Symbol"/>
                <a:cs typeface="Wingdings 2" charset="2"/>
              </a:rPr>
              <a:t>W</a:t>
            </a:r>
            <a:r>
              <a:rPr lang="en-US" sz="1700" baseline="-25000" dirty="0">
                <a:latin typeface="Symbol"/>
                <a:cs typeface="Wingdings 2" charset="2"/>
              </a:rPr>
              <a:t>1</a:t>
            </a:r>
          </a:p>
          <a:p>
            <a:pPr marL="0" indent="0">
              <a:buNone/>
              <a:defRPr/>
            </a:pPr>
            <a:endParaRPr lang="en-US" sz="1700" baseline="-25000" dirty="0">
              <a:latin typeface="Symbol"/>
              <a:cs typeface="Calibri" pitchFamily="34" charset="0"/>
            </a:endParaRPr>
          </a:p>
          <a:p>
            <a:pPr marL="0" indent="0">
              <a:buNone/>
              <a:defRPr/>
            </a:pPr>
            <a:endParaRPr lang="en-US" sz="1700" baseline="-25000" dirty="0">
              <a:latin typeface="Symbol"/>
              <a:cs typeface="Calibri" pitchFamily="34" charset="0"/>
            </a:endParaRPr>
          </a:p>
          <a:p>
            <a:pPr marL="0" indent="0">
              <a:buNone/>
              <a:defRPr/>
            </a:pPr>
            <a:r>
              <a:rPr lang="en-US" sz="1700" dirty="0">
                <a:latin typeface="Calibri" pitchFamily="34" charset="0"/>
                <a:cs typeface="Calibri" pitchFamily="34" charset="0"/>
              </a:rPr>
              <a:t>Time integrator for </a:t>
            </a:r>
            <a:r>
              <a:rPr lang="en-US" sz="1700" i="1" dirty="0">
                <a:latin typeface="Symbol"/>
                <a:cs typeface="Wingdings 2" charset="2"/>
              </a:rPr>
              <a:t>W</a:t>
            </a:r>
            <a:r>
              <a:rPr lang="en-US" sz="1700" baseline="-25000" dirty="0">
                <a:latin typeface="Symbol"/>
                <a:cs typeface="Wingdings 2" charset="2"/>
              </a:rPr>
              <a:t>2</a:t>
            </a:r>
            <a:endParaRPr lang="en-US" sz="1700" dirty="0">
              <a:latin typeface="Calibri" pitchFamily="34" charset="0"/>
              <a:cs typeface="Calibri" pitchFamily="34" charset="0"/>
            </a:endParaRPr>
          </a:p>
          <a:p>
            <a:pPr marL="0" indent="0">
              <a:buNone/>
              <a:defRPr/>
            </a:pPr>
            <a:endParaRPr lang="en-US" sz="1700" dirty="0">
              <a:latin typeface="Calibri" pitchFamily="34" charset="0"/>
              <a:cs typeface="Calibri" pitchFamily="34" charset="0"/>
            </a:endParaRPr>
          </a:p>
          <a:p>
            <a:pPr marL="0" indent="0">
              <a:buNone/>
              <a:defRPr/>
            </a:pPr>
            <a:endParaRPr lang="en-US" sz="1700" dirty="0">
              <a:latin typeface="Calibri" pitchFamily="34" charset="0"/>
              <a:cs typeface="Calibri" pitchFamily="34" charset="0"/>
            </a:endParaRPr>
          </a:p>
        </p:txBody>
      </p:sp>
      <p:cxnSp>
        <p:nvCxnSpPr>
          <p:cNvPr id="23" name="Straight Arrow Connector 22">
            <a:extLst>
              <a:ext uri="{FF2B5EF4-FFF2-40B4-BE49-F238E27FC236}">
                <a16:creationId xmlns:a16="http://schemas.microsoft.com/office/drawing/2014/main" id="{BD0B41AE-DCEC-4D09-9924-41D5756905E1}"/>
              </a:ext>
            </a:extLst>
          </p:cNvPr>
          <p:cNvCxnSpPr>
            <a:cxnSpLocks/>
          </p:cNvCxnSpPr>
          <p:nvPr/>
        </p:nvCxnSpPr>
        <p:spPr>
          <a:xfrm>
            <a:off x="2306762" y="2554358"/>
            <a:ext cx="646242" cy="245256"/>
          </a:xfrm>
          <a:prstGeom prst="straightConnector1">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1962B50D-F161-4ACF-86D0-219C4C0C5904}"/>
              </a:ext>
            </a:extLst>
          </p:cNvPr>
          <p:cNvCxnSpPr>
            <a:cxnSpLocks/>
          </p:cNvCxnSpPr>
          <p:nvPr/>
        </p:nvCxnSpPr>
        <p:spPr>
          <a:xfrm flipH="1">
            <a:off x="3919709" y="2563766"/>
            <a:ext cx="621294" cy="259504"/>
          </a:xfrm>
          <a:prstGeom prst="straightConnector1">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3" name="Group 2">
            <a:extLst>
              <a:ext uri="{FF2B5EF4-FFF2-40B4-BE49-F238E27FC236}">
                <a16:creationId xmlns:a16="http://schemas.microsoft.com/office/drawing/2014/main" id="{01AB38C8-5C12-34F3-7E8B-18AD76487983}"/>
              </a:ext>
            </a:extLst>
          </p:cNvPr>
          <p:cNvGrpSpPr/>
          <p:nvPr/>
        </p:nvGrpSpPr>
        <p:grpSpPr>
          <a:xfrm>
            <a:off x="7360376" y="5690402"/>
            <a:ext cx="4015495" cy="778271"/>
            <a:chOff x="7360376" y="5690402"/>
            <a:chExt cx="4015495" cy="778271"/>
          </a:xfrm>
        </p:grpSpPr>
        <p:sp>
          <p:nvSpPr>
            <p:cNvPr id="4" name="TextBox 3">
              <a:extLst>
                <a:ext uri="{FF2B5EF4-FFF2-40B4-BE49-F238E27FC236}">
                  <a16:creationId xmlns:a16="http://schemas.microsoft.com/office/drawing/2014/main" id="{CE0578AC-76FA-FF71-E1B7-BE121214B126}"/>
                </a:ext>
              </a:extLst>
            </p:cNvPr>
            <p:cNvSpPr txBox="1"/>
            <p:nvPr/>
          </p:nvSpPr>
          <p:spPr>
            <a:xfrm>
              <a:off x="7360376" y="5892814"/>
              <a:ext cx="2316178" cy="369332"/>
            </a:xfrm>
            <a:prstGeom prst="rect">
              <a:avLst/>
            </a:prstGeom>
            <a:noFill/>
          </p:spPr>
          <p:txBody>
            <a:bodyPr wrap="square" rtlCol="0">
              <a:spAutoFit/>
            </a:bodyPr>
            <a:lstStyle/>
            <a:p>
              <a:r>
                <a:rPr lang="en-US" b="1" i="1" dirty="0">
                  <a:solidFill>
                    <a:srgbClr val="0070C0"/>
                  </a:solidFill>
                </a:rPr>
                <a:t>Model PDE:</a:t>
              </a:r>
            </a:p>
          </p:txBody>
        </p:sp>
        <p:sp>
          <p:nvSpPr>
            <p:cNvPr id="5" name="Rectangle 4">
              <a:extLst>
                <a:ext uri="{FF2B5EF4-FFF2-40B4-BE49-F238E27FC236}">
                  <a16:creationId xmlns:a16="http://schemas.microsoft.com/office/drawing/2014/main" id="{0E033DCB-630C-2274-7EE0-A3B03FF4ABDC}"/>
                </a:ext>
              </a:extLst>
            </p:cNvPr>
            <p:cNvSpPr/>
            <p:nvPr/>
          </p:nvSpPr>
          <p:spPr>
            <a:xfrm>
              <a:off x="7360376" y="5690402"/>
              <a:ext cx="4015495" cy="77827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BDAFE34-0B90-9299-9106-500334C83DD4}"/>
                    </a:ext>
                  </a:extLst>
                </p:cNvPr>
                <p:cNvSpPr txBox="1"/>
                <p:nvPr/>
              </p:nvSpPr>
              <p:spPr>
                <a:xfrm>
                  <a:off x="8854091" y="5768549"/>
                  <a:ext cx="2521780" cy="6178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r>
                                    <a:rPr lang="en-US" b="1" i="1" dirty="0">
                                      <a:latin typeface="Cambria Math" panose="02040503050406030204" pitchFamily="18" charset="0"/>
                                    </a:rPr>
                                    <m:t>𝑴</m:t>
                                  </m:r>
                                  <m:acc>
                                    <m:accPr>
                                      <m:chr m:val="̈"/>
                                      <m:ctrlPr>
                                        <a:rPr lang="en-US" b="1" i="1" dirty="0">
                                          <a:latin typeface="Cambria Math" panose="02040503050406030204" pitchFamily="18" charset="0"/>
                                        </a:rPr>
                                      </m:ctrlPr>
                                    </m:accPr>
                                    <m:e>
                                      <m:r>
                                        <a:rPr lang="en-US" b="1" i="1" dirty="0">
                                          <a:latin typeface="Cambria Math" panose="02040503050406030204" pitchFamily="18" charset="0"/>
                                        </a:rPr>
                                        <m:t>𝒖</m:t>
                                      </m:r>
                                    </m:e>
                                  </m:acc>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b="1" i="1" dirty="0">
                                          <a:latin typeface="Cambria Math" panose="02040503050406030204" pitchFamily="18" charset="0"/>
                                        </a:rPr>
                                        <m:t>𝒇</m:t>
                                      </m:r>
                                    </m:e>
                                    <m:sub>
                                      <m:r>
                                        <m:rPr>
                                          <m:sty m:val="p"/>
                                        </m:rPr>
                                        <a:rPr lang="en-US" dirty="0">
                                          <a:latin typeface="Cambria Math" panose="02040503050406030204" pitchFamily="18" charset="0"/>
                                        </a:rPr>
                                        <m:t>int</m:t>
                                      </m:r>
                                    </m:sub>
                                  </m:sSub>
                                  <m:d>
                                    <m:dPr>
                                      <m:ctrlPr>
                                        <a:rPr lang="en-US" i="1" dirty="0">
                                          <a:latin typeface="Cambria Math" panose="02040503050406030204" pitchFamily="18" charset="0"/>
                                        </a:rPr>
                                      </m:ctrlPr>
                                    </m:dPr>
                                    <m:e>
                                      <m:r>
                                        <a:rPr lang="en-US" b="1" i="1" dirty="0">
                                          <a:latin typeface="Cambria Math" panose="02040503050406030204" pitchFamily="18" charset="0"/>
                                        </a:rPr>
                                        <m:t>𝒖</m:t>
                                      </m:r>
                                      <m:r>
                                        <a:rPr lang="en-US" i="1" dirty="0">
                                          <a:latin typeface="Cambria Math" panose="02040503050406030204" pitchFamily="18" charset="0"/>
                                        </a:rPr>
                                        <m:t>,</m:t>
                                      </m:r>
                                      <m:acc>
                                        <m:accPr>
                                          <m:chr m:val="̇"/>
                                          <m:ctrlPr>
                                            <a:rPr lang="en-US" b="1" i="1" dirty="0">
                                              <a:latin typeface="Cambria Math" panose="02040503050406030204" pitchFamily="18" charset="0"/>
                                            </a:rPr>
                                          </m:ctrlPr>
                                        </m:accPr>
                                        <m:e>
                                          <m:r>
                                            <a:rPr lang="en-US" b="1" i="1" dirty="0">
                                              <a:latin typeface="Cambria Math" panose="02040503050406030204" pitchFamily="18" charset="0"/>
                                            </a:rPr>
                                            <m:t>𝒖</m:t>
                                          </m:r>
                                        </m:e>
                                      </m:acc>
                                    </m:e>
                                  </m:d>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b="1" i="1" dirty="0">
                                          <a:latin typeface="Cambria Math" panose="02040503050406030204" pitchFamily="18" charset="0"/>
                                        </a:rPr>
                                        <m:t>𝒇</m:t>
                                      </m:r>
                                    </m:e>
                                    <m:sub>
                                      <m:r>
                                        <m:rPr>
                                          <m:sty m:val="p"/>
                                        </m:rPr>
                                        <a:rPr lang="en-US" dirty="0">
                                          <a:latin typeface="Cambria Math" panose="02040503050406030204" pitchFamily="18" charset="0"/>
                                        </a:rPr>
                                        <m:t>ext</m:t>
                                      </m:r>
                                    </m:sub>
                                  </m:sSub>
                                  <m:r>
                                    <m:rPr>
                                      <m:nor/>
                                    </m:rPr>
                                    <a:rPr lang="en-US" dirty="0"/>
                                    <m:t> </m:t>
                                  </m:r>
                                </m:e>
                              </m:mr>
                              <m:mr>
                                <m:e>
                                  <m:r>
                                    <a:rPr lang="en-US" b="1" i="1" dirty="0">
                                      <a:latin typeface="Cambria Math" panose="02040503050406030204" pitchFamily="18" charset="0"/>
                                    </a:rPr>
                                    <m:t>𝒖</m:t>
                                  </m:r>
                                  <m:d>
                                    <m:dPr>
                                      <m:ctrlPr>
                                        <a:rPr lang="en-US" b="1" i="1" dirty="0">
                                          <a:latin typeface="Cambria Math" panose="02040503050406030204" pitchFamily="18" charset="0"/>
                                        </a:rPr>
                                      </m:ctrlPr>
                                    </m:dPr>
                                    <m:e>
                                      <m:r>
                                        <a:rPr lang="en-US" b="1" i="1" dirty="0">
                                          <a:latin typeface="Cambria Math" panose="02040503050406030204" pitchFamily="18" charset="0"/>
                                        </a:rPr>
                                        <m:t>𝒙</m:t>
                                      </m:r>
                                      <m:r>
                                        <a:rPr lang="en-US" i="1" dirty="0">
                                          <a:latin typeface="Cambria Math" panose="02040503050406030204" pitchFamily="18" charset="0"/>
                                        </a:rPr>
                                        <m:t>,0</m:t>
                                      </m:r>
                                    </m:e>
                                  </m:d>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b="1" i="1" dirty="0">
                                          <a:latin typeface="Cambria Math" panose="02040503050406030204" pitchFamily="18" charset="0"/>
                                        </a:rPr>
                                        <m:t>𝒖</m:t>
                                      </m:r>
                                    </m:e>
                                    <m:sub>
                                      <m:r>
                                        <a:rPr lang="en-US" i="1" dirty="0">
                                          <a:latin typeface="Cambria Math" panose="02040503050406030204" pitchFamily="18" charset="0"/>
                                        </a:rPr>
                                        <m:t>0</m:t>
                                      </m:r>
                                    </m:sub>
                                  </m:sSub>
                                </m:e>
                              </m:mr>
                            </m:m>
                          </m:e>
                        </m:d>
                      </m:oMath>
                    </m:oMathPara>
                  </a14:m>
                  <a:endParaRPr lang="en-US" dirty="0"/>
                </a:p>
              </p:txBody>
            </p:sp>
          </mc:Choice>
          <mc:Fallback xmlns="">
            <p:sp>
              <p:nvSpPr>
                <p:cNvPr id="6" name="TextBox 5">
                  <a:extLst>
                    <a:ext uri="{FF2B5EF4-FFF2-40B4-BE49-F238E27FC236}">
                      <a16:creationId xmlns:a16="http://schemas.microsoft.com/office/drawing/2014/main" id="{9BDAFE34-0B90-9299-9106-500334C83DD4}"/>
                    </a:ext>
                  </a:extLst>
                </p:cNvPr>
                <p:cNvSpPr txBox="1">
                  <a:spLocks noRot="1" noChangeAspect="1" noMove="1" noResize="1" noEditPoints="1" noAdjustHandles="1" noChangeArrowheads="1" noChangeShapeType="1" noTextEdit="1"/>
                </p:cNvSpPr>
                <p:nvPr/>
              </p:nvSpPr>
              <p:spPr>
                <a:xfrm>
                  <a:off x="8854091" y="5768549"/>
                  <a:ext cx="2521780" cy="617861"/>
                </a:xfrm>
                <a:prstGeom prst="rect">
                  <a:avLst/>
                </a:prstGeom>
                <a:blipFill>
                  <a:blip r:embed="rId11"/>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001920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D9532F9-C034-4B8D-A87A-67EE38BEBD56}"/>
                  </a:ext>
                </a:extLst>
              </p:cNvPr>
              <p:cNvSpPr txBox="1"/>
              <p:nvPr/>
            </p:nvSpPr>
            <p:spPr>
              <a:xfrm>
                <a:off x="337800" y="3746543"/>
                <a:ext cx="11669701" cy="4047262"/>
              </a:xfrm>
              <a:prstGeom prst="rect">
                <a:avLst/>
              </a:prstGeom>
              <a:noFill/>
            </p:spPr>
            <p:txBody>
              <a:bodyPr wrap="square" rtlCol="0">
                <a:spAutoFit/>
              </a:bodyPr>
              <a:lstStyle/>
              <a:p>
                <a:r>
                  <a:rPr lang="en-US" sz="1900" b="1" i="1" u="sng" dirty="0">
                    <a:cs typeface="Calibri" panose="020F0502020204030204" pitchFamily="34" charset="0"/>
                  </a:rPr>
                  <a:t>Step 0</a:t>
                </a:r>
                <a:r>
                  <a:rPr lang="en-US" sz="1900" b="1" i="1" dirty="0">
                    <a:cs typeface="Calibri" panose="020F0502020204030204" pitchFamily="34" charset="0"/>
                  </a:rPr>
                  <a:t>: </a:t>
                </a:r>
                <a:r>
                  <a:rPr lang="en-US" sz="1900" dirty="0">
                    <a:cs typeface="Calibri" panose="020F0502020204030204" pitchFamily="34" charset="0"/>
                  </a:rPr>
                  <a:t>Initialize </a:t>
                </a:r>
                <a14:m>
                  <m:oMath xmlns:m="http://schemas.openxmlformats.org/officeDocument/2006/math">
                    <m:r>
                      <a:rPr lang="en-US" sz="1900" i="1" dirty="0">
                        <a:latin typeface="Cambria Math" panose="02040503050406030204" pitchFamily="18" charset="0"/>
                        <a:cs typeface="Calibri" panose="020F0502020204030204" pitchFamily="34" charset="0"/>
                      </a:rPr>
                      <m:t>𝑖</m:t>
                    </m:r>
                    <m:r>
                      <a:rPr lang="en-US" sz="1900" i="1" dirty="0">
                        <a:latin typeface="Cambria Math" panose="02040503050406030204" pitchFamily="18" charset="0"/>
                        <a:cs typeface="Calibri" panose="020F0502020204030204" pitchFamily="34" charset="0"/>
                      </a:rPr>
                      <m:t>=0 </m:t>
                    </m:r>
                    <m:r>
                      <m:rPr>
                        <m:nor/>
                      </m:rPr>
                      <a:rPr lang="en-US" sz="1900" dirty="0">
                        <a:cs typeface="Calibri" panose="020F0502020204030204" pitchFamily="34" charset="0"/>
                      </a:rPr>
                      <m:t>(</m:t>
                    </m:r>
                    <m:r>
                      <m:rPr>
                        <m:nor/>
                      </m:rPr>
                      <a:rPr lang="en-US" sz="1900" dirty="0">
                        <a:cs typeface="Calibri" panose="020F0502020204030204" pitchFamily="34" charset="0"/>
                      </a:rPr>
                      <m:t>controller</m:t>
                    </m:r>
                    <m:r>
                      <m:rPr>
                        <m:nor/>
                      </m:rPr>
                      <a:rPr lang="en-US" sz="1900" dirty="0">
                        <a:cs typeface="Calibri" panose="020F0502020204030204" pitchFamily="34" charset="0"/>
                      </a:rPr>
                      <m:t> </m:t>
                    </m:r>
                    <m:r>
                      <m:rPr>
                        <m:nor/>
                      </m:rPr>
                      <a:rPr lang="en-US" sz="1900" dirty="0">
                        <a:cs typeface="Calibri" panose="020F0502020204030204" pitchFamily="34" charset="0"/>
                      </a:rPr>
                      <m:t>time</m:t>
                    </m:r>
                    <m:r>
                      <m:rPr>
                        <m:nor/>
                      </m:rPr>
                      <a:rPr lang="en-US" sz="1900" dirty="0">
                        <a:cs typeface="Calibri" panose="020F0502020204030204" pitchFamily="34" charset="0"/>
                      </a:rPr>
                      <m:t> </m:t>
                    </m:r>
                    <m:r>
                      <m:rPr>
                        <m:nor/>
                      </m:rPr>
                      <a:rPr lang="en-US" sz="1900" dirty="0">
                        <a:cs typeface="Calibri" panose="020F0502020204030204" pitchFamily="34" charset="0"/>
                      </a:rPr>
                      <m:t>index</m:t>
                    </m:r>
                    <m:r>
                      <m:rPr>
                        <m:nor/>
                      </m:rPr>
                      <a:rPr lang="en-US" sz="1900" dirty="0">
                        <a:cs typeface="Calibri" panose="020F0502020204030204" pitchFamily="34" charset="0"/>
                      </a:rPr>
                      <m:t>).</m:t>
                    </m:r>
                  </m:oMath>
                </a14:m>
                <a:endParaRPr lang="en-US" sz="1900" dirty="0">
                  <a:cs typeface="Calibri" panose="020F0502020204030204" pitchFamily="34" charset="0"/>
                </a:endParaRPr>
              </a:p>
              <a:p>
                <a:endParaRPr lang="en-US" sz="400" dirty="0">
                  <a:cs typeface="Calibri" panose="020F0502020204030204" pitchFamily="34" charset="0"/>
                </a:endParaRPr>
              </a:p>
              <a:p>
                <a:endParaRPr lang="en-US" sz="400" dirty="0">
                  <a:cs typeface="Calibri" panose="020F0502020204030204" pitchFamily="34" charset="0"/>
                </a:endParaRPr>
              </a:p>
              <a:p>
                <a:r>
                  <a:rPr lang="en-US" sz="1900" b="1" i="1" u="sng" dirty="0">
                    <a:cs typeface="Calibri" panose="020F0502020204030204" pitchFamily="34" charset="0"/>
                  </a:rPr>
                  <a:t>Step 1</a:t>
                </a:r>
                <a:r>
                  <a:rPr lang="en-US" sz="1900" b="1" i="1" dirty="0">
                    <a:cs typeface="Calibri" panose="020F0502020204030204" pitchFamily="34" charset="0"/>
                  </a:rPr>
                  <a:t>:</a:t>
                </a:r>
                <a:r>
                  <a:rPr lang="en-US" sz="1900" dirty="0">
                    <a:cs typeface="Calibri" panose="020F0502020204030204" pitchFamily="34" charset="0"/>
                  </a:rPr>
                  <a:t> Advance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1</m:t>
                        </m:r>
                      </m:sub>
                    </m:sSub>
                  </m:oMath>
                </a14:m>
                <a:r>
                  <a:rPr lang="en-US" sz="1900" dirty="0">
                    <a:cs typeface="Calibri" panose="020F0502020204030204" pitchFamily="34" charset="0"/>
                  </a:rPr>
                  <a:t> solution from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sub>
                    </m:sSub>
                  </m:oMath>
                </a14:m>
                <a:r>
                  <a:rPr lang="en-US" sz="1900" dirty="0">
                    <a:cs typeface="Calibri" panose="020F0502020204030204" pitchFamily="34" charset="0"/>
                  </a:rPr>
                  <a:t> to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r>
                          <a:rPr lang="en-US" sz="1900" i="1">
                            <a:latin typeface="Cambria Math" panose="02040503050406030204" pitchFamily="18" charset="0"/>
                          </a:rPr>
                          <m:t>+1</m:t>
                        </m:r>
                      </m:sub>
                    </m:sSub>
                  </m:oMath>
                </a14:m>
                <a:r>
                  <a:rPr lang="en-US" sz="1900" dirty="0">
                    <a:cs typeface="Calibri" panose="020F0502020204030204" pitchFamily="34" charset="0"/>
                  </a:rPr>
                  <a:t> using time-stepper in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1</m:t>
                        </m:r>
                      </m:sub>
                    </m:sSub>
                  </m:oMath>
                </a14:m>
                <a:r>
                  <a:rPr lang="en-US" sz="1900" dirty="0">
                    <a:cs typeface="Calibri" panose="020F0502020204030204" pitchFamily="34" charset="0"/>
                  </a:rPr>
                  <a:t> with time-step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ea typeface="Cambria Math" panose="02040503050406030204" pitchFamily="18" charset="0"/>
                            <a:cs typeface="Calibri" panose="020F0502020204030204" pitchFamily="34" charset="0"/>
                          </a:rPr>
                          <m:t>𝛥</m:t>
                        </m:r>
                        <m:r>
                          <a:rPr lang="en-US" sz="1900" i="1">
                            <a:latin typeface="Cambria Math" panose="02040503050406030204" pitchFamily="18" charset="0"/>
                            <a:ea typeface="Cambria Math" panose="02040503050406030204" pitchFamily="18" charset="0"/>
                            <a:cs typeface="Calibri" panose="020F0502020204030204" pitchFamily="34" charset="0"/>
                          </a:rPr>
                          <m:t>𝑡</m:t>
                        </m:r>
                      </m:e>
                      <m:sub>
                        <m:r>
                          <a:rPr lang="en-US" sz="1900" i="1">
                            <a:latin typeface="Cambria Math" panose="02040503050406030204" pitchFamily="18" charset="0"/>
                          </a:rPr>
                          <m:t>1</m:t>
                        </m:r>
                      </m:sub>
                    </m:sSub>
                    <m:r>
                      <a:rPr lang="en-US" sz="1900">
                        <a:latin typeface="Cambria Math" panose="02040503050406030204" pitchFamily="18" charset="0"/>
                      </a:rPr>
                      <m:t>, </m:t>
                    </m:r>
                  </m:oMath>
                </a14:m>
                <a:r>
                  <a:rPr lang="en-US" sz="1900" dirty="0"/>
                  <a:t>using solution in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2</m:t>
                        </m:r>
                      </m:sub>
                    </m:sSub>
                  </m:oMath>
                </a14:m>
                <a:r>
                  <a:rPr lang="en-US" sz="1900" dirty="0">
                    <a:cs typeface="Calibri" panose="020F0502020204030204" pitchFamily="34" charset="0"/>
                  </a:rPr>
                  <a:t> interpolated to </a:t>
                </a:r>
                <a14:m>
                  <m:oMath xmlns:m="http://schemas.openxmlformats.org/officeDocument/2006/math">
                    <m:sSub>
                      <m:sSubPr>
                        <m:ctrlPr>
                          <a:rPr lang="en-US" sz="1900" i="1">
                            <a:latin typeface="Cambria Math" panose="02040503050406030204" pitchFamily="18" charset="0"/>
                            <a:cs typeface="Calibri" panose="020F0502020204030204" pitchFamily="34" charset="0"/>
                          </a:rPr>
                        </m:ctrlPr>
                      </m:sSubPr>
                      <m:e>
                        <m:r>
                          <m:rPr>
                            <m:sty m:val="p"/>
                          </m:rPr>
                          <a:rPr lang="el-GR" sz="1900" i="1">
                            <a:latin typeface="Cambria Math" panose="02040503050406030204" pitchFamily="18" charset="0"/>
                            <a:ea typeface="Cambria Math" panose="02040503050406030204" pitchFamily="18" charset="0"/>
                            <a:cs typeface="Calibri" panose="020F0502020204030204" pitchFamily="34" charset="0"/>
                          </a:rPr>
                          <m:t>Γ</m:t>
                        </m:r>
                      </m:e>
                      <m:sub>
                        <m:r>
                          <a:rPr lang="en-US" sz="1900" i="1">
                            <a:latin typeface="Cambria Math" panose="02040503050406030204" pitchFamily="18" charset="0"/>
                            <a:cs typeface="Calibri" panose="020F0502020204030204" pitchFamily="34" charset="0"/>
                          </a:rPr>
                          <m:t>1</m:t>
                        </m:r>
                      </m:sub>
                    </m:sSub>
                  </m:oMath>
                </a14:m>
                <a:r>
                  <a:rPr lang="en-US" sz="1900" dirty="0"/>
                  <a:t> at times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sub>
                    </m:sSub>
                    <m:r>
                      <a:rPr lang="en-US" sz="1900" i="1">
                        <a:latin typeface="Cambria Math" panose="02040503050406030204" pitchFamily="18" charset="0"/>
                      </a:rPr>
                      <m:t>+</m:t>
                    </m:r>
                    <m:r>
                      <a:rPr lang="en-US" sz="1900" i="1">
                        <a:latin typeface="Cambria Math" panose="02040503050406030204" pitchFamily="18" charset="0"/>
                      </a:rPr>
                      <m:t>𝑛</m:t>
                    </m:r>
                    <m:sSub>
                      <m:sSubPr>
                        <m:ctrlPr>
                          <a:rPr lang="en-US" sz="1900" i="1">
                            <a:latin typeface="Cambria Math" panose="02040503050406030204" pitchFamily="18" charset="0"/>
                          </a:rPr>
                        </m:ctrlPr>
                      </m:sSubPr>
                      <m:e>
                        <m:r>
                          <a:rPr lang="en-US" sz="1900" i="1">
                            <a:latin typeface="Cambria Math" panose="02040503050406030204" pitchFamily="18" charset="0"/>
                            <a:ea typeface="Cambria Math" panose="02040503050406030204" pitchFamily="18" charset="0"/>
                            <a:cs typeface="Calibri" panose="020F0502020204030204" pitchFamily="34" charset="0"/>
                          </a:rPr>
                          <m:t>𝛥</m:t>
                        </m:r>
                        <m:r>
                          <a:rPr lang="en-US" sz="1900" i="1">
                            <a:latin typeface="Cambria Math" panose="02040503050406030204" pitchFamily="18" charset="0"/>
                            <a:ea typeface="Cambria Math" panose="02040503050406030204" pitchFamily="18" charset="0"/>
                            <a:cs typeface="Calibri" panose="020F0502020204030204" pitchFamily="34" charset="0"/>
                          </a:rPr>
                          <m:t>𝑡</m:t>
                        </m:r>
                      </m:e>
                      <m:sub>
                        <m:r>
                          <a:rPr lang="en-US" sz="1900" i="1">
                            <a:latin typeface="Cambria Math" panose="02040503050406030204" pitchFamily="18" charset="0"/>
                          </a:rPr>
                          <m:t>1</m:t>
                        </m:r>
                      </m:sub>
                    </m:sSub>
                    <m:r>
                      <a:rPr lang="en-US" sz="1900">
                        <a:latin typeface="Cambria Math" panose="02040503050406030204" pitchFamily="18" charset="0"/>
                      </a:rPr>
                      <m:t>.</m:t>
                    </m:r>
                  </m:oMath>
                </a14:m>
                <a:endParaRPr lang="en-US" sz="1900" dirty="0"/>
              </a:p>
              <a:p>
                <a:endParaRPr lang="en-US" sz="400" dirty="0"/>
              </a:p>
              <a:p>
                <a:endParaRPr lang="en-US" sz="400" dirty="0"/>
              </a:p>
              <a:p>
                <a:r>
                  <a:rPr lang="en-US" sz="1900" b="1" i="1" u="sng" dirty="0">
                    <a:cs typeface="Calibri" panose="020F0502020204030204" pitchFamily="34" charset="0"/>
                  </a:rPr>
                  <a:t>Step 2</a:t>
                </a:r>
                <a:r>
                  <a:rPr lang="en-US" sz="1900" b="1" i="1" dirty="0">
                    <a:cs typeface="Calibri" panose="020F0502020204030204" pitchFamily="34" charset="0"/>
                  </a:rPr>
                  <a:t>:</a:t>
                </a:r>
                <a:r>
                  <a:rPr lang="en-US" sz="1900" i="1" dirty="0">
                    <a:cs typeface="Calibri" panose="020F0502020204030204" pitchFamily="34" charset="0"/>
                  </a:rPr>
                  <a:t> </a:t>
                </a:r>
                <a:r>
                  <a:rPr lang="en-US" sz="1900" dirty="0">
                    <a:cs typeface="Calibri" panose="020F0502020204030204" pitchFamily="34" charset="0"/>
                  </a:rPr>
                  <a:t>Advance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2</m:t>
                        </m:r>
                      </m:sub>
                    </m:sSub>
                  </m:oMath>
                </a14:m>
                <a:r>
                  <a:rPr lang="en-US" sz="1900" dirty="0">
                    <a:cs typeface="Calibri" panose="020F0502020204030204" pitchFamily="34" charset="0"/>
                  </a:rPr>
                  <a:t> solution from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sub>
                    </m:sSub>
                  </m:oMath>
                </a14:m>
                <a:r>
                  <a:rPr lang="en-US" sz="1900" dirty="0">
                    <a:cs typeface="Calibri" panose="020F0502020204030204" pitchFamily="34" charset="0"/>
                  </a:rPr>
                  <a:t> to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r>
                          <a:rPr lang="en-US" sz="1900" i="1">
                            <a:latin typeface="Cambria Math" panose="02040503050406030204" pitchFamily="18" charset="0"/>
                          </a:rPr>
                          <m:t>+1</m:t>
                        </m:r>
                      </m:sub>
                    </m:sSub>
                  </m:oMath>
                </a14:m>
                <a:r>
                  <a:rPr lang="en-US" sz="1900" dirty="0">
                    <a:cs typeface="Calibri" panose="020F0502020204030204" pitchFamily="34" charset="0"/>
                  </a:rPr>
                  <a:t> using time-stepper in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2</m:t>
                        </m:r>
                      </m:sub>
                    </m:sSub>
                  </m:oMath>
                </a14:m>
                <a:r>
                  <a:rPr lang="en-US" sz="1900" dirty="0">
                    <a:cs typeface="Calibri" panose="020F0502020204030204" pitchFamily="34" charset="0"/>
                  </a:rPr>
                  <a:t> with time-step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ea typeface="Cambria Math" panose="02040503050406030204" pitchFamily="18" charset="0"/>
                            <a:cs typeface="Calibri" panose="020F0502020204030204" pitchFamily="34" charset="0"/>
                          </a:rPr>
                          <m:t>𝛥</m:t>
                        </m:r>
                        <m:r>
                          <a:rPr lang="en-US" sz="1900" i="1">
                            <a:latin typeface="Cambria Math" panose="02040503050406030204" pitchFamily="18" charset="0"/>
                            <a:ea typeface="Cambria Math" panose="02040503050406030204" pitchFamily="18" charset="0"/>
                            <a:cs typeface="Calibri" panose="020F0502020204030204" pitchFamily="34" charset="0"/>
                          </a:rPr>
                          <m:t>𝑡</m:t>
                        </m:r>
                      </m:e>
                      <m:sub>
                        <m:r>
                          <a:rPr lang="en-US" sz="1900" i="1">
                            <a:latin typeface="Cambria Math" panose="02040503050406030204" pitchFamily="18" charset="0"/>
                          </a:rPr>
                          <m:t>2</m:t>
                        </m:r>
                      </m:sub>
                    </m:sSub>
                    <m:r>
                      <a:rPr lang="en-US" sz="1900">
                        <a:latin typeface="Cambria Math" panose="02040503050406030204" pitchFamily="18" charset="0"/>
                      </a:rPr>
                      <m:t>, </m:t>
                    </m:r>
                  </m:oMath>
                </a14:m>
                <a:r>
                  <a:rPr lang="en-US" sz="1900" dirty="0"/>
                  <a:t>using solution in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1</m:t>
                        </m:r>
                      </m:sub>
                    </m:sSub>
                  </m:oMath>
                </a14:m>
                <a:r>
                  <a:rPr lang="en-US" sz="1900" dirty="0">
                    <a:cs typeface="Calibri" panose="020F0502020204030204" pitchFamily="34" charset="0"/>
                  </a:rPr>
                  <a:t> interpolated to </a:t>
                </a:r>
                <a14:m>
                  <m:oMath xmlns:m="http://schemas.openxmlformats.org/officeDocument/2006/math">
                    <m:sSub>
                      <m:sSubPr>
                        <m:ctrlPr>
                          <a:rPr lang="en-US" sz="1900" i="1">
                            <a:latin typeface="Cambria Math" panose="02040503050406030204" pitchFamily="18" charset="0"/>
                            <a:cs typeface="Calibri" panose="020F0502020204030204" pitchFamily="34" charset="0"/>
                          </a:rPr>
                        </m:ctrlPr>
                      </m:sSubPr>
                      <m:e>
                        <m:r>
                          <m:rPr>
                            <m:sty m:val="p"/>
                          </m:rPr>
                          <a:rPr lang="el-GR" sz="1900" i="1">
                            <a:latin typeface="Cambria Math" panose="02040503050406030204" pitchFamily="18" charset="0"/>
                            <a:ea typeface="Cambria Math" panose="02040503050406030204" pitchFamily="18" charset="0"/>
                            <a:cs typeface="Calibri" panose="020F0502020204030204" pitchFamily="34" charset="0"/>
                          </a:rPr>
                          <m:t>Γ</m:t>
                        </m:r>
                      </m:e>
                      <m:sub>
                        <m:r>
                          <a:rPr lang="en-US" sz="1900" i="1">
                            <a:latin typeface="Cambria Math" panose="02040503050406030204" pitchFamily="18" charset="0"/>
                            <a:cs typeface="Calibri" panose="020F0502020204030204" pitchFamily="34" charset="0"/>
                          </a:rPr>
                          <m:t>2</m:t>
                        </m:r>
                      </m:sub>
                    </m:sSub>
                  </m:oMath>
                </a14:m>
                <a:r>
                  <a:rPr lang="en-US" sz="1900" dirty="0"/>
                  <a:t> at times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sub>
                    </m:sSub>
                    <m:r>
                      <a:rPr lang="en-US" sz="1900" i="1">
                        <a:latin typeface="Cambria Math" panose="02040503050406030204" pitchFamily="18" charset="0"/>
                      </a:rPr>
                      <m:t>+</m:t>
                    </m:r>
                    <m:r>
                      <a:rPr lang="en-US" sz="1900" i="1">
                        <a:latin typeface="Cambria Math" panose="02040503050406030204" pitchFamily="18" charset="0"/>
                      </a:rPr>
                      <m:t>𝑛</m:t>
                    </m:r>
                    <m:sSub>
                      <m:sSubPr>
                        <m:ctrlPr>
                          <a:rPr lang="en-US" sz="1900" i="1">
                            <a:latin typeface="Cambria Math" panose="02040503050406030204" pitchFamily="18" charset="0"/>
                          </a:rPr>
                        </m:ctrlPr>
                      </m:sSubPr>
                      <m:e>
                        <m:r>
                          <a:rPr lang="en-US" sz="1900" i="1">
                            <a:latin typeface="Cambria Math" panose="02040503050406030204" pitchFamily="18" charset="0"/>
                            <a:ea typeface="Cambria Math" panose="02040503050406030204" pitchFamily="18" charset="0"/>
                            <a:cs typeface="Calibri" panose="020F0502020204030204" pitchFamily="34" charset="0"/>
                          </a:rPr>
                          <m:t>𝛥</m:t>
                        </m:r>
                        <m:r>
                          <a:rPr lang="en-US" sz="1900" i="1">
                            <a:latin typeface="Cambria Math" panose="02040503050406030204" pitchFamily="18" charset="0"/>
                            <a:ea typeface="Cambria Math" panose="02040503050406030204" pitchFamily="18" charset="0"/>
                            <a:cs typeface="Calibri" panose="020F0502020204030204" pitchFamily="34" charset="0"/>
                          </a:rPr>
                          <m:t>𝑡</m:t>
                        </m:r>
                      </m:e>
                      <m:sub>
                        <m:r>
                          <a:rPr lang="en-US" sz="1900" i="1">
                            <a:latin typeface="Cambria Math" panose="02040503050406030204" pitchFamily="18" charset="0"/>
                          </a:rPr>
                          <m:t>2</m:t>
                        </m:r>
                      </m:sub>
                    </m:sSub>
                  </m:oMath>
                </a14:m>
                <a:r>
                  <a:rPr lang="en-US" sz="1900" dirty="0"/>
                  <a:t>.</a:t>
                </a:r>
              </a:p>
              <a:p>
                <a:endParaRPr lang="en-US" sz="400" b="1" i="1" u="sng" dirty="0"/>
              </a:p>
              <a:p>
                <a:endParaRPr lang="en-US" sz="400" b="1" i="1" u="sng" dirty="0"/>
              </a:p>
              <a:p>
                <a:r>
                  <a:rPr lang="en-US" sz="1900" b="1" i="1" u="sng" dirty="0"/>
                  <a:t>Step 3</a:t>
                </a:r>
                <a:r>
                  <a:rPr lang="en-US" sz="1900" b="1" i="1" dirty="0"/>
                  <a:t>: </a:t>
                </a:r>
                <a:r>
                  <a:rPr lang="en-US" sz="1900" dirty="0"/>
                  <a:t>Check for convergence at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r>
                          <a:rPr lang="en-US" sz="1900" i="1">
                            <a:latin typeface="Cambria Math" panose="02040503050406030204" pitchFamily="18" charset="0"/>
                          </a:rPr>
                          <m:t>+1</m:t>
                        </m:r>
                      </m:sub>
                    </m:sSub>
                  </m:oMath>
                </a14:m>
                <a:r>
                  <a:rPr lang="en-US" sz="1900" dirty="0">
                    <a:cs typeface="Calibri" panose="020F0502020204030204" pitchFamily="34" charset="0"/>
                  </a:rPr>
                  <a:t>.</a:t>
                </a:r>
              </a:p>
              <a:p>
                <a:endParaRPr lang="en-US" sz="1900" dirty="0"/>
              </a:p>
              <a:p>
                <a:endParaRPr lang="en-US" sz="1900" dirty="0"/>
              </a:p>
              <a:p>
                <a:endParaRPr lang="en-US" sz="1900" i="1" dirty="0">
                  <a:cs typeface="Calibri" panose="020F0502020204030204" pitchFamily="34" charset="0"/>
                </a:endParaRPr>
              </a:p>
              <a:p>
                <a:endParaRPr lang="en-US" sz="1900" dirty="0"/>
              </a:p>
              <a:p>
                <a:endParaRPr lang="en-US" sz="1900" dirty="0">
                  <a:cs typeface="Calibri" panose="020F0502020204030204" pitchFamily="34" charset="0"/>
                </a:endParaRPr>
              </a:p>
              <a:p>
                <a:endParaRPr lang="en-US" sz="400" b="1" i="1" dirty="0">
                  <a:cs typeface="Calibri" panose="020F0502020204030204" pitchFamily="34" charset="0"/>
                </a:endParaRPr>
              </a:p>
              <a:p>
                <a:endParaRPr lang="en-US" sz="2000" b="1" i="1" dirty="0">
                  <a:cs typeface="Calibri" panose="020F0502020204030204" pitchFamily="34" charset="0"/>
                </a:endParaRPr>
              </a:p>
            </p:txBody>
          </p:sp>
        </mc:Choice>
        <mc:Fallback xmlns="">
          <p:sp>
            <p:nvSpPr>
              <p:cNvPr id="12" name="TextBox 11">
                <a:extLst>
                  <a:ext uri="{FF2B5EF4-FFF2-40B4-BE49-F238E27FC236}">
                    <a16:creationId xmlns:a16="http://schemas.microsoft.com/office/drawing/2014/main" id="{FD9532F9-C034-4B8D-A87A-67EE38BEBD56}"/>
                  </a:ext>
                </a:extLst>
              </p:cNvPr>
              <p:cNvSpPr txBox="1">
                <a:spLocks noRot="1" noChangeAspect="1" noMove="1" noResize="1" noEditPoints="1" noAdjustHandles="1" noChangeArrowheads="1" noChangeShapeType="1" noTextEdit="1"/>
              </p:cNvSpPr>
              <p:nvPr/>
            </p:nvSpPr>
            <p:spPr>
              <a:xfrm>
                <a:off x="337800" y="3746543"/>
                <a:ext cx="11669701" cy="4047262"/>
              </a:xfrm>
              <a:prstGeom prst="rect">
                <a:avLst/>
              </a:prstGeom>
              <a:blipFill>
                <a:blip r:embed="rId3"/>
                <a:stretch>
                  <a:fillRect l="-470" t="-904"/>
                </a:stretch>
              </a:blipFill>
            </p:spPr>
            <p:txBody>
              <a:bodyPr/>
              <a:lstStyle/>
              <a:p>
                <a:r>
                  <a:rPr lang="en-US">
                    <a:noFill/>
                  </a:rPr>
                  <a:t> </a:t>
                </a:r>
              </a:p>
            </p:txBody>
          </p:sp>
        </mc:Fallback>
      </mc:AlternateContent>
      <p:grpSp>
        <p:nvGrpSpPr>
          <p:cNvPr id="20" name="Group 19">
            <a:extLst>
              <a:ext uri="{FF2B5EF4-FFF2-40B4-BE49-F238E27FC236}">
                <a16:creationId xmlns:a16="http://schemas.microsoft.com/office/drawing/2014/main" id="{2B1513E3-B32F-4A19-93CD-7ADB2556E141}"/>
              </a:ext>
            </a:extLst>
          </p:cNvPr>
          <p:cNvGrpSpPr/>
          <p:nvPr/>
        </p:nvGrpSpPr>
        <p:grpSpPr>
          <a:xfrm>
            <a:off x="2081377" y="1264662"/>
            <a:ext cx="5022490" cy="2078037"/>
            <a:chOff x="1962614" y="2257496"/>
            <a:chExt cx="5022490" cy="2078037"/>
          </a:xfrm>
        </p:grpSpPr>
        <p:pic>
          <p:nvPicPr>
            <p:cNvPr id="21" name="Picture 20" descr="Schwarz-time-integration.png">
              <a:extLst>
                <a:ext uri="{FF2B5EF4-FFF2-40B4-BE49-F238E27FC236}">
                  <a16:creationId xmlns:a16="http://schemas.microsoft.com/office/drawing/2014/main" id="{0D442A46-2135-4FCE-81D9-6D723D4811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6968" y="2406149"/>
              <a:ext cx="4898136" cy="1929384"/>
            </a:xfrm>
            <a:prstGeom prst="rect">
              <a:avLst/>
            </a:prstGeom>
          </p:spPr>
        </p:pic>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AD3475B-1792-4482-9D9E-485179614B61}"/>
                    </a:ext>
                  </a:extLst>
                </p:cNvPr>
                <p:cNvSpPr txBox="1"/>
                <p:nvPr/>
              </p:nvSpPr>
              <p:spPr>
                <a:xfrm>
                  <a:off x="1962614" y="2257496"/>
                  <a:ext cx="80288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0</m:t>
                            </m:r>
                          </m:sub>
                        </m:sSub>
                      </m:oMath>
                    </m:oMathPara>
                  </a14:m>
                  <a:endParaRPr lang="en-US" dirty="0"/>
                </a:p>
              </p:txBody>
            </p:sp>
          </mc:Choice>
          <mc:Fallback xmlns="">
            <p:sp>
              <p:nvSpPr>
                <p:cNvPr id="50" name="TextBox 49">
                  <a:extLst>
                    <a:ext uri="{FF2B5EF4-FFF2-40B4-BE49-F238E27FC236}">
                      <a16:creationId xmlns:a16="http://schemas.microsoft.com/office/drawing/2014/main" id="{D15334C3-9C67-40DC-91D5-47AD4405FF28}"/>
                    </a:ext>
                  </a:extLst>
                </p:cNvPr>
                <p:cNvSpPr txBox="1">
                  <a:spLocks noRot="1" noChangeAspect="1" noMove="1" noResize="1" noEditPoints="1" noAdjustHandles="1" noChangeArrowheads="1" noChangeShapeType="1" noTextEdit="1"/>
                </p:cNvSpPr>
                <p:nvPr/>
              </p:nvSpPr>
              <p:spPr>
                <a:xfrm>
                  <a:off x="1962614" y="2257496"/>
                  <a:ext cx="802888" cy="369332"/>
                </a:xfrm>
                <a:prstGeom prst="rect">
                  <a:avLst/>
                </a:prstGeom>
                <a:blipFill>
                  <a:blip r:embed="rId6"/>
                  <a:stretch>
                    <a:fillRect/>
                  </a:stretch>
                </a:blipFill>
              </p:spPr>
              <p:txBody>
                <a:bodyPr/>
                <a:lstStyle/>
                <a:p>
                  <a:r>
                    <a:rPr lang="en-US">
                      <a:noFill/>
                    </a:rPr>
                    <a:t> </a:t>
                  </a:r>
                </a:p>
              </p:txBody>
            </p:sp>
          </mc:Fallback>
        </mc:AlternateContent>
      </p:grpSp>
      <p:sp>
        <p:nvSpPr>
          <p:cNvPr id="25" name="Rectangle 24">
            <a:extLst>
              <a:ext uri="{FF2B5EF4-FFF2-40B4-BE49-F238E27FC236}">
                <a16:creationId xmlns:a16="http://schemas.microsoft.com/office/drawing/2014/main" id="{73965508-7F47-4D53-BDAB-A2723924ADF7}"/>
              </a:ext>
            </a:extLst>
          </p:cNvPr>
          <p:cNvSpPr/>
          <p:nvPr/>
        </p:nvSpPr>
        <p:spPr>
          <a:xfrm>
            <a:off x="4678100" y="1214092"/>
            <a:ext cx="2425767" cy="212860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1F98729D-0BF2-4CDA-A64A-40380218BA93}"/>
                  </a:ext>
                </a:extLst>
              </p:cNvPr>
              <p:cNvSpPr txBox="1"/>
              <p:nvPr/>
            </p:nvSpPr>
            <p:spPr>
              <a:xfrm>
                <a:off x="4487050" y="1294400"/>
                <a:ext cx="80288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1</m:t>
                          </m:r>
                        </m:sub>
                      </m:sSub>
                    </m:oMath>
                  </m:oMathPara>
                </a14:m>
                <a:endParaRPr lang="en-US" dirty="0"/>
              </a:p>
            </p:txBody>
          </p:sp>
        </mc:Choice>
        <mc:Fallback xmlns="">
          <p:sp>
            <p:nvSpPr>
              <p:cNvPr id="31" name="TextBox 30">
                <a:extLst>
                  <a:ext uri="{FF2B5EF4-FFF2-40B4-BE49-F238E27FC236}">
                    <a16:creationId xmlns:a16="http://schemas.microsoft.com/office/drawing/2014/main" id="{1F98729D-0BF2-4CDA-A64A-40380218BA93}"/>
                  </a:ext>
                </a:extLst>
              </p:cNvPr>
              <p:cNvSpPr txBox="1">
                <a:spLocks noRot="1" noChangeAspect="1" noMove="1" noResize="1" noEditPoints="1" noAdjustHandles="1" noChangeArrowheads="1" noChangeShapeType="1" noTextEdit="1"/>
              </p:cNvSpPr>
              <p:nvPr/>
            </p:nvSpPr>
            <p:spPr>
              <a:xfrm>
                <a:off x="4487050" y="1294400"/>
                <a:ext cx="802888" cy="369332"/>
              </a:xfrm>
              <a:prstGeom prst="rect">
                <a:avLst/>
              </a:prstGeom>
              <a:blipFill>
                <a:blip r:embed="rId7"/>
                <a:stretch>
                  <a:fillRect/>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179058D1-D606-4011-9FC7-8ACC9D01F97D}"/>
              </a:ext>
            </a:extLst>
          </p:cNvPr>
          <p:cNvSpPr>
            <a:spLocks noGrp="1"/>
          </p:cNvSpPr>
          <p:nvPr>
            <p:ph type="sldNum" sz="quarter" idx="12"/>
          </p:nvPr>
        </p:nvSpPr>
        <p:spPr/>
        <p:txBody>
          <a:bodyPr/>
          <a:lstStyle/>
          <a:p>
            <a:fld id="{A5E55A7B-7854-E145-92D9-B491DF4BAE2D}" type="slidenum">
              <a:rPr lang="en-US" smtClean="0"/>
              <a:pPr/>
              <a:t>32</a:t>
            </a:fld>
            <a:endParaRPr lang="en-US" dirty="0"/>
          </a:p>
        </p:txBody>
      </p:sp>
      <p:sp>
        <p:nvSpPr>
          <p:cNvPr id="41" name="Rectangle 40">
            <a:extLst>
              <a:ext uri="{FF2B5EF4-FFF2-40B4-BE49-F238E27FC236}">
                <a16:creationId xmlns:a16="http://schemas.microsoft.com/office/drawing/2014/main" id="{FC427FAD-0E5F-4441-B9A4-CDB1C0C354EC}"/>
              </a:ext>
            </a:extLst>
          </p:cNvPr>
          <p:cNvSpPr/>
          <p:nvPr/>
        </p:nvSpPr>
        <p:spPr>
          <a:xfrm>
            <a:off x="4449386" y="1301621"/>
            <a:ext cx="580847" cy="2076954"/>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Schwarz-domains.png">
            <a:extLst>
              <a:ext uri="{FF2B5EF4-FFF2-40B4-BE49-F238E27FC236}">
                <a16:creationId xmlns:a16="http://schemas.microsoft.com/office/drawing/2014/main" id="{5C69E27E-142A-4482-95DC-67D3AA4E7F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7122" y="1238320"/>
            <a:ext cx="1150530" cy="2064791"/>
          </a:xfrm>
          <a:prstGeom prst="rect">
            <a:avLst/>
          </a:prstGeom>
        </p:spPr>
      </p:pic>
      <p:sp>
        <p:nvSpPr>
          <p:cNvPr id="17" name="Title 1">
            <a:extLst>
              <a:ext uri="{FF2B5EF4-FFF2-40B4-BE49-F238E27FC236}">
                <a16:creationId xmlns:a16="http://schemas.microsoft.com/office/drawing/2014/main" id="{D7B5CCB3-C783-40A0-B8BC-66A4F44BE465}"/>
              </a:ext>
            </a:extLst>
          </p:cNvPr>
          <p:cNvSpPr>
            <a:spLocks noGrp="1"/>
          </p:cNvSpPr>
          <p:nvPr>
            <p:ph type="title"/>
          </p:nvPr>
        </p:nvSpPr>
        <p:spPr>
          <a:xfrm>
            <a:off x="720648" y="359772"/>
            <a:ext cx="10471608" cy="570225"/>
          </a:xfrm>
        </p:spPr>
        <p:txBody>
          <a:bodyPr/>
          <a:lstStyle/>
          <a:p>
            <a:r>
              <a:rPr lang="en-US" dirty="0"/>
              <a:t>Time-Advancement Within the Schwarz Framework</a:t>
            </a:r>
          </a:p>
        </p:txBody>
      </p:sp>
      <p:sp>
        <p:nvSpPr>
          <p:cNvPr id="26" name="Content Placeholder 2">
            <a:extLst>
              <a:ext uri="{FF2B5EF4-FFF2-40B4-BE49-F238E27FC236}">
                <a16:creationId xmlns:a16="http://schemas.microsoft.com/office/drawing/2014/main" id="{ACE5ADB6-E6E6-42E9-B633-713E2D992FCB}"/>
              </a:ext>
            </a:extLst>
          </p:cNvPr>
          <p:cNvSpPr txBox="1">
            <a:spLocks/>
          </p:cNvSpPr>
          <p:nvPr/>
        </p:nvSpPr>
        <p:spPr bwMode="auto">
          <a:xfrm>
            <a:off x="8521187" y="1577793"/>
            <a:ext cx="2675720" cy="10906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buNone/>
              <a:defRPr/>
            </a:pPr>
            <a:r>
              <a:rPr lang="en-US" sz="1700" dirty="0">
                <a:latin typeface="Calibri" pitchFamily="34" charset="0"/>
                <a:cs typeface="Calibri" pitchFamily="34" charset="0"/>
              </a:rPr>
              <a:t>Controller time stepper</a:t>
            </a:r>
          </a:p>
          <a:p>
            <a:pPr marL="0" indent="0">
              <a:buNone/>
              <a:defRPr/>
            </a:pPr>
            <a:endParaRPr lang="en-US" sz="1700" dirty="0">
              <a:latin typeface="Calibri" pitchFamily="34" charset="0"/>
              <a:cs typeface="Calibri" pitchFamily="34" charset="0"/>
            </a:endParaRPr>
          </a:p>
          <a:p>
            <a:pPr marL="0" indent="0">
              <a:buNone/>
              <a:defRPr/>
            </a:pPr>
            <a:r>
              <a:rPr lang="en-US" sz="1700" dirty="0">
                <a:latin typeface="Calibri" pitchFamily="34" charset="0"/>
                <a:cs typeface="Calibri" pitchFamily="34" charset="0"/>
              </a:rPr>
              <a:t>Time integrator for </a:t>
            </a:r>
            <a:r>
              <a:rPr lang="en-US" sz="1700" i="1" dirty="0">
                <a:latin typeface="Symbol"/>
                <a:cs typeface="Wingdings 2" charset="2"/>
              </a:rPr>
              <a:t>W</a:t>
            </a:r>
            <a:r>
              <a:rPr lang="en-US" sz="1700" baseline="-25000" dirty="0">
                <a:latin typeface="Symbol"/>
                <a:cs typeface="Wingdings 2" charset="2"/>
              </a:rPr>
              <a:t>1</a:t>
            </a:r>
          </a:p>
          <a:p>
            <a:pPr marL="0" indent="0">
              <a:buNone/>
              <a:defRPr/>
            </a:pPr>
            <a:endParaRPr lang="en-US" sz="1700" baseline="-25000" dirty="0">
              <a:latin typeface="Symbol"/>
              <a:cs typeface="Calibri" pitchFamily="34" charset="0"/>
            </a:endParaRPr>
          </a:p>
          <a:p>
            <a:pPr marL="0" indent="0">
              <a:buNone/>
              <a:defRPr/>
            </a:pPr>
            <a:endParaRPr lang="en-US" sz="1700" baseline="-25000" dirty="0">
              <a:latin typeface="Symbol"/>
              <a:cs typeface="Calibri" pitchFamily="34" charset="0"/>
            </a:endParaRPr>
          </a:p>
          <a:p>
            <a:pPr marL="0" indent="0">
              <a:buNone/>
              <a:defRPr/>
            </a:pPr>
            <a:r>
              <a:rPr lang="en-US" sz="1700" dirty="0">
                <a:latin typeface="Calibri" pitchFamily="34" charset="0"/>
                <a:cs typeface="Calibri" pitchFamily="34" charset="0"/>
              </a:rPr>
              <a:t>Time integrator for </a:t>
            </a:r>
            <a:r>
              <a:rPr lang="en-US" sz="1700" i="1" dirty="0">
                <a:latin typeface="Symbol"/>
                <a:cs typeface="Wingdings 2" charset="2"/>
              </a:rPr>
              <a:t>W</a:t>
            </a:r>
            <a:r>
              <a:rPr lang="en-US" sz="1700" baseline="-25000" dirty="0">
                <a:latin typeface="Symbol"/>
                <a:cs typeface="Wingdings 2" charset="2"/>
              </a:rPr>
              <a:t>2</a:t>
            </a:r>
            <a:endParaRPr lang="en-US" sz="1700" dirty="0">
              <a:latin typeface="Calibri" pitchFamily="34" charset="0"/>
              <a:cs typeface="Calibri" pitchFamily="34" charset="0"/>
            </a:endParaRPr>
          </a:p>
          <a:p>
            <a:pPr marL="0" indent="0">
              <a:buNone/>
              <a:defRPr/>
            </a:pPr>
            <a:endParaRPr lang="en-US" sz="1700" dirty="0">
              <a:latin typeface="Calibri" pitchFamily="34" charset="0"/>
              <a:cs typeface="Calibri" pitchFamily="34" charset="0"/>
            </a:endParaRPr>
          </a:p>
          <a:p>
            <a:pPr marL="0" indent="0">
              <a:buNone/>
              <a:defRPr/>
            </a:pPr>
            <a:endParaRPr lang="en-US" sz="1700" dirty="0">
              <a:latin typeface="Calibri" pitchFamily="34" charset="0"/>
              <a:cs typeface="Calibri" pitchFamily="34" charset="0"/>
            </a:endParaRPr>
          </a:p>
        </p:txBody>
      </p:sp>
      <p:grpSp>
        <p:nvGrpSpPr>
          <p:cNvPr id="3" name="Group 2">
            <a:extLst>
              <a:ext uri="{FF2B5EF4-FFF2-40B4-BE49-F238E27FC236}">
                <a16:creationId xmlns:a16="http://schemas.microsoft.com/office/drawing/2014/main" id="{18C8CEDC-84B0-E909-5346-9C9EE9A938F9}"/>
              </a:ext>
            </a:extLst>
          </p:cNvPr>
          <p:cNvGrpSpPr/>
          <p:nvPr/>
        </p:nvGrpSpPr>
        <p:grpSpPr>
          <a:xfrm>
            <a:off x="7360376" y="5690402"/>
            <a:ext cx="4015495" cy="778271"/>
            <a:chOff x="7360376" y="5690402"/>
            <a:chExt cx="4015495" cy="778271"/>
          </a:xfrm>
        </p:grpSpPr>
        <p:sp>
          <p:nvSpPr>
            <p:cNvPr id="4" name="TextBox 3">
              <a:extLst>
                <a:ext uri="{FF2B5EF4-FFF2-40B4-BE49-F238E27FC236}">
                  <a16:creationId xmlns:a16="http://schemas.microsoft.com/office/drawing/2014/main" id="{999C0EF4-E521-D068-B39D-32329E8082E6}"/>
                </a:ext>
              </a:extLst>
            </p:cNvPr>
            <p:cNvSpPr txBox="1"/>
            <p:nvPr/>
          </p:nvSpPr>
          <p:spPr>
            <a:xfrm>
              <a:off x="7360376" y="5892814"/>
              <a:ext cx="2316178" cy="369332"/>
            </a:xfrm>
            <a:prstGeom prst="rect">
              <a:avLst/>
            </a:prstGeom>
            <a:noFill/>
          </p:spPr>
          <p:txBody>
            <a:bodyPr wrap="square" rtlCol="0">
              <a:spAutoFit/>
            </a:bodyPr>
            <a:lstStyle/>
            <a:p>
              <a:r>
                <a:rPr lang="en-US" b="1" i="1" dirty="0">
                  <a:solidFill>
                    <a:srgbClr val="0070C0"/>
                  </a:solidFill>
                </a:rPr>
                <a:t>Model PDE:</a:t>
              </a:r>
            </a:p>
          </p:txBody>
        </p:sp>
        <p:sp>
          <p:nvSpPr>
            <p:cNvPr id="5" name="Rectangle 4">
              <a:extLst>
                <a:ext uri="{FF2B5EF4-FFF2-40B4-BE49-F238E27FC236}">
                  <a16:creationId xmlns:a16="http://schemas.microsoft.com/office/drawing/2014/main" id="{32528094-8E15-A7E3-C505-0BCF2D180D4B}"/>
                </a:ext>
              </a:extLst>
            </p:cNvPr>
            <p:cNvSpPr/>
            <p:nvPr/>
          </p:nvSpPr>
          <p:spPr>
            <a:xfrm>
              <a:off x="7360376" y="5690402"/>
              <a:ext cx="4015495" cy="77827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271AB93-D081-7056-7811-B40D2261D7A2}"/>
                    </a:ext>
                  </a:extLst>
                </p:cNvPr>
                <p:cNvSpPr txBox="1"/>
                <p:nvPr/>
              </p:nvSpPr>
              <p:spPr>
                <a:xfrm>
                  <a:off x="8854091" y="5768549"/>
                  <a:ext cx="2521780" cy="6178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r>
                                    <a:rPr lang="en-US" b="1" i="1" dirty="0">
                                      <a:latin typeface="Cambria Math" panose="02040503050406030204" pitchFamily="18" charset="0"/>
                                    </a:rPr>
                                    <m:t>𝑴</m:t>
                                  </m:r>
                                  <m:acc>
                                    <m:accPr>
                                      <m:chr m:val="̈"/>
                                      <m:ctrlPr>
                                        <a:rPr lang="en-US" b="1" i="1" dirty="0">
                                          <a:latin typeface="Cambria Math" panose="02040503050406030204" pitchFamily="18" charset="0"/>
                                        </a:rPr>
                                      </m:ctrlPr>
                                    </m:accPr>
                                    <m:e>
                                      <m:r>
                                        <a:rPr lang="en-US" b="1" i="1" dirty="0">
                                          <a:latin typeface="Cambria Math" panose="02040503050406030204" pitchFamily="18" charset="0"/>
                                        </a:rPr>
                                        <m:t>𝒖</m:t>
                                      </m:r>
                                    </m:e>
                                  </m:acc>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b="1" i="1" dirty="0">
                                          <a:latin typeface="Cambria Math" panose="02040503050406030204" pitchFamily="18" charset="0"/>
                                        </a:rPr>
                                        <m:t>𝒇</m:t>
                                      </m:r>
                                    </m:e>
                                    <m:sub>
                                      <m:r>
                                        <m:rPr>
                                          <m:sty m:val="p"/>
                                        </m:rPr>
                                        <a:rPr lang="en-US" dirty="0">
                                          <a:latin typeface="Cambria Math" panose="02040503050406030204" pitchFamily="18" charset="0"/>
                                        </a:rPr>
                                        <m:t>int</m:t>
                                      </m:r>
                                    </m:sub>
                                  </m:sSub>
                                  <m:d>
                                    <m:dPr>
                                      <m:ctrlPr>
                                        <a:rPr lang="en-US" i="1" dirty="0">
                                          <a:latin typeface="Cambria Math" panose="02040503050406030204" pitchFamily="18" charset="0"/>
                                        </a:rPr>
                                      </m:ctrlPr>
                                    </m:dPr>
                                    <m:e>
                                      <m:r>
                                        <a:rPr lang="en-US" b="1" i="1" dirty="0">
                                          <a:latin typeface="Cambria Math" panose="02040503050406030204" pitchFamily="18" charset="0"/>
                                        </a:rPr>
                                        <m:t>𝒖</m:t>
                                      </m:r>
                                      <m:r>
                                        <a:rPr lang="en-US" i="1" dirty="0">
                                          <a:latin typeface="Cambria Math" panose="02040503050406030204" pitchFamily="18" charset="0"/>
                                        </a:rPr>
                                        <m:t>,</m:t>
                                      </m:r>
                                      <m:acc>
                                        <m:accPr>
                                          <m:chr m:val="̇"/>
                                          <m:ctrlPr>
                                            <a:rPr lang="en-US" b="1" i="1" dirty="0">
                                              <a:latin typeface="Cambria Math" panose="02040503050406030204" pitchFamily="18" charset="0"/>
                                            </a:rPr>
                                          </m:ctrlPr>
                                        </m:accPr>
                                        <m:e>
                                          <m:r>
                                            <a:rPr lang="en-US" b="1" i="1" dirty="0">
                                              <a:latin typeface="Cambria Math" panose="02040503050406030204" pitchFamily="18" charset="0"/>
                                            </a:rPr>
                                            <m:t>𝒖</m:t>
                                          </m:r>
                                        </m:e>
                                      </m:acc>
                                    </m:e>
                                  </m:d>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b="1" i="1" dirty="0">
                                          <a:latin typeface="Cambria Math" panose="02040503050406030204" pitchFamily="18" charset="0"/>
                                        </a:rPr>
                                        <m:t>𝒇</m:t>
                                      </m:r>
                                    </m:e>
                                    <m:sub>
                                      <m:r>
                                        <m:rPr>
                                          <m:sty m:val="p"/>
                                        </m:rPr>
                                        <a:rPr lang="en-US" dirty="0">
                                          <a:latin typeface="Cambria Math" panose="02040503050406030204" pitchFamily="18" charset="0"/>
                                        </a:rPr>
                                        <m:t>ext</m:t>
                                      </m:r>
                                    </m:sub>
                                  </m:sSub>
                                  <m:r>
                                    <m:rPr>
                                      <m:nor/>
                                    </m:rPr>
                                    <a:rPr lang="en-US" dirty="0"/>
                                    <m:t> </m:t>
                                  </m:r>
                                </m:e>
                              </m:mr>
                              <m:mr>
                                <m:e>
                                  <m:r>
                                    <a:rPr lang="en-US" b="1" i="1" dirty="0">
                                      <a:latin typeface="Cambria Math" panose="02040503050406030204" pitchFamily="18" charset="0"/>
                                    </a:rPr>
                                    <m:t>𝒖</m:t>
                                  </m:r>
                                  <m:d>
                                    <m:dPr>
                                      <m:ctrlPr>
                                        <a:rPr lang="en-US" b="1" i="1" dirty="0">
                                          <a:latin typeface="Cambria Math" panose="02040503050406030204" pitchFamily="18" charset="0"/>
                                        </a:rPr>
                                      </m:ctrlPr>
                                    </m:dPr>
                                    <m:e>
                                      <m:r>
                                        <a:rPr lang="en-US" b="1" i="1" dirty="0">
                                          <a:latin typeface="Cambria Math" panose="02040503050406030204" pitchFamily="18" charset="0"/>
                                        </a:rPr>
                                        <m:t>𝒙</m:t>
                                      </m:r>
                                      <m:r>
                                        <a:rPr lang="en-US" i="1" dirty="0">
                                          <a:latin typeface="Cambria Math" panose="02040503050406030204" pitchFamily="18" charset="0"/>
                                        </a:rPr>
                                        <m:t>,0</m:t>
                                      </m:r>
                                    </m:e>
                                  </m:d>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b="1" i="1" dirty="0">
                                          <a:latin typeface="Cambria Math" panose="02040503050406030204" pitchFamily="18" charset="0"/>
                                        </a:rPr>
                                        <m:t>𝒖</m:t>
                                      </m:r>
                                    </m:e>
                                    <m:sub>
                                      <m:r>
                                        <a:rPr lang="en-US" i="1" dirty="0">
                                          <a:latin typeface="Cambria Math" panose="02040503050406030204" pitchFamily="18" charset="0"/>
                                        </a:rPr>
                                        <m:t>0</m:t>
                                      </m:r>
                                    </m:sub>
                                  </m:sSub>
                                </m:e>
                              </m:mr>
                            </m:m>
                          </m:e>
                        </m:d>
                      </m:oMath>
                    </m:oMathPara>
                  </a14:m>
                  <a:endParaRPr lang="en-US" dirty="0"/>
                </a:p>
              </p:txBody>
            </p:sp>
          </mc:Choice>
          <mc:Fallback xmlns="">
            <p:sp>
              <p:nvSpPr>
                <p:cNvPr id="6" name="TextBox 5">
                  <a:extLst>
                    <a:ext uri="{FF2B5EF4-FFF2-40B4-BE49-F238E27FC236}">
                      <a16:creationId xmlns:a16="http://schemas.microsoft.com/office/drawing/2014/main" id="{4271AB93-D081-7056-7811-B40D2261D7A2}"/>
                    </a:ext>
                  </a:extLst>
                </p:cNvPr>
                <p:cNvSpPr txBox="1">
                  <a:spLocks noRot="1" noChangeAspect="1" noMove="1" noResize="1" noEditPoints="1" noAdjustHandles="1" noChangeArrowheads="1" noChangeShapeType="1" noTextEdit="1"/>
                </p:cNvSpPr>
                <p:nvPr/>
              </p:nvSpPr>
              <p:spPr>
                <a:xfrm>
                  <a:off x="8854091" y="5768549"/>
                  <a:ext cx="2521780" cy="617861"/>
                </a:xfrm>
                <a:prstGeom prst="rect">
                  <a:avLst/>
                </a:prstGeom>
                <a:blipFill>
                  <a:blip r:embed="rId9"/>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45323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D9532F9-C034-4B8D-A87A-67EE38BEBD56}"/>
                  </a:ext>
                </a:extLst>
              </p:cNvPr>
              <p:cNvSpPr txBox="1"/>
              <p:nvPr/>
            </p:nvSpPr>
            <p:spPr>
              <a:xfrm>
                <a:off x="337800" y="3746543"/>
                <a:ext cx="11669701" cy="4401205"/>
              </a:xfrm>
              <a:prstGeom prst="rect">
                <a:avLst/>
              </a:prstGeom>
              <a:noFill/>
            </p:spPr>
            <p:txBody>
              <a:bodyPr wrap="square" rtlCol="0">
                <a:spAutoFit/>
              </a:bodyPr>
              <a:lstStyle/>
              <a:p>
                <a:r>
                  <a:rPr lang="en-US" sz="1900" b="1" i="1" u="sng" dirty="0">
                    <a:cs typeface="Calibri" panose="020F0502020204030204" pitchFamily="34" charset="0"/>
                  </a:rPr>
                  <a:t>Step 0</a:t>
                </a:r>
                <a:r>
                  <a:rPr lang="en-US" sz="1900" b="1" i="1" dirty="0">
                    <a:cs typeface="Calibri" panose="020F0502020204030204" pitchFamily="34" charset="0"/>
                  </a:rPr>
                  <a:t>: </a:t>
                </a:r>
                <a:r>
                  <a:rPr lang="en-US" sz="1900" dirty="0">
                    <a:cs typeface="Calibri" panose="020F0502020204030204" pitchFamily="34" charset="0"/>
                  </a:rPr>
                  <a:t>Initialize </a:t>
                </a:r>
                <a14:m>
                  <m:oMath xmlns:m="http://schemas.openxmlformats.org/officeDocument/2006/math">
                    <m:r>
                      <a:rPr lang="en-US" sz="1900" i="1" dirty="0">
                        <a:latin typeface="Cambria Math" panose="02040503050406030204" pitchFamily="18" charset="0"/>
                        <a:cs typeface="Calibri" panose="020F0502020204030204" pitchFamily="34" charset="0"/>
                      </a:rPr>
                      <m:t>𝑖</m:t>
                    </m:r>
                    <m:r>
                      <a:rPr lang="en-US" sz="1900" i="1" dirty="0">
                        <a:latin typeface="Cambria Math" panose="02040503050406030204" pitchFamily="18" charset="0"/>
                        <a:cs typeface="Calibri" panose="020F0502020204030204" pitchFamily="34" charset="0"/>
                      </a:rPr>
                      <m:t>=0 </m:t>
                    </m:r>
                    <m:r>
                      <m:rPr>
                        <m:nor/>
                      </m:rPr>
                      <a:rPr lang="en-US" sz="1900" dirty="0">
                        <a:cs typeface="Calibri" panose="020F0502020204030204" pitchFamily="34" charset="0"/>
                      </a:rPr>
                      <m:t>(</m:t>
                    </m:r>
                    <m:r>
                      <m:rPr>
                        <m:nor/>
                      </m:rPr>
                      <a:rPr lang="en-US" sz="1900" dirty="0">
                        <a:cs typeface="Calibri" panose="020F0502020204030204" pitchFamily="34" charset="0"/>
                      </a:rPr>
                      <m:t>controller</m:t>
                    </m:r>
                    <m:r>
                      <m:rPr>
                        <m:nor/>
                      </m:rPr>
                      <a:rPr lang="en-US" sz="1900" dirty="0">
                        <a:cs typeface="Calibri" panose="020F0502020204030204" pitchFamily="34" charset="0"/>
                      </a:rPr>
                      <m:t> </m:t>
                    </m:r>
                    <m:r>
                      <m:rPr>
                        <m:nor/>
                      </m:rPr>
                      <a:rPr lang="en-US" sz="1900" dirty="0">
                        <a:cs typeface="Calibri" panose="020F0502020204030204" pitchFamily="34" charset="0"/>
                      </a:rPr>
                      <m:t>time</m:t>
                    </m:r>
                    <m:r>
                      <m:rPr>
                        <m:nor/>
                      </m:rPr>
                      <a:rPr lang="en-US" sz="1900" dirty="0">
                        <a:cs typeface="Calibri" panose="020F0502020204030204" pitchFamily="34" charset="0"/>
                      </a:rPr>
                      <m:t> </m:t>
                    </m:r>
                    <m:r>
                      <m:rPr>
                        <m:nor/>
                      </m:rPr>
                      <a:rPr lang="en-US" sz="1900" dirty="0">
                        <a:cs typeface="Calibri" panose="020F0502020204030204" pitchFamily="34" charset="0"/>
                      </a:rPr>
                      <m:t>index</m:t>
                    </m:r>
                    <m:r>
                      <m:rPr>
                        <m:nor/>
                      </m:rPr>
                      <a:rPr lang="en-US" sz="1900" dirty="0">
                        <a:cs typeface="Calibri" panose="020F0502020204030204" pitchFamily="34" charset="0"/>
                      </a:rPr>
                      <m:t>).</m:t>
                    </m:r>
                  </m:oMath>
                </a14:m>
                <a:endParaRPr lang="en-US" sz="1900" dirty="0">
                  <a:cs typeface="Calibri" panose="020F0502020204030204" pitchFamily="34" charset="0"/>
                </a:endParaRPr>
              </a:p>
              <a:p>
                <a:endParaRPr lang="en-US" sz="400" dirty="0">
                  <a:cs typeface="Calibri" panose="020F0502020204030204" pitchFamily="34" charset="0"/>
                </a:endParaRPr>
              </a:p>
              <a:p>
                <a:endParaRPr lang="en-US" sz="400" dirty="0">
                  <a:cs typeface="Calibri" panose="020F0502020204030204" pitchFamily="34" charset="0"/>
                </a:endParaRPr>
              </a:p>
              <a:p>
                <a:r>
                  <a:rPr lang="en-US" sz="1900" b="1" i="1" u="sng" dirty="0">
                    <a:cs typeface="Calibri" panose="020F0502020204030204" pitchFamily="34" charset="0"/>
                  </a:rPr>
                  <a:t>Step 1</a:t>
                </a:r>
                <a:r>
                  <a:rPr lang="en-US" sz="1900" b="1" i="1" dirty="0">
                    <a:cs typeface="Calibri" panose="020F0502020204030204" pitchFamily="34" charset="0"/>
                  </a:rPr>
                  <a:t>:</a:t>
                </a:r>
                <a:r>
                  <a:rPr lang="en-US" sz="1900" dirty="0">
                    <a:cs typeface="Calibri" panose="020F0502020204030204" pitchFamily="34" charset="0"/>
                  </a:rPr>
                  <a:t> Advance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1</m:t>
                        </m:r>
                      </m:sub>
                    </m:sSub>
                  </m:oMath>
                </a14:m>
                <a:r>
                  <a:rPr lang="en-US" sz="1900" dirty="0">
                    <a:cs typeface="Calibri" panose="020F0502020204030204" pitchFamily="34" charset="0"/>
                  </a:rPr>
                  <a:t> solution from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sub>
                    </m:sSub>
                  </m:oMath>
                </a14:m>
                <a:r>
                  <a:rPr lang="en-US" sz="1900" dirty="0">
                    <a:cs typeface="Calibri" panose="020F0502020204030204" pitchFamily="34" charset="0"/>
                  </a:rPr>
                  <a:t> to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r>
                          <a:rPr lang="en-US" sz="1900" i="1">
                            <a:latin typeface="Cambria Math" panose="02040503050406030204" pitchFamily="18" charset="0"/>
                          </a:rPr>
                          <m:t>+1</m:t>
                        </m:r>
                      </m:sub>
                    </m:sSub>
                  </m:oMath>
                </a14:m>
                <a:r>
                  <a:rPr lang="en-US" sz="1900" dirty="0">
                    <a:cs typeface="Calibri" panose="020F0502020204030204" pitchFamily="34" charset="0"/>
                  </a:rPr>
                  <a:t> using time-stepper in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1</m:t>
                        </m:r>
                      </m:sub>
                    </m:sSub>
                  </m:oMath>
                </a14:m>
                <a:r>
                  <a:rPr lang="en-US" sz="1900" dirty="0">
                    <a:cs typeface="Calibri" panose="020F0502020204030204" pitchFamily="34" charset="0"/>
                  </a:rPr>
                  <a:t> with time-step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ea typeface="Cambria Math" panose="02040503050406030204" pitchFamily="18" charset="0"/>
                            <a:cs typeface="Calibri" panose="020F0502020204030204" pitchFamily="34" charset="0"/>
                          </a:rPr>
                          <m:t>𝛥</m:t>
                        </m:r>
                        <m:r>
                          <a:rPr lang="en-US" sz="1900" i="1">
                            <a:latin typeface="Cambria Math" panose="02040503050406030204" pitchFamily="18" charset="0"/>
                            <a:ea typeface="Cambria Math" panose="02040503050406030204" pitchFamily="18" charset="0"/>
                            <a:cs typeface="Calibri" panose="020F0502020204030204" pitchFamily="34" charset="0"/>
                          </a:rPr>
                          <m:t>𝑡</m:t>
                        </m:r>
                      </m:e>
                      <m:sub>
                        <m:r>
                          <a:rPr lang="en-US" sz="1900" i="1">
                            <a:latin typeface="Cambria Math" panose="02040503050406030204" pitchFamily="18" charset="0"/>
                          </a:rPr>
                          <m:t>1</m:t>
                        </m:r>
                      </m:sub>
                    </m:sSub>
                    <m:r>
                      <a:rPr lang="en-US" sz="1900">
                        <a:latin typeface="Cambria Math" panose="02040503050406030204" pitchFamily="18" charset="0"/>
                      </a:rPr>
                      <m:t>, </m:t>
                    </m:r>
                  </m:oMath>
                </a14:m>
                <a:r>
                  <a:rPr lang="en-US" sz="1900" dirty="0"/>
                  <a:t>using solution in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2</m:t>
                        </m:r>
                      </m:sub>
                    </m:sSub>
                  </m:oMath>
                </a14:m>
                <a:r>
                  <a:rPr lang="en-US" sz="1900" dirty="0">
                    <a:cs typeface="Calibri" panose="020F0502020204030204" pitchFamily="34" charset="0"/>
                  </a:rPr>
                  <a:t> interpolated to </a:t>
                </a:r>
                <a14:m>
                  <m:oMath xmlns:m="http://schemas.openxmlformats.org/officeDocument/2006/math">
                    <m:sSub>
                      <m:sSubPr>
                        <m:ctrlPr>
                          <a:rPr lang="en-US" sz="1900" i="1">
                            <a:latin typeface="Cambria Math" panose="02040503050406030204" pitchFamily="18" charset="0"/>
                            <a:cs typeface="Calibri" panose="020F0502020204030204" pitchFamily="34" charset="0"/>
                          </a:rPr>
                        </m:ctrlPr>
                      </m:sSubPr>
                      <m:e>
                        <m:r>
                          <m:rPr>
                            <m:sty m:val="p"/>
                          </m:rPr>
                          <a:rPr lang="el-GR" sz="1900" i="1">
                            <a:latin typeface="Cambria Math" panose="02040503050406030204" pitchFamily="18" charset="0"/>
                            <a:ea typeface="Cambria Math" panose="02040503050406030204" pitchFamily="18" charset="0"/>
                            <a:cs typeface="Calibri" panose="020F0502020204030204" pitchFamily="34" charset="0"/>
                          </a:rPr>
                          <m:t>Γ</m:t>
                        </m:r>
                      </m:e>
                      <m:sub>
                        <m:r>
                          <a:rPr lang="en-US" sz="1900" i="1">
                            <a:latin typeface="Cambria Math" panose="02040503050406030204" pitchFamily="18" charset="0"/>
                            <a:cs typeface="Calibri" panose="020F0502020204030204" pitchFamily="34" charset="0"/>
                          </a:rPr>
                          <m:t>1</m:t>
                        </m:r>
                      </m:sub>
                    </m:sSub>
                  </m:oMath>
                </a14:m>
                <a:r>
                  <a:rPr lang="en-US" sz="1900" dirty="0"/>
                  <a:t> at times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sub>
                    </m:sSub>
                    <m:r>
                      <a:rPr lang="en-US" sz="1900" i="1">
                        <a:latin typeface="Cambria Math" panose="02040503050406030204" pitchFamily="18" charset="0"/>
                      </a:rPr>
                      <m:t>+</m:t>
                    </m:r>
                    <m:r>
                      <a:rPr lang="en-US" sz="1900" i="1">
                        <a:latin typeface="Cambria Math" panose="02040503050406030204" pitchFamily="18" charset="0"/>
                      </a:rPr>
                      <m:t>𝑛</m:t>
                    </m:r>
                    <m:sSub>
                      <m:sSubPr>
                        <m:ctrlPr>
                          <a:rPr lang="en-US" sz="1900" i="1">
                            <a:latin typeface="Cambria Math" panose="02040503050406030204" pitchFamily="18" charset="0"/>
                          </a:rPr>
                        </m:ctrlPr>
                      </m:sSubPr>
                      <m:e>
                        <m:r>
                          <a:rPr lang="en-US" sz="1900" i="1">
                            <a:latin typeface="Cambria Math" panose="02040503050406030204" pitchFamily="18" charset="0"/>
                            <a:ea typeface="Cambria Math" panose="02040503050406030204" pitchFamily="18" charset="0"/>
                            <a:cs typeface="Calibri" panose="020F0502020204030204" pitchFamily="34" charset="0"/>
                          </a:rPr>
                          <m:t>𝛥</m:t>
                        </m:r>
                        <m:r>
                          <a:rPr lang="en-US" sz="1900" i="1">
                            <a:latin typeface="Cambria Math" panose="02040503050406030204" pitchFamily="18" charset="0"/>
                            <a:ea typeface="Cambria Math" panose="02040503050406030204" pitchFamily="18" charset="0"/>
                            <a:cs typeface="Calibri" panose="020F0502020204030204" pitchFamily="34" charset="0"/>
                          </a:rPr>
                          <m:t>𝑡</m:t>
                        </m:r>
                      </m:e>
                      <m:sub>
                        <m:r>
                          <a:rPr lang="en-US" sz="1900" i="1">
                            <a:latin typeface="Cambria Math" panose="02040503050406030204" pitchFamily="18" charset="0"/>
                          </a:rPr>
                          <m:t>1</m:t>
                        </m:r>
                      </m:sub>
                    </m:sSub>
                    <m:r>
                      <a:rPr lang="en-US" sz="1900">
                        <a:latin typeface="Cambria Math" panose="02040503050406030204" pitchFamily="18" charset="0"/>
                      </a:rPr>
                      <m:t>.</m:t>
                    </m:r>
                  </m:oMath>
                </a14:m>
                <a:endParaRPr lang="en-US" sz="1900" dirty="0"/>
              </a:p>
              <a:p>
                <a:endParaRPr lang="en-US" sz="400" dirty="0"/>
              </a:p>
              <a:p>
                <a:endParaRPr lang="en-US" sz="400" dirty="0"/>
              </a:p>
              <a:p>
                <a:r>
                  <a:rPr lang="en-US" sz="1900" b="1" i="1" u="sng" dirty="0">
                    <a:cs typeface="Calibri" panose="020F0502020204030204" pitchFamily="34" charset="0"/>
                  </a:rPr>
                  <a:t>Step 2</a:t>
                </a:r>
                <a:r>
                  <a:rPr lang="en-US" sz="1900" b="1" i="1" dirty="0">
                    <a:cs typeface="Calibri" panose="020F0502020204030204" pitchFamily="34" charset="0"/>
                  </a:rPr>
                  <a:t>:</a:t>
                </a:r>
                <a:r>
                  <a:rPr lang="en-US" sz="1900" i="1" dirty="0">
                    <a:cs typeface="Calibri" panose="020F0502020204030204" pitchFamily="34" charset="0"/>
                  </a:rPr>
                  <a:t> </a:t>
                </a:r>
                <a:r>
                  <a:rPr lang="en-US" sz="1900" dirty="0">
                    <a:cs typeface="Calibri" panose="020F0502020204030204" pitchFamily="34" charset="0"/>
                  </a:rPr>
                  <a:t>Advance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2</m:t>
                        </m:r>
                      </m:sub>
                    </m:sSub>
                  </m:oMath>
                </a14:m>
                <a:r>
                  <a:rPr lang="en-US" sz="1900" dirty="0">
                    <a:cs typeface="Calibri" panose="020F0502020204030204" pitchFamily="34" charset="0"/>
                  </a:rPr>
                  <a:t> solution from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sub>
                    </m:sSub>
                  </m:oMath>
                </a14:m>
                <a:r>
                  <a:rPr lang="en-US" sz="1900" dirty="0">
                    <a:cs typeface="Calibri" panose="020F0502020204030204" pitchFamily="34" charset="0"/>
                  </a:rPr>
                  <a:t> to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r>
                          <a:rPr lang="en-US" sz="1900" i="1">
                            <a:latin typeface="Cambria Math" panose="02040503050406030204" pitchFamily="18" charset="0"/>
                          </a:rPr>
                          <m:t>+1</m:t>
                        </m:r>
                      </m:sub>
                    </m:sSub>
                  </m:oMath>
                </a14:m>
                <a:r>
                  <a:rPr lang="en-US" sz="1900" dirty="0">
                    <a:cs typeface="Calibri" panose="020F0502020204030204" pitchFamily="34" charset="0"/>
                  </a:rPr>
                  <a:t> using time-stepper in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2</m:t>
                        </m:r>
                      </m:sub>
                    </m:sSub>
                  </m:oMath>
                </a14:m>
                <a:r>
                  <a:rPr lang="en-US" sz="1900" dirty="0">
                    <a:cs typeface="Calibri" panose="020F0502020204030204" pitchFamily="34" charset="0"/>
                  </a:rPr>
                  <a:t> with time-step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ea typeface="Cambria Math" panose="02040503050406030204" pitchFamily="18" charset="0"/>
                            <a:cs typeface="Calibri" panose="020F0502020204030204" pitchFamily="34" charset="0"/>
                          </a:rPr>
                          <m:t>𝛥</m:t>
                        </m:r>
                        <m:r>
                          <a:rPr lang="en-US" sz="1900" i="1">
                            <a:latin typeface="Cambria Math" panose="02040503050406030204" pitchFamily="18" charset="0"/>
                            <a:ea typeface="Cambria Math" panose="02040503050406030204" pitchFamily="18" charset="0"/>
                            <a:cs typeface="Calibri" panose="020F0502020204030204" pitchFamily="34" charset="0"/>
                          </a:rPr>
                          <m:t>𝑡</m:t>
                        </m:r>
                      </m:e>
                      <m:sub>
                        <m:r>
                          <a:rPr lang="en-US" sz="1900" i="1">
                            <a:latin typeface="Cambria Math" panose="02040503050406030204" pitchFamily="18" charset="0"/>
                          </a:rPr>
                          <m:t>2</m:t>
                        </m:r>
                      </m:sub>
                    </m:sSub>
                    <m:r>
                      <a:rPr lang="en-US" sz="1900">
                        <a:latin typeface="Cambria Math" panose="02040503050406030204" pitchFamily="18" charset="0"/>
                      </a:rPr>
                      <m:t>, </m:t>
                    </m:r>
                  </m:oMath>
                </a14:m>
                <a:r>
                  <a:rPr lang="en-US" sz="1900" dirty="0"/>
                  <a:t>using solution in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1</m:t>
                        </m:r>
                      </m:sub>
                    </m:sSub>
                  </m:oMath>
                </a14:m>
                <a:r>
                  <a:rPr lang="en-US" sz="1900" dirty="0">
                    <a:cs typeface="Calibri" panose="020F0502020204030204" pitchFamily="34" charset="0"/>
                  </a:rPr>
                  <a:t> interpolated to </a:t>
                </a:r>
                <a14:m>
                  <m:oMath xmlns:m="http://schemas.openxmlformats.org/officeDocument/2006/math">
                    <m:sSub>
                      <m:sSubPr>
                        <m:ctrlPr>
                          <a:rPr lang="en-US" sz="1900" i="1">
                            <a:latin typeface="Cambria Math" panose="02040503050406030204" pitchFamily="18" charset="0"/>
                            <a:cs typeface="Calibri" panose="020F0502020204030204" pitchFamily="34" charset="0"/>
                          </a:rPr>
                        </m:ctrlPr>
                      </m:sSubPr>
                      <m:e>
                        <m:r>
                          <m:rPr>
                            <m:sty m:val="p"/>
                          </m:rPr>
                          <a:rPr lang="el-GR" sz="1900" i="1">
                            <a:latin typeface="Cambria Math" panose="02040503050406030204" pitchFamily="18" charset="0"/>
                            <a:ea typeface="Cambria Math" panose="02040503050406030204" pitchFamily="18" charset="0"/>
                            <a:cs typeface="Calibri" panose="020F0502020204030204" pitchFamily="34" charset="0"/>
                          </a:rPr>
                          <m:t>Γ</m:t>
                        </m:r>
                      </m:e>
                      <m:sub>
                        <m:r>
                          <a:rPr lang="en-US" sz="1900" i="1">
                            <a:latin typeface="Cambria Math" panose="02040503050406030204" pitchFamily="18" charset="0"/>
                            <a:cs typeface="Calibri" panose="020F0502020204030204" pitchFamily="34" charset="0"/>
                          </a:rPr>
                          <m:t>2</m:t>
                        </m:r>
                      </m:sub>
                    </m:sSub>
                  </m:oMath>
                </a14:m>
                <a:r>
                  <a:rPr lang="en-US" sz="1900" dirty="0"/>
                  <a:t> at times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sub>
                    </m:sSub>
                    <m:r>
                      <a:rPr lang="en-US" sz="1900" i="1">
                        <a:latin typeface="Cambria Math" panose="02040503050406030204" pitchFamily="18" charset="0"/>
                      </a:rPr>
                      <m:t>+</m:t>
                    </m:r>
                    <m:r>
                      <a:rPr lang="en-US" sz="1900" i="1">
                        <a:latin typeface="Cambria Math" panose="02040503050406030204" pitchFamily="18" charset="0"/>
                      </a:rPr>
                      <m:t>𝑛</m:t>
                    </m:r>
                    <m:sSub>
                      <m:sSubPr>
                        <m:ctrlPr>
                          <a:rPr lang="en-US" sz="1900" i="1">
                            <a:latin typeface="Cambria Math" panose="02040503050406030204" pitchFamily="18" charset="0"/>
                          </a:rPr>
                        </m:ctrlPr>
                      </m:sSubPr>
                      <m:e>
                        <m:r>
                          <a:rPr lang="en-US" sz="1900" i="1">
                            <a:latin typeface="Cambria Math" panose="02040503050406030204" pitchFamily="18" charset="0"/>
                            <a:ea typeface="Cambria Math" panose="02040503050406030204" pitchFamily="18" charset="0"/>
                            <a:cs typeface="Calibri" panose="020F0502020204030204" pitchFamily="34" charset="0"/>
                          </a:rPr>
                          <m:t>𝛥</m:t>
                        </m:r>
                        <m:r>
                          <a:rPr lang="en-US" sz="1900" i="1">
                            <a:latin typeface="Cambria Math" panose="02040503050406030204" pitchFamily="18" charset="0"/>
                            <a:ea typeface="Cambria Math" panose="02040503050406030204" pitchFamily="18" charset="0"/>
                            <a:cs typeface="Calibri" panose="020F0502020204030204" pitchFamily="34" charset="0"/>
                          </a:rPr>
                          <m:t>𝑡</m:t>
                        </m:r>
                      </m:e>
                      <m:sub>
                        <m:r>
                          <a:rPr lang="en-US" sz="1900" i="1">
                            <a:latin typeface="Cambria Math" panose="02040503050406030204" pitchFamily="18" charset="0"/>
                          </a:rPr>
                          <m:t>2</m:t>
                        </m:r>
                      </m:sub>
                    </m:sSub>
                  </m:oMath>
                </a14:m>
                <a:r>
                  <a:rPr lang="en-US" sz="1900" dirty="0"/>
                  <a:t>.</a:t>
                </a:r>
              </a:p>
              <a:p>
                <a:endParaRPr lang="en-US" sz="400" b="1" i="1" u="sng" dirty="0"/>
              </a:p>
              <a:p>
                <a:endParaRPr lang="en-US" sz="400" b="1" i="1" u="sng" dirty="0"/>
              </a:p>
              <a:p>
                <a:r>
                  <a:rPr lang="en-US" sz="1900" b="1" i="1" u="sng" dirty="0"/>
                  <a:t>Step 3</a:t>
                </a:r>
                <a:r>
                  <a:rPr lang="en-US" sz="1900" b="1" i="1" dirty="0"/>
                  <a:t>: </a:t>
                </a:r>
                <a:r>
                  <a:rPr lang="en-US" sz="1900" dirty="0"/>
                  <a:t>Check for convergence at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r>
                          <a:rPr lang="en-US" sz="1900" i="1">
                            <a:latin typeface="Cambria Math" panose="02040503050406030204" pitchFamily="18" charset="0"/>
                          </a:rPr>
                          <m:t>+1</m:t>
                        </m:r>
                      </m:sub>
                    </m:sSub>
                  </m:oMath>
                </a14:m>
                <a:r>
                  <a:rPr lang="en-US" sz="1900" dirty="0">
                    <a:cs typeface="Calibri" panose="020F0502020204030204" pitchFamily="34" charset="0"/>
                  </a:rPr>
                  <a:t>.</a:t>
                </a:r>
              </a:p>
              <a:p>
                <a:endParaRPr lang="en-US" sz="400" dirty="0">
                  <a:cs typeface="Calibri" panose="020F0502020204030204" pitchFamily="34" charset="0"/>
                </a:endParaRPr>
              </a:p>
              <a:p>
                <a:pPr marL="342900" indent="-342900">
                  <a:buFont typeface="Wingdings" panose="05000000000000000000" pitchFamily="2" charset="2"/>
                  <a:buChar char="Ø"/>
                </a:pPr>
                <a:r>
                  <a:rPr lang="en-US" sz="1900" dirty="0">
                    <a:cs typeface="Calibri" panose="020F0502020204030204" pitchFamily="34" charset="0"/>
                  </a:rPr>
                  <a:t>If </a:t>
                </a:r>
                <a:r>
                  <a:rPr lang="en-US" sz="1900" dirty="0" err="1">
                    <a:cs typeface="Calibri" panose="020F0502020204030204" pitchFamily="34" charset="0"/>
                  </a:rPr>
                  <a:t>unconverged</a:t>
                </a:r>
                <a:r>
                  <a:rPr lang="en-US" sz="1900" dirty="0">
                    <a:cs typeface="Calibri" panose="020F0502020204030204" pitchFamily="34" charset="0"/>
                  </a:rPr>
                  <a:t>, return to Step 1. </a:t>
                </a:r>
              </a:p>
              <a:p>
                <a:endParaRPr lang="en-US" sz="1900" dirty="0"/>
              </a:p>
              <a:p>
                <a:endParaRPr lang="en-US" sz="1900" dirty="0"/>
              </a:p>
              <a:p>
                <a:endParaRPr lang="en-US" sz="1900" i="1" dirty="0">
                  <a:cs typeface="Calibri" panose="020F0502020204030204" pitchFamily="34" charset="0"/>
                </a:endParaRPr>
              </a:p>
              <a:p>
                <a:endParaRPr lang="en-US" sz="1900" dirty="0"/>
              </a:p>
              <a:p>
                <a:endParaRPr lang="en-US" sz="1900" dirty="0">
                  <a:cs typeface="Calibri" panose="020F0502020204030204" pitchFamily="34" charset="0"/>
                </a:endParaRPr>
              </a:p>
              <a:p>
                <a:endParaRPr lang="en-US" sz="400" b="1" i="1" dirty="0">
                  <a:cs typeface="Calibri" panose="020F0502020204030204" pitchFamily="34" charset="0"/>
                </a:endParaRPr>
              </a:p>
              <a:p>
                <a:endParaRPr lang="en-US" sz="2000" b="1" i="1" dirty="0">
                  <a:cs typeface="Calibri" panose="020F0502020204030204" pitchFamily="34" charset="0"/>
                </a:endParaRPr>
              </a:p>
            </p:txBody>
          </p:sp>
        </mc:Choice>
        <mc:Fallback xmlns="">
          <p:sp>
            <p:nvSpPr>
              <p:cNvPr id="12" name="TextBox 11">
                <a:extLst>
                  <a:ext uri="{FF2B5EF4-FFF2-40B4-BE49-F238E27FC236}">
                    <a16:creationId xmlns:a16="http://schemas.microsoft.com/office/drawing/2014/main" id="{FD9532F9-C034-4B8D-A87A-67EE38BEBD56}"/>
                  </a:ext>
                </a:extLst>
              </p:cNvPr>
              <p:cNvSpPr txBox="1">
                <a:spLocks noRot="1" noChangeAspect="1" noMove="1" noResize="1" noEditPoints="1" noAdjustHandles="1" noChangeArrowheads="1" noChangeShapeType="1" noTextEdit="1"/>
              </p:cNvSpPr>
              <p:nvPr/>
            </p:nvSpPr>
            <p:spPr>
              <a:xfrm>
                <a:off x="337800" y="3746543"/>
                <a:ext cx="11669701" cy="4401205"/>
              </a:xfrm>
              <a:prstGeom prst="rect">
                <a:avLst/>
              </a:prstGeom>
              <a:blipFill>
                <a:blip r:embed="rId4"/>
                <a:stretch>
                  <a:fillRect l="-470" t="-831"/>
                </a:stretch>
              </a:blipFill>
            </p:spPr>
            <p:txBody>
              <a:bodyPr/>
              <a:lstStyle/>
              <a:p>
                <a:r>
                  <a:rPr lang="en-US">
                    <a:noFill/>
                  </a:rPr>
                  <a:t> </a:t>
                </a:r>
              </a:p>
            </p:txBody>
          </p:sp>
        </mc:Fallback>
      </mc:AlternateContent>
      <p:grpSp>
        <p:nvGrpSpPr>
          <p:cNvPr id="20" name="Group 19">
            <a:extLst>
              <a:ext uri="{FF2B5EF4-FFF2-40B4-BE49-F238E27FC236}">
                <a16:creationId xmlns:a16="http://schemas.microsoft.com/office/drawing/2014/main" id="{2B1513E3-B32F-4A19-93CD-7ADB2556E141}"/>
              </a:ext>
            </a:extLst>
          </p:cNvPr>
          <p:cNvGrpSpPr/>
          <p:nvPr/>
        </p:nvGrpSpPr>
        <p:grpSpPr>
          <a:xfrm>
            <a:off x="657122" y="1238320"/>
            <a:ext cx="6446745" cy="2104379"/>
            <a:chOff x="538359" y="2231154"/>
            <a:chExt cx="6446745" cy="2104379"/>
          </a:xfrm>
        </p:grpSpPr>
        <p:pic>
          <p:nvPicPr>
            <p:cNvPr id="21" name="Picture 20" descr="Schwarz-time-integration.png">
              <a:extLst>
                <a:ext uri="{FF2B5EF4-FFF2-40B4-BE49-F238E27FC236}">
                  <a16:creationId xmlns:a16="http://schemas.microsoft.com/office/drawing/2014/main" id="{0D442A46-2135-4FCE-81D9-6D723D4811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6968" y="2406149"/>
              <a:ext cx="4898136" cy="1929384"/>
            </a:xfrm>
            <a:prstGeom prst="rect">
              <a:avLst/>
            </a:prstGeom>
          </p:spPr>
        </p:pic>
        <p:pic>
          <p:nvPicPr>
            <p:cNvPr id="22" name="Picture 21" descr="Schwarz-domains.png">
              <a:extLst>
                <a:ext uri="{FF2B5EF4-FFF2-40B4-BE49-F238E27FC236}">
                  <a16:creationId xmlns:a16="http://schemas.microsoft.com/office/drawing/2014/main" id="{5C69E27E-142A-4482-95DC-67D3AA4E7F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359" y="2231154"/>
              <a:ext cx="1150530" cy="2064791"/>
            </a:xfrm>
            <a:prstGeom prst="rect">
              <a:avLst/>
            </a:prstGeom>
          </p:spPr>
        </p:pic>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AD3475B-1792-4482-9D9E-485179614B61}"/>
                    </a:ext>
                  </a:extLst>
                </p:cNvPr>
                <p:cNvSpPr txBox="1"/>
                <p:nvPr/>
              </p:nvSpPr>
              <p:spPr>
                <a:xfrm>
                  <a:off x="1962614" y="2257496"/>
                  <a:ext cx="80288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0</m:t>
                            </m:r>
                          </m:sub>
                        </m:sSub>
                      </m:oMath>
                    </m:oMathPara>
                  </a14:m>
                  <a:endParaRPr lang="en-US" dirty="0"/>
                </a:p>
              </p:txBody>
            </p:sp>
          </mc:Choice>
          <mc:Fallback xmlns="">
            <p:sp>
              <p:nvSpPr>
                <p:cNvPr id="50" name="TextBox 49">
                  <a:extLst>
                    <a:ext uri="{FF2B5EF4-FFF2-40B4-BE49-F238E27FC236}">
                      <a16:creationId xmlns:a16="http://schemas.microsoft.com/office/drawing/2014/main" id="{D15334C3-9C67-40DC-91D5-47AD4405FF28}"/>
                    </a:ext>
                  </a:extLst>
                </p:cNvPr>
                <p:cNvSpPr txBox="1">
                  <a:spLocks noRot="1" noChangeAspect="1" noMove="1" noResize="1" noEditPoints="1" noAdjustHandles="1" noChangeArrowheads="1" noChangeShapeType="1" noTextEdit="1"/>
                </p:cNvSpPr>
                <p:nvPr/>
              </p:nvSpPr>
              <p:spPr>
                <a:xfrm>
                  <a:off x="1962614" y="2257496"/>
                  <a:ext cx="802888" cy="369332"/>
                </a:xfrm>
                <a:prstGeom prst="rect">
                  <a:avLst/>
                </a:prstGeom>
                <a:blipFill>
                  <a:blip r:embed="rId7"/>
                  <a:stretch>
                    <a:fillRect/>
                  </a:stretch>
                </a:blipFill>
              </p:spPr>
              <p:txBody>
                <a:bodyPr/>
                <a:lstStyle/>
                <a:p>
                  <a:r>
                    <a:rPr lang="en-US">
                      <a:noFill/>
                    </a:rPr>
                    <a:t> </a:t>
                  </a:r>
                </a:p>
              </p:txBody>
            </p:sp>
          </mc:Fallback>
        </mc:AlternateContent>
      </p:grpSp>
      <p:sp>
        <p:nvSpPr>
          <p:cNvPr id="25" name="Rectangle 24">
            <a:extLst>
              <a:ext uri="{FF2B5EF4-FFF2-40B4-BE49-F238E27FC236}">
                <a16:creationId xmlns:a16="http://schemas.microsoft.com/office/drawing/2014/main" id="{73965508-7F47-4D53-BDAB-A2723924ADF7}"/>
              </a:ext>
            </a:extLst>
          </p:cNvPr>
          <p:cNvSpPr/>
          <p:nvPr/>
        </p:nvSpPr>
        <p:spPr>
          <a:xfrm>
            <a:off x="4678100" y="1214092"/>
            <a:ext cx="2425767" cy="212860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7" name="Rectangle 26">
            <a:extLst>
              <a:ext uri="{FF2B5EF4-FFF2-40B4-BE49-F238E27FC236}">
                <a16:creationId xmlns:a16="http://schemas.microsoft.com/office/drawing/2014/main" id="{109F000B-0EB2-40C0-9C34-C3A01BD879B8}"/>
              </a:ext>
            </a:extLst>
          </p:cNvPr>
          <p:cNvSpPr/>
          <p:nvPr/>
        </p:nvSpPr>
        <p:spPr>
          <a:xfrm>
            <a:off x="623670" y="1216017"/>
            <a:ext cx="1230271" cy="122720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1F98729D-0BF2-4CDA-A64A-40380218BA93}"/>
                  </a:ext>
                </a:extLst>
              </p:cNvPr>
              <p:cNvSpPr txBox="1"/>
              <p:nvPr/>
            </p:nvSpPr>
            <p:spPr>
              <a:xfrm>
                <a:off x="4487050" y="1294400"/>
                <a:ext cx="80288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1</m:t>
                          </m:r>
                        </m:sub>
                      </m:sSub>
                    </m:oMath>
                  </m:oMathPara>
                </a14:m>
                <a:endParaRPr lang="en-US" dirty="0"/>
              </a:p>
            </p:txBody>
          </p:sp>
        </mc:Choice>
        <mc:Fallback xmlns="">
          <p:sp>
            <p:nvSpPr>
              <p:cNvPr id="31" name="TextBox 30">
                <a:extLst>
                  <a:ext uri="{FF2B5EF4-FFF2-40B4-BE49-F238E27FC236}">
                    <a16:creationId xmlns:a16="http://schemas.microsoft.com/office/drawing/2014/main" id="{1F98729D-0BF2-4CDA-A64A-40380218BA93}"/>
                  </a:ext>
                </a:extLst>
              </p:cNvPr>
              <p:cNvSpPr txBox="1">
                <a:spLocks noRot="1" noChangeAspect="1" noMove="1" noResize="1" noEditPoints="1" noAdjustHandles="1" noChangeArrowheads="1" noChangeShapeType="1" noTextEdit="1"/>
              </p:cNvSpPr>
              <p:nvPr/>
            </p:nvSpPr>
            <p:spPr>
              <a:xfrm>
                <a:off x="4487050" y="1294400"/>
                <a:ext cx="802888" cy="369332"/>
              </a:xfrm>
              <a:prstGeom prst="rect">
                <a:avLst/>
              </a:prstGeom>
              <a:blipFill>
                <a:blip r:embed="rId8"/>
                <a:stretch>
                  <a:fillRect/>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179058D1-D606-4011-9FC7-8ACC9D01F97D}"/>
              </a:ext>
            </a:extLst>
          </p:cNvPr>
          <p:cNvSpPr>
            <a:spLocks noGrp="1"/>
          </p:cNvSpPr>
          <p:nvPr>
            <p:ph type="sldNum" sz="quarter" idx="12"/>
          </p:nvPr>
        </p:nvSpPr>
        <p:spPr/>
        <p:txBody>
          <a:bodyPr/>
          <a:lstStyle/>
          <a:p>
            <a:fld id="{A5E55A7B-7854-E145-92D9-B491DF4BAE2D}" type="slidenum">
              <a:rPr lang="en-US" smtClean="0"/>
              <a:pPr/>
              <a:t>33</a:t>
            </a:fld>
            <a:endParaRPr lang="en-US" dirty="0"/>
          </a:p>
        </p:txBody>
      </p:sp>
      <p:cxnSp>
        <p:nvCxnSpPr>
          <p:cNvPr id="36" name="Straight Arrow Connector 35">
            <a:extLst>
              <a:ext uri="{FF2B5EF4-FFF2-40B4-BE49-F238E27FC236}">
                <a16:creationId xmlns:a16="http://schemas.microsoft.com/office/drawing/2014/main" id="{B6306D48-6E12-408D-BF08-9DFBC1372CF1}"/>
              </a:ext>
            </a:extLst>
          </p:cNvPr>
          <p:cNvCxnSpPr>
            <a:cxnSpLocks/>
          </p:cNvCxnSpPr>
          <p:nvPr/>
        </p:nvCxnSpPr>
        <p:spPr>
          <a:xfrm flipV="1">
            <a:off x="3110332" y="2555790"/>
            <a:ext cx="227375" cy="144936"/>
          </a:xfrm>
          <a:prstGeom prst="straightConnector1">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CF24CD2E-BDBC-4874-8490-9081189753BF}"/>
              </a:ext>
            </a:extLst>
          </p:cNvPr>
          <p:cNvCxnSpPr>
            <a:cxnSpLocks/>
          </p:cNvCxnSpPr>
          <p:nvPr/>
        </p:nvCxnSpPr>
        <p:spPr>
          <a:xfrm flipH="1" flipV="1">
            <a:off x="3515678" y="2555790"/>
            <a:ext cx="208956" cy="144938"/>
          </a:xfrm>
          <a:prstGeom prst="straightConnector1">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F5568861-D590-4D4F-8456-40381B6DF6C3}"/>
                  </a:ext>
                </a:extLst>
              </p:cNvPr>
              <p:cNvSpPr txBox="1"/>
              <p:nvPr/>
            </p:nvSpPr>
            <p:spPr>
              <a:xfrm>
                <a:off x="3727710" y="2318913"/>
                <a:ext cx="1462058" cy="523220"/>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Interpolate from </a:t>
                </a:r>
                <a14:m>
                  <m:oMath xmlns:m="http://schemas.openxmlformats.org/officeDocument/2006/math">
                    <m:sSub>
                      <m:sSubPr>
                        <m:ctrlPr>
                          <a:rPr lang="en-US" sz="1400" i="1">
                            <a:latin typeface="Cambria Math" panose="02040503050406030204" pitchFamily="18" charset="0"/>
                          </a:rPr>
                        </m:ctrlPr>
                      </m:sSubPr>
                      <m:e>
                        <m:r>
                          <m:rPr>
                            <m:sty m:val="p"/>
                          </m:rPr>
                          <a:rPr lang="el-GR" sz="1400" i="1">
                            <a:latin typeface="Cambria Math" panose="02040503050406030204" pitchFamily="18" charset="0"/>
                            <a:ea typeface="Cambria Math" panose="02040503050406030204" pitchFamily="18" charset="0"/>
                          </a:rPr>
                          <m:t>Ω</m:t>
                        </m:r>
                      </m:e>
                      <m:sub>
                        <m:r>
                          <a:rPr lang="en-US" sz="1400" i="1">
                            <a:latin typeface="Cambria Math" panose="02040503050406030204" pitchFamily="18" charset="0"/>
                          </a:rPr>
                          <m:t>2</m:t>
                        </m:r>
                      </m:sub>
                    </m:sSub>
                  </m:oMath>
                </a14:m>
                <a:r>
                  <a:rPr lang="en-US" sz="1400" dirty="0">
                    <a:latin typeface="Calibri" panose="020F0502020204030204" pitchFamily="34" charset="0"/>
                    <a:cs typeface="Calibri" panose="020F0502020204030204" pitchFamily="34" charset="0"/>
                  </a:rPr>
                  <a:t> to </a:t>
                </a:r>
                <a14:m>
                  <m:oMath xmlns:m="http://schemas.openxmlformats.org/officeDocument/2006/math">
                    <m:sSub>
                      <m:sSubPr>
                        <m:ctrlPr>
                          <a:rPr lang="en-US" sz="1400" i="1">
                            <a:latin typeface="Cambria Math" panose="02040503050406030204" pitchFamily="18" charset="0"/>
                            <a:cs typeface="Calibri" panose="020F0502020204030204" pitchFamily="34" charset="0"/>
                          </a:rPr>
                        </m:ctrlPr>
                      </m:sSubPr>
                      <m:e>
                        <m:r>
                          <m:rPr>
                            <m:sty m:val="p"/>
                          </m:rPr>
                          <a:rPr lang="el-GR" sz="1400" i="1">
                            <a:latin typeface="Cambria Math" panose="02040503050406030204" pitchFamily="18" charset="0"/>
                            <a:ea typeface="Cambria Math" panose="02040503050406030204" pitchFamily="18" charset="0"/>
                            <a:cs typeface="Calibri" panose="020F0502020204030204" pitchFamily="34" charset="0"/>
                          </a:rPr>
                          <m:t>Γ</m:t>
                        </m:r>
                      </m:e>
                      <m:sub>
                        <m:r>
                          <a:rPr lang="en-US" sz="1400" i="1">
                            <a:latin typeface="Cambria Math" panose="02040503050406030204" pitchFamily="18" charset="0"/>
                            <a:cs typeface="Calibri" panose="020F0502020204030204" pitchFamily="34" charset="0"/>
                          </a:rPr>
                          <m:t>1</m:t>
                        </m:r>
                      </m:sub>
                    </m:sSub>
                  </m:oMath>
                </a14:m>
                <a:r>
                  <a:rPr lang="en-US" sz="1400" dirty="0">
                    <a:latin typeface="Calibri" panose="020F0502020204030204" pitchFamily="34" charset="0"/>
                    <a:cs typeface="Calibri" panose="020F0502020204030204" pitchFamily="34" charset="0"/>
                  </a:rPr>
                  <a:t> </a:t>
                </a:r>
              </a:p>
            </p:txBody>
          </p:sp>
        </mc:Choice>
        <mc:Fallback xmlns="">
          <p:sp>
            <p:nvSpPr>
              <p:cNvPr id="38" name="TextBox 37">
                <a:extLst>
                  <a:ext uri="{FF2B5EF4-FFF2-40B4-BE49-F238E27FC236}">
                    <a16:creationId xmlns:a16="http://schemas.microsoft.com/office/drawing/2014/main" id="{F5568861-D590-4D4F-8456-40381B6DF6C3}"/>
                  </a:ext>
                </a:extLst>
              </p:cNvPr>
              <p:cNvSpPr txBox="1">
                <a:spLocks noRot="1" noChangeAspect="1" noMove="1" noResize="1" noEditPoints="1" noAdjustHandles="1" noChangeArrowheads="1" noChangeShapeType="1" noTextEdit="1"/>
              </p:cNvSpPr>
              <p:nvPr/>
            </p:nvSpPr>
            <p:spPr>
              <a:xfrm>
                <a:off x="3727710" y="2318913"/>
                <a:ext cx="1462058" cy="523220"/>
              </a:xfrm>
              <a:prstGeom prst="rect">
                <a:avLst/>
              </a:prstGeom>
              <a:blipFill>
                <a:blip r:embed="rId9"/>
                <a:stretch>
                  <a:fillRect l="-1255" t="-1163" b="-11628"/>
                </a:stretch>
              </a:blipFill>
            </p:spPr>
            <p:txBody>
              <a:bodyPr/>
              <a:lstStyle/>
              <a:p>
                <a:r>
                  <a:rPr lang="en-US">
                    <a:noFill/>
                  </a:rPr>
                  <a:t> </a:t>
                </a:r>
              </a:p>
            </p:txBody>
          </p:sp>
        </mc:Fallback>
      </mc:AlternateContent>
      <p:cxnSp>
        <p:nvCxnSpPr>
          <p:cNvPr id="39" name="Straight Arrow Connector 38">
            <a:extLst>
              <a:ext uri="{FF2B5EF4-FFF2-40B4-BE49-F238E27FC236}">
                <a16:creationId xmlns:a16="http://schemas.microsoft.com/office/drawing/2014/main" id="{470BEDAF-2E12-473D-AC11-48684E0B6502}"/>
              </a:ext>
            </a:extLst>
          </p:cNvPr>
          <p:cNvCxnSpPr>
            <a:cxnSpLocks/>
          </p:cNvCxnSpPr>
          <p:nvPr/>
        </p:nvCxnSpPr>
        <p:spPr>
          <a:xfrm>
            <a:off x="2191371" y="2261744"/>
            <a:ext cx="2469718" cy="0"/>
          </a:xfrm>
          <a:prstGeom prst="straightConnector1">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85DBFE79-5E0E-43E9-86BB-45B3373E0DD2}"/>
                  </a:ext>
                </a:extLst>
              </p:cNvPr>
              <p:cNvSpPr txBox="1"/>
              <p:nvPr/>
            </p:nvSpPr>
            <p:spPr>
              <a:xfrm>
                <a:off x="2771531" y="1903191"/>
                <a:ext cx="3378569"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Integrate using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cs typeface="Calibri" panose="020F0502020204030204" pitchFamily="34" charset="0"/>
                          </a:rPr>
                          <m:t>𝛥</m:t>
                        </m:r>
                        <m:r>
                          <a:rPr lang="en-US" sz="1400" i="1">
                            <a:latin typeface="Cambria Math" panose="02040503050406030204" pitchFamily="18" charset="0"/>
                            <a:ea typeface="Cambria Math" panose="02040503050406030204" pitchFamily="18" charset="0"/>
                            <a:cs typeface="Calibri" panose="020F0502020204030204" pitchFamily="34" charset="0"/>
                          </a:rPr>
                          <m:t>𝑡</m:t>
                        </m:r>
                      </m:e>
                      <m:sub>
                        <m:r>
                          <a:rPr lang="en-US" sz="1400" i="1">
                            <a:latin typeface="Cambria Math" panose="02040503050406030204" pitchFamily="18" charset="0"/>
                          </a:rPr>
                          <m:t>1</m:t>
                        </m:r>
                      </m:sub>
                    </m:sSub>
                  </m:oMath>
                </a14:m>
                <a:endParaRPr lang="en-US" sz="1400" dirty="0">
                  <a:latin typeface="Calibri" panose="020F0502020204030204" pitchFamily="34" charset="0"/>
                  <a:cs typeface="Calibri" panose="020F0502020204030204" pitchFamily="34" charset="0"/>
                </a:endParaRPr>
              </a:p>
            </p:txBody>
          </p:sp>
        </mc:Choice>
        <mc:Fallback xmlns="">
          <p:sp>
            <p:nvSpPr>
              <p:cNvPr id="40" name="TextBox 39">
                <a:extLst>
                  <a:ext uri="{FF2B5EF4-FFF2-40B4-BE49-F238E27FC236}">
                    <a16:creationId xmlns:a16="http://schemas.microsoft.com/office/drawing/2014/main" id="{85DBFE79-5E0E-43E9-86BB-45B3373E0DD2}"/>
                  </a:ext>
                </a:extLst>
              </p:cNvPr>
              <p:cNvSpPr txBox="1">
                <a:spLocks noRot="1" noChangeAspect="1" noMove="1" noResize="1" noEditPoints="1" noAdjustHandles="1" noChangeArrowheads="1" noChangeShapeType="1" noTextEdit="1"/>
              </p:cNvSpPr>
              <p:nvPr/>
            </p:nvSpPr>
            <p:spPr>
              <a:xfrm>
                <a:off x="2771531" y="1903191"/>
                <a:ext cx="3378569" cy="307777"/>
              </a:xfrm>
              <a:prstGeom prst="rect">
                <a:avLst/>
              </a:prstGeom>
              <a:blipFill>
                <a:blip r:embed="rId10"/>
                <a:stretch>
                  <a:fillRect l="-542" t="-3922" b="-19608"/>
                </a:stretch>
              </a:blipFill>
            </p:spPr>
            <p:txBody>
              <a:bodyPr/>
              <a:lstStyle/>
              <a:p>
                <a:r>
                  <a:rPr lang="en-US">
                    <a:noFill/>
                  </a:rPr>
                  <a:t> </a:t>
                </a:r>
              </a:p>
            </p:txBody>
          </p:sp>
        </mc:Fallback>
      </mc:AlternateContent>
      <p:sp>
        <p:nvSpPr>
          <p:cNvPr id="26" name="Title 1">
            <a:extLst>
              <a:ext uri="{FF2B5EF4-FFF2-40B4-BE49-F238E27FC236}">
                <a16:creationId xmlns:a16="http://schemas.microsoft.com/office/drawing/2014/main" id="{D7B5CCB3-C783-40A0-B8BC-66A4F44BE465}"/>
              </a:ext>
            </a:extLst>
          </p:cNvPr>
          <p:cNvSpPr>
            <a:spLocks noGrp="1"/>
          </p:cNvSpPr>
          <p:nvPr>
            <p:ph type="title"/>
          </p:nvPr>
        </p:nvSpPr>
        <p:spPr>
          <a:xfrm>
            <a:off x="720648" y="359772"/>
            <a:ext cx="10471608" cy="570225"/>
          </a:xfrm>
        </p:spPr>
        <p:txBody>
          <a:bodyPr/>
          <a:lstStyle/>
          <a:p>
            <a:r>
              <a:rPr lang="en-US" dirty="0"/>
              <a:t>Time-Advancement Within the Schwarz Framework</a:t>
            </a:r>
          </a:p>
        </p:txBody>
      </p:sp>
      <p:sp>
        <p:nvSpPr>
          <p:cNvPr id="28" name="Content Placeholder 2">
            <a:extLst>
              <a:ext uri="{FF2B5EF4-FFF2-40B4-BE49-F238E27FC236}">
                <a16:creationId xmlns:a16="http://schemas.microsoft.com/office/drawing/2014/main" id="{ACE5ADB6-E6E6-42E9-B633-713E2D992FCB}"/>
              </a:ext>
            </a:extLst>
          </p:cNvPr>
          <p:cNvSpPr txBox="1">
            <a:spLocks/>
          </p:cNvSpPr>
          <p:nvPr/>
        </p:nvSpPr>
        <p:spPr bwMode="auto">
          <a:xfrm>
            <a:off x="8521187" y="1577793"/>
            <a:ext cx="2675720" cy="10906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buNone/>
              <a:defRPr/>
            </a:pPr>
            <a:r>
              <a:rPr lang="en-US" sz="1700" dirty="0">
                <a:latin typeface="Calibri" pitchFamily="34" charset="0"/>
                <a:cs typeface="Calibri" pitchFamily="34" charset="0"/>
              </a:rPr>
              <a:t>Controller time stepper</a:t>
            </a:r>
          </a:p>
          <a:p>
            <a:pPr marL="0" indent="0">
              <a:buNone/>
              <a:defRPr/>
            </a:pPr>
            <a:endParaRPr lang="en-US" sz="1700" dirty="0">
              <a:latin typeface="Calibri" pitchFamily="34" charset="0"/>
              <a:cs typeface="Calibri" pitchFamily="34" charset="0"/>
            </a:endParaRPr>
          </a:p>
          <a:p>
            <a:pPr marL="0" indent="0">
              <a:buNone/>
              <a:defRPr/>
            </a:pPr>
            <a:r>
              <a:rPr lang="en-US" sz="1700" dirty="0">
                <a:latin typeface="Calibri" pitchFamily="34" charset="0"/>
                <a:cs typeface="Calibri" pitchFamily="34" charset="0"/>
              </a:rPr>
              <a:t>Time integrator for </a:t>
            </a:r>
            <a:r>
              <a:rPr lang="en-US" sz="1700" i="1" dirty="0">
                <a:latin typeface="Symbol"/>
                <a:cs typeface="Wingdings 2" charset="2"/>
              </a:rPr>
              <a:t>W</a:t>
            </a:r>
            <a:r>
              <a:rPr lang="en-US" sz="1700" baseline="-25000" dirty="0">
                <a:latin typeface="Symbol"/>
                <a:cs typeface="Wingdings 2" charset="2"/>
              </a:rPr>
              <a:t>1</a:t>
            </a:r>
          </a:p>
          <a:p>
            <a:pPr marL="0" indent="0">
              <a:buNone/>
              <a:defRPr/>
            </a:pPr>
            <a:endParaRPr lang="en-US" sz="1700" baseline="-25000" dirty="0">
              <a:latin typeface="Symbol"/>
              <a:cs typeface="Calibri" pitchFamily="34" charset="0"/>
            </a:endParaRPr>
          </a:p>
          <a:p>
            <a:pPr marL="0" indent="0">
              <a:buNone/>
              <a:defRPr/>
            </a:pPr>
            <a:endParaRPr lang="en-US" sz="1700" baseline="-25000" dirty="0">
              <a:latin typeface="Symbol"/>
              <a:cs typeface="Calibri" pitchFamily="34" charset="0"/>
            </a:endParaRPr>
          </a:p>
          <a:p>
            <a:pPr marL="0" indent="0">
              <a:buNone/>
              <a:defRPr/>
            </a:pPr>
            <a:r>
              <a:rPr lang="en-US" sz="1700" dirty="0">
                <a:latin typeface="Calibri" pitchFamily="34" charset="0"/>
                <a:cs typeface="Calibri" pitchFamily="34" charset="0"/>
              </a:rPr>
              <a:t>Time integrator for </a:t>
            </a:r>
            <a:r>
              <a:rPr lang="en-US" sz="1700" i="1" dirty="0">
                <a:latin typeface="Symbol"/>
                <a:cs typeface="Wingdings 2" charset="2"/>
              </a:rPr>
              <a:t>W</a:t>
            </a:r>
            <a:r>
              <a:rPr lang="en-US" sz="1700" baseline="-25000" dirty="0">
                <a:latin typeface="Symbol"/>
                <a:cs typeface="Wingdings 2" charset="2"/>
              </a:rPr>
              <a:t>2</a:t>
            </a:r>
            <a:endParaRPr lang="en-US" sz="1700" dirty="0">
              <a:latin typeface="Calibri" pitchFamily="34" charset="0"/>
              <a:cs typeface="Calibri" pitchFamily="34" charset="0"/>
            </a:endParaRPr>
          </a:p>
          <a:p>
            <a:pPr marL="0" indent="0">
              <a:buNone/>
              <a:defRPr/>
            </a:pPr>
            <a:endParaRPr lang="en-US" sz="1700" dirty="0">
              <a:latin typeface="Calibri" pitchFamily="34" charset="0"/>
              <a:cs typeface="Calibri" pitchFamily="34" charset="0"/>
            </a:endParaRPr>
          </a:p>
          <a:p>
            <a:pPr marL="0" indent="0">
              <a:buNone/>
              <a:defRPr/>
            </a:pPr>
            <a:endParaRPr lang="en-US" sz="1700" dirty="0">
              <a:latin typeface="Calibri" pitchFamily="34" charset="0"/>
              <a:cs typeface="Calibri" pitchFamily="34" charset="0"/>
            </a:endParaRPr>
          </a:p>
        </p:txBody>
      </p:sp>
      <p:grpSp>
        <p:nvGrpSpPr>
          <p:cNvPr id="3" name="Group 2">
            <a:extLst>
              <a:ext uri="{FF2B5EF4-FFF2-40B4-BE49-F238E27FC236}">
                <a16:creationId xmlns:a16="http://schemas.microsoft.com/office/drawing/2014/main" id="{745516A6-27AC-E39B-1582-392455D4EA10}"/>
              </a:ext>
            </a:extLst>
          </p:cNvPr>
          <p:cNvGrpSpPr/>
          <p:nvPr/>
        </p:nvGrpSpPr>
        <p:grpSpPr>
          <a:xfrm>
            <a:off x="7360376" y="5690402"/>
            <a:ext cx="4015495" cy="778271"/>
            <a:chOff x="7360376" y="5690402"/>
            <a:chExt cx="4015495" cy="778271"/>
          </a:xfrm>
        </p:grpSpPr>
        <p:sp>
          <p:nvSpPr>
            <p:cNvPr id="4" name="TextBox 3">
              <a:extLst>
                <a:ext uri="{FF2B5EF4-FFF2-40B4-BE49-F238E27FC236}">
                  <a16:creationId xmlns:a16="http://schemas.microsoft.com/office/drawing/2014/main" id="{CFE28B20-95BD-0F3D-1B38-86F2155B2870}"/>
                </a:ext>
              </a:extLst>
            </p:cNvPr>
            <p:cNvSpPr txBox="1"/>
            <p:nvPr/>
          </p:nvSpPr>
          <p:spPr>
            <a:xfrm>
              <a:off x="7360376" y="5892814"/>
              <a:ext cx="2316178" cy="369332"/>
            </a:xfrm>
            <a:prstGeom prst="rect">
              <a:avLst/>
            </a:prstGeom>
            <a:noFill/>
          </p:spPr>
          <p:txBody>
            <a:bodyPr wrap="square" rtlCol="0">
              <a:spAutoFit/>
            </a:bodyPr>
            <a:lstStyle/>
            <a:p>
              <a:r>
                <a:rPr lang="en-US" b="1" i="1" dirty="0">
                  <a:solidFill>
                    <a:srgbClr val="0070C0"/>
                  </a:solidFill>
                </a:rPr>
                <a:t>Model PDE:</a:t>
              </a:r>
            </a:p>
          </p:txBody>
        </p:sp>
        <p:sp>
          <p:nvSpPr>
            <p:cNvPr id="5" name="Rectangle 4">
              <a:extLst>
                <a:ext uri="{FF2B5EF4-FFF2-40B4-BE49-F238E27FC236}">
                  <a16:creationId xmlns:a16="http://schemas.microsoft.com/office/drawing/2014/main" id="{55384310-46EA-AB5B-67F1-224BF4CFE0F9}"/>
                </a:ext>
              </a:extLst>
            </p:cNvPr>
            <p:cNvSpPr/>
            <p:nvPr/>
          </p:nvSpPr>
          <p:spPr>
            <a:xfrm>
              <a:off x="7360376" y="5690402"/>
              <a:ext cx="4015495" cy="77827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10FBAD3-03BD-7EAE-220C-DF661415F8ED}"/>
                    </a:ext>
                  </a:extLst>
                </p:cNvPr>
                <p:cNvSpPr txBox="1"/>
                <p:nvPr/>
              </p:nvSpPr>
              <p:spPr>
                <a:xfrm>
                  <a:off x="8854091" y="5768549"/>
                  <a:ext cx="2521780" cy="6178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r>
                                    <a:rPr lang="en-US" b="1" i="1" dirty="0">
                                      <a:latin typeface="Cambria Math" panose="02040503050406030204" pitchFamily="18" charset="0"/>
                                    </a:rPr>
                                    <m:t>𝑴</m:t>
                                  </m:r>
                                  <m:acc>
                                    <m:accPr>
                                      <m:chr m:val="̈"/>
                                      <m:ctrlPr>
                                        <a:rPr lang="en-US" b="1" i="1" dirty="0">
                                          <a:latin typeface="Cambria Math" panose="02040503050406030204" pitchFamily="18" charset="0"/>
                                        </a:rPr>
                                      </m:ctrlPr>
                                    </m:accPr>
                                    <m:e>
                                      <m:r>
                                        <a:rPr lang="en-US" b="1" i="1" dirty="0">
                                          <a:latin typeface="Cambria Math" panose="02040503050406030204" pitchFamily="18" charset="0"/>
                                        </a:rPr>
                                        <m:t>𝒖</m:t>
                                      </m:r>
                                    </m:e>
                                  </m:acc>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b="1" i="1" dirty="0">
                                          <a:latin typeface="Cambria Math" panose="02040503050406030204" pitchFamily="18" charset="0"/>
                                        </a:rPr>
                                        <m:t>𝒇</m:t>
                                      </m:r>
                                    </m:e>
                                    <m:sub>
                                      <m:r>
                                        <m:rPr>
                                          <m:sty m:val="p"/>
                                        </m:rPr>
                                        <a:rPr lang="en-US" dirty="0">
                                          <a:latin typeface="Cambria Math" panose="02040503050406030204" pitchFamily="18" charset="0"/>
                                        </a:rPr>
                                        <m:t>int</m:t>
                                      </m:r>
                                    </m:sub>
                                  </m:sSub>
                                  <m:d>
                                    <m:dPr>
                                      <m:ctrlPr>
                                        <a:rPr lang="en-US" i="1" dirty="0">
                                          <a:latin typeface="Cambria Math" panose="02040503050406030204" pitchFamily="18" charset="0"/>
                                        </a:rPr>
                                      </m:ctrlPr>
                                    </m:dPr>
                                    <m:e>
                                      <m:r>
                                        <a:rPr lang="en-US" b="1" i="1" dirty="0">
                                          <a:latin typeface="Cambria Math" panose="02040503050406030204" pitchFamily="18" charset="0"/>
                                        </a:rPr>
                                        <m:t>𝒖</m:t>
                                      </m:r>
                                      <m:r>
                                        <a:rPr lang="en-US" i="1" dirty="0">
                                          <a:latin typeface="Cambria Math" panose="02040503050406030204" pitchFamily="18" charset="0"/>
                                        </a:rPr>
                                        <m:t>,</m:t>
                                      </m:r>
                                      <m:acc>
                                        <m:accPr>
                                          <m:chr m:val="̇"/>
                                          <m:ctrlPr>
                                            <a:rPr lang="en-US" b="1" i="1" dirty="0">
                                              <a:latin typeface="Cambria Math" panose="02040503050406030204" pitchFamily="18" charset="0"/>
                                            </a:rPr>
                                          </m:ctrlPr>
                                        </m:accPr>
                                        <m:e>
                                          <m:r>
                                            <a:rPr lang="en-US" b="1" i="1" dirty="0">
                                              <a:latin typeface="Cambria Math" panose="02040503050406030204" pitchFamily="18" charset="0"/>
                                            </a:rPr>
                                            <m:t>𝒖</m:t>
                                          </m:r>
                                        </m:e>
                                      </m:acc>
                                    </m:e>
                                  </m:d>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b="1" i="1" dirty="0">
                                          <a:latin typeface="Cambria Math" panose="02040503050406030204" pitchFamily="18" charset="0"/>
                                        </a:rPr>
                                        <m:t>𝒇</m:t>
                                      </m:r>
                                    </m:e>
                                    <m:sub>
                                      <m:r>
                                        <m:rPr>
                                          <m:sty m:val="p"/>
                                        </m:rPr>
                                        <a:rPr lang="en-US" dirty="0">
                                          <a:latin typeface="Cambria Math" panose="02040503050406030204" pitchFamily="18" charset="0"/>
                                        </a:rPr>
                                        <m:t>ext</m:t>
                                      </m:r>
                                    </m:sub>
                                  </m:sSub>
                                  <m:r>
                                    <m:rPr>
                                      <m:nor/>
                                    </m:rPr>
                                    <a:rPr lang="en-US" dirty="0"/>
                                    <m:t> </m:t>
                                  </m:r>
                                </m:e>
                              </m:mr>
                              <m:mr>
                                <m:e>
                                  <m:r>
                                    <a:rPr lang="en-US" b="1" i="1" dirty="0">
                                      <a:latin typeface="Cambria Math" panose="02040503050406030204" pitchFamily="18" charset="0"/>
                                    </a:rPr>
                                    <m:t>𝒖</m:t>
                                  </m:r>
                                  <m:d>
                                    <m:dPr>
                                      <m:ctrlPr>
                                        <a:rPr lang="en-US" b="1" i="1" dirty="0">
                                          <a:latin typeface="Cambria Math" panose="02040503050406030204" pitchFamily="18" charset="0"/>
                                        </a:rPr>
                                      </m:ctrlPr>
                                    </m:dPr>
                                    <m:e>
                                      <m:r>
                                        <a:rPr lang="en-US" b="1" i="1" dirty="0">
                                          <a:latin typeface="Cambria Math" panose="02040503050406030204" pitchFamily="18" charset="0"/>
                                        </a:rPr>
                                        <m:t>𝒙</m:t>
                                      </m:r>
                                      <m:r>
                                        <a:rPr lang="en-US" i="1" dirty="0">
                                          <a:latin typeface="Cambria Math" panose="02040503050406030204" pitchFamily="18" charset="0"/>
                                        </a:rPr>
                                        <m:t>,0</m:t>
                                      </m:r>
                                    </m:e>
                                  </m:d>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b="1" i="1" dirty="0">
                                          <a:latin typeface="Cambria Math" panose="02040503050406030204" pitchFamily="18" charset="0"/>
                                        </a:rPr>
                                        <m:t>𝒖</m:t>
                                      </m:r>
                                    </m:e>
                                    <m:sub>
                                      <m:r>
                                        <a:rPr lang="en-US" i="1" dirty="0">
                                          <a:latin typeface="Cambria Math" panose="02040503050406030204" pitchFamily="18" charset="0"/>
                                        </a:rPr>
                                        <m:t>0</m:t>
                                      </m:r>
                                    </m:sub>
                                  </m:sSub>
                                </m:e>
                              </m:mr>
                            </m:m>
                          </m:e>
                        </m:d>
                      </m:oMath>
                    </m:oMathPara>
                  </a14:m>
                  <a:endParaRPr lang="en-US" dirty="0"/>
                </a:p>
              </p:txBody>
            </p:sp>
          </mc:Choice>
          <mc:Fallback xmlns="">
            <p:sp>
              <p:nvSpPr>
                <p:cNvPr id="6" name="TextBox 5">
                  <a:extLst>
                    <a:ext uri="{FF2B5EF4-FFF2-40B4-BE49-F238E27FC236}">
                      <a16:creationId xmlns:a16="http://schemas.microsoft.com/office/drawing/2014/main" id="{A10FBAD3-03BD-7EAE-220C-DF661415F8ED}"/>
                    </a:ext>
                  </a:extLst>
                </p:cNvPr>
                <p:cNvSpPr txBox="1">
                  <a:spLocks noRot="1" noChangeAspect="1" noMove="1" noResize="1" noEditPoints="1" noAdjustHandles="1" noChangeArrowheads="1" noChangeShapeType="1" noTextEdit="1"/>
                </p:cNvSpPr>
                <p:nvPr/>
              </p:nvSpPr>
              <p:spPr>
                <a:xfrm>
                  <a:off x="8854091" y="5768549"/>
                  <a:ext cx="2521780" cy="617861"/>
                </a:xfrm>
                <a:prstGeom prst="rect">
                  <a:avLst/>
                </a:prstGeom>
                <a:blipFill>
                  <a:blip r:embed="rId11"/>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532477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D9532F9-C034-4B8D-A87A-67EE38BEBD56}"/>
                  </a:ext>
                </a:extLst>
              </p:cNvPr>
              <p:cNvSpPr txBox="1"/>
              <p:nvPr/>
            </p:nvSpPr>
            <p:spPr>
              <a:xfrm>
                <a:off x="337800" y="3746543"/>
                <a:ext cx="11669701" cy="4724370"/>
              </a:xfrm>
              <a:prstGeom prst="rect">
                <a:avLst/>
              </a:prstGeom>
              <a:noFill/>
            </p:spPr>
            <p:txBody>
              <a:bodyPr wrap="square" rtlCol="0">
                <a:spAutoFit/>
              </a:bodyPr>
              <a:lstStyle/>
              <a:p>
                <a:r>
                  <a:rPr lang="en-US" sz="1900" b="1" i="1" u="sng" dirty="0">
                    <a:cs typeface="Calibri" panose="020F0502020204030204" pitchFamily="34" charset="0"/>
                  </a:rPr>
                  <a:t>Step 0</a:t>
                </a:r>
                <a:r>
                  <a:rPr lang="en-US" sz="1900" b="1" i="1" dirty="0">
                    <a:cs typeface="Calibri" panose="020F0502020204030204" pitchFamily="34" charset="0"/>
                  </a:rPr>
                  <a:t>: </a:t>
                </a:r>
                <a:r>
                  <a:rPr lang="en-US" sz="1900" dirty="0">
                    <a:cs typeface="Calibri" panose="020F0502020204030204" pitchFamily="34" charset="0"/>
                  </a:rPr>
                  <a:t>Initialize </a:t>
                </a:r>
                <a14:m>
                  <m:oMath xmlns:m="http://schemas.openxmlformats.org/officeDocument/2006/math">
                    <m:r>
                      <a:rPr lang="en-US" sz="1900" i="1" dirty="0">
                        <a:latin typeface="Cambria Math" panose="02040503050406030204" pitchFamily="18" charset="0"/>
                        <a:cs typeface="Calibri" panose="020F0502020204030204" pitchFamily="34" charset="0"/>
                      </a:rPr>
                      <m:t>𝑖</m:t>
                    </m:r>
                    <m:r>
                      <a:rPr lang="en-US" sz="1900" i="1" dirty="0">
                        <a:latin typeface="Cambria Math" panose="02040503050406030204" pitchFamily="18" charset="0"/>
                        <a:cs typeface="Calibri" panose="020F0502020204030204" pitchFamily="34" charset="0"/>
                      </a:rPr>
                      <m:t>=0 </m:t>
                    </m:r>
                    <m:r>
                      <m:rPr>
                        <m:nor/>
                      </m:rPr>
                      <a:rPr lang="en-US" sz="1900" dirty="0">
                        <a:cs typeface="Calibri" panose="020F0502020204030204" pitchFamily="34" charset="0"/>
                      </a:rPr>
                      <m:t>(</m:t>
                    </m:r>
                    <m:r>
                      <m:rPr>
                        <m:nor/>
                      </m:rPr>
                      <a:rPr lang="en-US" sz="1900" dirty="0">
                        <a:cs typeface="Calibri" panose="020F0502020204030204" pitchFamily="34" charset="0"/>
                      </a:rPr>
                      <m:t>controller</m:t>
                    </m:r>
                    <m:r>
                      <m:rPr>
                        <m:nor/>
                      </m:rPr>
                      <a:rPr lang="en-US" sz="1900" dirty="0">
                        <a:cs typeface="Calibri" panose="020F0502020204030204" pitchFamily="34" charset="0"/>
                      </a:rPr>
                      <m:t> </m:t>
                    </m:r>
                    <m:r>
                      <m:rPr>
                        <m:nor/>
                      </m:rPr>
                      <a:rPr lang="en-US" sz="1900" dirty="0">
                        <a:cs typeface="Calibri" panose="020F0502020204030204" pitchFamily="34" charset="0"/>
                      </a:rPr>
                      <m:t>time</m:t>
                    </m:r>
                    <m:r>
                      <m:rPr>
                        <m:nor/>
                      </m:rPr>
                      <a:rPr lang="en-US" sz="1900" dirty="0">
                        <a:cs typeface="Calibri" panose="020F0502020204030204" pitchFamily="34" charset="0"/>
                      </a:rPr>
                      <m:t> </m:t>
                    </m:r>
                    <m:r>
                      <m:rPr>
                        <m:nor/>
                      </m:rPr>
                      <a:rPr lang="en-US" sz="1900" dirty="0">
                        <a:cs typeface="Calibri" panose="020F0502020204030204" pitchFamily="34" charset="0"/>
                      </a:rPr>
                      <m:t>index</m:t>
                    </m:r>
                    <m:r>
                      <m:rPr>
                        <m:nor/>
                      </m:rPr>
                      <a:rPr lang="en-US" sz="1900" dirty="0">
                        <a:cs typeface="Calibri" panose="020F0502020204030204" pitchFamily="34" charset="0"/>
                      </a:rPr>
                      <m:t>).</m:t>
                    </m:r>
                  </m:oMath>
                </a14:m>
                <a:endParaRPr lang="en-US" sz="1900" dirty="0">
                  <a:cs typeface="Calibri" panose="020F0502020204030204" pitchFamily="34" charset="0"/>
                </a:endParaRPr>
              </a:p>
              <a:p>
                <a:endParaRPr lang="en-US" sz="400" dirty="0">
                  <a:cs typeface="Calibri" panose="020F0502020204030204" pitchFamily="34" charset="0"/>
                </a:endParaRPr>
              </a:p>
              <a:p>
                <a:endParaRPr lang="en-US" sz="400" dirty="0">
                  <a:cs typeface="Calibri" panose="020F0502020204030204" pitchFamily="34" charset="0"/>
                </a:endParaRPr>
              </a:p>
              <a:p>
                <a:r>
                  <a:rPr lang="en-US" sz="1900" b="1" i="1" u="sng" dirty="0">
                    <a:cs typeface="Calibri" panose="020F0502020204030204" pitchFamily="34" charset="0"/>
                  </a:rPr>
                  <a:t>Step 1</a:t>
                </a:r>
                <a:r>
                  <a:rPr lang="en-US" sz="1900" b="1" i="1" dirty="0">
                    <a:cs typeface="Calibri" panose="020F0502020204030204" pitchFamily="34" charset="0"/>
                  </a:rPr>
                  <a:t>:</a:t>
                </a:r>
                <a:r>
                  <a:rPr lang="en-US" sz="1900" dirty="0">
                    <a:cs typeface="Calibri" panose="020F0502020204030204" pitchFamily="34" charset="0"/>
                  </a:rPr>
                  <a:t> Advance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1</m:t>
                        </m:r>
                      </m:sub>
                    </m:sSub>
                  </m:oMath>
                </a14:m>
                <a:r>
                  <a:rPr lang="en-US" sz="1900" dirty="0">
                    <a:cs typeface="Calibri" panose="020F0502020204030204" pitchFamily="34" charset="0"/>
                  </a:rPr>
                  <a:t> solution from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sub>
                    </m:sSub>
                  </m:oMath>
                </a14:m>
                <a:r>
                  <a:rPr lang="en-US" sz="1900" dirty="0">
                    <a:cs typeface="Calibri" panose="020F0502020204030204" pitchFamily="34" charset="0"/>
                  </a:rPr>
                  <a:t> to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r>
                          <a:rPr lang="en-US" sz="1900" i="1">
                            <a:latin typeface="Cambria Math" panose="02040503050406030204" pitchFamily="18" charset="0"/>
                          </a:rPr>
                          <m:t>+1</m:t>
                        </m:r>
                      </m:sub>
                    </m:sSub>
                  </m:oMath>
                </a14:m>
                <a:r>
                  <a:rPr lang="en-US" sz="1900" dirty="0">
                    <a:cs typeface="Calibri" panose="020F0502020204030204" pitchFamily="34" charset="0"/>
                  </a:rPr>
                  <a:t> using time-stepper in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1</m:t>
                        </m:r>
                      </m:sub>
                    </m:sSub>
                  </m:oMath>
                </a14:m>
                <a:r>
                  <a:rPr lang="en-US" sz="1900" dirty="0">
                    <a:cs typeface="Calibri" panose="020F0502020204030204" pitchFamily="34" charset="0"/>
                  </a:rPr>
                  <a:t> with time-step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ea typeface="Cambria Math" panose="02040503050406030204" pitchFamily="18" charset="0"/>
                            <a:cs typeface="Calibri" panose="020F0502020204030204" pitchFamily="34" charset="0"/>
                          </a:rPr>
                          <m:t>𝛥</m:t>
                        </m:r>
                        <m:r>
                          <a:rPr lang="en-US" sz="1900" i="1">
                            <a:latin typeface="Cambria Math" panose="02040503050406030204" pitchFamily="18" charset="0"/>
                            <a:ea typeface="Cambria Math" panose="02040503050406030204" pitchFamily="18" charset="0"/>
                            <a:cs typeface="Calibri" panose="020F0502020204030204" pitchFamily="34" charset="0"/>
                          </a:rPr>
                          <m:t>𝑡</m:t>
                        </m:r>
                      </m:e>
                      <m:sub>
                        <m:r>
                          <a:rPr lang="en-US" sz="1900" i="1">
                            <a:latin typeface="Cambria Math" panose="02040503050406030204" pitchFamily="18" charset="0"/>
                          </a:rPr>
                          <m:t>1</m:t>
                        </m:r>
                      </m:sub>
                    </m:sSub>
                    <m:r>
                      <a:rPr lang="en-US" sz="1900">
                        <a:latin typeface="Cambria Math" panose="02040503050406030204" pitchFamily="18" charset="0"/>
                      </a:rPr>
                      <m:t>, </m:t>
                    </m:r>
                  </m:oMath>
                </a14:m>
                <a:r>
                  <a:rPr lang="en-US" sz="1900" dirty="0"/>
                  <a:t>using solution in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2</m:t>
                        </m:r>
                      </m:sub>
                    </m:sSub>
                  </m:oMath>
                </a14:m>
                <a:r>
                  <a:rPr lang="en-US" sz="1900" dirty="0">
                    <a:cs typeface="Calibri" panose="020F0502020204030204" pitchFamily="34" charset="0"/>
                  </a:rPr>
                  <a:t> interpolated to </a:t>
                </a:r>
                <a14:m>
                  <m:oMath xmlns:m="http://schemas.openxmlformats.org/officeDocument/2006/math">
                    <m:sSub>
                      <m:sSubPr>
                        <m:ctrlPr>
                          <a:rPr lang="en-US" sz="1900" i="1">
                            <a:latin typeface="Cambria Math" panose="02040503050406030204" pitchFamily="18" charset="0"/>
                            <a:cs typeface="Calibri" panose="020F0502020204030204" pitchFamily="34" charset="0"/>
                          </a:rPr>
                        </m:ctrlPr>
                      </m:sSubPr>
                      <m:e>
                        <m:r>
                          <m:rPr>
                            <m:sty m:val="p"/>
                          </m:rPr>
                          <a:rPr lang="el-GR" sz="1900" i="1">
                            <a:latin typeface="Cambria Math" panose="02040503050406030204" pitchFamily="18" charset="0"/>
                            <a:ea typeface="Cambria Math" panose="02040503050406030204" pitchFamily="18" charset="0"/>
                            <a:cs typeface="Calibri" panose="020F0502020204030204" pitchFamily="34" charset="0"/>
                          </a:rPr>
                          <m:t>Γ</m:t>
                        </m:r>
                      </m:e>
                      <m:sub>
                        <m:r>
                          <a:rPr lang="en-US" sz="1900" i="1">
                            <a:latin typeface="Cambria Math" panose="02040503050406030204" pitchFamily="18" charset="0"/>
                            <a:cs typeface="Calibri" panose="020F0502020204030204" pitchFamily="34" charset="0"/>
                          </a:rPr>
                          <m:t>1</m:t>
                        </m:r>
                      </m:sub>
                    </m:sSub>
                  </m:oMath>
                </a14:m>
                <a:r>
                  <a:rPr lang="en-US" sz="1900" dirty="0"/>
                  <a:t> at times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sub>
                    </m:sSub>
                    <m:r>
                      <a:rPr lang="en-US" sz="1900" i="1">
                        <a:latin typeface="Cambria Math" panose="02040503050406030204" pitchFamily="18" charset="0"/>
                      </a:rPr>
                      <m:t>+</m:t>
                    </m:r>
                    <m:r>
                      <a:rPr lang="en-US" sz="1900" i="1">
                        <a:latin typeface="Cambria Math" panose="02040503050406030204" pitchFamily="18" charset="0"/>
                      </a:rPr>
                      <m:t>𝑛</m:t>
                    </m:r>
                    <m:sSub>
                      <m:sSubPr>
                        <m:ctrlPr>
                          <a:rPr lang="en-US" sz="1900" i="1">
                            <a:latin typeface="Cambria Math" panose="02040503050406030204" pitchFamily="18" charset="0"/>
                          </a:rPr>
                        </m:ctrlPr>
                      </m:sSubPr>
                      <m:e>
                        <m:r>
                          <a:rPr lang="en-US" sz="1900" i="1">
                            <a:latin typeface="Cambria Math" panose="02040503050406030204" pitchFamily="18" charset="0"/>
                            <a:ea typeface="Cambria Math" panose="02040503050406030204" pitchFamily="18" charset="0"/>
                            <a:cs typeface="Calibri" panose="020F0502020204030204" pitchFamily="34" charset="0"/>
                          </a:rPr>
                          <m:t>𝛥</m:t>
                        </m:r>
                        <m:r>
                          <a:rPr lang="en-US" sz="1900" i="1">
                            <a:latin typeface="Cambria Math" panose="02040503050406030204" pitchFamily="18" charset="0"/>
                            <a:ea typeface="Cambria Math" panose="02040503050406030204" pitchFamily="18" charset="0"/>
                            <a:cs typeface="Calibri" panose="020F0502020204030204" pitchFamily="34" charset="0"/>
                          </a:rPr>
                          <m:t>𝑡</m:t>
                        </m:r>
                      </m:e>
                      <m:sub>
                        <m:r>
                          <a:rPr lang="en-US" sz="1900" i="1">
                            <a:latin typeface="Cambria Math" panose="02040503050406030204" pitchFamily="18" charset="0"/>
                          </a:rPr>
                          <m:t>1</m:t>
                        </m:r>
                      </m:sub>
                    </m:sSub>
                    <m:r>
                      <a:rPr lang="en-US" sz="1900">
                        <a:latin typeface="Cambria Math" panose="02040503050406030204" pitchFamily="18" charset="0"/>
                      </a:rPr>
                      <m:t>.</m:t>
                    </m:r>
                  </m:oMath>
                </a14:m>
                <a:endParaRPr lang="en-US" sz="1900" dirty="0"/>
              </a:p>
              <a:p>
                <a:endParaRPr lang="en-US" sz="400" dirty="0"/>
              </a:p>
              <a:p>
                <a:endParaRPr lang="en-US" sz="400" dirty="0"/>
              </a:p>
              <a:p>
                <a:r>
                  <a:rPr lang="en-US" sz="1900" b="1" i="1" u="sng" dirty="0">
                    <a:cs typeface="Calibri" panose="020F0502020204030204" pitchFamily="34" charset="0"/>
                  </a:rPr>
                  <a:t>Step 2</a:t>
                </a:r>
                <a:r>
                  <a:rPr lang="en-US" sz="1900" b="1" i="1" dirty="0">
                    <a:cs typeface="Calibri" panose="020F0502020204030204" pitchFamily="34" charset="0"/>
                  </a:rPr>
                  <a:t>:</a:t>
                </a:r>
                <a:r>
                  <a:rPr lang="en-US" sz="1900" i="1" dirty="0">
                    <a:cs typeface="Calibri" panose="020F0502020204030204" pitchFamily="34" charset="0"/>
                  </a:rPr>
                  <a:t> </a:t>
                </a:r>
                <a:r>
                  <a:rPr lang="en-US" sz="1900" dirty="0">
                    <a:cs typeface="Calibri" panose="020F0502020204030204" pitchFamily="34" charset="0"/>
                  </a:rPr>
                  <a:t>Advance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2</m:t>
                        </m:r>
                      </m:sub>
                    </m:sSub>
                  </m:oMath>
                </a14:m>
                <a:r>
                  <a:rPr lang="en-US" sz="1900" dirty="0">
                    <a:cs typeface="Calibri" panose="020F0502020204030204" pitchFamily="34" charset="0"/>
                  </a:rPr>
                  <a:t> solution from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sub>
                    </m:sSub>
                  </m:oMath>
                </a14:m>
                <a:r>
                  <a:rPr lang="en-US" sz="1900" dirty="0">
                    <a:cs typeface="Calibri" panose="020F0502020204030204" pitchFamily="34" charset="0"/>
                  </a:rPr>
                  <a:t> to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r>
                          <a:rPr lang="en-US" sz="1900" i="1">
                            <a:latin typeface="Cambria Math" panose="02040503050406030204" pitchFamily="18" charset="0"/>
                          </a:rPr>
                          <m:t>+1</m:t>
                        </m:r>
                      </m:sub>
                    </m:sSub>
                  </m:oMath>
                </a14:m>
                <a:r>
                  <a:rPr lang="en-US" sz="1900" dirty="0">
                    <a:cs typeface="Calibri" panose="020F0502020204030204" pitchFamily="34" charset="0"/>
                  </a:rPr>
                  <a:t> using time-stepper in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2</m:t>
                        </m:r>
                      </m:sub>
                    </m:sSub>
                  </m:oMath>
                </a14:m>
                <a:r>
                  <a:rPr lang="en-US" sz="1900" dirty="0">
                    <a:cs typeface="Calibri" panose="020F0502020204030204" pitchFamily="34" charset="0"/>
                  </a:rPr>
                  <a:t> with time-step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ea typeface="Cambria Math" panose="02040503050406030204" pitchFamily="18" charset="0"/>
                            <a:cs typeface="Calibri" panose="020F0502020204030204" pitchFamily="34" charset="0"/>
                          </a:rPr>
                          <m:t>𝛥</m:t>
                        </m:r>
                        <m:r>
                          <a:rPr lang="en-US" sz="1900" i="1">
                            <a:latin typeface="Cambria Math" panose="02040503050406030204" pitchFamily="18" charset="0"/>
                            <a:ea typeface="Cambria Math" panose="02040503050406030204" pitchFamily="18" charset="0"/>
                            <a:cs typeface="Calibri" panose="020F0502020204030204" pitchFamily="34" charset="0"/>
                          </a:rPr>
                          <m:t>𝑡</m:t>
                        </m:r>
                      </m:e>
                      <m:sub>
                        <m:r>
                          <a:rPr lang="en-US" sz="1900" i="1">
                            <a:latin typeface="Cambria Math" panose="02040503050406030204" pitchFamily="18" charset="0"/>
                          </a:rPr>
                          <m:t>2</m:t>
                        </m:r>
                      </m:sub>
                    </m:sSub>
                    <m:r>
                      <a:rPr lang="en-US" sz="1900">
                        <a:latin typeface="Cambria Math" panose="02040503050406030204" pitchFamily="18" charset="0"/>
                      </a:rPr>
                      <m:t>, </m:t>
                    </m:r>
                  </m:oMath>
                </a14:m>
                <a:r>
                  <a:rPr lang="en-US" sz="1900" dirty="0"/>
                  <a:t>using solution in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1</m:t>
                        </m:r>
                      </m:sub>
                    </m:sSub>
                  </m:oMath>
                </a14:m>
                <a:r>
                  <a:rPr lang="en-US" sz="1900" dirty="0">
                    <a:cs typeface="Calibri" panose="020F0502020204030204" pitchFamily="34" charset="0"/>
                  </a:rPr>
                  <a:t> interpolated to </a:t>
                </a:r>
                <a14:m>
                  <m:oMath xmlns:m="http://schemas.openxmlformats.org/officeDocument/2006/math">
                    <m:sSub>
                      <m:sSubPr>
                        <m:ctrlPr>
                          <a:rPr lang="en-US" sz="1900" i="1">
                            <a:latin typeface="Cambria Math" panose="02040503050406030204" pitchFamily="18" charset="0"/>
                            <a:cs typeface="Calibri" panose="020F0502020204030204" pitchFamily="34" charset="0"/>
                          </a:rPr>
                        </m:ctrlPr>
                      </m:sSubPr>
                      <m:e>
                        <m:r>
                          <m:rPr>
                            <m:sty m:val="p"/>
                          </m:rPr>
                          <a:rPr lang="el-GR" sz="1900" i="1">
                            <a:latin typeface="Cambria Math" panose="02040503050406030204" pitchFamily="18" charset="0"/>
                            <a:ea typeface="Cambria Math" panose="02040503050406030204" pitchFamily="18" charset="0"/>
                            <a:cs typeface="Calibri" panose="020F0502020204030204" pitchFamily="34" charset="0"/>
                          </a:rPr>
                          <m:t>Γ</m:t>
                        </m:r>
                      </m:e>
                      <m:sub>
                        <m:r>
                          <a:rPr lang="en-US" sz="1900" i="1">
                            <a:latin typeface="Cambria Math" panose="02040503050406030204" pitchFamily="18" charset="0"/>
                            <a:cs typeface="Calibri" panose="020F0502020204030204" pitchFamily="34" charset="0"/>
                          </a:rPr>
                          <m:t>2</m:t>
                        </m:r>
                      </m:sub>
                    </m:sSub>
                  </m:oMath>
                </a14:m>
                <a:r>
                  <a:rPr lang="en-US" sz="1900" dirty="0"/>
                  <a:t> at times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sub>
                    </m:sSub>
                    <m:r>
                      <a:rPr lang="en-US" sz="1900" i="1">
                        <a:latin typeface="Cambria Math" panose="02040503050406030204" pitchFamily="18" charset="0"/>
                      </a:rPr>
                      <m:t>+</m:t>
                    </m:r>
                    <m:r>
                      <a:rPr lang="en-US" sz="1900" i="1">
                        <a:latin typeface="Cambria Math" panose="02040503050406030204" pitchFamily="18" charset="0"/>
                      </a:rPr>
                      <m:t>𝑛</m:t>
                    </m:r>
                    <m:sSub>
                      <m:sSubPr>
                        <m:ctrlPr>
                          <a:rPr lang="en-US" sz="1900" i="1">
                            <a:latin typeface="Cambria Math" panose="02040503050406030204" pitchFamily="18" charset="0"/>
                          </a:rPr>
                        </m:ctrlPr>
                      </m:sSubPr>
                      <m:e>
                        <m:r>
                          <a:rPr lang="en-US" sz="1900" i="1">
                            <a:latin typeface="Cambria Math" panose="02040503050406030204" pitchFamily="18" charset="0"/>
                            <a:ea typeface="Cambria Math" panose="02040503050406030204" pitchFamily="18" charset="0"/>
                            <a:cs typeface="Calibri" panose="020F0502020204030204" pitchFamily="34" charset="0"/>
                          </a:rPr>
                          <m:t>𝛥</m:t>
                        </m:r>
                        <m:r>
                          <a:rPr lang="en-US" sz="1900" i="1">
                            <a:latin typeface="Cambria Math" panose="02040503050406030204" pitchFamily="18" charset="0"/>
                            <a:ea typeface="Cambria Math" panose="02040503050406030204" pitchFamily="18" charset="0"/>
                            <a:cs typeface="Calibri" panose="020F0502020204030204" pitchFamily="34" charset="0"/>
                          </a:rPr>
                          <m:t>𝑡</m:t>
                        </m:r>
                      </m:e>
                      <m:sub>
                        <m:r>
                          <a:rPr lang="en-US" sz="1900" i="1">
                            <a:latin typeface="Cambria Math" panose="02040503050406030204" pitchFamily="18" charset="0"/>
                          </a:rPr>
                          <m:t>2</m:t>
                        </m:r>
                      </m:sub>
                    </m:sSub>
                  </m:oMath>
                </a14:m>
                <a:r>
                  <a:rPr lang="en-US" sz="1900" dirty="0"/>
                  <a:t>.</a:t>
                </a:r>
              </a:p>
              <a:p>
                <a:endParaRPr lang="en-US" sz="400" b="1" i="1" u="sng" dirty="0"/>
              </a:p>
              <a:p>
                <a:endParaRPr lang="en-US" sz="400" b="1" i="1" u="sng" dirty="0"/>
              </a:p>
              <a:p>
                <a:r>
                  <a:rPr lang="en-US" sz="1900" b="1" i="1" u="sng" dirty="0"/>
                  <a:t>Step 3</a:t>
                </a:r>
                <a:r>
                  <a:rPr lang="en-US" sz="1900" b="1" i="1" dirty="0"/>
                  <a:t>: </a:t>
                </a:r>
                <a:r>
                  <a:rPr lang="en-US" sz="1900" dirty="0"/>
                  <a:t>Check for convergence at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r>
                          <a:rPr lang="en-US" sz="1900" i="1">
                            <a:latin typeface="Cambria Math" panose="02040503050406030204" pitchFamily="18" charset="0"/>
                          </a:rPr>
                          <m:t>+1</m:t>
                        </m:r>
                      </m:sub>
                    </m:sSub>
                  </m:oMath>
                </a14:m>
                <a:r>
                  <a:rPr lang="en-US" sz="1900" dirty="0">
                    <a:cs typeface="Calibri" panose="020F0502020204030204" pitchFamily="34" charset="0"/>
                  </a:rPr>
                  <a:t>.</a:t>
                </a:r>
              </a:p>
              <a:p>
                <a:endParaRPr lang="en-US" sz="200" dirty="0">
                  <a:cs typeface="Calibri" panose="020F0502020204030204" pitchFamily="34" charset="0"/>
                </a:endParaRPr>
              </a:p>
              <a:p>
                <a:endParaRPr lang="en-US" sz="200" dirty="0">
                  <a:cs typeface="Calibri" panose="020F0502020204030204" pitchFamily="34" charset="0"/>
                </a:endParaRPr>
              </a:p>
              <a:p>
                <a:pPr marL="342900" indent="-342900">
                  <a:buFont typeface="Wingdings" panose="05000000000000000000" pitchFamily="2" charset="2"/>
                  <a:buChar char="Ø"/>
                </a:pPr>
                <a:r>
                  <a:rPr lang="en-US" sz="1900" dirty="0">
                    <a:cs typeface="Calibri" panose="020F0502020204030204" pitchFamily="34" charset="0"/>
                  </a:rPr>
                  <a:t>If </a:t>
                </a:r>
                <a:r>
                  <a:rPr lang="en-US" sz="1900" dirty="0" err="1">
                    <a:cs typeface="Calibri" panose="020F0502020204030204" pitchFamily="34" charset="0"/>
                  </a:rPr>
                  <a:t>unconverged</a:t>
                </a:r>
                <a:r>
                  <a:rPr lang="en-US" sz="1900" dirty="0">
                    <a:cs typeface="Calibri" panose="020F0502020204030204" pitchFamily="34" charset="0"/>
                  </a:rPr>
                  <a:t>, return to Step 1. </a:t>
                </a:r>
              </a:p>
              <a:p>
                <a:pPr marL="342900" indent="-342900">
                  <a:buFont typeface="Wingdings" panose="05000000000000000000" pitchFamily="2" charset="2"/>
                  <a:buChar char="Ø"/>
                </a:pPr>
                <a:endParaRPr lang="en-US" sz="200" dirty="0">
                  <a:cs typeface="Calibri" panose="020F0502020204030204" pitchFamily="34" charset="0"/>
                </a:endParaRPr>
              </a:p>
              <a:p>
                <a:pPr marL="342900" indent="-342900">
                  <a:buFont typeface="Wingdings" panose="05000000000000000000" pitchFamily="2" charset="2"/>
                  <a:buChar char="Ø"/>
                </a:pPr>
                <a:r>
                  <a:rPr lang="en-US" sz="1900" dirty="0">
                    <a:cs typeface="Calibri" panose="020F0502020204030204" pitchFamily="34" charset="0"/>
                  </a:rPr>
                  <a:t>If converged, set </a:t>
                </a:r>
                <a14:m>
                  <m:oMath xmlns:m="http://schemas.openxmlformats.org/officeDocument/2006/math">
                    <m:r>
                      <a:rPr lang="en-US" sz="1900" i="1" dirty="0">
                        <a:latin typeface="Cambria Math" panose="02040503050406030204" pitchFamily="18" charset="0"/>
                        <a:cs typeface="Calibri" panose="020F0502020204030204" pitchFamily="34" charset="0"/>
                      </a:rPr>
                      <m:t>𝑖</m:t>
                    </m:r>
                    <m:r>
                      <a:rPr lang="en-US" sz="1900" i="1" dirty="0">
                        <a:latin typeface="Cambria Math" panose="02040503050406030204" pitchFamily="18" charset="0"/>
                        <a:cs typeface="Calibri" panose="020F0502020204030204" pitchFamily="34" charset="0"/>
                      </a:rPr>
                      <m:t>= </m:t>
                    </m:r>
                    <m:r>
                      <a:rPr lang="en-US" sz="1900" i="1" dirty="0">
                        <a:latin typeface="Cambria Math" panose="02040503050406030204" pitchFamily="18" charset="0"/>
                        <a:cs typeface="Calibri" panose="020F0502020204030204" pitchFamily="34" charset="0"/>
                      </a:rPr>
                      <m:t>𝑖</m:t>
                    </m:r>
                    <m:r>
                      <a:rPr lang="en-US" sz="1900" i="1" dirty="0">
                        <a:latin typeface="Cambria Math" panose="02040503050406030204" pitchFamily="18" charset="0"/>
                        <a:cs typeface="Calibri" panose="020F0502020204030204" pitchFamily="34" charset="0"/>
                      </a:rPr>
                      <m:t>+1 </m:t>
                    </m:r>
                  </m:oMath>
                </a14:m>
                <a:r>
                  <a:rPr lang="en-US" sz="1900" dirty="0">
                    <a:cs typeface="Calibri" panose="020F0502020204030204" pitchFamily="34" charset="0"/>
                  </a:rPr>
                  <a:t>and return to Step 1.</a:t>
                </a:r>
              </a:p>
              <a:p>
                <a:endParaRPr lang="en-US" sz="1900" dirty="0"/>
              </a:p>
              <a:p>
                <a:endParaRPr lang="en-US" sz="1900" dirty="0"/>
              </a:p>
              <a:p>
                <a:endParaRPr lang="en-US" sz="1900" i="1" dirty="0">
                  <a:cs typeface="Calibri" panose="020F0502020204030204" pitchFamily="34" charset="0"/>
                </a:endParaRPr>
              </a:p>
              <a:p>
                <a:endParaRPr lang="en-US" sz="1900" dirty="0"/>
              </a:p>
              <a:p>
                <a:endParaRPr lang="en-US" sz="1900" dirty="0">
                  <a:cs typeface="Calibri" panose="020F0502020204030204" pitchFamily="34" charset="0"/>
                </a:endParaRPr>
              </a:p>
              <a:p>
                <a:endParaRPr lang="en-US" sz="400" b="1" i="1" dirty="0">
                  <a:cs typeface="Calibri" panose="020F0502020204030204" pitchFamily="34" charset="0"/>
                </a:endParaRPr>
              </a:p>
              <a:p>
                <a:endParaRPr lang="en-US" sz="2000" b="1" i="1" dirty="0">
                  <a:cs typeface="Calibri" panose="020F0502020204030204" pitchFamily="34" charset="0"/>
                </a:endParaRPr>
              </a:p>
            </p:txBody>
          </p:sp>
        </mc:Choice>
        <mc:Fallback xmlns="">
          <p:sp>
            <p:nvSpPr>
              <p:cNvPr id="12" name="TextBox 11">
                <a:extLst>
                  <a:ext uri="{FF2B5EF4-FFF2-40B4-BE49-F238E27FC236}">
                    <a16:creationId xmlns:a16="http://schemas.microsoft.com/office/drawing/2014/main" id="{FD9532F9-C034-4B8D-A87A-67EE38BEBD56}"/>
                  </a:ext>
                </a:extLst>
              </p:cNvPr>
              <p:cNvSpPr txBox="1">
                <a:spLocks noRot="1" noChangeAspect="1" noMove="1" noResize="1" noEditPoints="1" noAdjustHandles="1" noChangeArrowheads="1" noChangeShapeType="1" noTextEdit="1"/>
              </p:cNvSpPr>
              <p:nvPr/>
            </p:nvSpPr>
            <p:spPr>
              <a:xfrm>
                <a:off x="337800" y="3746543"/>
                <a:ext cx="11669701" cy="4724370"/>
              </a:xfrm>
              <a:prstGeom prst="rect">
                <a:avLst/>
              </a:prstGeom>
              <a:blipFill>
                <a:blip r:embed="rId3"/>
                <a:stretch>
                  <a:fillRect l="-470" t="-774"/>
                </a:stretch>
              </a:blipFill>
            </p:spPr>
            <p:txBody>
              <a:bodyPr/>
              <a:lstStyle/>
              <a:p>
                <a:r>
                  <a:rPr lang="en-US">
                    <a:noFill/>
                  </a:rPr>
                  <a:t> </a:t>
                </a:r>
              </a:p>
            </p:txBody>
          </p:sp>
        </mc:Fallback>
      </mc:AlternateContent>
      <p:grpSp>
        <p:nvGrpSpPr>
          <p:cNvPr id="20" name="Group 19">
            <a:extLst>
              <a:ext uri="{FF2B5EF4-FFF2-40B4-BE49-F238E27FC236}">
                <a16:creationId xmlns:a16="http://schemas.microsoft.com/office/drawing/2014/main" id="{2B1513E3-B32F-4A19-93CD-7ADB2556E141}"/>
              </a:ext>
            </a:extLst>
          </p:cNvPr>
          <p:cNvGrpSpPr/>
          <p:nvPr/>
        </p:nvGrpSpPr>
        <p:grpSpPr>
          <a:xfrm>
            <a:off x="657122" y="1238320"/>
            <a:ext cx="6446745" cy="2104379"/>
            <a:chOff x="538359" y="2231154"/>
            <a:chExt cx="6446745" cy="2104379"/>
          </a:xfrm>
        </p:grpSpPr>
        <p:pic>
          <p:nvPicPr>
            <p:cNvPr id="21" name="Picture 20" descr="Schwarz-time-integration.png">
              <a:extLst>
                <a:ext uri="{FF2B5EF4-FFF2-40B4-BE49-F238E27FC236}">
                  <a16:creationId xmlns:a16="http://schemas.microsoft.com/office/drawing/2014/main" id="{0D442A46-2135-4FCE-81D9-6D723D4811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6968" y="2406149"/>
              <a:ext cx="4898136" cy="1929384"/>
            </a:xfrm>
            <a:prstGeom prst="rect">
              <a:avLst/>
            </a:prstGeom>
          </p:spPr>
        </p:pic>
        <p:pic>
          <p:nvPicPr>
            <p:cNvPr id="22" name="Picture 21" descr="Schwarz-domains.png">
              <a:extLst>
                <a:ext uri="{FF2B5EF4-FFF2-40B4-BE49-F238E27FC236}">
                  <a16:creationId xmlns:a16="http://schemas.microsoft.com/office/drawing/2014/main" id="{5C69E27E-142A-4482-95DC-67D3AA4E7F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359" y="2231154"/>
              <a:ext cx="1150530" cy="2064791"/>
            </a:xfrm>
            <a:prstGeom prst="rect">
              <a:avLst/>
            </a:prstGeom>
          </p:spPr>
        </p:pic>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AD3475B-1792-4482-9D9E-485179614B61}"/>
                    </a:ext>
                  </a:extLst>
                </p:cNvPr>
                <p:cNvSpPr txBox="1"/>
                <p:nvPr/>
              </p:nvSpPr>
              <p:spPr>
                <a:xfrm>
                  <a:off x="1962614" y="2257496"/>
                  <a:ext cx="80288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0</m:t>
                            </m:r>
                          </m:sub>
                        </m:sSub>
                      </m:oMath>
                    </m:oMathPara>
                  </a14:m>
                  <a:endParaRPr lang="en-US" dirty="0"/>
                </a:p>
              </p:txBody>
            </p:sp>
          </mc:Choice>
          <mc:Fallback xmlns="">
            <p:sp>
              <p:nvSpPr>
                <p:cNvPr id="50" name="TextBox 49">
                  <a:extLst>
                    <a:ext uri="{FF2B5EF4-FFF2-40B4-BE49-F238E27FC236}">
                      <a16:creationId xmlns:a16="http://schemas.microsoft.com/office/drawing/2014/main" id="{D15334C3-9C67-40DC-91D5-47AD4405FF28}"/>
                    </a:ext>
                  </a:extLst>
                </p:cNvPr>
                <p:cNvSpPr txBox="1">
                  <a:spLocks noRot="1" noChangeAspect="1" noMove="1" noResize="1" noEditPoints="1" noAdjustHandles="1" noChangeArrowheads="1" noChangeShapeType="1" noTextEdit="1"/>
                </p:cNvSpPr>
                <p:nvPr/>
              </p:nvSpPr>
              <p:spPr>
                <a:xfrm>
                  <a:off x="1962614" y="2257496"/>
                  <a:ext cx="802888" cy="369332"/>
                </a:xfrm>
                <a:prstGeom prst="rect">
                  <a:avLst/>
                </a:prstGeom>
                <a:blipFill>
                  <a:blip r:embed="rId6"/>
                  <a:stretch>
                    <a:fillRect/>
                  </a:stretch>
                </a:blipFill>
              </p:spPr>
              <p:txBody>
                <a:bodyPr/>
                <a:lstStyle/>
                <a:p>
                  <a:r>
                    <a:rPr lang="en-US">
                      <a:noFill/>
                    </a:rPr>
                    <a:t> </a:t>
                  </a:r>
                </a:p>
              </p:txBody>
            </p:sp>
          </mc:Fallback>
        </mc:AlternateContent>
      </p:grpSp>
      <p:sp>
        <p:nvSpPr>
          <p:cNvPr id="25" name="Rectangle 24">
            <a:extLst>
              <a:ext uri="{FF2B5EF4-FFF2-40B4-BE49-F238E27FC236}">
                <a16:creationId xmlns:a16="http://schemas.microsoft.com/office/drawing/2014/main" id="{73965508-7F47-4D53-BDAB-A2723924ADF7}"/>
              </a:ext>
            </a:extLst>
          </p:cNvPr>
          <p:cNvSpPr/>
          <p:nvPr/>
        </p:nvSpPr>
        <p:spPr>
          <a:xfrm>
            <a:off x="2019077" y="1147869"/>
            <a:ext cx="2615971" cy="227920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7" name="Rectangle 26">
            <a:extLst>
              <a:ext uri="{FF2B5EF4-FFF2-40B4-BE49-F238E27FC236}">
                <a16:creationId xmlns:a16="http://schemas.microsoft.com/office/drawing/2014/main" id="{109F000B-0EB2-40C0-9C34-C3A01BD879B8}"/>
              </a:ext>
            </a:extLst>
          </p:cNvPr>
          <p:cNvSpPr/>
          <p:nvPr/>
        </p:nvSpPr>
        <p:spPr>
          <a:xfrm>
            <a:off x="623670" y="1216017"/>
            <a:ext cx="1230271" cy="122720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BC73AB9A-B0C2-4FE0-AFA7-73259F30BB3E}"/>
              </a:ext>
            </a:extLst>
          </p:cNvPr>
          <p:cNvCxnSpPr>
            <a:cxnSpLocks/>
          </p:cNvCxnSpPr>
          <p:nvPr/>
        </p:nvCxnSpPr>
        <p:spPr>
          <a:xfrm>
            <a:off x="4636693" y="2264801"/>
            <a:ext cx="2469718" cy="0"/>
          </a:xfrm>
          <a:prstGeom prst="straightConnector1">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9CC4DCA3-863E-40F4-8959-D6125CE2DCFE}"/>
                  </a:ext>
                </a:extLst>
              </p:cNvPr>
              <p:cNvSpPr txBox="1"/>
              <p:nvPr/>
            </p:nvSpPr>
            <p:spPr>
              <a:xfrm>
                <a:off x="5216853" y="1906248"/>
                <a:ext cx="3378569"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Integrate using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cs typeface="Calibri" panose="020F0502020204030204" pitchFamily="34" charset="0"/>
                          </a:rPr>
                          <m:t>𝛥</m:t>
                        </m:r>
                        <m:r>
                          <a:rPr lang="en-US" sz="1400" i="1">
                            <a:latin typeface="Cambria Math" panose="02040503050406030204" pitchFamily="18" charset="0"/>
                            <a:ea typeface="Cambria Math" panose="02040503050406030204" pitchFamily="18" charset="0"/>
                            <a:cs typeface="Calibri" panose="020F0502020204030204" pitchFamily="34" charset="0"/>
                          </a:rPr>
                          <m:t>𝑡</m:t>
                        </m:r>
                      </m:e>
                      <m:sub>
                        <m:r>
                          <a:rPr lang="en-US" sz="1400" i="1">
                            <a:latin typeface="Cambria Math" panose="02040503050406030204" pitchFamily="18" charset="0"/>
                          </a:rPr>
                          <m:t>1</m:t>
                        </m:r>
                      </m:sub>
                    </m:sSub>
                  </m:oMath>
                </a14:m>
                <a:endParaRPr lang="en-US" sz="1400" dirty="0">
                  <a:latin typeface="Calibri" panose="020F0502020204030204" pitchFamily="34" charset="0"/>
                  <a:cs typeface="Calibri" panose="020F0502020204030204" pitchFamily="34" charset="0"/>
                </a:endParaRPr>
              </a:p>
            </p:txBody>
          </p:sp>
        </mc:Choice>
        <mc:Fallback xmlns="">
          <p:sp>
            <p:nvSpPr>
              <p:cNvPr id="29" name="TextBox 28">
                <a:extLst>
                  <a:ext uri="{FF2B5EF4-FFF2-40B4-BE49-F238E27FC236}">
                    <a16:creationId xmlns:a16="http://schemas.microsoft.com/office/drawing/2014/main" id="{9CC4DCA3-863E-40F4-8959-D6125CE2DCFE}"/>
                  </a:ext>
                </a:extLst>
              </p:cNvPr>
              <p:cNvSpPr txBox="1">
                <a:spLocks noRot="1" noChangeAspect="1" noMove="1" noResize="1" noEditPoints="1" noAdjustHandles="1" noChangeArrowheads="1" noChangeShapeType="1" noTextEdit="1"/>
              </p:cNvSpPr>
              <p:nvPr/>
            </p:nvSpPr>
            <p:spPr>
              <a:xfrm>
                <a:off x="5216853" y="1906248"/>
                <a:ext cx="3378569" cy="307777"/>
              </a:xfrm>
              <a:prstGeom prst="rect">
                <a:avLst/>
              </a:prstGeom>
              <a:blipFill>
                <a:blip r:embed="rId7"/>
                <a:stretch>
                  <a:fillRect l="-542" t="-40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427C3FC3-7943-475D-A5C7-B9368995DAE1}"/>
                  </a:ext>
                </a:extLst>
              </p:cNvPr>
              <p:cNvSpPr txBox="1"/>
              <p:nvPr/>
            </p:nvSpPr>
            <p:spPr>
              <a:xfrm>
                <a:off x="6892442" y="1265362"/>
                <a:ext cx="80288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2</m:t>
                          </m:r>
                        </m:sub>
                      </m:sSub>
                    </m:oMath>
                  </m:oMathPara>
                </a14:m>
                <a:endParaRPr lang="en-US" dirty="0"/>
              </a:p>
            </p:txBody>
          </p:sp>
        </mc:Choice>
        <mc:Fallback xmlns="">
          <p:sp>
            <p:nvSpPr>
              <p:cNvPr id="30" name="TextBox 29">
                <a:extLst>
                  <a:ext uri="{FF2B5EF4-FFF2-40B4-BE49-F238E27FC236}">
                    <a16:creationId xmlns:a16="http://schemas.microsoft.com/office/drawing/2014/main" id="{427C3FC3-7943-475D-A5C7-B9368995DAE1}"/>
                  </a:ext>
                </a:extLst>
              </p:cNvPr>
              <p:cNvSpPr txBox="1">
                <a:spLocks noRot="1" noChangeAspect="1" noMove="1" noResize="1" noEditPoints="1" noAdjustHandles="1" noChangeArrowheads="1" noChangeShapeType="1" noTextEdit="1"/>
              </p:cNvSpPr>
              <p:nvPr/>
            </p:nvSpPr>
            <p:spPr>
              <a:xfrm>
                <a:off x="6892442" y="1265362"/>
                <a:ext cx="802888" cy="369332"/>
              </a:xfrm>
              <a:prstGeom prst="rect">
                <a:avLst/>
              </a:prstGeom>
              <a:blipFill>
                <a:blip r:embed="rId8"/>
                <a:stretch>
                  <a:fillRect b="-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1F98729D-0BF2-4CDA-A64A-40380218BA93}"/>
                  </a:ext>
                </a:extLst>
              </p:cNvPr>
              <p:cNvSpPr txBox="1"/>
              <p:nvPr/>
            </p:nvSpPr>
            <p:spPr>
              <a:xfrm>
                <a:off x="4487050" y="1294400"/>
                <a:ext cx="80288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1</m:t>
                          </m:r>
                        </m:sub>
                      </m:sSub>
                    </m:oMath>
                  </m:oMathPara>
                </a14:m>
                <a:endParaRPr lang="en-US" dirty="0"/>
              </a:p>
            </p:txBody>
          </p:sp>
        </mc:Choice>
        <mc:Fallback xmlns="">
          <p:sp>
            <p:nvSpPr>
              <p:cNvPr id="31" name="TextBox 30">
                <a:extLst>
                  <a:ext uri="{FF2B5EF4-FFF2-40B4-BE49-F238E27FC236}">
                    <a16:creationId xmlns:a16="http://schemas.microsoft.com/office/drawing/2014/main" id="{1F98729D-0BF2-4CDA-A64A-40380218BA93}"/>
                  </a:ext>
                </a:extLst>
              </p:cNvPr>
              <p:cNvSpPr txBox="1">
                <a:spLocks noRot="1" noChangeAspect="1" noMove="1" noResize="1" noEditPoints="1" noAdjustHandles="1" noChangeArrowheads="1" noChangeShapeType="1" noTextEdit="1"/>
              </p:cNvSpPr>
              <p:nvPr/>
            </p:nvSpPr>
            <p:spPr>
              <a:xfrm>
                <a:off x="4487050" y="1294400"/>
                <a:ext cx="802888" cy="369332"/>
              </a:xfrm>
              <a:prstGeom prst="rect">
                <a:avLst/>
              </a:prstGeom>
              <a:blipFill>
                <a:blip r:embed="rId9"/>
                <a:stretch>
                  <a:fillRect/>
                </a:stretch>
              </a:blipFill>
            </p:spPr>
            <p:txBody>
              <a:bodyPr/>
              <a:lstStyle/>
              <a:p>
                <a:r>
                  <a:rPr lang="en-US">
                    <a:noFill/>
                  </a:rPr>
                  <a:t> </a:t>
                </a:r>
              </a:p>
            </p:txBody>
          </p:sp>
        </mc:Fallback>
      </mc:AlternateContent>
      <p:cxnSp>
        <p:nvCxnSpPr>
          <p:cNvPr id="32" name="Straight Arrow Connector 31">
            <a:extLst>
              <a:ext uri="{FF2B5EF4-FFF2-40B4-BE49-F238E27FC236}">
                <a16:creationId xmlns:a16="http://schemas.microsoft.com/office/drawing/2014/main" id="{8428764E-0C8F-4659-9604-E033F0F87742}"/>
              </a:ext>
            </a:extLst>
          </p:cNvPr>
          <p:cNvCxnSpPr>
            <a:cxnSpLocks/>
          </p:cNvCxnSpPr>
          <p:nvPr/>
        </p:nvCxnSpPr>
        <p:spPr>
          <a:xfrm flipV="1">
            <a:off x="5544035" y="2547079"/>
            <a:ext cx="227375" cy="144936"/>
          </a:xfrm>
          <a:prstGeom prst="straightConnector1">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E995D79D-0E74-449E-9793-6A89D96D9341}"/>
              </a:ext>
            </a:extLst>
          </p:cNvPr>
          <p:cNvCxnSpPr>
            <a:cxnSpLocks/>
          </p:cNvCxnSpPr>
          <p:nvPr/>
        </p:nvCxnSpPr>
        <p:spPr>
          <a:xfrm flipH="1" flipV="1">
            <a:off x="5949381" y="2547079"/>
            <a:ext cx="208956" cy="144938"/>
          </a:xfrm>
          <a:prstGeom prst="straightConnector1">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852DC213-151B-460A-B94D-23DFA0772608}"/>
                  </a:ext>
                </a:extLst>
              </p:cNvPr>
              <p:cNvSpPr txBox="1"/>
              <p:nvPr/>
            </p:nvSpPr>
            <p:spPr>
              <a:xfrm>
                <a:off x="4221542" y="2337987"/>
                <a:ext cx="1462058" cy="523220"/>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Interpolate from </a:t>
                </a:r>
                <a14:m>
                  <m:oMath xmlns:m="http://schemas.openxmlformats.org/officeDocument/2006/math">
                    <m:sSub>
                      <m:sSubPr>
                        <m:ctrlPr>
                          <a:rPr lang="en-US" sz="1400" i="1">
                            <a:latin typeface="Cambria Math" panose="02040503050406030204" pitchFamily="18" charset="0"/>
                          </a:rPr>
                        </m:ctrlPr>
                      </m:sSubPr>
                      <m:e>
                        <m:r>
                          <m:rPr>
                            <m:sty m:val="p"/>
                          </m:rPr>
                          <a:rPr lang="el-GR" sz="1400" i="1">
                            <a:latin typeface="Cambria Math" panose="02040503050406030204" pitchFamily="18" charset="0"/>
                            <a:ea typeface="Cambria Math" panose="02040503050406030204" pitchFamily="18" charset="0"/>
                          </a:rPr>
                          <m:t>Ω</m:t>
                        </m:r>
                      </m:e>
                      <m:sub>
                        <m:r>
                          <a:rPr lang="en-US" sz="1400" i="1">
                            <a:latin typeface="Cambria Math" panose="02040503050406030204" pitchFamily="18" charset="0"/>
                          </a:rPr>
                          <m:t>2</m:t>
                        </m:r>
                      </m:sub>
                    </m:sSub>
                  </m:oMath>
                </a14:m>
                <a:r>
                  <a:rPr lang="en-US" sz="1400" dirty="0">
                    <a:latin typeface="Calibri" panose="020F0502020204030204" pitchFamily="34" charset="0"/>
                    <a:cs typeface="Calibri" panose="020F0502020204030204" pitchFamily="34" charset="0"/>
                  </a:rPr>
                  <a:t> to </a:t>
                </a:r>
                <a14:m>
                  <m:oMath xmlns:m="http://schemas.openxmlformats.org/officeDocument/2006/math">
                    <m:sSub>
                      <m:sSubPr>
                        <m:ctrlPr>
                          <a:rPr lang="en-US" sz="1400" i="1">
                            <a:latin typeface="Cambria Math" panose="02040503050406030204" pitchFamily="18" charset="0"/>
                            <a:cs typeface="Calibri" panose="020F0502020204030204" pitchFamily="34" charset="0"/>
                          </a:rPr>
                        </m:ctrlPr>
                      </m:sSubPr>
                      <m:e>
                        <m:r>
                          <m:rPr>
                            <m:sty m:val="p"/>
                          </m:rPr>
                          <a:rPr lang="el-GR" sz="1400" i="1">
                            <a:latin typeface="Cambria Math" panose="02040503050406030204" pitchFamily="18" charset="0"/>
                            <a:ea typeface="Cambria Math" panose="02040503050406030204" pitchFamily="18" charset="0"/>
                            <a:cs typeface="Calibri" panose="020F0502020204030204" pitchFamily="34" charset="0"/>
                          </a:rPr>
                          <m:t>Γ</m:t>
                        </m:r>
                      </m:e>
                      <m:sub>
                        <m:r>
                          <a:rPr lang="en-US" sz="1400" i="1">
                            <a:latin typeface="Cambria Math" panose="02040503050406030204" pitchFamily="18" charset="0"/>
                            <a:cs typeface="Calibri" panose="020F0502020204030204" pitchFamily="34" charset="0"/>
                          </a:rPr>
                          <m:t>1</m:t>
                        </m:r>
                      </m:sub>
                    </m:sSub>
                  </m:oMath>
                </a14:m>
                <a:r>
                  <a:rPr lang="en-US" sz="1400" dirty="0">
                    <a:latin typeface="Calibri" panose="020F0502020204030204" pitchFamily="34" charset="0"/>
                    <a:cs typeface="Calibri" panose="020F0502020204030204" pitchFamily="34" charset="0"/>
                  </a:rPr>
                  <a:t> </a:t>
                </a:r>
              </a:p>
            </p:txBody>
          </p:sp>
        </mc:Choice>
        <mc:Fallback xmlns="">
          <p:sp>
            <p:nvSpPr>
              <p:cNvPr id="34" name="TextBox 33">
                <a:extLst>
                  <a:ext uri="{FF2B5EF4-FFF2-40B4-BE49-F238E27FC236}">
                    <a16:creationId xmlns:a16="http://schemas.microsoft.com/office/drawing/2014/main" id="{852DC213-151B-460A-B94D-23DFA0772608}"/>
                  </a:ext>
                </a:extLst>
              </p:cNvPr>
              <p:cNvSpPr txBox="1">
                <a:spLocks noRot="1" noChangeAspect="1" noMove="1" noResize="1" noEditPoints="1" noAdjustHandles="1" noChangeArrowheads="1" noChangeShapeType="1" noTextEdit="1"/>
              </p:cNvSpPr>
              <p:nvPr/>
            </p:nvSpPr>
            <p:spPr>
              <a:xfrm>
                <a:off x="4221542" y="2337987"/>
                <a:ext cx="1462058" cy="523220"/>
              </a:xfrm>
              <a:prstGeom prst="rect">
                <a:avLst/>
              </a:prstGeom>
              <a:blipFill>
                <a:blip r:embed="rId10"/>
                <a:stretch>
                  <a:fillRect l="-1255" t="-2353" b="-11765"/>
                </a:stretch>
              </a:blipFill>
            </p:spPr>
            <p:txBody>
              <a:bodyPr/>
              <a:lstStyle/>
              <a:p>
                <a:r>
                  <a:rPr lang="en-US">
                    <a:noFill/>
                  </a:rPr>
                  <a:t> </a:t>
                </a:r>
              </a:p>
            </p:txBody>
          </p:sp>
        </mc:Fallback>
      </mc:AlternateContent>
      <p:sp>
        <p:nvSpPr>
          <p:cNvPr id="19" name="Rectangle 18">
            <a:extLst>
              <a:ext uri="{FF2B5EF4-FFF2-40B4-BE49-F238E27FC236}">
                <a16:creationId xmlns:a16="http://schemas.microsoft.com/office/drawing/2014/main" id="{46B9B23A-8DCA-4A9A-BF68-7804AE2FE826}"/>
              </a:ext>
            </a:extLst>
          </p:cNvPr>
          <p:cNvSpPr/>
          <p:nvPr/>
        </p:nvSpPr>
        <p:spPr>
          <a:xfrm>
            <a:off x="6892442" y="3418136"/>
            <a:ext cx="4781031" cy="677108"/>
          </a:xfrm>
          <a:prstGeom prst="rect">
            <a:avLst/>
          </a:prstGeom>
          <a:solidFill>
            <a:srgbClr val="CCCCFF"/>
          </a:solidFill>
        </p:spPr>
        <p:txBody>
          <a:bodyPr wrap="square">
            <a:spAutoFit/>
          </a:bodyPr>
          <a:lstStyle/>
          <a:p>
            <a:pPr algn="ctr">
              <a:defRPr/>
            </a:pPr>
            <a:r>
              <a:rPr lang="en-US" sz="1900" dirty="0">
                <a:cs typeface="Calibri" pitchFamily="34" charset="0"/>
              </a:rPr>
              <a:t>Can use </a:t>
            </a:r>
            <a:r>
              <a:rPr lang="en-US" sz="1900" b="1" i="1" dirty="0">
                <a:cs typeface="Calibri" pitchFamily="34" charset="0"/>
              </a:rPr>
              <a:t>different integrators </a:t>
            </a:r>
            <a:r>
              <a:rPr lang="en-US" sz="1900" dirty="0">
                <a:cs typeface="Calibri" pitchFamily="34" charset="0"/>
              </a:rPr>
              <a:t>with </a:t>
            </a:r>
            <a:r>
              <a:rPr lang="en-US" sz="1900" b="1" i="1" dirty="0">
                <a:cs typeface="Calibri" pitchFamily="34" charset="0"/>
              </a:rPr>
              <a:t>different time steps</a:t>
            </a:r>
            <a:r>
              <a:rPr lang="en-US" sz="1900" dirty="0">
                <a:cs typeface="Calibri" pitchFamily="34" charset="0"/>
              </a:rPr>
              <a:t> within each domain!</a:t>
            </a:r>
          </a:p>
        </p:txBody>
      </p:sp>
      <p:sp>
        <p:nvSpPr>
          <p:cNvPr id="2" name="Slide Number Placeholder 1">
            <a:extLst>
              <a:ext uri="{FF2B5EF4-FFF2-40B4-BE49-F238E27FC236}">
                <a16:creationId xmlns:a16="http://schemas.microsoft.com/office/drawing/2014/main" id="{179058D1-D606-4011-9FC7-8ACC9D01F97D}"/>
              </a:ext>
            </a:extLst>
          </p:cNvPr>
          <p:cNvSpPr>
            <a:spLocks noGrp="1"/>
          </p:cNvSpPr>
          <p:nvPr>
            <p:ph type="sldNum" sz="quarter" idx="12"/>
          </p:nvPr>
        </p:nvSpPr>
        <p:spPr/>
        <p:txBody>
          <a:bodyPr/>
          <a:lstStyle/>
          <a:p>
            <a:fld id="{A5E55A7B-7854-E145-92D9-B491DF4BAE2D}" type="slidenum">
              <a:rPr lang="en-US" smtClean="0"/>
              <a:pPr/>
              <a:t>34</a:t>
            </a:fld>
            <a:endParaRPr lang="en-US" dirty="0"/>
          </a:p>
        </p:txBody>
      </p:sp>
      <p:sp>
        <p:nvSpPr>
          <p:cNvPr id="26" name="Title 1">
            <a:extLst>
              <a:ext uri="{FF2B5EF4-FFF2-40B4-BE49-F238E27FC236}">
                <a16:creationId xmlns:a16="http://schemas.microsoft.com/office/drawing/2014/main" id="{D7B5CCB3-C783-40A0-B8BC-66A4F44BE465}"/>
              </a:ext>
            </a:extLst>
          </p:cNvPr>
          <p:cNvSpPr>
            <a:spLocks noGrp="1"/>
          </p:cNvSpPr>
          <p:nvPr>
            <p:ph type="title"/>
          </p:nvPr>
        </p:nvSpPr>
        <p:spPr>
          <a:xfrm>
            <a:off x="720648" y="359772"/>
            <a:ext cx="10471608" cy="570225"/>
          </a:xfrm>
        </p:spPr>
        <p:txBody>
          <a:bodyPr/>
          <a:lstStyle/>
          <a:p>
            <a:r>
              <a:rPr lang="en-US" dirty="0"/>
              <a:t>Time-Advancement Within the Schwarz Framework</a:t>
            </a:r>
          </a:p>
        </p:txBody>
      </p:sp>
      <p:sp>
        <p:nvSpPr>
          <p:cNvPr id="35" name="Content Placeholder 2">
            <a:extLst>
              <a:ext uri="{FF2B5EF4-FFF2-40B4-BE49-F238E27FC236}">
                <a16:creationId xmlns:a16="http://schemas.microsoft.com/office/drawing/2014/main" id="{ACE5ADB6-E6E6-42E9-B633-713E2D992FCB}"/>
              </a:ext>
            </a:extLst>
          </p:cNvPr>
          <p:cNvSpPr txBox="1">
            <a:spLocks/>
          </p:cNvSpPr>
          <p:nvPr/>
        </p:nvSpPr>
        <p:spPr bwMode="auto">
          <a:xfrm>
            <a:off x="8521187" y="1577793"/>
            <a:ext cx="2675720" cy="10906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buNone/>
              <a:defRPr/>
            </a:pPr>
            <a:r>
              <a:rPr lang="en-US" sz="1700" dirty="0">
                <a:latin typeface="Calibri" pitchFamily="34" charset="0"/>
                <a:cs typeface="Calibri" pitchFamily="34" charset="0"/>
              </a:rPr>
              <a:t>Controller time stepper</a:t>
            </a:r>
          </a:p>
          <a:p>
            <a:pPr marL="0" indent="0">
              <a:buNone/>
              <a:defRPr/>
            </a:pPr>
            <a:endParaRPr lang="en-US" sz="1700" dirty="0">
              <a:latin typeface="Calibri" pitchFamily="34" charset="0"/>
              <a:cs typeface="Calibri" pitchFamily="34" charset="0"/>
            </a:endParaRPr>
          </a:p>
          <a:p>
            <a:pPr marL="0" indent="0">
              <a:buNone/>
              <a:defRPr/>
            </a:pPr>
            <a:r>
              <a:rPr lang="en-US" sz="1700" dirty="0">
                <a:latin typeface="Calibri" pitchFamily="34" charset="0"/>
                <a:cs typeface="Calibri" pitchFamily="34" charset="0"/>
              </a:rPr>
              <a:t>Time integrator for </a:t>
            </a:r>
            <a:r>
              <a:rPr lang="en-US" sz="1700" i="1" dirty="0">
                <a:latin typeface="Symbol"/>
                <a:cs typeface="Wingdings 2" charset="2"/>
              </a:rPr>
              <a:t>W</a:t>
            </a:r>
            <a:r>
              <a:rPr lang="en-US" sz="1700" baseline="-25000" dirty="0">
                <a:latin typeface="Symbol"/>
                <a:cs typeface="Wingdings 2" charset="2"/>
              </a:rPr>
              <a:t>1</a:t>
            </a:r>
          </a:p>
          <a:p>
            <a:pPr marL="0" indent="0">
              <a:buNone/>
              <a:defRPr/>
            </a:pPr>
            <a:endParaRPr lang="en-US" sz="1700" baseline="-25000" dirty="0">
              <a:latin typeface="Symbol"/>
              <a:cs typeface="Calibri" pitchFamily="34" charset="0"/>
            </a:endParaRPr>
          </a:p>
          <a:p>
            <a:pPr marL="0" indent="0">
              <a:buNone/>
              <a:defRPr/>
            </a:pPr>
            <a:endParaRPr lang="en-US" sz="1700" baseline="-25000" dirty="0">
              <a:latin typeface="Symbol"/>
              <a:cs typeface="Calibri" pitchFamily="34" charset="0"/>
            </a:endParaRPr>
          </a:p>
          <a:p>
            <a:pPr marL="0" indent="0">
              <a:buNone/>
              <a:defRPr/>
            </a:pPr>
            <a:r>
              <a:rPr lang="en-US" sz="1700" dirty="0">
                <a:latin typeface="Calibri" pitchFamily="34" charset="0"/>
                <a:cs typeface="Calibri" pitchFamily="34" charset="0"/>
              </a:rPr>
              <a:t>Time integrator for </a:t>
            </a:r>
            <a:r>
              <a:rPr lang="en-US" sz="1700" i="1" dirty="0">
                <a:latin typeface="Symbol"/>
                <a:cs typeface="Wingdings 2" charset="2"/>
              </a:rPr>
              <a:t>W</a:t>
            </a:r>
            <a:r>
              <a:rPr lang="en-US" sz="1700" baseline="-25000" dirty="0">
                <a:latin typeface="Symbol"/>
                <a:cs typeface="Wingdings 2" charset="2"/>
              </a:rPr>
              <a:t>2</a:t>
            </a:r>
            <a:endParaRPr lang="en-US" sz="1700" dirty="0">
              <a:latin typeface="Calibri" pitchFamily="34" charset="0"/>
              <a:cs typeface="Calibri" pitchFamily="34" charset="0"/>
            </a:endParaRPr>
          </a:p>
          <a:p>
            <a:pPr marL="0" indent="0">
              <a:buNone/>
              <a:defRPr/>
            </a:pPr>
            <a:endParaRPr lang="en-US" sz="1700" dirty="0">
              <a:latin typeface="Calibri" pitchFamily="34" charset="0"/>
              <a:cs typeface="Calibri" pitchFamily="34" charset="0"/>
            </a:endParaRPr>
          </a:p>
          <a:p>
            <a:pPr marL="0" indent="0">
              <a:buNone/>
              <a:defRPr/>
            </a:pPr>
            <a:endParaRPr lang="en-US" sz="1700" dirty="0">
              <a:latin typeface="Calibri" pitchFamily="34" charset="0"/>
              <a:cs typeface="Calibri" pitchFamily="34" charset="0"/>
            </a:endParaRPr>
          </a:p>
        </p:txBody>
      </p:sp>
      <p:grpSp>
        <p:nvGrpSpPr>
          <p:cNvPr id="3" name="Group 2">
            <a:extLst>
              <a:ext uri="{FF2B5EF4-FFF2-40B4-BE49-F238E27FC236}">
                <a16:creationId xmlns:a16="http://schemas.microsoft.com/office/drawing/2014/main" id="{FBE25AB3-F893-E28E-C505-F12BE720E578}"/>
              </a:ext>
            </a:extLst>
          </p:cNvPr>
          <p:cNvGrpSpPr/>
          <p:nvPr/>
        </p:nvGrpSpPr>
        <p:grpSpPr>
          <a:xfrm>
            <a:off x="7360376" y="5690402"/>
            <a:ext cx="4015495" cy="778271"/>
            <a:chOff x="7360376" y="5690402"/>
            <a:chExt cx="4015495" cy="778271"/>
          </a:xfrm>
        </p:grpSpPr>
        <p:sp>
          <p:nvSpPr>
            <p:cNvPr id="4" name="TextBox 3">
              <a:extLst>
                <a:ext uri="{FF2B5EF4-FFF2-40B4-BE49-F238E27FC236}">
                  <a16:creationId xmlns:a16="http://schemas.microsoft.com/office/drawing/2014/main" id="{E8070806-B591-93CC-A17F-3FF5424C91FF}"/>
                </a:ext>
              </a:extLst>
            </p:cNvPr>
            <p:cNvSpPr txBox="1"/>
            <p:nvPr/>
          </p:nvSpPr>
          <p:spPr>
            <a:xfrm>
              <a:off x="7360376" y="5892814"/>
              <a:ext cx="2316178" cy="369332"/>
            </a:xfrm>
            <a:prstGeom prst="rect">
              <a:avLst/>
            </a:prstGeom>
            <a:noFill/>
          </p:spPr>
          <p:txBody>
            <a:bodyPr wrap="square" rtlCol="0">
              <a:spAutoFit/>
            </a:bodyPr>
            <a:lstStyle/>
            <a:p>
              <a:r>
                <a:rPr lang="en-US" b="1" i="1" dirty="0">
                  <a:solidFill>
                    <a:srgbClr val="0070C0"/>
                  </a:solidFill>
                </a:rPr>
                <a:t>Model PDE:</a:t>
              </a:r>
            </a:p>
          </p:txBody>
        </p:sp>
        <p:sp>
          <p:nvSpPr>
            <p:cNvPr id="5" name="Rectangle 4">
              <a:extLst>
                <a:ext uri="{FF2B5EF4-FFF2-40B4-BE49-F238E27FC236}">
                  <a16:creationId xmlns:a16="http://schemas.microsoft.com/office/drawing/2014/main" id="{67272CD6-A285-9E65-020E-9C0159FC8384}"/>
                </a:ext>
              </a:extLst>
            </p:cNvPr>
            <p:cNvSpPr/>
            <p:nvPr/>
          </p:nvSpPr>
          <p:spPr>
            <a:xfrm>
              <a:off x="7360376" y="5690402"/>
              <a:ext cx="4015495" cy="77827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32BDE28-467E-011F-5B4F-56FDB21C0695}"/>
                    </a:ext>
                  </a:extLst>
                </p:cNvPr>
                <p:cNvSpPr txBox="1"/>
                <p:nvPr/>
              </p:nvSpPr>
              <p:spPr>
                <a:xfrm>
                  <a:off x="8854091" y="5768549"/>
                  <a:ext cx="2521780" cy="6178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r>
                                    <a:rPr lang="en-US" b="1" i="1" dirty="0">
                                      <a:latin typeface="Cambria Math" panose="02040503050406030204" pitchFamily="18" charset="0"/>
                                    </a:rPr>
                                    <m:t>𝑴</m:t>
                                  </m:r>
                                  <m:acc>
                                    <m:accPr>
                                      <m:chr m:val="̈"/>
                                      <m:ctrlPr>
                                        <a:rPr lang="en-US" b="1" i="1" dirty="0">
                                          <a:latin typeface="Cambria Math" panose="02040503050406030204" pitchFamily="18" charset="0"/>
                                        </a:rPr>
                                      </m:ctrlPr>
                                    </m:accPr>
                                    <m:e>
                                      <m:r>
                                        <a:rPr lang="en-US" b="1" i="1" dirty="0">
                                          <a:latin typeface="Cambria Math" panose="02040503050406030204" pitchFamily="18" charset="0"/>
                                        </a:rPr>
                                        <m:t>𝒖</m:t>
                                      </m:r>
                                    </m:e>
                                  </m:acc>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b="1" i="1" dirty="0">
                                          <a:latin typeface="Cambria Math" panose="02040503050406030204" pitchFamily="18" charset="0"/>
                                        </a:rPr>
                                        <m:t>𝒇</m:t>
                                      </m:r>
                                    </m:e>
                                    <m:sub>
                                      <m:r>
                                        <m:rPr>
                                          <m:sty m:val="p"/>
                                        </m:rPr>
                                        <a:rPr lang="en-US" dirty="0">
                                          <a:latin typeface="Cambria Math" panose="02040503050406030204" pitchFamily="18" charset="0"/>
                                        </a:rPr>
                                        <m:t>int</m:t>
                                      </m:r>
                                    </m:sub>
                                  </m:sSub>
                                  <m:d>
                                    <m:dPr>
                                      <m:ctrlPr>
                                        <a:rPr lang="en-US" i="1" dirty="0">
                                          <a:latin typeface="Cambria Math" panose="02040503050406030204" pitchFamily="18" charset="0"/>
                                        </a:rPr>
                                      </m:ctrlPr>
                                    </m:dPr>
                                    <m:e>
                                      <m:r>
                                        <a:rPr lang="en-US" b="1" i="1" dirty="0">
                                          <a:latin typeface="Cambria Math" panose="02040503050406030204" pitchFamily="18" charset="0"/>
                                        </a:rPr>
                                        <m:t>𝒖</m:t>
                                      </m:r>
                                      <m:r>
                                        <a:rPr lang="en-US" i="1" dirty="0">
                                          <a:latin typeface="Cambria Math" panose="02040503050406030204" pitchFamily="18" charset="0"/>
                                        </a:rPr>
                                        <m:t>,</m:t>
                                      </m:r>
                                      <m:acc>
                                        <m:accPr>
                                          <m:chr m:val="̇"/>
                                          <m:ctrlPr>
                                            <a:rPr lang="en-US" b="1" i="1" dirty="0">
                                              <a:latin typeface="Cambria Math" panose="02040503050406030204" pitchFamily="18" charset="0"/>
                                            </a:rPr>
                                          </m:ctrlPr>
                                        </m:accPr>
                                        <m:e>
                                          <m:r>
                                            <a:rPr lang="en-US" b="1" i="1" dirty="0">
                                              <a:latin typeface="Cambria Math" panose="02040503050406030204" pitchFamily="18" charset="0"/>
                                            </a:rPr>
                                            <m:t>𝒖</m:t>
                                          </m:r>
                                        </m:e>
                                      </m:acc>
                                    </m:e>
                                  </m:d>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b="1" i="1" dirty="0">
                                          <a:latin typeface="Cambria Math" panose="02040503050406030204" pitchFamily="18" charset="0"/>
                                        </a:rPr>
                                        <m:t>𝒇</m:t>
                                      </m:r>
                                    </m:e>
                                    <m:sub>
                                      <m:r>
                                        <m:rPr>
                                          <m:sty m:val="p"/>
                                        </m:rPr>
                                        <a:rPr lang="en-US" dirty="0">
                                          <a:latin typeface="Cambria Math" panose="02040503050406030204" pitchFamily="18" charset="0"/>
                                        </a:rPr>
                                        <m:t>ext</m:t>
                                      </m:r>
                                    </m:sub>
                                  </m:sSub>
                                  <m:r>
                                    <m:rPr>
                                      <m:nor/>
                                    </m:rPr>
                                    <a:rPr lang="en-US" dirty="0"/>
                                    <m:t> </m:t>
                                  </m:r>
                                </m:e>
                              </m:mr>
                              <m:mr>
                                <m:e>
                                  <m:r>
                                    <a:rPr lang="en-US" b="1" i="1" dirty="0">
                                      <a:latin typeface="Cambria Math" panose="02040503050406030204" pitchFamily="18" charset="0"/>
                                    </a:rPr>
                                    <m:t>𝒖</m:t>
                                  </m:r>
                                  <m:d>
                                    <m:dPr>
                                      <m:ctrlPr>
                                        <a:rPr lang="en-US" b="1" i="1" dirty="0">
                                          <a:latin typeface="Cambria Math" panose="02040503050406030204" pitchFamily="18" charset="0"/>
                                        </a:rPr>
                                      </m:ctrlPr>
                                    </m:dPr>
                                    <m:e>
                                      <m:r>
                                        <a:rPr lang="en-US" b="1" i="1" dirty="0">
                                          <a:latin typeface="Cambria Math" panose="02040503050406030204" pitchFamily="18" charset="0"/>
                                        </a:rPr>
                                        <m:t>𝒙</m:t>
                                      </m:r>
                                      <m:r>
                                        <a:rPr lang="en-US" i="1" dirty="0">
                                          <a:latin typeface="Cambria Math" panose="02040503050406030204" pitchFamily="18" charset="0"/>
                                        </a:rPr>
                                        <m:t>,0</m:t>
                                      </m:r>
                                    </m:e>
                                  </m:d>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b="1" i="1" dirty="0">
                                          <a:latin typeface="Cambria Math" panose="02040503050406030204" pitchFamily="18" charset="0"/>
                                        </a:rPr>
                                        <m:t>𝒖</m:t>
                                      </m:r>
                                    </m:e>
                                    <m:sub>
                                      <m:r>
                                        <a:rPr lang="en-US" i="1" dirty="0">
                                          <a:latin typeface="Cambria Math" panose="02040503050406030204" pitchFamily="18" charset="0"/>
                                        </a:rPr>
                                        <m:t>0</m:t>
                                      </m:r>
                                    </m:sub>
                                  </m:sSub>
                                </m:e>
                              </m:mr>
                            </m:m>
                          </m:e>
                        </m:d>
                      </m:oMath>
                    </m:oMathPara>
                  </a14:m>
                  <a:endParaRPr lang="en-US" dirty="0"/>
                </a:p>
              </p:txBody>
            </p:sp>
          </mc:Choice>
          <mc:Fallback xmlns="">
            <p:sp>
              <p:nvSpPr>
                <p:cNvPr id="6" name="TextBox 5">
                  <a:extLst>
                    <a:ext uri="{FF2B5EF4-FFF2-40B4-BE49-F238E27FC236}">
                      <a16:creationId xmlns:a16="http://schemas.microsoft.com/office/drawing/2014/main" id="{D32BDE28-467E-011F-5B4F-56FDB21C0695}"/>
                    </a:ext>
                  </a:extLst>
                </p:cNvPr>
                <p:cNvSpPr txBox="1">
                  <a:spLocks noRot="1" noChangeAspect="1" noMove="1" noResize="1" noEditPoints="1" noAdjustHandles="1" noChangeArrowheads="1" noChangeShapeType="1" noTextEdit="1"/>
                </p:cNvSpPr>
                <p:nvPr/>
              </p:nvSpPr>
              <p:spPr>
                <a:xfrm>
                  <a:off x="8854091" y="5768549"/>
                  <a:ext cx="2521780" cy="617861"/>
                </a:xfrm>
                <a:prstGeom prst="rect">
                  <a:avLst/>
                </a:prstGeom>
                <a:blipFill>
                  <a:blip r:embed="rId11"/>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762272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D9532F9-C034-4B8D-A87A-67EE38BEBD56}"/>
                  </a:ext>
                </a:extLst>
              </p:cNvPr>
              <p:cNvSpPr txBox="1"/>
              <p:nvPr/>
            </p:nvSpPr>
            <p:spPr>
              <a:xfrm>
                <a:off x="337800" y="3746543"/>
                <a:ext cx="11669701" cy="4724370"/>
              </a:xfrm>
              <a:prstGeom prst="rect">
                <a:avLst/>
              </a:prstGeom>
              <a:noFill/>
            </p:spPr>
            <p:txBody>
              <a:bodyPr wrap="square" rtlCol="0">
                <a:spAutoFit/>
              </a:bodyPr>
              <a:lstStyle/>
              <a:p>
                <a:r>
                  <a:rPr lang="en-US" sz="1900" b="1" i="1" u="sng" dirty="0">
                    <a:cs typeface="Calibri" panose="020F0502020204030204" pitchFamily="34" charset="0"/>
                  </a:rPr>
                  <a:t>Step 0</a:t>
                </a:r>
                <a:r>
                  <a:rPr lang="en-US" sz="1900" b="1" i="1" dirty="0">
                    <a:cs typeface="Calibri" panose="020F0502020204030204" pitchFamily="34" charset="0"/>
                  </a:rPr>
                  <a:t>: </a:t>
                </a:r>
                <a:r>
                  <a:rPr lang="en-US" sz="1900" dirty="0">
                    <a:cs typeface="Calibri" panose="020F0502020204030204" pitchFamily="34" charset="0"/>
                  </a:rPr>
                  <a:t>Initialize </a:t>
                </a:r>
                <a14:m>
                  <m:oMath xmlns:m="http://schemas.openxmlformats.org/officeDocument/2006/math">
                    <m:r>
                      <a:rPr lang="en-US" sz="1900" i="1" dirty="0">
                        <a:latin typeface="Cambria Math" panose="02040503050406030204" pitchFamily="18" charset="0"/>
                        <a:cs typeface="Calibri" panose="020F0502020204030204" pitchFamily="34" charset="0"/>
                      </a:rPr>
                      <m:t>𝑖</m:t>
                    </m:r>
                    <m:r>
                      <a:rPr lang="en-US" sz="1900" i="1" dirty="0">
                        <a:latin typeface="Cambria Math" panose="02040503050406030204" pitchFamily="18" charset="0"/>
                        <a:cs typeface="Calibri" panose="020F0502020204030204" pitchFamily="34" charset="0"/>
                      </a:rPr>
                      <m:t>=0 </m:t>
                    </m:r>
                    <m:r>
                      <m:rPr>
                        <m:nor/>
                      </m:rPr>
                      <a:rPr lang="en-US" sz="1900" dirty="0">
                        <a:cs typeface="Calibri" panose="020F0502020204030204" pitchFamily="34" charset="0"/>
                      </a:rPr>
                      <m:t>(</m:t>
                    </m:r>
                    <m:r>
                      <m:rPr>
                        <m:nor/>
                      </m:rPr>
                      <a:rPr lang="en-US" sz="1900" dirty="0">
                        <a:cs typeface="Calibri" panose="020F0502020204030204" pitchFamily="34" charset="0"/>
                      </a:rPr>
                      <m:t>controller</m:t>
                    </m:r>
                    <m:r>
                      <m:rPr>
                        <m:nor/>
                      </m:rPr>
                      <a:rPr lang="en-US" sz="1900" dirty="0">
                        <a:cs typeface="Calibri" panose="020F0502020204030204" pitchFamily="34" charset="0"/>
                      </a:rPr>
                      <m:t> </m:t>
                    </m:r>
                    <m:r>
                      <m:rPr>
                        <m:nor/>
                      </m:rPr>
                      <a:rPr lang="en-US" sz="1900" dirty="0">
                        <a:cs typeface="Calibri" panose="020F0502020204030204" pitchFamily="34" charset="0"/>
                      </a:rPr>
                      <m:t>time</m:t>
                    </m:r>
                    <m:r>
                      <m:rPr>
                        <m:nor/>
                      </m:rPr>
                      <a:rPr lang="en-US" sz="1900" dirty="0">
                        <a:cs typeface="Calibri" panose="020F0502020204030204" pitchFamily="34" charset="0"/>
                      </a:rPr>
                      <m:t> </m:t>
                    </m:r>
                    <m:r>
                      <m:rPr>
                        <m:nor/>
                      </m:rPr>
                      <a:rPr lang="en-US" sz="1900" dirty="0">
                        <a:cs typeface="Calibri" panose="020F0502020204030204" pitchFamily="34" charset="0"/>
                      </a:rPr>
                      <m:t>index</m:t>
                    </m:r>
                    <m:r>
                      <m:rPr>
                        <m:nor/>
                      </m:rPr>
                      <a:rPr lang="en-US" sz="1900" dirty="0">
                        <a:cs typeface="Calibri" panose="020F0502020204030204" pitchFamily="34" charset="0"/>
                      </a:rPr>
                      <m:t>).</m:t>
                    </m:r>
                  </m:oMath>
                </a14:m>
                <a:endParaRPr lang="en-US" sz="1900" dirty="0">
                  <a:cs typeface="Calibri" panose="020F0502020204030204" pitchFamily="34" charset="0"/>
                </a:endParaRPr>
              </a:p>
              <a:p>
                <a:endParaRPr lang="en-US" sz="400" dirty="0">
                  <a:cs typeface="Calibri" panose="020F0502020204030204" pitchFamily="34" charset="0"/>
                </a:endParaRPr>
              </a:p>
              <a:p>
                <a:endParaRPr lang="en-US" sz="400" dirty="0">
                  <a:cs typeface="Calibri" panose="020F0502020204030204" pitchFamily="34" charset="0"/>
                </a:endParaRPr>
              </a:p>
              <a:p>
                <a:r>
                  <a:rPr lang="en-US" sz="1900" b="1" i="1" u="sng" dirty="0">
                    <a:cs typeface="Calibri" panose="020F0502020204030204" pitchFamily="34" charset="0"/>
                  </a:rPr>
                  <a:t>Step 1</a:t>
                </a:r>
                <a:r>
                  <a:rPr lang="en-US" sz="1900" b="1" i="1" dirty="0">
                    <a:cs typeface="Calibri" panose="020F0502020204030204" pitchFamily="34" charset="0"/>
                  </a:rPr>
                  <a:t>:</a:t>
                </a:r>
                <a:r>
                  <a:rPr lang="en-US" sz="1900" dirty="0">
                    <a:cs typeface="Calibri" panose="020F0502020204030204" pitchFamily="34" charset="0"/>
                  </a:rPr>
                  <a:t> Advance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1</m:t>
                        </m:r>
                      </m:sub>
                    </m:sSub>
                  </m:oMath>
                </a14:m>
                <a:r>
                  <a:rPr lang="en-US" sz="1900" dirty="0">
                    <a:cs typeface="Calibri" panose="020F0502020204030204" pitchFamily="34" charset="0"/>
                  </a:rPr>
                  <a:t> solution from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sub>
                    </m:sSub>
                  </m:oMath>
                </a14:m>
                <a:r>
                  <a:rPr lang="en-US" sz="1900" dirty="0">
                    <a:cs typeface="Calibri" panose="020F0502020204030204" pitchFamily="34" charset="0"/>
                  </a:rPr>
                  <a:t> to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r>
                          <a:rPr lang="en-US" sz="1900" i="1">
                            <a:latin typeface="Cambria Math" panose="02040503050406030204" pitchFamily="18" charset="0"/>
                          </a:rPr>
                          <m:t>+1</m:t>
                        </m:r>
                      </m:sub>
                    </m:sSub>
                  </m:oMath>
                </a14:m>
                <a:r>
                  <a:rPr lang="en-US" sz="1900" dirty="0">
                    <a:cs typeface="Calibri" panose="020F0502020204030204" pitchFamily="34" charset="0"/>
                  </a:rPr>
                  <a:t> using time-stepper in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1</m:t>
                        </m:r>
                      </m:sub>
                    </m:sSub>
                  </m:oMath>
                </a14:m>
                <a:r>
                  <a:rPr lang="en-US" sz="1900" dirty="0">
                    <a:cs typeface="Calibri" panose="020F0502020204030204" pitchFamily="34" charset="0"/>
                  </a:rPr>
                  <a:t> with time-step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ea typeface="Cambria Math" panose="02040503050406030204" pitchFamily="18" charset="0"/>
                            <a:cs typeface="Calibri" panose="020F0502020204030204" pitchFamily="34" charset="0"/>
                          </a:rPr>
                          <m:t>𝛥</m:t>
                        </m:r>
                        <m:r>
                          <a:rPr lang="en-US" sz="1900" i="1">
                            <a:latin typeface="Cambria Math" panose="02040503050406030204" pitchFamily="18" charset="0"/>
                            <a:ea typeface="Cambria Math" panose="02040503050406030204" pitchFamily="18" charset="0"/>
                            <a:cs typeface="Calibri" panose="020F0502020204030204" pitchFamily="34" charset="0"/>
                          </a:rPr>
                          <m:t>𝑡</m:t>
                        </m:r>
                      </m:e>
                      <m:sub>
                        <m:r>
                          <a:rPr lang="en-US" sz="1900" i="1">
                            <a:latin typeface="Cambria Math" panose="02040503050406030204" pitchFamily="18" charset="0"/>
                          </a:rPr>
                          <m:t>1</m:t>
                        </m:r>
                      </m:sub>
                    </m:sSub>
                    <m:r>
                      <a:rPr lang="en-US" sz="1900">
                        <a:latin typeface="Cambria Math" panose="02040503050406030204" pitchFamily="18" charset="0"/>
                      </a:rPr>
                      <m:t>, </m:t>
                    </m:r>
                  </m:oMath>
                </a14:m>
                <a:r>
                  <a:rPr lang="en-US" sz="1900" dirty="0"/>
                  <a:t>using solution in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2</m:t>
                        </m:r>
                      </m:sub>
                    </m:sSub>
                  </m:oMath>
                </a14:m>
                <a:r>
                  <a:rPr lang="en-US" sz="1900" dirty="0">
                    <a:cs typeface="Calibri" panose="020F0502020204030204" pitchFamily="34" charset="0"/>
                  </a:rPr>
                  <a:t> interpolated to </a:t>
                </a:r>
                <a14:m>
                  <m:oMath xmlns:m="http://schemas.openxmlformats.org/officeDocument/2006/math">
                    <m:sSub>
                      <m:sSubPr>
                        <m:ctrlPr>
                          <a:rPr lang="en-US" sz="1900" i="1">
                            <a:latin typeface="Cambria Math" panose="02040503050406030204" pitchFamily="18" charset="0"/>
                            <a:cs typeface="Calibri" panose="020F0502020204030204" pitchFamily="34" charset="0"/>
                          </a:rPr>
                        </m:ctrlPr>
                      </m:sSubPr>
                      <m:e>
                        <m:r>
                          <m:rPr>
                            <m:sty m:val="p"/>
                          </m:rPr>
                          <a:rPr lang="el-GR" sz="1900" i="1">
                            <a:latin typeface="Cambria Math" panose="02040503050406030204" pitchFamily="18" charset="0"/>
                            <a:ea typeface="Cambria Math" panose="02040503050406030204" pitchFamily="18" charset="0"/>
                            <a:cs typeface="Calibri" panose="020F0502020204030204" pitchFamily="34" charset="0"/>
                          </a:rPr>
                          <m:t>Γ</m:t>
                        </m:r>
                      </m:e>
                      <m:sub>
                        <m:r>
                          <a:rPr lang="en-US" sz="1900" i="1">
                            <a:latin typeface="Cambria Math" panose="02040503050406030204" pitchFamily="18" charset="0"/>
                            <a:cs typeface="Calibri" panose="020F0502020204030204" pitchFamily="34" charset="0"/>
                          </a:rPr>
                          <m:t>1</m:t>
                        </m:r>
                      </m:sub>
                    </m:sSub>
                  </m:oMath>
                </a14:m>
                <a:r>
                  <a:rPr lang="en-US" sz="1900" dirty="0"/>
                  <a:t> at times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sub>
                    </m:sSub>
                    <m:r>
                      <a:rPr lang="en-US" sz="1900" i="1">
                        <a:latin typeface="Cambria Math" panose="02040503050406030204" pitchFamily="18" charset="0"/>
                      </a:rPr>
                      <m:t>+</m:t>
                    </m:r>
                    <m:r>
                      <a:rPr lang="en-US" sz="1900" i="1">
                        <a:latin typeface="Cambria Math" panose="02040503050406030204" pitchFamily="18" charset="0"/>
                      </a:rPr>
                      <m:t>𝑛</m:t>
                    </m:r>
                    <m:sSub>
                      <m:sSubPr>
                        <m:ctrlPr>
                          <a:rPr lang="en-US" sz="1900" i="1">
                            <a:latin typeface="Cambria Math" panose="02040503050406030204" pitchFamily="18" charset="0"/>
                          </a:rPr>
                        </m:ctrlPr>
                      </m:sSubPr>
                      <m:e>
                        <m:r>
                          <a:rPr lang="en-US" sz="1900" i="1">
                            <a:latin typeface="Cambria Math" panose="02040503050406030204" pitchFamily="18" charset="0"/>
                            <a:ea typeface="Cambria Math" panose="02040503050406030204" pitchFamily="18" charset="0"/>
                            <a:cs typeface="Calibri" panose="020F0502020204030204" pitchFamily="34" charset="0"/>
                          </a:rPr>
                          <m:t>𝛥</m:t>
                        </m:r>
                        <m:r>
                          <a:rPr lang="en-US" sz="1900" i="1">
                            <a:latin typeface="Cambria Math" panose="02040503050406030204" pitchFamily="18" charset="0"/>
                            <a:ea typeface="Cambria Math" panose="02040503050406030204" pitchFamily="18" charset="0"/>
                            <a:cs typeface="Calibri" panose="020F0502020204030204" pitchFamily="34" charset="0"/>
                          </a:rPr>
                          <m:t>𝑡</m:t>
                        </m:r>
                      </m:e>
                      <m:sub>
                        <m:r>
                          <a:rPr lang="en-US" sz="1900" i="1">
                            <a:latin typeface="Cambria Math" panose="02040503050406030204" pitchFamily="18" charset="0"/>
                          </a:rPr>
                          <m:t>1</m:t>
                        </m:r>
                      </m:sub>
                    </m:sSub>
                    <m:r>
                      <a:rPr lang="en-US" sz="1900">
                        <a:latin typeface="Cambria Math" panose="02040503050406030204" pitchFamily="18" charset="0"/>
                      </a:rPr>
                      <m:t>.</m:t>
                    </m:r>
                  </m:oMath>
                </a14:m>
                <a:endParaRPr lang="en-US" sz="1900" dirty="0"/>
              </a:p>
              <a:p>
                <a:endParaRPr lang="en-US" sz="400" dirty="0"/>
              </a:p>
              <a:p>
                <a:endParaRPr lang="en-US" sz="400" dirty="0"/>
              </a:p>
              <a:p>
                <a:r>
                  <a:rPr lang="en-US" sz="1900" b="1" i="1" u="sng" dirty="0">
                    <a:cs typeface="Calibri" panose="020F0502020204030204" pitchFamily="34" charset="0"/>
                  </a:rPr>
                  <a:t>Step 2</a:t>
                </a:r>
                <a:r>
                  <a:rPr lang="en-US" sz="1900" b="1" i="1" dirty="0">
                    <a:cs typeface="Calibri" panose="020F0502020204030204" pitchFamily="34" charset="0"/>
                  </a:rPr>
                  <a:t>:</a:t>
                </a:r>
                <a:r>
                  <a:rPr lang="en-US" sz="1900" i="1" dirty="0">
                    <a:cs typeface="Calibri" panose="020F0502020204030204" pitchFamily="34" charset="0"/>
                  </a:rPr>
                  <a:t> </a:t>
                </a:r>
                <a:r>
                  <a:rPr lang="en-US" sz="1900" dirty="0">
                    <a:cs typeface="Calibri" panose="020F0502020204030204" pitchFamily="34" charset="0"/>
                  </a:rPr>
                  <a:t>Advance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2</m:t>
                        </m:r>
                      </m:sub>
                    </m:sSub>
                  </m:oMath>
                </a14:m>
                <a:r>
                  <a:rPr lang="en-US" sz="1900" dirty="0">
                    <a:cs typeface="Calibri" panose="020F0502020204030204" pitchFamily="34" charset="0"/>
                  </a:rPr>
                  <a:t> solution from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sub>
                    </m:sSub>
                  </m:oMath>
                </a14:m>
                <a:r>
                  <a:rPr lang="en-US" sz="1900" dirty="0">
                    <a:cs typeface="Calibri" panose="020F0502020204030204" pitchFamily="34" charset="0"/>
                  </a:rPr>
                  <a:t> to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r>
                          <a:rPr lang="en-US" sz="1900" i="1">
                            <a:latin typeface="Cambria Math" panose="02040503050406030204" pitchFamily="18" charset="0"/>
                          </a:rPr>
                          <m:t>+1</m:t>
                        </m:r>
                      </m:sub>
                    </m:sSub>
                  </m:oMath>
                </a14:m>
                <a:r>
                  <a:rPr lang="en-US" sz="1900" dirty="0">
                    <a:cs typeface="Calibri" panose="020F0502020204030204" pitchFamily="34" charset="0"/>
                  </a:rPr>
                  <a:t> using time-stepper in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2</m:t>
                        </m:r>
                      </m:sub>
                    </m:sSub>
                  </m:oMath>
                </a14:m>
                <a:r>
                  <a:rPr lang="en-US" sz="1900" dirty="0">
                    <a:cs typeface="Calibri" panose="020F0502020204030204" pitchFamily="34" charset="0"/>
                  </a:rPr>
                  <a:t> with time-step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ea typeface="Cambria Math" panose="02040503050406030204" pitchFamily="18" charset="0"/>
                            <a:cs typeface="Calibri" panose="020F0502020204030204" pitchFamily="34" charset="0"/>
                          </a:rPr>
                          <m:t>𝛥</m:t>
                        </m:r>
                        <m:r>
                          <a:rPr lang="en-US" sz="1900" i="1">
                            <a:latin typeface="Cambria Math" panose="02040503050406030204" pitchFamily="18" charset="0"/>
                            <a:ea typeface="Cambria Math" panose="02040503050406030204" pitchFamily="18" charset="0"/>
                            <a:cs typeface="Calibri" panose="020F0502020204030204" pitchFamily="34" charset="0"/>
                          </a:rPr>
                          <m:t>𝑡</m:t>
                        </m:r>
                      </m:e>
                      <m:sub>
                        <m:r>
                          <a:rPr lang="en-US" sz="1900" i="1">
                            <a:latin typeface="Cambria Math" panose="02040503050406030204" pitchFamily="18" charset="0"/>
                          </a:rPr>
                          <m:t>2</m:t>
                        </m:r>
                      </m:sub>
                    </m:sSub>
                    <m:r>
                      <a:rPr lang="en-US" sz="1900">
                        <a:latin typeface="Cambria Math" panose="02040503050406030204" pitchFamily="18" charset="0"/>
                      </a:rPr>
                      <m:t>, </m:t>
                    </m:r>
                  </m:oMath>
                </a14:m>
                <a:r>
                  <a:rPr lang="en-US" sz="1900" dirty="0"/>
                  <a:t>using solution in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1</m:t>
                        </m:r>
                      </m:sub>
                    </m:sSub>
                  </m:oMath>
                </a14:m>
                <a:r>
                  <a:rPr lang="en-US" sz="1900" dirty="0">
                    <a:cs typeface="Calibri" panose="020F0502020204030204" pitchFamily="34" charset="0"/>
                  </a:rPr>
                  <a:t> interpolated to </a:t>
                </a:r>
                <a14:m>
                  <m:oMath xmlns:m="http://schemas.openxmlformats.org/officeDocument/2006/math">
                    <m:sSub>
                      <m:sSubPr>
                        <m:ctrlPr>
                          <a:rPr lang="en-US" sz="1900" i="1">
                            <a:latin typeface="Cambria Math" panose="02040503050406030204" pitchFamily="18" charset="0"/>
                            <a:cs typeface="Calibri" panose="020F0502020204030204" pitchFamily="34" charset="0"/>
                          </a:rPr>
                        </m:ctrlPr>
                      </m:sSubPr>
                      <m:e>
                        <m:r>
                          <m:rPr>
                            <m:sty m:val="p"/>
                          </m:rPr>
                          <a:rPr lang="el-GR" sz="1900" i="1">
                            <a:latin typeface="Cambria Math" panose="02040503050406030204" pitchFamily="18" charset="0"/>
                            <a:ea typeface="Cambria Math" panose="02040503050406030204" pitchFamily="18" charset="0"/>
                            <a:cs typeface="Calibri" panose="020F0502020204030204" pitchFamily="34" charset="0"/>
                          </a:rPr>
                          <m:t>Γ</m:t>
                        </m:r>
                      </m:e>
                      <m:sub>
                        <m:r>
                          <a:rPr lang="en-US" sz="1900" i="1">
                            <a:latin typeface="Cambria Math" panose="02040503050406030204" pitchFamily="18" charset="0"/>
                            <a:cs typeface="Calibri" panose="020F0502020204030204" pitchFamily="34" charset="0"/>
                          </a:rPr>
                          <m:t>2</m:t>
                        </m:r>
                      </m:sub>
                    </m:sSub>
                  </m:oMath>
                </a14:m>
                <a:r>
                  <a:rPr lang="en-US" sz="1900" dirty="0"/>
                  <a:t> at times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sub>
                    </m:sSub>
                    <m:r>
                      <a:rPr lang="en-US" sz="1900" i="1">
                        <a:latin typeface="Cambria Math" panose="02040503050406030204" pitchFamily="18" charset="0"/>
                      </a:rPr>
                      <m:t>+</m:t>
                    </m:r>
                    <m:r>
                      <a:rPr lang="en-US" sz="1900" i="1">
                        <a:latin typeface="Cambria Math" panose="02040503050406030204" pitchFamily="18" charset="0"/>
                      </a:rPr>
                      <m:t>𝑛</m:t>
                    </m:r>
                    <m:sSub>
                      <m:sSubPr>
                        <m:ctrlPr>
                          <a:rPr lang="en-US" sz="1900" i="1">
                            <a:latin typeface="Cambria Math" panose="02040503050406030204" pitchFamily="18" charset="0"/>
                          </a:rPr>
                        </m:ctrlPr>
                      </m:sSubPr>
                      <m:e>
                        <m:r>
                          <a:rPr lang="en-US" sz="1900" i="1">
                            <a:latin typeface="Cambria Math" panose="02040503050406030204" pitchFamily="18" charset="0"/>
                            <a:ea typeface="Cambria Math" panose="02040503050406030204" pitchFamily="18" charset="0"/>
                            <a:cs typeface="Calibri" panose="020F0502020204030204" pitchFamily="34" charset="0"/>
                          </a:rPr>
                          <m:t>𝛥</m:t>
                        </m:r>
                        <m:r>
                          <a:rPr lang="en-US" sz="1900" i="1">
                            <a:latin typeface="Cambria Math" panose="02040503050406030204" pitchFamily="18" charset="0"/>
                            <a:ea typeface="Cambria Math" panose="02040503050406030204" pitchFamily="18" charset="0"/>
                            <a:cs typeface="Calibri" panose="020F0502020204030204" pitchFamily="34" charset="0"/>
                          </a:rPr>
                          <m:t>𝑡</m:t>
                        </m:r>
                      </m:e>
                      <m:sub>
                        <m:r>
                          <a:rPr lang="en-US" sz="1900" i="1">
                            <a:latin typeface="Cambria Math" panose="02040503050406030204" pitchFamily="18" charset="0"/>
                          </a:rPr>
                          <m:t>2</m:t>
                        </m:r>
                      </m:sub>
                    </m:sSub>
                  </m:oMath>
                </a14:m>
                <a:r>
                  <a:rPr lang="en-US" sz="1900" dirty="0"/>
                  <a:t>.</a:t>
                </a:r>
              </a:p>
              <a:p>
                <a:endParaRPr lang="en-US" sz="400" b="1" i="1" u="sng" dirty="0"/>
              </a:p>
              <a:p>
                <a:endParaRPr lang="en-US" sz="400" b="1" i="1" u="sng" dirty="0"/>
              </a:p>
              <a:p>
                <a:r>
                  <a:rPr lang="en-US" sz="1900" b="1" i="1" u="sng" dirty="0"/>
                  <a:t>Step 3</a:t>
                </a:r>
                <a:r>
                  <a:rPr lang="en-US" sz="1900" b="1" i="1" dirty="0"/>
                  <a:t>: </a:t>
                </a:r>
                <a:r>
                  <a:rPr lang="en-US" sz="1900" dirty="0"/>
                  <a:t>Check for convergence at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r>
                          <a:rPr lang="en-US" sz="1900" i="1">
                            <a:latin typeface="Cambria Math" panose="02040503050406030204" pitchFamily="18" charset="0"/>
                          </a:rPr>
                          <m:t>+1</m:t>
                        </m:r>
                      </m:sub>
                    </m:sSub>
                  </m:oMath>
                </a14:m>
                <a:r>
                  <a:rPr lang="en-US" sz="1900" dirty="0">
                    <a:cs typeface="Calibri" panose="020F0502020204030204" pitchFamily="34" charset="0"/>
                  </a:rPr>
                  <a:t>.</a:t>
                </a:r>
              </a:p>
              <a:p>
                <a:endParaRPr lang="en-US" sz="200" dirty="0">
                  <a:cs typeface="Calibri" panose="020F0502020204030204" pitchFamily="34" charset="0"/>
                </a:endParaRPr>
              </a:p>
              <a:p>
                <a:endParaRPr lang="en-US" sz="200" dirty="0">
                  <a:cs typeface="Calibri" panose="020F0502020204030204" pitchFamily="34" charset="0"/>
                </a:endParaRPr>
              </a:p>
              <a:p>
                <a:pPr marL="342900" indent="-342900">
                  <a:buFont typeface="Wingdings" panose="05000000000000000000" pitchFamily="2" charset="2"/>
                  <a:buChar char="Ø"/>
                </a:pPr>
                <a:r>
                  <a:rPr lang="en-US" sz="1900" dirty="0">
                    <a:cs typeface="Calibri" panose="020F0502020204030204" pitchFamily="34" charset="0"/>
                  </a:rPr>
                  <a:t>If </a:t>
                </a:r>
                <a:r>
                  <a:rPr lang="en-US" sz="1900" dirty="0" err="1">
                    <a:cs typeface="Calibri" panose="020F0502020204030204" pitchFamily="34" charset="0"/>
                  </a:rPr>
                  <a:t>unconverged</a:t>
                </a:r>
                <a:r>
                  <a:rPr lang="en-US" sz="1900" dirty="0">
                    <a:cs typeface="Calibri" panose="020F0502020204030204" pitchFamily="34" charset="0"/>
                  </a:rPr>
                  <a:t>, return to Step 1. </a:t>
                </a:r>
              </a:p>
              <a:p>
                <a:pPr marL="342900" indent="-342900">
                  <a:buFont typeface="Wingdings" panose="05000000000000000000" pitchFamily="2" charset="2"/>
                  <a:buChar char="Ø"/>
                </a:pPr>
                <a:endParaRPr lang="en-US" sz="200" dirty="0">
                  <a:cs typeface="Calibri" panose="020F0502020204030204" pitchFamily="34" charset="0"/>
                </a:endParaRPr>
              </a:p>
              <a:p>
                <a:pPr marL="342900" indent="-342900">
                  <a:buFont typeface="Wingdings" panose="05000000000000000000" pitchFamily="2" charset="2"/>
                  <a:buChar char="Ø"/>
                </a:pPr>
                <a:r>
                  <a:rPr lang="en-US" sz="1900" dirty="0">
                    <a:cs typeface="Calibri" panose="020F0502020204030204" pitchFamily="34" charset="0"/>
                  </a:rPr>
                  <a:t>If converged, set </a:t>
                </a:r>
                <a14:m>
                  <m:oMath xmlns:m="http://schemas.openxmlformats.org/officeDocument/2006/math">
                    <m:r>
                      <a:rPr lang="en-US" sz="1900" i="1" dirty="0">
                        <a:latin typeface="Cambria Math" panose="02040503050406030204" pitchFamily="18" charset="0"/>
                        <a:cs typeface="Calibri" panose="020F0502020204030204" pitchFamily="34" charset="0"/>
                      </a:rPr>
                      <m:t>𝑖</m:t>
                    </m:r>
                    <m:r>
                      <a:rPr lang="en-US" sz="1900" i="1" dirty="0">
                        <a:latin typeface="Cambria Math" panose="02040503050406030204" pitchFamily="18" charset="0"/>
                        <a:cs typeface="Calibri" panose="020F0502020204030204" pitchFamily="34" charset="0"/>
                      </a:rPr>
                      <m:t>= </m:t>
                    </m:r>
                    <m:r>
                      <a:rPr lang="en-US" sz="1900" i="1" dirty="0">
                        <a:latin typeface="Cambria Math" panose="02040503050406030204" pitchFamily="18" charset="0"/>
                        <a:cs typeface="Calibri" panose="020F0502020204030204" pitchFamily="34" charset="0"/>
                      </a:rPr>
                      <m:t>𝑖</m:t>
                    </m:r>
                    <m:r>
                      <a:rPr lang="en-US" sz="1900" i="1" dirty="0">
                        <a:latin typeface="Cambria Math" panose="02040503050406030204" pitchFamily="18" charset="0"/>
                        <a:cs typeface="Calibri" panose="020F0502020204030204" pitchFamily="34" charset="0"/>
                      </a:rPr>
                      <m:t>+1 </m:t>
                    </m:r>
                  </m:oMath>
                </a14:m>
                <a:r>
                  <a:rPr lang="en-US" sz="1900" dirty="0">
                    <a:cs typeface="Calibri" panose="020F0502020204030204" pitchFamily="34" charset="0"/>
                  </a:rPr>
                  <a:t>and return to Step 1.</a:t>
                </a:r>
              </a:p>
              <a:p>
                <a:endParaRPr lang="en-US" sz="1900" dirty="0"/>
              </a:p>
              <a:p>
                <a:endParaRPr lang="en-US" sz="1900" dirty="0"/>
              </a:p>
              <a:p>
                <a:endParaRPr lang="en-US" sz="1900" i="1" dirty="0">
                  <a:cs typeface="Calibri" panose="020F0502020204030204" pitchFamily="34" charset="0"/>
                </a:endParaRPr>
              </a:p>
              <a:p>
                <a:endParaRPr lang="en-US" sz="1900" dirty="0"/>
              </a:p>
              <a:p>
                <a:endParaRPr lang="en-US" sz="1900" dirty="0">
                  <a:cs typeface="Calibri" panose="020F0502020204030204" pitchFamily="34" charset="0"/>
                </a:endParaRPr>
              </a:p>
              <a:p>
                <a:endParaRPr lang="en-US" sz="400" b="1" i="1" dirty="0">
                  <a:cs typeface="Calibri" panose="020F0502020204030204" pitchFamily="34" charset="0"/>
                </a:endParaRPr>
              </a:p>
              <a:p>
                <a:endParaRPr lang="en-US" sz="2000" b="1" i="1" dirty="0">
                  <a:cs typeface="Calibri" panose="020F0502020204030204" pitchFamily="34" charset="0"/>
                </a:endParaRPr>
              </a:p>
            </p:txBody>
          </p:sp>
        </mc:Choice>
        <mc:Fallback xmlns="">
          <p:sp>
            <p:nvSpPr>
              <p:cNvPr id="12" name="TextBox 11">
                <a:extLst>
                  <a:ext uri="{FF2B5EF4-FFF2-40B4-BE49-F238E27FC236}">
                    <a16:creationId xmlns:a16="http://schemas.microsoft.com/office/drawing/2014/main" id="{FD9532F9-C034-4B8D-A87A-67EE38BEBD56}"/>
                  </a:ext>
                </a:extLst>
              </p:cNvPr>
              <p:cNvSpPr txBox="1">
                <a:spLocks noRot="1" noChangeAspect="1" noMove="1" noResize="1" noEditPoints="1" noAdjustHandles="1" noChangeArrowheads="1" noChangeShapeType="1" noTextEdit="1"/>
              </p:cNvSpPr>
              <p:nvPr/>
            </p:nvSpPr>
            <p:spPr>
              <a:xfrm>
                <a:off x="337800" y="3746543"/>
                <a:ext cx="11669701" cy="4724370"/>
              </a:xfrm>
              <a:prstGeom prst="rect">
                <a:avLst/>
              </a:prstGeom>
              <a:blipFill>
                <a:blip r:embed="rId3"/>
                <a:stretch>
                  <a:fillRect l="-470" t="-774"/>
                </a:stretch>
              </a:blipFill>
            </p:spPr>
            <p:txBody>
              <a:bodyPr/>
              <a:lstStyle/>
              <a:p>
                <a:r>
                  <a:rPr lang="en-US">
                    <a:noFill/>
                  </a:rPr>
                  <a:t> </a:t>
                </a:r>
              </a:p>
            </p:txBody>
          </p:sp>
        </mc:Fallback>
      </mc:AlternateContent>
      <p:grpSp>
        <p:nvGrpSpPr>
          <p:cNvPr id="20" name="Group 19">
            <a:extLst>
              <a:ext uri="{FF2B5EF4-FFF2-40B4-BE49-F238E27FC236}">
                <a16:creationId xmlns:a16="http://schemas.microsoft.com/office/drawing/2014/main" id="{2B1513E3-B32F-4A19-93CD-7ADB2556E141}"/>
              </a:ext>
            </a:extLst>
          </p:cNvPr>
          <p:cNvGrpSpPr/>
          <p:nvPr/>
        </p:nvGrpSpPr>
        <p:grpSpPr>
          <a:xfrm>
            <a:off x="657122" y="1238320"/>
            <a:ext cx="6446745" cy="2104379"/>
            <a:chOff x="538359" y="2231154"/>
            <a:chExt cx="6446745" cy="2104379"/>
          </a:xfrm>
        </p:grpSpPr>
        <p:pic>
          <p:nvPicPr>
            <p:cNvPr id="21" name="Picture 20" descr="Schwarz-time-integration.png">
              <a:extLst>
                <a:ext uri="{FF2B5EF4-FFF2-40B4-BE49-F238E27FC236}">
                  <a16:creationId xmlns:a16="http://schemas.microsoft.com/office/drawing/2014/main" id="{0D442A46-2135-4FCE-81D9-6D723D4811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6968" y="2406149"/>
              <a:ext cx="4898136" cy="1929384"/>
            </a:xfrm>
            <a:prstGeom prst="rect">
              <a:avLst/>
            </a:prstGeom>
          </p:spPr>
        </p:pic>
        <p:pic>
          <p:nvPicPr>
            <p:cNvPr id="22" name="Picture 21" descr="Schwarz-domains.png">
              <a:extLst>
                <a:ext uri="{FF2B5EF4-FFF2-40B4-BE49-F238E27FC236}">
                  <a16:creationId xmlns:a16="http://schemas.microsoft.com/office/drawing/2014/main" id="{5C69E27E-142A-4482-95DC-67D3AA4E7F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359" y="2231154"/>
              <a:ext cx="1150530" cy="2064791"/>
            </a:xfrm>
            <a:prstGeom prst="rect">
              <a:avLst/>
            </a:prstGeom>
          </p:spPr>
        </p:pic>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AD3475B-1792-4482-9D9E-485179614B61}"/>
                    </a:ext>
                  </a:extLst>
                </p:cNvPr>
                <p:cNvSpPr txBox="1"/>
                <p:nvPr/>
              </p:nvSpPr>
              <p:spPr>
                <a:xfrm>
                  <a:off x="1962614" y="2257496"/>
                  <a:ext cx="80288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0</m:t>
                            </m:r>
                          </m:sub>
                        </m:sSub>
                      </m:oMath>
                    </m:oMathPara>
                  </a14:m>
                  <a:endParaRPr lang="en-US" dirty="0"/>
                </a:p>
              </p:txBody>
            </p:sp>
          </mc:Choice>
          <mc:Fallback xmlns="">
            <p:sp>
              <p:nvSpPr>
                <p:cNvPr id="50" name="TextBox 49">
                  <a:extLst>
                    <a:ext uri="{FF2B5EF4-FFF2-40B4-BE49-F238E27FC236}">
                      <a16:creationId xmlns:a16="http://schemas.microsoft.com/office/drawing/2014/main" id="{D15334C3-9C67-40DC-91D5-47AD4405FF28}"/>
                    </a:ext>
                  </a:extLst>
                </p:cNvPr>
                <p:cNvSpPr txBox="1">
                  <a:spLocks noRot="1" noChangeAspect="1" noMove="1" noResize="1" noEditPoints="1" noAdjustHandles="1" noChangeArrowheads="1" noChangeShapeType="1" noTextEdit="1"/>
                </p:cNvSpPr>
                <p:nvPr/>
              </p:nvSpPr>
              <p:spPr>
                <a:xfrm>
                  <a:off x="1962614" y="2257496"/>
                  <a:ext cx="802888" cy="369332"/>
                </a:xfrm>
                <a:prstGeom prst="rect">
                  <a:avLst/>
                </a:prstGeom>
                <a:blipFill>
                  <a:blip r:embed="rId6"/>
                  <a:stretch>
                    <a:fillRect/>
                  </a:stretch>
                </a:blipFill>
              </p:spPr>
              <p:txBody>
                <a:bodyPr/>
                <a:lstStyle/>
                <a:p>
                  <a:r>
                    <a:rPr lang="en-US">
                      <a:noFill/>
                    </a:rPr>
                    <a:t> </a:t>
                  </a:r>
                </a:p>
              </p:txBody>
            </p:sp>
          </mc:Fallback>
        </mc:AlternateContent>
      </p:grpSp>
      <p:sp>
        <p:nvSpPr>
          <p:cNvPr id="25" name="Rectangle 24">
            <a:extLst>
              <a:ext uri="{FF2B5EF4-FFF2-40B4-BE49-F238E27FC236}">
                <a16:creationId xmlns:a16="http://schemas.microsoft.com/office/drawing/2014/main" id="{73965508-7F47-4D53-BDAB-A2723924ADF7}"/>
              </a:ext>
            </a:extLst>
          </p:cNvPr>
          <p:cNvSpPr/>
          <p:nvPr/>
        </p:nvSpPr>
        <p:spPr>
          <a:xfrm>
            <a:off x="2019077" y="1147869"/>
            <a:ext cx="2615971" cy="227920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7" name="Rectangle 26">
            <a:extLst>
              <a:ext uri="{FF2B5EF4-FFF2-40B4-BE49-F238E27FC236}">
                <a16:creationId xmlns:a16="http://schemas.microsoft.com/office/drawing/2014/main" id="{109F000B-0EB2-40C0-9C34-C3A01BD879B8}"/>
              </a:ext>
            </a:extLst>
          </p:cNvPr>
          <p:cNvSpPr/>
          <p:nvPr/>
        </p:nvSpPr>
        <p:spPr>
          <a:xfrm>
            <a:off x="623670" y="1216017"/>
            <a:ext cx="1230271" cy="122720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BC73AB9A-B0C2-4FE0-AFA7-73259F30BB3E}"/>
              </a:ext>
            </a:extLst>
          </p:cNvPr>
          <p:cNvCxnSpPr>
            <a:cxnSpLocks/>
          </p:cNvCxnSpPr>
          <p:nvPr/>
        </p:nvCxnSpPr>
        <p:spPr>
          <a:xfrm>
            <a:off x="4636693" y="2264801"/>
            <a:ext cx="2469718" cy="0"/>
          </a:xfrm>
          <a:prstGeom prst="straightConnector1">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9CC4DCA3-863E-40F4-8959-D6125CE2DCFE}"/>
                  </a:ext>
                </a:extLst>
              </p:cNvPr>
              <p:cNvSpPr txBox="1"/>
              <p:nvPr/>
            </p:nvSpPr>
            <p:spPr>
              <a:xfrm>
                <a:off x="5216853" y="1906248"/>
                <a:ext cx="3378569"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Integrate using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cs typeface="Calibri" panose="020F0502020204030204" pitchFamily="34" charset="0"/>
                          </a:rPr>
                          <m:t>𝛥</m:t>
                        </m:r>
                        <m:r>
                          <a:rPr lang="en-US" sz="1400" i="1">
                            <a:latin typeface="Cambria Math" panose="02040503050406030204" pitchFamily="18" charset="0"/>
                            <a:ea typeface="Cambria Math" panose="02040503050406030204" pitchFamily="18" charset="0"/>
                            <a:cs typeface="Calibri" panose="020F0502020204030204" pitchFamily="34" charset="0"/>
                          </a:rPr>
                          <m:t>𝑡</m:t>
                        </m:r>
                      </m:e>
                      <m:sub>
                        <m:r>
                          <a:rPr lang="en-US" sz="1400" i="1">
                            <a:latin typeface="Cambria Math" panose="02040503050406030204" pitchFamily="18" charset="0"/>
                          </a:rPr>
                          <m:t>1</m:t>
                        </m:r>
                      </m:sub>
                    </m:sSub>
                  </m:oMath>
                </a14:m>
                <a:endParaRPr lang="en-US" sz="1400" dirty="0">
                  <a:latin typeface="Calibri" panose="020F0502020204030204" pitchFamily="34" charset="0"/>
                  <a:cs typeface="Calibri" panose="020F0502020204030204" pitchFamily="34" charset="0"/>
                </a:endParaRPr>
              </a:p>
            </p:txBody>
          </p:sp>
        </mc:Choice>
        <mc:Fallback xmlns="">
          <p:sp>
            <p:nvSpPr>
              <p:cNvPr id="29" name="TextBox 28">
                <a:extLst>
                  <a:ext uri="{FF2B5EF4-FFF2-40B4-BE49-F238E27FC236}">
                    <a16:creationId xmlns:a16="http://schemas.microsoft.com/office/drawing/2014/main" id="{9CC4DCA3-863E-40F4-8959-D6125CE2DCFE}"/>
                  </a:ext>
                </a:extLst>
              </p:cNvPr>
              <p:cNvSpPr txBox="1">
                <a:spLocks noRot="1" noChangeAspect="1" noMove="1" noResize="1" noEditPoints="1" noAdjustHandles="1" noChangeArrowheads="1" noChangeShapeType="1" noTextEdit="1"/>
              </p:cNvSpPr>
              <p:nvPr/>
            </p:nvSpPr>
            <p:spPr>
              <a:xfrm>
                <a:off x="5216853" y="1906248"/>
                <a:ext cx="3378569" cy="307777"/>
              </a:xfrm>
              <a:prstGeom prst="rect">
                <a:avLst/>
              </a:prstGeom>
              <a:blipFill>
                <a:blip r:embed="rId7"/>
                <a:stretch>
                  <a:fillRect l="-542" t="-40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427C3FC3-7943-475D-A5C7-B9368995DAE1}"/>
                  </a:ext>
                </a:extLst>
              </p:cNvPr>
              <p:cNvSpPr txBox="1"/>
              <p:nvPr/>
            </p:nvSpPr>
            <p:spPr>
              <a:xfrm>
                <a:off x="6892442" y="1265362"/>
                <a:ext cx="80288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2</m:t>
                          </m:r>
                        </m:sub>
                      </m:sSub>
                    </m:oMath>
                  </m:oMathPara>
                </a14:m>
                <a:endParaRPr lang="en-US" dirty="0"/>
              </a:p>
            </p:txBody>
          </p:sp>
        </mc:Choice>
        <mc:Fallback xmlns="">
          <p:sp>
            <p:nvSpPr>
              <p:cNvPr id="30" name="TextBox 29">
                <a:extLst>
                  <a:ext uri="{FF2B5EF4-FFF2-40B4-BE49-F238E27FC236}">
                    <a16:creationId xmlns:a16="http://schemas.microsoft.com/office/drawing/2014/main" id="{427C3FC3-7943-475D-A5C7-B9368995DAE1}"/>
                  </a:ext>
                </a:extLst>
              </p:cNvPr>
              <p:cNvSpPr txBox="1">
                <a:spLocks noRot="1" noChangeAspect="1" noMove="1" noResize="1" noEditPoints="1" noAdjustHandles="1" noChangeArrowheads="1" noChangeShapeType="1" noTextEdit="1"/>
              </p:cNvSpPr>
              <p:nvPr/>
            </p:nvSpPr>
            <p:spPr>
              <a:xfrm>
                <a:off x="6892442" y="1265362"/>
                <a:ext cx="802888" cy="369332"/>
              </a:xfrm>
              <a:prstGeom prst="rect">
                <a:avLst/>
              </a:prstGeom>
              <a:blipFill>
                <a:blip r:embed="rId8"/>
                <a:stretch>
                  <a:fillRect b="-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1F98729D-0BF2-4CDA-A64A-40380218BA93}"/>
                  </a:ext>
                </a:extLst>
              </p:cNvPr>
              <p:cNvSpPr txBox="1"/>
              <p:nvPr/>
            </p:nvSpPr>
            <p:spPr>
              <a:xfrm>
                <a:off x="4487050" y="1294400"/>
                <a:ext cx="80288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1</m:t>
                          </m:r>
                        </m:sub>
                      </m:sSub>
                    </m:oMath>
                  </m:oMathPara>
                </a14:m>
                <a:endParaRPr lang="en-US" dirty="0"/>
              </a:p>
            </p:txBody>
          </p:sp>
        </mc:Choice>
        <mc:Fallback xmlns="">
          <p:sp>
            <p:nvSpPr>
              <p:cNvPr id="31" name="TextBox 30">
                <a:extLst>
                  <a:ext uri="{FF2B5EF4-FFF2-40B4-BE49-F238E27FC236}">
                    <a16:creationId xmlns:a16="http://schemas.microsoft.com/office/drawing/2014/main" id="{1F98729D-0BF2-4CDA-A64A-40380218BA93}"/>
                  </a:ext>
                </a:extLst>
              </p:cNvPr>
              <p:cNvSpPr txBox="1">
                <a:spLocks noRot="1" noChangeAspect="1" noMove="1" noResize="1" noEditPoints="1" noAdjustHandles="1" noChangeArrowheads="1" noChangeShapeType="1" noTextEdit="1"/>
              </p:cNvSpPr>
              <p:nvPr/>
            </p:nvSpPr>
            <p:spPr>
              <a:xfrm>
                <a:off x="4487050" y="1294400"/>
                <a:ext cx="802888" cy="369332"/>
              </a:xfrm>
              <a:prstGeom prst="rect">
                <a:avLst/>
              </a:prstGeom>
              <a:blipFill>
                <a:blip r:embed="rId9"/>
                <a:stretch>
                  <a:fillRect/>
                </a:stretch>
              </a:blipFill>
            </p:spPr>
            <p:txBody>
              <a:bodyPr/>
              <a:lstStyle/>
              <a:p>
                <a:r>
                  <a:rPr lang="en-US">
                    <a:noFill/>
                  </a:rPr>
                  <a:t> </a:t>
                </a:r>
              </a:p>
            </p:txBody>
          </p:sp>
        </mc:Fallback>
      </mc:AlternateContent>
      <p:cxnSp>
        <p:nvCxnSpPr>
          <p:cNvPr id="32" name="Straight Arrow Connector 31">
            <a:extLst>
              <a:ext uri="{FF2B5EF4-FFF2-40B4-BE49-F238E27FC236}">
                <a16:creationId xmlns:a16="http://schemas.microsoft.com/office/drawing/2014/main" id="{8428764E-0C8F-4659-9604-E033F0F87742}"/>
              </a:ext>
            </a:extLst>
          </p:cNvPr>
          <p:cNvCxnSpPr>
            <a:cxnSpLocks/>
          </p:cNvCxnSpPr>
          <p:nvPr/>
        </p:nvCxnSpPr>
        <p:spPr>
          <a:xfrm flipV="1">
            <a:off x="5544035" y="2547079"/>
            <a:ext cx="227375" cy="144936"/>
          </a:xfrm>
          <a:prstGeom prst="straightConnector1">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E995D79D-0E74-449E-9793-6A89D96D9341}"/>
              </a:ext>
            </a:extLst>
          </p:cNvPr>
          <p:cNvCxnSpPr>
            <a:cxnSpLocks/>
          </p:cNvCxnSpPr>
          <p:nvPr/>
        </p:nvCxnSpPr>
        <p:spPr>
          <a:xfrm flipH="1" flipV="1">
            <a:off x="5949381" y="2547079"/>
            <a:ext cx="208956" cy="144938"/>
          </a:xfrm>
          <a:prstGeom prst="straightConnector1">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852DC213-151B-460A-B94D-23DFA0772608}"/>
                  </a:ext>
                </a:extLst>
              </p:cNvPr>
              <p:cNvSpPr txBox="1"/>
              <p:nvPr/>
            </p:nvSpPr>
            <p:spPr>
              <a:xfrm>
                <a:off x="4221542" y="2337987"/>
                <a:ext cx="1462058" cy="523220"/>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Interpolate from </a:t>
                </a:r>
                <a14:m>
                  <m:oMath xmlns:m="http://schemas.openxmlformats.org/officeDocument/2006/math">
                    <m:sSub>
                      <m:sSubPr>
                        <m:ctrlPr>
                          <a:rPr lang="en-US" sz="1400" i="1">
                            <a:latin typeface="Cambria Math" panose="02040503050406030204" pitchFamily="18" charset="0"/>
                          </a:rPr>
                        </m:ctrlPr>
                      </m:sSubPr>
                      <m:e>
                        <m:r>
                          <m:rPr>
                            <m:sty m:val="p"/>
                          </m:rPr>
                          <a:rPr lang="el-GR" sz="1400" i="1">
                            <a:latin typeface="Cambria Math" panose="02040503050406030204" pitchFamily="18" charset="0"/>
                            <a:ea typeface="Cambria Math" panose="02040503050406030204" pitchFamily="18" charset="0"/>
                          </a:rPr>
                          <m:t>Ω</m:t>
                        </m:r>
                      </m:e>
                      <m:sub>
                        <m:r>
                          <a:rPr lang="en-US" sz="1400" i="1">
                            <a:latin typeface="Cambria Math" panose="02040503050406030204" pitchFamily="18" charset="0"/>
                          </a:rPr>
                          <m:t>2</m:t>
                        </m:r>
                      </m:sub>
                    </m:sSub>
                  </m:oMath>
                </a14:m>
                <a:r>
                  <a:rPr lang="en-US" sz="1400" dirty="0">
                    <a:latin typeface="Calibri" panose="020F0502020204030204" pitchFamily="34" charset="0"/>
                    <a:cs typeface="Calibri" panose="020F0502020204030204" pitchFamily="34" charset="0"/>
                  </a:rPr>
                  <a:t> to </a:t>
                </a:r>
                <a14:m>
                  <m:oMath xmlns:m="http://schemas.openxmlformats.org/officeDocument/2006/math">
                    <m:sSub>
                      <m:sSubPr>
                        <m:ctrlPr>
                          <a:rPr lang="en-US" sz="1400" i="1">
                            <a:latin typeface="Cambria Math" panose="02040503050406030204" pitchFamily="18" charset="0"/>
                            <a:cs typeface="Calibri" panose="020F0502020204030204" pitchFamily="34" charset="0"/>
                          </a:rPr>
                        </m:ctrlPr>
                      </m:sSubPr>
                      <m:e>
                        <m:r>
                          <m:rPr>
                            <m:sty m:val="p"/>
                          </m:rPr>
                          <a:rPr lang="el-GR" sz="1400" i="1">
                            <a:latin typeface="Cambria Math" panose="02040503050406030204" pitchFamily="18" charset="0"/>
                            <a:ea typeface="Cambria Math" panose="02040503050406030204" pitchFamily="18" charset="0"/>
                            <a:cs typeface="Calibri" panose="020F0502020204030204" pitchFamily="34" charset="0"/>
                          </a:rPr>
                          <m:t>Γ</m:t>
                        </m:r>
                      </m:e>
                      <m:sub>
                        <m:r>
                          <a:rPr lang="en-US" sz="1400" i="1">
                            <a:latin typeface="Cambria Math" panose="02040503050406030204" pitchFamily="18" charset="0"/>
                            <a:cs typeface="Calibri" panose="020F0502020204030204" pitchFamily="34" charset="0"/>
                          </a:rPr>
                          <m:t>1</m:t>
                        </m:r>
                      </m:sub>
                    </m:sSub>
                  </m:oMath>
                </a14:m>
                <a:r>
                  <a:rPr lang="en-US" sz="1400" dirty="0">
                    <a:latin typeface="Calibri" panose="020F0502020204030204" pitchFamily="34" charset="0"/>
                    <a:cs typeface="Calibri" panose="020F0502020204030204" pitchFamily="34" charset="0"/>
                  </a:rPr>
                  <a:t> </a:t>
                </a:r>
              </a:p>
            </p:txBody>
          </p:sp>
        </mc:Choice>
        <mc:Fallback xmlns="">
          <p:sp>
            <p:nvSpPr>
              <p:cNvPr id="34" name="TextBox 33">
                <a:extLst>
                  <a:ext uri="{FF2B5EF4-FFF2-40B4-BE49-F238E27FC236}">
                    <a16:creationId xmlns:a16="http://schemas.microsoft.com/office/drawing/2014/main" id="{852DC213-151B-460A-B94D-23DFA0772608}"/>
                  </a:ext>
                </a:extLst>
              </p:cNvPr>
              <p:cNvSpPr txBox="1">
                <a:spLocks noRot="1" noChangeAspect="1" noMove="1" noResize="1" noEditPoints="1" noAdjustHandles="1" noChangeArrowheads="1" noChangeShapeType="1" noTextEdit="1"/>
              </p:cNvSpPr>
              <p:nvPr/>
            </p:nvSpPr>
            <p:spPr>
              <a:xfrm>
                <a:off x="4221542" y="2337987"/>
                <a:ext cx="1462058" cy="523220"/>
              </a:xfrm>
              <a:prstGeom prst="rect">
                <a:avLst/>
              </a:prstGeom>
              <a:blipFill>
                <a:blip r:embed="rId10"/>
                <a:stretch>
                  <a:fillRect l="-1255" t="-2353" b="-11765"/>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179058D1-D606-4011-9FC7-8ACC9D01F97D}"/>
              </a:ext>
            </a:extLst>
          </p:cNvPr>
          <p:cNvSpPr>
            <a:spLocks noGrp="1"/>
          </p:cNvSpPr>
          <p:nvPr>
            <p:ph type="sldNum" sz="quarter" idx="12"/>
          </p:nvPr>
        </p:nvSpPr>
        <p:spPr/>
        <p:txBody>
          <a:bodyPr/>
          <a:lstStyle/>
          <a:p>
            <a:fld id="{A5E55A7B-7854-E145-92D9-B491DF4BAE2D}" type="slidenum">
              <a:rPr lang="en-US" smtClean="0"/>
              <a:pPr/>
              <a:t>35</a:t>
            </a:fld>
            <a:endParaRPr lang="en-US" dirty="0"/>
          </a:p>
        </p:txBody>
      </p:sp>
      <p:sp>
        <p:nvSpPr>
          <p:cNvPr id="26" name="Title 1">
            <a:extLst>
              <a:ext uri="{FF2B5EF4-FFF2-40B4-BE49-F238E27FC236}">
                <a16:creationId xmlns:a16="http://schemas.microsoft.com/office/drawing/2014/main" id="{D7B5CCB3-C783-40A0-B8BC-66A4F44BE465}"/>
              </a:ext>
            </a:extLst>
          </p:cNvPr>
          <p:cNvSpPr>
            <a:spLocks noGrp="1"/>
          </p:cNvSpPr>
          <p:nvPr>
            <p:ph type="title"/>
          </p:nvPr>
        </p:nvSpPr>
        <p:spPr>
          <a:xfrm>
            <a:off x="720648" y="359772"/>
            <a:ext cx="10471608" cy="570225"/>
          </a:xfrm>
        </p:spPr>
        <p:txBody>
          <a:bodyPr/>
          <a:lstStyle/>
          <a:p>
            <a:r>
              <a:rPr lang="en-US" dirty="0"/>
              <a:t>Time-Advancement Within the Schwarz Framework</a:t>
            </a:r>
          </a:p>
        </p:txBody>
      </p:sp>
      <p:sp>
        <p:nvSpPr>
          <p:cNvPr id="35" name="Content Placeholder 2">
            <a:extLst>
              <a:ext uri="{FF2B5EF4-FFF2-40B4-BE49-F238E27FC236}">
                <a16:creationId xmlns:a16="http://schemas.microsoft.com/office/drawing/2014/main" id="{ACE5ADB6-E6E6-42E9-B633-713E2D992FCB}"/>
              </a:ext>
            </a:extLst>
          </p:cNvPr>
          <p:cNvSpPr txBox="1">
            <a:spLocks/>
          </p:cNvSpPr>
          <p:nvPr/>
        </p:nvSpPr>
        <p:spPr bwMode="auto">
          <a:xfrm>
            <a:off x="8521187" y="1577793"/>
            <a:ext cx="2675720" cy="10906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buNone/>
              <a:defRPr/>
            </a:pPr>
            <a:r>
              <a:rPr lang="en-US" sz="1700" dirty="0">
                <a:latin typeface="Calibri" pitchFamily="34" charset="0"/>
                <a:cs typeface="Calibri" pitchFamily="34" charset="0"/>
              </a:rPr>
              <a:t>Controller time stepper</a:t>
            </a:r>
          </a:p>
          <a:p>
            <a:pPr marL="0" indent="0">
              <a:buNone/>
              <a:defRPr/>
            </a:pPr>
            <a:endParaRPr lang="en-US" sz="1700" dirty="0">
              <a:latin typeface="Calibri" pitchFamily="34" charset="0"/>
              <a:cs typeface="Calibri" pitchFamily="34" charset="0"/>
            </a:endParaRPr>
          </a:p>
          <a:p>
            <a:pPr marL="0" indent="0">
              <a:buNone/>
              <a:defRPr/>
            </a:pPr>
            <a:r>
              <a:rPr lang="en-US" sz="1700" dirty="0">
                <a:latin typeface="Calibri" pitchFamily="34" charset="0"/>
                <a:cs typeface="Calibri" pitchFamily="34" charset="0"/>
              </a:rPr>
              <a:t>Time integrator for </a:t>
            </a:r>
            <a:r>
              <a:rPr lang="en-US" sz="1700" i="1" dirty="0">
                <a:latin typeface="Symbol"/>
                <a:cs typeface="Wingdings 2" charset="2"/>
              </a:rPr>
              <a:t>W</a:t>
            </a:r>
            <a:r>
              <a:rPr lang="en-US" sz="1700" baseline="-25000" dirty="0">
                <a:latin typeface="Symbol"/>
                <a:cs typeface="Wingdings 2" charset="2"/>
              </a:rPr>
              <a:t>1</a:t>
            </a:r>
          </a:p>
          <a:p>
            <a:pPr marL="0" indent="0">
              <a:buNone/>
              <a:defRPr/>
            </a:pPr>
            <a:endParaRPr lang="en-US" sz="1700" baseline="-25000" dirty="0">
              <a:latin typeface="Symbol"/>
              <a:cs typeface="Calibri" pitchFamily="34" charset="0"/>
            </a:endParaRPr>
          </a:p>
          <a:p>
            <a:pPr marL="0" indent="0">
              <a:buNone/>
              <a:defRPr/>
            </a:pPr>
            <a:endParaRPr lang="en-US" sz="1700" baseline="-25000" dirty="0">
              <a:latin typeface="Symbol"/>
              <a:cs typeface="Calibri" pitchFamily="34" charset="0"/>
            </a:endParaRPr>
          </a:p>
          <a:p>
            <a:pPr marL="0" indent="0">
              <a:buNone/>
              <a:defRPr/>
            </a:pPr>
            <a:r>
              <a:rPr lang="en-US" sz="1700" dirty="0">
                <a:latin typeface="Calibri" pitchFamily="34" charset="0"/>
                <a:cs typeface="Calibri" pitchFamily="34" charset="0"/>
              </a:rPr>
              <a:t>Time integrator for </a:t>
            </a:r>
            <a:r>
              <a:rPr lang="en-US" sz="1700" i="1" dirty="0">
                <a:latin typeface="Symbol"/>
                <a:cs typeface="Wingdings 2" charset="2"/>
              </a:rPr>
              <a:t>W</a:t>
            </a:r>
            <a:r>
              <a:rPr lang="en-US" sz="1700" baseline="-25000" dirty="0">
                <a:latin typeface="Symbol"/>
                <a:cs typeface="Wingdings 2" charset="2"/>
              </a:rPr>
              <a:t>2</a:t>
            </a:r>
            <a:endParaRPr lang="en-US" sz="1700" dirty="0">
              <a:latin typeface="Calibri" pitchFamily="34" charset="0"/>
              <a:cs typeface="Calibri" pitchFamily="34" charset="0"/>
            </a:endParaRPr>
          </a:p>
          <a:p>
            <a:pPr marL="0" indent="0">
              <a:buNone/>
              <a:defRPr/>
            </a:pPr>
            <a:endParaRPr lang="en-US" sz="1700" dirty="0">
              <a:latin typeface="Calibri" pitchFamily="34" charset="0"/>
              <a:cs typeface="Calibri" pitchFamily="34" charset="0"/>
            </a:endParaRPr>
          </a:p>
          <a:p>
            <a:pPr marL="0" indent="0">
              <a:buNone/>
              <a:defRPr/>
            </a:pPr>
            <a:endParaRPr lang="en-US" sz="1700" dirty="0">
              <a:latin typeface="Calibri" pitchFamily="34" charset="0"/>
              <a:cs typeface="Calibri" pitchFamily="34" charset="0"/>
            </a:endParaRPr>
          </a:p>
        </p:txBody>
      </p:sp>
      <p:sp>
        <p:nvSpPr>
          <p:cNvPr id="23" name="Rectangle 22">
            <a:extLst>
              <a:ext uri="{FF2B5EF4-FFF2-40B4-BE49-F238E27FC236}">
                <a16:creationId xmlns:a16="http://schemas.microsoft.com/office/drawing/2014/main" id="{60F648A5-D04F-4A75-84CD-1D91385715A2}"/>
              </a:ext>
            </a:extLst>
          </p:cNvPr>
          <p:cNvSpPr/>
          <p:nvPr/>
        </p:nvSpPr>
        <p:spPr>
          <a:xfrm>
            <a:off x="6158337" y="3419797"/>
            <a:ext cx="5785676" cy="677108"/>
          </a:xfrm>
          <a:prstGeom prst="rect">
            <a:avLst/>
          </a:prstGeom>
          <a:solidFill>
            <a:schemeClr val="accent3">
              <a:lumMod val="20000"/>
              <a:lumOff val="80000"/>
            </a:schemeClr>
          </a:solidFill>
        </p:spPr>
        <p:txBody>
          <a:bodyPr wrap="square">
            <a:spAutoFit/>
          </a:bodyPr>
          <a:lstStyle/>
          <a:p>
            <a:pPr algn="ctr">
              <a:defRPr/>
            </a:pPr>
            <a:r>
              <a:rPr lang="en-US" sz="1900" dirty="0">
                <a:cs typeface="Calibri" pitchFamily="34" charset="0"/>
              </a:rPr>
              <a:t>Time-stepping procedure is </a:t>
            </a:r>
            <a:r>
              <a:rPr lang="en-US" sz="1900" b="1" dirty="0">
                <a:cs typeface="Calibri" pitchFamily="34" charset="0"/>
              </a:rPr>
              <a:t>equivalent</a:t>
            </a:r>
            <a:r>
              <a:rPr lang="en-US" sz="1900" dirty="0">
                <a:cs typeface="Calibri" pitchFamily="34" charset="0"/>
              </a:rPr>
              <a:t> to doing Schwarz on </a:t>
            </a:r>
            <a:r>
              <a:rPr lang="en-US" sz="1900" b="1" dirty="0">
                <a:cs typeface="Calibri" pitchFamily="34" charset="0"/>
              </a:rPr>
              <a:t>space-time domain </a:t>
            </a:r>
            <a:r>
              <a:rPr lang="en-US" sz="1900" dirty="0">
                <a:cs typeface="Calibri" pitchFamily="34" charset="0"/>
              </a:rPr>
              <a:t>[</a:t>
            </a:r>
            <a:r>
              <a:rPr lang="en-US" sz="1900" dirty="0" err="1">
                <a:cs typeface="Calibri" pitchFamily="34" charset="0"/>
              </a:rPr>
              <a:t>Mota</a:t>
            </a:r>
            <a:r>
              <a:rPr lang="en-US" sz="1900" dirty="0">
                <a:cs typeface="Calibri" pitchFamily="34" charset="0"/>
              </a:rPr>
              <a:t> </a:t>
            </a:r>
            <a:r>
              <a:rPr lang="en-US" sz="1900" i="1" dirty="0">
                <a:cs typeface="Calibri" pitchFamily="34" charset="0"/>
              </a:rPr>
              <a:t>et al. </a:t>
            </a:r>
            <a:r>
              <a:rPr lang="en-US" sz="1900" dirty="0">
                <a:cs typeface="Calibri" pitchFamily="34" charset="0"/>
              </a:rPr>
              <a:t>2022].</a:t>
            </a:r>
          </a:p>
        </p:txBody>
      </p:sp>
      <p:grpSp>
        <p:nvGrpSpPr>
          <p:cNvPr id="3" name="Group 2">
            <a:extLst>
              <a:ext uri="{FF2B5EF4-FFF2-40B4-BE49-F238E27FC236}">
                <a16:creationId xmlns:a16="http://schemas.microsoft.com/office/drawing/2014/main" id="{8E0308E4-DD78-C801-CBF5-E1D4F3355788}"/>
              </a:ext>
            </a:extLst>
          </p:cNvPr>
          <p:cNvGrpSpPr/>
          <p:nvPr/>
        </p:nvGrpSpPr>
        <p:grpSpPr>
          <a:xfrm>
            <a:off x="7360376" y="5690402"/>
            <a:ext cx="4015495" cy="778271"/>
            <a:chOff x="7360376" y="5690402"/>
            <a:chExt cx="4015495" cy="778271"/>
          </a:xfrm>
        </p:grpSpPr>
        <p:sp>
          <p:nvSpPr>
            <p:cNvPr id="4" name="TextBox 3">
              <a:extLst>
                <a:ext uri="{FF2B5EF4-FFF2-40B4-BE49-F238E27FC236}">
                  <a16:creationId xmlns:a16="http://schemas.microsoft.com/office/drawing/2014/main" id="{A731C3EE-656B-8F08-AEFD-5CF0CDD93E98}"/>
                </a:ext>
              </a:extLst>
            </p:cNvPr>
            <p:cNvSpPr txBox="1"/>
            <p:nvPr/>
          </p:nvSpPr>
          <p:spPr>
            <a:xfrm>
              <a:off x="7360376" y="5892814"/>
              <a:ext cx="2316178" cy="369332"/>
            </a:xfrm>
            <a:prstGeom prst="rect">
              <a:avLst/>
            </a:prstGeom>
            <a:noFill/>
          </p:spPr>
          <p:txBody>
            <a:bodyPr wrap="square" rtlCol="0">
              <a:spAutoFit/>
            </a:bodyPr>
            <a:lstStyle/>
            <a:p>
              <a:r>
                <a:rPr lang="en-US" b="1" i="1" dirty="0">
                  <a:solidFill>
                    <a:srgbClr val="0070C0"/>
                  </a:solidFill>
                </a:rPr>
                <a:t>Model PDE:</a:t>
              </a:r>
            </a:p>
          </p:txBody>
        </p:sp>
        <p:sp>
          <p:nvSpPr>
            <p:cNvPr id="5" name="Rectangle 4">
              <a:extLst>
                <a:ext uri="{FF2B5EF4-FFF2-40B4-BE49-F238E27FC236}">
                  <a16:creationId xmlns:a16="http://schemas.microsoft.com/office/drawing/2014/main" id="{4653B07D-E1E6-074B-F7DF-D0BE9E700D48}"/>
                </a:ext>
              </a:extLst>
            </p:cNvPr>
            <p:cNvSpPr/>
            <p:nvPr/>
          </p:nvSpPr>
          <p:spPr>
            <a:xfrm>
              <a:off x="7360376" y="5690402"/>
              <a:ext cx="4015495" cy="77827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9E1E293-C877-16E5-629C-EAC2C337E671}"/>
                    </a:ext>
                  </a:extLst>
                </p:cNvPr>
                <p:cNvSpPr txBox="1"/>
                <p:nvPr/>
              </p:nvSpPr>
              <p:spPr>
                <a:xfrm>
                  <a:off x="8854091" y="5768549"/>
                  <a:ext cx="2521780" cy="6178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r>
                                    <a:rPr lang="en-US" b="1" i="1" dirty="0">
                                      <a:latin typeface="Cambria Math" panose="02040503050406030204" pitchFamily="18" charset="0"/>
                                    </a:rPr>
                                    <m:t>𝑴</m:t>
                                  </m:r>
                                  <m:acc>
                                    <m:accPr>
                                      <m:chr m:val="̈"/>
                                      <m:ctrlPr>
                                        <a:rPr lang="en-US" b="1" i="1" dirty="0">
                                          <a:latin typeface="Cambria Math" panose="02040503050406030204" pitchFamily="18" charset="0"/>
                                        </a:rPr>
                                      </m:ctrlPr>
                                    </m:accPr>
                                    <m:e>
                                      <m:r>
                                        <a:rPr lang="en-US" b="1" i="1" dirty="0">
                                          <a:latin typeface="Cambria Math" panose="02040503050406030204" pitchFamily="18" charset="0"/>
                                        </a:rPr>
                                        <m:t>𝒖</m:t>
                                      </m:r>
                                    </m:e>
                                  </m:acc>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b="1" i="1" dirty="0">
                                          <a:latin typeface="Cambria Math" panose="02040503050406030204" pitchFamily="18" charset="0"/>
                                        </a:rPr>
                                        <m:t>𝒇</m:t>
                                      </m:r>
                                    </m:e>
                                    <m:sub>
                                      <m:r>
                                        <m:rPr>
                                          <m:sty m:val="p"/>
                                        </m:rPr>
                                        <a:rPr lang="en-US" dirty="0">
                                          <a:latin typeface="Cambria Math" panose="02040503050406030204" pitchFamily="18" charset="0"/>
                                        </a:rPr>
                                        <m:t>int</m:t>
                                      </m:r>
                                    </m:sub>
                                  </m:sSub>
                                  <m:d>
                                    <m:dPr>
                                      <m:ctrlPr>
                                        <a:rPr lang="en-US" i="1" dirty="0">
                                          <a:latin typeface="Cambria Math" panose="02040503050406030204" pitchFamily="18" charset="0"/>
                                        </a:rPr>
                                      </m:ctrlPr>
                                    </m:dPr>
                                    <m:e>
                                      <m:r>
                                        <a:rPr lang="en-US" b="1" i="1" dirty="0">
                                          <a:latin typeface="Cambria Math" panose="02040503050406030204" pitchFamily="18" charset="0"/>
                                        </a:rPr>
                                        <m:t>𝒖</m:t>
                                      </m:r>
                                      <m:r>
                                        <a:rPr lang="en-US" i="1" dirty="0">
                                          <a:latin typeface="Cambria Math" panose="02040503050406030204" pitchFamily="18" charset="0"/>
                                        </a:rPr>
                                        <m:t>,</m:t>
                                      </m:r>
                                      <m:acc>
                                        <m:accPr>
                                          <m:chr m:val="̇"/>
                                          <m:ctrlPr>
                                            <a:rPr lang="en-US" b="1" i="1" dirty="0">
                                              <a:latin typeface="Cambria Math" panose="02040503050406030204" pitchFamily="18" charset="0"/>
                                            </a:rPr>
                                          </m:ctrlPr>
                                        </m:accPr>
                                        <m:e>
                                          <m:r>
                                            <a:rPr lang="en-US" b="1" i="1" dirty="0">
                                              <a:latin typeface="Cambria Math" panose="02040503050406030204" pitchFamily="18" charset="0"/>
                                            </a:rPr>
                                            <m:t>𝒖</m:t>
                                          </m:r>
                                        </m:e>
                                      </m:acc>
                                    </m:e>
                                  </m:d>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b="1" i="1" dirty="0">
                                          <a:latin typeface="Cambria Math" panose="02040503050406030204" pitchFamily="18" charset="0"/>
                                        </a:rPr>
                                        <m:t>𝒇</m:t>
                                      </m:r>
                                    </m:e>
                                    <m:sub>
                                      <m:r>
                                        <m:rPr>
                                          <m:sty m:val="p"/>
                                        </m:rPr>
                                        <a:rPr lang="en-US" dirty="0">
                                          <a:latin typeface="Cambria Math" panose="02040503050406030204" pitchFamily="18" charset="0"/>
                                        </a:rPr>
                                        <m:t>ext</m:t>
                                      </m:r>
                                    </m:sub>
                                  </m:sSub>
                                  <m:r>
                                    <m:rPr>
                                      <m:nor/>
                                    </m:rPr>
                                    <a:rPr lang="en-US" dirty="0"/>
                                    <m:t> </m:t>
                                  </m:r>
                                </m:e>
                              </m:mr>
                              <m:mr>
                                <m:e>
                                  <m:r>
                                    <a:rPr lang="en-US" b="1" i="1" dirty="0">
                                      <a:latin typeface="Cambria Math" panose="02040503050406030204" pitchFamily="18" charset="0"/>
                                    </a:rPr>
                                    <m:t>𝒖</m:t>
                                  </m:r>
                                  <m:d>
                                    <m:dPr>
                                      <m:ctrlPr>
                                        <a:rPr lang="en-US" b="1" i="1" dirty="0">
                                          <a:latin typeface="Cambria Math" panose="02040503050406030204" pitchFamily="18" charset="0"/>
                                        </a:rPr>
                                      </m:ctrlPr>
                                    </m:dPr>
                                    <m:e>
                                      <m:r>
                                        <a:rPr lang="en-US" b="1" i="1" dirty="0">
                                          <a:latin typeface="Cambria Math" panose="02040503050406030204" pitchFamily="18" charset="0"/>
                                        </a:rPr>
                                        <m:t>𝒙</m:t>
                                      </m:r>
                                      <m:r>
                                        <a:rPr lang="en-US" i="1" dirty="0">
                                          <a:latin typeface="Cambria Math" panose="02040503050406030204" pitchFamily="18" charset="0"/>
                                        </a:rPr>
                                        <m:t>,0</m:t>
                                      </m:r>
                                    </m:e>
                                  </m:d>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b="1" i="1" dirty="0">
                                          <a:latin typeface="Cambria Math" panose="02040503050406030204" pitchFamily="18" charset="0"/>
                                        </a:rPr>
                                        <m:t>𝒖</m:t>
                                      </m:r>
                                    </m:e>
                                    <m:sub>
                                      <m:r>
                                        <a:rPr lang="en-US" i="1" dirty="0">
                                          <a:latin typeface="Cambria Math" panose="02040503050406030204" pitchFamily="18" charset="0"/>
                                        </a:rPr>
                                        <m:t>0</m:t>
                                      </m:r>
                                    </m:sub>
                                  </m:sSub>
                                </m:e>
                              </m:mr>
                            </m:m>
                          </m:e>
                        </m:d>
                      </m:oMath>
                    </m:oMathPara>
                  </a14:m>
                  <a:endParaRPr lang="en-US" dirty="0"/>
                </a:p>
              </p:txBody>
            </p:sp>
          </mc:Choice>
          <mc:Fallback xmlns="">
            <p:sp>
              <p:nvSpPr>
                <p:cNvPr id="6" name="TextBox 5">
                  <a:extLst>
                    <a:ext uri="{FF2B5EF4-FFF2-40B4-BE49-F238E27FC236}">
                      <a16:creationId xmlns:a16="http://schemas.microsoft.com/office/drawing/2014/main" id="{59E1E293-C877-16E5-629C-EAC2C337E671}"/>
                    </a:ext>
                  </a:extLst>
                </p:cNvPr>
                <p:cNvSpPr txBox="1">
                  <a:spLocks noRot="1" noChangeAspect="1" noMove="1" noResize="1" noEditPoints="1" noAdjustHandles="1" noChangeArrowheads="1" noChangeShapeType="1" noTextEdit="1"/>
                </p:cNvSpPr>
                <p:nvPr/>
              </p:nvSpPr>
              <p:spPr>
                <a:xfrm>
                  <a:off x="8854091" y="5768549"/>
                  <a:ext cx="2521780" cy="617861"/>
                </a:xfrm>
                <a:prstGeom prst="rect">
                  <a:avLst/>
                </a:prstGeom>
                <a:blipFill>
                  <a:blip r:embed="rId11"/>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498209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77092" y="257274"/>
            <a:ext cx="10459092" cy="307777"/>
          </a:xfrm>
          <a:prstGeom prst="rect">
            <a:avLst/>
          </a:prstGeom>
        </p:spPr>
        <p:txBody>
          <a:bodyPr>
            <a:noAutofit/>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2800" dirty="0">
                <a:solidFill>
                  <a:schemeClr val="tx1"/>
                </a:solidFill>
                <a:latin typeface="Gill Sans MT" panose="020B0502020104020203" pitchFamily="34" charset="0"/>
              </a:rPr>
              <a:t>Schwarz Alternating Method for Dynamic Multiscale Coupling:  Theory</a:t>
            </a:r>
            <a:br>
              <a:rPr lang="en-US" sz="2800" dirty="0">
                <a:solidFill>
                  <a:schemeClr val="tx1"/>
                </a:solidFill>
                <a:latin typeface="Gill Sans MT" panose="020B0502020104020203" pitchFamily="34" charset="0"/>
              </a:rPr>
            </a:br>
            <a:endParaRPr lang="en-US" sz="2800" dirty="0">
              <a:solidFill>
                <a:schemeClr val="tx1"/>
              </a:solidFill>
              <a:latin typeface="Gill Sans MT" panose="020B0502020104020203" pitchFamily="34" charset="0"/>
            </a:endParaRPr>
          </a:p>
          <a:p>
            <a:r>
              <a:rPr lang="en-US" sz="2800" dirty="0">
                <a:solidFill>
                  <a:schemeClr val="tx1"/>
                </a:solidFill>
                <a:latin typeface="Gill Sans MT" panose="020B0502020104020203" pitchFamily="34" charset="0"/>
              </a:rPr>
              <a:t/>
            </a:r>
            <a:br>
              <a:rPr lang="en-US" sz="2800" dirty="0">
                <a:solidFill>
                  <a:schemeClr val="tx1"/>
                </a:solidFill>
                <a:latin typeface="Gill Sans MT" panose="020B0502020104020203" pitchFamily="34" charset="0"/>
              </a:rPr>
            </a:br>
            <a:endParaRPr lang="en-US" sz="2800" dirty="0">
              <a:solidFill>
                <a:schemeClr val="tx1"/>
              </a:solidFill>
              <a:latin typeface="Gill Sans MT" panose="020B0502020104020203" pitchFamily="34"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8101BB6B-0467-4503-868B-DA7D896A16A2}"/>
                  </a:ext>
                </a:extLst>
              </p:cNvPr>
              <p:cNvSpPr txBox="1"/>
              <p:nvPr/>
            </p:nvSpPr>
            <p:spPr>
              <a:xfrm>
                <a:off x="366944" y="990380"/>
                <a:ext cx="11571627" cy="3035639"/>
              </a:xfrm>
              <a:prstGeom prst="rect">
                <a:avLst/>
              </a:prstGeom>
              <a:noFill/>
            </p:spPr>
            <p:txBody>
              <a:bodyPr wrap="square" rtlCol="0">
                <a:spAutoFit/>
              </a:bodyPr>
              <a:lstStyle/>
              <a:p>
                <a:pPr marL="285750" indent="-285750">
                  <a:buFont typeface="Arial" panose="020B0604020202020204" pitchFamily="34" charset="0"/>
                  <a:buChar char="•"/>
                </a:pPr>
                <a:r>
                  <a:rPr lang="en-US" sz="2000" dirty="0">
                    <a:cs typeface="Calibri" panose="020F0502020204030204" pitchFamily="34" charset="0"/>
                  </a:rPr>
                  <a:t>Like for </a:t>
                </a:r>
                <a:r>
                  <a:rPr lang="en-US" sz="2000" dirty="0" err="1">
                    <a:cs typeface="Calibri" panose="020F0502020204030204" pitchFamily="34" charset="0"/>
                  </a:rPr>
                  <a:t>quasistatics</a:t>
                </a:r>
                <a:r>
                  <a:rPr lang="en-US" sz="2000" dirty="0">
                    <a:cs typeface="Calibri" panose="020F0502020204030204" pitchFamily="34" charset="0"/>
                  </a:rPr>
                  <a:t>, dynamic alternating Schwarz method converges provided each single-domain problem is </a:t>
                </a:r>
                <a:r>
                  <a:rPr lang="en-US" sz="2000" b="1" i="1" dirty="0">
                    <a:cs typeface="Calibri" panose="020F0502020204030204" pitchFamily="34" charset="0"/>
                  </a:rPr>
                  <a:t>well-posed</a:t>
                </a:r>
                <a:r>
                  <a:rPr lang="en-US" sz="2000" dirty="0">
                    <a:cs typeface="Calibri" panose="020F0502020204030204" pitchFamily="34" charset="0"/>
                  </a:rPr>
                  <a:t> and </a:t>
                </a:r>
                <a:r>
                  <a:rPr lang="en-US" sz="2000" b="1" i="1" dirty="0">
                    <a:cs typeface="Calibri" panose="020F0502020204030204" pitchFamily="34" charset="0"/>
                  </a:rPr>
                  <a:t>overlap region </a:t>
                </a:r>
                <a:r>
                  <a:rPr lang="en-US" sz="2000" dirty="0">
                    <a:cs typeface="Calibri" panose="020F0502020204030204" pitchFamily="34" charset="0"/>
                  </a:rPr>
                  <a:t>is </a:t>
                </a:r>
                <a:r>
                  <a:rPr lang="en-US" sz="2000" b="1" i="1" dirty="0">
                    <a:cs typeface="Calibri" panose="020F0502020204030204" pitchFamily="34" charset="0"/>
                  </a:rPr>
                  <a:t>non-empty</a:t>
                </a:r>
                <a:r>
                  <a:rPr lang="en-US" sz="2000" i="1" dirty="0">
                    <a:cs typeface="Calibri" panose="020F0502020204030204" pitchFamily="34" charset="0"/>
                  </a:rPr>
                  <a:t>, </a:t>
                </a:r>
                <a:r>
                  <a:rPr lang="en-US" sz="2000" dirty="0">
                    <a:cs typeface="Calibri" panose="020F0502020204030204" pitchFamily="34" charset="0"/>
                  </a:rPr>
                  <a:t>under some </a:t>
                </a:r>
                <a:r>
                  <a:rPr lang="en-US" sz="2000" b="1" i="1" dirty="0">
                    <a:cs typeface="Calibri" panose="020F0502020204030204" pitchFamily="34" charset="0"/>
                  </a:rPr>
                  <a:t>conditions</a:t>
                </a:r>
                <a:r>
                  <a:rPr lang="en-US" sz="2000" dirty="0">
                    <a:cs typeface="Calibri" panose="020F0502020204030204" pitchFamily="34" charset="0"/>
                  </a:rPr>
                  <a:t> on </a:t>
                </a:r>
                <a14:m>
                  <m:oMath xmlns:m="http://schemas.openxmlformats.org/officeDocument/2006/math">
                    <m:r>
                      <m:rPr>
                        <m:sty m:val="p"/>
                      </m:rPr>
                      <a:rPr lang="el-GR" sz="2000" i="1">
                        <a:latin typeface="Cambria Math" panose="02040503050406030204" pitchFamily="18" charset="0"/>
                        <a:ea typeface="Cambria Math" panose="02040503050406030204" pitchFamily="18" charset="0"/>
                        <a:cs typeface="Calibri" panose="020F0502020204030204" pitchFamily="34" charset="0"/>
                      </a:rPr>
                      <m:t>Δ</m:t>
                    </m:r>
                    <m:r>
                      <a:rPr lang="en-US" sz="2000" i="1">
                        <a:latin typeface="Cambria Math" panose="02040503050406030204" pitchFamily="18" charset="0"/>
                        <a:ea typeface="Cambria Math" panose="02040503050406030204" pitchFamily="18" charset="0"/>
                        <a:cs typeface="Calibri" panose="020F0502020204030204" pitchFamily="34" charset="0"/>
                      </a:rPr>
                      <m:t>𝑡</m:t>
                    </m:r>
                  </m:oMath>
                </a14:m>
                <a:r>
                  <a:rPr lang="en-US" sz="2000" dirty="0">
                    <a:cs typeface="Calibri" panose="020F0502020204030204" pitchFamily="34" charset="0"/>
                  </a:rPr>
                  <a:t>.  </a:t>
                </a:r>
              </a:p>
              <a:p>
                <a:pPr marL="285750" indent="-285750">
                  <a:buFont typeface="Arial" panose="020B0604020202020204" pitchFamily="34" charset="0"/>
                  <a:buChar char="•"/>
                </a:pPr>
                <a:endParaRPr lang="en-US" sz="1000" dirty="0">
                  <a:cs typeface="Calibri" panose="020F0502020204030204" pitchFamily="34" charset="0"/>
                </a:endParaRPr>
              </a:p>
              <a:p>
                <a:pPr marL="285750" indent="-285750">
                  <a:buFont typeface="Arial" panose="020B0604020202020204" pitchFamily="34" charset="0"/>
                  <a:buChar char="•"/>
                </a:pPr>
                <a:r>
                  <a:rPr lang="en-US" sz="2000" b="1" i="1" dirty="0">
                    <a:cs typeface="Calibri" panose="020F0502020204030204" pitchFamily="34" charset="0"/>
                  </a:rPr>
                  <a:t>Well-</a:t>
                </a:r>
                <a:r>
                  <a:rPr lang="en-US" sz="2000" b="1" i="1" dirty="0" err="1">
                    <a:cs typeface="Calibri" panose="020F0502020204030204" pitchFamily="34" charset="0"/>
                  </a:rPr>
                  <a:t>posedness</a:t>
                </a:r>
                <a:r>
                  <a:rPr lang="en-US" sz="2000" dirty="0">
                    <a:cs typeface="Calibri" panose="020F0502020204030204" pitchFamily="34" charset="0"/>
                  </a:rPr>
                  <a:t> for the dynamic problem requires that action functional </a:t>
                </a:r>
                <a14:m>
                  <m:oMath xmlns:m="http://schemas.openxmlformats.org/officeDocument/2006/math">
                    <m:r>
                      <a:rPr lang="en-US" sz="2000" i="1" dirty="0">
                        <a:latin typeface="Cambria Math" panose="02040503050406030204" pitchFamily="18" charset="0"/>
                        <a:ea typeface="Cambria Math" panose="02040503050406030204" pitchFamily="18" charset="0"/>
                      </a:rPr>
                      <m:t>𝑆</m:t>
                    </m:r>
                    <m:d>
                      <m:dPr>
                        <m:begChr m:val="["/>
                        <m:endChr m:val="]"/>
                        <m:ctrlPr>
                          <a:rPr lang="en-US" sz="2000" i="1">
                            <a:latin typeface="Cambria Math" panose="02040503050406030204" pitchFamily="18" charset="0"/>
                            <a:ea typeface="Cambria Math" panose="02040503050406030204" pitchFamily="18" charset="0"/>
                          </a:rPr>
                        </m:ctrlPr>
                      </m:dPr>
                      <m:e>
                        <m:r>
                          <a:rPr lang="en-US" sz="2000" b="1" i="1">
                            <a:latin typeface="Cambria Math" panose="02040503050406030204" pitchFamily="18" charset="0"/>
                            <a:ea typeface="Cambria Math" panose="02040503050406030204" pitchFamily="18" charset="0"/>
                          </a:rPr>
                          <m:t>𝝋</m:t>
                        </m:r>
                      </m:e>
                    </m:d>
                    <m:r>
                      <a:rPr lang="en-US" sz="2000" i="1">
                        <a:latin typeface="Cambria Math" panose="02040503050406030204" pitchFamily="18" charset="0"/>
                        <a:ea typeface="Cambria Math" panose="02040503050406030204" pitchFamily="18" charset="0"/>
                      </a:rPr>
                      <m:t>≔</m:t>
                    </m:r>
                    <m:nary>
                      <m:naryPr>
                        <m:ctrlPr>
                          <a:rPr lang="en-US" sz="2000" i="1">
                            <a:latin typeface="Cambria Math" panose="02040503050406030204" pitchFamily="18" charset="0"/>
                            <a:ea typeface="Cambria Math" panose="02040503050406030204" pitchFamily="18" charset="0"/>
                          </a:rPr>
                        </m:ctrlPr>
                      </m:naryPr>
                      <m:sub>
                        <m:r>
                          <a:rPr lang="en-US" sz="2000" i="1">
                            <a:latin typeface="Cambria Math" panose="02040503050406030204" pitchFamily="18" charset="0"/>
                            <a:ea typeface="Cambria Math" panose="02040503050406030204" pitchFamily="18" charset="0"/>
                          </a:rPr>
                          <m:t>𝐼</m:t>
                        </m:r>
                      </m:sub>
                      <m:sup/>
                      <m:e>
                        <m:nary>
                          <m:naryPr>
                            <m:ctrlPr>
                              <a:rPr lang="en-US" sz="2000" i="1">
                                <a:latin typeface="Cambria Math" panose="02040503050406030204" pitchFamily="18" charset="0"/>
                                <a:ea typeface="Cambria Math" panose="02040503050406030204" pitchFamily="18" charset="0"/>
                              </a:rPr>
                            </m:ctrlPr>
                          </m:naryPr>
                          <m:sub>
                            <m:r>
                              <m:rPr>
                                <m:sty m:val="p"/>
                              </m:rPr>
                              <a:rPr lang="el-GR" sz="2000" i="1">
                                <a:latin typeface="Cambria Math" panose="02040503050406030204" pitchFamily="18" charset="0"/>
                                <a:ea typeface="Cambria Math" panose="02040503050406030204" pitchFamily="18" charset="0"/>
                              </a:rPr>
                              <m:t>Ω</m:t>
                            </m:r>
                          </m:sub>
                          <m:sup/>
                          <m:e>
                            <m:r>
                              <a:rPr lang="en-US" sz="2000" i="1">
                                <a:latin typeface="Cambria Math" panose="02040503050406030204" pitchFamily="18" charset="0"/>
                                <a:ea typeface="Cambria Math" panose="02040503050406030204" pitchFamily="18" charset="0"/>
                              </a:rPr>
                              <m:t>𝐿</m:t>
                            </m:r>
                          </m:e>
                        </m:nary>
                        <m:d>
                          <m:dPr>
                            <m:ctrlPr>
                              <a:rPr lang="en-US" sz="2000" i="1">
                                <a:latin typeface="Cambria Math" panose="02040503050406030204" pitchFamily="18" charset="0"/>
                                <a:ea typeface="Cambria Math" panose="02040503050406030204" pitchFamily="18" charset="0"/>
                              </a:rPr>
                            </m:ctrlPr>
                          </m:dPr>
                          <m:e>
                            <m:r>
                              <a:rPr lang="en-US" sz="2000" b="1" i="1">
                                <a:latin typeface="Cambria Math" panose="02040503050406030204" pitchFamily="18" charset="0"/>
                                <a:ea typeface="Cambria Math" panose="02040503050406030204" pitchFamily="18" charset="0"/>
                                <a:cs typeface="Calibri" pitchFamily="34" charset="0"/>
                              </a:rPr>
                              <m:t>𝝋</m:t>
                            </m:r>
                            <m:r>
                              <a:rPr lang="en-US" sz="2000" i="1">
                                <a:latin typeface="Cambria Math" panose="02040503050406030204" pitchFamily="18" charset="0"/>
                                <a:ea typeface="Cambria Math" panose="02040503050406030204" pitchFamily="18" charset="0"/>
                                <a:cs typeface="Calibri" pitchFamily="34" charset="0"/>
                              </a:rPr>
                              <m:t>,</m:t>
                            </m:r>
                            <m:acc>
                              <m:accPr>
                                <m:chr m:val="̇"/>
                                <m:ctrlPr>
                                  <a:rPr lang="en-US" sz="2000" i="1">
                                    <a:latin typeface="Cambria Math" panose="02040503050406030204" pitchFamily="18" charset="0"/>
                                    <a:ea typeface="Cambria Math" panose="02040503050406030204" pitchFamily="18" charset="0"/>
                                    <a:cs typeface="Calibri" pitchFamily="34" charset="0"/>
                                  </a:rPr>
                                </m:ctrlPr>
                              </m:accPr>
                              <m:e>
                                <m:r>
                                  <a:rPr lang="en-US" sz="2000" b="1" i="1">
                                    <a:latin typeface="Cambria Math" panose="02040503050406030204" pitchFamily="18" charset="0"/>
                                    <a:ea typeface="Cambria Math" panose="02040503050406030204" pitchFamily="18" charset="0"/>
                                    <a:cs typeface="Calibri" pitchFamily="34" charset="0"/>
                                  </a:rPr>
                                  <m:t>𝝋</m:t>
                                </m:r>
                              </m:e>
                            </m:acc>
                          </m:e>
                        </m:d>
                        <m:r>
                          <a:rPr lang="en-US" sz="2000" i="1">
                            <a:latin typeface="Cambria Math" panose="02040503050406030204" pitchFamily="18" charset="0"/>
                            <a:ea typeface="Cambria Math" panose="02040503050406030204" pitchFamily="18" charset="0"/>
                            <a:cs typeface="Calibri" pitchFamily="34" charset="0"/>
                          </a:rPr>
                          <m:t>𝑑𝑉𝑑𝑡</m:t>
                        </m:r>
                      </m:e>
                    </m:nary>
                  </m:oMath>
                </a14:m>
                <a:r>
                  <a:rPr lang="en-US" sz="2000" dirty="0">
                    <a:cs typeface="Calibri" panose="020F0502020204030204" pitchFamily="34" charset="0"/>
                  </a:rPr>
                  <a:t> be </a:t>
                </a:r>
                <a:r>
                  <a:rPr lang="en-US" sz="2000" b="1" i="1" dirty="0">
                    <a:cs typeface="Calibri" panose="020F0502020204030204" pitchFamily="34" charset="0"/>
                  </a:rPr>
                  <a:t>strictly convex </a:t>
                </a:r>
                <a:r>
                  <a:rPr lang="en-US" sz="2000" dirty="0">
                    <a:cs typeface="Calibri" panose="020F0502020204030204" pitchFamily="34" charset="0"/>
                  </a:rPr>
                  <a:t>or </a:t>
                </a:r>
                <a:r>
                  <a:rPr lang="en-US" sz="2000" b="1" i="1" dirty="0">
                    <a:cs typeface="Calibri" panose="020F0502020204030204" pitchFamily="34" charset="0"/>
                  </a:rPr>
                  <a:t>strictly concave</a:t>
                </a:r>
                <a:r>
                  <a:rPr lang="en-US" sz="2000" dirty="0">
                    <a:cs typeface="Calibri" panose="020F0502020204030204" pitchFamily="34" charset="0"/>
                  </a:rPr>
                  <a:t>, where </a:t>
                </a:r>
                <a14:m>
                  <m:oMath xmlns:m="http://schemas.openxmlformats.org/officeDocument/2006/math">
                    <m:r>
                      <a:rPr lang="en-US" sz="2000" i="1">
                        <a:latin typeface="Cambria Math" panose="02040503050406030204" pitchFamily="18" charset="0"/>
                      </a:rPr>
                      <m:t>𝐿</m:t>
                    </m:r>
                    <m:d>
                      <m:dPr>
                        <m:ctrlPr>
                          <a:rPr lang="en-US" sz="2000" i="1">
                            <a:latin typeface="Cambria Math" panose="02040503050406030204" pitchFamily="18" charset="0"/>
                            <a:ea typeface="Cambria Math" panose="02040503050406030204" pitchFamily="18" charset="0"/>
                          </a:rPr>
                        </m:ctrlPr>
                      </m:dPr>
                      <m:e>
                        <m:r>
                          <a:rPr lang="en-US" sz="2000" b="1" i="1">
                            <a:latin typeface="Cambria Math" panose="02040503050406030204" pitchFamily="18" charset="0"/>
                            <a:ea typeface="Cambria Math" panose="02040503050406030204" pitchFamily="18" charset="0"/>
                            <a:cs typeface="Calibri" pitchFamily="34" charset="0"/>
                          </a:rPr>
                          <m:t>𝝋</m:t>
                        </m:r>
                        <m:r>
                          <a:rPr lang="en-US" sz="2000" i="1">
                            <a:latin typeface="Cambria Math" panose="02040503050406030204" pitchFamily="18" charset="0"/>
                            <a:ea typeface="Cambria Math" panose="02040503050406030204" pitchFamily="18" charset="0"/>
                            <a:cs typeface="Calibri" pitchFamily="34" charset="0"/>
                          </a:rPr>
                          <m:t>,</m:t>
                        </m:r>
                        <m:acc>
                          <m:accPr>
                            <m:chr m:val="̇"/>
                            <m:ctrlPr>
                              <a:rPr lang="en-US" sz="2000" b="1" i="1">
                                <a:latin typeface="Cambria Math" panose="02040503050406030204" pitchFamily="18" charset="0"/>
                                <a:ea typeface="Cambria Math" panose="02040503050406030204" pitchFamily="18" charset="0"/>
                                <a:cs typeface="Calibri" pitchFamily="34" charset="0"/>
                              </a:rPr>
                            </m:ctrlPr>
                          </m:accPr>
                          <m:e>
                            <m:r>
                              <a:rPr lang="en-US" sz="2000" b="1" i="1">
                                <a:latin typeface="Cambria Math" panose="02040503050406030204" pitchFamily="18" charset="0"/>
                                <a:ea typeface="Cambria Math" panose="02040503050406030204" pitchFamily="18" charset="0"/>
                                <a:cs typeface="Calibri" pitchFamily="34" charset="0"/>
                              </a:rPr>
                              <m:t>𝝋</m:t>
                            </m:r>
                          </m:e>
                        </m:acc>
                      </m:e>
                    </m:d>
                    <m:r>
                      <a:rPr lang="en-US" sz="2000">
                        <a:latin typeface="Cambria Math" panose="02040503050406030204" pitchFamily="18" charset="0"/>
                        <a:ea typeface="Cambria Math" panose="02040503050406030204" pitchFamily="18" charset="0"/>
                        <a:cs typeface="Calibri" pitchFamily="34" charset="0"/>
                      </a:rPr>
                      <m:t>≔</m:t>
                    </m:r>
                  </m:oMath>
                </a14:m>
                <a:r>
                  <a:rPr lang="en-US" sz="2000" dirty="0">
                    <a:cs typeface="Calibri" panose="020F0502020204030204" pitchFamily="34" charset="0"/>
                  </a:rPr>
                  <a:t> </a:t>
                </a:r>
                <a14:m>
                  <m:oMath xmlns:m="http://schemas.openxmlformats.org/officeDocument/2006/math">
                    <m:r>
                      <a:rPr lang="en-US" sz="2000" i="1">
                        <a:latin typeface="Cambria Math" panose="02040503050406030204" pitchFamily="18" charset="0"/>
                      </a:rPr>
                      <m:t>𝑇</m:t>
                    </m:r>
                    <m:d>
                      <m:dPr>
                        <m:ctrlPr>
                          <a:rPr lang="en-US" sz="2000" i="1">
                            <a:latin typeface="Cambria Math" panose="02040503050406030204" pitchFamily="18" charset="0"/>
                            <a:ea typeface="Cambria Math" panose="02040503050406030204" pitchFamily="18" charset="0"/>
                          </a:rPr>
                        </m:ctrlPr>
                      </m:dPr>
                      <m:e>
                        <m:acc>
                          <m:accPr>
                            <m:chr m:val="̇"/>
                            <m:ctrlPr>
                              <a:rPr lang="en-US" sz="2000" b="1" i="1">
                                <a:latin typeface="Cambria Math" panose="02040503050406030204" pitchFamily="18" charset="0"/>
                                <a:ea typeface="Cambria Math" panose="02040503050406030204" pitchFamily="18" charset="0"/>
                                <a:cs typeface="Calibri" pitchFamily="34" charset="0"/>
                              </a:rPr>
                            </m:ctrlPr>
                          </m:accPr>
                          <m:e>
                            <m:r>
                              <a:rPr lang="en-US" sz="2000" b="1" i="1">
                                <a:latin typeface="Cambria Math" panose="02040503050406030204" pitchFamily="18" charset="0"/>
                                <a:ea typeface="Cambria Math" panose="02040503050406030204" pitchFamily="18" charset="0"/>
                                <a:cs typeface="Calibri" pitchFamily="34" charset="0"/>
                              </a:rPr>
                              <m:t>𝝋</m:t>
                            </m:r>
                          </m:e>
                        </m:acc>
                      </m:e>
                    </m:d>
                    <m:r>
                      <a:rPr lang="en-US" sz="2000" i="1">
                        <a:latin typeface="Cambria Math" panose="02040503050406030204" pitchFamily="18" charset="0"/>
                        <a:ea typeface="Cambria Math" panose="02040503050406030204" pitchFamily="18" charset="0"/>
                        <a:cs typeface="Calibri" pitchFamily="34" charset="0"/>
                      </a:rPr>
                      <m:t>+</m:t>
                    </m:r>
                    <m:r>
                      <a:rPr lang="en-US" sz="2000" i="1">
                        <a:latin typeface="Cambria Math" panose="02040503050406030204" pitchFamily="18" charset="0"/>
                      </a:rPr>
                      <m:t>𝑉</m:t>
                    </m:r>
                    <m:d>
                      <m:dPr>
                        <m:ctrlPr>
                          <a:rPr lang="en-US" sz="2000" i="1">
                            <a:latin typeface="Cambria Math" panose="02040503050406030204" pitchFamily="18" charset="0"/>
                            <a:ea typeface="Cambria Math" panose="02040503050406030204" pitchFamily="18" charset="0"/>
                          </a:rPr>
                        </m:ctrlPr>
                      </m:dPr>
                      <m:e>
                        <m:r>
                          <a:rPr lang="en-US" sz="2000" b="1" i="1">
                            <a:latin typeface="Cambria Math" panose="02040503050406030204" pitchFamily="18" charset="0"/>
                            <a:ea typeface="Cambria Math" panose="02040503050406030204" pitchFamily="18" charset="0"/>
                            <a:cs typeface="Calibri" pitchFamily="34" charset="0"/>
                          </a:rPr>
                          <m:t>𝝋</m:t>
                        </m:r>
                      </m:e>
                    </m:d>
                    <m:r>
                      <a:rPr lang="en-US" sz="2000">
                        <a:latin typeface="Cambria Math" panose="02040503050406030204" pitchFamily="18" charset="0"/>
                        <a:ea typeface="Cambria Math" panose="02040503050406030204" pitchFamily="18" charset="0"/>
                        <a:cs typeface="Calibri" pitchFamily="34" charset="0"/>
                      </a:rPr>
                      <m:t> </m:t>
                    </m:r>
                  </m:oMath>
                </a14:m>
                <a:r>
                  <a:rPr lang="en-US" sz="2000" dirty="0">
                    <a:cs typeface="Calibri" panose="020F0502020204030204" pitchFamily="34" charset="0"/>
                  </a:rPr>
                  <a:t>is the </a:t>
                </a:r>
                <a:r>
                  <a:rPr lang="en-US" sz="2000" dirty="0" err="1">
                    <a:cs typeface="Calibri" panose="020F0502020204030204" pitchFamily="34" charset="0"/>
                  </a:rPr>
                  <a:t>Lagrangian</a:t>
                </a:r>
                <a:r>
                  <a:rPr lang="en-US" sz="2000" dirty="0">
                    <a:cs typeface="Calibri" panose="020F0502020204030204" pitchFamily="34" charset="0"/>
                  </a:rPr>
                  <a:t>.</a:t>
                </a:r>
              </a:p>
              <a:p>
                <a:pPr marL="285750" indent="-285750">
                  <a:buFont typeface="Arial" panose="020B0604020202020204" pitchFamily="34" charset="0"/>
                  <a:buChar char="•"/>
                </a:pPr>
                <a:endParaRPr lang="en-US" sz="200" dirty="0">
                  <a:cs typeface="Calibri" panose="020F0502020204030204" pitchFamily="34" charset="0"/>
                </a:endParaRPr>
              </a:p>
              <a:p>
                <a:pPr marL="285750" indent="-285750">
                  <a:buFont typeface="Arial" panose="020B0604020202020204" pitchFamily="34" charset="0"/>
                  <a:buChar char="•"/>
                </a:pPr>
                <a:endParaRPr lang="en-US" sz="200" dirty="0">
                  <a:cs typeface="Calibri" panose="020F0502020204030204" pitchFamily="34" charset="0"/>
                </a:endParaRPr>
              </a:p>
              <a:p>
                <a:pPr marL="285750" indent="-285750">
                  <a:buFont typeface="Arial" panose="020B0604020202020204" pitchFamily="34" charset="0"/>
                  <a:buChar char="•"/>
                </a:pPr>
                <a:endParaRPr lang="en-US" sz="200" dirty="0">
                  <a:cs typeface="Calibri" panose="020F0502020204030204" pitchFamily="34" charset="0"/>
                </a:endParaRPr>
              </a:p>
              <a:p>
                <a:pPr marL="800100" lvl="1" indent="-342900">
                  <a:buFont typeface="Wingdings" panose="05000000000000000000" pitchFamily="2" charset="2"/>
                  <a:buChar char="Ø"/>
                </a:pPr>
                <a:r>
                  <a:rPr lang="en-US" sz="2000" dirty="0">
                    <a:cs typeface="Calibri" panose="020F0502020204030204" pitchFamily="34" charset="0"/>
                  </a:rPr>
                  <a:t>This is studied by looking at its second variation </a:t>
                </a:r>
                <a14:m>
                  <m:oMath xmlns:m="http://schemas.openxmlformats.org/officeDocument/2006/math">
                    <m:sSup>
                      <m:sSupPr>
                        <m:ctrlPr>
                          <a:rPr lang="en-US" sz="2000" i="1">
                            <a:latin typeface="Cambria Math" panose="02040503050406030204" pitchFamily="18" charset="0"/>
                            <a:cs typeface="Calibri" panose="020F0502020204030204" pitchFamily="34" charset="0"/>
                          </a:rPr>
                        </m:ctrlPr>
                      </m:sSupPr>
                      <m:e>
                        <m:r>
                          <a:rPr lang="en-US" sz="2000" i="1">
                            <a:latin typeface="Cambria Math" panose="02040503050406030204" pitchFamily="18" charset="0"/>
                            <a:ea typeface="Cambria Math" panose="02040503050406030204" pitchFamily="18" charset="0"/>
                            <a:cs typeface="Calibri" panose="020F0502020204030204" pitchFamily="34" charset="0"/>
                          </a:rPr>
                          <m:t>𝛿</m:t>
                        </m:r>
                      </m:e>
                      <m:sup>
                        <m:r>
                          <a:rPr lang="en-US" sz="2000" i="1">
                            <a:latin typeface="Cambria Math" panose="02040503050406030204" pitchFamily="18" charset="0"/>
                            <a:cs typeface="Calibri" panose="020F0502020204030204" pitchFamily="34" charset="0"/>
                          </a:rPr>
                          <m:t>2</m:t>
                        </m:r>
                      </m:sup>
                    </m:sSup>
                    <m:r>
                      <a:rPr lang="en-US" sz="2000" i="1">
                        <a:latin typeface="Cambria Math" panose="02040503050406030204" pitchFamily="18" charset="0"/>
                        <a:cs typeface="Calibri" panose="020F0502020204030204" pitchFamily="34" charset="0"/>
                      </a:rPr>
                      <m:t>𝑆</m:t>
                    </m:r>
                    <m:r>
                      <m:rPr>
                        <m:nor/>
                      </m:rPr>
                      <a:rPr lang="en-US" sz="2000">
                        <a:cs typeface="Calibri" panose="020F0502020204030204" pitchFamily="34" charset="0"/>
                      </a:rPr>
                      <m:t>[</m:t>
                    </m:r>
                    <m:sSub>
                      <m:sSubPr>
                        <m:ctrlPr>
                          <a:rPr lang="en-US" sz="2000" i="1">
                            <a:latin typeface="Cambria Math" panose="02040503050406030204" pitchFamily="18" charset="0"/>
                            <a:cs typeface="Calibri" panose="020F0502020204030204" pitchFamily="34" charset="0"/>
                          </a:rPr>
                        </m:ctrlPr>
                      </m:sSubPr>
                      <m:e>
                        <m:r>
                          <a:rPr lang="en-US" sz="2000" b="1" i="1">
                            <a:latin typeface="Cambria Math" panose="02040503050406030204" pitchFamily="18" charset="0"/>
                            <a:ea typeface="Cambria Math" panose="02040503050406030204" pitchFamily="18" charset="0"/>
                            <a:cs typeface="Calibri" panose="020F0502020204030204" pitchFamily="34" charset="0"/>
                          </a:rPr>
                          <m:t>𝝋</m:t>
                        </m:r>
                      </m:e>
                      <m:sub>
                        <m:r>
                          <a:rPr lang="en-US" sz="2000" i="1">
                            <a:latin typeface="Cambria Math" panose="02040503050406030204" pitchFamily="18" charset="0"/>
                            <a:cs typeface="Calibri" panose="020F0502020204030204" pitchFamily="34" charset="0"/>
                          </a:rPr>
                          <m:t>h</m:t>
                        </m:r>
                      </m:sub>
                    </m:sSub>
                    <m:r>
                      <m:rPr>
                        <m:nor/>
                      </m:rPr>
                      <a:rPr lang="en-US" sz="2000">
                        <a:cs typeface="Calibri" panose="020F0502020204030204" pitchFamily="34" charset="0"/>
                      </a:rPr>
                      <m:t>]</m:t>
                    </m:r>
                  </m:oMath>
                </a14:m>
                <a:endParaRPr lang="en-US" sz="2000" dirty="0">
                  <a:cs typeface="Calibri" panose="020F0502020204030204" pitchFamily="34" charset="0"/>
                </a:endParaRPr>
              </a:p>
              <a:p>
                <a:endParaRPr lang="en-US" sz="800" dirty="0">
                  <a:cs typeface="Calibri" panose="020F0502020204030204" pitchFamily="34" charset="0"/>
                </a:endParaRPr>
              </a:p>
              <a:p>
                <a:pPr marL="285750" indent="-285750">
                  <a:buFont typeface="Arial" panose="020B0604020202020204" pitchFamily="34" charset="0"/>
                  <a:buChar char="•"/>
                </a:pPr>
                <a:r>
                  <a:rPr lang="en-US" sz="2000" dirty="0">
                    <a:cs typeface="Calibri" panose="020F0502020204030204" pitchFamily="34" charset="0"/>
                  </a:rPr>
                  <a:t>We can show assuming a </a:t>
                </a:r>
                <a:r>
                  <a:rPr lang="en-US" sz="2000" b="1" i="1" dirty="0">
                    <a:cs typeface="Calibri" panose="020F0502020204030204" pitchFamily="34" charset="0"/>
                  </a:rPr>
                  <a:t>Newmark</a:t>
                </a:r>
                <a:r>
                  <a:rPr lang="en-US" sz="2000" dirty="0">
                    <a:cs typeface="Calibri" panose="020F0502020204030204" pitchFamily="34" charset="0"/>
                  </a:rPr>
                  <a:t> time-integration scheme that for the </a:t>
                </a:r>
                <a:r>
                  <a:rPr lang="en-US" sz="2000" b="1" i="1" dirty="0">
                    <a:cs typeface="Calibri" panose="020F0502020204030204" pitchFamily="34" charset="0"/>
                  </a:rPr>
                  <a:t>fully-discrete</a:t>
                </a:r>
                <a:r>
                  <a:rPr lang="en-US" sz="2000" dirty="0">
                    <a:cs typeface="Calibri" panose="020F0502020204030204" pitchFamily="34" charset="0"/>
                  </a:rPr>
                  <a:t> problem:</a:t>
                </a:r>
              </a:p>
              <a:p>
                <a:endParaRPr lang="en-US" dirty="0">
                  <a:cs typeface="Calibri" panose="020F0502020204030204" pitchFamily="34" charset="0"/>
                </a:endParaRPr>
              </a:p>
            </p:txBody>
          </p:sp>
        </mc:Choice>
        <mc:Fallback xmlns="">
          <p:sp>
            <p:nvSpPr>
              <p:cNvPr id="2" name="TextBox 1">
                <a:extLst>
                  <a:ext uri="{FF2B5EF4-FFF2-40B4-BE49-F238E27FC236}">
                    <a16:creationId xmlns:a16="http://schemas.microsoft.com/office/drawing/2014/main" id="{8101BB6B-0467-4503-868B-DA7D896A16A2}"/>
                  </a:ext>
                </a:extLst>
              </p:cNvPr>
              <p:cNvSpPr txBox="1">
                <a:spLocks noRot="1" noChangeAspect="1" noMove="1" noResize="1" noEditPoints="1" noAdjustHandles="1" noChangeArrowheads="1" noChangeShapeType="1" noTextEdit="1"/>
              </p:cNvSpPr>
              <p:nvPr/>
            </p:nvSpPr>
            <p:spPr>
              <a:xfrm>
                <a:off x="366944" y="990380"/>
                <a:ext cx="11571627" cy="3035639"/>
              </a:xfrm>
              <a:prstGeom prst="rect">
                <a:avLst/>
              </a:prstGeom>
              <a:blipFill>
                <a:blip r:embed="rId3"/>
                <a:stretch>
                  <a:fillRect l="-474" t="-1205" r="-9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9785A4A-3A2C-46C8-90A5-83CA19EB9C09}"/>
                  </a:ext>
                </a:extLst>
              </p:cNvPr>
              <p:cNvSpPr txBox="1"/>
              <p:nvPr/>
            </p:nvSpPr>
            <p:spPr>
              <a:xfrm>
                <a:off x="4019514" y="3939153"/>
                <a:ext cx="3943350" cy="752129"/>
              </a:xfrm>
              <a:prstGeom prst="rect">
                <a:avLst/>
              </a:prstGeom>
              <a:solidFill>
                <a:srgbClr val="CCECFF"/>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1900" i="1">
                              <a:latin typeface="Cambria Math" panose="02040503050406030204" pitchFamily="18" charset="0"/>
                              <a:cs typeface="Calibri" panose="020F0502020204030204" pitchFamily="34" charset="0"/>
                            </a:rPr>
                          </m:ctrlPr>
                        </m:sSupPr>
                        <m:e>
                          <m:r>
                            <a:rPr lang="en-US" sz="1900" i="1">
                              <a:latin typeface="Cambria Math" panose="02040503050406030204" pitchFamily="18" charset="0"/>
                              <a:ea typeface="Cambria Math" panose="02040503050406030204" pitchFamily="18" charset="0"/>
                              <a:cs typeface="Calibri" panose="020F0502020204030204" pitchFamily="34" charset="0"/>
                            </a:rPr>
                            <m:t>𝛿</m:t>
                          </m:r>
                        </m:e>
                        <m:sup>
                          <m:r>
                            <a:rPr lang="en-US" sz="1900" i="1">
                              <a:latin typeface="Cambria Math" panose="02040503050406030204" pitchFamily="18" charset="0"/>
                              <a:cs typeface="Calibri" panose="020F0502020204030204" pitchFamily="34" charset="0"/>
                            </a:rPr>
                            <m:t>2</m:t>
                          </m:r>
                        </m:sup>
                      </m:sSup>
                      <m:r>
                        <a:rPr lang="en-US" sz="1900" i="1">
                          <a:latin typeface="Cambria Math" panose="02040503050406030204" pitchFamily="18" charset="0"/>
                          <a:cs typeface="Calibri" panose="020F0502020204030204" pitchFamily="34" charset="0"/>
                        </a:rPr>
                        <m:t>𝑆</m:t>
                      </m:r>
                      <m:r>
                        <m:rPr>
                          <m:nor/>
                        </m:rPr>
                        <a:rPr lang="en-US" sz="1900">
                          <a:latin typeface="Cambria Math" panose="02040503050406030204" pitchFamily="18" charset="0"/>
                          <a:cs typeface="Calibri" panose="020F0502020204030204" pitchFamily="34" charset="0"/>
                        </a:rPr>
                        <m:t>[</m:t>
                      </m:r>
                      <m:sSub>
                        <m:sSubPr>
                          <m:ctrlPr>
                            <a:rPr lang="en-US" sz="1900" i="1">
                              <a:latin typeface="Cambria Math" panose="02040503050406030204" pitchFamily="18" charset="0"/>
                              <a:cs typeface="Calibri" panose="020F0502020204030204" pitchFamily="34" charset="0"/>
                            </a:rPr>
                          </m:ctrlPr>
                        </m:sSubPr>
                        <m:e>
                          <m:r>
                            <a:rPr lang="en-US" sz="1900" b="1" i="1">
                              <a:latin typeface="Cambria Math" panose="02040503050406030204" pitchFamily="18" charset="0"/>
                              <a:ea typeface="Cambria Math" panose="02040503050406030204" pitchFamily="18" charset="0"/>
                              <a:cs typeface="Calibri" panose="020F0502020204030204" pitchFamily="34" charset="0"/>
                            </a:rPr>
                            <m:t>𝝋</m:t>
                          </m:r>
                        </m:e>
                        <m:sub>
                          <m:r>
                            <a:rPr lang="en-US" sz="1900" i="1">
                              <a:latin typeface="Cambria Math" panose="02040503050406030204" pitchFamily="18" charset="0"/>
                              <a:cs typeface="Calibri" panose="020F0502020204030204" pitchFamily="34" charset="0"/>
                            </a:rPr>
                            <m:t>h</m:t>
                          </m:r>
                        </m:sub>
                      </m:sSub>
                      <m:r>
                        <m:rPr>
                          <m:nor/>
                        </m:rPr>
                        <a:rPr lang="en-US" sz="1900">
                          <a:latin typeface="Cambria Math" panose="02040503050406030204" pitchFamily="18" charset="0"/>
                          <a:cs typeface="Calibri" panose="020F0502020204030204" pitchFamily="34" charset="0"/>
                        </a:rPr>
                        <m:t>]=</m:t>
                      </m:r>
                      <m:sSup>
                        <m:sSupPr>
                          <m:ctrlPr>
                            <a:rPr lang="en-US" sz="1900" b="1" i="1">
                              <a:latin typeface="Cambria Math" panose="02040503050406030204" pitchFamily="18" charset="0"/>
                              <a:cs typeface="Calibri" panose="020F0502020204030204" pitchFamily="34" charset="0"/>
                            </a:rPr>
                          </m:ctrlPr>
                        </m:sSupPr>
                        <m:e>
                          <m:r>
                            <a:rPr lang="en-US" sz="1900" b="1" i="1">
                              <a:latin typeface="Cambria Math" panose="02040503050406030204" pitchFamily="18" charset="0"/>
                              <a:cs typeface="Calibri" panose="020F0502020204030204" pitchFamily="34" charset="0"/>
                            </a:rPr>
                            <m:t>𝒙</m:t>
                          </m:r>
                        </m:e>
                        <m:sup>
                          <m:r>
                            <a:rPr lang="en-US" sz="1900" i="1">
                              <a:latin typeface="Cambria Math" panose="02040503050406030204" pitchFamily="18" charset="0"/>
                              <a:cs typeface="Calibri" panose="020F0502020204030204" pitchFamily="34" charset="0"/>
                            </a:rPr>
                            <m:t>𝑇</m:t>
                          </m:r>
                        </m:sup>
                      </m:sSup>
                      <m:d>
                        <m:dPr>
                          <m:begChr m:val="["/>
                          <m:endChr m:val="]"/>
                          <m:ctrlPr>
                            <a:rPr lang="en-US" sz="1900" i="1">
                              <a:latin typeface="Cambria Math" panose="02040503050406030204" pitchFamily="18" charset="0"/>
                              <a:cs typeface="Calibri" panose="020F0502020204030204" pitchFamily="34" charset="0"/>
                            </a:rPr>
                          </m:ctrlPr>
                        </m:dPr>
                        <m:e>
                          <m:f>
                            <m:fPr>
                              <m:ctrlPr>
                                <a:rPr lang="en-US" sz="1900" i="1">
                                  <a:latin typeface="Cambria Math" panose="02040503050406030204" pitchFamily="18" charset="0"/>
                                  <a:cs typeface="Calibri" panose="020F0502020204030204" pitchFamily="34" charset="0"/>
                                </a:rPr>
                              </m:ctrlPr>
                            </m:fPr>
                            <m:num>
                              <m:sSup>
                                <m:sSupPr>
                                  <m:ctrlPr>
                                    <a:rPr lang="en-US" sz="1900" i="1">
                                      <a:latin typeface="Cambria Math" panose="02040503050406030204" pitchFamily="18" charset="0"/>
                                      <a:cs typeface="Calibri" panose="020F0502020204030204" pitchFamily="34" charset="0"/>
                                    </a:rPr>
                                  </m:ctrlPr>
                                </m:sSupPr>
                                <m:e>
                                  <m:r>
                                    <a:rPr lang="en-US" sz="1900" i="1">
                                      <a:latin typeface="Cambria Math" panose="02040503050406030204" pitchFamily="18" charset="0"/>
                                      <a:ea typeface="Cambria Math" panose="02040503050406030204" pitchFamily="18" charset="0"/>
                                      <a:cs typeface="Calibri" panose="020F0502020204030204" pitchFamily="34" charset="0"/>
                                    </a:rPr>
                                    <m:t>𝛾</m:t>
                                  </m:r>
                                </m:e>
                                <m:sup>
                                  <m:r>
                                    <a:rPr lang="en-US" sz="1900" i="1">
                                      <a:latin typeface="Cambria Math" panose="02040503050406030204" pitchFamily="18" charset="0"/>
                                      <a:cs typeface="Calibri" panose="020F0502020204030204" pitchFamily="34" charset="0"/>
                                    </a:rPr>
                                    <m:t>2</m:t>
                                  </m:r>
                                </m:sup>
                              </m:sSup>
                            </m:num>
                            <m:den>
                              <m:sSup>
                                <m:sSupPr>
                                  <m:ctrlPr>
                                    <a:rPr lang="en-US" sz="1900" i="1">
                                      <a:latin typeface="Cambria Math" panose="02040503050406030204" pitchFamily="18" charset="0"/>
                                      <a:cs typeface="Calibri" panose="020F0502020204030204" pitchFamily="34" charset="0"/>
                                    </a:rPr>
                                  </m:ctrlPr>
                                </m:sSupPr>
                                <m:e>
                                  <m:r>
                                    <a:rPr lang="en-US" sz="1900" i="1">
                                      <a:latin typeface="Cambria Math" panose="02040503050406030204" pitchFamily="18" charset="0"/>
                                      <a:cs typeface="Calibri" panose="020F0502020204030204" pitchFamily="34" charset="0"/>
                                    </a:rPr>
                                    <m:t>(</m:t>
                                  </m:r>
                                  <m:r>
                                    <a:rPr lang="en-US" sz="1900" i="1">
                                      <a:latin typeface="Cambria Math" panose="02040503050406030204" pitchFamily="18" charset="0"/>
                                      <a:ea typeface="Cambria Math" panose="02040503050406030204" pitchFamily="18" charset="0"/>
                                      <a:cs typeface="Calibri" panose="020F0502020204030204" pitchFamily="34" charset="0"/>
                                    </a:rPr>
                                    <m:t>𝛽</m:t>
                                  </m:r>
                                  <m:r>
                                    <m:rPr>
                                      <m:sty m:val="p"/>
                                    </m:rPr>
                                    <a:rPr lang="el-GR" sz="1900" i="1">
                                      <a:latin typeface="Cambria Math" panose="02040503050406030204" pitchFamily="18" charset="0"/>
                                      <a:ea typeface="Cambria Math" panose="02040503050406030204" pitchFamily="18" charset="0"/>
                                      <a:cs typeface="Calibri" panose="020F0502020204030204" pitchFamily="34" charset="0"/>
                                    </a:rPr>
                                    <m:t>Δ</m:t>
                                  </m:r>
                                  <m:r>
                                    <a:rPr lang="en-US" sz="1900" i="1">
                                      <a:latin typeface="Cambria Math" panose="02040503050406030204" pitchFamily="18" charset="0"/>
                                      <a:ea typeface="Cambria Math" panose="02040503050406030204" pitchFamily="18" charset="0"/>
                                      <a:cs typeface="Calibri" panose="020F0502020204030204" pitchFamily="34" charset="0"/>
                                    </a:rPr>
                                    <m:t>𝑡</m:t>
                                  </m:r>
                                  <m:r>
                                    <a:rPr lang="en-US" sz="1900" i="1">
                                      <a:latin typeface="Cambria Math" panose="02040503050406030204" pitchFamily="18" charset="0"/>
                                      <a:ea typeface="Cambria Math" panose="02040503050406030204" pitchFamily="18" charset="0"/>
                                      <a:cs typeface="Calibri" panose="020F0502020204030204" pitchFamily="34" charset="0"/>
                                    </a:rPr>
                                    <m:t>)</m:t>
                                  </m:r>
                                </m:e>
                                <m:sup>
                                  <m:r>
                                    <a:rPr lang="en-US" sz="1900" i="1">
                                      <a:latin typeface="Cambria Math" panose="02040503050406030204" pitchFamily="18" charset="0"/>
                                      <a:cs typeface="Calibri" panose="020F0502020204030204" pitchFamily="34" charset="0"/>
                                    </a:rPr>
                                    <m:t>2</m:t>
                                  </m:r>
                                </m:sup>
                              </m:sSup>
                            </m:den>
                          </m:f>
                          <m:r>
                            <a:rPr lang="en-US" sz="1900" b="1" i="1">
                              <a:latin typeface="Cambria Math" panose="02040503050406030204" pitchFamily="18" charset="0"/>
                              <a:cs typeface="Calibri" panose="020F0502020204030204" pitchFamily="34" charset="0"/>
                            </a:rPr>
                            <m:t>𝑴</m:t>
                          </m:r>
                          <m:r>
                            <a:rPr lang="en-US" sz="1900" i="1">
                              <a:latin typeface="Cambria Math" panose="02040503050406030204" pitchFamily="18" charset="0"/>
                              <a:cs typeface="Calibri" panose="020F0502020204030204" pitchFamily="34" charset="0"/>
                            </a:rPr>
                            <m:t>−</m:t>
                          </m:r>
                          <m:r>
                            <a:rPr lang="en-US" sz="1900" b="1" i="1">
                              <a:latin typeface="Cambria Math" panose="02040503050406030204" pitchFamily="18" charset="0"/>
                              <a:cs typeface="Calibri" panose="020F0502020204030204" pitchFamily="34" charset="0"/>
                            </a:rPr>
                            <m:t>𝑲</m:t>
                          </m:r>
                        </m:e>
                      </m:d>
                      <m:r>
                        <a:rPr lang="en-US" sz="1900" b="1" i="1">
                          <a:latin typeface="Cambria Math" panose="02040503050406030204" pitchFamily="18" charset="0"/>
                          <a:cs typeface="Calibri" panose="020F0502020204030204" pitchFamily="34" charset="0"/>
                        </a:rPr>
                        <m:t>𝒙</m:t>
                      </m:r>
                    </m:oMath>
                  </m:oMathPara>
                </a14:m>
                <a:endParaRPr lang="en-US" sz="1900" b="1" dirty="0"/>
              </a:p>
            </p:txBody>
          </p:sp>
        </mc:Choice>
        <mc:Fallback xmlns="">
          <p:sp>
            <p:nvSpPr>
              <p:cNvPr id="3" name="TextBox 2">
                <a:extLst>
                  <a:ext uri="{FF2B5EF4-FFF2-40B4-BE49-F238E27FC236}">
                    <a16:creationId xmlns:a16="http://schemas.microsoft.com/office/drawing/2014/main" id="{B9785A4A-3A2C-46C8-90A5-83CA19EB9C09}"/>
                  </a:ext>
                </a:extLst>
              </p:cNvPr>
              <p:cNvSpPr txBox="1">
                <a:spLocks noRot="1" noChangeAspect="1" noMove="1" noResize="1" noEditPoints="1" noAdjustHandles="1" noChangeArrowheads="1" noChangeShapeType="1" noTextEdit="1"/>
              </p:cNvSpPr>
              <p:nvPr/>
            </p:nvSpPr>
            <p:spPr>
              <a:xfrm>
                <a:off x="4019514" y="3939153"/>
                <a:ext cx="3943350" cy="75212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C5DBA36-7845-4201-A505-0367FA14A1B2}"/>
                  </a:ext>
                </a:extLst>
              </p:cNvPr>
              <p:cNvSpPr txBox="1"/>
              <p:nvPr/>
            </p:nvSpPr>
            <p:spPr>
              <a:xfrm>
                <a:off x="805810" y="4979212"/>
                <a:ext cx="9694377" cy="1145763"/>
              </a:xfrm>
              <a:prstGeom prst="rect">
                <a:avLst/>
              </a:prstGeom>
              <a:noFill/>
            </p:spPr>
            <p:txBody>
              <a:bodyPr wrap="square" rtlCol="0">
                <a:spAutoFit/>
              </a:bodyPr>
              <a:lstStyle/>
              <a:p>
                <a:pPr marL="285750" indent="-285750">
                  <a:buFont typeface="Wingdings" panose="05000000000000000000" pitchFamily="2" charset="2"/>
                  <a:buChar char="Ø"/>
                </a:pPr>
                <a14:m>
                  <m:oMath xmlns:m="http://schemas.openxmlformats.org/officeDocument/2006/math">
                    <m:sSup>
                      <m:sSupPr>
                        <m:ctrlPr>
                          <a:rPr lang="en-US" sz="2000" i="1">
                            <a:latin typeface="Cambria Math" panose="02040503050406030204" pitchFamily="18" charset="0"/>
                            <a:cs typeface="Calibri" panose="020F0502020204030204" pitchFamily="34" charset="0"/>
                          </a:rPr>
                        </m:ctrlPr>
                      </m:sSupPr>
                      <m:e>
                        <m:r>
                          <a:rPr lang="en-US" sz="2000" i="1">
                            <a:latin typeface="Cambria Math" panose="02040503050406030204" pitchFamily="18" charset="0"/>
                            <a:ea typeface="Cambria Math" panose="02040503050406030204" pitchFamily="18" charset="0"/>
                            <a:cs typeface="Calibri" panose="020F0502020204030204" pitchFamily="34" charset="0"/>
                          </a:rPr>
                          <m:t>𝛿</m:t>
                        </m:r>
                      </m:e>
                      <m:sup>
                        <m:r>
                          <a:rPr lang="en-US" sz="2000" i="1">
                            <a:latin typeface="Cambria Math" panose="02040503050406030204" pitchFamily="18" charset="0"/>
                            <a:cs typeface="Calibri" panose="020F0502020204030204" pitchFamily="34" charset="0"/>
                          </a:rPr>
                          <m:t>2</m:t>
                        </m:r>
                      </m:sup>
                    </m:sSup>
                    <m:r>
                      <a:rPr lang="en-US" sz="2000" i="1">
                        <a:latin typeface="Cambria Math" panose="02040503050406030204" pitchFamily="18" charset="0"/>
                        <a:cs typeface="Calibri" panose="020F0502020204030204" pitchFamily="34" charset="0"/>
                      </a:rPr>
                      <m:t>𝑆</m:t>
                    </m:r>
                    <m:r>
                      <m:rPr>
                        <m:nor/>
                      </m:rPr>
                      <a:rPr lang="en-US" sz="2000">
                        <a:cs typeface="Calibri" panose="020F0502020204030204" pitchFamily="34" charset="0"/>
                      </a:rPr>
                      <m:t>[</m:t>
                    </m:r>
                    <m:sSub>
                      <m:sSubPr>
                        <m:ctrlPr>
                          <a:rPr lang="en-US" sz="2000" i="1">
                            <a:latin typeface="Cambria Math" panose="02040503050406030204" pitchFamily="18" charset="0"/>
                            <a:cs typeface="Calibri" panose="020F0502020204030204" pitchFamily="34" charset="0"/>
                          </a:rPr>
                        </m:ctrlPr>
                      </m:sSubPr>
                      <m:e>
                        <m:r>
                          <a:rPr lang="en-US" sz="2000" b="1" i="1">
                            <a:latin typeface="Cambria Math" panose="02040503050406030204" pitchFamily="18" charset="0"/>
                            <a:ea typeface="Cambria Math" panose="02040503050406030204" pitchFamily="18" charset="0"/>
                            <a:cs typeface="Calibri" panose="020F0502020204030204" pitchFamily="34" charset="0"/>
                          </a:rPr>
                          <m:t>𝝋</m:t>
                        </m:r>
                      </m:e>
                      <m:sub>
                        <m:r>
                          <a:rPr lang="en-US" sz="2000" i="1">
                            <a:latin typeface="Cambria Math" panose="02040503050406030204" pitchFamily="18" charset="0"/>
                            <a:cs typeface="Calibri" panose="020F0502020204030204" pitchFamily="34" charset="0"/>
                          </a:rPr>
                          <m:t>h</m:t>
                        </m:r>
                      </m:sub>
                    </m:sSub>
                    <m:r>
                      <m:rPr>
                        <m:nor/>
                      </m:rPr>
                      <a:rPr lang="en-US" sz="2000">
                        <a:cs typeface="Calibri" panose="020F0502020204030204" pitchFamily="34" charset="0"/>
                      </a:rPr>
                      <m:t>]</m:t>
                    </m:r>
                  </m:oMath>
                </a14:m>
                <a:r>
                  <a:rPr lang="en-US" sz="2000" dirty="0">
                    <a:cs typeface="Calibri" panose="020F0502020204030204" pitchFamily="34" charset="0"/>
                  </a:rPr>
                  <a:t> can always be made positive by choosing a </a:t>
                </a:r>
                <a:r>
                  <a:rPr lang="en-US" sz="2000" b="1" i="1" dirty="0">
                    <a:cs typeface="Calibri" panose="020F0502020204030204" pitchFamily="34" charset="0"/>
                  </a:rPr>
                  <a:t>sufficiently small</a:t>
                </a:r>
                <a:r>
                  <a:rPr lang="en-US" sz="2000" dirty="0">
                    <a:cs typeface="Calibri" panose="020F0502020204030204" pitchFamily="34" charset="0"/>
                  </a:rPr>
                  <a:t> </a:t>
                </a:r>
                <a14:m>
                  <m:oMath xmlns:m="http://schemas.openxmlformats.org/officeDocument/2006/math">
                    <m:r>
                      <m:rPr>
                        <m:sty m:val="p"/>
                      </m:rPr>
                      <a:rPr lang="el-GR" sz="2000" i="1">
                        <a:latin typeface="Cambria Math" panose="02040503050406030204" pitchFamily="18" charset="0"/>
                        <a:ea typeface="Cambria Math" panose="02040503050406030204" pitchFamily="18" charset="0"/>
                        <a:cs typeface="Calibri" panose="020F0502020204030204" pitchFamily="34" charset="0"/>
                      </a:rPr>
                      <m:t>Δ</m:t>
                    </m:r>
                    <m:r>
                      <a:rPr lang="en-US" sz="2000" i="1">
                        <a:latin typeface="Cambria Math" panose="02040503050406030204" pitchFamily="18" charset="0"/>
                        <a:ea typeface="Cambria Math" panose="02040503050406030204" pitchFamily="18" charset="0"/>
                        <a:cs typeface="Calibri" panose="020F0502020204030204" pitchFamily="34" charset="0"/>
                      </a:rPr>
                      <m:t>𝑡</m:t>
                    </m:r>
                  </m:oMath>
                </a14:m>
                <a:endParaRPr lang="en-US" sz="2000" dirty="0">
                  <a:cs typeface="Calibri" panose="020F0502020204030204" pitchFamily="34" charset="0"/>
                </a:endParaRPr>
              </a:p>
              <a:p>
                <a:pPr marL="285750" indent="-285750">
                  <a:buFont typeface="Wingdings" panose="05000000000000000000" pitchFamily="2" charset="2"/>
                  <a:buChar char="Ø"/>
                </a:pPr>
                <a:endParaRPr lang="en-US" sz="800" dirty="0">
                  <a:cs typeface="Calibri" panose="020F0502020204030204" pitchFamily="34" charset="0"/>
                </a:endParaRPr>
              </a:p>
              <a:p>
                <a:pPr marL="285750" indent="-285750">
                  <a:buFont typeface="Wingdings" panose="05000000000000000000" pitchFamily="2" charset="2"/>
                  <a:buChar char="Ø"/>
                </a:pPr>
                <a:r>
                  <a:rPr lang="en-US" sz="2000" dirty="0">
                    <a:cs typeface="Calibri" panose="020F0502020204030204" pitchFamily="34" charset="0"/>
                  </a:rPr>
                  <a:t>Numerical experiments reveal that </a:t>
                </a:r>
                <a14:m>
                  <m:oMath xmlns:m="http://schemas.openxmlformats.org/officeDocument/2006/math">
                    <m:r>
                      <m:rPr>
                        <m:sty m:val="p"/>
                      </m:rPr>
                      <a:rPr lang="el-GR" sz="2000" i="1">
                        <a:latin typeface="Cambria Math" panose="02040503050406030204" pitchFamily="18" charset="0"/>
                        <a:ea typeface="Cambria Math" panose="02040503050406030204" pitchFamily="18" charset="0"/>
                        <a:cs typeface="Calibri" panose="020F0502020204030204" pitchFamily="34" charset="0"/>
                      </a:rPr>
                      <m:t>Δ</m:t>
                    </m:r>
                    <m:r>
                      <a:rPr lang="en-US" sz="2000" i="1">
                        <a:latin typeface="Cambria Math" panose="02040503050406030204" pitchFamily="18" charset="0"/>
                        <a:ea typeface="Cambria Math" panose="02040503050406030204" pitchFamily="18" charset="0"/>
                        <a:cs typeface="Calibri" panose="020F0502020204030204" pitchFamily="34" charset="0"/>
                      </a:rPr>
                      <m:t>𝑡</m:t>
                    </m:r>
                  </m:oMath>
                </a14:m>
                <a:r>
                  <a:rPr lang="en-US" sz="2000" dirty="0">
                    <a:cs typeface="Calibri" panose="020F0502020204030204" pitchFamily="34" charset="0"/>
                  </a:rPr>
                  <a:t> requirements for </a:t>
                </a:r>
                <a:r>
                  <a:rPr lang="en-US" sz="2000" b="1" i="1" dirty="0">
                    <a:cs typeface="Calibri" panose="020F0502020204030204" pitchFamily="34" charset="0"/>
                  </a:rPr>
                  <a:t>stability/accuracy </a:t>
                </a:r>
                <a:r>
                  <a:rPr lang="en-US" sz="2000" dirty="0">
                    <a:cs typeface="Calibri" panose="020F0502020204030204" pitchFamily="34" charset="0"/>
                  </a:rPr>
                  <a:t>typically lead to automatic satisfaction of this bound. </a:t>
                </a:r>
              </a:p>
            </p:txBody>
          </p:sp>
        </mc:Choice>
        <mc:Fallback xmlns="">
          <p:sp>
            <p:nvSpPr>
              <p:cNvPr id="4" name="TextBox 3">
                <a:extLst>
                  <a:ext uri="{FF2B5EF4-FFF2-40B4-BE49-F238E27FC236}">
                    <a16:creationId xmlns:a16="http://schemas.microsoft.com/office/drawing/2014/main" id="{AC5DBA36-7845-4201-A505-0367FA14A1B2}"/>
                  </a:ext>
                </a:extLst>
              </p:cNvPr>
              <p:cNvSpPr txBox="1">
                <a:spLocks noRot="1" noChangeAspect="1" noMove="1" noResize="1" noEditPoints="1" noAdjustHandles="1" noChangeArrowheads="1" noChangeShapeType="1" noTextEdit="1"/>
              </p:cNvSpPr>
              <p:nvPr/>
            </p:nvSpPr>
            <p:spPr>
              <a:xfrm>
                <a:off x="805810" y="4979212"/>
                <a:ext cx="9694377" cy="1145763"/>
              </a:xfrm>
              <a:prstGeom prst="rect">
                <a:avLst/>
              </a:prstGeom>
              <a:blipFill>
                <a:blip r:embed="rId5"/>
                <a:stretch>
                  <a:fillRect l="-566" t="-3723" b="-7447"/>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7E0FB893-6A0C-4059-95E9-9F23F21A4B03}"/>
              </a:ext>
            </a:extLst>
          </p:cNvPr>
          <p:cNvSpPr txBox="1"/>
          <p:nvPr/>
        </p:nvSpPr>
        <p:spPr>
          <a:xfrm>
            <a:off x="0" y="6431449"/>
            <a:ext cx="10332720" cy="338554"/>
          </a:xfrm>
          <a:prstGeom prst="rect">
            <a:avLst/>
          </a:prstGeom>
          <a:noFill/>
        </p:spPr>
        <p:txBody>
          <a:bodyPr wrap="square" rtlCol="0">
            <a:spAutoFit/>
          </a:bodyPr>
          <a:lstStyle/>
          <a:p>
            <a:r>
              <a:rPr lang="en-US" sz="1600" dirty="0">
                <a:cs typeface="Calibri" panose="020F0502020204030204" pitchFamily="34" charset="0"/>
              </a:rPr>
              <a:t>*A. Mota, </a:t>
            </a:r>
            <a:r>
              <a:rPr lang="en-US" sz="1600" b="1" dirty="0">
                <a:cs typeface="Calibri" panose="020F0502020204030204" pitchFamily="34" charset="0"/>
              </a:rPr>
              <a:t>I. Tezaur</a:t>
            </a:r>
            <a:r>
              <a:rPr lang="en-US" sz="1600" dirty="0">
                <a:cs typeface="Calibri" panose="020F0502020204030204" pitchFamily="34" charset="0"/>
              </a:rPr>
              <a:t>, G. Phlipot. "The Schwarz alternating method for dynamic solid mechanics", </a:t>
            </a:r>
            <a:r>
              <a:rPr lang="en-US" sz="1600" i="1" dirty="0">
                <a:cs typeface="Calibri" panose="020F0502020204030204" pitchFamily="34" charset="0"/>
              </a:rPr>
              <a:t>IJNME</a:t>
            </a:r>
            <a:r>
              <a:rPr lang="en-US" sz="1600" dirty="0">
                <a:cs typeface="Calibri" panose="020F0502020204030204" pitchFamily="34" charset="0"/>
              </a:rPr>
              <a:t>, 2022.</a:t>
            </a:r>
          </a:p>
        </p:txBody>
      </p:sp>
      <p:sp>
        <p:nvSpPr>
          <p:cNvPr id="6" name="Slide Number Placeholder 5">
            <a:extLst>
              <a:ext uri="{FF2B5EF4-FFF2-40B4-BE49-F238E27FC236}">
                <a16:creationId xmlns:a16="http://schemas.microsoft.com/office/drawing/2014/main" id="{9F74F7EF-88B2-4AE3-A7BC-ACC21AD5F1A2}"/>
              </a:ext>
            </a:extLst>
          </p:cNvPr>
          <p:cNvSpPr>
            <a:spLocks noGrp="1"/>
          </p:cNvSpPr>
          <p:nvPr>
            <p:ph type="sldNum" sz="quarter" idx="12"/>
          </p:nvPr>
        </p:nvSpPr>
        <p:spPr/>
        <p:txBody>
          <a:bodyPr/>
          <a:lstStyle/>
          <a:p>
            <a:fld id="{A5E55A7B-7854-E145-92D9-B491DF4BAE2D}" type="slidenum">
              <a:rPr lang="en-US" smtClean="0"/>
              <a:pPr/>
              <a:t>36</a:t>
            </a:fld>
            <a:endParaRPr lang="en-US" dirty="0"/>
          </a:p>
        </p:txBody>
      </p:sp>
    </p:spTree>
    <p:extLst>
      <p:ext uri="{BB962C8B-B14F-4D97-AF65-F5344CB8AC3E}">
        <p14:creationId xmlns:p14="http://schemas.microsoft.com/office/powerpoint/2010/main" val="2473486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4DEDE73E-F27A-4E8A-AFEC-DAC5059E9626}"/>
              </a:ext>
            </a:extLst>
          </p:cNvPr>
          <p:cNvPicPr>
            <a:picLocks noChangeAspect="1"/>
          </p:cNvPicPr>
          <p:nvPr/>
        </p:nvPicPr>
        <p:blipFill>
          <a:blip r:embed="rId3"/>
          <a:stretch>
            <a:fillRect/>
          </a:stretch>
        </p:blipFill>
        <p:spPr>
          <a:xfrm>
            <a:off x="6550225" y="3808504"/>
            <a:ext cx="4983447" cy="2671415"/>
          </a:xfrm>
          <a:prstGeom prst="rect">
            <a:avLst/>
          </a:prstGeom>
        </p:spPr>
      </p:pic>
      <p:sp>
        <p:nvSpPr>
          <p:cNvPr id="101" name="TextShape 1"/>
          <p:cNvSpPr txBox="1"/>
          <p:nvPr/>
        </p:nvSpPr>
        <p:spPr>
          <a:xfrm>
            <a:off x="742950" y="-8685"/>
            <a:ext cx="8229240" cy="991440"/>
          </a:xfrm>
          <a:prstGeom prst="rect">
            <a:avLst/>
          </a:prstGeom>
          <a:noFill/>
          <a:ln>
            <a:noFill/>
          </a:ln>
        </p:spPr>
        <p:txBody>
          <a:bodyPr anchor="ctr"/>
          <a:lstStyle/>
          <a:p>
            <a:r>
              <a:rPr lang="en-US" sz="2800" dirty="0">
                <a:latin typeface="Gill Sans MT" panose="020B0502020104020203" pitchFamily="34" charset="0"/>
              </a:rPr>
              <a:t>Outline</a:t>
            </a:r>
            <a:endParaRPr sz="2800" dirty="0">
              <a:latin typeface="Gill Sans MT" panose="020B0502020104020203" pitchFamily="34" charset="0"/>
            </a:endParaRPr>
          </a:p>
        </p:txBody>
      </p:sp>
      <p:sp>
        <p:nvSpPr>
          <p:cNvPr id="102" name="TextShape 2"/>
          <p:cNvSpPr txBox="1"/>
          <p:nvPr/>
        </p:nvSpPr>
        <p:spPr>
          <a:xfrm>
            <a:off x="198449" y="951071"/>
            <a:ext cx="6726226" cy="5348870"/>
          </a:xfrm>
          <a:prstGeom prst="rect">
            <a:avLst/>
          </a:prstGeom>
          <a:noFill/>
          <a:ln>
            <a:noFill/>
          </a:ln>
        </p:spPr>
        <p:txBody>
          <a:bodyPr/>
          <a:lstStyle/>
          <a:p>
            <a:pPr marL="457200" indent="-457200">
              <a:buAutoNum type="arabicPeriod"/>
            </a:pPr>
            <a:r>
              <a:rPr lang="en-US" sz="2200" b="1" dirty="0"/>
              <a:t>Schwarz Alternating Method for Coupling of Full Order Models (FOMs) in Solid Mechanics</a:t>
            </a:r>
          </a:p>
          <a:p>
            <a:pPr marL="457200" indent="-457200">
              <a:buAutoNum type="arabicPeriod"/>
            </a:pPr>
            <a:endParaRPr lang="en-US" sz="400" dirty="0"/>
          </a:p>
          <a:p>
            <a:pPr marL="914400" lvl="1" indent="-457200">
              <a:buFont typeface="Arial" panose="020B0604020202020204" pitchFamily="34" charset="0"/>
              <a:buChar char="•"/>
            </a:pPr>
            <a:r>
              <a:rPr lang="en-US" sz="2200" dirty="0"/>
              <a:t>Motivation &amp; Background</a:t>
            </a:r>
          </a:p>
          <a:p>
            <a:pPr marL="914400" lvl="1" indent="-457200">
              <a:buFont typeface="Arial" panose="020B0604020202020204" pitchFamily="34" charset="0"/>
              <a:buChar char="•"/>
            </a:pPr>
            <a:endParaRPr lang="en-US" sz="400" dirty="0"/>
          </a:p>
          <a:p>
            <a:pPr marL="914400" lvl="1" indent="-457200">
              <a:buFont typeface="Arial" panose="020B0604020202020204" pitchFamily="34" charset="0"/>
              <a:buChar char="•"/>
            </a:pPr>
            <a:r>
              <a:rPr lang="en-US" sz="2200" dirty="0"/>
              <a:t>Quasistatic Formulation</a:t>
            </a:r>
          </a:p>
          <a:p>
            <a:pPr marL="914400" lvl="1" indent="-457200">
              <a:buFont typeface="Arial" panose="020B0604020202020204" pitchFamily="34" charset="0"/>
              <a:buChar char="•"/>
            </a:pPr>
            <a:endParaRPr lang="en-US" sz="400" dirty="0"/>
          </a:p>
          <a:p>
            <a:pPr marL="1371600" lvl="2" indent="-457200">
              <a:buFont typeface="Wingdings" panose="05000000000000000000" pitchFamily="2" charset="2"/>
              <a:buChar char="Ø"/>
            </a:pPr>
            <a:r>
              <a:rPr lang="en-US" sz="2200" dirty="0"/>
              <a:t>Numerical Examples</a:t>
            </a:r>
          </a:p>
          <a:p>
            <a:pPr marL="1371600" lvl="2" indent="-457200">
              <a:buFont typeface="Wingdings" panose="05000000000000000000" pitchFamily="2" charset="2"/>
              <a:buChar char="Ø"/>
            </a:pPr>
            <a:endParaRPr lang="en-US" sz="400" dirty="0"/>
          </a:p>
          <a:p>
            <a:pPr marL="914400" lvl="1" indent="-457200">
              <a:buFont typeface="Arial" panose="020B0604020202020204" pitchFamily="34" charset="0"/>
              <a:buChar char="•"/>
            </a:pPr>
            <a:r>
              <a:rPr lang="en-US" sz="2200" b="1" dirty="0"/>
              <a:t>Extension to Dynamics </a:t>
            </a:r>
          </a:p>
          <a:p>
            <a:pPr marL="914400" lvl="1" indent="-457200">
              <a:buFont typeface="Arial" panose="020B0604020202020204" pitchFamily="34" charset="0"/>
              <a:buChar char="•"/>
            </a:pPr>
            <a:endParaRPr lang="en-US" sz="400" b="1" dirty="0"/>
          </a:p>
          <a:p>
            <a:pPr marL="1371600" lvl="2" indent="-457200">
              <a:buFont typeface="Wingdings" panose="05000000000000000000" pitchFamily="2" charset="2"/>
              <a:buChar char="Ø"/>
            </a:pPr>
            <a:r>
              <a:rPr lang="en-US" sz="2200" b="1" dirty="0"/>
              <a:t>Numerical Examples</a:t>
            </a:r>
          </a:p>
          <a:p>
            <a:pPr marL="1371600" lvl="2" indent="-457200">
              <a:buFont typeface="Wingdings" panose="05000000000000000000" pitchFamily="2" charset="2"/>
              <a:buChar char="Ø"/>
            </a:pPr>
            <a:endParaRPr lang="en-US" sz="400" dirty="0"/>
          </a:p>
          <a:p>
            <a:pPr marL="1371600" lvl="2" indent="-457200">
              <a:buFont typeface="Wingdings" panose="05000000000000000000" pitchFamily="2" charset="2"/>
              <a:buChar char="Ø"/>
            </a:pPr>
            <a:endParaRPr lang="en-US" sz="400" dirty="0"/>
          </a:p>
          <a:p>
            <a:pPr marL="457200" indent="-457200">
              <a:buAutoNum type="arabicPeriod"/>
            </a:pPr>
            <a:r>
              <a:rPr lang="en-US" sz="2200" dirty="0"/>
              <a:t>Schwarz Alternating Method for FOM-ROM* and ROM-ROM Coupling</a:t>
            </a:r>
          </a:p>
          <a:p>
            <a:pPr marL="457200" indent="-457200">
              <a:buAutoNum type="arabicPeriod"/>
            </a:pPr>
            <a:endParaRPr lang="en-US" sz="400" dirty="0"/>
          </a:p>
          <a:p>
            <a:pPr marL="914400" lvl="1" indent="-457200">
              <a:buFont typeface="Arial" panose="020B0604020202020204" pitchFamily="34" charset="0"/>
              <a:buChar char="•"/>
            </a:pPr>
            <a:r>
              <a:rPr lang="en-US" sz="2200" dirty="0"/>
              <a:t>Motivation &amp; Background </a:t>
            </a:r>
          </a:p>
          <a:p>
            <a:pPr marL="914400" lvl="1" indent="-457200">
              <a:buFont typeface="Arial" panose="020B0604020202020204" pitchFamily="34" charset="0"/>
              <a:buChar char="•"/>
            </a:pPr>
            <a:endParaRPr lang="en-US" sz="400" dirty="0"/>
          </a:p>
          <a:p>
            <a:pPr marL="914400" lvl="1" indent="-457200">
              <a:buFont typeface="Arial" panose="020B0604020202020204" pitchFamily="34" charset="0"/>
              <a:buChar char="•"/>
            </a:pPr>
            <a:r>
              <a:rPr lang="en-US" sz="2200" dirty="0"/>
              <a:t>Formulation</a:t>
            </a:r>
          </a:p>
          <a:p>
            <a:pPr marL="914400" lvl="1" indent="-457200">
              <a:buFont typeface="Arial" panose="020B0604020202020204" pitchFamily="34" charset="0"/>
              <a:buChar char="•"/>
            </a:pPr>
            <a:endParaRPr lang="en-US" sz="400" dirty="0"/>
          </a:p>
          <a:p>
            <a:pPr marL="914400" lvl="1" indent="-457200">
              <a:buFont typeface="Arial" panose="020B0604020202020204" pitchFamily="34" charset="0"/>
              <a:buChar char="•"/>
            </a:pPr>
            <a:r>
              <a:rPr lang="en-US" sz="2200" dirty="0"/>
              <a:t>Numerical Examples</a:t>
            </a:r>
          </a:p>
          <a:p>
            <a:pPr marL="914400" lvl="1" indent="-457200">
              <a:buFont typeface="Arial" panose="020B0604020202020204" pitchFamily="34" charset="0"/>
              <a:buChar char="•"/>
            </a:pPr>
            <a:endParaRPr lang="en-US" sz="400" dirty="0"/>
          </a:p>
          <a:p>
            <a:pPr marL="914400" lvl="1" indent="-457200">
              <a:buFont typeface="Arial" panose="020B0604020202020204" pitchFamily="34" charset="0"/>
              <a:buChar char="•"/>
            </a:pPr>
            <a:endParaRPr lang="en-US" sz="400" dirty="0"/>
          </a:p>
          <a:p>
            <a:pPr marL="457200" indent="-457200">
              <a:buFont typeface="+mj-lt"/>
              <a:buAutoNum type="arabicPeriod"/>
            </a:pPr>
            <a:r>
              <a:rPr lang="en-US" sz="2200" dirty="0"/>
              <a:t>Summary and Future Work </a:t>
            </a:r>
          </a:p>
          <a:p>
            <a:endParaRPr lang="en-US" sz="2200" dirty="0"/>
          </a:p>
          <a:p>
            <a:pPr marL="914400" lvl="1" indent="-457200">
              <a:buFont typeface="Arial" panose="020B0604020202020204" pitchFamily="34" charset="0"/>
              <a:buChar char="•"/>
            </a:pPr>
            <a:endParaRPr lang="en-US" sz="2200" dirty="0"/>
          </a:p>
          <a:p>
            <a:pPr marL="914400" lvl="1" indent="-457200">
              <a:buFont typeface="Arial" panose="020B0604020202020204" pitchFamily="34" charset="0"/>
              <a:buChar char="•"/>
            </a:pPr>
            <a:endParaRPr lang="en-US" sz="2200" dirty="0"/>
          </a:p>
          <a:p>
            <a:endParaRPr sz="2200" dirty="0"/>
          </a:p>
        </p:txBody>
      </p:sp>
      <p:sp>
        <p:nvSpPr>
          <p:cNvPr id="2" name="Slide Number Placeholder 1">
            <a:extLst>
              <a:ext uri="{FF2B5EF4-FFF2-40B4-BE49-F238E27FC236}">
                <a16:creationId xmlns:a16="http://schemas.microsoft.com/office/drawing/2014/main" id="{805E14DB-F505-4B6E-B151-6BAAB23A7FBF}"/>
              </a:ext>
            </a:extLst>
          </p:cNvPr>
          <p:cNvSpPr>
            <a:spLocks noGrp="1"/>
          </p:cNvSpPr>
          <p:nvPr>
            <p:ph type="sldNum" sz="quarter" idx="12"/>
          </p:nvPr>
        </p:nvSpPr>
        <p:spPr/>
        <p:txBody>
          <a:bodyPr/>
          <a:lstStyle/>
          <a:p>
            <a:fld id="{A5E55A7B-7854-E145-92D9-B491DF4BAE2D}" type="slidenum">
              <a:rPr lang="en-US" smtClean="0"/>
              <a:pPr/>
              <a:t>37</a:t>
            </a:fld>
            <a:endParaRPr lang="en-US" dirty="0"/>
          </a:p>
        </p:txBody>
      </p:sp>
      <p:sp>
        <p:nvSpPr>
          <p:cNvPr id="3" name="TextBox 2">
            <a:extLst>
              <a:ext uri="{FF2B5EF4-FFF2-40B4-BE49-F238E27FC236}">
                <a16:creationId xmlns:a16="http://schemas.microsoft.com/office/drawing/2014/main" id="{9C17EAC9-2546-4C83-9D8B-C19B660FE055}"/>
              </a:ext>
            </a:extLst>
          </p:cNvPr>
          <p:cNvSpPr txBox="1"/>
          <p:nvPr/>
        </p:nvSpPr>
        <p:spPr>
          <a:xfrm>
            <a:off x="64951" y="6479919"/>
            <a:ext cx="4911047" cy="338554"/>
          </a:xfrm>
          <a:prstGeom prst="rect">
            <a:avLst/>
          </a:prstGeom>
          <a:noFill/>
        </p:spPr>
        <p:txBody>
          <a:bodyPr wrap="square" rtlCol="0">
            <a:spAutoFit/>
          </a:bodyPr>
          <a:lstStyle/>
          <a:p>
            <a:r>
              <a:rPr lang="en-US" sz="1600" dirty="0">
                <a:cs typeface="Calibri" panose="020F0502020204030204" pitchFamily="34" charset="0"/>
              </a:rPr>
              <a:t>* Projection-based Reduced Order Model</a:t>
            </a:r>
          </a:p>
        </p:txBody>
      </p:sp>
      <p:pic>
        <p:nvPicPr>
          <p:cNvPr id="4" name="Picture 3" descr="notched-cylinder-hex-coarse-tet-fine-deformed.png">
            <a:extLst>
              <a:ext uri="{FF2B5EF4-FFF2-40B4-BE49-F238E27FC236}">
                <a16:creationId xmlns:a16="http://schemas.microsoft.com/office/drawing/2014/main" id="{1EC5274F-3932-4BA7-C07C-B0ED02DFD9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0705" y="738680"/>
            <a:ext cx="3614888" cy="2470775"/>
          </a:xfrm>
          <a:prstGeom prst="rect">
            <a:avLst/>
          </a:prstGeom>
        </p:spPr>
      </p:pic>
    </p:spTree>
    <p:extLst>
      <p:ext uri="{BB962C8B-B14F-4D97-AF65-F5344CB8AC3E}">
        <p14:creationId xmlns:p14="http://schemas.microsoft.com/office/powerpoint/2010/main" val="95253338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95154" y="270207"/>
            <a:ext cx="9189256" cy="476619"/>
          </a:xfrm>
          <a:prstGeom prst="rect">
            <a:avLst/>
          </a:prstGeom>
          <a:solidFill>
            <a:schemeClr val="bg1"/>
          </a:solidFill>
        </p:spPr>
        <p:txBody>
          <a:bodyPr>
            <a:noAutofit/>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2800" dirty="0">
                <a:solidFill>
                  <a:schemeClr val="tx1"/>
                </a:solidFill>
                <a:latin typeface="Gill Sans MT" panose="020B0502020104020203" pitchFamily="34" charset="0"/>
              </a:rPr>
              <a:t>Elastic Wave Propagation</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187D449-5266-4C34-8910-5A468DFA57C2}"/>
                  </a:ext>
                </a:extLst>
              </p:cNvPr>
              <p:cNvSpPr txBox="1"/>
              <p:nvPr/>
            </p:nvSpPr>
            <p:spPr>
              <a:xfrm>
                <a:off x="366381" y="994241"/>
                <a:ext cx="10236549" cy="1877437"/>
              </a:xfrm>
              <a:prstGeom prst="rect">
                <a:avLst/>
              </a:prstGeom>
              <a:noFill/>
            </p:spPr>
            <p:txBody>
              <a:bodyPr wrap="square" rtlCol="0">
                <a:spAutoFit/>
              </a:bodyPr>
              <a:lstStyle/>
              <a:p>
                <a:pPr marL="285750" indent="-285750">
                  <a:buFont typeface="Arial" panose="020B0604020202020204" pitchFamily="34" charset="0"/>
                  <a:buChar char="•"/>
                </a:pPr>
                <a:r>
                  <a:rPr lang="en-US" sz="2000" dirty="0">
                    <a:cs typeface="Calibri" panose="020F0502020204030204" pitchFamily="34" charset="0"/>
                  </a:rPr>
                  <a:t>Linear elastic </a:t>
                </a:r>
                <a:r>
                  <a:rPr lang="en-US" sz="2000" b="1" i="1" dirty="0">
                    <a:cs typeface="Calibri" panose="020F0502020204030204" pitchFamily="34" charset="0"/>
                  </a:rPr>
                  <a:t>clamped beam </a:t>
                </a:r>
                <a:r>
                  <a:rPr lang="en-US" sz="2000" dirty="0">
                    <a:cs typeface="Calibri" panose="020F0502020204030204" pitchFamily="34" charset="0"/>
                  </a:rPr>
                  <a:t>with Gaussian initial condition for the 𝑧-displacement.</a:t>
                </a:r>
              </a:p>
              <a:p>
                <a:pPr marL="285750" indent="-285750">
                  <a:buFont typeface="Arial" panose="020B0604020202020204" pitchFamily="34" charset="0"/>
                  <a:buChar char="•"/>
                </a:pPr>
                <a:endParaRPr lang="en-US" sz="800" dirty="0">
                  <a:cs typeface="Calibri" panose="020F0502020204030204" pitchFamily="34" charset="0"/>
                </a:endParaRPr>
              </a:p>
              <a:p>
                <a:pPr marL="285750" indent="-285750">
                  <a:buFont typeface="Arial" panose="020B0604020202020204" pitchFamily="34" charset="0"/>
                  <a:buChar char="•"/>
                </a:pPr>
                <a:r>
                  <a:rPr lang="en-US" sz="2000" dirty="0">
                    <a:cs typeface="Calibri" panose="020F0502020204030204" pitchFamily="34" charset="0"/>
                  </a:rPr>
                  <a:t>Simple problem with analytical exact solution but very </a:t>
                </a:r>
                <a:r>
                  <a:rPr lang="en-US" sz="2000" b="1" i="1" dirty="0">
                    <a:cs typeface="Calibri" panose="020F0502020204030204" pitchFamily="34" charset="0"/>
                  </a:rPr>
                  <a:t>stringent test </a:t>
                </a:r>
                <a:r>
                  <a:rPr lang="en-US" sz="2000" dirty="0">
                    <a:cs typeface="Calibri" panose="020F0502020204030204" pitchFamily="34" charset="0"/>
                  </a:rPr>
                  <a:t>for discretization methods.</a:t>
                </a:r>
              </a:p>
              <a:p>
                <a:pPr marL="285750" indent="-285750">
                  <a:buFont typeface="Arial" panose="020B0604020202020204" pitchFamily="34" charset="0"/>
                  <a:buChar char="•"/>
                </a:pPr>
                <a:endParaRPr lang="en-US" sz="800" dirty="0">
                  <a:cs typeface="Calibri" panose="020F0502020204030204" pitchFamily="34" charset="0"/>
                </a:endParaRPr>
              </a:p>
              <a:p>
                <a:pPr marL="285750" indent="-285750">
                  <a:buFont typeface="Arial" panose="020B0604020202020204" pitchFamily="34" charset="0"/>
                  <a:buChar char="•"/>
                </a:pPr>
                <a:r>
                  <a:rPr lang="en-US" sz="2000" dirty="0">
                    <a:cs typeface="Calibri" panose="020F0502020204030204" pitchFamily="34" charset="0"/>
                  </a:rPr>
                  <a:t>Test Schwarz with </a:t>
                </a:r>
                <a:r>
                  <a:rPr lang="en-US" sz="2000" b="1" i="1" dirty="0">
                    <a:cs typeface="Calibri" panose="020F0502020204030204" pitchFamily="34" charset="0"/>
                  </a:rPr>
                  <a:t>2 subdomains</a:t>
                </a:r>
                <a:r>
                  <a:rPr lang="en-US" sz="2000" dirty="0">
                    <a:cs typeface="Calibri" panose="020F0502020204030204" pitchFamily="34" charset="0"/>
                  </a:rPr>
                  <a:t>: </a:t>
                </a:r>
                <a14:m>
                  <m:oMath xmlns:m="http://schemas.openxmlformats.org/officeDocument/2006/math">
                    <m:sSub>
                      <m:sSubPr>
                        <m:ctrlPr>
                          <a:rPr lang="el-GR" sz="2000" i="1">
                            <a:latin typeface="Cambria Math" panose="02040503050406030204" pitchFamily="18" charset="0"/>
                            <a:ea typeface="Cambria Math" panose="02040503050406030204" pitchFamily="18" charset="0"/>
                            <a:cs typeface="Calibri" panose="020F0502020204030204" pitchFamily="34" charset="0"/>
                          </a:rPr>
                        </m:ctrlPr>
                      </m:sSubPr>
                      <m:e>
                        <m:r>
                          <m:rPr>
                            <m:sty m:val="p"/>
                          </m:rPr>
                          <a:rPr lang="el-GR" sz="2000" i="1">
                            <a:latin typeface="Cambria Math" panose="02040503050406030204" pitchFamily="18" charset="0"/>
                            <a:ea typeface="Cambria Math" panose="02040503050406030204" pitchFamily="18" charset="0"/>
                            <a:cs typeface="Calibri" panose="020F0502020204030204" pitchFamily="34" charset="0"/>
                          </a:rPr>
                          <m:t>Ω</m:t>
                        </m:r>
                      </m:e>
                      <m:sub>
                        <m:r>
                          <a:rPr lang="en-US" sz="2000" i="1">
                            <a:latin typeface="Cambria Math" panose="02040503050406030204" pitchFamily="18" charset="0"/>
                            <a:ea typeface="Cambria Math" panose="02040503050406030204" pitchFamily="18" charset="0"/>
                            <a:cs typeface="Calibri" panose="020F0502020204030204" pitchFamily="34" charset="0"/>
                          </a:rPr>
                          <m:t>0</m:t>
                        </m:r>
                      </m:sub>
                    </m:sSub>
                    <m:r>
                      <a:rPr lang="en-US" sz="2000" i="1">
                        <a:latin typeface="Cambria Math" panose="02040503050406030204" pitchFamily="18" charset="0"/>
                        <a:ea typeface="Cambria Math" panose="02040503050406030204" pitchFamily="18" charset="0"/>
                        <a:cs typeface="Calibri" panose="020F0502020204030204" pitchFamily="34" charset="0"/>
                      </a:rPr>
                      <m:t>=</m:t>
                    </m:r>
                    <m:d>
                      <m:dPr>
                        <m:ctrlPr>
                          <a:rPr lang="en-US" sz="2000" i="1">
                            <a:latin typeface="Cambria Math" panose="02040503050406030204" pitchFamily="18" charset="0"/>
                            <a:ea typeface="Cambria Math" panose="02040503050406030204" pitchFamily="18" charset="0"/>
                            <a:cs typeface="Calibri" panose="020F0502020204030204" pitchFamily="34" charset="0"/>
                          </a:rPr>
                        </m:ctrlPr>
                      </m:dPr>
                      <m:e>
                        <m:r>
                          <a:rPr lang="en-US" sz="2000" i="1">
                            <a:latin typeface="Cambria Math" panose="02040503050406030204" pitchFamily="18" charset="0"/>
                            <a:ea typeface="Cambria Math" panose="02040503050406030204" pitchFamily="18" charset="0"/>
                            <a:cs typeface="Calibri" panose="020F0502020204030204" pitchFamily="34" charset="0"/>
                          </a:rPr>
                          <m:t>0,0.001</m:t>
                        </m:r>
                      </m:e>
                    </m:d>
                    <m:r>
                      <a:rPr lang="en-US" sz="2000" i="1">
                        <a:latin typeface="Cambria Math" panose="02040503050406030204" pitchFamily="18" charset="0"/>
                        <a:ea typeface="Cambria Math" panose="02040503050406030204" pitchFamily="18" charset="0"/>
                        <a:cs typeface="Calibri" panose="020F0502020204030204" pitchFamily="34" charset="0"/>
                      </a:rPr>
                      <m:t>×</m:t>
                    </m:r>
                    <m:d>
                      <m:dPr>
                        <m:ctrlPr>
                          <a:rPr lang="en-US" sz="2000" i="1">
                            <a:latin typeface="Cambria Math" panose="02040503050406030204" pitchFamily="18" charset="0"/>
                            <a:ea typeface="Cambria Math" panose="02040503050406030204" pitchFamily="18" charset="0"/>
                            <a:cs typeface="Calibri" panose="020F0502020204030204" pitchFamily="34" charset="0"/>
                          </a:rPr>
                        </m:ctrlPr>
                      </m:dPr>
                      <m:e>
                        <m:r>
                          <a:rPr lang="en-US" sz="2000" i="1">
                            <a:latin typeface="Cambria Math" panose="02040503050406030204" pitchFamily="18" charset="0"/>
                            <a:ea typeface="Cambria Math" panose="02040503050406030204" pitchFamily="18" charset="0"/>
                            <a:cs typeface="Calibri" panose="020F0502020204030204" pitchFamily="34" charset="0"/>
                          </a:rPr>
                          <m:t>0,0.001</m:t>
                        </m:r>
                      </m:e>
                    </m:d>
                    <m:r>
                      <a:rPr lang="en-US" sz="2000" i="1">
                        <a:latin typeface="Cambria Math" panose="02040503050406030204" pitchFamily="18" charset="0"/>
                        <a:ea typeface="Cambria Math" panose="02040503050406030204" pitchFamily="18" charset="0"/>
                        <a:cs typeface="Calibri" panose="020F0502020204030204" pitchFamily="34" charset="0"/>
                      </a:rPr>
                      <m:t>×</m:t>
                    </m:r>
                    <m:d>
                      <m:dPr>
                        <m:ctrlPr>
                          <a:rPr lang="en-US" sz="2000" i="1">
                            <a:latin typeface="Cambria Math" panose="02040503050406030204" pitchFamily="18" charset="0"/>
                            <a:ea typeface="Cambria Math" panose="02040503050406030204" pitchFamily="18" charset="0"/>
                            <a:cs typeface="Calibri" panose="020F0502020204030204" pitchFamily="34" charset="0"/>
                          </a:rPr>
                        </m:ctrlPr>
                      </m:dPr>
                      <m:e>
                        <m:r>
                          <a:rPr lang="en-US" sz="2000" i="1">
                            <a:latin typeface="Cambria Math" panose="02040503050406030204" pitchFamily="18" charset="0"/>
                            <a:ea typeface="Cambria Math" panose="02040503050406030204" pitchFamily="18" charset="0"/>
                            <a:cs typeface="Calibri" panose="020F0502020204030204" pitchFamily="34" charset="0"/>
                          </a:rPr>
                          <m:t>0,0.75</m:t>
                        </m:r>
                      </m:e>
                    </m:d>
                    <m:r>
                      <a:rPr lang="en-US" sz="2000" i="1">
                        <a:latin typeface="Cambria Math" panose="02040503050406030204" pitchFamily="18" charset="0"/>
                        <a:ea typeface="Cambria Math" panose="02040503050406030204" pitchFamily="18" charset="0"/>
                        <a:cs typeface="Calibri" panose="020F0502020204030204" pitchFamily="34" charset="0"/>
                      </a:rPr>
                      <m:t>,</m:t>
                    </m:r>
                    <m:sSub>
                      <m:sSubPr>
                        <m:ctrlPr>
                          <a:rPr lang="el-GR" sz="2000" i="1">
                            <a:latin typeface="Cambria Math" panose="02040503050406030204" pitchFamily="18" charset="0"/>
                            <a:ea typeface="Cambria Math" panose="02040503050406030204" pitchFamily="18" charset="0"/>
                            <a:cs typeface="Calibri" panose="020F0502020204030204" pitchFamily="34" charset="0"/>
                          </a:rPr>
                        </m:ctrlPr>
                      </m:sSubPr>
                      <m:e>
                        <m:r>
                          <m:rPr>
                            <m:sty m:val="p"/>
                          </m:rPr>
                          <a:rPr lang="el-GR" sz="2000" i="1">
                            <a:latin typeface="Cambria Math" panose="02040503050406030204" pitchFamily="18" charset="0"/>
                            <a:ea typeface="Cambria Math" panose="02040503050406030204" pitchFamily="18" charset="0"/>
                            <a:cs typeface="Calibri" panose="020F0502020204030204" pitchFamily="34" charset="0"/>
                          </a:rPr>
                          <m:t>Ω</m:t>
                        </m:r>
                      </m:e>
                      <m:sub>
                        <m:r>
                          <a:rPr lang="en-US" sz="2000" i="1">
                            <a:latin typeface="Cambria Math" panose="02040503050406030204" pitchFamily="18" charset="0"/>
                            <a:ea typeface="Cambria Math" panose="02040503050406030204" pitchFamily="18" charset="0"/>
                            <a:cs typeface="Calibri" panose="020F0502020204030204" pitchFamily="34" charset="0"/>
                          </a:rPr>
                          <m:t>1</m:t>
                        </m:r>
                      </m:sub>
                    </m:sSub>
                    <m:r>
                      <a:rPr lang="en-US" sz="2000" i="1">
                        <a:latin typeface="Cambria Math" panose="02040503050406030204" pitchFamily="18" charset="0"/>
                        <a:ea typeface="Cambria Math" panose="02040503050406030204" pitchFamily="18" charset="0"/>
                        <a:cs typeface="Calibri" panose="020F0502020204030204" pitchFamily="34" charset="0"/>
                      </a:rPr>
                      <m:t>=</m:t>
                    </m:r>
                    <m:d>
                      <m:dPr>
                        <m:ctrlPr>
                          <a:rPr lang="en-US" sz="2000" i="1">
                            <a:latin typeface="Cambria Math" panose="02040503050406030204" pitchFamily="18" charset="0"/>
                            <a:ea typeface="Cambria Math" panose="02040503050406030204" pitchFamily="18" charset="0"/>
                            <a:cs typeface="Calibri" panose="020F0502020204030204" pitchFamily="34" charset="0"/>
                          </a:rPr>
                        </m:ctrlPr>
                      </m:dPr>
                      <m:e>
                        <m:r>
                          <a:rPr lang="en-US" sz="2000" i="1">
                            <a:latin typeface="Cambria Math" panose="02040503050406030204" pitchFamily="18" charset="0"/>
                            <a:ea typeface="Cambria Math" panose="02040503050406030204" pitchFamily="18" charset="0"/>
                            <a:cs typeface="Calibri" panose="020F0502020204030204" pitchFamily="34" charset="0"/>
                          </a:rPr>
                          <m:t>0,0.001</m:t>
                        </m:r>
                      </m:e>
                    </m:d>
                    <m:r>
                      <a:rPr lang="en-US" sz="2000" i="1">
                        <a:latin typeface="Cambria Math" panose="02040503050406030204" pitchFamily="18" charset="0"/>
                        <a:ea typeface="Cambria Math" panose="02040503050406030204" pitchFamily="18" charset="0"/>
                        <a:cs typeface="Calibri" panose="020F0502020204030204" pitchFamily="34" charset="0"/>
                      </a:rPr>
                      <m:t>×</m:t>
                    </m:r>
                    <m:d>
                      <m:dPr>
                        <m:ctrlPr>
                          <a:rPr lang="en-US" sz="2000" i="1">
                            <a:latin typeface="Cambria Math" panose="02040503050406030204" pitchFamily="18" charset="0"/>
                            <a:ea typeface="Cambria Math" panose="02040503050406030204" pitchFamily="18" charset="0"/>
                            <a:cs typeface="Calibri" panose="020F0502020204030204" pitchFamily="34" charset="0"/>
                          </a:rPr>
                        </m:ctrlPr>
                      </m:dPr>
                      <m:e>
                        <m:r>
                          <a:rPr lang="en-US" sz="2000" i="1">
                            <a:latin typeface="Cambria Math" panose="02040503050406030204" pitchFamily="18" charset="0"/>
                            <a:ea typeface="Cambria Math" panose="02040503050406030204" pitchFamily="18" charset="0"/>
                            <a:cs typeface="Calibri" panose="020F0502020204030204" pitchFamily="34" charset="0"/>
                          </a:rPr>
                          <m:t>0,0.001</m:t>
                        </m:r>
                      </m:e>
                    </m:d>
                    <m:r>
                      <a:rPr lang="en-US" sz="2000" i="1">
                        <a:latin typeface="Cambria Math" panose="02040503050406030204" pitchFamily="18" charset="0"/>
                        <a:ea typeface="Cambria Math" panose="02040503050406030204" pitchFamily="18" charset="0"/>
                        <a:cs typeface="Calibri" panose="020F0502020204030204" pitchFamily="34" charset="0"/>
                      </a:rPr>
                      <m:t>×</m:t>
                    </m:r>
                    <m:d>
                      <m:dPr>
                        <m:ctrlPr>
                          <a:rPr lang="en-US" sz="2000" i="1">
                            <a:latin typeface="Cambria Math" panose="02040503050406030204" pitchFamily="18" charset="0"/>
                            <a:ea typeface="Cambria Math" panose="02040503050406030204" pitchFamily="18" charset="0"/>
                            <a:cs typeface="Calibri" panose="020F0502020204030204" pitchFamily="34" charset="0"/>
                          </a:rPr>
                        </m:ctrlPr>
                      </m:dPr>
                      <m:e>
                        <m:r>
                          <a:rPr lang="en-US" sz="2000" i="1">
                            <a:latin typeface="Cambria Math" panose="02040503050406030204" pitchFamily="18" charset="0"/>
                            <a:ea typeface="Cambria Math" panose="02040503050406030204" pitchFamily="18" charset="0"/>
                            <a:cs typeface="Calibri" panose="020F0502020204030204" pitchFamily="34" charset="0"/>
                          </a:rPr>
                          <m:t>0.25,1</m:t>
                        </m:r>
                      </m:e>
                    </m:d>
                  </m:oMath>
                </a14:m>
                <a:r>
                  <a:rPr lang="en-US" sz="2000" dirty="0">
                    <a:ea typeface="Cambria Math" panose="02040503050406030204" pitchFamily="18" charset="0"/>
                    <a:cs typeface="Calibri" panose="020F0502020204030204" pitchFamily="34" charset="0"/>
                  </a:rPr>
                  <a:t>. </a:t>
                </a:r>
                <a:endParaRPr lang="en-US" sz="2000" dirty="0">
                  <a:cs typeface="Calibri" panose="020F0502020204030204" pitchFamily="34" charset="0"/>
                </a:endParaRPr>
              </a:p>
            </p:txBody>
          </p:sp>
        </mc:Choice>
        <mc:Fallback xmlns="">
          <p:sp>
            <p:nvSpPr>
              <p:cNvPr id="3" name="TextBox 2">
                <a:extLst>
                  <a:ext uri="{FF2B5EF4-FFF2-40B4-BE49-F238E27FC236}">
                    <a16:creationId xmlns:a16="http://schemas.microsoft.com/office/drawing/2014/main" id="{9187D449-5266-4C34-8910-5A468DFA57C2}"/>
                  </a:ext>
                </a:extLst>
              </p:cNvPr>
              <p:cNvSpPr txBox="1">
                <a:spLocks noRot="1" noChangeAspect="1" noMove="1" noResize="1" noEditPoints="1" noAdjustHandles="1" noChangeArrowheads="1" noChangeShapeType="1" noTextEdit="1"/>
              </p:cNvSpPr>
              <p:nvPr/>
            </p:nvSpPr>
            <p:spPr>
              <a:xfrm>
                <a:off x="366381" y="994241"/>
                <a:ext cx="10236549" cy="1877437"/>
              </a:xfrm>
              <a:prstGeom prst="rect">
                <a:avLst/>
              </a:prstGeom>
              <a:blipFill>
                <a:blip r:embed="rId3"/>
                <a:stretch>
                  <a:fillRect l="-536" t="-1948" b="-4545"/>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2E4E1367-CBFC-48B4-82CA-CC3E58E324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9238746" y="3521936"/>
            <a:ext cx="4576199" cy="844917"/>
          </a:xfrm>
          <a:prstGeom prst="rect">
            <a:avLst/>
          </a:prstGeom>
        </p:spPr>
      </p:pic>
      <p:sp>
        <p:nvSpPr>
          <p:cNvPr id="8" name="Rectangle 7">
            <a:extLst>
              <a:ext uri="{FF2B5EF4-FFF2-40B4-BE49-F238E27FC236}">
                <a16:creationId xmlns:a16="http://schemas.microsoft.com/office/drawing/2014/main" id="{D4FA8F32-AEFB-405E-9A18-57FF999C8C46}"/>
              </a:ext>
            </a:extLst>
          </p:cNvPr>
          <p:cNvSpPr/>
          <p:nvPr/>
        </p:nvSpPr>
        <p:spPr>
          <a:xfrm rot="5400000">
            <a:off x="9077251" y="3645082"/>
            <a:ext cx="4754879" cy="74185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0944306-D4EA-427A-A56B-943FE12024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0338" y="3119093"/>
            <a:ext cx="4427920" cy="3445727"/>
          </a:xfrm>
          <a:prstGeom prst="rect">
            <a:avLst/>
          </a:prstGeom>
        </p:spPr>
      </p:pic>
      <p:sp>
        <p:nvSpPr>
          <p:cNvPr id="4" name="TextBox 3">
            <a:extLst>
              <a:ext uri="{FF2B5EF4-FFF2-40B4-BE49-F238E27FC236}">
                <a16:creationId xmlns:a16="http://schemas.microsoft.com/office/drawing/2014/main" id="{FF3081C7-B9E1-4AA4-B355-7521D02DDEC4}"/>
              </a:ext>
            </a:extLst>
          </p:cNvPr>
          <p:cNvSpPr txBox="1"/>
          <p:nvPr/>
        </p:nvSpPr>
        <p:spPr>
          <a:xfrm>
            <a:off x="6748243" y="3366931"/>
            <a:ext cx="2497873" cy="1477328"/>
          </a:xfrm>
          <a:prstGeom prst="rect">
            <a:avLst/>
          </a:prstGeom>
          <a:noFill/>
          <a:ln>
            <a:solidFill>
              <a:schemeClr val="tx1"/>
            </a:solidFill>
          </a:ln>
        </p:spPr>
        <p:txBody>
          <a:bodyPr wrap="square" rtlCol="0">
            <a:spAutoFit/>
          </a:bodyPr>
          <a:lstStyle/>
          <a:p>
            <a:pPr algn="ctr"/>
            <a:r>
              <a:rPr lang="en-US" b="1" i="1" dirty="0">
                <a:latin typeface="Calibri" panose="020F0502020204030204" pitchFamily="34" charset="0"/>
                <a:cs typeface="Calibri" panose="020F0502020204030204" pitchFamily="34" charset="0"/>
              </a:rPr>
              <a:t>Left: </a:t>
            </a:r>
            <a:r>
              <a:rPr lang="en-US" dirty="0">
                <a:latin typeface="Calibri" panose="020F0502020204030204" pitchFamily="34" charset="0"/>
                <a:cs typeface="Calibri" panose="020F0502020204030204" pitchFamily="34" charset="0"/>
              </a:rPr>
              <a:t>Initial condition (blue) and final solution (red).  Wave profile is negative of initial profile at time  T = 1.0e-3.</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478C493-7D6D-4C01-95B6-7790DC6A5ECF}"/>
                  </a:ext>
                </a:extLst>
              </p:cNvPr>
              <p:cNvSpPr txBox="1"/>
              <p:nvPr/>
            </p:nvSpPr>
            <p:spPr>
              <a:xfrm>
                <a:off x="6552797" y="5075716"/>
                <a:ext cx="2888766" cy="1077218"/>
              </a:xfrm>
              <a:prstGeom prst="rect">
                <a:avLst/>
              </a:prstGeom>
              <a:noFill/>
              <a:ln>
                <a:solidFill>
                  <a:schemeClr val="tx1"/>
                </a:solidFill>
              </a:ln>
            </p:spPr>
            <p:txBody>
              <a:bodyPr wrap="square" rtlCol="0">
                <a:spAutoFit/>
              </a:bodyPr>
              <a:lstStyle/>
              <a:p>
                <a:pPr algn="ctr"/>
                <a:r>
                  <a:rPr lang="en-US" b="1" i="1" dirty="0">
                    <a:latin typeface="Calibri" panose="020F0502020204030204" pitchFamily="34" charset="0"/>
                    <a:cs typeface="Calibri" panose="020F0502020204030204" pitchFamily="34" charset="0"/>
                  </a:rPr>
                  <a:t>Time-</a:t>
                </a:r>
                <a:r>
                  <a:rPr lang="en-US" b="1" i="1" dirty="0" err="1">
                    <a:latin typeface="Calibri" panose="020F0502020204030204" pitchFamily="34" charset="0"/>
                    <a:cs typeface="Calibri" panose="020F0502020204030204" pitchFamily="34" charset="0"/>
                  </a:rPr>
                  <a:t>discretizations</a:t>
                </a:r>
                <a:r>
                  <a:rPr lang="en-US" b="1" i="1" dirty="0">
                    <a:latin typeface="Calibri" panose="020F0502020204030204" pitchFamily="34" charset="0"/>
                    <a:cs typeface="Calibri" panose="020F0502020204030204" pitchFamily="34" charset="0"/>
                  </a:rPr>
                  <a:t>:</a:t>
                </a:r>
                <a:r>
                  <a:rPr lang="en-US" b="1"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Newmark (implicit, explicit)</a:t>
                </a:r>
                <a14:m>
                  <m:oMath xmlns:m="http://schemas.openxmlformats.org/officeDocument/2006/math">
                    <m:r>
                      <a:rPr lang="en-US">
                        <a:latin typeface="Cambria Math" panose="02040503050406030204" pitchFamily="18" charset="0"/>
                        <a:ea typeface="Cambria Math" panose="02040503050406030204" pitchFamily="18" charset="0"/>
                        <a:cs typeface="Calibri" panose="020F0502020204030204" pitchFamily="34" charset="0"/>
                      </a:rPr>
                      <m:t>.</m:t>
                    </m:r>
                  </m:oMath>
                </a14:m>
                <a:endParaRPr lang="en-US" dirty="0">
                  <a:latin typeface="Calibri" panose="020F0502020204030204" pitchFamily="34" charset="0"/>
                  <a:cs typeface="Calibri" panose="020F0502020204030204" pitchFamily="34" charset="0"/>
                </a:endParaRPr>
              </a:p>
              <a:p>
                <a:endParaRPr lang="en-US" sz="1000" dirty="0">
                  <a:latin typeface="Calibri" panose="020F0502020204030204" pitchFamily="34" charset="0"/>
                  <a:cs typeface="Calibri" panose="020F0502020204030204" pitchFamily="34" charset="0"/>
                </a:endParaRPr>
              </a:p>
              <a:p>
                <a:pPr algn="ctr"/>
                <a:r>
                  <a:rPr lang="en-US" b="1" i="1" dirty="0">
                    <a:latin typeface="Calibri" panose="020F0502020204030204" pitchFamily="34" charset="0"/>
                    <a:cs typeface="Calibri" panose="020F0502020204030204" pitchFamily="34" charset="0"/>
                  </a:rPr>
                  <a:t>Meshes:</a:t>
                </a:r>
                <a:r>
                  <a:rPr lang="en-US" dirty="0">
                    <a:latin typeface="Calibri" panose="020F0502020204030204" pitchFamily="34" charset="0"/>
                    <a:cs typeface="Calibri" panose="020F0502020204030204" pitchFamily="34" charset="0"/>
                  </a:rPr>
                  <a:t> HEX, TET</a:t>
                </a:r>
              </a:p>
            </p:txBody>
          </p:sp>
        </mc:Choice>
        <mc:Fallback xmlns="">
          <p:sp>
            <p:nvSpPr>
              <p:cNvPr id="11" name="TextBox 10">
                <a:extLst>
                  <a:ext uri="{FF2B5EF4-FFF2-40B4-BE49-F238E27FC236}">
                    <a16:creationId xmlns:a16="http://schemas.microsoft.com/office/drawing/2014/main" id="{5478C493-7D6D-4C01-95B6-7790DC6A5ECF}"/>
                  </a:ext>
                </a:extLst>
              </p:cNvPr>
              <p:cNvSpPr txBox="1">
                <a:spLocks noRot="1" noChangeAspect="1" noMove="1" noResize="1" noEditPoints="1" noAdjustHandles="1" noChangeArrowheads="1" noChangeShapeType="1" noTextEdit="1"/>
              </p:cNvSpPr>
              <p:nvPr/>
            </p:nvSpPr>
            <p:spPr>
              <a:xfrm>
                <a:off x="6552797" y="5075716"/>
                <a:ext cx="2888766" cy="1077218"/>
              </a:xfrm>
              <a:prstGeom prst="rect">
                <a:avLst/>
              </a:prstGeom>
              <a:blipFill>
                <a:blip r:embed="rId6"/>
                <a:stretch>
                  <a:fillRect t="-2809" b="-7865"/>
                </a:stretch>
              </a:blipFill>
              <a:ln>
                <a:solidFill>
                  <a:schemeClr val="tx1"/>
                </a:solidFill>
              </a:ln>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7D4B3BDB-A4B7-4169-8179-5F11E9E4D1D2}"/>
              </a:ext>
            </a:extLst>
          </p:cNvPr>
          <p:cNvSpPr>
            <a:spLocks noGrp="1"/>
          </p:cNvSpPr>
          <p:nvPr>
            <p:ph type="sldNum" sz="quarter" idx="12"/>
          </p:nvPr>
        </p:nvSpPr>
        <p:spPr/>
        <p:txBody>
          <a:bodyPr/>
          <a:lstStyle/>
          <a:p>
            <a:fld id="{A5E55A7B-7854-E145-92D9-B491DF4BAE2D}" type="slidenum">
              <a:rPr lang="en-US" smtClean="0"/>
              <a:pPr/>
              <a:t>38</a:t>
            </a:fld>
            <a:endParaRPr lang="en-US" dirty="0"/>
          </a:p>
        </p:txBody>
      </p:sp>
    </p:spTree>
    <p:extLst>
      <p:ext uri="{BB962C8B-B14F-4D97-AF65-F5344CB8AC3E}">
        <p14:creationId xmlns:p14="http://schemas.microsoft.com/office/powerpoint/2010/main" val="2321906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lamped_zdisp_tet_hex_explCM_impl_E1e9_zpts">
            <a:hlinkClick r:id="" action="ppaction://media"/>
            <a:extLst>
              <a:ext uri="{FF2B5EF4-FFF2-40B4-BE49-F238E27FC236}">
                <a16:creationId xmlns:a16="http://schemas.microsoft.com/office/drawing/2014/main" id="{871BB787-E337-4E8B-BA92-9189BBD43C5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699182" y="1097458"/>
            <a:ext cx="4257040" cy="3079713"/>
          </a:xfrm>
          <a:prstGeom prst="rect">
            <a:avLst/>
          </a:prstGeom>
        </p:spPr>
      </p:pic>
      <p:sp>
        <p:nvSpPr>
          <p:cNvPr id="12" name="TextBox 11">
            <a:extLst>
              <a:ext uri="{FF2B5EF4-FFF2-40B4-BE49-F238E27FC236}">
                <a16:creationId xmlns:a16="http://schemas.microsoft.com/office/drawing/2014/main" id="{7A38DBE3-B307-4119-83C1-E12E4D771038}"/>
              </a:ext>
            </a:extLst>
          </p:cNvPr>
          <p:cNvSpPr txBox="1"/>
          <p:nvPr/>
        </p:nvSpPr>
        <p:spPr>
          <a:xfrm>
            <a:off x="2749613" y="2955859"/>
            <a:ext cx="2156178" cy="307777"/>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z-displacement</a:t>
            </a:r>
          </a:p>
        </p:txBody>
      </p:sp>
      <p:sp>
        <p:nvSpPr>
          <p:cNvPr id="14" name="Rectangle 13">
            <a:extLst>
              <a:ext uri="{FF2B5EF4-FFF2-40B4-BE49-F238E27FC236}">
                <a16:creationId xmlns:a16="http://schemas.microsoft.com/office/drawing/2014/main" id="{D9E577E9-D868-429E-A352-E5599F125415}"/>
              </a:ext>
            </a:extLst>
          </p:cNvPr>
          <p:cNvSpPr/>
          <p:nvPr/>
        </p:nvSpPr>
        <p:spPr>
          <a:xfrm>
            <a:off x="1388450" y="4489020"/>
            <a:ext cx="9415100" cy="646331"/>
          </a:xfrm>
          <a:prstGeom prst="rect">
            <a:avLst/>
          </a:prstGeom>
        </p:spPr>
        <p:txBody>
          <a:bodyPr wrap="square">
            <a:spAutoFit/>
          </a:bodyPr>
          <a:lstStyle/>
          <a:p>
            <a:pPr algn="ctr"/>
            <a:r>
              <a:rPr lang="en-US" b="1" i="1" u="sng" dirty="0"/>
              <a:t>Table 1:</a:t>
            </a:r>
            <a:r>
              <a:rPr lang="en-US" b="1" i="1" dirty="0"/>
              <a:t> </a:t>
            </a:r>
            <a:r>
              <a:rPr lang="en-US" dirty="0"/>
              <a:t>Averaged (over times + domains) relative errors in </a:t>
            </a:r>
            <a:r>
              <a:rPr lang="en-US" b="1" dirty="0">
                <a:solidFill>
                  <a:schemeClr val="tx2">
                    <a:lumMod val="60000"/>
                    <a:lumOff val="40000"/>
                  </a:schemeClr>
                </a:solidFill>
              </a:rPr>
              <a:t>z–displacement </a:t>
            </a:r>
            <a:r>
              <a:rPr lang="en-US" dirty="0">
                <a:solidFill>
                  <a:schemeClr val="tx2">
                    <a:lumMod val="60000"/>
                    <a:lumOff val="40000"/>
                  </a:schemeClr>
                </a:solidFill>
              </a:rPr>
              <a:t>(blue) </a:t>
            </a:r>
            <a:r>
              <a:rPr lang="en-US" dirty="0"/>
              <a:t>and </a:t>
            </a:r>
            <a:r>
              <a:rPr lang="en-US" b="1" dirty="0">
                <a:solidFill>
                  <a:schemeClr val="accent2"/>
                </a:solidFill>
              </a:rPr>
              <a:t>z-velocity </a:t>
            </a:r>
            <a:r>
              <a:rPr lang="en-US" dirty="0">
                <a:solidFill>
                  <a:schemeClr val="accent2"/>
                </a:solidFill>
              </a:rPr>
              <a:t>(green) </a:t>
            </a:r>
            <a:r>
              <a:rPr lang="en-US" dirty="0"/>
              <a:t>for</a:t>
            </a:r>
            <a:r>
              <a:rPr lang="en-US" b="1" dirty="0"/>
              <a:t> </a:t>
            </a:r>
            <a:r>
              <a:rPr lang="en-US" dirty="0"/>
              <a:t>several different Schwarz couplings, 50% overlap volume fraction</a:t>
            </a:r>
          </a:p>
        </p:txBody>
      </p:sp>
      <p:sp>
        <p:nvSpPr>
          <p:cNvPr id="15" name="TextBox 14">
            <a:extLst>
              <a:ext uri="{FF2B5EF4-FFF2-40B4-BE49-F238E27FC236}">
                <a16:creationId xmlns:a16="http://schemas.microsoft.com/office/drawing/2014/main" id="{67511933-FD45-4C1D-BFD3-C1326E948688}"/>
              </a:ext>
            </a:extLst>
          </p:cNvPr>
          <p:cNvSpPr txBox="1"/>
          <p:nvPr/>
        </p:nvSpPr>
        <p:spPr>
          <a:xfrm>
            <a:off x="1524000" y="6545766"/>
            <a:ext cx="5890178" cy="338554"/>
          </a:xfrm>
          <a:prstGeom prst="rect">
            <a:avLst/>
          </a:prstGeom>
          <a:noFill/>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LM = Lumped Mass, CM = Consistent Mass</a:t>
            </a:r>
          </a:p>
        </p:txBody>
      </p:sp>
      <p:pic>
        <p:nvPicPr>
          <p:cNvPr id="13" name="clamped_zvel_tet_hex_explCM_impl_E1e9_zpts">
            <a:hlinkClick r:id="" action="ppaction://media"/>
            <a:extLst>
              <a:ext uri="{FF2B5EF4-FFF2-40B4-BE49-F238E27FC236}">
                <a16:creationId xmlns:a16="http://schemas.microsoft.com/office/drawing/2014/main" id="{B60B8B61-1470-47C2-87AA-6F5FB84AF569}"/>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255651" y="1105174"/>
            <a:ext cx="4257041" cy="3079714"/>
          </a:xfrm>
          <a:prstGeom prst="rect">
            <a:avLst/>
          </a:prstGeom>
        </p:spPr>
      </p:pic>
      <p:sp>
        <p:nvSpPr>
          <p:cNvPr id="16" name="TextBox 15">
            <a:extLst>
              <a:ext uri="{FF2B5EF4-FFF2-40B4-BE49-F238E27FC236}">
                <a16:creationId xmlns:a16="http://schemas.microsoft.com/office/drawing/2014/main" id="{93ADB5C6-5A77-4597-A652-14797A65B33C}"/>
              </a:ext>
            </a:extLst>
          </p:cNvPr>
          <p:cNvSpPr txBox="1"/>
          <p:nvPr/>
        </p:nvSpPr>
        <p:spPr>
          <a:xfrm>
            <a:off x="7182998" y="2955858"/>
            <a:ext cx="2156178" cy="307777"/>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z-velocity</a:t>
            </a:r>
          </a:p>
        </p:txBody>
      </p:sp>
      <p:graphicFrame>
        <p:nvGraphicFramePr>
          <p:cNvPr id="3" name="Table 2">
            <a:extLst>
              <a:ext uri="{FF2B5EF4-FFF2-40B4-BE49-F238E27FC236}">
                <a16:creationId xmlns:a16="http://schemas.microsoft.com/office/drawing/2014/main" id="{FF8A722A-A0C6-42D6-A8E2-CB62C20294C8}"/>
              </a:ext>
            </a:extLst>
          </p:cNvPr>
          <p:cNvGraphicFramePr>
            <a:graphicFrameLocks noGrp="1"/>
          </p:cNvGraphicFramePr>
          <p:nvPr>
            <p:extLst>
              <p:ext uri="{D42A27DB-BD31-4B8C-83A1-F6EECF244321}">
                <p14:modId xmlns:p14="http://schemas.microsoft.com/office/powerpoint/2010/main" val="1425052109"/>
              </p:ext>
            </p:extLst>
          </p:nvPr>
        </p:nvGraphicFramePr>
        <p:xfrm>
          <a:off x="1862823" y="5251750"/>
          <a:ext cx="8330228" cy="1412240"/>
        </p:xfrm>
        <a:graphic>
          <a:graphicData uri="http://schemas.openxmlformats.org/drawingml/2006/table">
            <a:tbl>
              <a:tblPr firstRow="1" bandRow="1">
                <a:tableStyleId>{5C22544A-7EE6-4342-B048-85BDC9FD1C3A}</a:tableStyleId>
              </a:tblPr>
              <a:tblGrid>
                <a:gridCol w="2304826">
                  <a:extLst>
                    <a:ext uri="{9D8B030D-6E8A-4147-A177-3AD203B41FA5}">
                      <a16:colId xmlns:a16="http://schemas.microsoft.com/office/drawing/2014/main" val="3522214855"/>
                    </a:ext>
                  </a:extLst>
                </a:gridCol>
                <a:gridCol w="833799">
                  <a:extLst>
                    <a:ext uri="{9D8B030D-6E8A-4147-A177-3AD203B41FA5}">
                      <a16:colId xmlns:a16="http://schemas.microsoft.com/office/drawing/2014/main" val="2195667130"/>
                    </a:ext>
                  </a:extLst>
                </a:gridCol>
                <a:gridCol w="833799">
                  <a:extLst>
                    <a:ext uri="{9D8B030D-6E8A-4147-A177-3AD203B41FA5}">
                      <a16:colId xmlns:a16="http://schemas.microsoft.com/office/drawing/2014/main" val="2187848425"/>
                    </a:ext>
                  </a:extLst>
                </a:gridCol>
                <a:gridCol w="1182838">
                  <a:extLst>
                    <a:ext uri="{9D8B030D-6E8A-4147-A177-3AD203B41FA5}">
                      <a16:colId xmlns:a16="http://schemas.microsoft.com/office/drawing/2014/main" val="3094321198"/>
                    </a:ext>
                  </a:extLst>
                </a:gridCol>
                <a:gridCol w="966487">
                  <a:extLst>
                    <a:ext uri="{9D8B030D-6E8A-4147-A177-3AD203B41FA5}">
                      <a16:colId xmlns:a16="http://schemas.microsoft.com/office/drawing/2014/main" val="630697049"/>
                    </a:ext>
                  </a:extLst>
                </a:gridCol>
                <a:gridCol w="1249470">
                  <a:extLst>
                    <a:ext uri="{9D8B030D-6E8A-4147-A177-3AD203B41FA5}">
                      <a16:colId xmlns:a16="http://schemas.microsoft.com/office/drawing/2014/main" val="820559228"/>
                    </a:ext>
                  </a:extLst>
                </a:gridCol>
                <a:gridCol w="959009">
                  <a:extLst>
                    <a:ext uri="{9D8B030D-6E8A-4147-A177-3AD203B41FA5}">
                      <a16:colId xmlns:a16="http://schemas.microsoft.com/office/drawing/2014/main" val="1793621991"/>
                    </a:ext>
                  </a:extLst>
                </a:gridCol>
              </a:tblGrid>
              <a:tr h="370840">
                <a:tc>
                  <a:txBody>
                    <a:bodyPr/>
                    <a:lstStyle/>
                    <a:p>
                      <a:pPr algn="ctr"/>
                      <a:endParaRPr lang="en-US" sz="1600"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lang="en-US" sz="1600" dirty="0">
                          <a:solidFill>
                            <a:schemeClr val="tx1"/>
                          </a:solidFill>
                          <a:latin typeface="Calibri" panose="020F0502020204030204" pitchFamily="34" charset="0"/>
                          <a:cs typeface="Calibri" panose="020F0502020204030204" pitchFamily="34" charset="0"/>
                        </a:rPr>
                        <a:t>Implicit-Implicit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gridSpan="2">
                  <a:txBody>
                    <a:bodyPr/>
                    <a:lstStyle/>
                    <a:p>
                      <a:pPr algn="ctr"/>
                      <a:r>
                        <a:rPr lang="en-US" sz="1600" dirty="0">
                          <a:solidFill>
                            <a:schemeClr val="tx1"/>
                          </a:solidFill>
                          <a:latin typeface="Calibri" panose="020F0502020204030204" pitchFamily="34" charset="0"/>
                          <a:cs typeface="Calibri" panose="020F0502020204030204" pitchFamily="34" charset="0"/>
                        </a:rPr>
                        <a:t>Explicit(CM)-Implicit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chemeClr val="tx1"/>
                      </a:solidFill>
                      <a:prstDash val="solid"/>
                      <a:round/>
                      <a:headEnd type="none" w="med" len="med"/>
                      <a:tailEnd type="none" w="med" len="med"/>
                    </a:lnL>
                  </a:tcPr>
                </a:tc>
                <a:tc gridSpan="2">
                  <a:txBody>
                    <a:bodyPr/>
                    <a:lstStyle/>
                    <a:p>
                      <a:pPr algn="ctr"/>
                      <a:r>
                        <a:rPr lang="en-US" sz="1600" dirty="0">
                          <a:solidFill>
                            <a:schemeClr val="tx1"/>
                          </a:solidFill>
                          <a:latin typeface="Calibri" panose="020F0502020204030204" pitchFamily="34" charset="0"/>
                          <a:cs typeface="Calibri" panose="020F0502020204030204" pitchFamily="34" charset="0"/>
                        </a:rPr>
                        <a:t>Explicit(LM)-Implicit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mpd="sng">
                      <a:noFill/>
                    </a:lnL>
                  </a:tcPr>
                </a:tc>
                <a:extLst>
                  <a:ext uri="{0D108BD9-81ED-4DB2-BD59-A6C34878D82A}">
                    <a16:rowId xmlns:a16="http://schemas.microsoft.com/office/drawing/2014/main" val="4111064856"/>
                  </a:ext>
                </a:extLst>
              </a:tr>
              <a:tr h="0">
                <a:tc>
                  <a:txBody>
                    <a:bodyPr/>
                    <a:lstStyle/>
                    <a:p>
                      <a:pPr algn="ctr"/>
                      <a:r>
                        <a:rPr lang="en-US" sz="1600" b="1" dirty="0">
                          <a:solidFill>
                            <a:schemeClr val="tx1"/>
                          </a:solidFill>
                          <a:latin typeface="Calibri" panose="020F0502020204030204" pitchFamily="34" charset="0"/>
                          <a:cs typeface="Calibri" panose="020F0502020204030204" pitchFamily="34" charset="0"/>
                        </a:rPr>
                        <a:t>Conformal HEX - HEX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Calibri" panose="020F0502020204030204" pitchFamily="34" charset="0"/>
                          <a:cs typeface="Calibri" panose="020F0502020204030204" pitchFamily="34" charset="0"/>
                        </a:rPr>
                        <a:t>2.79e-3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Calibri" panose="020F0502020204030204" pitchFamily="34" charset="0"/>
                          <a:cs typeface="Calibri" panose="020F0502020204030204" pitchFamily="34" charset="0"/>
                        </a:rPr>
                        <a:t>7.32e-3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algn="ctr"/>
                      <a:r>
                        <a:rPr lang="en-US" sz="1600" dirty="0">
                          <a:solidFill>
                            <a:schemeClr val="tx1"/>
                          </a:solidFill>
                          <a:latin typeface="Calibri" panose="020F0502020204030204" pitchFamily="34" charset="0"/>
                          <a:cs typeface="Calibri" panose="020F0502020204030204" pitchFamily="34" charset="0"/>
                        </a:rPr>
                        <a:t>3.53e-3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Calibri" panose="020F0502020204030204" pitchFamily="34" charset="0"/>
                          <a:cs typeface="Calibri" panose="020F0502020204030204" pitchFamily="34" charset="0"/>
                        </a:rPr>
                        <a:t>8.70e-3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algn="ctr"/>
                      <a:r>
                        <a:rPr lang="en-US" sz="1600" dirty="0">
                          <a:solidFill>
                            <a:schemeClr val="tx1"/>
                          </a:solidFill>
                          <a:latin typeface="Calibri" panose="020F0502020204030204" pitchFamily="34" charset="0"/>
                          <a:cs typeface="Calibri" panose="020F0502020204030204" pitchFamily="34" charset="0"/>
                        </a:rPr>
                        <a:t>4.72e-3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1600" dirty="0">
                          <a:solidFill>
                            <a:schemeClr val="tx1"/>
                          </a:solidFill>
                          <a:latin typeface="Calibri" panose="020F0502020204030204" pitchFamily="34" charset="0"/>
                          <a:cs typeface="Calibri" panose="020F0502020204030204" pitchFamily="34" charset="0"/>
                        </a:rPr>
                        <a:t>1.19e-2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extLst>
                  <a:ext uri="{0D108BD9-81ED-4DB2-BD59-A6C34878D82A}">
                    <a16:rowId xmlns:a16="http://schemas.microsoft.com/office/drawing/2014/main" val="1007373070"/>
                  </a:ext>
                </a:extLst>
              </a:tr>
              <a:tr h="0">
                <a:tc>
                  <a:txBody>
                    <a:bodyPr/>
                    <a:lstStyle/>
                    <a:p>
                      <a:pPr algn="ctr"/>
                      <a:r>
                        <a:rPr lang="en-US" sz="1600" b="1" dirty="0">
                          <a:solidFill>
                            <a:schemeClr val="tx1"/>
                          </a:solidFill>
                          <a:latin typeface="Calibri" panose="020F0502020204030204" pitchFamily="34" charset="0"/>
                          <a:cs typeface="Calibri" panose="020F0502020204030204" pitchFamily="34" charset="0"/>
                        </a:rPr>
                        <a:t>Nonconformal HEX - HEX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Calibri" panose="020F0502020204030204" pitchFamily="34" charset="0"/>
                          <a:cs typeface="Calibri" panose="020F0502020204030204" pitchFamily="34" charset="0"/>
                        </a:rPr>
                        <a:t>2.90e-3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1600" dirty="0">
                          <a:solidFill>
                            <a:schemeClr val="tx1"/>
                          </a:solidFill>
                          <a:latin typeface="Calibri" panose="020F0502020204030204" pitchFamily="34" charset="0"/>
                          <a:cs typeface="Calibri" panose="020F0502020204030204" pitchFamily="34" charset="0"/>
                        </a:rPr>
                        <a:t>7.10e-3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algn="ctr"/>
                      <a:r>
                        <a:rPr lang="en-US" sz="1600" dirty="0">
                          <a:solidFill>
                            <a:schemeClr val="tx1"/>
                          </a:solidFill>
                          <a:latin typeface="Calibri" panose="020F0502020204030204" pitchFamily="34" charset="0"/>
                          <a:cs typeface="Calibri" panose="020F0502020204030204" pitchFamily="34" charset="0"/>
                        </a:rPr>
                        <a:t>2.82e-3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1600" dirty="0">
                          <a:solidFill>
                            <a:schemeClr val="tx1"/>
                          </a:solidFill>
                          <a:latin typeface="Calibri" panose="020F0502020204030204" pitchFamily="34" charset="0"/>
                          <a:cs typeface="Calibri" panose="020F0502020204030204" pitchFamily="34" charset="0"/>
                        </a:rPr>
                        <a:t>7.29e-3</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algn="ctr"/>
                      <a:r>
                        <a:rPr lang="en-US" sz="1600" dirty="0">
                          <a:solidFill>
                            <a:schemeClr val="tx1"/>
                          </a:solidFill>
                          <a:latin typeface="Calibri" panose="020F0502020204030204" pitchFamily="34" charset="0"/>
                          <a:cs typeface="Calibri" panose="020F0502020204030204" pitchFamily="34" charset="0"/>
                        </a:rPr>
                        <a:t>2.84e-3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1600" dirty="0">
                          <a:solidFill>
                            <a:schemeClr val="tx1"/>
                          </a:solidFill>
                          <a:latin typeface="Calibri" panose="020F0502020204030204" pitchFamily="34" charset="0"/>
                          <a:cs typeface="Calibri" panose="020F0502020204030204" pitchFamily="34" charset="0"/>
                        </a:rPr>
                        <a:t>7.33e-3</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extLst>
                  <a:ext uri="{0D108BD9-81ED-4DB2-BD59-A6C34878D82A}">
                    <a16:rowId xmlns:a16="http://schemas.microsoft.com/office/drawing/2014/main" val="4103373071"/>
                  </a:ext>
                </a:extLst>
              </a:tr>
              <a:tr h="370840">
                <a:tc>
                  <a:txBody>
                    <a:bodyPr/>
                    <a:lstStyle/>
                    <a:p>
                      <a:pPr algn="ctr"/>
                      <a:r>
                        <a:rPr lang="en-US" sz="1600" b="1" dirty="0">
                          <a:solidFill>
                            <a:schemeClr val="tx1"/>
                          </a:solidFill>
                          <a:latin typeface="Calibri" panose="020F0502020204030204" pitchFamily="34" charset="0"/>
                          <a:cs typeface="Calibri" panose="020F0502020204030204" pitchFamily="34" charset="0"/>
                        </a:rPr>
                        <a:t>TET - HEX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Calibri" panose="020F0502020204030204" pitchFamily="34" charset="0"/>
                          <a:cs typeface="Calibri" panose="020F0502020204030204" pitchFamily="34" charset="0"/>
                        </a:rPr>
                        <a:t>2.79e-3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1600" dirty="0">
                          <a:solidFill>
                            <a:schemeClr val="tx1"/>
                          </a:solidFill>
                          <a:latin typeface="Calibri" panose="020F0502020204030204" pitchFamily="34" charset="0"/>
                          <a:cs typeface="Calibri" panose="020F0502020204030204" pitchFamily="34" charset="0"/>
                        </a:rPr>
                        <a:t>7.58e-3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algn="ctr"/>
                      <a:r>
                        <a:rPr lang="en-US" sz="1600" dirty="0">
                          <a:solidFill>
                            <a:schemeClr val="tx1"/>
                          </a:solidFill>
                          <a:latin typeface="Calibri" panose="020F0502020204030204" pitchFamily="34" charset="0"/>
                          <a:cs typeface="Calibri" panose="020F0502020204030204" pitchFamily="34" charset="0"/>
                        </a:rPr>
                        <a:t>3.52e-3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1600" dirty="0">
                          <a:latin typeface="Calibri" panose="020F0502020204030204" pitchFamily="34" charset="0"/>
                          <a:cs typeface="Calibri" panose="020F0502020204030204" pitchFamily="34" charset="0"/>
                        </a:rPr>
                        <a:t>8.92e-3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algn="ctr"/>
                      <a:r>
                        <a:rPr lang="en-US" sz="1600" dirty="0">
                          <a:solidFill>
                            <a:schemeClr val="tx1"/>
                          </a:solidFill>
                          <a:latin typeface="Calibri" panose="020F0502020204030204" pitchFamily="34" charset="0"/>
                          <a:cs typeface="Calibri" panose="020F0502020204030204" pitchFamily="34" charset="0"/>
                        </a:rPr>
                        <a:t>4.72e-3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1600" dirty="0">
                          <a:solidFill>
                            <a:schemeClr val="tx1"/>
                          </a:solidFill>
                          <a:latin typeface="Calibri" panose="020F0502020204030204" pitchFamily="34" charset="0"/>
                          <a:cs typeface="Calibri" panose="020F0502020204030204" pitchFamily="34" charset="0"/>
                        </a:rPr>
                        <a:t>1.19e-2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extLst>
                  <a:ext uri="{0D108BD9-81ED-4DB2-BD59-A6C34878D82A}">
                    <a16:rowId xmlns:a16="http://schemas.microsoft.com/office/drawing/2014/main" val="1261965658"/>
                  </a:ext>
                </a:extLst>
              </a:tr>
            </a:tbl>
          </a:graphicData>
        </a:graphic>
      </p:graphicFrame>
      <p:sp>
        <p:nvSpPr>
          <p:cNvPr id="10" name="Rectangle 9">
            <a:extLst>
              <a:ext uri="{FF2B5EF4-FFF2-40B4-BE49-F238E27FC236}">
                <a16:creationId xmlns:a16="http://schemas.microsoft.com/office/drawing/2014/main" id="{923E6030-F24E-4A71-BA7B-089A04BA8E69}"/>
              </a:ext>
            </a:extLst>
          </p:cNvPr>
          <p:cNvSpPr/>
          <p:nvPr/>
        </p:nvSpPr>
        <p:spPr>
          <a:xfrm>
            <a:off x="4360726" y="1413062"/>
            <a:ext cx="4133653" cy="923330"/>
          </a:xfrm>
          <a:prstGeom prst="rect">
            <a:avLst/>
          </a:prstGeom>
          <a:solidFill>
            <a:srgbClr val="FFFFCC"/>
          </a:solidFill>
        </p:spPr>
        <p:txBody>
          <a:bodyPr wrap="square">
            <a:spAutoFit/>
          </a:bodyPr>
          <a:lstStyle/>
          <a:p>
            <a:pPr algn="ctr"/>
            <a:r>
              <a:rPr lang="en-US" dirty="0">
                <a:ea typeface="Calibri" panose="020F0502020204030204" pitchFamily="34" charset="0"/>
              </a:rPr>
              <a:t>Dynamic Schwarz coupling introduces </a:t>
            </a:r>
            <a:r>
              <a:rPr lang="en-US" b="1" i="1" dirty="0">
                <a:ea typeface="Calibri" panose="020F0502020204030204" pitchFamily="34" charset="0"/>
              </a:rPr>
              <a:t>no dynamic artifacts </a:t>
            </a:r>
            <a:r>
              <a:rPr lang="en-US" dirty="0">
                <a:ea typeface="Calibri" panose="020F0502020204030204" pitchFamily="34" charset="0"/>
              </a:rPr>
              <a:t>that are pervasive in other coupling methods!</a:t>
            </a:r>
            <a:endParaRPr lang="en-US" dirty="0"/>
          </a:p>
        </p:txBody>
      </p:sp>
      <mc:AlternateContent xmlns:mc="http://schemas.openxmlformats.org/markup-compatibility/2006" xmlns:a14="http://schemas.microsoft.com/office/drawing/2010/main">
        <mc:Choice Requires="a14">
          <p:sp>
            <p:nvSpPr>
              <p:cNvPr id="17" name="Title 1">
                <a:extLst>
                  <a:ext uri="{FF2B5EF4-FFF2-40B4-BE49-F238E27FC236}">
                    <a16:creationId xmlns:a16="http://schemas.microsoft.com/office/drawing/2014/main" id="{3DA84E62-8785-4989-9A8B-D56E59F3E665}"/>
                  </a:ext>
                </a:extLst>
              </p:cNvPr>
              <p:cNvSpPr txBox="1">
                <a:spLocks/>
              </p:cNvSpPr>
              <p:nvPr/>
            </p:nvSpPr>
            <p:spPr>
              <a:xfrm>
                <a:off x="695174" y="194010"/>
                <a:ext cx="8236300" cy="614749"/>
              </a:xfrm>
              <a:prstGeom prst="rect">
                <a:avLst/>
              </a:prstGeom>
              <a:solidFill>
                <a:schemeClr val="bg1"/>
              </a:solidFill>
            </p:spPr>
            <p:txBody>
              <a:bodyPr>
                <a:noAutofit/>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2800" dirty="0">
                    <a:solidFill>
                      <a:schemeClr val="tx1"/>
                    </a:solidFill>
                    <a:latin typeface="Gill Sans MT" panose="020B0502020104020203" pitchFamily="34" charset="0"/>
                  </a:rPr>
                  <a:t>Elastic Wave: Different Integrators, Same </a:t>
                </a:r>
                <a14:m>
                  <m:oMath xmlns:m="http://schemas.openxmlformats.org/officeDocument/2006/math">
                    <m:r>
                      <a:rPr lang="en-US" sz="2800" i="1" dirty="0">
                        <a:solidFill>
                          <a:schemeClr val="tx1"/>
                        </a:solidFill>
                        <a:latin typeface="Cambria Math" panose="02040503050406030204" pitchFamily="18" charset="0"/>
                        <a:ea typeface="Cambria Math" panose="02040503050406030204" pitchFamily="18" charset="0"/>
                      </a:rPr>
                      <m:t>∆</m:t>
                    </m:r>
                    <m:r>
                      <a:rPr lang="en-US" sz="2800" i="1" dirty="0">
                        <a:solidFill>
                          <a:schemeClr val="tx1"/>
                        </a:solidFill>
                        <a:latin typeface="Cambria Math" panose="02040503050406030204" pitchFamily="18" charset="0"/>
                        <a:ea typeface="Cambria Math" panose="02040503050406030204" pitchFamily="18" charset="0"/>
                      </a:rPr>
                      <m:t>𝑡</m:t>
                    </m:r>
                  </m:oMath>
                </a14:m>
                <a:r>
                  <a:rPr lang="en-US" sz="2800" dirty="0">
                    <a:solidFill>
                      <a:schemeClr val="tx1"/>
                    </a:solidFill>
                    <a:latin typeface="Gill Sans MT" panose="020B0502020104020203" pitchFamily="34" charset="0"/>
                  </a:rPr>
                  <a:t>s</a:t>
                </a:r>
              </a:p>
            </p:txBody>
          </p:sp>
        </mc:Choice>
        <mc:Fallback xmlns="">
          <p:sp>
            <p:nvSpPr>
              <p:cNvPr id="17" name="Title 1">
                <a:extLst>
                  <a:ext uri="{FF2B5EF4-FFF2-40B4-BE49-F238E27FC236}">
                    <a16:creationId xmlns:a16="http://schemas.microsoft.com/office/drawing/2014/main" id="{3DA84E62-8785-4989-9A8B-D56E59F3E665}"/>
                  </a:ext>
                </a:extLst>
              </p:cNvPr>
              <p:cNvSpPr txBox="1">
                <a:spLocks noRot="1" noChangeAspect="1" noMove="1" noResize="1" noEditPoints="1" noAdjustHandles="1" noChangeArrowheads="1" noChangeShapeType="1" noTextEdit="1"/>
              </p:cNvSpPr>
              <p:nvPr/>
            </p:nvSpPr>
            <p:spPr>
              <a:xfrm>
                <a:off x="695174" y="194010"/>
                <a:ext cx="8236300" cy="614749"/>
              </a:xfrm>
              <a:prstGeom prst="rect">
                <a:avLst/>
              </a:prstGeom>
              <a:blipFill>
                <a:blip r:embed="rId9"/>
                <a:stretch>
                  <a:fillRect l="-1480" t="-10891" b="-11881"/>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0B917A85-7381-4481-9886-0155D043097B}"/>
              </a:ext>
            </a:extLst>
          </p:cNvPr>
          <p:cNvSpPr>
            <a:spLocks noGrp="1"/>
          </p:cNvSpPr>
          <p:nvPr>
            <p:ph type="sldNum" sz="quarter" idx="12"/>
          </p:nvPr>
        </p:nvSpPr>
        <p:spPr/>
        <p:txBody>
          <a:bodyPr/>
          <a:lstStyle/>
          <a:p>
            <a:fld id="{A5E55A7B-7854-E145-92D9-B491DF4BAE2D}" type="slidenum">
              <a:rPr lang="en-US" smtClean="0"/>
              <a:pPr/>
              <a:t>39</a:t>
            </a:fld>
            <a:endParaRPr lang="en-US" dirty="0"/>
          </a:p>
        </p:txBody>
      </p:sp>
    </p:spTree>
    <p:extLst>
      <p:ext uri="{BB962C8B-B14F-4D97-AF65-F5344CB8AC3E}">
        <p14:creationId xmlns:p14="http://schemas.microsoft.com/office/powerpoint/2010/main" val="3630096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28"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428" fill="hold"/>
                                        <p:tgtEl>
                                          <p:spTgt spid="13"/>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11"/>
                </p:tgtEl>
              </p:cMediaNode>
            </p:video>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1"/>
                                        </p:tgtEl>
                                      </p:cBhvr>
                                    </p:cmd>
                                  </p:childTnLst>
                                </p:cTn>
                              </p:par>
                            </p:childTnLst>
                          </p:cTn>
                        </p:par>
                      </p:childTnLst>
                    </p:cTn>
                  </p:par>
                </p:childTnLst>
              </p:cTn>
              <p:nextCondLst>
                <p:cond evt="onClick" delay="0">
                  <p:tgtEl>
                    <p:spTgt spid="11"/>
                  </p:tgtEl>
                </p:cond>
              </p:nextCondLst>
            </p:seq>
            <p:video>
              <p:cMediaNode vol="80000">
                <p:cTn id="21" fill="hold" display="0">
                  <p:stCondLst>
                    <p:cond delay="indefinite"/>
                  </p:stCondLst>
                </p:cTn>
                <p:tgtEl>
                  <p:spTgt spid="13"/>
                </p:tgtEl>
              </p:cMediaNode>
            </p:video>
            <p:seq concurrent="1" nextAc="seek">
              <p:cTn id="22" restart="whenNotActive" fill="hold" evtFilter="cancelBubble" nodeType="interactiveSeq">
                <p:stCondLst>
                  <p:cond evt="onClick" delay="0">
                    <p:tgtEl>
                      <p:spTgt spid="1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13"/>
                                        </p:tgtEl>
                                      </p:cBhvr>
                                    </p:cmd>
                                  </p:childTnLst>
                                </p:cTn>
                              </p:par>
                            </p:childTnLst>
                          </p:cTn>
                        </p:par>
                      </p:childTnLst>
                    </p:cTn>
                  </p:par>
                </p:childTnLst>
              </p:cTn>
              <p:nextCondLst>
                <p:cond evt="onClick" delay="0">
                  <p:tgtEl>
                    <p:spTgt spid="13"/>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46321" y="204734"/>
            <a:ext cx="9888354" cy="476619"/>
          </a:xfrm>
          <a:prstGeom prst="rect">
            <a:avLst/>
          </a:prstGeom>
        </p:spPr>
        <p:txBody>
          <a:bodyPr>
            <a:noAutofit/>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2800" dirty="0">
                <a:solidFill>
                  <a:schemeClr val="tx1"/>
                </a:solidFill>
                <a:latin typeface="Gill Sans MT" panose="020B0502020104020203" pitchFamily="34" charset="0"/>
              </a:rPr>
              <a:t>Motivation for Coupling in Solid Mechanics</a:t>
            </a:r>
          </a:p>
        </p:txBody>
      </p:sp>
      <p:sp>
        <p:nvSpPr>
          <p:cNvPr id="4" name="Slide Number Placeholder 3">
            <a:extLst>
              <a:ext uri="{FF2B5EF4-FFF2-40B4-BE49-F238E27FC236}">
                <a16:creationId xmlns:a16="http://schemas.microsoft.com/office/drawing/2014/main" id="{7970BDBA-C2B7-4878-96FB-DB7AF56A018E}"/>
              </a:ext>
            </a:extLst>
          </p:cNvPr>
          <p:cNvSpPr>
            <a:spLocks noGrp="1"/>
          </p:cNvSpPr>
          <p:nvPr>
            <p:ph type="sldNum" sz="quarter" idx="12"/>
          </p:nvPr>
        </p:nvSpPr>
        <p:spPr/>
        <p:txBody>
          <a:bodyPr/>
          <a:lstStyle/>
          <a:p>
            <a:fld id="{A5E55A7B-7854-E145-92D9-B491DF4BAE2D}" type="slidenum">
              <a:rPr lang="en-US" smtClean="0"/>
              <a:pPr/>
              <a:t>4</a:t>
            </a:fld>
            <a:endParaRPr lang="en-US" dirty="0"/>
          </a:p>
        </p:txBody>
      </p:sp>
      <p:sp>
        <p:nvSpPr>
          <p:cNvPr id="7" name="TextBox 6">
            <a:extLst>
              <a:ext uri="{FF2B5EF4-FFF2-40B4-BE49-F238E27FC236}">
                <a16:creationId xmlns:a16="http://schemas.microsoft.com/office/drawing/2014/main" id="{886DEB45-9FA9-63FE-E41E-5A4D6140C7FD}"/>
              </a:ext>
            </a:extLst>
          </p:cNvPr>
          <p:cNvSpPr txBox="1"/>
          <p:nvPr/>
        </p:nvSpPr>
        <p:spPr>
          <a:xfrm>
            <a:off x="274649" y="903972"/>
            <a:ext cx="7573951" cy="4893647"/>
          </a:xfrm>
          <a:prstGeom prst="rect">
            <a:avLst/>
          </a:prstGeom>
          <a:noFill/>
        </p:spPr>
        <p:txBody>
          <a:bodyPr wrap="square" rtlCol="0">
            <a:spAutoFit/>
          </a:bodyPr>
          <a:lstStyle/>
          <a:p>
            <a:r>
              <a:rPr lang="en-US" sz="2000" b="1" dirty="0">
                <a:solidFill>
                  <a:srgbClr val="0070C0"/>
                </a:solidFill>
              </a:rPr>
              <a:t>Concurrent multiscale coupling for predicting failure</a:t>
            </a:r>
          </a:p>
          <a:p>
            <a:endParaRPr lang="en-US" sz="400" b="1" dirty="0">
              <a:solidFill>
                <a:srgbClr val="0070C0"/>
              </a:solidFill>
            </a:endParaRPr>
          </a:p>
          <a:p>
            <a:endParaRPr lang="en-US" sz="400" b="1" dirty="0">
              <a:solidFill>
                <a:srgbClr val="0070C0"/>
              </a:solidFill>
            </a:endParaRPr>
          </a:p>
          <a:p>
            <a:pPr marL="285750" indent="-285750">
              <a:buFont typeface="Arial" panose="020B0604020202020204" pitchFamily="34" charset="0"/>
              <a:buChar char="•"/>
            </a:pPr>
            <a:r>
              <a:rPr lang="en-US" sz="1800" b="1" i="1" dirty="0">
                <a:cs typeface="Calibri" pitchFamily="34" charset="0"/>
              </a:rPr>
              <a:t>Large scale </a:t>
            </a:r>
            <a:r>
              <a:rPr lang="en-US" sz="1800" dirty="0">
                <a:cs typeface="Calibri" pitchFamily="34" charset="0"/>
              </a:rPr>
              <a:t>structural </a:t>
            </a:r>
            <a:r>
              <a:rPr lang="en-US" sz="1800" b="1" i="1" dirty="0">
                <a:cs typeface="Calibri" pitchFamily="34" charset="0"/>
              </a:rPr>
              <a:t>failure</a:t>
            </a:r>
            <a:r>
              <a:rPr lang="en-US" sz="1800" dirty="0">
                <a:cs typeface="Calibri" pitchFamily="34" charset="0"/>
              </a:rPr>
              <a:t> frequently originates from </a:t>
            </a:r>
            <a:r>
              <a:rPr lang="en-US" sz="1800" b="1" i="1" dirty="0">
                <a:cs typeface="Calibri" pitchFamily="34" charset="0"/>
              </a:rPr>
              <a:t>small scale </a:t>
            </a:r>
            <a:r>
              <a:rPr lang="en-US" sz="1800" dirty="0">
                <a:cs typeface="Calibri" pitchFamily="34" charset="0"/>
              </a:rPr>
              <a:t>phenomena such as defects, microcracks, inhomogeneities and more, which grow quickly in unstable manner</a:t>
            </a:r>
          </a:p>
          <a:p>
            <a:pPr marL="285750" indent="-285750">
              <a:buFont typeface="Arial" panose="020B0604020202020204" pitchFamily="34" charset="0"/>
              <a:buChar char="•"/>
            </a:pPr>
            <a:endParaRPr lang="en-US" sz="400" dirty="0">
              <a:cs typeface="Calibri" pitchFamily="34" charset="0"/>
            </a:endParaRPr>
          </a:p>
          <a:p>
            <a:pPr marL="285750" indent="-285750">
              <a:buFont typeface="Arial" panose="020B0604020202020204" pitchFamily="34" charset="0"/>
              <a:buChar char="•"/>
            </a:pPr>
            <a:r>
              <a:rPr lang="en-US" sz="1800" dirty="0">
                <a:cs typeface="Calibri" pitchFamily="34" charset="0"/>
              </a:rPr>
              <a:t>Failure occurs due to </a:t>
            </a:r>
            <a:r>
              <a:rPr lang="en-US" sz="1800" b="1" i="1" dirty="0">
                <a:cs typeface="Calibri" pitchFamily="34" charset="0"/>
              </a:rPr>
              <a:t>tightly coupled interaction </a:t>
            </a:r>
            <a:r>
              <a:rPr lang="en-US" sz="1800" dirty="0">
                <a:cs typeface="Calibri" pitchFamily="34" charset="0"/>
              </a:rPr>
              <a:t>between small scale (stress concentrations, material instabilities, cracks, etc.) and large scale (vibration, impact, high loads and other perturbations)</a:t>
            </a:r>
          </a:p>
          <a:p>
            <a:pPr marL="285750" indent="-285750">
              <a:buFont typeface="Arial" panose="020B0604020202020204" pitchFamily="34" charset="0"/>
              <a:buChar char="•"/>
            </a:pPr>
            <a:endParaRPr lang="en-US" sz="400" dirty="0">
              <a:cs typeface="Calibri" pitchFamily="34" charset="0"/>
            </a:endParaRPr>
          </a:p>
          <a:p>
            <a:pPr marL="285750" indent="-285750">
              <a:buFont typeface="Arial" panose="020B0604020202020204" pitchFamily="34" charset="0"/>
              <a:buChar char="•"/>
            </a:pPr>
            <a:r>
              <a:rPr lang="en-US" b="1" i="1" dirty="0">
                <a:cs typeface="Calibri" pitchFamily="34" charset="0"/>
              </a:rPr>
              <a:t>Concurrent multiscale methods </a:t>
            </a:r>
            <a:r>
              <a:rPr lang="en-US" dirty="0">
                <a:cs typeface="Calibri" pitchFamily="34" charset="0"/>
              </a:rPr>
              <a:t>are </a:t>
            </a:r>
            <a:r>
              <a:rPr lang="en-US" b="1" i="1" dirty="0">
                <a:cs typeface="Calibri" pitchFamily="34" charset="0"/>
              </a:rPr>
              <a:t>essential</a:t>
            </a:r>
            <a:r>
              <a:rPr lang="en-US" dirty="0">
                <a:cs typeface="Calibri" pitchFamily="34" charset="0"/>
              </a:rPr>
              <a:t> for understanding and prediction of behavior of engineering systems when a </a:t>
            </a:r>
            <a:r>
              <a:rPr lang="en-US" b="1" i="1" dirty="0">
                <a:cs typeface="Calibri" pitchFamily="34" charset="0"/>
              </a:rPr>
              <a:t>small scale failure </a:t>
            </a:r>
            <a:r>
              <a:rPr lang="en-US" dirty="0">
                <a:cs typeface="Calibri" pitchFamily="34" charset="0"/>
              </a:rPr>
              <a:t>determines the performance of the entire system</a:t>
            </a:r>
          </a:p>
          <a:p>
            <a:endParaRPr lang="en-US" sz="1800" dirty="0">
              <a:cs typeface="Calibri" pitchFamily="34" charset="0"/>
            </a:endParaRPr>
          </a:p>
          <a:p>
            <a:r>
              <a:rPr lang="en-US" sz="2000" b="1" dirty="0">
                <a:solidFill>
                  <a:srgbClr val="0070C0"/>
                </a:solidFill>
                <a:cs typeface="Calibri" pitchFamily="34" charset="0"/>
              </a:rPr>
              <a:t>Simplification of mesh generation</a:t>
            </a:r>
          </a:p>
          <a:p>
            <a:endParaRPr lang="en-US" sz="400" b="1" dirty="0">
              <a:solidFill>
                <a:srgbClr val="0070C0"/>
              </a:solidFill>
              <a:cs typeface="Calibri" pitchFamily="34" charset="0"/>
            </a:endParaRPr>
          </a:p>
          <a:p>
            <a:pPr marL="285750" indent="-285750">
              <a:buFont typeface="Arial" panose="020B0604020202020204" pitchFamily="34" charset="0"/>
              <a:buChar char="•"/>
            </a:pPr>
            <a:r>
              <a:rPr lang="en-US" dirty="0">
                <a:cs typeface="Calibri" pitchFamily="34" charset="0"/>
              </a:rPr>
              <a:t>Creating a </a:t>
            </a:r>
            <a:r>
              <a:rPr lang="en-US" b="1" i="1" dirty="0">
                <a:cs typeface="Calibri" pitchFamily="34" charset="0"/>
              </a:rPr>
              <a:t>high-quality mesh </a:t>
            </a:r>
            <a:r>
              <a:rPr lang="en-US" dirty="0">
                <a:cs typeface="Calibri" pitchFamily="34" charset="0"/>
              </a:rPr>
              <a:t>for a </a:t>
            </a:r>
            <a:r>
              <a:rPr lang="en-US" b="1" i="1" dirty="0">
                <a:cs typeface="Calibri" pitchFamily="34" charset="0"/>
              </a:rPr>
              <a:t>single component </a:t>
            </a:r>
            <a:r>
              <a:rPr lang="en-US" dirty="0">
                <a:cs typeface="Calibri" pitchFamily="34" charset="0"/>
              </a:rPr>
              <a:t>can take </a:t>
            </a:r>
            <a:r>
              <a:rPr lang="en-US" b="1" i="1" dirty="0">
                <a:cs typeface="Calibri" pitchFamily="34" charset="0"/>
              </a:rPr>
              <a:t>weeks</a:t>
            </a:r>
            <a:r>
              <a:rPr lang="en-US" dirty="0">
                <a:cs typeface="Calibri" pitchFamily="34" charset="0"/>
              </a:rPr>
              <a:t>, making it “the single biggest bottleneck in analyses” [Sandia Lab News, 2020]!</a:t>
            </a:r>
            <a:endParaRPr lang="en-US" sz="1800" dirty="0">
              <a:cs typeface="Calibri" pitchFamily="34" charset="0"/>
            </a:endParaRPr>
          </a:p>
          <a:p>
            <a:pPr marL="285750" indent="-285750">
              <a:buFont typeface="Arial" panose="020B0604020202020204" pitchFamily="34" charset="0"/>
              <a:buChar char="•"/>
            </a:pPr>
            <a:endParaRPr lang="en-US" b="1" dirty="0">
              <a:solidFill>
                <a:srgbClr val="0070C0"/>
              </a:solidFill>
            </a:endParaRPr>
          </a:p>
        </p:txBody>
      </p:sp>
      <p:pic>
        <p:nvPicPr>
          <p:cNvPr id="8" name="Picture 7">
            <a:extLst>
              <a:ext uri="{FF2B5EF4-FFF2-40B4-BE49-F238E27FC236}">
                <a16:creationId xmlns:a16="http://schemas.microsoft.com/office/drawing/2014/main" id="{A56747F4-372F-D77A-481E-240C31CF790D}"/>
              </a:ext>
            </a:extLst>
          </p:cNvPr>
          <p:cNvPicPr>
            <a:picLocks noChangeAspect="1"/>
          </p:cNvPicPr>
          <p:nvPr/>
        </p:nvPicPr>
        <p:blipFill>
          <a:blip r:embed="rId3"/>
          <a:stretch>
            <a:fillRect/>
          </a:stretch>
        </p:blipFill>
        <p:spPr>
          <a:xfrm>
            <a:off x="8285118" y="437652"/>
            <a:ext cx="3328942" cy="2085856"/>
          </a:xfrm>
          <a:prstGeom prst="rect">
            <a:avLst/>
          </a:prstGeom>
        </p:spPr>
      </p:pic>
      <p:sp>
        <p:nvSpPr>
          <p:cNvPr id="10" name="Subtitle 2">
            <a:extLst>
              <a:ext uri="{FF2B5EF4-FFF2-40B4-BE49-F238E27FC236}">
                <a16:creationId xmlns:a16="http://schemas.microsoft.com/office/drawing/2014/main" id="{E96BE23A-1B76-05AF-135D-BC9D505B4408}"/>
              </a:ext>
            </a:extLst>
          </p:cNvPr>
          <p:cNvSpPr txBox="1">
            <a:spLocks/>
          </p:cNvSpPr>
          <p:nvPr/>
        </p:nvSpPr>
        <p:spPr bwMode="auto">
          <a:xfrm>
            <a:off x="8386215" y="2566620"/>
            <a:ext cx="3126748" cy="4193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lgn="ctr">
              <a:buNone/>
            </a:pPr>
            <a:r>
              <a:rPr lang="en-US" sz="1200" dirty="0">
                <a:latin typeface="+mn-lt"/>
              </a:rPr>
              <a:t>Roof failure of Boeing 737 aircraft due to fatigue cracks. From </a:t>
            </a:r>
            <a:r>
              <a:rPr lang="en-US" sz="1200" i="1" dirty="0" err="1">
                <a:latin typeface="+mn-lt"/>
              </a:rPr>
              <a:t>imechanica.org</a:t>
            </a:r>
            <a:endParaRPr lang="en-US" sz="1200" i="1" dirty="0">
              <a:latin typeface="+mn-lt"/>
            </a:endParaRPr>
          </a:p>
        </p:txBody>
      </p:sp>
      <p:pic>
        <p:nvPicPr>
          <p:cNvPr id="14" name="Picture 13">
            <a:extLst>
              <a:ext uri="{FF2B5EF4-FFF2-40B4-BE49-F238E27FC236}">
                <a16:creationId xmlns:a16="http://schemas.microsoft.com/office/drawing/2014/main" id="{388C4686-0DCC-0622-AA3D-7C738507423E}"/>
              </a:ext>
            </a:extLst>
          </p:cNvPr>
          <p:cNvPicPr>
            <a:picLocks noChangeAspect="1"/>
          </p:cNvPicPr>
          <p:nvPr/>
        </p:nvPicPr>
        <p:blipFill>
          <a:blip r:embed="rId4"/>
          <a:stretch>
            <a:fillRect/>
          </a:stretch>
        </p:blipFill>
        <p:spPr>
          <a:xfrm>
            <a:off x="7940153" y="3320018"/>
            <a:ext cx="3872919" cy="2958894"/>
          </a:xfrm>
          <a:prstGeom prst="rect">
            <a:avLst/>
          </a:prstGeom>
        </p:spPr>
      </p:pic>
      <p:sp>
        <p:nvSpPr>
          <p:cNvPr id="15" name="Subtitle 2">
            <a:extLst>
              <a:ext uri="{FF2B5EF4-FFF2-40B4-BE49-F238E27FC236}">
                <a16:creationId xmlns:a16="http://schemas.microsoft.com/office/drawing/2014/main" id="{22A38F17-A8DA-09F1-8A53-6AA7856FFACD}"/>
              </a:ext>
            </a:extLst>
          </p:cNvPr>
          <p:cNvSpPr txBox="1">
            <a:spLocks/>
          </p:cNvSpPr>
          <p:nvPr/>
        </p:nvSpPr>
        <p:spPr bwMode="auto">
          <a:xfrm>
            <a:off x="7734797" y="6242419"/>
            <a:ext cx="4283630" cy="47661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lgn="ctr">
              <a:buNone/>
            </a:pPr>
            <a:r>
              <a:rPr lang="en-US" sz="1200" dirty="0">
                <a:latin typeface="+mn-lt"/>
              </a:rPr>
              <a:t>Schematic of difficult-to-mesh ratcheting mechanism with multiple threaded fasteners.  From Parish </a:t>
            </a:r>
            <a:r>
              <a:rPr lang="en-US" sz="1200" i="1" dirty="0">
                <a:latin typeface="+mn-lt"/>
              </a:rPr>
              <a:t>et al., </a:t>
            </a:r>
            <a:r>
              <a:rPr lang="en-US" sz="1200" dirty="0">
                <a:latin typeface="+mn-lt"/>
              </a:rPr>
              <a:t>2024.</a:t>
            </a:r>
            <a:endParaRPr lang="en-US" sz="1200" i="1" dirty="0">
              <a:latin typeface="+mn-lt"/>
            </a:endParaRPr>
          </a:p>
        </p:txBody>
      </p:sp>
      <p:sp>
        <p:nvSpPr>
          <p:cNvPr id="16" name="TextBox 15">
            <a:extLst>
              <a:ext uri="{FF2B5EF4-FFF2-40B4-BE49-F238E27FC236}">
                <a16:creationId xmlns:a16="http://schemas.microsoft.com/office/drawing/2014/main" id="{885BCBE9-6D2C-D026-60AF-006FD43DB2A3}"/>
              </a:ext>
            </a:extLst>
          </p:cNvPr>
          <p:cNvSpPr txBox="1"/>
          <p:nvPr/>
        </p:nvSpPr>
        <p:spPr>
          <a:xfrm>
            <a:off x="557142" y="5596235"/>
            <a:ext cx="6972300" cy="923330"/>
          </a:xfrm>
          <a:prstGeom prst="rect">
            <a:avLst/>
          </a:prstGeom>
          <a:solidFill>
            <a:srgbClr val="FEFDD7"/>
          </a:solidFill>
        </p:spPr>
        <p:txBody>
          <a:bodyPr wrap="square" rtlCol="0">
            <a:spAutoFit/>
          </a:bodyPr>
          <a:lstStyle/>
          <a:p>
            <a:pPr algn="ctr"/>
            <a:r>
              <a:rPr lang="en-US" b="1" u="sng" dirty="0"/>
              <a:t>Goal</a:t>
            </a:r>
            <a:r>
              <a:rPr lang="en-US" b="1" dirty="0"/>
              <a:t>: </a:t>
            </a:r>
            <a:r>
              <a:rPr lang="en-US" dirty="0"/>
              <a:t>develop a </a:t>
            </a:r>
            <a:r>
              <a:rPr lang="en-US" b="1" i="1" dirty="0"/>
              <a:t>concurrent multiscale coupling method </a:t>
            </a:r>
            <a:r>
              <a:rPr lang="en-US" dirty="0"/>
              <a:t>that is </a:t>
            </a:r>
            <a:r>
              <a:rPr lang="en-US" b="1" i="1" dirty="0"/>
              <a:t>minimally-intrusive</a:t>
            </a:r>
            <a:r>
              <a:rPr lang="en-US" dirty="0"/>
              <a:t> to implement into large HPC codes and can </a:t>
            </a:r>
            <a:r>
              <a:rPr lang="en-US" b="1" i="1" dirty="0"/>
              <a:t>simplify</a:t>
            </a:r>
            <a:r>
              <a:rPr lang="en-US" dirty="0"/>
              <a:t> the task of </a:t>
            </a:r>
            <a:r>
              <a:rPr lang="en-US" b="1" i="1" dirty="0"/>
              <a:t>meshing</a:t>
            </a:r>
            <a:r>
              <a:rPr lang="en-US" dirty="0"/>
              <a:t> complex geometries. </a:t>
            </a:r>
          </a:p>
        </p:txBody>
      </p:sp>
    </p:spTree>
    <p:extLst>
      <p:ext uri="{BB962C8B-B14F-4D97-AF65-F5344CB8AC3E}">
        <p14:creationId xmlns:p14="http://schemas.microsoft.com/office/powerpoint/2010/main" val="3243410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Title 1">
                <a:extLst>
                  <a:ext uri="{FF2B5EF4-FFF2-40B4-BE49-F238E27FC236}">
                    <a16:creationId xmlns:a16="http://schemas.microsoft.com/office/drawing/2014/main" id="{3DA84E62-8785-4989-9A8B-D56E59F3E665}"/>
                  </a:ext>
                </a:extLst>
              </p:cNvPr>
              <p:cNvSpPr txBox="1">
                <a:spLocks/>
              </p:cNvSpPr>
              <p:nvPr/>
            </p:nvSpPr>
            <p:spPr>
              <a:xfrm>
                <a:off x="684879" y="230759"/>
                <a:ext cx="7826725" cy="558713"/>
              </a:xfrm>
              <a:prstGeom prst="rect">
                <a:avLst/>
              </a:prstGeom>
              <a:solidFill>
                <a:schemeClr val="bg1"/>
              </a:solidFill>
            </p:spPr>
            <p:txBody>
              <a:bodyPr>
                <a:noAutofit/>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2800" dirty="0">
                    <a:solidFill>
                      <a:schemeClr val="tx1"/>
                    </a:solidFill>
                    <a:latin typeface="Gill Sans MT" panose="020B0502020104020203" pitchFamily="34" charset="0"/>
                  </a:rPr>
                  <a:t>Elastic Wave: Different Integrators, Different </a:t>
                </a:r>
                <a14:m>
                  <m:oMath xmlns:m="http://schemas.openxmlformats.org/officeDocument/2006/math">
                    <m:r>
                      <a:rPr lang="en-US" sz="2800" i="1" dirty="0">
                        <a:solidFill>
                          <a:schemeClr val="tx1"/>
                        </a:solidFill>
                        <a:latin typeface="Cambria Math" panose="02040503050406030204" pitchFamily="18" charset="0"/>
                        <a:ea typeface="Cambria Math" panose="02040503050406030204" pitchFamily="18" charset="0"/>
                      </a:rPr>
                      <m:t>∆</m:t>
                    </m:r>
                    <m:r>
                      <a:rPr lang="en-US" sz="2800" i="1" dirty="0">
                        <a:solidFill>
                          <a:schemeClr val="tx1"/>
                        </a:solidFill>
                        <a:latin typeface="Cambria Math" panose="02040503050406030204" pitchFamily="18" charset="0"/>
                        <a:ea typeface="Cambria Math" panose="02040503050406030204" pitchFamily="18" charset="0"/>
                      </a:rPr>
                      <m:t>𝑡</m:t>
                    </m:r>
                  </m:oMath>
                </a14:m>
                <a:r>
                  <a:rPr lang="en-US" sz="2800" dirty="0">
                    <a:solidFill>
                      <a:schemeClr val="tx1"/>
                    </a:solidFill>
                    <a:latin typeface="Gill Sans MT" panose="020B0502020104020203" pitchFamily="34" charset="0"/>
                  </a:rPr>
                  <a:t>s</a:t>
                </a:r>
              </a:p>
            </p:txBody>
          </p:sp>
        </mc:Choice>
        <mc:Fallback xmlns="">
          <p:sp>
            <p:nvSpPr>
              <p:cNvPr id="17" name="Title 1">
                <a:extLst>
                  <a:ext uri="{FF2B5EF4-FFF2-40B4-BE49-F238E27FC236}">
                    <a16:creationId xmlns:a16="http://schemas.microsoft.com/office/drawing/2014/main" id="{3DA84E62-8785-4989-9A8B-D56E59F3E665}"/>
                  </a:ext>
                </a:extLst>
              </p:cNvPr>
              <p:cNvSpPr txBox="1">
                <a:spLocks noRot="1" noChangeAspect="1" noMove="1" noResize="1" noEditPoints="1" noAdjustHandles="1" noChangeArrowheads="1" noChangeShapeType="1" noTextEdit="1"/>
              </p:cNvSpPr>
              <p:nvPr/>
            </p:nvSpPr>
            <p:spPr>
              <a:xfrm>
                <a:off x="684879" y="230759"/>
                <a:ext cx="7826725" cy="558713"/>
              </a:xfrm>
              <a:prstGeom prst="rect">
                <a:avLst/>
              </a:prstGeom>
              <a:blipFill>
                <a:blip r:embed="rId3"/>
                <a:stretch>
                  <a:fillRect l="-1558" t="-11957" b="-22826"/>
                </a:stretch>
              </a:blipFill>
            </p:spPr>
            <p:txBody>
              <a:bodyPr/>
              <a:lstStyle/>
              <a:p>
                <a:r>
                  <a:rPr lang="en-US">
                    <a:noFill/>
                  </a:rPr>
                  <a:t> </a:t>
                </a:r>
              </a:p>
            </p:txBody>
          </p:sp>
        </mc:Fallback>
      </mc:AlternateContent>
      <p:pic>
        <p:nvPicPr>
          <p:cNvPr id="4" name="Picture 3" descr="A close up of a map&#10;&#10;Description automatically generated">
            <a:extLst>
              <a:ext uri="{FF2B5EF4-FFF2-40B4-BE49-F238E27FC236}">
                <a16:creationId xmlns:a16="http://schemas.microsoft.com/office/drawing/2014/main" id="{FE9F26D0-164C-4457-82D9-D8FFA16ADDA5}"/>
              </a:ext>
            </a:extLst>
          </p:cNvPr>
          <p:cNvPicPr>
            <a:picLocks noChangeAspect="1"/>
          </p:cNvPicPr>
          <p:nvPr/>
        </p:nvPicPr>
        <p:blipFill>
          <a:blip r:embed="rId4"/>
          <a:stretch>
            <a:fillRect/>
          </a:stretch>
        </p:blipFill>
        <p:spPr>
          <a:xfrm>
            <a:off x="1712480" y="1427831"/>
            <a:ext cx="3083276" cy="2222749"/>
          </a:xfrm>
          <a:prstGeom prst="rect">
            <a:avLst/>
          </a:prstGeom>
        </p:spPr>
      </p:pic>
      <p:pic>
        <p:nvPicPr>
          <p:cNvPr id="8" name="Picture 7" descr="A close up of a map&#10;&#10;Description automatically generated">
            <a:extLst>
              <a:ext uri="{FF2B5EF4-FFF2-40B4-BE49-F238E27FC236}">
                <a16:creationId xmlns:a16="http://schemas.microsoft.com/office/drawing/2014/main" id="{A4806C8D-24A6-41AF-8C2B-5293D8D64EF6}"/>
              </a:ext>
            </a:extLst>
          </p:cNvPr>
          <p:cNvPicPr>
            <a:picLocks noChangeAspect="1"/>
          </p:cNvPicPr>
          <p:nvPr/>
        </p:nvPicPr>
        <p:blipFill>
          <a:blip r:embed="rId5"/>
          <a:stretch>
            <a:fillRect/>
          </a:stretch>
        </p:blipFill>
        <p:spPr>
          <a:xfrm>
            <a:off x="7707582" y="1348660"/>
            <a:ext cx="2895598" cy="2280531"/>
          </a:xfrm>
          <a:prstGeom prst="rect">
            <a:avLst/>
          </a:prstGeom>
        </p:spPr>
      </p:pic>
      <p:sp>
        <p:nvSpPr>
          <p:cNvPr id="9" name="Rectangle 8">
            <a:extLst>
              <a:ext uri="{FF2B5EF4-FFF2-40B4-BE49-F238E27FC236}">
                <a16:creationId xmlns:a16="http://schemas.microsoft.com/office/drawing/2014/main" id="{5FDB1914-587A-4AB1-B371-574CFEAAB6D6}"/>
              </a:ext>
            </a:extLst>
          </p:cNvPr>
          <p:cNvSpPr/>
          <p:nvPr/>
        </p:nvSpPr>
        <p:spPr>
          <a:xfrm>
            <a:off x="1904999" y="3844095"/>
            <a:ext cx="8824029" cy="1323439"/>
          </a:xfrm>
          <a:prstGeom prst="rect">
            <a:avLst/>
          </a:prstGeom>
          <a:ln>
            <a:solidFill>
              <a:schemeClr val="tx1"/>
            </a:solidFill>
          </a:ln>
        </p:spPr>
        <p:txBody>
          <a:bodyPr wrap="square">
            <a:spAutoFit/>
          </a:bodyPr>
          <a:lstStyle/>
          <a:p>
            <a:pPr algn="ctr"/>
            <a:r>
              <a:rPr lang="en-US" sz="2000" b="1" i="1" dirty="0">
                <a:cs typeface="Calibri" panose="020F0502020204030204" pitchFamily="34" charset="0"/>
              </a:rPr>
              <a:t>Figures above</a:t>
            </a:r>
            <a:r>
              <a:rPr lang="en-US" sz="2000" dirty="0">
                <a:cs typeface="Calibri" panose="020F0502020204030204" pitchFamily="34" charset="0"/>
              </a:rPr>
              <a:t>: Plots of displacement, velocity and acceleration for the elastic wave propagation problem using different time integrators (implicit and explicit) and different time steps (1e-2s and 2e-7s) for each subdomain, superimposed over the analytic single domain solution. </a:t>
            </a:r>
          </a:p>
        </p:txBody>
      </p: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0BBBDD4F-3463-418F-B934-60160A715E73}"/>
                  </a:ext>
                </a:extLst>
              </p:cNvPr>
              <p:cNvSpPr/>
              <p:nvPr/>
            </p:nvSpPr>
            <p:spPr>
              <a:xfrm>
                <a:off x="2032174" y="5527078"/>
                <a:ext cx="8569678" cy="791692"/>
              </a:xfrm>
              <a:prstGeom prst="rect">
                <a:avLst/>
              </a:prstGeom>
              <a:solidFill>
                <a:srgbClr val="FFCC99"/>
              </a:solidFill>
            </p:spPr>
            <p:txBody>
              <a:bodyPr wrap="square">
                <a:spAutoFit/>
              </a:bodyPr>
              <a:lstStyle/>
              <a:p>
                <a:pPr algn="ctr"/>
                <a:r>
                  <a:rPr lang="en-US" sz="2200" dirty="0">
                    <a:cs typeface="Calibri" panose="020F0502020204030204" pitchFamily="34" charset="0"/>
                  </a:rPr>
                  <a:t>The analytic solution is </a:t>
                </a:r>
                <a:r>
                  <a:rPr lang="en-US" sz="2200" b="1" i="1" dirty="0">
                    <a:cs typeface="Calibri" panose="020F0502020204030204" pitchFamily="34" charset="0"/>
                  </a:rPr>
                  <a:t>indistinguishable</a:t>
                </a:r>
                <a:r>
                  <a:rPr lang="en-US" sz="2200" dirty="0">
                    <a:cs typeface="Calibri" panose="020F0502020204030204" pitchFamily="34" charset="0"/>
                  </a:rPr>
                  <a:t> from Schwarz solutions (hidden behind the solutions for </a:t>
                </a:r>
                <a14:m>
                  <m:oMath xmlns:m="http://schemas.openxmlformats.org/officeDocument/2006/math">
                    <m:sSub>
                      <m:sSubPr>
                        <m:ctrlPr>
                          <a:rPr lang="el-GR" sz="2400" i="1">
                            <a:latin typeface="Cambria Math" panose="02040503050406030204" pitchFamily="18" charset="0"/>
                            <a:ea typeface="Cambria Math" panose="02040503050406030204" pitchFamily="18" charset="0"/>
                            <a:cs typeface="Calibri" panose="020F0502020204030204" pitchFamily="34" charset="0"/>
                          </a:rPr>
                        </m:ctrlPr>
                      </m:sSubPr>
                      <m:e>
                        <m:r>
                          <m:rPr>
                            <m:sty m:val="p"/>
                          </m:rPr>
                          <a:rPr lang="el-GR" sz="2400" i="1">
                            <a:latin typeface="Cambria Math" panose="02040503050406030204" pitchFamily="18" charset="0"/>
                            <a:ea typeface="Cambria Math" panose="02040503050406030204" pitchFamily="18" charset="0"/>
                            <a:cs typeface="Calibri" panose="020F0502020204030204" pitchFamily="34" charset="0"/>
                          </a:rPr>
                          <m:t>Ω</m:t>
                        </m:r>
                      </m:e>
                      <m:sub>
                        <m:r>
                          <a:rPr lang="en-US" sz="2400" i="1">
                            <a:latin typeface="Cambria Math" panose="02040503050406030204" pitchFamily="18" charset="0"/>
                            <a:ea typeface="Cambria Math" panose="02040503050406030204" pitchFamily="18" charset="0"/>
                            <a:cs typeface="Calibri" panose="020F0502020204030204" pitchFamily="34" charset="0"/>
                          </a:rPr>
                          <m:t>0</m:t>
                        </m:r>
                      </m:sub>
                    </m:sSub>
                  </m:oMath>
                </a14:m>
                <a:r>
                  <a:rPr lang="en-US" sz="2200" dirty="0">
                    <a:cs typeface="Calibri" panose="020F0502020204030204" pitchFamily="34" charset="0"/>
                  </a:rPr>
                  <a:t> (red) and </a:t>
                </a:r>
                <a14:m>
                  <m:oMath xmlns:m="http://schemas.openxmlformats.org/officeDocument/2006/math">
                    <m:sSub>
                      <m:sSubPr>
                        <m:ctrlPr>
                          <a:rPr lang="el-GR" sz="2400" i="1">
                            <a:latin typeface="Cambria Math" panose="02040503050406030204" pitchFamily="18" charset="0"/>
                            <a:ea typeface="Cambria Math" panose="02040503050406030204" pitchFamily="18" charset="0"/>
                            <a:cs typeface="Calibri" panose="020F0502020204030204" pitchFamily="34" charset="0"/>
                          </a:rPr>
                        </m:ctrlPr>
                      </m:sSubPr>
                      <m:e>
                        <m:r>
                          <m:rPr>
                            <m:sty m:val="p"/>
                          </m:rPr>
                          <a:rPr lang="el-GR" sz="2400" i="1">
                            <a:latin typeface="Cambria Math" panose="02040503050406030204" pitchFamily="18" charset="0"/>
                            <a:ea typeface="Cambria Math" panose="02040503050406030204" pitchFamily="18" charset="0"/>
                            <a:cs typeface="Calibri" panose="020F0502020204030204" pitchFamily="34" charset="0"/>
                          </a:rPr>
                          <m:t>Ω</m:t>
                        </m:r>
                      </m:e>
                      <m:sub>
                        <m:r>
                          <a:rPr lang="en-US" sz="2400" i="1">
                            <a:latin typeface="Cambria Math" panose="02040503050406030204" pitchFamily="18" charset="0"/>
                            <a:ea typeface="Cambria Math" panose="02040503050406030204" pitchFamily="18" charset="0"/>
                            <a:cs typeface="Calibri" panose="020F0502020204030204" pitchFamily="34" charset="0"/>
                          </a:rPr>
                          <m:t>1</m:t>
                        </m:r>
                      </m:sub>
                    </m:sSub>
                  </m:oMath>
                </a14:m>
                <a:r>
                  <a:rPr lang="en-US" sz="2200" dirty="0">
                    <a:cs typeface="Calibri" panose="020F0502020204030204" pitchFamily="34" charset="0"/>
                  </a:rPr>
                  <a:t> (green))!</a:t>
                </a:r>
              </a:p>
            </p:txBody>
          </p:sp>
        </mc:Choice>
        <mc:Fallback xmlns="">
          <p:sp>
            <p:nvSpPr>
              <p:cNvPr id="19" name="Rectangle 18">
                <a:extLst>
                  <a:ext uri="{FF2B5EF4-FFF2-40B4-BE49-F238E27FC236}">
                    <a16:creationId xmlns:a16="http://schemas.microsoft.com/office/drawing/2014/main" id="{0BBBDD4F-3463-418F-B934-60160A715E73}"/>
                  </a:ext>
                </a:extLst>
              </p:cNvPr>
              <p:cNvSpPr>
                <a:spLocks noRot="1" noChangeAspect="1" noMove="1" noResize="1" noEditPoints="1" noAdjustHandles="1" noChangeArrowheads="1" noChangeShapeType="1" noTextEdit="1"/>
              </p:cNvSpPr>
              <p:nvPr/>
            </p:nvSpPr>
            <p:spPr>
              <a:xfrm>
                <a:off x="2032174" y="5527078"/>
                <a:ext cx="8569678" cy="791692"/>
              </a:xfrm>
              <a:prstGeom prst="rect">
                <a:avLst/>
              </a:prstGeom>
              <a:blipFill>
                <a:blip r:embed="rId6"/>
                <a:stretch>
                  <a:fillRect t="-6154" r="-711" b="-13846"/>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6B7889E0-9312-41A0-BF19-910188638686}"/>
              </a:ext>
            </a:extLst>
          </p:cNvPr>
          <p:cNvSpPr txBox="1"/>
          <p:nvPr/>
        </p:nvSpPr>
        <p:spPr>
          <a:xfrm>
            <a:off x="2736486" y="1091974"/>
            <a:ext cx="2128871"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Displacement</a:t>
            </a:r>
          </a:p>
        </p:txBody>
      </p:sp>
      <p:sp>
        <p:nvSpPr>
          <p:cNvPr id="10" name="TextBox 9">
            <a:extLst>
              <a:ext uri="{FF2B5EF4-FFF2-40B4-BE49-F238E27FC236}">
                <a16:creationId xmlns:a16="http://schemas.microsoft.com/office/drawing/2014/main" id="{D5A318A9-2E43-41E0-A07A-2A5D6C56BADB}"/>
              </a:ext>
            </a:extLst>
          </p:cNvPr>
          <p:cNvSpPr txBox="1"/>
          <p:nvPr/>
        </p:nvSpPr>
        <p:spPr>
          <a:xfrm>
            <a:off x="5979014" y="1086004"/>
            <a:ext cx="2128871"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Velocity </a:t>
            </a:r>
          </a:p>
        </p:txBody>
      </p:sp>
      <p:sp>
        <p:nvSpPr>
          <p:cNvPr id="11" name="TextBox 10">
            <a:extLst>
              <a:ext uri="{FF2B5EF4-FFF2-40B4-BE49-F238E27FC236}">
                <a16:creationId xmlns:a16="http://schemas.microsoft.com/office/drawing/2014/main" id="{31BAFF7A-5500-43CA-AD27-7B2633A1A71D}"/>
              </a:ext>
            </a:extLst>
          </p:cNvPr>
          <p:cNvSpPr txBox="1"/>
          <p:nvPr/>
        </p:nvSpPr>
        <p:spPr>
          <a:xfrm>
            <a:off x="8661988" y="1101105"/>
            <a:ext cx="2128871"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Acceleration</a:t>
            </a:r>
          </a:p>
        </p:txBody>
      </p:sp>
      <p:sp>
        <p:nvSpPr>
          <p:cNvPr id="3" name="Slide Number Placeholder 2">
            <a:extLst>
              <a:ext uri="{FF2B5EF4-FFF2-40B4-BE49-F238E27FC236}">
                <a16:creationId xmlns:a16="http://schemas.microsoft.com/office/drawing/2014/main" id="{8605DB31-BEEB-4A21-8D85-A247644C52B1}"/>
              </a:ext>
            </a:extLst>
          </p:cNvPr>
          <p:cNvSpPr>
            <a:spLocks noGrp="1"/>
          </p:cNvSpPr>
          <p:nvPr>
            <p:ph type="sldNum" sz="quarter" idx="12"/>
          </p:nvPr>
        </p:nvSpPr>
        <p:spPr/>
        <p:txBody>
          <a:bodyPr/>
          <a:lstStyle/>
          <a:p>
            <a:fld id="{A5E55A7B-7854-E145-92D9-B491DF4BAE2D}" type="slidenum">
              <a:rPr lang="en-US" smtClean="0"/>
              <a:pPr/>
              <a:t>40</a:t>
            </a:fld>
            <a:endParaRPr lang="en-US" dirty="0"/>
          </a:p>
        </p:txBody>
      </p:sp>
      <p:pic>
        <p:nvPicPr>
          <p:cNvPr id="6" name="Picture 5" descr="A close up of a map&#10;&#10;Description automatically generated">
            <a:extLst>
              <a:ext uri="{FF2B5EF4-FFF2-40B4-BE49-F238E27FC236}">
                <a16:creationId xmlns:a16="http://schemas.microsoft.com/office/drawing/2014/main" id="{03079DEF-1181-4C9B-8354-890B258564D8}"/>
              </a:ext>
            </a:extLst>
          </p:cNvPr>
          <p:cNvPicPr>
            <a:picLocks noChangeAspect="1"/>
          </p:cNvPicPr>
          <p:nvPr/>
        </p:nvPicPr>
        <p:blipFill>
          <a:blip r:embed="rId7"/>
          <a:stretch>
            <a:fillRect/>
          </a:stretch>
        </p:blipFill>
        <p:spPr>
          <a:xfrm>
            <a:off x="4754800" y="1393480"/>
            <a:ext cx="3014612" cy="2226021"/>
          </a:xfrm>
          <a:prstGeom prst="rect">
            <a:avLst/>
          </a:prstGeom>
        </p:spPr>
      </p:pic>
    </p:spTree>
    <p:extLst>
      <p:ext uri="{BB962C8B-B14F-4D97-AF65-F5344CB8AC3E}">
        <p14:creationId xmlns:p14="http://schemas.microsoft.com/office/powerpoint/2010/main" val="1921601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F5E14664-A4DF-4BEC-8792-2D4FC733C1F4}"/>
                  </a:ext>
                </a:extLst>
              </p:cNvPr>
              <p:cNvSpPr txBox="1"/>
              <p:nvPr/>
            </p:nvSpPr>
            <p:spPr>
              <a:xfrm>
                <a:off x="359596" y="1301719"/>
                <a:ext cx="6084747" cy="4647426"/>
              </a:xfrm>
              <a:prstGeom prst="rect">
                <a:avLst/>
              </a:prstGeom>
              <a:noFill/>
            </p:spPr>
            <p:txBody>
              <a:bodyPr wrap="square" rtlCol="0">
                <a:spAutoFit/>
              </a:bodyPr>
              <a:lstStyle/>
              <a:p>
                <a:pPr marL="285750" indent="-285750">
                  <a:buFont typeface="Arial" panose="020B0604020202020204" pitchFamily="34" charset="0"/>
                  <a:buChar char="•"/>
                </a:pPr>
                <a:r>
                  <a:rPr lang="en-US" sz="2200" dirty="0">
                    <a:cs typeface="Calibri" panose="020F0502020204030204" pitchFamily="34" charset="0"/>
                  </a:rPr>
                  <a:t>Uniaxial aluminum cylindrical tensile specimen with </a:t>
                </a:r>
                <a:r>
                  <a:rPr lang="en-US" sz="2200" b="1" i="1" dirty="0">
                    <a:cs typeface="Calibri" panose="020F0502020204030204" pitchFamily="34" charset="0"/>
                  </a:rPr>
                  <a:t>inelastic J</a:t>
                </a:r>
                <a:r>
                  <a:rPr lang="en-US" sz="2200" b="1" i="1" baseline="-25000" dirty="0">
                    <a:cs typeface="Calibri" panose="020F0502020204030204" pitchFamily="34" charset="0"/>
                  </a:rPr>
                  <a:t>2</a:t>
                </a:r>
                <a:r>
                  <a:rPr lang="en-US" sz="2200" b="1" i="1" dirty="0">
                    <a:cs typeface="Calibri" panose="020F0502020204030204" pitchFamily="34" charset="0"/>
                  </a:rPr>
                  <a:t> material model</a:t>
                </a:r>
                <a:r>
                  <a:rPr lang="en-US" sz="2200" dirty="0">
                    <a:cs typeface="Calibri" panose="020F0502020204030204" pitchFamily="34" charset="0"/>
                  </a:rPr>
                  <a:t>.</a:t>
                </a:r>
              </a:p>
              <a:p>
                <a:pPr marL="285750" indent="-285750">
                  <a:buFont typeface="Arial" panose="020B0604020202020204" pitchFamily="34" charset="0"/>
                  <a:buChar char="•"/>
                </a:pPr>
                <a:endParaRPr lang="en-US" sz="800" dirty="0">
                  <a:cs typeface="Calibri" panose="020F0502020204030204" pitchFamily="34" charset="0"/>
                </a:endParaRPr>
              </a:p>
              <a:p>
                <a:pPr marL="285750" indent="-285750">
                  <a:buFont typeface="Arial" panose="020B0604020202020204" pitchFamily="34" charset="0"/>
                  <a:buChar char="•"/>
                </a:pPr>
                <a:r>
                  <a:rPr lang="en-US" sz="2200" dirty="0">
                    <a:cs typeface="Calibri" panose="020F0502020204030204" pitchFamily="34" charset="0"/>
                  </a:rPr>
                  <a:t>Domain decomposition into </a:t>
                </a:r>
                <a:r>
                  <a:rPr lang="en-US" sz="2200" b="1" i="1" dirty="0">
                    <a:cs typeface="Calibri" panose="020F0502020204030204" pitchFamily="34" charset="0"/>
                  </a:rPr>
                  <a:t>two subdomains </a:t>
                </a:r>
                <a:r>
                  <a:rPr lang="en-US" sz="2200" dirty="0">
                    <a:cs typeface="Calibri" panose="020F0502020204030204" pitchFamily="34" charset="0"/>
                  </a:rPr>
                  <a:t>(right): </a:t>
                </a:r>
                <a14:m>
                  <m:oMath xmlns:m="http://schemas.openxmlformats.org/officeDocument/2006/math">
                    <m:sSub>
                      <m:sSubPr>
                        <m:ctrlPr>
                          <a:rPr lang="en-US" sz="2200" i="1">
                            <a:latin typeface="Cambria Math" panose="02040503050406030204" pitchFamily="18" charset="0"/>
                          </a:rPr>
                        </m:ctrlPr>
                      </m:sSubPr>
                      <m:e>
                        <m:r>
                          <m:rPr>
                            <m:sty m:val="p"/>
                          </m:rPr>
                          <a:rPr lang="el-GR" sz="2200" i="1">
                            <a:latin typeface="Cambria Math" panose="02040503050406030204" pitchFamily="18" charset="0"/>
                            <a:ea typeface="Cambria Math" panose="02040503050406030204" pitchFamily="18" charset="0"/>
                          </a:rPr>
                          <m:t>Ω</m:t>
                        </m:r>
                      </m:e>
                      <m:sub>
                        <m:r>
                          <a:rPr lang="en-US" sz="2200" i="1">
                            <a:latin typeface="Cambria Math" panose="02040503050406030204" pitchFamily="18" charset="0"/>
                          </a:rPr>
                          <m:t>0</m:t>
                        </m:r>
                      </m:sub>
                    </m:sSub>
                  </m:oMath>
                </a14:m>
                <a:r>
                  <a:rPr lang="en-US" sz="2200" dirty="0">
                    <a:cs typeface="Calibri" panose="020F0502020204030204" pitchFamily="34" charset="0"/>
                  </a:rPr>
                  <a:t> = ends,</a:t>
                </a:r>
                <a14:m>
                  <m:oMath xmlns:m="http://schemas.openxmlformats.org/officeDocument/2006/math">
                    <m:sSub>
                      <m:sSubPr>
                        <m:ctrlPr>
                          <a:rPr lang="en-US" sz="2200" i="1">
                            <a:latin typeface="Cambria Math" panose="02040503050406030204" pitchFamily="18" charset="0"/>
                          </a:rPr>
                        </m:ctrlPr>
                      </m:sSubPr>
                      <m:e>
                        <m:r>
                          <a:rPr lang="en-US" sz="2200" i="1">
                            <a:latin typeface="Cambria Math" panose="02040503050406030204" pitchFamily="18" charset="0"/>
                          </a:rPr>
                          <m:t> </m:t>
                        </m:r>
                        <m:r>
                          <m:rPr>
                            <m:sty m:val="p"/>
                          </m:rPr>
                          <a:rPr lang="el-GR" sz="2200" i="1">
                            <a:latin typeface="Cambria Math" panose="02040503050406030204" pitchFamily="18" charset="0"/>
                            <a:ea typeface="Cambria Math" panose="02040503050406030204" pitchFamily="18" charset="0"/>
                          </a:rPr>
                          <m:t>Ω</m:t>
                        </m:r>
                      </m:e>
                      <m:sub>
                        <m:r>
                          <a:rPr lang="en-US" sz="2200" i="1">
                            <a:latin typeface="Cambria Math" panose="02040503050406030204" pitchFamily="18" charset="0"/>
                          </a:rPr>
                          <m:t>1</m:t>
                        </m:r>
                      </m:sub>
                    </m:sSub>
                  </m:oMath>
                </a14:m>
                <a:r>
                  <a:rPr lang="en-US" sz="2200" dirty="0">
                    <a:cs typeface="Calibri" panose="020F0502020204030204" pitchFamily="34" charset="0"/>
                  </a:rPr>
                  <a:t> = gauge.</a:t>
                </a:r>
              </a:p>
              <a:p>
                <a:pPr marL="285750" indent="-285750">
                  <a:buFont typeface="Arial" panose="020B0604020202020204" pitchFamily="34" charset="0"/>
                  <a:buChar char="•"/>
                </a:pPr>
                <a:endParaRPr lang="en-US" sz="800" dirty="0">
                  <a:cs typeface="Calibri" panose="020F0502020204030204" pitchFamily="34" charset="0"/>
                </a:endParaRPr>
              </a:p>
              <a:p>
                <a:pPr marL="285750" indent="-285750">
                  <a:buFont typeface="Arial" panose="020B0604020202020204" pitchFamily="34" charset="0"/>
                  <a:buChar char="•"/>
                </a:pPr>
                <a:r>
                  <a:rPr lang="en-US" sz="2200" b="1" i="1" dirty="0">
                    <a:cs typeface="Calibri" panose="020F0502020204030204" pitchFamily="34" charset="0"/>
                  </a:rPr>
                  <a:t>Nonconformal HEX + composite TET10 </a:t>
                </a:r>
                <a:r>
                  <a:rPr lang="en-US" sz="2200" dirty="0">
                    <a:cs typeface="Calibri" panose="020F0502020204030204" pitchFamily="34" charset="0"/>
                  </a:rPr>
                  <a:t>coupling via Schwarz.</a:t>
                </a:r>
              </a:p>
              <a:p>
                <a:pPr marL="285750" indent="-285750">
                  <a:buFont typeface="Arial" panose="020B0604020202020204" pitchFamily="34" charset="0"/>
                  <a:buChar char="•"/>
                </a:pPr>
                <a:endParaRPr lang="en-US" sz="800" dirty="0">
                  <a:cs typeface="Calibri" panose="020F0502020204030204" pitchFamily="34" charset="0"/>
                </a:endParaRPr>
              </a:p>
              <a:p>
                <a:pPr marL="285750" indent="-285750">
                  <a:buFont typeface="Arial" panose="020B0604020202020204" pitchFamily="34" charset="0"/>
                  <a:buChar char="•"/>
                </a:pPr>
                <a:r>
                  <a:rPr lang="en-US" sz="2200" b="1" i="1" dirty="0">
                    <a:cs typeface="Calibri" panose="020F0502020204030204" pitchFamily="34" charset="0"/>
                  </a:rPr>
                  <a:t>Implicit</a:t>
                </a:r>
                <a:r>
                  <a:rPr lang="en-US" sz="2200" dirty="0">
                    <a:cs typeface="Calibri" panose="020F0502020204030204" pitchFamily="34" charset="0"/>
                  </a:rPr>
                  <a:t> Newmark time-integration with </a:t>
                </a:r>
                <a:r>
                  <a:rPr lang="en-US" sz="2200" b="1" i="1" dirty="0">
                    <a:cs typeface="Calibri" panose="020F0502020204030204" pitchFamily="34" charset="0"/>
                  </a:rPr>
                  <a:t>adaptive time-stepping </a:t>
                </a:r>
                <a:r>
                  <a:rPr lang="en-US" sz="2200" dirty="0">
                    <a:cs typeface="Calibri" panose="020F0502020204030204" pitchFamily="34" charset="0"/>
                  </a:rPr>
                  <a:t>algorithm employed in both subdomains.</a:t>
                </a:r>
              </a:p>
              <a:p>
                <a:pPr marL="285750" indent="-285750">
                  <a:buFont typeface="Arial" panose="020B0604020202020204" pitchFamily="34" charset="0"/>
                  <a:buChar char="•"/>
                </a:pPr>
                <a:endParaRPr lang="en-US" sz="800" dirty="0">
                  <a:cs typeface="Calibri" panose="020F0502020204030204" pitchFamily="34" charset="0"/>
                </a:endParaRPr>
              </a:p>
              <a:p>
                <a:pPr marL="285750" indent="-285750">
                  <a:buFont typeface="Arial" panose="020B0604020202020204" pitchFamily="34" charset="0"/>
                  <a:buChar char="•"/>
                </a:pPr>
                <a:r>
                  <a:rPr lang="en-US" sz="2200" dirty="0">
                    <a:cs typeface="Calibri" panose="020F0502020204030204" pitchFamily="34" charset="0"/>
                  </a:rPr>
                  <a:t>Slight </a:t>
                </a:r>
                <a:r>
                  <a:rPr lang="en-US" sz="2200" b="1" i="1" dirty="0">
                    <a:cs typeface="Calibri" panose="020F0502020204030204" pitchFamily="34" charset="0"/>
                  </a:rPr>
                  <a:t>imperfection</a:t>
                </a:r>
                <a:r>
                  <a:rPr lang="en-US" sz="2200" dirty="0">
                    <a:cs typeface="Calibri" panose="020F0502020204030204" pitchFamily="34" charset="0"/>
                  </a:rPr>
                  <a:t> introduced at center of gauge to force </a:t>
                </a:r>
                <a:r>
                  <a:rPr lang="en-US" sz="2200" b="1" i="1" dirty="0">
                    <a:cs typeface="Calibri" panose="020F0502020204030204" pitchFamily="34" charset="0"/>
                  </a:rPr>
                  <a:t>necking </a:t>
                </a:r>
                <a:r>
                  <a:rPr lang="en-US" sz="2200" dirty="0">
                    <a:cs typeface="Calibri" panose="020F0502020204030204" pitchFamily="34" charset="0"/>
                  </a:rPr>
                  <a:t>upon pulling in vertical direction.</a:t>
                </a:r>
              </a:p>
            </p:txBody>
          </p:sp>
        </mc:Choice>
        <mc:Fallback xmlns="">
          <p:sp>
            <p:nvSpPr>
              <p:cNvPr id="29" name="TextBox 28">
                <a:extLst>
                  <a:ext uri="{FF2B5EF4-FFF2-40B4-BE49-F238E27FC236}">
                    <a16:creationId xmlns:a16="http://schemas.microsoft.com/office/drawing/2014/main" id="{F5E14664-A4DF-4BEC-8792-2D4FC733C1F4}"/>
                  </a:ext>
                </a:extLst>
              </p:cNvPr>
              <p:cNvSpPr txBox="1">
                <a:spLocks noRot="1" noChangeAspect="1" noMove="1" noResize="1" noEditPoints="1" noAdjustHandles="1" noChangeArrowheads="1" noChangeShapeType="1" noTextEdit="1"/>
              </p:cNvSpPr>
              <p:nvPr/>
            </p:nvSpPr>
            <p:spPr>
              <a:xfrm>
                <a:off x="359596" y="1301719"/>
                <a:ext cx="6084747" cy="4647426"/>
              </a:xfrm>
              <a:prstGeom prst="rect">
                <a:avLst/>
              </a:prstGeom>
              <a:blipFill>
                <a:blip r:embed="rId3"/>
                <a:stretch>
                  <a:fillRect l="-1202" t="-1050" r="-802" b="-1575"/>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id="{30294D37-1BC4-1E1A-13FE-198D7C010C3C}"/>
              </a:ext>
            </a:extLst>
          </p:cNvPr>
          <p:cNvGrpSpPr/>
          <p:nvPr/>
        </p:nvGrpSpPr>
        <p:grpSpPr>
          <a:xfrm>
            <a:off x="7286604" y="851534"/>
            <a:ext cx="4115266" cy="5590362"/>
            <a:chOff x="6444344" y="737060"/>
            <a:chExt cx="4115266" cy="5590362"/>
          </a:xfrm>
        </p:grpSpPr>
        <p:pic>
          <p:nvPicPr>
            <p:cNvPr id="7" name="Picture 6">
              <a:extLst>
                <a:ext uri="{FF2B5EF4-FFF2-40B4-BE49-F238E27FC236}">
                  <a16:creationId xmlns:a16="http://schemas.microsoft.com/office/drawing/2014/main" id="{505F6DED-F58D-4E06-9854-78164840400D}"/>
                </a:ext>
              </a:extLst>
            </p:cNvPr>
            <p:cNvPicPr>
              <a:picLocks noChangeAspect="1"/>
            </p:cNvPicPr>
            <p:nvPr/>
          </p:nvPicPr>
          <p:blipFill rotWithShape="1">
            <a:blip r:embed="rId4"/>
            <a:srcRect l="38360" r="39735"/>
            <a:stretch/>
          </p:blipFill>
          <p:spPr>
            <a:xfrm>
              <a:off x="7816928" y="1187245"/>
              <a:ext cx="1618138" cy="5086032"/>
            </a:xfrm>
            <a:prstGeom prst="rect">
              <a:avLst/>
            </a:prstGeom>
          </p:spPr>
        </p:pic>
        <p:pic>
          <p:nvPicPr>
            <p:cNvPr id="16" name="Picture 15">
              <a:extLst>
                <a:ext uri="{FF2B5EF4-FFF2-40B4-BE49-F238E27FC236}">
                  <a16:creationId xmlns:a16="http://schemas.microsoft.com/office/drawing/2014/main" id="{21BA4EC4-775A-4392-8F1E-0BE8A562880D}"/>
                </a:ext>
              </a:extLst>
            </p:cNvPr>
            <p:cNvPicPr>
              <a:picLocks noChangeAspect="1"/>
            </p:cNvPicPr>
            <p:nvPr/>
          </p:nvPicPr>
          <p:blipFill rotWithShape="1">
            <a:blip r:embed="rId5"/>
            <a:srcRect l="34814" t="10587" r="34736" b="12469"/>
            <a:stretch/>
          </p:blipFill>
          <p:spPr>
            <a:xfrm>
              <a:off x="9435067" y="2688770"/>
              <a:ext cx="1124543" cy="1956458"/>
            </a:xfrm>
            <a:prstGeom prst="rect">
              <a:avLst/>
            </a:prstGeom>
          </p:spPr>
        </p:pic>
        <p:pic>
          <p:nvPicPr>
            <p:cNvPr id="22" name="Picture 21">
              <a:extLst>
                <a:ext uri="{FF2B5EF4-FFF2-40B4-BE49-F238E27FC236}">
                  <a16:creationId xmlns:a16="http://schemas.microsoft.com/office/drawing/2014/main" id="{665F4E8F-3532-4B49-A4EF-53B4608A86D7}"/>
                </a:ext>
              </a:extLst>
            </p:cNvPr>
            <p:cNvPicPr>
              <a:picLocks noChangeAspect="1"/>
            </p:cNvPicPr>
            <p:nvPr/>
          </p:nvPicPr>
          <p:blipFill rotWithShape="1">
            <a:blip r:embed="rId6"/>
            <a:srcRect l="40238" r="38990"/>
            <a:stretch/>
          </p:blipFill>
          <p:spPr>
            <a:xfrm>
              <a:off x="6444344" y="1133100"/>
              <a:ext cx="1567095" cy="5194322"/>
            </a:xfrm>
            <a:prstGeom prst="rect">
              <a:avLst/>
            </a:prstGeom>
          </p:spPr>
        </p:pic>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E5562B70-39BD-46C2-9CDB-2CF1C4D48CEA}"/>
                    </a:ext>
                  </a:extLst>
                </p:cNvPr>
                <p:cNvSpPr txBox="1"/>
                <p:nvPr/>
              </p:nvSpPr>
              <p:spPr>
                <a:xfrm>
                  <a:off x="9619159" y="2350216"/>
                  <a:ext cx="756356"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r>
                              <m:rPr>
                                <m:sty m:val="p"/>
                              </m:rPr>
                              <a:rPr lang="el-GR" sz="1600" i="1">
                                <a:latin typeface="Cambria Math" panose="02040503050406030204" pitchFamily="18" charset="0"/>
                                <a:ea typeface="Cambria Math" panose="02040503050406030204" pitchFamily="18" charset="0"/>
                              </a:rPr>
                              <m:t>Ω</m:t>
                            </m:r>
                          </m:e>
                          <m:sub>
                            <m:r>
                              <a:rPr lang="en-US" sz="1600" i="1">
                                <a:latin typeface="Cambria Math" panose="02040503050406030204" pitchFamily="18" charset="0"/>
                              </a:rPr>
                              <m:t>1</m:t>
                            </m:r>
                          </m:sub>
                        </m:sSub>
                      </m:oMath>
                    </m:oMathPara>
                  </a14:m>
                  <a:endParaRPr lang="en-US" sz="1600" dirty="0"/>
                </a:p>
              </p:txBody>
            </p:sp>
          </mc:Choice>
          <mc:Fallback xmlns="">
            <p:sp>
              <p:nvSpPr>
                <p:cNvPr id="24" name="TextBox 23">
                  <a:extLst>
                    <a:ext uri="{FF2B5EF4-FFF2-40B4-BE49-F238E27FC236}">
                      <a16:creationId xmlns:a16="http://schemas.microsoft.com/office/drawing/2014/main" id="{E5562B70-39BD-46C2-9CDB-2CF1C4D48CEA}"/>
                    </a:ext>
                  </a:extLst>
                </p:cNvPr>
                <p:cNvSpPr txBox="1">
                  <a:spLocks noRot="1" noChangeAspect="1" noMove="1" noResize="1" noEditPoints="1" noAdjustHandles="1" noChangeArrowheads="1" noChangeShapeType="1" noTextEdit="1"/>
                </p:cNvSpPr>
                <p:nvPr/>
              </p:nvSpPr>
              <p:spPr>
                <a:xfrm>
                  <a:off x="9619159" y="2350216"/>
                  <a:ext cx="756356" cy="33855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EA9EF28B-9E40-4B8D-885F-AC187E339CF5}"/>
                    </a:ext>
                  </a:extLst>
                </p:cNvPr>
                <p:cNvSpPr txBox="1"/>
                <p:nvPr/>
              </p:nvSpPr>
              <p:spPr>
                <a:xfrm>
                  <a:off x="8344483" y="737060"/>
                  <a:ext cx="756356"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r>
                              <m:rPr>
                                <m:sty m:val="p"/>
                              </m:rPr>
                              <a:rPr lang="el-GR" sz="1600" i="1">
                                <a:latin typeface="Cambria Math" panose="02040503050406030204" pitchFamily="18" charset="0"/>
                                <a:ea typeface="Cambria Math" panose="02040503050406030204" pitchFamily="18" charset="0"/>
                              </a:rPr>
                              <m:t>Ω</m:t>
                            </m:r>
                          </m:e>
                          <m:sub>
                            <m:r>
                              <a:rPr lang="en-US" sz="1600" i="1">
                                <a:latin typeface="Cambria Math" panose="02040503050406030204" pitchFamily="18" charset="0"/>
                              </a:rPr>
                              <m:t>0</m:t>
                            </m:r>
                          </m:sub>
                        </m:sSub>
                      </m:oMath>
                    </m:oMathPara>
                  </a14:m>
                  <a:endParaRPr lang="en-US" sz="1600" dirty="0"/>
                </a:p>
              </p:txBody>
            </p:sp>
          </mc:Choice>
          <mc:Fallback xmlns="">
            <p:sp>
              <p:nvSpPr>
                <p:cNvPr id="25" name="TextBox 24">
                  <a:extLst>
                    <a:ext uri="{FF2B5EF4-FFF2-40B4-BE49-F238E27FC236}">
                      <a16:creationId xmlns:a16="http://schemas.microsoft.com/office/drawing/2014/main" id="{EA9EF28B-9E40-4B8D-885F-AC187E339CF5}"/>
                    </a:ext>
                  </a:extLst>
                </p:cNvPr>
                <p:cNvSpPr txBox="1">
                  <a:spLocks noRot="1" noChangeAspect="1" noMove="1" noResize="1" noEditPoints="1" noAdjustHandles="1" noChangeArrowheads="1" noChangeShapeType="1" noTextEdit="1"/>
                </p:cNvSpPr>
                <p:nvPr/>
              </p:nvSpPr>
              <p:spPr>
                <a:xfrm>
                  <a:off x="8344483" y="737060"/>
                  <a:ext cx="756356" cy="338554"/>
                </a:xfrm>
                <a:prstGeom prst="rect">
                  <a:avLst/>
                </a:prstGeom>
                <a:blipFill>
                  <a:blip r:embed="rId8"/>
                  <a:stretch>
                    <a:fillRect/>
                  </a:stretch>
                </a:blipFill>
              </p:spPr>
              <p:txBody>
                <a:bodyPr/>
                <a:lstStyle/>
                <a:p>
                  <a:r>
                    <a:rPr lang="en-US">
                      <a:noFill/>
                    </a:rPr>
                    <a:t> </a:t>
                  </a:r>
                </a:p>
              </p:txBody>
            </p:sp>
          </mc:Fallback>
        </mc:AlternateContent>
        <p:sp>
          <p:nvSpPr>
            <p:cNvPr id="26" name="Arrow: Right 25">
              <a:extLst>
                <a:ext uri="{FF2B5EF4-FFF2-40B4-BE49-F238E27FC236}">
                  <a16:creationId xmlns:a16="http://schemas.microsoft.com/office/drawing/2014/main" id="{B3DDB5CB-4B15-48A5-9286-4B47D6DDB449}"/>
                </a:ext>
              </a:extLst>
            </p:cNvPr>
            <p:cNvSpPr/>
            <p:nvPr/>
          </p:nvSpPr>
          <p:spPr>
            <a:xfrm>
              <a:off x="7669042" y="3391318"/>
              <a:ext cx="434443" cy="255397"/>
            </a:xfrm>
            <a:prstGeom prst="rightArrow">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F6F54935-C80C-4C7F-980A-42E361A6572A}"/>
                </a:ext>
              </a:extLst>
            </p:cNvPr>
            <p:cNvSpPr txBox="1"/>
            <p:nvPr/>
          </p:nvSpPr>
          <p:spPr>
            <a:xfrm>
              <a:off x="9100839" y="3238915"/>
              <a:ext cx="518320" cy="553998"/>
            </a:xfrm>
            <a:prstGeom prst="rect">
              <a:avLst/>
            </a:prstGeom>
            <a:noFill/>
          </p:spPr>
          <p:txBody>
            <a:bodyPr wrap="square" rtlCol="0">
              <a:spAutoFit/>
            </a:bodyPr>
            <a:lstStyle/>
            <a:p>
              <a:r>
                <a:rPr lang="en-US" sz="3000" dirty="0">
                  <a:latin typeface="Calibri" panose="020F0502020204030204" pitchFamily="34" charset="0"/>
                  <a:cs typeface="Calibri" panose="020F0502020204030204" pitchFamily="34" charset="0"/>
                </a:rPr>
                <a:t>+</a:t>
              </a:r>
            </a:p>
          </p:txBody>
        </p:sp>
        <p:pic>
          <p:nvPicPr>
            <p:cNvPr id="11" name="Picture 10">
              <a:extLst>
                <a:ext uri="{FF2B5EF4-FFF2-40B4-BE49-F238E27FC236}">
                  <a16:creationId xmlns:a16="http://schemas.microsoft.com/office/drawing/2014/main" id="{F9B8E8F8-520D-4CD9-8462-AA95CF089DB9}"/>
                </a:ext>
              </a:extLst>
            </p:cNvPr>
            <p:cNvPicPr>
              <a:picLocks noChangeAspect="1"/>
            </p:cNvPicPr>
            <p:nvPr/>
          </p:nvPicPr>
          <p:blipFill>
            <a:blip r:embed="rId9"/>
            <a:stretch>
              <a:fillRect/>
            </a:stretch>
          </p:blipFill>
          <p:spPr>
            <a:xfrm>
              <a:off x="9344237" y="5429250"/>
              <a:ext cx="1215373" cy="711218"/>
            </a:xfrm>
            <a:prstGeom prst="rect">
              <a:avLst/>
            </a:prstGeom>
          </p:spPr>
        </p:pic>
      </p:grpSp>
      <p:sp>
        <p:nvSpPr>
          <p:cNvPr id="2" name="Slide Number Placeholder 1">
            <a:extLst>
              <a:ext uri="{FF2B5EF4-FFF2-40B4-BE49-F238E27FC236}">
                <a16:creationId xmlns:a16="http://schemas.microsoft.com/office/drawing/2014/main" id="{977F2579-C7BA-4F69-8F36-254C82312BF7}"/>
              </a:ext>
            </a:extLst>
          </p:cNvPr>
          <p:cNvSpPr>
            <a:spLocks noGrp="1"/>
          </p:cNvSpPr>
          <p:nvPr>
            <p:ph type="sldNum" sz="quarter" idx="12"/>
          </p:nvPr>
        </p:nvSpPr>
        <p:spPr/>
        <p:txBody>
          <a:bodyPr/>
          <a:lstStyle/>
          <a:p>
            <a:fld id="{A5E55A7B-7854-E145-92D9-B491DF4BAE2D}" type="slidenum">
              <a:rPr lang="en-US" smtClean="0"/>
              <a:pPr/>
              <a:t>41</a:t>
            </a:fld>
            <a:endParaRPr lang="en-US" dirty="0"/>
          </a:p>
        </p:txBody>
      </p:sp>
      <p:sp>
        <p:nvSpPr>
          <p:cNvPr id="4" name="Title 1">
            <a:extLst>
              <a:ext uri="{FF2B5EF4-FFF2-40B4-BE49-F238E27FC236}">
                <a16:creationId xmlns:a16="http://schemas.microsoft.com/office/drawing/2014/main" id="{0D93326F-3DD4-BE8F-0165-2DF28C117AB7}"/>
              </a:ext>
            </a:extLst>
          </p:cNvPr>
          <p:cNvSpPr txBox="1">
            <a:spLocks/>
          </p:cNvSpPr>
          <p:nvPr/>
        </p:nvSpPr>
        <p:spPr>
          <a:xfrm>
            <a:off x="707707" y="199342"/>
            <a:ext cx="8186271" cy="476619"/>
          </a:xfrm>
          <a:prstGeom prst="rect">
            <a:avLst/>
          </a:prstGeom>
        </p:spPr>
        <p:txBody>
          <a:bodyPr>
            <a:noAutofit/>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2800" dirty="0">
                <a:solidFill>
                  <a:schemeClr val="tx1"/>
                </a:solidFill>
                <a:latin typeface="Gill Sans MT" panose="020B0502020104020203" pitchFamily="34" charset="0"/>
              </a:rPr>
              <a:t>Tension Specimen</a:t>
            </a:r>
          </a:p>
        </p:txBody>
      </p:sp>
    </p:spTree>
    <p:extLst>
      <p:ext uri="{BB962C8B-B14F-4D97-AF65-F5344CB8AC3E}">
        <p14:creationId xmlns:p14="http://schemas.microsoft.com/office/powerpoint/2010/main" val="1324111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FA82DF3-0A3B-42E0-97AA-A67112A6C868}"/>
              </a:ext>
            </a:extLst>
          </p:cNvPr>
          <p:cNvSpPr>
            <a:spLocks noGrp="1"/>
          </p:cNvSpPr>
          <p:nvPr>
            <p:ph type="sldNum" sz="quarter" idx="12"/>
          </p:nvPr>
        </p:nvSpPr>
        <p:spPr/>
        <p:txBody>
          <a:bodyPr/>
          <a:lstStyle/>
          <a:p>
            <a:fld id="{A5E55A7B-7854-E145-92D9-B491DF4BAE2D}" type="slidenum">
              <a:rPr lang="en-US" smtClean="0"/>
              <a:pPr/>
              <a:t>42</a:t>
            </a:fld>
            <a:endParaRPr lang="en-US" dirty="0"/>
          </a:p>
        </p:txBody>
      </p:sp>
      <p:pic>
        <p:nvPicPr>
          <p:cNvPr id="6" name="Picture 5" descr="Diagram&#10;&#10;Description automatically generated">
            <a:extLst>
              <a:ext uri="{FF2B5EF4-FFF2-40B4-BE49-F238E27FC236}">
                <a16:creationId xmlns:a16="http://schemas.microsoft.com/office/drawing/2014/main" id="{BD9BDC71-306C-45A7-8903-EAC3E9E73D3A}"/>
              </a:ext>
            </a:extLst>
          </p:cNvPr>
          <p:cNvPicPr>
            <a:picLocks noChangeAspect="1"/>
          </p:cNvPicPr>
          <p:nvPr/>
        </p:nvPicPr>
        <p:blipFill>
          <a:blip r:embed="rId2"/>
          <a:stretch>
            <a:fillRect/>
          </a:stretch>
        </p:blipFill>
        <p:spPr>
          <a:xfrm>
            <a:off x="1612229" y="1084625"/>
            <a:ext cx="8967542" cy="5565152"/>
          </a:xfrm>
          <a:prstGeom prst="rect">
            <a:avLst/>
          </a:prstGeom>
        </p:spPr>
      </p:pic>
      <p:sp>
        <p:nvSpPr>
          <p:cNvPr id="7" name="Title 1">
            <a:extLst>
              <a:ext uri="{FF2B5EF4-FFF2-40B4-BE49-F238E27FC236}">
                <a16:creationId xmlns:a16="http://schemas.microsoft.com/office/drawing/2014/main" id="{2B9EC634-DDA2-4A89-93D5-357E351D2729}"/>
              </a:ext>
            </a:extLst>
          </p:cNvPr>
          <p:cNvSpPr txBox="1">
            <a:spLocks/>
          </p:cNvSpPr>
          <p:nvPr/>
        </p:nvSpPr>
        <p:spPr>
          <a:xfrm>
            <a:off x="707707" y="199342"/>
            <a:ext cx="8186271" cy="476619"/>
          </a:xfrm>
          <a:prstGeom prst="rect">
            <a:avLst/>
          </a:prstGeom>
        </p:spPr>
        <p:txBody>
          <a:bodyPr>
            <a:noAutofit/>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2800" dirty="0">
                <a:solidFill>
                  <a:schemeClr val="tx1"/>
                </a:solidFill>
                <a:latin typeface="Gill Sans MT" panose="020B0502020104020203" pitchFamily="34" charset="0"/>
              </a:rPr>
              <a:t>Tension Specimen: Expected Result</a:t>
            </a:r>
          </a:p>
        </p:txBody>
      </p:sp>
    </p:spTree>
    <p:extLst>
      <p:ext uri="{BB962C8B-B14F-4D97-AF65-F5344CB8AC3E}">
        <p14:creationId xmlns:p14="http://schemas.microsoft.com/office/powerpoint/2010/main" val="2959238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31057" y="237974"/>
            <a:ext cx="8186271" cy="476619"/>
          </a:xfrm>
          <a:prstGeom prst="rect">
            <a:avLst/>
          </a:prstGeom>
        </p:spPr>
        <p:txBody>
          <a:bodyPr>
            <a:noAutofit/>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2800" dirty="0">
                <a:solidFill>
                  <a:schemeClr val="tx1"/>
                </a:solidFill>
                <a:latin typeface="Gill Sans MT" panose="020B0502020104020203" pitchFamily="34" charset="0"/>
              </a:rPr>
              <a:t>Tension Specimen: Displacement &amp; EQPS*</a:t>
            </a:r>
          </a:p>
        </p:txBody>
      </p:sp>
      <p:pic>
        <p:nvPicPr>
          <p:cNvPr id="2" name="dynamic_tension">
            <a:hlinkClick r:id="" action="ppaction://media"/>
            <a:extLst>
              <a:ext uri="{FF2B5EF4-FFF2-40B4-BE49-F238E27FC236}">
                <a16:creationId xmlns:a16="http://schemas.microsoft.com/office/drawing/2014/main" id="{C74E37AF-D585-45F8-BE94-9B4B52929DE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64231" y="884367"/>
            <a:ext cx="7909877" cy="5445076"/>
          </a:xfrm>
          <a:prstGeom prst="rect">
            <a:avLst/>
          </a:prstGeom>
          <a:ln>
            <a:noFill/>
          </a:ln>
          <a:effectLst>
            <a:outerShdw blurRad="190500" algn="tl" rotWithShape="0">
              <a:srgbClr val="000000">
                <a:alpha val="70000"/>
              </a:srgbClr>
            </a:outerShdw>
          </a:effectLst>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E251F41-9F4A-4EA9-BFB6-9FAF96431F01}"/>
                  </a:ext>
                </a:extLst>
              </p:cNvPr>
              <p:cNvSpPr txBox="1"/>
              <p:nvPr/>
            </p:nvSpPr>
            <p:spPr>
              <a:xfrm>
                <a:off x="4474856" y="5013423"/>
                <a:ext cx="3069771" cy="1077218"/>
              </a:xfrm>
              <a:prstGeom prst="rect">
                <a:avLst/>
              </a:prstGeom>
              <a:solidFill>
                <a:schemeClr val="bg1"/>
              </a:solidFill>
              <a:ln>
                <a:solidFill>
                  <a:schemeClr val="tx1"/>
                </a:solidFill>
              </a:ln>
            </p:spPr>
            <p:txBody>
              <a:bodyPr wrap="square" rtlCol="0">
                <a:spAutoFit/>
              </a:bodyPr>
              <a:lstStyle/>
              <a:p>
                <a:pPr algn="ctr"/>
                <a:r>
                  <a:rPr lang="en-US" sz="1600" dirty="0">
                    <a:cs typeface="Calibri" panose="020F0502020204030204" pitchFamily="34" charset="0"/>
                  </a:rPr>
                  <a:t>Average of </a:t>
                </a:r>
                <a14:m>
                  <m:oMath xmlns:m="http://schemas.openxmlformats.org/officeDocument/2006/math">
                    <m:r>
                      <a:rPr lang="en-US" sz="1600" i="1" smtClean="0">
                        <a:latin typeface="Cambria Math" panose="02040503050406030204" pitchFamily="18" charset="0"/>
                        <a:ea typeface="Cambria Math" panose="02040503050406030204" pitchFamily="18" charset="0"/>
                        <a:cs typeface="Calibri" panose="020F0502020204030204" pitchFamily="34" charset="0"/>
                      </a:rPr>
                      <m:t>~</m:t>
                    </m:r>
                  </m:oMath>
                </a14:m>
                <a:r>
                  <a:rPr lang="en-US" sz="1600" dirty="0">
                    <a:cs typeface="Calibri" panose="020F0502020204030204" pitchFamily="34" charset="0"/>
                  </a:rPr>
                  <a:t>3 Schwarz iterations/time step required for </a:t>
                </a:r>
                <a:r>
                  <a:rPr lang="en-US" sz="1600" b="1" i="1" dirty="0">
                    <a:cs typeface="Calibri" panose="020F0502020204030204" pitchFamily="34" charset="0"/>
                  </a:rPr>
                  <a:t>convergence</a:t>
                </a:r>
                <a:r>
                  <a:rPr lang="en-US" sz="1600" dirty="0">
                    <a:cs typeface="Calibri" panose="020F0502020204030204" pitchFamily="34" charset="0"/>
                  </a:rPr>
                  <a:t> to Schwarz tolerance of 1e-6.</a:t>
                </a:r>
              </a:p>
            </p:txBody>
          </p:sp>
        </mc:Choice>
        <mc:Fallback xmlns="">
          <p:sp>
            <p:nvSpPr>
              <p:cNvPr id="6" name="TextBox 5">
                <a:extLst>
                  <a:ext uri="{FF2B5EF4-FFF2-40B4-BE49-F238E27FC236}">
                    <a16:creationId xmlns:a16="http://schemas.microsoft.com/office/drawing/2014/main" id="{DE251F41-9F4A-4EA9-BFB6-9FAF96431F01}"/>
                  </a:ext>
                </a:extLst>
              </p:cNvPr>
              <p:cNvSpPr txBox="1">
                <a:spLocks noRot="1" noChangeAspect="1" noMove="1" noResize="1" noEditPoints="1" noAdjustHandles="1" noChangeArrowheads="1" noChangeShapeType="1" noTextEdit="1"/>
              </p:cNvSpPr>
              <p:nvPr/>
            </p:nvSpPr>
            <p:spPr>
              <a:xfrm>
                <a:off x="4474856" y="5013423"/>
                <a:ext cx="3069771" cy="1077218"/>
              </a:xfrm>
              <a:prstGeom prst="rect">
                <a:avLst/>
              </a:prstGeom>
              <a:blipFill>
                <a:blip r:embed="rId6"/>
                <a:stretch>
                  <a:fillRect t="-1676" b="-5028"/>
                </a:stretch>
              </a:blipFill>
              <a:ln>
                <a:solidFill>
                  <a:schemeClr val="tx1"/>
                </a:solidFill>
              </a:ln>
            </p:spPr>
            <p:txBody>
              <a:bodyPr/>
              <a:lstStyle/>
              <a:p>
                <a:r>
                  <a:rPr lang="en-US">
                    <a:noFill/>
                  </a:rPr>
                  <a:t> </a:t>
                </a:r>
              </a:p>
            </p:txBody>
          </p:sp>
        </mc:Fallback>
      </mc:AlternateContent>
      <p:sp>
        <p:nvSpPr>
          <p:cNvPr id="7" name="TextBox 6">
            <a:extLst>
              <a:ext uri="{FF2B5EF4-FFF2-40B4-BE49-F238E27FC236}">
                <a16:creationId xmlns:a16="http://schemas.microsoft.com/office/drawing/2014/main" id="{A6A0D145-FF3E-4090-8270-6CABADEEC5E2}"/>
              </a:ext>
            </a:extLst>
          </p:cNvPr>
          <p:cNvSpPr txBox="1"/>
          <p:nvPr/>
        </p:nvSpPr>
        <p:spPr>
          <a:xfrm>
            <a:off x="4442197" y="2212110"/>
            <a:ext cx="2079172" cy="338554"/>
          </a:xfrm>
          <a:prstGeom prst="rect">
            <a:avLst/>
          </a:prstGeom>
          <a:solidFill>
            <a:schemeClr val="bg1"/>
          </a:solidFill>
        </p:spPr>
        <p:txBody>
          <a:bodyPr wrap="square" rtlCol="0">
            <a:spAutoFit/>
          </a:bodyPr>
          <a:lstStyle/>
          <a:p>
            <a:pPr algn="ctr"/>
            <a:r>
              <a:rPr lang="en-US" sz="1600" b="1" dirty="0">
                <a:latin typeface="Calibri" panose="020F0502020204030204" pitchFamily="34" charset="0"/>
                <a:cs typeface="Calibri" panose="020F0502020204030204" pitchFamily="34" charset="0"/>
              </a:rPr>
              <a:t>y-displacement</a:t>
            </a:r>
          </a:p>
        </p:txBody>
      </p:sp>
      <p:sp>
        <p:nvSpPr>
          <p:cNvPr id="8" name="TextBox 7">
            <a:extLst>
              <a:ext uri="{FF2B5EF4-FFF2-40B4-BE49-F238E27FC236}">
                <a16:creationId xmlns:a16="http://schemas.microsoft.com/office/drawing/2014/main" id="{CF1DEC9E-8C6C-4F16-8DDE-F561F1B5180D}"/>
              </a:ext>
            </a:extLst>
          </p:cNvPr>
          <p:cNvSpPr txBox="1"/>
          <p:nvPr/>
        </p:nvSpPr>
        <p:spPr>
          <a:xfrm>
            <a:off x="8642664" y="2281711"/>
            <a:ext cx="1332902" cy="338554"/>
          </a:xfrm>
          <a:prstGeom prst="rect">
            <a:avLst/>
          </a:prstGeom>
          <a:solidFill>
            <a:schemeClr val="bg1"/>
          </a:solidFill>
        </p:spPr>
        <p:txBody>
          <a:bodyPr wrap="square" rtlCol="0">
            <a:spAutoFit/>
          </a:bodyPr>
          <a:lstStyle/>
          <a:p>
            <a:pPr algn="ctr"/>
            <a:r>
              <a:rPr lang="en-US" sz="1600" b="1" dirty="0">
                <a:latin typeface="Calibri" panose="020F0502020204030204" pitchFamily="34" charset="0"/>
                <a:cs typeface="Calibri" panose="020F0502020204030204" pitchFamily="34" charset="0"/>
              </a:rPr>
              <a:t>EQPS*</a:t>
            </a:r>
          </a:p>
        </p:txBody>
      </p:sp>
      <p:pic>
        <p:nvPicPr>
          <p:cNvPr id="10" name="Picture 9">
            <a:extLst>
              <a:ext uri="{FF2B5EF4-FFF2-40B4-BE49-F238E27FC236}">
                <a16:creationId xmlns:a16="http://schemas.microsoft.com/office/drawing/2014/main" id="{5FDD5E7E-6470-4360-81DB-D76C4D14BC9C}"/>
              </a:ext>
            </a:extLst>
          </p:cNvPr>
          <p:cNvPicPr>
            <a:picLocks noChangeAspect="1"/>
          </p:cNvPicPr>
          <p:nvPr/>
        </p:nvPicPr>
        <p:blipFill>
          <a:blip r:embed="rId7"/>
          <a:stretch>
            <a:fillRect/>
          </a:stretch>
        </p:blipFill>
        <p:spPr>
          <a:xfrm>
            <a:off x="5352649" y="1103168"/>
            <a:ext cx="1486702" cy="869996"/>
          </a:xfrm>
          <a:prstGeom prst="rect">
            <a:avLst/>
          </a:prstGeom>
        </p:spPr>
      </p:pic>
      <p:sp>
        <p:nvSpPr>
          <p:cNvPr id="11" name="TextBox 10">
            <a:extLst>
              <a:ext uri="{FF2B5EF4-FFF2-40B4-BE49-F238E27FC236}">
                <a16:creationId xmlns:a16="http://schemas.microsoft.com/office/drawing/2014/main" id="{8331B4DF-A490-4C8E-A709-800B5C067C6A}"/>
              </a:ext>
            </a:extLst>
          </p:cNvPr>
          <p:cNvSpPr txBox="1"/>
          <p:nvPr/>
        </p:nvSpPr>
        <p:spPr>
          <a:xfrm>
            <a:off x="64951" y="6488668"/>
            <a:ext cx="9219303"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*EQPS = Equivalent Plastic Strain</a:t>
            </a:r>
          </a:p>
        </p:txBody>
      </p:sp>
      <p:sp>
        <p:nvSpPr>
          <p:cNvPr id="3" name="Slide Number Placeholder 2">
            <a:extLst>
              <a:ext uri="{FF2B5EF4-FFF2-40B4-BE49-F238E27FC236}">
                <a16:creationId xmlns:a16="http://schemas.microsoft.com/office/drawing/2014/main" id="{CAE97917-7050-49B9-A82F-62250BDBEBBF}"/>
              </a:ext>
            </a:extLst>
          </p:cNvPr>
          <p:cNvSpPr>
            <a:spLocks noGrp="1"/>
          </p:cNvSpPr>
          <p:nvPr>
            <p:ph type="sldNum" sz="quarter" idx="12"/>
          </p:nvPr>
        </p:nvSpPr>
        <p:spPr/>
        <p:txBody>
          <a:bodyPr/>
          <a:lstStyle/>
          <a:p>
            <a:fld id="{A5E55A7B-7854-E145-92D9-B491DF4BAE2D}" type="slidenum">
              <a:rPr lang="en-US" smtClean="0"/>
              <a:pPr/>
              <a:t>43</a:t>
            </a:fld>
            <a:endParaRPr lang="en-US" dirty="0"/>
          </a:p>
        </p:txBody>
      </p:sp>
    </p:spTree>
    <p:extLst>
      <p:ext uri="{BB962C8B-B14F-4D97-AF65-F5344CB8AC3E}">
        <p14:creationId xmlns:p14="http://schemas.microsoft.com/office/powerpoint/2010/main" val="469861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AAED2D5-3056-43DA-A143-008D1516968C}"/>
              </a:ext>
            </a:extLst>
          </p:cNvPr>
          <p:cNvPicPr>
            <a:picLocks noChangeAspect="1"/>
          </p:cNvPicPr>
          <p:nvPr/>
        </p:nvPicPr>
        <p:blipFill>
          <a:blip r:embed="rId3"/>
          <a:stretch>
            <a:fillRect/>
          </a:stretch>
        </p:blipFill>
        <p:spPr>
          <a:xfrm>
            <a:off x="4570501" y="2362197"/>
            <a:ext cx="2913477" cy="2514790"/>
          </a:xfrm>
          <a:prstGeom prst="rect">
            <a:avLst/>
          </a:prstGeom>
        </p:spPr>
      </p:pic>
      <p:pic>
        <p:nvPicPr>
          <p:cNvPr id="20" name="Picture 19">
            <a:extLst>
              <a:ext uri="{FF2B5EF4-FFF2-40B4-BE49-F238E27FC236}">
                <a16:creationId xmlns:a16="http://schemas.microsoft.com/office/drawing/2014/main" id="{2AB4F77C-6C14-426A-A565-0A3AC5F79965}"/>
              </a:ext>
            </a:extLst>
          </p:cNvPr>
          <p:cNvPicPr>
            <a:picLocks noChangeAspect="1"/>
          </p:cNvPicPr>
          <p:nvPr/>
        </p:nvPicPr>
        <p:blipFill>
          <a:blip r:embed="rId4"/>
          <a:stretch>
            <a:fillRect/>
          </a:stretch>
        </p:blipFill>
        <p:spPr>
          <a:xfrm>
            <a:off x="8145227" y="4894177"/>
            <a:ext cx="1885320" cy="1646769"/>
          </a:xfrm>
          <a:prstGeom prst="rect">
            <a:avLst/>
          </a:prstGeom>
        </p:spPr>
      </p:pic>
      <p:pic>
        <p:nvPicPr>
          <p:cNvPr id="18" name="Picture 17">
            <a:extLst>
              <a:ext uri="{FF2B5EF4-FFF2-40B4-BE49-F238E27FC236}">
                <a16:creationId xmlns:a16="http://schemas.microsoft.com/office/drawing/2014/main" id="{9AE7E571-3D77-4C6B-8D75-75EDA9E6791E}"/>
              </a:ext>
            </a:extLst>
          </p:cNvPr>
          <p:cNvPicPr>
            <a:picLocks noChangeAspect="1"/>
          </p:cNvPicPr>
          <p:nvPr/>
        </p:nvPicPr>
        <p:blipFill>
          <a:blip r:embed="rId5"/>
          <a:stretch>
            <a:fillRect/>
          </a:stretch>
        </p:blipFill>
        <p:spPr>
          <a:xfrm>
            <a:off x="7936589" y="1099346"/>
            <a:ext cx="2004750" cy="1803214"/>
          </a:xfrm>
          <a:prstGeom prst="rect">
            <a:avLst/>
          </a:prstGeom>
        </p:spPr>
      </p:pic>
      <p:sp>
        <p:nvSpPr>
          <p:cNvPr id="5" name="Title 1"/>
          <p:cNvSpPr txBox="1">
            <a:spLocks/>
          </p:cNvSpPr>
          <p:nvPr/>
        </p:nvSpPr>
        <p:spPr>
          <a:xfrm>
            <a:off x="812464" y="239385"/>
            <a:ext cx="8894086" cy="481828"/>
          </a:xfrm>
          <a:prstGeom prst="rect">
            <a:avLst/>
          </a:prstGeom>
          <a:solidFill>
            <a:schemeClr val="bg1"/>
          </a:solidFill>
        </p:spPr>
        <p:txBody>
          <a:bodyPr>
            <a:noAutofit/>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2800" dirty="0">
                <a:solidFill>
                  <a:schemeClr val="tx1"/>
                </a:solidFill>
                <a:latin typeface="Gill Sans MT" panose="020B0502020104020203" pitchFamily="34" charset="0"/>
              </a:rPr>
              <a:t>Bolted Joint Problem</a:t>
            </a:r>
          </a:p>
        </p:txBody>
      </p:sp>
      <p:pic>
        <p:nvPicPr>
          <p:cNvPr id="3" name="Picture 2">
            <a:extLst>
              <a:ext uri="{FF2B5EF4-FFF2-40B4-BE49-F238E27FC236}">
                <a16:creationId xmlns:a16="http://schemas.microsoft.com/office/drawing/2014/main" id="{C7D9A657-F624-469D-8FDB-4437E22DE7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3528" y="2499147"/>
            <a:ext cx="2826138" cy="2395701"/>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EE21C76-1FAF-49F4-82BB-173161FBC286}"/>
                  </a:ext>
                </a:extLst>
              </p:cNvPr>
              <p:cNvSpPr txBox="1"/>
              <p:nvPr/>
            </p:nvSpPr>
            <p:spPr>
              <a:xfrm>
                <a:off x="9142258" y="1191766"/>
                <a:ext cx="112858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r>
                            <m:rPr>
                              <m:sty m:val="p"/>
                            </m:rPr>
                            <a:rPr lang="el-GR" sz="1600" i="1">
                              <a:latin typeface="Cambria Math" panose="02040503050406030204" pitchFamily="18" charset="0"/>
                              <a:ea typeface="Cambria Math" panose="02040503050406030204" pitchFamily="18" charset="0"/>
                            </a:rPr>
                            <m:t>Ω</m:t>
                          </m:r>
                        </m:e>
                        <m:sub>
                          <m:r>
                            <a:rPr lang="en-US" sz="1600" i="1">
                              <a:latin typeface="Cambria Math" panose="02040503050406030204" pitchFamily="18" charset="0"/>
                            </a:rPr>
                            <m:t>2</m:t>
                          </m:r>
                        </m:sub>
                      </m:sSub>
                    </m:oMath>
                  </m:oMathPara>
                </a14:m>
                <a:endParaRPr lang="en-US" sz="1600" dirty="0"/>
              </a:p>
            </p:txBody>
          </p:sp>
        </mc:Choice>
        <mc:Fallback xmlns="">
          <p:sp>
            <p:nvSpPr>
              <p:cNvPr id="6" name="TextBox 5">
                <a:extLst>
                  <a:ext uri="{FF2B5EF4-FFF2-40B4-BE49-F238E27FC236}">
                    <a16:creationId xmlns:a16="http://schemas.microsoft.com/office/drawing/2014/main" id="{3EE21C76-1FAF-49F4-82BB-173161FBC286}"/>
                  </a:ext>
                </a:extLst>
              </p:cNvPr>
              <p:cNvSpPr txBox="1">
                <a:spLocks noRot="1" noChangeAspect="1" noMove="1" noResize="1" noEditPoints="1" noAdjustHandles="1" noChangeArrowheads="1" noChangeShapeType="1" noTextEdit="1"/>
              </p:cNvSpPr>
              <p:nvPr/>
            </p:nvSpPr>
            <p:spPr>
              <a:xfrm>
                <a:off x="9142258" y="1191766"/>
                <a:ext cx="1128584" cy="33855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95FCAFC-50B1-4185-9A81-1BFB2F0344EA}"/>
                  </a:ext>
                </a:extLst>
              </p:cNvPr>
              <p:cNvSpPr txBox="1"/>
              <p:nvPr/>
            </p:nvSpPr>
            <p:spPr>
              <a:xfrm>
                <a:off x="9197755" y="6231052"/>
                <a:ext cx="112858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r>
                            <m:rPr>
                              <m:sty m:val="p"/>
                            </m:rPr>
                            <a:rPr lang="el-GR" sz="1600" i="1">
                              <a:latin typeface="Cambria Math" panose="02040503050406030204" pitchFamily="18" charset="0"/>
                              <a:ea typeface="Cambria Math" panose="02040503050406030204" pitchFamily="18" charset="0"/>
                            </a:rPr>
                            <m:t>Ω</m:t>
                          </m:r>
                        </m:e>
                        <m:sub>
                          <m:r>
                            <a:rPr lang="en-US" sz="1600" i="1">
                              <a:latin typeface="Cambria Math" panose="02040503050406030204" pitchFamily="18" charset="0"/>
                            </a:rPr>
                            <m:t>1</m:t>
                          </m:r>
                        </m:sub>
                      </m:sSub>
                    </m:oMath>
                  </m:oMathPara>
                </a14:m>
                <a:endParaRPr lang="en-US" sz="1600" dirty="0"/>
              </a:p>
            </p:txBody>
          </p:sp>
        </mc:Choice>
        <mc:Fallback xmlns="">
          <p:sp>
            <p:nvSpPr>
              <p:cNvPr id="9" name="TextBox 8">
                <a:extLst>
                  <a:ext uri="{FF2B5EF4-FFF2-40B4-BE49-F238E27FC236}">
                    <a16:creationId xmlns:a16="http://schemas.microsoft.com/office/drawing/2014/main" id="{595FCAFC-50B1-4185-9A81-1BFB2F0344EA}"/>
                  </a:ext>
                </a:extLst>
              </p:cNvPr>
              <p:cNvSpPr txBox="1">
                <a:spLocks noRot="1" noChangeAspect="1" noMove="1" noResize="1" noEditPoints="1" noAdjustHandles="1" noChangeArrowheads="1" noChangeShapeType="1" noTextEdit="1"/>
              </p:cNvSpPr>
              <p:nvPr/>
            </p:nvSpPr>
            <p:spPr>
              <a:xfrm>
                <a:off x="9197755" y="6231052"/>
                <a:ext cx="1128584" cy="338554"/>
              </a:xfrm>
              <a:prstGeom prst="rect">
                <a:avLst/>
              </a:prstGeom>
              <a:blipFill>
                <a:blip r:embed="rId8"/>
                <a:stretch>
                  <a:fillRect/>
                </a:stretch>
              </a:blipFill>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563B31A2-D0DC-490F-92FA-1F7FB2490372}"/>
              </a:ext>
            </a:extLst>
          </p:cNvPr>
          <p:cNvCxnSpPr>
            <a:cxnSpLocks/>
          </p:cNvCxnSpPr>
          <p:nvPr/>
        </p:nvCxnSpPr>
        <p:spPr>
          <a:xfrm>
            <a:off x="6952146" y="4585793"/>
            <a:ext cx="383243" cy="2263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D80D9B2-BB32-485F-87F1-DC33BE23CBC4}"/>
              </a:ext>
            </a:extLst>
          </p:cNvPr>
          <p:cNvCxnSpPr>
            <a:cxnSpLocks/>
          </p:cNvCxnSpPr>
          <p:nvPr/>
        </p:nvCxnSpPr>
        <p:spPr>
          <a:xfrm flipV="1">
            <a:off x="6996472" y="2591758"/>
            <a:ext cx="386274" cy="1432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0F356459-05FC-4EA8-AB6A-3DD197A42E93}"/>
              </a:ext>
            </a:extLst>
          </p:cNvPr>
          <p:cNvSpPr/>
          <p:nvPr/>
        </p:nvSpPr>
        <p:spPr>
          <a:xfrm>
            <a:off x="7682840" y="1166849"/>
            <a:ext cx="2512251" cy="1757419"/>
          </a:xfrm>
          <a:prstGeom prst="rect">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651C3960-534D-49AD-A6F7-C9398809CDD6}"/>
              </a:ext>
            </a:extLst>
          </p:cNvPr>
          <p:cNvSpPr/>
          <p:nvPr/>
        </p:nvSpPr>
        <p:spPr>
          <a:xfrm>
            <a:off x="7810381" y="4820410"/>
            <a:ext cx="2512251" cy="1757419"/>
          </a:xfrm>
          <a:prstGeom prst="rect">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581C29A-15C9-4F8E-8C58-48961B5EFFE3}"/>
                  </a:ext>
                </a:extLst>
              </p:cNvPr>
              <p:cNvSpPr txBox="1"/>
              <p:nvPr/>
            </p:nvSpPr>
            <p:spPr>
              <a:xfrm>
                <a:off x="484347" y="5054950"/>
                <a:ext cx="6824731" cy="1723549"/>
              </a:xfrm>
              <a:prstGeom prst="rect">
                <a:avLst/>
              </a:prstGeom>
              <a:noFill/>
            </p:spPr>
            <p:txBody>
              <a:bodyPr wrap="square" rtlCol="0">
                <a:spAutoFit/>
              </a:bodyPr>
              <a:lstStyle/>
              <a:p>
                <a:pPr marL="285750" indent="-285750">
                  <a:buFont typeface="Arial" panose="020B0604020202020204" pitchFamily="34" charset="0"/>
                  <a:buChar char="•"/>
                </a:pPr>
                <a14:m>
                  <m:oMath xmlns:m="http://schemas.openxmlformats.org/officeDocument/2006/math">
                    <m:sSub>
                      <m:sSubPr>
                        <m:ctrlPr>
                          <a:rPr lang="en-US" sz="2000" i="1">
                            <a:latin typeface="Cambria Math" panose="02040503050406030204" pitchFamily="18" charset="0"/>
                          </a:rPr>
                        </m:ctrlPr>
                      </m:sSubPr>
                      <m:e>
                        <m:r>
                          <m:rPr>
                            <m:sty m:val="p"/>
                          </m:rPr>
                          <a:rPr lang="el-GR" sz="2000" i="1">
                            <a:latin typeface="Cambria Math" panose="02040503050406030204" pitchFamily="18" charset="0"/>
                            <a:ea typeface="Cambria Math" panose="02040503050406030204" pitchFamily="18" charset="0"/>
                          </a:rPr>
                          <m:t>Ω</m:t>
                        </m:r>
                      </m:e>
                      <m:sub>
                        <m:r>
                          <a:rPr lang="en-US" sz="2000" i="1">
                            <a:latin typeface="Cambria Math" panose="02040503050406030204" pitchFamily="18" charset="0"/>
                          </a:rPr>
                          <m:t>1</m:t>
                        </m:r>
                      </m:sub>
                    </m:sSub>
                    <m:r>
                      <a:rPr lang="en-US" sz="2000" i="1">
                        <a:latin typeface="Cambria Math" panose="02040503050406030204" pitchFamily="18" charset="0"/>
                      </a:rPr>
                      <m:t>=</m:t>
                    </m:r>
                  </m:oMath>
                </a14:m>
                <a:r>
                  <a:rPr lang="en-US" sz="2000" dirty="0">
                    <a:cs typeface="Calibri" panose="020F0502020204030204" pitchFamily="34" charset="0"/>
                  </a:rPr>
                  <a:t> bolts (Composite TET10), </a:t>
                </a:r>
                <a14:m>
                  <m:oMath xmlns:m="http://schemas.openxmlformats.org/officeDocument/2006/math">
                    <m:sSub>
                      <m:sSubPr>
                        <m:ctrlPr>
                          <a:rPr lang="en-US" sz="2000" i="1">
                            <a:latin typeface="Cambria Math" panose="02040503050406030204" pitchFamily="18" charset="0"/>
                          </a:rPr>
                        </m:ctrlPr>
                      </m:sSubPr>
                      <m:e>
                        <m:r>
                          <m:rPr>
                            <m:sty m:val="p"/>
                          </m:rPr>
                          <a:rPr lang="el-GR" sz="2000" i="1">
                            <a:latin typeface="Cambria Math" panose="02040503050406030204" pitchFamily="18" charset="0"/>
                            <a:ea typeface="Cambria Math" panose="02040503050406030204" pitchFamily="18" charset="0"/>
                          </a:rPr>
                          <m:t>Ω</m:t>
                        </m:r>
                      </m:e>
                      <m:sub>
                        <m:r>
                          <a:rPr lang="en-US" sz="2000" i="1">
                            <a:latin typeface="Cambria Math" panose="02040503050406030204" pitchFamily="18" charset="0"/>
                            <a:ea typeface="Cambria Math" panose="02040503050406030204" pitchFamily="18" charset="0"/>
                          </a:rPr>
                          <m:t>2</m:t>
                        </m:r>
                      </m:sub>
                    </m:sSub>
                    <m:r>
                      <a:rPr lang="en-US" sz="2000" i="1">
                        <a:latin typeface="Cambria Math" panose="02040503050406030204" pitchFamily="18" charset="0"/>
                      </a:rPr>
                      <m:t>=</m:t>
                    </m:r>
                  </m:oMath>
                </a14:m>
                <a:r>
                  <a:rPr lang="en-US" sz="2000" dirty="0">
                    <a:cs typeface="Calibri" panose="020F0502020204030204" pitchFamily="34" charset="0"/>
                  </a:rPr>
                  <a:t> parts (HEX).</a:t>
                </a:r>
              </a:p>
              <a:p>
                <a:endParaRPr lang="en-US" sz="400" dirty="0">
                  <a:cs typeface="Calibri" panose="020F0502020204030204" pitchFamily="34" charset="0"/>
                </a:endParaRPr>
              </a:p>
              <a:p>
                <a:endParaRPr lang="en-US" sz="400" dirty="0">
                  <a:cs typeface="Calibri" panose="020F0502020204030204" pitchFamily="34" charset="0"/>
                </a:endParaRPr>
              </a:p>
              <a:p>
                <a:pPr marL="285750" indent="-285750">
                  <a:buFont typeface="Arial" panose="020B0604020202020204" pitchFamily="34" charset="0"/>
                  <a:buChar char="•"/>
                </a:pPr>
                <a:r>
                  <a:rPr lang="en-US" sz="2000" b="1" i="1" dirty="0">
                    <a:cs typeface="Calibri" panose="020F0502020204030204" pitchFamily="34" charset="0"/>
                  </a:rPr>
                  <a:t>Inelastic J</a:t>
                </a:r>
                <a:r>
                  <a:rPr lang="en-US" sz="2000" b="1" i="1" baseline="-25000" dirty="0">
                    <a:cs typeface="Calibri" panose="020F0502020204030204" pitchFamily="34" charset="0"/>
                  </a:rPr>
                  <a:t>2</a:t>
                </a:r>
                <a:r>
                  <a:rPr lang="en-US" sz="2000" b="1" i="1" dirty="0">
                    <a:cs typeface="Calibri" panose="020F0502020204030204" pitchFamily="34" charset="0"/>
                  </a:rPr>
                  <a:t> material model </a:t>
                </a:r>
                <a:r>
                  <a:rPr lang="en-US" sz="2000" dirty="0">
                    <a:cs typeface="Calibri" panose="020F0502020204030204" pitchFamily="34" charset="0"/>
                  </a:rPr>
                  <a:t>in both subdomains.</a:t>
                </a:r>
              </a:p>
              <a:p>
                <a:pPr marL="742950" lvl="1" indent="-285750">
                  <a:buFont typeface="Arial" panose="020B0604020202020204" pitchFamily="34" charset="0"/>
                  <a:buChar char="•"/>
                </a:pPr>
                <a14:m>
                  <m:oMath xmlns:m="http://schemas.openxmlformats.org/officeDocument/2006/math">
                    <m:sSub>
                      <m:sSubPr>
                        <m:ctrlPr>
                          <a:rPr lang="en-US" sz="2000" i="1">
                            <a:latin typeface="Cambria Math" panose="02040503050406030204" pitchFamily="18" charset="0"/>
                          </a:rPr>
                        </m:ctrlPr>
                      </m:sSubPr>
                      <m:e>
                        <m:r>
                          <m:rPr>
                            <m:sty m:val="p"/>
                          </m:rPr>
                          <a:rPr lang="el-GR" sz="2000" i="1">
                            <a:latin typeface="Cambria Math" panose="02040503050406030204" pitchFamily="18" charset="0"/>
                            <a:ea typeface="Cambria Math" panose="02040503050406030204" pitchFamily="18" charset="0"/>
                          </a:rPr>
                          <m:t>Ω</m:t>
                        </m:r>
                      </m:e>
                      <m:sub>
                        <m:r>
                          <a:rPr lang="en-US" sz="2000" i="1">
                            <a:latin typeface="Cambria Math" panose="02040503050406030204" pitchFamily="18" charset="0"/>
                          </a:rPr>
                          <m:t>1</m:t>
                        </m:r>
                      </m:sub>
                    </m:sSub>
                    <m:r>
                      <a:rPr lang="en-US" sz="2000">
                        <a:latin typeface="Cambria Math" panose="02040503050406030204" pitchFamily="18" charset="0"/>
                      </a:rPr>
                      <m:t>:</m:t>
                    </m:r>
                  </m:oMath>
                </a14:m>
                <a:r>
                  <a:rPr lang="en-US" sz="2000" dirty="0">
                    <a:cs typeface="Calibri" panose="020F0502020204030204" pitchFamily="34" charset="0"/>
                  </a:rPr>
                  <a:t> steel</a:t>
                </a:r>
              </a:p>
              <a:p>
                <a:pPr marL="742950" lvl="1" indent="-285750">
                  <a:buFont typeface="Arial" panose="020B0604020202020204" pitchFamily="34" charset="0"/>
                  <a:buChar char="•"/>
                </a:pPr>
                <a14:m>
                  <m:oMath xmlns:m="http://schemas.openxmlformats.org/officeDocument/2006/math">
                    <m:sSub>
                      <m:sSubPr>
                        <m:ctrlPr>
                          <a:rPr lang="en-US" sz="2000" i="1">
                            <a:latin typeface="Cambria Math" panose="02040503050406030204" pitchFamily="18" charset="0"/>
                          </a:rPr>
                        </m:ctrlPr>
                      </m:sSubPr>
                      <m:e>
                        <m:r>
                          <m:rPr>
                            <m:sty m:val="p"/>
                          </m:rPr>
                          <a:rPr lang="el-GR" sz="2000" i="1">
                            <a:latin typeface="Cambria Math" panose="02040503050406030204" pitchFamily="18" charset="0"/>
                            <a:ea typeface="Cambria Math" panose="02040503050406030204" pitchFamily="18" charset="0"/>
                          </a:rPr>
                          <m:t>Ω</m:t>
                        </m:r>
                      </m:e>
                      <m:sub>
                        <m:r>
                          <a:rPr lang="en-US" sz="2000" i="1">
                            <a:latin typeface="Cambria Math" panose="02040503050406030204" pitchFamily="18" charset="0"/>
                            <a:ea typeface="Cambria Math" panose="02040503050406030204" pitchFamily="18" charset="0"/>
                          </a:rPr>
                          <m:t>2</m:t>
                        </m:r>
                      </m:sub>
                    </m:sSub>
                    <m:r>
                      <a:rPr lang="en-US" sz="2000">
                        <a:latin typeface="Cambria Math" panose="02040503050406030204" pitchFamily="18" charset="0"/>
                        <a:ea typeface="Cambria Math" panose="02040503050406030204" pitchFamily="18" charset="0"/>
                      </a:rPr>
                      <m:t>:</m:t>
                    </m:r>
                  </m:oMath>
                </a14:m>
                <a:r>
                  <a:rPr lang="en-US" sz="2000" dirty="0">
                    <a:cs typeface="Calibri" panose="020F0502020204030204" pitchFamily="34" charset="0"/>
                  </a:rPr>
                  <a:t> steel component, aluminum (bottom) plate</a:t>
                </a:r>
              </a:p>
              <a:p>
                <a:pPr marL="742950" lvl="1" indent="-285750">
                  <a:buFont typeface="Arial" panose="020B0604020202020204" pitchFamily="34" charset="0"/>
                  <a:buChar char="•"/>
                </a:pPr>
                <a:endParaRPr lang="en-US" dirty="0">
                  <a:cs typeface="Calibri" panose="020F0502020204030204" pitchFamily="34" charset="0"/>
                </a:endParaRPr>
              </a:p>
            </p:txBody>
          </p:sp>
        </mc:Choice>
        <mc:Fallback xmlns="">
          <p:sp>
            <p:nvSpPr>
              <p:cNvPr id="14" name="TextBox 13">
                <a:extLst>
                  <a:ext uri="{FF2B5EF4-FFF2-40B4-BE49-F238E27FC236}">
                    <a16:creationId xmlns:a16="http://schemas.microsoft.com/office/drawing/2014/main" id="{F581C29A-15C9-4F8E-8C58-48961B5EFFE3}"/>
                  </a:ext>
                </a:extLst>
              </p:cNvPr>
              <p:cNvSpPr txBox="1">
                <a:spLocks noRot="1" noChangeAspect="1" noMove="1" noResize="1" noEditPoints="1" noAdjustHandles="1" noChangeArrowheads="1" noChangeShapeType="1" noTextEdit="1"/>
              </p:cNvSpPr>
              <p:nvPr/>
            </p:nvSpPr>
            <p:spPr>
              <a:xfrm>
                <a:off x="484347" y="5054950"/>
                <a:ext cx="6824731" cy="1723549"/>
              </a:xfrm>
              <a:prstGeom prst="rect">
                <a:avLst/>
              </a:prstGeom>
              <a:blipFill>
                <a:blip r:embed="rId9"/>
                <a:stretch>
                  <a:fillRect l="-804" t="-2120"/>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AC3BD7F3-3A10-4025-87BA-56705E77525B}"/>
              </a:ext>
            </a:extLst>
          </p:cNvPr>
          <p:cNvSpPr txBox="1"/>
          <p:nvPr/>
        </p:nvSpPr>
        <p:spPr>
          <a:xfrm>
            <a:off x="484348" y="1616326"/>
            <a:ext cx="6944740"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cs typeface="Calibri" panose="020F0502020204030204" pitchFamily="34" charset="0"/>
              </a:rPr>
              <a:t>Schwarz solution compared to single-domain solution on composite TET10 mesh.</a:t>
            </a:r>
          </a:p>
          <a:p>
            <a:endParaRPr lang="en-US" sz="2000" dirty="0"/>
          </a:p>
        </p:txBody>
      </p:sp>
      <p:sp>
        <p:nvSpPr>
          <p:cNvPr id="16" name="TextBox 15">
            <a:extLst>
              <a:ext uri="{FF2B5EF4-FFF2-40B4-BE49-F238E27FC236}">
                <a16:creationId xmlns:a16="http://schemas.microsoft.com/office/drawing/2014/main" id="{5D8D52AF-418D-4DED-ABB4-7972CC61F676}"/>
              </a:ext>
            </a:extLst>
          </p:cNvPr>
          <p:cNvSpPr txBox="1"/>
          <p:nvPr/>
        </p:nvSpPr>
        <p:spPr>
          <a:xfrm>
            <a:off x="7429088" y="3113516"/>
            <a:ext cx="4200347" cy="1754326"/>
          </a:xfrm>
          <a:prstGeom prst="rect">
            <a:avLst/>
          </a:prstGeom>
          <a:noFill/>
        </p:spPr>
        <p:txBody>
          <a:bodyPr wrap="square" rtlCol="0">
            <a:spAutoFit/>
          </a:bodyPr>
          <a:lstStyle/>
          <a:p>
            <a:pPr marL="285750" indent="-285750">
              <a:buFont typeface="Arial" panose="020B0604020202020204" pitchFamily="34" charset="0"/>
              <a:buChar char="•"/>
            </a:pPr>
            <a:r>
              <a:rPr lang="en-US" dirty="0">
                <a:cs typeface="Calibri" panose="020F0502020204030204" pitchFamily="34" charset="0"/>
              </a:rPr>
              <a:t>BC: x-</a:t>
            </a:r>
            <a:r>
              <a:rPr lang="en-US" dirty="0" err="1">
                <a:cs typeface="Calibri" panose="020F0502020204030204" pitchFamily="34" charset="0"/>
              </a:rPr>
              <a:t>disp</a:t>
            </a:r>
            <a:r>
              <a:rPr lang="en-US" dirty="0">
                <a:cs typeface="Calibri" panose="020F0502020204030204" pitchFamily="34" charset="0"/>
              </a:rPr>
              <a:t> = 0.02 at T = 1.0e-3 on top of parts.</a:t>
            </a:r>
          </a:p>
          <a:p>
            <a:pPr marL="285750" indent="-285750">
              <a:buFont typeface="Arial" panose="020B0604020202020204" pitchFamily="34" charset="0"/>
              <a:buChar char="•"/>
            </a:pPr>
            <a:r>
              <a:rPr lang="en-US" dirty="0">
                <a:cs typeface="Calibri" panose="020F0502020204030204" pitchFamily="34" charset="0"/>
              </a:rPr>
              <a:t>Run until T = 5.0e-4 w/ </a:t>
            </a:r>
            <a:r>
              <a:rPr lang="en-US" dirty="0" err="1">
                <a:cs typeface="Calibri" panose="020F0502020204030204" pitchFamily="34" charset="0"/>
              </a:rPr>
              <a:t>dt</a:t>
            </a:r>
            <a:r>
              <a:rPr lang="en-US" dirty="0">
                <a:cs typeface="Calibri" panose="020F0502020204030204" pitchFamily="34" charset="0"/>
              </a:rPr>
              <a:t> = 1e-5 + implicit Newmark with analytic mass matrix for composite </a:t>
            </a:r>
            <a:r>
              <a:rPr lang="en-US" dirty="0" err="1">
                <a:cs typeface="Calibri" panose="020F0502020204030204" pitchFamily="34" charset="0"/>
              </a:rPr>
              <a:t>tet</a:t>
            </a:r>
            <a:r>
              <a:rPr lang="en-US" dirty="0">
                <a:cs typeface="Calibri" panose="020F0502020204030204" pitchFamily="34" charset="0"/>
              </a:rPr>
              <a:t> 10s.</a:t>
            </a:r>
          </a:p>
          <a:p>
            <a:pPr marL="285750" indent="-285750">
              <a:buFont typeface="Arial" panose="020B0604020202020204" pitchFamily="34" charset="0"/>
              <a:buChar char="•"/>
            </a:pPr>
            <a:endParaRPr lang="en-US" dirty="0">
              <a:cs typeface="Calibri" panose="020F0502020204030204" pitchFamily="34" charset="0"/>
            </a:endParaRPr>
          </a:p>
        </p:txBody>
      </p:sp>
      <p:sp>
        <p:nvSpPr>
          <p:cNvPr id="2" name="TextBox 1">
            <a:extLst>
              <a:ext uri="{FF2B5EF4-FFF2-40B4-BE49-F238E27FC236}">
                <a16:creationId xmlns:a16="http://schemas.microsoft.com/office/drawing/2014/main" id="{C2858113-51EC-4003-BFB7-C88CD3F34723}"/>
              </a:ext>
            </a:extLst>
          </p:cNvPr>
          <p:cNvSpPr txBox="1"/>
          <p:nvPr/>
        </p:nvSpPr>
        <p:spPr>
          <a:xfrm>
            <a:off x="2750635" y="1007158"/>
            <a:ext cx="3412273" cy="400110"/>
          </a:xfrm>
          <a:prstGeom prst="rect">
            <a:avLst/>
          </a:prstGeom>
          <a:solidFill>
            <a:srgbClr val="FFCC99"/>
          </a:solidFill>
        </p:spPr>
        <p:txBody>
          <a:bodyPr wrap="square" rtlCol="0">
            <a:spAutoFit/>
          </a:bodyPr>
          <a:lstStyle/>
          <a:p>
            <a:pPr algn="ctr"/>
            <a:r>
              <a:rPr lang="en-US" sz="2000" dirty="0">
                <a:cs typeface="Calibri" panose="020F0502020204030204" pitchFamily="34" charset="0"/>
              </a:rPr>
              <a:t>Problem of </a:t>
            </a:r>
            <a:r>
              <a:rPr lang="en-US" sz="2000" b="1" i="1" dirty="0">
                <a:cs typeface="Calibri" panose="020F0502020204030204" pitchFamily="34" charset="0"/>
              </a:rPr>
              <a:t>practical scale</a:t>
            </a:r>
            <a:r>
              <a:rPr lang="en-US" sz="2000" dirty="0">
                <a:cs typeface="Calibri" panose="020F0502020204030204" pitchFamily="34" charset="0"/>
              </a:rPr>
              <a:t>.</a:t>
            </a:r>
          </a:p>
        </p:txBody>
      </p:sp>
      <p:pic>
        <p:nvPicPr>
          <p:cNvPr id="17" name="Picture 16">
            <a:extLst>
              <a:ext uri="{FF2B5EF4-FFF2-40B4-BE49-F238E27FC236}">
                <a16:creationId xmlns:a16="http://schemas.microsoft.com/office/drawing/2014/main" id="{0C167717-54F6-40F7-92DA-64E8E0AD070E}"/>
              </a:ext>
            </a:extLst>
          </p:cNvPr>
          <p:cNvPicPr>
            <a:picLocks noChangeAspect="1"/>
          </p:cNvPicPr>
          <p:nvPr/>
        </p:nvPicPr>
        <p:blipFill>
          <a:blip r:embed="rId10"/>
          <a:stretch>
            <a:fillRect/>
          </a:stretch>
        </p:blipFill>
        <p:spPr>
          <a:xfrm>
            <a:off x="10609527" y="1530320"/>
            <a:ext cx="1256054" cy="735024"/>
          </a:xfrm>
          <a:prstGeom prst="rect">
            <a:avLst/>
          </a:prstGeom>
        </p:spPr>
      </p:pic>
      <p:sp>
        <p:nvSpPr>
          <p:cNvPr id="4" name="Slide Number Placeholder 3">
            <a:extLst>
              <a:ext uri="{FF2B5EF4-FFF2-40B4-BE49-F238E27FC236}">
                <a16:creationId xmlns:a16="http://schemas.microsoft.com/office/drawing/2014/main" id="{50570AA0-00D7-41D4-B3F6-9C1AFD406A37}"/>
              </a:ext>
            </a:extLst>
          </p:cNvPr>
          <p:cNvSpPr>
            <a:spLocks noGrp="1"/>
          </p:cNvSpPr>
          <p:nvPr>
            <p:ph type="sldNum" sz="quarter" idx="12"/>
          </p:nvPr>
        </p:nvSpPr>
        <p:spPr/>
        <p:txBody>
          <a:bodyPr/>
          <a:lstStyle/>
          <a:p>
            <a:fld id="{A5E55A7B-7854-E145-92D9-B491DF4BAE2D}" type="slidenum">
              <a:rPr lang="en-US" smtClean="0"/>
              <a:pPr/>
              <a:t>44</a:t>
            </a:fld>
            <a:endParaRPr lang="en-US" dirty="0"/>
          </a:p>
        </p:txBody>
      </p:sp>
    </p:spTree>
    <p:extLst>
      <p:ext uri="{BB962C8B-B14F-4D97-AF65-F5344CB8AC3E}">
        <p14:creationId xmlns:p14="http://schemas.microsoft.com/office/powerpoint/2010/main" val="1344052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x_disp_bolted_joint_mesh">
            <a:hlinkClick r:id="" action="ppaction://media"/>
            <a:extLst>
              <a:ext uri="{FF2B5EF4-FFF2-40B4-BE49-F238E27FC236}">
                <a16:creationId xmlns:a16="http://schemas.microsoft.com/office/drawing/2014/main" id="{3BA61F32-98EF-4CEA-9AF1-4B942CCF93F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16094" y="1054692"/>
            <a:ext cx="7961745" cy="5198632"/>
          </a:xfrm>
          <a:prstGeom prst="rect">
            <a:avLst/>
          </a:prstGeom>
          <a:ln>
            <a:noFill/>
          </a:ln>
          <a:effectLst>
            <a:outerShdw blurRad="190500" algn="tl" rotWithShape="0">
              <a:srgbClr val="000000">
                <a:alpha val="70000"/>
              </a:srgbClr>
            </a:outerShdw>
          </a:effectLst>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94B7B081-7173-42C7-9A13-8F23A06E3761}"/>
                  </a:ext>
                </a:extLst>
              </p:cNvPr>
              <p:cNvSpPr txBox="1"/>
              <p:nvPr/>
            </p:nvSpPr>
            <p:spPr>
              <a:xfrm>
                <a:off x="3361996" y="5693419"/>
                <a:ext cx="2534970"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Single </a:t>
                </a:r>
                <a14:m>
                  <m:oMath xmlns:m="http://schemas.openxmlformats.org/officeDocument/2006/math">
                    <m:r>
                      <m:rPr>
                        <m:sty m:val="p"/>
                      </m:rPr>
                      <a:rPr lang="el-GR" i="1">
                        <a:latin typeface="Cambria Math" panose="02040503050406030204" pitchFamily="18" charset="0"/>
                        <a:ea typeface="Cambria Math" panose="02040503050406030204" pitchFamily="18" charset="0"/>
                      </a:rPr>
                      <m:t>Ω</m:t>
                    </m:r>
                  </m:oMath>
                </a14:m>
                <a:endParaRPr lang="en-US" dirty="0">
                  <a:latin typeface="Calibri" panose="020F0502020204030204" pitchFamily="34" charset="0"/>
                  <a:cs typeface="Calibri" panose="020F0502020204030204" pitchFamily="34" charset="0"/>
                </a:endParaRPr>
              </a:p>
            </p:txBody>
          </p:sp>
        </mc:Choice>
        <mc:Fallback xmlns="">
          <p:sp>
            <p:nvSpPr>
              <p:cNvPr id="20" name="TextBox 19">
                <a:extLst>
                  <a:ext uri="{FF2B5EF4-FFF2-40B4-BE49-F238E27FC236}">
                    <a16:creationId xmlns:a16="http://schemas.microsoft.com/office/drawing/2014/main" id="{94B7B081-7173-42C7-9A13-8F23A06E3761}"/>
                  </a:ext>
                </a:extLst>
              </p:cNvPr>
              <p:cNvSpPr txBox="1">
                <a:spLocks noRot="1" noChangeAspect="1" noMove="1" noResize="1" noEditPoints="1" noAdjustHandles="1" noChangeArrowheads="1" noChangeShapeType="1" noTextEdit="1"/>
              </p:cNvSpPr>
              <p:nvPr/>
            </p:nvSpPr>
            <p:spPr>
              <a:xfrm>
                <a:off x="3361996" y="5693419"/>
                <a:ext cx="2534970" cy="369332"/>
              </a:xfrm>
              <a:prstGeom prst="rect">
                <a:avLst/>
              </a:prstGeom>
              <a:blipFill>
                <a:blip r:embed="rId6"/>
                <a:stretch>
                  <a:fillRect l="-2169" t="-9836" b="-24590"/>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4999CC7F-F75D-4BCF-A456-132FC7C21A45}"/>
              </a:ext>
            </a:extLst>
          </p:cNvPr>
          <p:cNvSpPr txBox="1"/>
          <p:nvPr/>
        </p:nvSpPr>
        <p:spPr>
          <a:xfrm>
            <a:off x="7342868" y="5620991"/>
            <a:ext cx="2534970"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Schwarz</a:t>
            </a:r>
          </a:p>
        </p:txBody>
      </p:sp>
      <p:sp>
        <p:nvSpPr>
          <p:cNvPr id="6" name="Title 1">
            <a:extLst>
              <a:ext uri="{FF2B5EF4-FFF2-40B4-BE49-F238E27FC236}">
                <a16:creationId xmlns:a16="http://schemas.microsoft.com/office/drawing/2014/main" id="{82D48845-1866-4EA5-A37B-B1E75DE131C8}"/>
              </a:ext>
            </a:extLst>
          </p:cNvPr>
          <p:cNvSpPr txBox="1">
            <a:spLocks/>
          </p:cNvSpPr>
          <p:nvPr/>
        </p:nvSpPr>
        <p:spPr>
          <a:xfrm>
            <a:off x="816281" y="191456"/>
            <a:ext cx="7072206" cy="600235"/>
          </a:xfrm>
          <a:prstGeom prst="rect">
            <a:avLst/>
          </a:prstGeom>
        </p:spPr>
        <p:txBody>
          <a:bodyPr>
            <a:noAutofit/>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2800" dirty="0">
                <a:solidFill>
                  <a:schemeClr val="tx1"/>
                </a:solidFill>
                <a:latin typeface="Gill Sans MT" panose="020B0502020104020203" pitchFamily="34" charset="0"/>
              </a:rPr>
              <a:t>Bolted Joint Problem: Displacement</a:t>
            </a:r>
          </a:p>
        </p:txBody>
      </p:sp>
      <p:pic>
        <p:nvPicPr>
          <p:cNvPr id="8" name="Picture 7">
            <a:extLst>
              <a:ext uri="{FF2B5EF4-FFF2-40B4-BE49-F238E27FC236}">
                <a16:creationId xmlns:a16="http://schemas.microsoft.com/office/drawing/2014/main" id="{324DAEE9-D36E-4534-B1AE-43BE1CB861DE}"/>
              </a:ext>
            </a:extLst>
          </p:cNvPr>
          <p:cNvPicPr>
            <a:picLocks noChangeAspect="1"/>
          </p:cNvPicPr>
          <p:nvPr/>
        </p:nvPicPr>
        <p:blipFill>
          <a:blip r:embed="rId7"/>
          <a:stretch>
            <a:fillRect/>
          </a:stretch>
        </p:blipFill>
        <p:spPr>
          <a:xfrm>
            <a:off x="6691738" y="922297"/>
            <a:ext cx="2169764" cy="1520958"/>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16886295-7D1A-42C7-9BCC-C5CBE6C91613}"/>
              </a:ext>
            </a:extLst>
          </p:cNvPr>
          <p:cNvPicPr>
            <a:picLocks noChangeAspect="1"/>
          </p:cNvPicPr>
          <p:nvPr/>
        </p:nvPicPr>
        <p:blipFill>
          <a:blip r:embed="rId8"/>
          <a:stretch>
            <a:fillRect/>
          </a:stretch>
        </p:blipFill>
        <p:spPr>
          <a:xfrm>
            <a:off x="8992982" y="131096"/>
            <a:ext cx="1517864" cy="2837484"/>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372DA6BB-7720-4CD8-9F98-460C5E8EA860}"/>
              </a:ext>
            </a:extLst>
          </p:cNvPr>
          <p:cNvSpPr/>
          <p:nvPr/>
        </p:nvSpPr>
        <p:spPr>
          <a:xfrm>
            <a:off x="9289961" y="2395471"/>
            <a:ext cx="933718" cy="521595"/>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9A81F7D6-D015-4430-A605-E9488E61FD27}"/>
              </a:ext>
            </a:extLst>
          </p:cNvPr>
          <p:cNvCxnSpPr>
            <a:cxnSpLocks/>
          </p:cNvCxnSpPr>
          <p:nvPr/>
        </p:nvCxnSpPr>
        <p:spPr>
          <a:xfrm flipH="1" flipV="1">
            <a:off x="8560420" y="2252546"/>
            <a:ext cx="729542" cy="390294"/>
          </a:xfrm>
          <a:prstGeom prst="straightConnector1">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23884691-00CE-4875-BBD9-1157CD31B909}"/>
              </a:ext>
            </a:extLst>
          </p:cNvPr>
          <p:cNvCxnSpPr>
            <a:cxnSpLocks/>
          </p:cNvCxnSpPr>
          <p:nvPr/>
        </p:nvCxnSpPr>
        <p:spPr>
          <a:xfrm flipV="1">
            <a:off x="9117980" y="2968581"/>
            <a:ext cx="490654" cy="934346"/>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E56AD5C4-CDFA-406C-8575-15AA22BDB51E}"/>
              </a:ext>
            </a:extLst>
          </p:cNvPr>
          <p:cNvPicPr>
            <a:picLocks noChangeAspect="1"/>
          </p:cNvPicPr>
          <p:nvPr/>
        </p:nvPicPr>
        <p:blipFill>
          <a:blip r:embed="rId9"/>
          <a:stretch>
            <a:fillRect/>
          </a:stretch>
        </p:blipFill>
        <p:spPr>
          <a:xfrm>
            <a:off x="2105942" y="1203129"/>
            <a:ext cx="1389733" cy="813251"/>
          </a:xfrm>
          <a:prstGeom prst="rect">
            <a:avLst/>
          </a:prstGeom>
        </p:spPr>
      </p:pic>
      <p:sp>
        <p:nvSpPr>
          <p:cNvPr id="3" name="Slide Number Placeholder 2">
            <a:extLst>
              <a:ext uri="{FF2B5EF4-FFF2-40B4-BE49-F238E27FC236}">
                <a16:creationId xmlns:a16="http://schemas.microsoft.com/office/drawing/2014/main" id="{6DC582AC-918B-4522-8E5E-76EC5BB03187}"/>
              </a:ext>
            </a:extLst>
          </p:cNvPr>
          <p:cNvSpPr>
            <a:spLocks noGrp="1"/>
          </p:cNvSpPr>
          <p:nvPr>
            <p:ph type="sldNum" sz="quarter" idx="12"/>
          </p:nvPr>
        </p:nvSpPr>
        <p:spPr/>
        <p:txBody>
          <a:bodyPr/>
          <a:lstStyle/>
          <a:p>
            <a:fld id="{A5E55A7B-7854-E145-92D9-B491DF4BAE2D}" type="slidenum">
              <a:rPr lang="en-US" smtClean="0"/>
              <a:pPr/>
              <a:t>45</a:t>
            </a:fld>
            <a:endParaRPr lang="en-US" dirty="0"/>
          </a:p>
        </p:txBody>
      </p:sp>
    </p:spTree>
    <p:extLst>
      <p:ext uri="{BB962C8B-B14F-4D97-AF65-F5344CB8AC3E}">
        <p14:creationId xmlns:p14="http://schemas.microsoft.com/office/powerpoint/2010/main" val="2948236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2"/>
                </p:tgtEl>
              </p:cMediaNode>
            </p:video>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
                                        </p:tgtEl>
                                      </p:cBhvr>
                                    </p:cmd>
                                  </p:childTnLst>
                                </p:cTn>
                              </p:par>
                            </p:childTnLst>
                          </p:cTn>
                        </p:par>
                      </p:childTnLst>
                    </p:cTn>
                  </p:par>
                </p:childTnLst>
              </p:cTn>
              <p:nextCondLst>
                <p:cond evt="onClick" delay="0">
                  <p:tgtEl>
                    <p:spTgt spid="2"/>
                  </p:tgtEl>
                </p:cond>
              </p:nextCondLst>
            </p:seq>
          </p:childTnLst>
        </p:cTn>
      </p:par>
    </p:tnLst>
    <p:bldLst>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nline Media 1" descr="joint-bolts-both-eqps.avi">
            <a:hlinkClick r:id="" action="ppaction://media"/>
            <a:extLst>
              <a:ext uri="{FF2B5EF4-FFF2-40B4-BE49-F238E27FC236}">
                <a16:creationId xmlns:a16="http://schemas.microsoft.com/office/drawing/2014/main" id="{1ED81C01-A5C6-4EB6-8358-03AF7CFCEED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65402" y="2051271"/>
            <a:ext cx="7824866" cy="3307908"/>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9D42456-4808-45A1-B110-943B66B67B9C}"/>
                  </a:ext>
                </a:extLst>
              </p:cNvPr>
              <p:cNvSpPr txBox="1"/>
              <p:nvPr/>
            </p:nvSpPr>
            <p:spPr>
              <a:xfrm>
                <a:off x="3336673" y="5969644"/>
                <a:ext cx="2534970"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Single </a:t>
                </a:r>
                <a14:m>
                  <m:oMath xmlns:m="http://schemas.openxmlformats.org/officeDocument/2006/math">
                    <m:r>
                      <m:rPr>
                        <m:sty m:val="p"/>
                      </m:rPr>
                      <a:rPr lang="el-GR" i="1">
                        <a:latin typeface="Cambria Math" panose="02040503050406030204" pitchFamily="18" charset="0"/>
                        <a:ea typeface="Cambria Math" panose="02040503050406030204" pitchFamily="18" charset="0"/>
                      </a:rPr>
                      <m:t>Ω</m:t>
                    </m:r>
                  </m:oMath>
                </a14:m>
                <a:endParaRPr lang="en-US" dirty="0">
                  <a:latin typeface="Calibri" panose="020F0502020204030204" pitchFamily="34" charset="0"/>
                  <a:cs typeface="Calibri" panose="020F0502020204030204" pitchFamily="34" charset="0"/>
                </a:endParaRPr>
              </a:p>
            </p:txBody>
          </p:sp>
        </mc:Choice>
        <mc:Fallback xmlns="">
          <p:sp>
            <p:nvSpPr>
              <p:cNvPr id="16" name="TextBox 15">
                <a:extLst>
                  <a:ext uri="{FF2B5EF4-FFF2-40B4-BE49-F238E27FC236}">
                    <a16:creationId xmlns:a16="http://schemas.microsoft.com/office/drawing/2014/main" id="{69D42456-4808-45A1-B110-943B66B67B9C}"/>
                  </a:ext>
                </a:extLst>
              </p:cNvPr>
              <p:cNvSpPr txBox="1">
                <a:spLocks noRot="1" noChangeAspect="1" noMove="1" noResize="1" noEditPoints="1" noAdjustHandles="1" noChangeArrowheads="1" noChangeShapeType="1" noTextEdit="1"/>
              </p:cNvSpPr>
              <p:nvPr/>
            </p:nvSpPr>
            <p:spPr>
              <a:xfrm>
                <a:off x="3336673" y="5969644"/>
                <a:ext cx="2534970" cy="369332"/>
              </a:xfrm>
              <a:prstGeom prst="rect">
                <a:avLst/>
              </a:prstGeom>
              <a:blipFill>
                <a:blip r:embed="rId6"/>
                <a:stretch>
                  <a:fillRect l="-1923" t="-8197" b="-24590"/>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FC765D98-E460-46D0-9B49-F61704F5A707}"/>
              </a:ext>
            </a:extLst>
          </p:cNvPr>
          <p:cNvSpPr txBox="1"/>
          <p:nvPr/>
        </p:nvSpPr>
        <p:spPr>
          <a:xfrm>
            <a:off x="7317545" y="5897216"/>
            <a:ext cx="2534970"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Schwarz</a:t>
            </a:r>
          </a:p>
        </p:txBody>
      </p:sp>
      <p:pic>
        <p:nvPicPr>
          <p:cNvPr id="6" name="Picture 5">
            <a:extLst>
              <a:ext uri="{FF2B5EF4-FFF2-40B4-BE49-F238E27FC236}">
                <a16:creationId xmlns:a16="http://schemas.microsoft.com/office/drawing/2014/main" id="{2FA3871C-0DFC-4E81-9DD2-D64C86B112D0}"/>
              </a:ext>
            </a:extLst>
          </p:cNvPr>
          <p:cNvPicPr>
            <a:picLocks noChangeAspect="1"/>
          </p:cNvPicPr>
          <p:nvPr/>
        </p:nvPicPr>
        <p:blipFill>
          <a:blip r:embed="rId7"/>
          <a:stretch>
            <a:fillRect/>
          </a:stretch>
        </p:blipFill>
        <p:spPr>
          <a:xfrm>
            <a:off x="5300077" y="1034181"/>
            <a:ext cx="1389733" cy="813251"/>
          </a:xfrm>
          <a:prstGeom prst="rect">
            <a:avLst/>
          </a:prstGeom>
        </p:spPr>
      </p:pic>
      <p:sp>
        <p:nvSpPr>
          <p:cNvPr id="2" name="Slide Number Placeholder 1">
            <a:extLst>
              <a:ext uri="{FF2B5EF4-FFF2-40B4-BE49-F238E27FC236}">
                <a16:creationId xmlns:a16="http://schemas.microsoft.com/office/drawing/2014/main" id="{99FAE573-47C6-4CFE-8BAD-22ED52482A10}"/>
              </a:ext>
            </a:extLst>
          </p:cNvPr>
          <p:cNvSpPr>
            <a:spLocks noGrp="1"/>
          </p:cNvSpPr>
          <p:nvPr>
            <p:ph type="sldNum" sz="quarter" idx="12"/>
          </p:nvPr>
        </p:nvSpPr>
        <p:spPr/>
        <p:txBody>
          <a:bodyPr/>
          <a:lstStyle/>
          <a:p>
            <a:fld id="{A5E55A7B-7854-E145-92D9-B491DF4BAE2D}" type="slidenum">
              <a:rPr lang="en-US" smtClean="0"/>
              <a:pPr/>
              <a:t>46</a:t>
            </a:fld>
            <a:endParaRPr lang="en-US" dirty="0"/>
          </a:p>
        </p:txBody>
      </p:sp>
      <p:sp>
        <p:nvSpPr>
          <p:cNvPr id="3" name="Title 1">
            <a:extLst>
              <a:ext uri="{FF2B5EF4-FFF2-40B4-BE49-F238E27FC236}">
                <a16:creationId xmlns:a16="http://schemas.microsoft.com/office/drawing/2014/main" id="{227F2EBA-C66D-D7BB-3E75-24DA6455D5DA}"/>
              </a:ext>
            </a:extLst>
          </p:cNvPr>
          <p:cNvSpPr txBox="1">
            <a:spLocks/>
          </p:cNvSpPr>
          <p:nvPr/>
        </p:nvSpPr>
        <p:spPr>
          <a:xfrm>
            <a:off x="816280" y="191456"/>
            <a:ext cx="8151873" cy="600235"/>
          </a:xfrm>
          <a:prstGeom prst="rect">
            <a:avLst/>
          </a:prstGeom>
        </p:spPr>
        <p:txBody>
          <a:bodyPr>
            <a:noAutofit/>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2800" dirty="0">
                <a:solidFill>
                  <a:schemeClr val="tx1"/>
                </a:solidFill>
                <a:latin typeface="Gill Sans MT" panose="020B0502020104020203" pitchFamily="34" charset="0"/>
              </a:rPr>
              <a:t>Bolted Joint Problem: Equivalent Plastic Strain (EQPS)</a:t>
            </a:r>
          </a:p>
        </p:txBody>
      </p:sp>
    </p:spTree>
    <p:extLst>
      <p:ext uri="{BB962C8B-B14F-4D97-AF65-F5344CB8AC3E}">
        <p14:creationId xmlns:p14="http://schemas.microsoft.com/office/powerpoint/2010/main" val="76341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4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94427" y="244392"/>
            <a:ext cx="7766281" cy="567697"/>
          </a:xfrm>
          <a:prstGeom prst="rect">
            <a:avLst/>
          </a:prstGeom>
          <a:solidFill>
            <a:schemeClr val="bg1"/>
          </a:solidFill>
        </p:spPr>
        <p:txBody>
          <a:bodyPr>
            <a:noAutofit/>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2800" dirty="0">
                <a:solidFill>
                  <a:schemeClr val="tx1"/>
                </a:solidFill>
                <a:latin typeface="Gill Sans MT" panose="020B0502020104020203" pitchFamily="34" charset="0"/>
              </a:rPr>
              <a:t>Bolted Joint Problem: Convergence Rate</a:t>
            </a:r>
          </a:p>
        </p:txBody>
      </p:sp>
      <p:sp>
        <p:nvSpPr>
          <p:cNvPr id="7" name="Rectangle 6">
            <a:extLst>
              <a:ext uri="{FF2B5EF4-FFF2-40B4-BE49-F238E27FC236}">
                <a16:creationId xmlns:a16="http://schemas.microsoft.com/office/drawing/2014/main" id="{A4D6E7B0-F479-405B-8F94-DA4AB3EE2A5C}"/>
              </a:ext>
            </a:extLst>
          </p:cNvPr>
          <p:cNvSpPr/>
          <p:nvPr/>
        </p:nvSpPr>
        <p:spPr>
          <a:xfrm>
            <a:off x="2758277" y="5467598"/>
            <a:ext cx="6675447" cy="707886"/>
          </a:xfrm>
          <a:prstGeom prst="rect">
            <a:avLst/>
          </a:prstGeom>
          <a:ln>
            <a:solidFill>
              <a:schemeClr val="tx1"/>
            </a:solidFill>
          </a:ln>
        </p:spPr>
        <p:txBody>
          <a:bodyPr wrap="square">
            <a:spAutoFit/>
          </a:bodyPr>
          <a:lstStyle/>
          <a:p>
            <a:pPr algn="ctr"/>
            <a:r>
              <a:rPr lang="en-US" sz="2000" b="1" i="1" dirty="0">
                <a:cs typeface="Calibri" panose="020F0502020204030204" pitchFamily="34" charset="0"/>
              </a:rPr>
              <a:t>Figure above</a:t>
            </a:r>
            <a:r>
              <a:rPr lang="en-US" sz="2000" dirty="0">
                <a:cs typeface="Calibri" panose="020F0502020204030204" pitchFamily="34" charset="0"/>
              </a:rPr>
              <a:t>: Convergence behavior of the dynamic Schwarz algorithm for the bolted joint problem</a:t>
            </a:r>
          </a:p>
        </p:txBody>
      </p:sp>
      <p:pic>
        <p:nvPicPr>
          <p:cNvPr id="3" name="Picture 2" descr="A close up of a map&#10;&#10;Description automatically generated">
            <a:extLst>
              <a:ext uri="{FF2B5EF4-FFF2-40B4-BE49-F238E27FC236}">
                <a16:creationId xmlns:a16="http://schemas.microsoft.com/office/drawing/2014/main" id="{4E595B7F-FF02-4824-947E-5CF9730B755C}"/>
              </a:ext>
            </a:extLst>
          </p:cNvPr>
          <p:cNvPicPr>
            <a:picLocks noChangeAspect="1"/>
          </p:cNvPicPr>
          <p:nvPr/>
        </p:nvPicPr>
        <p:blipFill>
          <a:blip r:embed="rId3"/>
          <a:stretch>
            <a:fillRect/>
          </a:stretch>
        </p:blipFill>
        <p:spPr>
          <a:xfrm>
            <a:off x="2283088" y="957421"/>
            <a:ext cx="5619411" cy="4061749"/>
          </a:xfrm>
          <a:prstGeom prst="rect">
            <a:avLst/>
          </a:prstGeom>
        </p:spPr>
      </p:pic>
      <p:sp>
        <p:nvSpPr>
          <p:cNvPr id="4" name="TextBox 3">
            <a:extLst>
              <a:ext uri="{FF2B5EF4-FFF2-40B4-BE49-F238E27FC236}">
                <a16:creationId xmlns:a16="http://schemas.microsoft.com/office/drawing/2014/main" id="{823F6841-2A79-4280-A2C9-7E8B5135C0FD}"/>
              </a:ext>
            </a:extLst>
          </p:cNvPr>
          <p:cNvSpPr txBox="1"/>
          <p:nvPr/>
        </p:nvSpPr>
        <p:spPr>
          <a:xfrm>
            <a:off x="7734299" y="2499560"/>
            <a:ext cx="3637086" cy="1631216"/>
          </a:xfrm>
          <a:prstGeom prst="rect">
            <a:avLst/>
          </a:prstGeom>
          <a:solidFill>
            <a:schemeClr val="tx2">
              <a:lumMod val="10000"/>
              <a:lumOff val="90000"/>
            </a:schemeClr>
          </a:solidFill>
        </p:spPr>
        <p:txBody>
          <a:bodyPr wrap="square" rtlCol="0">
            <a:spAutoFit/>
          </a:bodyPr>
          <a:lstStyle/>
          <a:p>
            <a:pPr algn="ctr"/>
            <a:r>
              <a:rPr lang="en-US" sz="2000" b="1" i="1" dirty="0">
                <a:cs typeface="Calibri" panose="020F0502020204030204" pitchFamily="34" charset="0"/>
              </a:rPr>
              <a:t>Linear convergence rate </a:t>
            </a:r>
            <a:r>
              <a:rPr lang="en-US" sz="2000" dirty="0">
                <a:cs typeface="Calibri" panose="020F0502020204030204" pitchFamily="34" charset="0"/>
              </a:rPr>
              <a:t>is observed for </a:t>
            </a:r>
            <a:r>
              <a:rPr lang="en-US" sz="2000" b="1" i="1" dirty="0">
                <a:cs typeface="Calibri" panose="020F0502020204030204" pitchFamily="34" charset="0"/>
              </a:rPr>
              <a:t>dynamic </a:t>
            </a:r>
            <a:r>
              <a:rPr lang="en-US" sz="2000" dirty="0">
                <a:cs typeface="Calibri" panose="020F0502020204030204" pitchFamily="34" charset="0"/>
              </a:rPr>
              <a:t>Schwarz algorithm, as for the </a:t>
            </a:r>
            <a:r>
              <a:rPr lang="en-US" sz="2000" dirty="0" err="1">
                <a:cs typeface="Calibri" panose="020F0502020204030204" pitchFamily="34" charset="0"/>
              </a:rPr>
              <a:t>quasistatic</a:t>
            </a:r>
            <a:r>
              <a:rPr lang="en-US" sz="2000" dirty="0">
                <a:cs typeface="Calibri" panose="020F0502020204030204" pitchFamily="34" charset="0"/>
              </a:rPr>
              <a:t> Schwarz algorithm.</a:t>
            </a:r>
          </a:p>
        </p:txBody>
      </p:sp>
      <p:pic>
        <p:nvPicPr>
          <p:cNvPr id="8" name="Picture 7">
            <a:extLst>
              <a:ext uri="{FF2B5EF4-FFF2-40B4-BE49-F238E27FC236}">
                <a16:creationId xmlns:a16="http://schemas.microsoft.com/office/drawing/2014/main" id="{8286BB0D-C6B3-4EEF-8F66-E2B17AE42FF3}"/>
              </a:ext>
            </a:extLst>
          </p:cNvPr>
          <p:cNvPicPr>
            <a:picLocks noChangeAspect="1"/>
          </p:cNvPicPr>
          <p:nvPr/>
        </p:nvPicPr>
        <p:blipFill>
          <a:blip r:embed="rId4"/>
          <a:stretch>
            <a:fillRect/>
          </a:stretch>
        </p:blipFill>
        <p:spPr>
          <a:xfrm>
            <a:off x="9043183" y="1271407"/>
            <a:ext cx="1389733" cy="813251"/>
          </a:xfrm>
          <a:prstGeom prst="rect">
            <a:avLst/>
          </a:prstGeom>
        </p:spPr>
      </p:pic>
      <p:sp>
        <p:nvSpPr>
          <p:cNvPr id="2" name="Slide Number Placeholder 1">
            <a:extLst>
              <a:ext uri="{FF2B5EF4-FFF2-40B4-BE49-F238E27FC236}">
                <a16:creationId xmlns:a16="http://schemas.microsoft.com/office/drawing/2014/main" id="{506B9456-2930-492D-A0A4-6C6BAEE789FC}"/>
              </a:ext>
            </a:extLst>
          </p:cNvPr>
          <p:cNvSpPr>
            <a:spLocks noGrp="1"/>
          </p:cNvSpPr>
          <p:nvPr>
            <p:ph type="sldNum" sz="quarter" idx="12"/>
          </p:nvPr>
        </p:nvSpPr>
        <p:spPr/>
        <p:txBody>
          <a:bodyPr/>
          <a:lstStyle/>
          <a:p>
            <a:fld id="{A5E55A7B-7854-E145-92D9-B491DF4BAE2D}" type="slidenum">
              <a:rPr lang="en-US" smtClean="0"/>
              <a:pPr/>
              <a:t>47</a:t>
            </a:fld>
            <a:endParaRPr lang="en-US" dirty="0"/>
          </a:p>
        </p:txBody>
      </p:sp>
    </p:spTree>
    <p:extLst>
      <p:ext uri="{BB962C8B-B14F-4D97-AF65-F5344CB8AC3E}">
        <p14:creationId xmlns:p14="http://schemas.microsoft.com/office/powerpoint/2010/main" val="1024465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9066E32-98E8-47ED-9B4D-41E057700802}"/>
              </a:ext>
            </a:extLst>
          </p:cNvPr>
          <p:cNvSpPr txBox="1">
            <a:spLocks/>
          </p:cNvSpPr>
          <p:nvPr/>
        </p:nvSpPr>
        <p:spPr>
          <a:xfrm>
            <a:off x="757665" y="202542"/>
            <a:ext cx="7072206" cy="600235"/>
          </a:xfrm>
          <a:prstGeom prst="rect">
            <a:avLst/>
          </a:prstGeom>
        </p:spPr>
        <p:txBody>
          <a:bodyPr>
            <a:noAutofit/>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2800" dirty="0">
                <a:solidFill>
                  <a:schemeClr val="tx1"/>
                </a:solidFill>
                <a:latin typeface="Gill Sans MT" panose="020B0502020104020203" pitchFamily="34" charset="0"/>
              </a:rPr>
              <a:t>Bolted Joint Problem: Performance</a:t>
            </a:r>
          </a:p>
        </p:txBody>
      </p:sp>
      <mc:AlternateContent xmlns:mc="http://schemas.openxmlformats.org/markup-compatibility/2006">
        <mc:Choice xmlns:a14="http://schemas.microsoft.com/office/drawing/2010/main" Requires="a14">
          <p:graphicFrame>
            <p:nvGraphicFramePr>
              <p:cNvPr id="9" name="Table 8">
                <a:extLst>
                  <a:ext uri="{FF2B5EF4-FFF2-40B4-BE49-F238E27FC236}">
                    <a16:creationId xmlns:a16="http://schemas.microsoft.com/office/drawing/2014/main" id="{B722EEB7-16A2-4237-A9EE-3C7CE28B04B4}"/>
                  </a:ext>
                </a:extLst>
              </p:cNvPr>
              <p:cNvGraphicFramePr>
                <a:graphicFrameLocks noGrp="1"/>
              </p:cNvGraphicFramePr>
              <p:nvPr>
                <p:extLst>
                  <p:ext uri="{D42A27DB-BD31-4B8C-83A1-F6EECF244321}">
                    <p14:modId xmlns:p14="http://schemas.microsoft.com/office/powerpoint/2010/main" val="848523243"/>
                  </p:ext>
                </p:extLst>
              </p:nvPr>
            </p:nvGraphicFramePr>
            <p:xfrm>
              <a:off x="629920" y="1051560"/>
              <a:ext cx="9668192" cy="2103120"/>
            </p:xfrm>
            <a:graphic>
              <a:graphicData uri="http://schemas.openxmlformats.org/drawingml/2006/table">
                <a:tbl>
                  <a:tblPr firstRow="1" bandRow="1">
                    <a:tableStyleId>{5C22544A-7EE6-4342-B048-85BDC9FD1C3A}</a:tableStyleId>
                  </a:tblPr>
                  <a:tblGrid>
                    <a:gridCol w="3205480">
                      <a:extLst>
                        <a:ext uri="{9D8B030D-6E8A-4147-A177-3AD203B41FA5}">
                          <a16:colId xmlns:a16="http://schemas.microsoft.com/office/drawing/2014/main" val="362421120"/>
                        </a:ext>
                      </a:extLst>
                    </a:gridCol>
                    <a:gridCol w="2307336">
                      <a:extLst>
                        <a:ext uri="{9D8B030D-6E8A-4147-A177-3AD203B41FA5}">
                          <a16:colId xmlns:a16="http://schemas.microsoft.com/office/drawing/2014/main" val="866231217"/>
                        </a:ext>
                      </a:extLst>
                    </a:gridCol>
                    <a:gridCol w="2042922">
                      <a:extLst>
                        <a:ext uri="{9D8B030D-6E8A-4147-A177-3AD203B41FA5}">
                          <a16:colId xmlns:a16="http://schemas.microsoft.com/office/drawing/2014/main" val="2827802535"/>
                        </a:ext>
                      </a:extLst>
                    </a:gridCol>
                    <a:gridCol w="2112454">
                      <a:extLst>
                        <a:ext uri="{9D8B030D-6E8A-4147-A177-3AD203B41FA5}">
                          <a16:colId xmlns:a16="http://schemas.microsoft.com/office/drawing/2014/main" val="1213269000"/>
                        </a:ext>
                      </a:extLst>
                    </a:gridCol>
                  </a:tblGrid>
                  <a:tr h="0">
                    <a:tc>
                      <a:txBody>
                        <a:bodyPr/>
                        <a:lstStyle/>
                        <a:p>
                          <a:pPr algn="ctr"/>
                          <a:endParaRPr lang="en-US" dirty="0">
                            <a:solidFill>
                              <a:schemeClr val="tx1"/>
                            </a:solidFill>
                            <a:latin typeface="Calibi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CPU times (64 procs*)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Avg # Schwarz </a:t>
                          </a:r>
                          <a:r>
                            <a:rPr lang="en-US" dirty="0" err="1">
                              <a:solidFill>
                                <a:schemeClr val="tx1"/>
                              </a:solidFill>
                              <a:latin typeface="Calibiri"/>
                            </a:rPr>
                            <a:t>iters</a:t>
                          </a:r>
                          <a:endParaRPr lang="en-US" dirty="0">
                            <a:solidFill>
                              <a:schemeClr val="tx1"/>
                            </a:solidFill>
                            <a:latin typeface="Calibi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Max # Schwarz </a:t>
                          </a:r>
                          <a:r>
                            <a:rPr lang="en-US" dirty="0" err="1">
                              <a:solidFill>
                                <a:schemeClr val="tx1"/>
                              </a:solidFill>
                              <a:latin typeface="Calibiri"/>
                            </a:rPr>
                            <a:t>iters</a:t>
                          </a:r>
                          <a:endParaRPr lang="en-US" dirty="0">
                            <a:solidFill>
                              <a:schemeClr val="tx1"/>
                            </a:solidFill>
                            <a:latin typeface="Calibi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41283678"/>
                      </a:ext>
                    </a:extLst>
                  </a:tr>
                  <a:tr h="0">
                    <a:tc>
                      <a:txBody>
                        <a:bodyPr/>
                        <a:lstStyle/>
                        <a:p>
                          <a:pPr algn="ctr"/>
                          <a:r>
                            <a:rPr lang="en-US" dirty="0">
                              <a:solidFill>
                                <a:schemeClr val="tx1"/>
                              </a:solidFill>
                              <a:latin typeface="Calibiri"/>
                            </a:rPr>
                            <a:t>Single Domain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3h 34m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i="1" dirty="0" smtClean="0">
                                    <a:solidFill>
                                      <a:schemeClr val="tx1"/>
                                    </a:solidFill>
                                    <a:latin typeface="Cambria Math" panose="02040503050406030204" pitchFamily="18" charset="0"/>
                                  </a:rPr>
                                  <m:t>−</m:t>
                                </m:r>
                              </m:oMath>
                            </m:oMathPara>
                          </a14:m>
                          <a:endParaRPr lang="en-US" dirty="0">
                            <a:solidFill>
                              <a:schemeClr val="tx1"/>
                            </a:solidFill>
                            <a:latin typeface="Calibi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i="1" dirty="0" smtClean="0">
                                    <a:solidFill>
                                      <a:schemeClr val="tx1"/>
                                    </a:solidFill>
                                    <a:latin typeface="Cambria Math" panose="02040503050406030204" pitchFamily="18" charset="0"/>
                                  </a:rPr>
                                  <m:t>−</m:t>
                                </m:r>
                              </m:oMath>
                            </m:oMathPara>
                          </a14:m>
                          <a:endParaRPr lang="en-US" dirty="0">
                            <a:solidFill>
                              <a:schemeClr val="tx1"/>
                            </a:solidFill>
                            <a:latin typeface="Calibi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5968855"/>
                      </a:ext>
                    </a:extLst>
                  </a:tr>
                  <a:tr h="0">
                    <a:tc>
                      <a:txBody>
                        <a:bodyPr/>
                        <a:lstStyle/>
                        <a:p>
                          <a:pPr algn="ctr"/>
                          <a:r>
                            <a:rPr lang="en-US" dirty="0">
                              <a:solidFill>
                                <a:schemeClr val="tx1"/>
                              </a:solidFill>
                              <a:latin typeface="Calibiri"/>
                            </a:rPr>
                            <a:t>Schwarz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2h 42m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3.22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37168216"/>
                      </a:ext>
                    </a:extLst>
                  </a:tr>
                  <a:tr h="0">
                    <a:tc>
                      <a:txBody>
                        <a:bodyPr/>
                        <a:lstStyle/>
                        <a:p>
                          <a:pPr algn="ctr"/>
                          <a:r>
                            <a:rPr lang="en-US" dirty="0">
                              <a:solidFill>
                                <a:schemeClr val="tx1"/>
                              </a:solidFill>
                              <a:latin typeface="Calibiri"/>
                            </a:rPr>
                            <a:t>Single Domain (finer)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17h 00m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i="1" dirty="0" smtClean="0">
                                    <a:solidFill>
                                      <a:schemeClr val="tx1"/>
                                    </a:solidFill>
                                    <a:latin typeface="Cambria Math" panose="02040503050406030204" pitchFamily="18" charset="0"/>
                                  </a:rPr>
                                  <m:t>− </m:t>
                                </m:r>
                              </m:oMath>
                            </m:oMathPara>
                          </a14:m>
                          <a:endParaRPr lang="en-US" dirty="0">
                            <a:solidFill>
                              <a:schemeClr val="tx1"/>
                            </a:solidFill>
                            <a:latin typeface="Calibi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i="1" dirty="0" smtClean="0">
                                    <a:solidFill>
                                      <a:schemeClr val="tx1"/>
                                    </a:solidFill>
                                    <a:latin typeface="Cambria Math" panose="02040503050406030204" pitchFamily="18" charset="0"/>
                                  </a:rPr>
                                  <m:t>−</m:t>
                                </m:r>
                              </m:oMath>
                            </m:oMathPara>
                          </a14:m>
                          <a:endParaRPr lang="en-US" dirty="0">
                            <a:solidFill>
                              <a:schemeClr val="tx1"/>
                            </a:solidFill>
                            <a:latin typeface="Calibi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77261220"/>
                      </a:ext>
                    </a:extLst>
                  </a:tr>
                  <a:tr h="0">
                    <a:tc>
                      <a:txBody>
                        <a:bodyPr/>
                        <a:lstStyle/>
                        <a:p>
                          <a:pPr algn="ctr"/>
                          <a:r>
                            <a:rPr lang="en-US" dirty="0">
                              <a:solidFill>
                                <a:schemeClr val="tx1"/>
                              </a:solidFill>
                              <a:latin typeface="Calibiri"/>
                            </a:rPr>
                            <a:t>Schwarz (finer mesh of bolts)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29h 29m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3.28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19180637"/>
                      </a:ext>
                    </a:extLst>
                  </a:tr>
                </a:tbl>
              </a:graphicData>
            </a:graphic>
          </p:graphicFrame>
        </mc:Choice>
        <mc:Fallback>
          <p:graphicFrame>
            <p:nvGraphicFramePr>
              <p:cNvPr id="9" name="Table 8">
                <a:extLst>
                  <a:ext uri="{FF2B5EF4-FFF2-40B4-BE49-F238E27FC236}">
                    <a16:creationId xmlns:a16="http://schemas.microsoft.com/office/drawing/2014/main" id="{B722EEB7-16A2-4237-A9EE-3C7CE28B04B4}"/>
                  </a:ext>
                </a:extLst>
              </p:cNvPr>
              <p:cNvGraphicFramePr>
                <a:graphicFrameLocks noGrp="1"/>
              </p:cNvGraphicFramePr>
              <p:nvPr>
                <p:extLst>
                  <p:ext uri="{D42A27DB-BD31-4B8C-83A1-F6EECF244321}">
                    <p14:modId xmlns:p14="http://schemas.microsoft.com/office/powerpoint/2010/main" val="848523243"/>
                  </p:ext>
                </p:extLst>
              </p:nvPr>
            </p:nvGraphicFramePr>
            <p:xfrm>
              <a:off x="629920" y="1051560"/>
              <a:ext cx="9668192" cy="2103120"/>
            </p:xfrm>
            <a:graphic>
              <a:graphicData uri="http://schemas.openxmlformats.org/drawingml/2006/table">
                <a:tbl>
                  <a:tblPr firstRow="1" bandRow="1">
                    <a:tableStyleId>{5C22544A-7EE6-4342-B048-85BDC9FD1C3A}</a:tableStyleId>
                  </a:tblPr>
                  <a:tblGrid>
                    <a:gridCol w="3205480">
                      <a:extLst>
                        <a:ext uri="{9D8B030D-6E8A-4147-A177-3AD203B41FA5}">
                          <a16:colId xmlns:a16="http://schemas.microsoft.com/office/drawing/2014/main" val="362421120"/>
                        </a:ext>
                      </a:extLst>
                    </a:gridCol>
                    <a:gridCol w="2307336">
                      <a:extLst>
                        <a:ext uri="{9D8B030D-6E8A-4147-A177-3AD203B41FA5}">
                          <a16:colId xmlns:a16="http://schemas.microsoft.com/office/drawing/2014/main" val="866231217"/>
                        </a:ext>
                      </a:extLst>
                    </a:gridCol>
                    <a:gridCol w="2042922">
                      <a:extLst>
                        <a:ext uri="{9D8B030D-6E8A-4147-A177-3AD203B41FA5}">
                          <a16:colId xmlns:a16="http://schemas.microsoft.com/office/drawing/2014/main" val="2827802535"/>
                        </a:ext>
                      </a:extLst>
                    </a:gridCol>
                    <a:gridCol w="2112454">
                      <a:extLst>
                        <a:ext uri="{9D8B030D-6E8A-4147-A177-3AD203B41FA5}">
                          <a16:colId xmlns:a16="http://schemas.microsoft.com/office/drawing/2014/main" val="1213269000"/>
                        </a:ext>
                      </a:extLst>
                    </a:gridCol>
                  </a:tblGrid>
                  <a:tr h="640080">
                    <a:tc>
                      <a:txBody>
                        <a:bodyPr/>
                        <a:lstStyle/>
                        <a:p>
                          <a:pPr algn="ctr"/>
                          <a:endParaRPr lang="en-US" dirty="0">
                            <a:solidFill>
                              <a:schemeClr val="tx1"/>
                            </a:solidFill>
                            <a:latin typeface="Calibi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CPU times (64 procs*)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Avg # Schwarz </a:t>
                          </a:r>
                          <a:r>
                            <a:rPr lang="en-US" dirty="0" err="1">
                              <a:solidFill>
                                <a:schemeClr val="tx1"/>
                              </a:solidFill>
                              <a:latin typeface="Calibiri"/>
                            </a:rPr>
                            <a:t>iters</a:t>
                          </a:r>
                          <a:endParaRPr lang="en-US" dirty="0">
                            <a:solidFill>
                              <a:schemeClr val="tx1"/>
                            </a:solidFill>
                            <a:latin typeface="Calibi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Max # Schwarz </a:t>
                          </a:r>
                          <a:r>
                            <a:rPr lang="en-US" dirty="0" err="1">
                              <a:solidFill>
                                <a:schemeClr val="tx1"/>
                              </a:solidFill>
                              <a:latin typeface="Calibiri"/>
                            </a:rPr>
                            <a:t>iters</a:t>
                          </a:r>
                          <a:endParaRPr lang="en-US" dirty="0">
                            <a:solidFill>
                              <a:schemeClr val="tx1"/>
                            </a:solidFill>
                            <a:latin typeface="Calibi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41283678"/>
                      </a:ext>
                    </a:extLst>
                  </a:tr>
                  <a:tr h="365760">
                    <a:tc>
                      <a:txBody>
                        <a:bodyPr/>
                        <a:lstStyle/>
                        <a:p>
                          <a:pPr algn="ctr"/>
                          <a:r>
                            <a:rPr lang="en-US" dirty="0">
                              <a:solidFill>
                                <a:schemeClr val="tx1"/>
                              </a:solidFill>
                              <a:latin typeface="Calibiri"/>
                            </a:rPr>
                            <a:t>Single Domain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3h 34m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70448" t="-183333" r="-104179" b="-326667"/>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57637" t="-183333" r="-576" b="-326667"/>
                          </a:stretch>
                        </a:blipFill>
                      </a:tcPr>
                    </a:tc>
                    <a:extLst>
                      <a:ext uri="{0D108BD9-81ED-4DB2-BD59-A6C34878D82A}">
                        <a16:rowId xmlns:a16="http://schemas.microsoft.com/office/drawing/2014/main" val="255968855"/>
                      </a:ext>
                    </a:extLst>
                  </a:tr>
                  <a:tr h="365760">
                    <a:tc>
                      <a:txBody>
                        <a:bodyPr/>
                        <a:lstStyle/>
                        <a:p>
                          <a:pPr algn="ctr"/>
                          <a:r>
                            <a:rPr lang="en-US" dirty="0">
                              <a:solidFill>
                                <a:schemeClr val="tx1"/>
                              </a:solidFill>
                              <a:latin typeface="Calibiri"/>
                            </a:rPr>
                            <a:t>Schwarz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2h 42m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3.22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37168216"/>
                      </a:ext>
                    </a:extLst>
                  </a:tr>
                  <a:tr h="365760">
                    <a:tc>
                      <a:txBody>
                        <a:bodyPr/>
                        <a:lstStyle/>
                        <a:p>
                          <a:pPr algn="ctr"/>
                          <a:r>
                            <a:rPr lang="en-US" dirty="0">
                              <a:solidFill>
                                <a:schemeClr val="tx1"/>
                              </a:solidFill>
                              <a:latin typeface="Calibiri"/>
                            </a:rPr>
                            <a:t>Single Domain (finer)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17h 00m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70448" t="-385000" r="-104179" b="-125000"/>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57637" t="-385000" r="-576" b="-125000"/>
                          </a:stretch>
                        </a:blipFill>
                      </a:tcPr>
                    </a:tc>
                    <a:extLst>
                      <a:ext uri="{0D108BD9-81ED-4DB2-BD59-A6C34878D82A}">
                        <a16:rowId xmlns:a16="http://schemas.microsoft.com/office/drawing/2014/main" val="3877261220"/>
                      </a:ext>
                    </a:extLst>
                  </a:tr>
                  <a:tr h="365760">
                    <a:tc>
                      <a:txBody>
                        <a:bodyPr/>
                        <a:lstStyle/>
                        <a:p>
                          <a:pPr algn="ctr"/>
                          <a:r>
                            <a:rPr lang="en-US" dirty="0">
                              <a:solidFill>
                                <a:schemeClr val="tx1"/>
                              </a:solidFill>
                              <a:latin typeface="Calibiri"/>
                            </a:rPr>
                            <a:t>Schwarz (finer mesh of bolts)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29h 29m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3.28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19180637"/>
                      </a:ext>
                    </a:extLst>
                  </a:tr>
                </a:tbl>
              </a:graphicData>
            </a:graphic>
          </p:graphicFrame>
        </mc:Fallback>
      </mc:AlternateContent>
      <p:sp>
        <p:nvSpPr>
          <p:cNvPr id="3" name="Slide Number Placeholder 2">
            <a:extLst>
              <a:ext uri="{FF2B5EF4-FFF2-40B4-BE49-F238E27FC236}">
                <a16:creationId xmlns:a16="http://schemas.microsoft.com/office/drawing/2014/main" id="{508A47B3-6485-4D80-9A55-4694904878F2}"/>
              </a:ext>
            </a:extLst>
          </p:cNvPr>
          <p:cNvSpPr>
            <a:spLocks noGrp="1"/>
          </p:cNvSpPr>
          <p:nvPr>
            <p:ph type="sldNum" sz="quarter" idx="12"/>
          </p:nvPr>
        </p:nvSpPr>
        <p:spPr/>
        <p:txBody>
          <a:bodyPr/>
          <a:lstStyle/>
          <a:p>
            <a:fld id="{A5E55A7B-7854-E145-92D9-B491DF4BAE2D}" type="slidenum">
              <a:rPr lang="en-US" smtClean="0"/>
              <a:pPr/>
              <a:t>48</a:t>
            </a:fld>
            <a:endParaRPr lang="en-US" dirty="0"/>
          </a:p>
        </p:txBody>
      </p:sp>
      <p:sp>
        <p:nvSpPr>
          <p:cNvPr id="13" name="TextBox 12">
            <a:extLst>
              <a:ext uri="{FF2B5EF4-FFF2-40B4-BE49-F238E27FC236}">
                <a16:creationId xmlns:a16="http://schemas.microsoft.com/office/drawing/2014/main" id="{C296BA90-BEBE-4D6F-B878-F80AAF5E0AC6}"/>
              </a:ext>
            </a:extLst>
          </p:cNvPr>
          <p:cNvSpPr txBox="1"/>
          <p:nvPr/>
        </p:nvSpPr>
        <p:spPr>
          <a:xfrm>
            <a:off x="1510348" y="6534151"/>
            <a:ext cx="8278629" cy="353943"/>
          </a:xfrm>
          <a:prstGeom prst="rect">
            <a:avLst/>
          </a:prstGeom>
          <a:noFill/>
        </p:spPr>
        <p:txBody>
          <a:bodyPr wrap="square" rtlCol="0">
            <a:spAutoFit/>
          </a:bodyPr>
          <a:lstStyle/>
          <a:p>
            <a:r>
              <a:rPr lang="en-US" sz="1700" dirty="0">
                <a:solidFill>
                  <a:schemeClr val="bg1"/>
                </a:solidFill>
                <a:latin typeface="Calibri" panose="020F0502020204030204" pitchFamily="34" charset="0"/>
                <a:cs typeface="Calibri" panose="020F0502020204030204" pitchFamily="34" charset="0"/>
              </a:rPr>
              <a:t>* On SNL ascicgpu15, 16, 17 machines (Intel Skylake CPU processor), Schwarz </a:t>
            </a:r>
            <a:r>
              <a:rPr lang="en-US" sz="1700" dirty="0" err="1">
                <a:solidFill>
                  <a:schemeClr val="bg1"/>
                </a:solidFill>
                <a:latin typeface="Calibri" panose="020F0502020204030204" pitchFamily="34" charset="0"/>
                <a:cs typeface="Calibri" panose="020F0502020204030204" pitchFamily="34" charset="0"/>
              </a:rPr>
              <a:t>tol</a:t>
            </a:r>
            <a:r>
              <a:rPr lang="en-US" sz="1700" dirty="0">
                <a:solidFill>
                  <a:schemeClr val="bg1"/>
                </a:solidFill>
                <a:latin typeface="Calibri" panose="020F0502020204030204" pitchFamily="34" charset="0"/>
                <a:cs typeface="Calibri" panose="020F0502020204030204" pitchFamily="34" charset="0"/>
              </a:rPr>
              <a:t> = 1e-6.</a:t>
            </a:r>
          </a:p>
        </p:txBody>
      </p:sp>
      <p:sp>
        <p:nvSpPr>
          <p:cNvPr id="15" name="Slide Number Placeholder 2">
            <a:extLst>
              <a:ext uri="{FF2B5EF4-FFF2-40B4-BE49-F238E27FC236}">
                <a16:creationId xmlns:a16="http://schemas.microsoft.com/office/drawing/2014/main" id="{A8A6D1CE-E3E9-416E-BB8C-1A3C5200FBEA}"/>
              </a:ext>
            </a:extLst>
          </p:cNvPr>
          <p:cNvSpPr txBox="1">
            <a:spLocks/>
          </p:cNvSpPr>
          <p:nvPr/>
        </p:nvSpPr>
        <p:spPr bwMode="auto">
          <a:xfrm>
            <a:off x="9993312" y="6552884"/>
            <a:ext cx="609600" cy="374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bg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55A7B-7854-E145-92D9-B491DF4BAE2D}" type="slidenum">
              <a:rPr lang="en-US"/>
              <a:pPr/>
              <a:t>48</a:t>
            </a:fld>
            <a:endParaRPr lang="en-US" dirty="0"/>
          </a:p>
        </p:txBody>
      </p:sp>
      <p:pic>
        <p:nvPicPr>
          <p:cNvPr id="2" name="Picture 1">
            <a:extLst>
              <a:ext uri="{FF2B5EF4-FFF2-40B4-BE49-F238E27FC236}">
                <a16:creationId xmlns:a16="http://schemas.microsoft.com/office/drawing/2014/main" id="{B1CEA498-4A20-A429-E106-643F6B8A45E8}"/>
              </a:ext>
            </a:extLst>
          </p:cNvPr>
          <p:cNvPicPr>
            <a:picLocks noChangeAspect="1"/>
          </p:cNvPicPr>
          <p:nvPr/>
        </p:nvPicPr>
        <p:blipFill>
          <a:blip r:embed="rId4"/>
          <a:stretch>
            <a:fillRect/>
          </a:stretch>
        </p:blipFill>
        <p:spPr>
          <a:xfrm>
            <a:off x="10508341" y="1862296"/>
            <a:ext cx="1389733" cy="813251"/>
          </a:xfrm>
          <a:prstGeom prst="rect">
            <a:avLst/>
          </a:prstGeom>
        </p:spPr>
      </p:pic>
      <p:sp>
        <p:nvSpPr>
          <p:cNvPr id="4" name="TextBox 3">
            <a:extLst>
              <a:ext uri="{FF2B5EF4-FFF2-40B4-BE49-F238E27FC236}">
                <a16:creationId xmlns:a16="http://schemas.microsoft.com/office/drawing/2014/main" id="{5C84229E-25EA-B828-5E31-62E8BBBBCAFC}"/>
              </a:ext>
            </a:extLst>
          </p:cNvPr>
          <p:cNvSpPr txBox="1"/>
          <p:nvPr/>
        </p:nvSpPr>
        <p:spPr>
          <a:xfrm>
            <a:off x="4186926" y="6485225"/>
            <a:ext cx="8278629" cy="353943"/>
          </a:xfrm>
          <a:prstGeom prst="rect">
            <a:avLst/>
          </a:prstGeom>
          <a:noFill/>
        </p:spPr>
        <p:txBody>
          <a:bodyPr wrap="square" rtlCol="0">
            <a:spAutoFit/>
          </a:bodyPr>
          <a:lstStyle/>
          <a:p>
            <a:r>
              <a:rPr lang="en-US" sz="1700" dirty="0">
                <a:latin typeface="Calibri" panose="020F0502020204030204" pitchFamily="34" charset="0"/>
                <a:cs typeface="Calibri" panose="020F0502020204030204" pitchFamily="34" charset="0"/>
              </a:rPr>
              <a:t>* On SNL ascicgpu15, 16, 17 machines (Intel Skylake CPU processor), Schwarz </a:t>
            </a:r>
            <a:r>
              <a:rPr lang="en-US" sz="1700" dirty="0" err="1">
                <a:latin typeface="Calibri" panose="020F0502020204030204" pitchFamily="34" charset="0"/>
                <a:cs typeface="Calibri" panose="020F0502020204030204" pitchFamily="34" charset="0"/>
              </a:rPr>
              <a:t>tol</a:t>
            </a:r>
            <a:r>
              <a:rPr lang="en-US" sz="1700" dirty="0">
                <a:latin typeface="Calibri" panose="020F0502020204030204" pitchFamily="34" charset="0"/>
                <a:cs typeface="Calibri" panose="020F0502020204030204" pitchFamily="34" charset="0"/>
              </a:rPr>
              <a:t> = 1e-6.</a:t>
            </a:r>
          </a:p>
        </p:txBody>
      </p:sp>
    </p:spTree>
    <p:extLst>
      <p:ext uri="{BB962C8B-B14F-4D97-AF65-F5344CB8AC3E}">
        <p14:creationId xmlns:p14="http://schemas.microsoft.com/office/powerpoint/2010/main" val="273553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12A4356-39CE-4E19-BE2B-38DEF04F7ADB}"/>
              </a:ext>
            </a:extLst>
          </p:cNvPr>
          <p:cNvSpPr>
            <a:spLocks noGrp="1"/>
          </p:cNvSpPr>
          <p:nvPr>
            <p:ph type="sldNum" sz="quarter" idx="12"/>
          </p:nvPr>
        </p:nvSpPr>
        <p:spPr/>
        <p:txBody>
          <a:bodyPr/>
          <a:lstStyle/>
          <a:p>
            <a:fld id="{A5E55A7B-7854-E145-92D9-B491DF4BAE2D}" type="slidenum">
              <a:rPr lang="en-US" smtClean="0"/>
              <a:pPr/>
              <a:t>49</a:t>
            </a:fld>
            <a:endParaRPr lang="en-US" dirty="0"/>
          </a:p>
        </p:txBody>
      </p:sp>
      <p:sp>
        <p:nvSpPr>
          <p:cNvPr id="22" name="TextBox 21">
            <a:extLst>
              <a:ext uri="{FF2B5EF4-FFF2-40B4-BE49-F238E27FC236}">
                <a16:creationId xmlns:a16="http://schemas.microsoft.com/office/drawing/2014/main" id="{0DF00AF0-FE2E-48E8-A746-CA525761A204}"/>
              </a:ext>
            </a:extLst>
          </p:cNvPr>
          <p:cNvSpPr txBox="1"/>
          <p:nvPr/>
        </p:nvSpPr>
        <p:spPr>
          <a:xfrm>
            <a:off x="1510348" y="6534151"/>
            <a:ext cx="8278629" cy="353943"/>
          </a:xfrm>
          <a:prstGeom prst="rect">
            <a:avLst/>
          </a:prstGeom>
          <a:noFill/>
        </p:spPr>
        <p:txBody>
          <a:bodyPr wrap="square" rtlCol="0">
            <a:spAutoFit/>
          </a:bodyPr>
          <a:lstStyle/>
          <a:p>
            <a:r>
              <a:rPr lang="en-US" sz="1700" dirty="0">
                <a:solidFill>
                  <a:schemeClr val="bg1"/>
                </a:solidFill>
                <a:latin typeface="Calibri" panose="020F0502020204030204" pitchFamily="34" charset="0"/>
                <a:cs typeface="Calibri" panose="020F0502020204030204" pitchFamily="34" charset="0"/>
              </a:rPr>
              <a:t>* On SNL ascicgpu15, 16, 17 machines (Intel Skylake CPU processor), Schwarz </a:t>
            </a:r>
            <a:r>
              <a:rPr lang="en-US" sz="1700" dirty="0" err="1">
                <a:solidFill>
                  <a:schemeClr val="bg1"/>
                </a:solidFill>
                <a:latin typeface="Calibri" panose="020F0502020204030204" pitchFamily="34" charset="0"/>
                <a:cs typeface="Calibri" panose="020F0502020204030204" pitchFamily="34" charset="0"/>
              </a:rPr>
              <a:t>tol</a:t>
            </a:r>
            <a:r>
              <a:rPr lang="en-US" sz="1700" dirty="0">
                <a:solidFill>
                  <a:schemeClr val="bg1"/>
                </a:solidFill>
                <a:latin typeface="Calibri" panose="020F0502020204030204" pitchFamily="34" charset="0"/>
                <a:cs typeface="Calibri" panose="020F0502020204030204" pitchFamily="34" charset="0"/>
              </a:rPr>
              <a:t> = 1e-6.</a:t>
            </a:r>
          </a:p>
        </p:txBody>
      </p:sp>
      <p:sp>
        <p:nvSpPr>
          <p:cNvPr id="24" name="Slide Number Placeholder 2">
            <a:extLst>
              <a:ext uri="{FF2B5EF4-FFF2-40B4-BE49-F238E27FC236}">
                <a16:creationId xmlns:a16="http://schemas.microsoft.com/office/drawing/2014/main" id="{3B620BEB-96E2-44CD-9521-C34C45D95297}"/>
              </a:ext>
            </a:extLst>
          </p:cNvPr>
          <p:cNvSpPr txBox="1">
            <a:spLocks/>
          </p:cNvSpPr>
          <p:nvPr/>
        </p:nvSpPr>
        <p:spPr bwMode="auto">
          <a:xfrm>
            <a:off x="9993312" y="6552884"/>
            <a:ext cx="609600" cy="374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bg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55A7B-7854-E145-92D9-B491DF4BAE2D}" type="slidenum">
              <a:rPr lang="en-US"/>
              <a:pPr/>
              <a:t>49</a:t>
            </a:fld>
            <a:endParaRPr lang="en-US" dirty="0"/>
          </a:p>
        </p:txBody>
      </p:sp>
      <p:sp>
        <p:nvSpPr>
          <p:cNvPr id="2" name="TextBox 1">
            <a:extLst>
              <a:ext uri="{FF2B5EF4-FFF2-40B4-BE49-F238E27FC236}">
                <a16:creationId xmlns:a16="http://schemas.microsoft.com/office/drawing/2014/main" id="{B3CC6A26-A499-2956-627D-67166A806EB9}"/>
              </a:ext>
            </a:extLst>
          </p:cNvPr>
          <p:cNvSpPr txBox="1"/>
          <p:nvPr/>
        </p:nvSpPr>
        <p:spPr>
          <a:xfrm>
            <a:off x="176025" y="3634901"/>
            <a:ext cx="9612951" cy="2554545"/>
          </a:xfrm>
          <a:prstGeom prst="rect">
            <a:avLst/>
          </a:prstGeom>
          <a:noFill/>
        </p:spPr>
        <p:txBody>
          <a:bodyPr wrap="square" rtlCol="0">
            <a:spAutoFit/>
          </a:bodyPr>
          <a:lstStyle/>
          <a:p>
            <a:pPr marL="342900" indent="-342900">
              <a:buFont typeface="Arial" panose="020B0604020202020204" pitchFamily="34" charset="0"/>
              <a:buChar char="•"/>
            </a:pPr>
            <a:r>
              <a:rPr lang="en-US" sz="2000" dirty="0">
                <a:cs typeface="Calibri" panose="020F0502020204030204" pitchFamily="34" charset="0"/>
              </a:rPr>
              <a:t>Despite its iterative nature, Schwarz can actually be </a:t>
            </a:r>
            <a:r>
              <a:rPr lang="en-US" sz="2000" b="1" i="1" dirty="0">
                <a:cs typeface="Calibri" panose="020F0502020204030204" pitchFamily="34" charset="0"/>
              </a:rPr>
              <a:t>faster</a:t>
            </a:r>
            <a:r>
              <a:rPr lang="en-US" sz="2000" dirty="0">
                <a:cs typeface="Calibri" panose="020F0502020204030204" pitchFamily="34" charset="0"/>
              </a:rPr>
              <a:t> than single domain run for </a:t>
            </a:r>
            <a:r>
              <a:rPr lang="en-US" sz="2000" dirty="0" err="1">
                <a:cs typeface="Calibri" panose="020F0502020204030204" pitchFamily="34" charset="0"/>
              </a:rPr>
              <a:t>discretizations</a:t>
            </a:r>
            <a:r>
              <a:rPr lang="en-US" sz="2000" dirty="0">
                <a:cs typeface="Calibri" panose="020F0502020204030204" pitchFamily="34" charset="0"/>
              </a:rPr>
              <a:t> having comparable # of elements in the bolts.</a:t>
            </a:r>
          </a:p>
          <a:p>
            <a:pPr marL="342900" indent="-342900">
              <a:buFont typeface="Arial" panose="020B0604020202020204" pitchFamily="34" charset="0"/>
              <a:buChar char="•"/>
            </a:pPr>
            <a:endParaRPr lang="en-US" sz="400" dirty="0">
              <a:cs typeface="Calibri" panose="020F0502020204030204" pitchFamily="34" charset="0"/>
            </a:endParaRPr>
          </a:p>
          <a:p>
            <a:pPr marL="342900" indent="-342900">
              <a:buFont typeface="Arial" panose="020B0604020202020204" pitchFamily="34" charset="0"/>
              <a:buChar char="•"/>
            </a:pPr>
            <a:endParaRPr lang="en-US" sz="400" dirty="0">
              <a:cs typeface="Calibri" panose="020F0502020204030204" pitchFamily="34" charset="0"/>
            </a:endParaRPr>
          </a:p>
          <a:p>
            <a:pPr marL="342900" indent="-342900">
              <a:buFont typeface="Arial" panose="020B0604020202020204" pitchFamily="34" charset="0"/>
              <a:buChar char="•"/>
            </a:pPr>
            <a:endParaRPr lang="en-US" sz="400" dirty="0"/>
          </a:p>
          <a:p>
            <a:pPr marL="342900" indent="-342900">
              <a:buFont typeface="Arial" panose="020B0604020202020204" pitchFamily="34" charset="0"/>
              <a:buChar char="•"/>
            </a:pPr>
            <a:endParaRPr lang="en-US" sz="400" dirty="0"/>
          </a:p>
          <a:p>
            <a:pPr lvl="1"/>
            <a:endParaRPr lang="en-US" sz="2000" dirty="0">
              <a:cs typeface="Calibri" panose="020F0502020204030204" pitchFamily="34" charset="0"/>
            </a:endParaRPr>
          </a:p>
          <a:p>
            <a:pPr marL="342900" indent="-342900">
              <a:buFont typeface="Arial" panose="020B0604020202020204" pitchFamily="34" charset="0"/>
              <a:buChar char="•"/>
            </a:pPr>
            <a:endParaRPr lang="en-US" sz="400" dirty="0">
              <a:cs typeface="Calibri" panose="020F0502020204030204" pitchFamily="34" charset="0"/>
            </a:endParaRPr>
          </a:p>
          <a:p>
            <a:pPr marL="342900" indent="-342900">
              <a:buFont typeface="Arial" panose="020B0604020202020204" pitchFamily="34" charset="0"/>
              <a:buChar char="•"/>
            </a:pPr>
            <a:endParaRPr lang="en-US" sz="400" dirty="0">
              <a:cs typeface="Calibri" panose="020F0502020204030204" pitchFamily="34" charset="0"/>
            </a:endParaRPr>
          </a:p>
          <a:p>
            <a:pPr marL="342900" indent="-342900">
              <a:buFont typeface="Arial" panose="020B0604020202020204" pitchFamily="34" charset="0"/>
              <a:buChar char="•"/>
            </a:pPr>
            <a:endParaRPr lang="en-US" sz="2000" dirty="0">
              <a:cs typeface="Calibri" panose="020F0502020204030204" pitchFamily="34" charset="0"/>
            </a:endParaRPr>
          </a:p>
          <a:p>
            <a:pPr marL="342900" indent="-342900">
              <a:buFont typeface="Arial" panose="020B0604020202020204" pitchFamily="34" charset="0"/>
              <a:buChar char="•"/>
            </a:pPr>
            <a:endParaRPr lang="en-US" sz="2000" dirty="0">
              <a:cs typeface="Calibri" panose="020F0502020204030204" pitchFamily="34" charset="0"/>
            </a:endParaRPr>
          </a:p>
          <a:p>
            <a:pPr marL="342900" indent="-342900">
              <a:buFont typeface="Arial" panose="020B0604020202020204" pitchFamily="34" charset="0"/>
              <a:buChar char="•"/>
            </a:pPr>
            <a:endParaRPr lang="en-US" dirty="0">
              <a:cs typeface="Calibri" panose="020F0502020204030204" pitchFamily="34" charset="0"/>
            </a:endParaRPr>
          </a:p>
          <a:p>
            <a:pPr marL="342900" indent="-342900">
              <a:buFont typeface="Arial" panose="020B0604020202020204" pitchFamily="34" charset="0"/>
              <a:buChar char="•"/>
            </a:pPr>
            <a:endParaRPr lang="en-US" dirty="0">
              <a:cs typeface="Calibri" panose="020F0502020204030204" pitchFamily="34" charset="0"/>
            </a:endParaRPr>
          </a:p>
        </p:txBody>
      </p:sp>
      <p:sp>
        <p:nvSpPr>
          <p:cNvPr id="5" name="Title 1">
            <a:extLst>
              <a:ext uri="{FF2B5EF4-FFF2-40B4-BE49-F238E27FC236}">
                <a16:creationId xmlns:a16="http://schemas.microsoft.com/office/drawing/2014/main" id="{E456675F-1F68-A777-9BFA-D8BF92C99437}"/>
              </a:ext>
            </a:extLst>
          </p:cNvPr>
          <p:cNvSpPr txBox="1">
            <a:spLocks/>
          </p:cNvSpPr>
          <p:nvPr/>
        </p:nvSpPr>
        <p:spPr>
          <a:xfrm>
            <a:off x="757665" y="202542"/>
            <a:ext cx="7072206" cy="600235"/>
          </a:xfrm>
          <a:prstGeom prst="rect">
            <a:avLst/>
          </a:prstGeom>
        </p:spPr>
        <p:txBody>
          <a:bodyPr>
            <a:noAutofit/>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2800" dirty="0">
                <a:solidFill>
                  <a:schemeClr val="tx1"/>
                </a:solidFill>
                <a:latin typeface="Gill Sans MT" panose="020B0502020104020203" pitchFamily="34" charset="0"/>
              </a:rPr>
              <a:t>Bolted Joint Problem: Performance</a:t>
            </a:r>
          </a:p>
        </p:txBody>
      </p:sp>
      <p:sp>
        <p:nvSpPr>
          <p:cNvPr id="6" name="TextBox 5">
            <a:extLst>
              <a:ext uri="{FF2B5EF4-FFF2-40B4-BE49-F238E27FC236}">
                <a16:creationId xmlns:a16="http://schemas.microsoft.com/office/drawing/2014/main" id="{EDEA6E24-2126-2301-7B95-2CD0656C30EB}"/>
              </a:ext>
            </a:extLst>
          </p:cNvPr>
          <p:cNvSpPr txBox="1"/>
          <p:nvPr/>
        </p:nvSpPr>
        <p:spPr>
          <a:xfrm>
            <a:off x="4186926" y="6485225"/>
            <a:ext cx="8278629" cy="353943"/>
          </a:xfrm>
          <a:prstGeom prst="rect">
            <a:avLst/>
          </a:prstGeom>
          <a:noFill/>
        </p:spPr>
        <p:txBody>
          <a:bodyPr wrap="square" rtlCol="0">
            <a:spAutoFit/>
          </a:bodyPr>
          <a:lstStyle/>
          <a:p>
            <a:r>
              <a:rPr lang="en-US" sz="1700" dirty="0">
                <a:latin typeface="Calibri" panose="020F0502020204030204" pitchFamily="34" charset="0"/>
                <a:cs typeface="Calibri" panose="020F0502020204030204" pitchFamily="34" charset="0"/>
              </a:rPr>
              <a:t>* On SNL ascicgpu15, 16, 17 machines (Intel Skylake CPU processor), Schwarz </a:t>
            </a:r>
            <a:r>
              <a:rPr lang="en-US" sz="1700" dirty="0" err="1">
                <a:latin typeface="Calibri" panose="020F0502020204030204" pitchFamily="34" charset="0"/>
                <a:cs typeface="Calibri" panose="020F0502020204030204" pitchFamily="34" charset="0"/>
              </a:rPr>
              <a:t>tol</a:t>
            </a:r>
            <a:r>
              <a:rPr lang="en-US" sz="1700" dirty="0">
                <a:latin typeface="Calibri" panose="020F0502020204030204" pitchFamily="34" charset="0"/>
                <a:cs typeface="Calibri" panose="020F0502020204030204" pitchFamily="34" charset="0"/>
              </a:rPr>
              <a:t> = 1e-6.</a:t>
            </a:r>
          </a:p>
        </p:txBody>
      </p:sp>
      <mc:AlternateContent xmlns:mc="http://schemas.openxmlformats.org/markup-compatibility/2006">
        <mc:Choice xmlns:a14="http://schemas.microsoft.com/office/drawing/2010/main" Requires="a14">
          <p:graphicFrame>
            <p:nvGraphicFramePr>
              <p:cNvPr id="10" name="Table 9">
                <a:extLst>
                  <a:ext uri="{FF2B5EF4-FFF2-40B4-BE49-F238E27FC236}">
                    <a16:creationId xmlns:a16="http://schemas.microsoft.com/office/drawing/2014/main" id="{B722EEB7-16A2-4237-A9EE-3C7CE28B04B4}"/>
                  </a:ext>
                </a:extLst>
              </p:cNvPr>
              <p:cNvGraphicFramePr>
                <a:graphicFrameLocks noGrp="1"/>
              </p:cNvGraphicFramePr>
              <p:nvPr>
                <p:extLst>
                  <p:ext uri="{D42A27DB-BD31-4B8C-83A1-F6EECF244321}">
                    <p14:modId xmlns:p14="http://schemas.microsoft.com/office/powerpoint/2010/main" val="3706083514"/>
                  </p:ext>
                </p:extLst>
              </p:nvPr>
            </p:nvGraphicFramePr>
            <p:xfrm>
              <a:off x="629920" y="1051560"/>
              <a:ext cx="9668192" cy="2103120"/>
            </p:xfrm>
            <a:graphic>
              <a:graphicData uri="http://schemas.openxmlformats.org/drawingml/2006/table">
                <a:tbl>
                  <a:tblPr firstRow="1" bandRow="1">
                    <a:tableStyleId>{5C22544A-7EE6-4342-B048-85BDC9FD1C3A}</a:tableStyleId>
                  </a:tblPr>
                  <a:tblGrid>
                    <a:gridCol w="3205480">
                      <a:extLst>
                        <a:ext uri="{9D8B030D-6E8A-4147-A177-3AD203B41FA5}">
                          <a16:colId xmlns:a16="http://schemas.microsoft.com/office/drawing/2014/main" val="362421120"/>
                        </a:ext>
                      </a:extLst>
                    </a:gridCol>
                    <a:gridCol w="2307336">
                      <a:extLst>
                        <a:ext uri="{9D8B030D-6E8A-4147-A177-3AD203B41FA5}">
                          <a16:colId xmlns:a16="http://schemas.microsoft.com/office/drawing/2014/main" val="866231217"/>
                        </a:ext>
                      </a:extLst>
                    </a:gridCol>
                    <a:gridCol w="2042922">
                      <a:extLst>
                        <a:ext uri="{9D8B030D-6E8A-4147-A177-3AD203B41FA5}">
                          <a16:colId xmlns:a16="http://schemas.microsoft.com/office/drawing/2014/main" val="2827802535"/>
                        </a:ext>
                      </a:extLst>
                    </a:gridCol>
                    <a:gridCol w="2112454">
                      <a:extLst>
                        <a:ext uri="{9D8B030D-6E8A-4147-A177-3AD203B41FA5}">
                          <a16:colId xmlns:a16="http://schemas.microsoft.com/office/drawing/2014/main" val="1213269000"/>
                        </a:ext>
                      </a:extLst>
                    </a:gridCol>
                  </a:tblGrid>
                  <a:tr h="0">
                    <a:tc>
                      <a:txBody>
                        <a:bodyPr/>
                        <a:lstStyle/>
                        <a:p>
                          <a:pPr algn="ctr"/>
                          <a:endParaRPr lang="en-US" dirty="0">
                            <a:solidFill>
                              <a:schemeClr val="tx1"/>
                            </a:solidFill>
                            <a:latin typeface="Calibi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CPU times (64 procs*)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Avg # Schwarz </a:t>
                          </a:r>
                          <a:r>
                            <a:rPr lang="en-US" dirty="0" err="1">
                              <a:solidFill>
                                <a:schemeClr val="tx1"/>
                              </a:solidFill>
                              <a:latin typeface="Calibiri"/>
                            </a:rPr>
                            <a:t>iters</a:t>
                          </a:r>
                          <a:endParaRPr lang="en-US" dirty="0">
                            <a:solidFill>
                              <a:schemeClr val="tx1"/>
                            </a:solidFill>
                            <a:latin typeface="Calibi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Max # Schwarz </a:t>
                          </a:r>
                          <a:r>
                            <a:rPr lang="en-US" dirty="0" err="1">
                              <a:solidFill>
                                <a:schemeClr val="tx1"/>
                              </a:solidFill>
                              <a:latin typeface="Calibiri"/>
                            </a:rPr>
                            <a:t>iters</a:t>
                          </a:r>
                          <a:endParaRPr lang="en-US" dirty="0">
                            <a:solidFill>
                              <a:schemeClr val="tx1"/>
                            </a:solidFill>
                            <a:latin typeface="Calibi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41283678"/>
                      </a:ext>
                    </a:extLst>
                  </a:tr>
                  <a:tr h="0">
                    <a:tc>
                      <a:txBody>
                        <a:bodyPr/>
                        <a:lstStyle/>
                        <a:p>
                          <a:pPr algn="ctr"/>
                          <a:r>
                            <a:rPr lang="en-US" dirty="0">
                              <a:solidFill>
                                <a:schemeClr val="tx1"/>
                              </a:solidFill>
                              <a:latin typeface="Calibiri"/>
                            </a:rPr>
                            <a:t>Single Domain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DD7"/>
                        </a:solidFill>
                      </a:tcPr>
                    </a:tc>
                    <a:tc>
                      <a:txBody>
                        <a:bodyPr/>
                        <a:lstStyle/>
                        <a:p>
                          <a:pPr algn="ctr"/>
                          <a:r>
                            <a:rPr lang="en-US" dirty="0">
                              <a:solidFill>
                                <a:schemeClr val="tx1"/>
                              </a:solidFill>
                              <a:latin typeface="Calibiri"/>
                            </a:rPr>
                            <a:t>3h 34m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DD7"/>
                        </a:solidFill>
                      </a:tcPr>
                    </a:tc>
                    <a:tc>
                      <a:txBody>
                        <a:bodyPr/>
                        <a:lstStyle/>
                        <a:p>
                          <a:pPr algn="ctr"/>
                          <a14:m>
                            <m:oMathPara xmlns:m="http://schemas.openxmlformats.org/officeDocument/2006/math">
                              <m:oMathParaPr>
                                <m:jc m:val="centerGroup"/>
                              </m:oMathParaPr>
                              <m:oMath xmlns:m="http://schemas.openxmlformats.org/officeDocument/2006/math">
                                <m:r>
                                  <a:rPr lang="en-US" i="1" dirty="0" smtClean="0">
                                    <a:solidFill>
                                      <a:schemeClr val="tx1"/>
                                    </a:solidFill>
                                    <a:latin typeface="Cambria Math" panose="02040503050406030204" pitchFamily="18" charset="0"/>
                                  </a:rPr>
                                  <m:t>−</m:t>
                                </m:r>
                              </m:oMath>
                            </m:oMathPara>
                          </a14:m>
                          <a:endParaRPr lang="en-US" dirty="0">
                            <a:solidFill>
                              <a:schemeClr val="tx1"/>
                            </a:solidFill>
                            <a:latin typeface="Calibi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i="1" dirty="0" smtClean="0">
                                    <a:solidFill>
                                      <a:schemeClr val="tx1"/>
                                    </a:solidFill>
                                    <a:latin typeface="Cambria Math" panose="02040503050406030204" pitchFamily="18" charset="0"/>
                                  </a:rPr>
                                  <m:t>−</m:t>
                                </m:r>
                              </m:oMath>
                            </m:oMathPara>
                          </a14:m>
                          <a:endParaRPr lang="en-US" dirty="0">
                            <a:solidFill>
                              <a:schemeClr val="tx1"/>
                            </a:solidFill>
                            <a:latin typeface="Calibi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5968855"/>
                      </a:ext>
                    </a:extLst>
                  </a:tr>
                  <a:tr h="0">
                    <a:tc>
                      <a:txBody>
                        <a:bodyPr/>
                        <a:lstStyle/>
                        <a:p>
                          <a:pPr algn="ctr"/>
                          <a:r>
                            <a:rPr lang="en-US" dirty="0">
                              <a:solidFill>
                                <a:schemeClr val="tx1"/>
                              </a:solidFill>
                              <a:latin typeface="Calibiri"/>
                            </a:rPr>
                            <a:t>Schwarz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DD7"/>
                        </a:solidFill>
                      </a:tcPr>
                    </a:tc>
                    <a:tc>
                      <a:txBody>
                        <a:bodyPr/>
                        <a:lstStyle/>
                        <a:p>
                          <a:pPr algn="ctr"/>
                          <a:r>
                            <a:rPr lang="en-US" dirty="0">
                              <a:solidFill>
                                <a:schemeClr val="tx1"/>
                              </a:solidFill>
                              <a:latin typeface="Calibiri"/>
                            </a:rPr>
                            <a:t>2h 42m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DD7"/>
                        </a:solidFill>
                      </a:tcPr>
                    </a:tc>
                    <a:tc>
                      <a:txBody>
                        <a:bodyPr/>
                        <a:lstStyle/>
                        <a:p>
                          <a:pPr algn="ctr"/>
                          <a:r>
                            <a:rPr lang="en-US" dirty="0">
                              <a:solidFill>
                                <a:schemeClr val="tx1"/>
                              </a:solidFill>
                              <a:latin typeface="Calibiri"/>
                            </a:rPr>
                            <a:t>3.22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37168216"/>
                      </a:ext>
                    </a:extLst>
                  </a:tr>
                  <a:tr h="0">
                    <a:tc>
                      <a:txBody>
                        <a:bodyPr/>
                        <a:lstStyle/>
                        <a:p>
                          <a:pPr algn="ctr"/>
                          <a:r>
                            <a:rPr lang="en-US" dirty="0">
                              <a:solidFill>
                                <a:schemeClr val="tx1"/>
                              </a:solidFill>
                              <a:latin typeface="Calibiri"/>
                            </a:rPr>
                            <a:t>Single Domain (finer)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17h 00m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i="1" dirty="0" smtClean="0">
                                    <a:solidFill>
                                      <a:schemeClr val="tx1"/>
                                    </a:solidFill>
                                    <a:latin typeface="Cambria Math" panose="02040503050406030204" pitchFamily="18" charset="0"/>
                                  </a:rPr>
                                  <m:t>− </m:t>
                                </m:r>
                              </m:oMath>
                            </m:oMathPara>
                          </a14:m>
                          <a:endParaRPr lang="en-US" dirty="0">
                            <a:solidFill>
                              <a:schemeClr val="tx1"/>
                            </a:solidFill>
                            <a:latin typeface="Calibi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i="1" dirty="0" smtClean="0">
                                    <a:solidFill>
                                      <a:schemeClr val="tx1"/>
                                    </a:solidFill>
                                    <a:latin typeface="Cambria Math" panose="02040503050406030204" pitchFamily="18" charset="0"/>
                                  </a:rPr>
                                  <m:t>−</m:t>
                                </m:r>
                              </m:oMath>
                            </m:oMathPara>
                          </a14:m>
                          <a:endParaRPr lang="en-US" dirty="0">
                            <a:solidFill>
                              <a:schemeClr val="tx1"/>
                            </a:solidFill>
                            <a:latin typeface="Calibi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77261220"/>
                      </a:ext>
                    </a:extLst>
                  </a:tr>
                  <a:tr h="0">
                    <a:tc>
                      <a:txBody>
                        <a:bodyPr/>
                        <a:lstStyle/>
                        <a:p>
                          <a:pPr algn="ctr"/>
                          <a:r>
                            <a:rPr lang="en-US" dirty="0">
                              <a:solidFill>
                                <a:schemeClr val="tx1"/>
                              </a:solidFill>
                              <a:latin typeface="Calibiri"/>
                            </a:rPr>
                            <a:t>Schwarz (finer mesh of bolts)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29h 29m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3.28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19180637"/>
                      </a:ext>
                    </a:extLst>
                  </a:tr>
                </a:tbl>
              </a:graphicData>
            </a:graphic>
          </p:graphicFrame>
        </mc:Choice>
        <mc:Fallback>
          <p:graphicFrame>
            <p:nvGraphicFramePr>
              <p:cNvPr id="10" name="Table 9">
                <a:extLst>
                  <a:ext uri="{FF2B5EF4-FFF2-40B4-BE49-F238E27FC236}">
                    <a16:creationId xmlns:a16="http://schemas.microsoft.com/office/drawing/2014/main" id="{B722EEB7-16A2-4237-A9EE-3C7CE28B04B4}"/>
                  </a:ext>
                </a:extLst>
              </p:cNvPr>
              <p:cNvGraphicFramePr>
                <a:graphicFrameLocks noGrp="1"/>
              </p:cNvGraphicFramePr>
              <p:nvPr>
                <p:extLst>
                  <p:ext uri="{D42A27DB-BD31-4B8C-83A1-F6EECF244321}">
                    <p14:modId xmlns:p14="http://schemas.microsoft.com/office/powerpoint/2010/main" val="3706083514"/>
                  </p:ext>
                </p:extLst>
              </p:nvPr>
            </p:nvGraphicFramePr>
            <p:xfrm>
              <a:off x="629920" y="1051560"/>
              <a:ext cx="9668192" cy="2103120"/>
            </p:xfrm>
            <a:graphic>
              <a:graphicData uri="http://schemas.openxmlformats.org/drawingml/2006/table">
                <a:tbl>
                  <a:tblPr firstRow="1" bandRow="1">
                    <a:tableStyleId>{5C22544A-7EE6-4342-B048-85BDC9FD1C3A}</a:tableStyleId>
                  </a:tblPr>
                  <a:tblGrid>
                    <a:gridCol w="3205480">
                      <a:extLst>
                        <a:ext uri="{9D8B030D-6E8A-4147-A177-3AD203B41FA5}">
                          <a16:colId xmlns:a16="http://schemas.microsoft.com/office/drawing/2014/main" val="362421120"/>
                        </a:ext>
                      </a:extLst>
                    </a:gridCol>
                    <a:gridCol w="2307336">
                      <a:extLst>
                        <a:ext uri="{9D8B030D-6E8A-4147-A177-3AD203B41FA5}">
                          <a16:colId xmlns:a16="http://schemas.microsoft.com/office/drawing/2014/main" val="866231217"/>
                        </a:ext>
                      </a:extLst>
                    </a:gridCol>
                    <a:gridCol w="2042922">
                      <a:extLst>
                        <a:ext uri="{9D8B030D-6E8A-4147-A177-3AD203B41FA5}">
                          <a16:colId xmlns:a16="http://schemas.microsoft.com/office/drawing/2014/main" val="2827802535"/>
                        </a:ext>
                      </a:extLst>
                    </a:gridCol>
                    <a:gridCol w="2112454">
                      <a:extLst>
                        <a:ext uri="{9D8B030D-6E8A-4147-A177-3AD203B41FA5}">
                          <a16:colId xmlns:a16="http://schemas.microsoft.com/office/drawing/2014/main" val="1213269000"/>
                        </a:ext>
                      </a:extLst>
                    </a:gridCol>
                  </a:tblGrid>
                  <a:tr h="640080">
                    <a:tc>
                      <a:txBody>
                        <a:bodyPr/>
                        <a:lstStyle/>
                        <a:p>
                          <a:pPr algn="ctr"/>
                          <a:endParaRPr lang="en-US" dirty="0">
                            <a:solidFill>
                              <a:schemeClr val="tx1"/>
                            </a:solidFill>
                            <a:latin typeface="Calibi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CPU times (64 procs*)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Avg # Schwarz </a:t>
                          </a:r>
                          <a:r>
                            <a:rPr lang="en-US" dirty="0" err="1">
                              <a:solidFill>
                                <a:schemeClr val="tx1"/>
                              </a:solidFill>
                              <a:latin typeface="Calibiri"/>
                            </a:rPr>
                            <a:t>iters</a:t>
                          </a:r>
                          <a:endParaRPr lang="en-US" dirty="0">
                            <a:solidFill>
                              <a:schemeClr val="tx1"/>
                            </a:solidFill>
                            <a:latin typeface="Calibi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Max # Schwarz </a:t>
                          </a:r>
                          <a:r>
                            <a:rPr lang="en-US" dirty="0" err="1">
                              <a:solidFill>
                                <a:schemeClr val="tx1"/>
                              </a:solidFill>
                              <a:latin typeface="Calibiri"/>
                            </a:rPr>
                            <a:t>iters</a:t>
                          </a:r>
                          <a:endParaRPr lang="en-US" dirty="0">
                            <a:solidFill>
                              <a:schemeClr val="tx1"/>
                            </a:solidFill>
                            <a:latin typeface="Calibi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41283678"/>
                      </a:ext>
                    </a:extLst>
                  </a:tr>
                  <a:tr h="365760">
                    <a:tc>
                      <a:txBody>
                        <a:bodyPr/>
                        <a:lstStyle/>
                        <a:p>
                          <a:pPr algn="ctr"/>
                          <a:r>
                            <a:rPr lang="en-US" dirty="0">
                              <a:solidFill>
                                <a:schemeClr val="tx1"/>
                              </a:solidFill>
                              <a:latin typeface="Calibiri"/>
                            </a:rPr>
                            <a:t>Single Domain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DD7"/>
                        </a:solidFill>
                      </a:tcPr>
                    </a:tc>
                    <a:tc>
                      <a:txBody>
                        <a:bodyPr/>
                        <a:lstStyle/>
                        <a:p>
                          <a:pPr algn="ctr"/>
                          <a:r>
                            <a:rPr lang="en-US" dirty="0">
                              <a:solidFill>
                                <a:schemeClr val="tx1"/>
                              </a:solidFill>
                              <a:latin typeface="Calibiri"/>
                            </a:rPr>
                            <a:t>3h 34m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DD7"/>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70448" t="-183333" r="-104179" b="-326667"/>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57637" t="-183333" r="-576" b="-326667"/>
                          </a:stretch>
                        </a:blipFill>
                      </a:tcPr>
                    </a:tc>
                    <a:extLst>
                      <a:ext uri="{0D108BD9-81ED-4DB2-BD59-A6C34878D82A}">
                        <a16:rowId xmlns:a16="http://schemas.microsoft.com/office/drawing/2014/main" val="255968855"/>
                      </a:ext>
                    </a:extLst>
                  </a:tr>
                  <a:tr h="365760">
                    <a:tc>
                      <a:txBody>
                        <a:bodyPr/>
                        <a:lstStyle/>
                        <a:p>
                          <a:pPr algn="ctr"/>
                          <a:r>
                            <a:rPr lang="en-US" dirty="0">
                              <a:solidFill>
                                <a:schemeClr val="tx1"/>
                              </a:solidFill>
                              <a:latin typeface="Calibiri"/>
                            </a:rPr>
                            <a:t>Schwarz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DD7"/>
                        </a:solidFill>
                      </a:tcPr>
                    </a:tc>
                    <a:tc>
                      <a:txBody>
                        <a:bodyPr/>
                        <a:lstStyle/>
                        <a:p>
                          <a:pPr algn="ctr"/>
                          <a:r>
                            <a:rPr lang="en-US" dirty="0">
                              <a:solidFill>
                                <a:schemeClr val="tx1"/>
                              </a:solidFill>
                              <a:latin typeface="Calibiri"/>
                            </a:rPr>
                            <a:t>2h 42m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DD7"/>
                        </a:solidFill>
                      </a:tcPr>
                    </a:tc>
                    <a:tc>
                      <a:txBody>
                        <a:bodyPr/>
                        <a:lstStyle/>
                        <a:p>
                          <a:pPr algn="ctr"/>
                          <a:r>
                            <a:rPr lang="en-US" dirty="0">
                              <a:solidFill>
                                <a:schemeClr val="tx1"/>
                              </a:solidFill>
                              <a:latin typeface="Calibiri"/>
                            </a:rPr>
                            <a:t>3.22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37168216"/>
                      </a:ext>
                    </a:extLst>
                  </a:tr>
                  <a:tr h="365760">
                    <a:tc>
                      <a:txBody>
                        <a:bodyPr/>
                        <a:lstStyle/>
                        <a:p>
                          <a:pPr algn="ctr"/>
                          <a:r>
                            <a:rPr lang="en-US" dirty="0">
                              <a:solidFill>
                                <a:schemeClr val="tx1"/>
                              </a:solidFill>
                              <a:latin typeface="Calibiri"/>
                            </a:rPr>
                            <a:t>Single Domain (finer)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17h 00m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70448" t="-385000" r="-104179" b="-125000"/>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57637" t="-385000" r="-576" b="-125000"/>
                          </a:stretch>
                        </a:blipFill>
                      </a:tcPr>
                    </a:tc>
                    <a:extLst>
                      <a:ext uri="{0D108BD9-81ED-4DB2-BD59-A6C34878D82A}">
                        <a16:rowId xmlns:a16="http://schemas.microsoft.com/office/drawing/2014/main" val="3877261220"/>
                      </a:ext>
                    </a:extLst>
                  </a:tr>
                  <a:tr h="365760">
                    <a:tc>
                      <a:txBody>
                        <a:bodyPr/>
                        <a:lstStyle/>
                        <a:p>
                          <a:pPr algn="ctr"/>
                          <a:r>
                            <a:rPr lang="en-US" dirty="0">
                              <a:solidFill>
                                <a:schemeClr val="tx1"/>
                              </a:solidFill>
                              <a:latin typeface="Calibiri"/>
                            </a:rPr>
                            <a:t>Schwarz (finer mesh of bolts)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29h 29m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3.28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19180637"/>
                      </a:ext>
                    </a:extLst>
                  </a:tr>
                </a:tbl>
              </a:graphicData>
            </a:graphic>
          </p:graphicFrame>
        </mc:Fallback>
      </mc:AlternateContent>
      <p:pic>
        <p:nvPicPr>
          <p:cNvPr id="11" name="Picture 10">
            <a:extLst>
              <a:ext uri="{FF2B5EF4-FFF2-40B4-BE49-F238E27FC236}">
                <a16:creationId xmlns:a16="http://schemas.microsoft.com/office/drawing/2014/main" id="{B1CEA498-4A20-A429-E106-643F6B8A45E8}"/>
              </a:ext>
            </a:extLst>
          </p:cNvPr>
          <p:cNvPicPr>
            <a:picLocks noChangeAspect="1"/>
          </p:cNvPicPr>
          <p:nvPr/>
        </p:nvPicPr>
        <p:blipFill>
          <a:blip r:embed="rId4"/>
          <a:stretch>
            <a:fillRect/>
          </a:stretch>
        </p:blipFill>
        <p:spPr>
          <a:xfrm>
            <a:off x="10508341" y="1862296"/>
            <a:ext cx="1389733" cy="813251"/>
          </a:xfrm>
          <a:prstGeom prst="rect">
            <a:avLst/>
          </a:prstGeom>
        </p:spPr>
      </p:pic>
    </p:spTree>
    <p:extLst>
      <p:ext uri="{BB962C8B-B14F-4D97-AF65-F5344CB8AC3E}">
        <p14:creationId xmlns:p14="http://schemas.microsoft.com/office/powerpoint/2010/main" val="133527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EA3595-7E6E-49CF-90A8-6C72008A91AE}"/>
              </a:ext>
            </a:extLst>
          </p:cNvPr>
          <p:cNvPicPr>
            <a:picLocks noChangeAspect="1"/>
          </p:cNvPicPr>
          <p:nvPr/>
        </p:nvPicPr>
        <p:blipFill>
          <a:blip r:embed="rId3"/>
          <a:stretch>
            <a:fillRect/>
          </a:stretch>
        </p:blipFill>
        <p:spPr>
          <a:xfrm>
            <a:off x="5773115" y="3666689"/>
            <a:ext cx="6186310" cy="2862322"/>
          </a:xfrm>
          <a:prstGeom prst="rect">
            <a:avLst/>
          </a:prstGeom>
        </p:spPr>
      </p:pic>
      <p:sp>
        <p:nvSpPr>
          <p:cNvPr id="5" name="Title 1"/>
          <p:cNvSpPr txBox="1">
            <a:spLocks/>
          </p:cNvSpPr>
          <p:nvPr/>
        </p:nvSpPr>
        <p:spPr>
          <a:xfrm>
            <a:off x="751922" y="199342"/>
            <a:ext cx="8923309" cy="476619"/>
          </a:xfrm>
          <a:prstGeom prst="rect">
            <a:avLst/>
          </a:prstGeom>
          <a:solidFill>
            <a:schemeClr val="bg1"/>
          </a:solidFill>
        </p:spPr>
        <p:txBody>
          <a:bodyPr>
            <a:noAutofit/>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2800" dirty="0">
                <a:solidFill>
                  <a:schemeClr val="tx1"/>
                </a:solidFill>
                <a:latin typeface="Gill Sans MT" panose="020B0502020104020203" pitchFamily="34" charset="0"/>
              </a:rPr>
              <a:t>Requirements for Multiscale Coupling Method</a:t>
            </a:r>
          </a:p>
        </p:txBody>
      </p:sp>
      <p:grpSp>
        <p:nvGrpSpPr>
          <p:cNvPr id="4" name="Group 3">
            <a:extLst>
              <a:ext uri="{FF2B5EF4-FFF2-40B4-BE49-F238E27FC236}">
                <a16:creationId xmlns:a16="http://schemas.microsoft.com/office/drawing/2014/main" id="{C560A20F-79F1-F1B0-5EA5-ED1B3422752C}"/>
              </a:ext>
            </a:extLst>
          </p:cNvPr>
          <p:cNvGrpSpPr/>
          <p:nvPr/>
        </p:nvGrpSpPr>
        <p:grpSpPr>
          <a:xfrm>
            <a:off x="232574" y="1012327"/>
            <a:ext cx="11726851" cy="5707887"/>
            <a:chOff x="232574" y="802777"/>
            <a:chExt cx="11726851" cy="5707887"/>
          </a:xfrm>
        </p:grpSpPr>
        <p:sp>
          <p:nvSpPr>
            <p:cNvPr id="6" name="Content Placeholder 2"/>
            <p:cNvSpPr txBox="1">
              <a:spLocks/>
            </p:cNvSpPr>
            <p:nvPr/>
          </p:nvSpPr>
          <p:spPr bwMode="auto">
            <a:xfrm>
              <a:off x="232574" y="802777"/>
              <a:ext cx="11726851" cy="34830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a:buFont typeface="Arial" panose="020B0604020202020204" pitchFamily="34" charset="0"/>
                <a:buChar char="•"/>
                <a:defRPr/>
              </a:pPr>
              <a:r>
                <a:rPr lang="en-US" sz="2000" dirty="0">
                  <a:latin typeface="+mn-lt"/>
                </a:rPr>
                <a:t>Coupling is </a:t>
              </a:r>
              <a:r>
                <a:rPr lang="en-US" sz="2000" b="1" i="1" dirty="0">
                  <a:latin typeface="+mn-lt"/>
                </a:rPr>
                <a:t>concurrent</a:t>
              </a:r>
              <a:r>
                <a:rPr lang="en-US" sz="2000" dirty="0">
                  <a:latin typeface="+mn-lt"/>
                </a:rPr>
                <a:t> (two-way)</a:t>
              </a:r>
            </a:p>
            <a:p>
              <a:pPr>
                <a:buFont typeface="Arial" panose="020B0604020202020204" pitchFamily="34" charset="0"/>
                <a:buChar char="•"/>
                <a:defRPr/>
              </a:pPr>
              <a:endParaRPr lang="en-US" sz="800" dirty="0">
                <a:latin typeface="+mn-lt"/>
              </a:endParaRPr>
            </a:p>
            <a:p>
              <a:pPr>
                <a:buFont typeface="Arial" panose="020B0604020202020204" pitchFamily="34" charset="0"/>
                <a:buChar char="•"/>
                <a:defRPr/>
              </a:pPr>
              <a:r>
                <a:rPr lang="en-US" sz="2000" b="1" i="1" dirty="0">
                  <a:latin typeface="+mn-lt"/>
                </a:rPr>
                <a:t>Ease of implementation </a:t>
              </a:r>
              <a:r>
                <a:rPr lang="en-US" sz="2000" dirty="0">
                  <a:latin typeface="+mn-lt"/>
                </a:rPr>
                <a:t>into existing massively-parallel HPC codes</a:t>
              </a:r>
              <a:endParaRPr lang="en-US" sz="2000" b="1" i="1" dirty="0">
                <a:latin typeface="+mn-lt"/>
              </a:endParaRPr>
            </a:p>
            <a:p>
              <a:pPr>
                <a:buFont typeface="Arial" panose="020B0604020202020204" pitchFamily="34" charset="0"/>
                <a:buChar char="•"/>
                <a:defRPr/>
              </a:pPr>
              <a:endParaRPr lang="en-US" sz="800" b="1" i="1" dirty="0">
                <a:latin typeface="+mn-lt"/>
              </a:endParaRPr>
            </a:p>
            <a:p>
              <a:pPr>
                <a:buFont typeface="Arial" panose="020B0604020202020204" pitchFamily="34" charset="0"/>
                <a:buChar char="•"/>
                <a:defRPr/>
              </a:pPr>
              <a:r>
                <a:rPr lang="en-US" sz="2000" b="1" i="1" dirty="0">
                  <a:latin typeface="+mn-lt"/>
                </a:rPr>
                <a:t>“Plug-and-play” framework</a:t>
              </a:r>
              <a:r>
                <a:rPr lang="en-US" sz="2000" dirty="0">
                  <a:latin typeface="+mn-lt"/>
                </a:rPr>
                <a:t>: simplifies task of meshing complex geometries </a:t>
              </a:r>
            </a:p>
            <a:p>
              <a:pPr>
                <a:buFont typeface="Arial" panose="020B0604020202020204" pitchFamily="34" charset="0"/>
                <a:buChar char="•"/>
                <a:defRPr/>
              </a:pPr>
              <a:endParaRPr lang="en-US" sz="400" dirty="0">
                <a:latin typeface="+mn-lt"/>
              </a:endParaRPr>
            </a:p>
            <a:p>
              <a:pPr lvl="1">
                <a:buClrTx/>
                <a:buFont typeface="Wingdings" panose="05000000000000000000" pitchFamily="2" charset="2"/>
                <a:buChar char="Ø"/>
                <a:defRPr/>
              </a:pPr>
              <a:r>
                <a:rPr lang="en-US" dirty="0">
                  <a:latin typeface="+mn-lt"/>
                </a:rPr>
                <a:t>Ability to couple regions with </a:t>
              </a:r>
              <a:r>
                <a:rPr lang="en-US" b="1" i="1" dirty="0">
                  <a:latin typeface="+mn-lt"/>
                </a:rPr>
                <a:t>different non-conformal meshes</a:t>
              </a:r>
              <a:r>
                <a:rPr lang="en-US" dirty="0">
                  <a:latin typeface="+mn-lt"/>
                </a:rPr>
                <a:t>, </a:t>
              </a:r>
              <a:r>
                <a:rPr lang="en-US" b="1" i="1" dirty="0">
                  <a:latin typeface="+mn-lt"/>
                </a:rPr>
                <a:t>different element types</a:t>
              </a:r>
              <a:r>
                <a:rPr lang="en-US" i="1" dirty="0">
                  <a:latin typeface="+mn-lt"/>
                </a:rPr>
                <a:t> </a:t>
              </a:r>
              <a:r>
                <a:rPr lang="en-US" dirty="0">
                  <a:latin typeface="+mn-lt"/>
                </a:rPr>
                <a:t>and </a:t>
              </a:r>
              <a:r>
                <a:rPr lang="en-US" b="1" i="1" dirty="0">
                  <a:latin typeface="+mn-lt"/>
                </a:rPr>
                <a:t>different levels of refinement</a:t>
              </a:r>
            </a:p>
            <a:p>
              <a:pPr lvl="1">
                <a:buClrTx/>
                <a:buFont typeface="Wingdings" panose="05000000000000000000" pitchFamily="2" charset="2"/>
                <a:buChar char="Ø"/>
                <a:defRPr/>
              </a:pPr>
              <a:endParaRPr lang="en-US" sz="400" b="1" i="1" dirty="0">
                <a:latin typeface="+mn-lt"/>
              </a:endParaRPr>
            </a:p>
            <a:p>
              <a:pPr lvl="1">
                <a:buClrTx/>
                <a:buFont typeface="Wingdings" panose="05000000000000000000" pitchFamily="2" charset="2"/>
                <a:buChar char="Ø"/>
                <a:defRPr/>
              </a:pPr>
              <a:r>
                <a:rPr lang="en-US" dirty="0">
                  <a:latin typeface="+mn-lt"/>
                </a:rPr>
                <a:t>Ability to use </a:t>
              </a:r>
              <a:r>
                <a:rPr lang="en-US" b="1" i="1" dirty="0">
                  <a:latin typeface="+mn-lt"/>
                </a:rPr>
                <a:t>different solvers/time-integrators </a:t>
              </a:r>
              <a:r>
                <a:rPr lang="en-US" dirty="0">
                  <a:latin typeface="+mn-lt"/>
                </a:rPr>
                <a:t>in different regions</a:t>
              </a:r>
            </a:p>
            <a:p>
              <a:pPr lvl="1">
                <a:buClrTx/>
                <a:buFont typeface="Wingdings" panose="05000000000000000000" pitchFamily="2" charset="2"/>
                <a:buChar char="Ø"/>
                <a:defRPr/>
              </a:pPr>
              <a:endParaRPr lang="en-US" sz="400" dirty="0">
                <a:latin typeface="+mn-lt"/>
              </a:endParaRPr>
            </a:p>
            <a:p>
              <a:pPr marL="400050">
                <a:buClrTx/>
                <a:buFont typeface="Arial" panose="020B0604020202020204" pitchFamily="34" charset="0"/>
                <a:buChar char="•"/>
                <a:defRPr/>
              </a:pPr>
              <a:endParaRPr lang="en-US" dirty="0">
                <a:latin typeface="+mn-lt"/>
              </a:endParaRPr>
            </a:p>
            <a:p>
              <a:pPr>
                <a:buFont typeface="Wingdings" panose="05000000000000000000" pitchFamily="2" charset="2"/>
                <a:buChar char="q"/>
                <a:defRPr/>
              </a:pPr>
              <a:endParaRPr lang="en-US" sz="2000" dirty="0">
                <a:latin typeface="+mn-lt"/>
              </a:endParaRPr>
            </a:p>
            <a:p>
              <a:pPr>
                <a:defRPr/>
              </a:pPr>
              <a:endParaRPr lang="en-US" sz="2000" dirty="0">
                <a:latin typeface="+mn-lt"/>
              </a:endParaRPr>
            </a:p>
            <a:p>
              <a:pPr>
                <a:defRPr/>
              </a:pPr>
              <a:endParaRPr lang="en-US" sz="2000" dirty="0">
                <a:latin typeface="+mn-lt"/>
              </a:endParaRPr>
            </a:p>
          </p:txBody>
        </p:sp>
        <p:sp>
          <p:nvSpPr>
            <p:cNvPr id="8" name="TextBox 7">
              <a:extLst>
                <a:ext uri="{FF2B5EF4-FFF2-40B4-BE49-F238E27FC236}">
                  <a16:creationId xmlns:a16="http://schemas.microsoft.com/office/drawing/2014/main" id="{FD6185D4-B5CF-4FF1-9368-041B6239602A}"/>
                </a:ext>
              </a:extLst>
            </p:cNvPr>
            <p:cNvSpPr txBox="1"/>
            <p:nvPr/>
          </p:nvSpPr>
          <p:spPr>
            <a:xfrm>
              <a:off x="232574" y="3525231"/>
              <a:ext cx="5438917" cy="2985433"/>
            </a:xfrm>
            <a:prstGeom prst="rect">
              <a:avLst/>
            </a:prstGeom>
            <a:noFill/>
          </p:spPr>
          <p:txBody>
            <a:bodyPr wrap="square" rtlCol="0">
              <a:spAutoFit/>
            </a:bodyPr>
            <a:lstStyle/>
            <a:p>
              <a:pPr marL="342900" indent="-342900">
                <a:buFont typeface="Arial" panose="020B0604020202020204" pitchFamily="34" charset="0"/>
                <a:buChar char="•"/>
                <a:defRPr/>
              </a:pPr>
              <a:r>
                <a:rPr lang="en-US" sz="2000" b="1" i="1" dirty="0">
                  <a:latin typeface="+mn-lt"/>
                </a:rPr>
                <a:t>Scalable, fast, robust </a:t>
              </a:r>
              <a:r>
                <a:rPr lang="en-US" sz="2000" dirty="0">
                  <a:latin typeface="+mn-lt"/>
                </a:rPr>
                <a:t>(we target </a:t>
              </a:r>
              <a:r>
                <a:rPr lang="en-US" sz="2000" b="1" i="1" dirty="0">
                  <a:latin typeface="+mn-lt"/>
                </a:rPr>
                <a:t>real</a:t>
              </a:r>
              <a:r>
                <a:rPr lang="en-US" sz="2000" dirty="0">
                  <a:latin typeface="+mn-lt"/>
                </a:rPr>
                <a:t> engineering problems, e.g., analyses involving failure of bolted components!)</a:t>
              </a:r>
            </a:p>
            <a:p>
              <a:pPr marL="342900" indent="-342900">
                <a:buFont typeface="Arial" panose="020B0604020202020204" pitchFamily="34" charset="0"/>
                <a:buChar char="•"/>
                <a:defRPr/>
              </a:pPr>
              <a:endParaRPr lang="en-US" sz="400" dirty="0">
                <a:latin typeface="+mn-lt"/>
              </a:endParaRPr>
            </a:p>
            <a:p>
              <a:pPr marL="342900" indent="-342900">
                <a:buFont typeface="Arial" panose="020B0604020202020204" pitchFamily="34" charset="0"/>
                <a:buChar char="•"/>
                <a:defRPr/>
              </a:pPr>
              <a:endParaRPr lang="en-US" sz="400" dirty="0"/>
            </a:p>
            <a:p>
              <a:pPr marL="342900" indent="-342900">
                <a:buFont typeface="Arial" panose="020B0604020202020204" pitchFamily="34" charset="0"/>
                <a:buChar char="•"/>
                <a:defRPr/>
              </a:pPr>
              <a:endParaRPr lang="en-US" sz="400" dirty="0"/>
            </a:p>
            <a:p>
              <a:pPr marL="342900" indent="-342900">
                <a:buFont typeface="Arial" panose="020B0604020202020204" pitchFamily="34" charset="0"/>
                <a:buChar char="•"/>
                <a:defRPr/>
              </a:pPr>
              <a:r>
                <a:rPr lang="en-US" sz="2000" dirty="0"/>
                <a:t>Coupling does not introduce </a:t>
              </a:r>
              <a:r>
                <a:rPr lang="en-US" sz="2000" b="1" i="1" dirty="0"/>
                <a:t>nonphysical artifacts</a:t>
              </a:r>
            </a:p>
            <a:p>
              <a:pPr marL="285750" indent="-285750">
                <a:buFont typeface="Arial" panose="020B0604020202020204" pitchFamily="34" charset="0"/>
                <a:buChar char="•"/>
                <a:defRPr/>
              </a:pPr>
              <a:endParaRPr lang="en-US" sz="800" b="1" i="1" dirty="0"/>
            </a:p>
            <a:p>
              <a:pPr marL="342900" indent="-342900">
                <a:buFont typeface="Arial" panose="020B0604020202020204" pitchFamily="34" charset="0"/>
                <a:buChar char="•"/>
                <a:defRPr/>
              </a:pPr>
              <a:r>
                <a:rPr lang="en-US" sz="2000" b="1" i="1" dirty="0"/>
                <a:t>Theoretical</a:t>
              </a:r>
              <a:r>
                <a:rPr lang="en-US" sz="2000" dirty="0"/>
                <a:t> convergence properties/ guarantees</a:t>
              </a:r>
            </a:p>
            <a:p>
              <a:pPr marL="285750" indent="-285750">
                <a:buFont typeface="Courier New" panose="02070309020205020404" pitchFamily="49" charset="0"/>
                <a:buChar char="o"/>
                <a:defRPr/>
              </a:pPr>
              <a:endParaRPr lang="en-US" sz="800" dirty="0"/>
            </a:p>
            <a:p>
              <a:endParaRPr lang="en-US" sz="2000" dirty="0"/>
            </a:p>
          </p:txBody>
        </p:sp>
      </p:grpSp>
      <p:sp>
        <p:nvSpPr>
          <p:cNvPr id="2" name="Slide Number Placeholder 1">
            <a:extLst>
              <a:ext uri="{FF2B5EF4-FFF2-40B4-BE49-F238E27FC236}">
                <a16:creationId xmlns:a16="http://schemas.microsoft.com/office/drawing/2014/main" id="{C42A2538-F738-4D71-9821-4E1FAEC8ACB2}"/>
              </a:ext>
            </a:extLst>
          </p:cNvPr>
          <p:cNvSpPr>
            <a:spLocks noGrp="1"/>
          </p:cNvSpPr>
          <p:nvPr>
            <p:ph type="sldNum" sz="quarter" idx="12"/>
          </p:nvPr>
        </p:nvSpPr>
        <p:spPr/>
        <p:txBody>
          <a:bodyPr/>
          <a:lstStyle/>
          <a:p>
            <a:fld id="{A5E55A7B-7854-E145-92D9-B491DF4BAE2D}" type="slidenum">
              <a:rPr lang="en-US" smtClean="0"/>
              <a:pPr/>
              <a:t>5</a:t>
            </a:fld>
            <a:endParaRPr lang="en-US" dirty="0"/>
          </a:p>
        </p:txBody>
      </p:sp>
    </p:spTree>
    <p:extLst>
      <p:ext uri="{BB962C8B-B14F-4D97-AF65-F5344CB8AC3E}">
        <p14:creationId xmlns:p14="http://schemas.microsoft.com/office/powerpoint/2010/main" val="3763116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0F19F9-EE30-429B-91D8-103A08D473B1}"/>
              </a:ext>
            </a:extLst>
          </p:cNvPr>
          <p:cNvSpPr>
            <a:spLocks noGrp="1"/>
          </p:cNvSpPr>
          <p:nvPr>
            <p:ph type="sldNum" sz="quarter" idx="12"/>
          </p:nvPr>
        </p:nvSpPr>
        <p:spPr/>
        <p:txBody>
          <a:bodyPr/>
          <a:lstStyle/>
          <a:p>
            <a:fld id="{A5E55A7B-7854-E145-92D9-B491DF4BAE2D}" type="slidenum">
              <a:rPr lang="en-US" smtClean="0"/>
              <a:pPr/>
              <a:t>50</a:t>
            </a:fld>
            <a:endParaRPr lang="en-US" dirty="0"/>
          </a:p>
        </p:txBody>
      </p:sp>
      <p:sp>
        <p:nvSpPr>
          <p:cNvPr id="12" name="TextBox 11">
            <a:extLst>
              <a:ext uri="{FF2B5EF4-FFF2-40B4-BE49-F238E27FC236}">
                <a16:creationId xmlns:a16="http://schemas.microsoft.com/office/drawing/2014/main" id="{0187DCF8-74AC-496C-8B96-797E4F2F301C}"/>
              </a:ext>
            </a:extLst>
          </p:cNvPr>
          <p:cNvSpPr txBox="1"/>
          <p:nvPr/>
        </p:nvSpPr>
        <p:spPr>
          <a:xfrm>
            <a:off x="1510348" y="6534151"/>
            <a:ext cx="8278629" cy="353943"/>
          </a:xfrm>
          <a:prstGeom prst="rect">
            <a:avLst/>
          </a:prstGeom>
          <a:noFill/>
        </p:spPr>
        <p:txBody>
          <a:bodyPr wrap="square" rtlCol="0">
            <a:spAutoFit/>
          </a:bodyPr>
          <a:lstStyle/>
          <a:p>
            <a:r>
              <a:rPr lang="en-US" sz="1700" dirty="0">
                <a:solidFill>
                  <a:schemeClr val="bg1"/>
                </a:solidFill>
                <a:latin typeface="Calibri" panose="020F0502020204030204" pitchFamily="34" charset="0"/>
                <a:cs typeface="Calibri" panose="020F0502020204030204" pitchFamily="34" charset="0"/>
              </a:rPr>
              <a:t>* On SNL ascicgpu15, 16, 17 machines (Intel Skylake CPU processor), Schwarz </a:t>
            </a:r>
            <a:r>
              <a:rPr lang="en-US" sz="1700" dirty="0" err="1">
                <a:solidFill>
                  <a:schemeClr val="bg1"/>
                </a:solidFill>
                <a:latin typeface="Calibri" panose="020F0502020204030204" pitchFamily="34" charset="0"/>
                <a:cs typeface="Calibri" panose="020F0502020204030204" pitchFamily="34" charset="0"/>
              </a:rPr>
              <a:t>tol</a:t>
            </a:r>
            <a:r>
              <a:rPr lang="en-US" sz="1700" dirty="0">
                <a:solidFill>
                  <a:schemeClr val="bg1"/>
                </a:solidFill>
                <a:latin typeface="Calibri" panose="020F0502020204030204" pitchFamily="34" charset="0"/>
                <a:cs typeface="Calibri" panose="020F0502020204030204" pitchFamily="34" charset="0"/>
              </a:rPr>
              <a:t> = 1e-6.</a:t>
            </a:r>
          </a:p>
        </p:txBody>
      </p:sp>
      <p:sp>
        <p:nvSpPr>
          <p:cNvPr id="4" name="TextBox 3">
            <a:extLst>
              <a:ext uri="{FF2B5EF4-FFF2-40B4-BE49-F238E27FC236}">
                <a16:creationId xmlns:a16="http://schemas.microsoft.com/office/drawing/2014/main" id="{8813A080-B663-350C-162D-DE1B99463FDA}"/>
              </a:ext>
            </a:extLst>
          </p:cNvPr>
          <p:cNvSpPr txBox="1"/>
          <p:nvPr/>
        </p:nvSpPr>
        <p:spPr>
          <a:xfrm>
            <a:off x="176025" y="3634901"/>
            <a:ext cx="9612951" cy="3477875"/>
          </a:xfrm>
          <a:prstGeom prst="rect">
            <a:avLst/>
          </a:prstGeom>
          <a:noFill/>
        </p:spPr>
        <p:txBody>
          <a:bodyPr wrap="square" rtlCol="0">
            <a:spAutoFit/>
          </a:bodyPr>
          <a:lstStyle/>
          <a:p>
            <a:pPr marL="342900" indent="-342900">
              <a:buFont typeface="Arial" panose="020B0604020202020204" pitchFamily="34" charset="0"/>
              <a:buChar char="•"/>
            </a:pPr>
            <a:r>
              <a:rPr lang="en-US" sz="2000" dirty="0">
                <a:cs typeface="Calibri" panose="020F0502020204030204" pitchFamily="34" charset="0"/>
              </a:rPr>
              <a:t>Despite its iterative nature, Schwarz can actually be </a:t>
            </a:r>
            <a:r>
              <a:rPr lang="en-US" sz="2000" b="1" i="1" dirty="0">
                <a:cs typeface="Calibri" panose="020F0502020204030204" pitchFamily="34" charset="0"/>
              </a:rPr>
              <a:t>faster</a:t>
            </a:r>
            <a:r>
              <a:rPr lang="en-US" sz="2000" dirty="0">
                <a:cs typeface="Calibri" panose="020F0502020204030204" pitchFamily="34" charset="0"/>
              </a:rPr>
              <a:t> than single domain run for </a:t>
            </a:r>
            <a:r>
              <a:rPr lang="en-US" sz="2000" dirty="0" err="1">
                <a:cs typeface="Calibri" panose="020F0502020204030204" pitchFamily="34" charset="0"/>
              </a:rPr>
              <a:t>discretizations</a:t>
            </a:r>
            <a:r>
              <a:rPr lang="en-US" sz="2000" dirty="0">
                <a:cs typeface="Calibri" panose="020F0502020204030204" pitchFamily="34" charset="0"/>
              </a:rPr>
              <a:t> having comparable # of elements in the bolts.</a:t>
            </a:r>
          </a:p>
          <a:p>
            <a:pPr marL="342900" indent="-342900">
              <a:buFont typeface="Arial" panose="020B0604020202020204" pitchFamily="34" charset="0"/>
              <a:buChar char="•"/>
            </a:pPr>
            <a:endParaRPr lang="en-US" sz="400" dirty="0">
              <a:cs typeface="Calibri" panose="020F0502020204030204" pitchFamily="34" charset="0"/>
            </a:endParaRPr>
          </a:p>
          <a:p>
            <a:pPr marL="342900" indent="-342900">
              <a:buFont typeface="Arial" panose="020B0604020202020204" pitchFamily="34" charset="0"/>
              <a:buChar char="•"/>
            </a:pPr>
            <a:endParaRPr lang="en-US" sz="400" dirty="0">
              <a:cs typeface="Calibri" panose="020F0502020204030204" pitchFamily="34" charset="0"/>
            </a:endParaRPr>
          </a:p>
          <a:p>
            <a:pPr marL="800100" lvl="1" indent="-342900">
              <a:buFont typeface="Wingdings" panose="05000000000000000000" pitchFamily="2" charset="2"/>
              <a:buChar char="Ø"/>
            </a:pPr>
            <a:r>
              <a:rPr lang="en-US" sz="2000" dirty="0">
                <a:cs typeface="Calibri" panose="020F0502020204030204" pitchFamily="34" charset="0"/>
              </a:rPr>
              <a:t>Even if the method is more computationally expensive for some resolutions, it may be preferred for its ability to </a:t>
            </a:r>
            <a:r>
              <a:rPr lang="en-US" sz="2000" b="1" i="1" dirty="0">
                <a:cs typeface="Calibri" panose="020F0502020204030204" pitchFamily="34" charset="0"/>
              </a:rPr>
              <a:t>rapidly change </a:t>
            </a:r>
            <a:r>
              <a:rPr lang="en-US" sz="2000" dirty="0">
                <a:cs typeface="Calibri" panose="020F0502020204030204" pitchFamily="34" charset="0"/>
              </a:rPr>
              <a:t>and </a:t>
            </a:r>
            <a:r>
              <a:rPr lang="en-US" sz="2000" b="1" i="1" dirty="0">
                <a:cs typeface="Calibri" panose="020F0502020204030204" pitchFamily="34" charset="0"/>
              </a:rPr>
              <a:t>evaluate</a:t>
            </a:r>
            <a:r>
              <a:rPr lang="en-US" sz="2000" dirty="0">
                <a:cs typeface="Calibri" panose="020F0502020204030204" pitchFamily="34" charset="0"/>
              </a:rPr>
              <a:t> a </a:t>
            </a:r>
            <a:r>
              <a:rPr lang="en-US" sz="2000" b="1" i="1" dirty="0">
                <a:cs typeface="Calibri" panose="020F0502020204030204" pitchFamily="34" charset="0"/>
              </a:rPr>
              <a:t>variety </a:t>
            </a:r>
            <a:r>
              <a:rPr lang="en-US" sz="2000" dirty="0">
                <a:cs typeface="Calibri" panose="020F0502020204030204" pitchFamily="34" charset="0"/>
              </a:rPr>
              <a:t>of </a:t>
            </a:r>
            <a:r>
              <a:rPr lang="en-US" sz="2000" b="1" i="1" dirty="0">
                <a:cs typeface="Calibri" panose="020F0502020204030204" pitchFamily="34" charset="0"/>
              </a:rPr>
              <a:t>engineering designs</a:t>
            </a:r>
            <a:r>
              <a:rPr lang="en-US" sz="2000" dirty="0">
                <a:cs typeface="Calibri" panose="020F0502020204030204" pitchFamily="34" charset="0"/>
              </a:rPr>
              <a:t> (our typical use case).</a:t>
            </a:r>
          </a:p>
          <a:p>
            <a:pPr marL="342900" indent="-342900">
              <a:buFont typeface="Arial" panose="020B0604020202020204" pitchFamily="34" charset="0"/>
              <a:buChar char="•"/>
            </a:pPr>
            <a:endParaRPr lang="en-US" sz="400" dirty="0"/>
          </a:p>
          <a:p>
            <a:pPr marL="342900" indent="-342900">
              <a:buFont typeface="Arial" panose="020B0604020202020204" pitchFamily="34" charset="0"/>
              <a:buChar char="•"/>
            </a:pPr>
            <a:endParaRPr lang="en-US" sz="400" dirty="0"/>
          </a:p>
          <a:p>
            <a:pPr lvl="1"/>
            <a:endParaRPr lang="en-US" sz="2000" dirty="0">
              <a:cs typeface="Calibri" panose="020F0502020204030204" pitchFamily="34" charset="0"/>
            </a:endParaRPr>
          </a:p>
          <a:p>
            <a:pPr marL="342900" indent="-342900">
              <a:buFont typeface="Arial" panose="020B0604020202020204" pitchFamily="34" charset="0"/>
              <a:buChar char="•"/>
            </a:pPr>
            <a:endParaRPr lang="en-US" sz="400" dirty="0">
              <a:cs typeface="Calibri" panose="020F0502020204030204" pitchFamily="34" charset="0"/>
            </a:endParaRPr>
          </a:p>
          <a:p>
            <a:pPr marL="342900" indent="-342900">
              <a:buFont typeface="Arial" panose="020B0604020202020204" pitchFamily="34" charset="0"/>
              <a:buChar char="•"/>
            </a:pPr>
            <a:endParaRPr lang="en-US" sz="400" dirty="0">
              <a:cs typeface="Calibri" panose="020F0502020204030204" pitchFamily="34" charset="0"/>
            </a:endParaRPr>
          </a:p>
          <a:p>
            <a:pPr marL="342900" indent="-342900">
              <a:buFont typeface="Arial" panose="020B0604020202020204" pitchFamily="34" charset="0"/>
              <a:buChar char="•"/>
            </a:pPr>
            <a:endParaRPr lang="en-US" sz="2000" dirty="0">
              <a:cs typeface="Calibri" panose="020F0502020204030204" pitchFamily="34" charset="0"/>
            </a:endParaRPr>
          </a:p>
          <a:p>
            <a:pPr marL="342900" indent="-342900">
              <a:buFont typeface="Arial" panose="020B0604020202020204" pitchFamily="34" charset="0"/>
              <a:buChar char="•"/>
            </a:pPr>
            <a:endParaRPr lang="en-US" sz="2000" dirty="0">
              <a:cs typeface="Calibri" panose="020F0502020204030204" pitchFamily="34" charset="0"/>
            </a:endParaRPr>
          </a:p>
          <a:p>
            <a:pPr marL="342900" indent="-342900">
              <a:buFont typeface="Arial" panose="020B0604020202020204" pitchFamily="34" charset="0"/>
              <a:buChar char="•"/>
            </a:pPr>
            <a:endParaRPr lang="en-US" dirty="0">
              <a:cs typeface="Calibri" panose="020F0502020204030204" pitchFamily="34" charset="0"/>
            </a:endParaRPr>
          </a:p>
          <a:p>
            <a:pPr marL="342900" indent="-342900">
              <a:buFont typeface="Arial" panose="020B0604020202020204" pitchFamily="34" charset="0"/>
              <a:buChar char="•"/>
            </a:pPr>
            <a:endParaRPr lang="en-US" dirty="0">
              <a:cs typeface="Calibri" panose="020F0502020204030204" pitchFamily="34" charset="0"/>
            </a:endParaRPr>
          </a:p>
        </p:txBody>
      </p:sp>
      <p:sp>
        <p:nvSpPr>
          <p:cNvPr id="5" name="Title 1">
            <a:extLst>
              <a:ext uri="{FF2B5EF4-FFF2-40B4-BE49-F238E27FC236}">
                <a16:creationId xmlns:a16="http://schemas.microsoft.com/office/drawing/2014/main" id="{E77807E8-6A2B-0E03-3326-B78E6F2486EE}"/>
              </a:ext>
            </a:extLst>
          </p:cNvPr>
          <p:cNvSpPr txBox="1">
            <a:spLocks/>
          </p:cNvSpPr>
          <p:nvPr/>
        </p:nvSpPr>
        <p:spPr>
          <a:xfrm>
            <a:off x="757665" y="202542"/>
            <a:ext cx="7072206" cy="600235"/>
          </a:xfrm>
          <a:prstGeom prst="rect">
            <a:avLst/>
          </a:prstGeom>
        </p:spPr>
        <p:txBody>
          <a:bodyPr>
            <a:noAutofit/>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2800" dirty="0">
                <a:solidFill>
                  <a:schemeClr val="tx1"/>
                </a:solidFill>
                <a:latin typeface="Gill Sans MT" panose="020B0502020104020203" pitchFamily="34" charset="0"/>
              </a:rPr>
              <a:t>Bolted Joint Problem: Performance</a:t>
            </a:r>
          </a:p>
        </p:txBody>
      </p:sp>
      <p:sp>
        <p:nvSpPr>
          <p:cNvPr id="6" name="TextBox 5">
            <a:extLst>
              <a:ext uri="{FF2B5EF4-FFF2-40B4-BE49-F238E27FC236}">
                <a16:creationId xmlns:a16="http://schemas.microsoft.com/office/drawing/2014/main" id="{59D296BF-BD17-D9AE-706E-A7DB5E462493}"/>
              </a:ext>
            </a:extLst>
          </p:cNvPr>
          <p:cNvSpPr txBox="1"/>
          <p:nvPr/>
        </p:nvSpPr>
        <p:spPr>
          <a:xfrm>
            <a:off x="4186926" y="6485225"/>
            <a:ext cx="8278629" cy="353943"/>
          </a:xfrm>
          <a:prstGeom prst="rect">
            <a:avLst/>
          </a:prstGeom>
          <a:noFill/>
        </p:spPr>
        <p:txBody>
          <a:bodyPr wrap="square" rtlCol="0">
            <a:spAutoFit/>
          </a:bodyPr>
          <a:lstStyle/>
          <a:p>
            <a:r>
              <a:rPr lang="en-US" sz="1700" dirty="0">
                <a:latin typeface="Calibri" panose="020F0502020204030204" pitchFamily="34" charset="0"/>
                <a:cs typeface="Calibri" panose="020F0502020204030204" pitchFamily="34" charset="0"/>
              </a:rPr>
              <a:t>* On SNL ascicgpu15, 16, 17 machines (Intel Skylake CPU processor), Schwarz </a:t>
            </a:r>
            <a:r>
              <a:rPr lang="en-US" sz="1700" dirty="0" err="1">
                <a:latin typeface="Calibri" panose="020F0502020204030204" pitchFamily="34" charset="0"/>
                <a:cs typeface="Calibri" panose="020F0502020204030204" pitchFamily="34" charset="0"/>
              </a:rPr>
              <a:t>tol</a:t>
            </a:r>
            <a:r>
              <a:rPr lang="en-US" sz="1700" dirty="0">
                <a:latin typeface="Calibri" panose="020F0502020204030204" pitchFamily="34" charset="0"/>
                <a:cs typeface="Calibri" panose="020F0502020204030204" pitchFamily="34" charset="0"/>
              </a:rPr>
              <a:t> = 1e-6.</a:t>
            </a:r>
          </a:p>
        </p:txBody>
      </p:sp>
      <mc:AlternateContent xmlns:mc="http://schemas.openxmlformats.org/markup-compatibility/2006">
        <mc:Choice xmlns:a14="http://schemas.microsoft.com/office/drawing/2010/main" Requires="a14">
          <p:graphicFrame>
            <p:nvGraphicFramePr>
              <p:cNvPr id="10" name="Table 9">
                <a:extLst>
                  <a:ext uri="{FF2B5EF4-FFF2-40B4-BE49-F238E27FC236}">
                    <a16:creationId xmlns:a16="http://schemas.microsoft.com/office/drawing/2014/main" id="{B722EEB7-16A2-4237-A9EE-3C7CE28B04B4}"/>
                  </a:ext>
                </a:extLst>
              </p:cNvPr>
              <p:cNvGraphicFramePr>
                <a:graphicFrameLocks noGrp="1"/>
              </p:cNvGraphicFramePr>
              <p:nvPr>
                <p:extLst>
                  <p:ext uri="{D42A27DB-BD31-4B8C-83A1-F6EECF244321}">
                    <p14:modId xmlns:p14="http://schemas.microsoft.com/office/powerpoint/2010/main" val="474441439"/>
                  </p:ext>
                </p:extLst>
              </p:nvPr>
            </p:nvGraphicFramePr>
            <p:xfrm>
              <a:off x="629920" y="1051560"/>
              <a:ext cx="9668192" cy="2103120"/>
            </p:xfrm>
            <a:graphic>
              <a:graphicData uri="http://schemas.openxmlformats.org/drawingml/2006/table">
                <a:tbl>
                  <a:tblPr firstRow="1" bandRow="1">
                    <a:tableStyleId>{5C22544A-7EE6-4342-B048-85BDC9FD1C3A}</a:tableStyleId>
                  </a:tblPr>
                  <a:tblGrid>
                    <a:gridCol w="3205480">
                      <a:extLst>
                        <a:ext uri="{9D8B030D-6E8A-4147-A177-3AD203B41FA5}">
                          <a16:colId xmlns:a16="http://schemas.microsoft.com/office/drawing/2014/main" val="362421120"/>
                        </a:ext>
                      </a:extLst>
                    </a:gridCol>
                    <a:gridCol w="2307336">
                      <a:extLst>
                        <a:ext uri="{9D8B030D-6E8A-4147-A177-3AD203B41FA5}">
                          <a16:colId xmlns:a16="http://schemas.microsoft.com/office/drawing/2014/main" val="866231217"/>
                        </a:ext>
                      </a:extLst>
                    </a:gridCol>
                    <a:gridCol w="2042922">
                      <a:extLst>
                        <a:ext uri="{9D8B030D-6E8A-4147-A177-3AD203B41FA5}">
                          <a16:colId xmlns:a16="http://schemas.microsoft.com/office/drawing/2014/main" val="2827802535"/>
                        </a:ext>
                      </a:extLst>
                    </a:gridCol>
                    <a:gridCol w="2112454">
                      <a:extLst>
                        <a:ext uri="{9D8B030D-6E8A-4147-A177-3AD203B41FA5}">
                          <a16:colId xmlns:a16="http://schemas.microsoft.com/office/drawing/2014/main" val="1213269000"/>
                        </a:ext>
                      </a:extLst>
                    </a:gridCol>
                  </a:tblGrid>
                  <a:tr h="0">
                    <a:tc>
                      <a:txBody>
                        <a:bodyPr/>
                        <a:lstStyle/>
                        <a:p>
                          <a:pPr algn="ctr"/>
                          <a:endParaRPr lang="en-US" dirty="0">
                            <a:solidFill>
                              <a:schemeClr val="tx1"/>
                            </a:solidFill>
                            <a:latin typeface="Calibi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CPU times (64 procs*)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Avg # Schwarz </a:t>
                          </a:r>
                          <a:r>
                            <a:rPr lang="en-US" dirty="0" err="1">
                              <a:solidFill>
                                <a:schemeClr val="tx1"/>
                              </a:solidFill>
                              <a:latin typeface="Calibiri"/>
                            </a:rPr>
                            <a:t>iters</a:t>
                          </a:r>
                          <a:endParaRPr lang="en-US" dirty="0">
                            <a:solidFill>
                              <a:schemeClr val="tx1"/>
                            </a:solidFill>
                            <a:latin typeface="Calibi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Max # Schwarz </a:t>
                          </a:r>
                          <a:r>
                            <a:rPr lang="en-US" dirty="0" err="1">
                              <a:solidFill>
                                <a:schemeClr val="tx1"/>
                              </a:solidFill>
                              <a:latin typeface="Calibiri"/>
                            </a:rPr>
                            <a:t>iters</a:t>
                          </a:r>
                          <a:endParaRPr lang="en-US" dirty="0">
                            <a:solidFill>
                              <a:schemeClr val="tx1"/>
                            </a:solidFill>
                            <a:latin typeface="Calibi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41283678"/>
                      </a:ext>
                    </a:extLst>
                  </a:tr>
                  <a:tr h="0">
                    <a:tc>
                      <a:txBody>
                        <a:bodyPr/>
                        <a:lstStyle/>
                        <a:p>
                          <a:pPr algn="ctr"/>
                          <a:r>
                            <a:rPr lang="en-US" dirty="0">
                              <a:solidFill>
                                <a:schemeClr val="tx1"/>
                              </a:solidFill>
                              <a:latin typeface="Calibiri"/>
                            </a:rPr>
                            <a:t>Single Domain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3h 34m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i="1" dirty="0" smtClean="0">
                                    <a:solidFill>
                                      <a:schemeClr val="tx1"/>
                                    </a:solidFill>
                                    <a:latin typeface="Cambria Math" panose="02040503050406030204" pitchFamily="18" charset="0"/>
                                  </a:rPr>
                                  <m:t>−</m:t>
                                </m:r>
                              </m:oMath>
                            </m:oMathPara>
                          </a14:m>
                          <a:endParaRPr lang="en-US" dirty="0">
                            <a:solidFill>
                              <a:schemeClr val="tx1"/>
                            </a:solidFill>
                            <a:latin typeface="Calibi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i="1" dirty="0" smtClean="0">
                                    <a:solidFill>
                                      <a:schemeClr val="tx1"/>
                                    </a:solidFill>
                                    <a:latin typeface="Cambria Math" panose="02040503050406030204" pitchFamily="18" charset="0"/>
                                  </a:rPr>
                                  <m:t>−</m:t>
                                </m:r>
                              </m:oMath>
                            </m:oMathPara>
                          </a14:m>
                          <a:endParaRPr lang="en-US" dirty="0">
                            <a:solidFill>
                              <a:schemeClr val="tx1"/>
                            </a:solidFill>
                            <a:latin typeface="Calibi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5968855"/>
                      </a:ext>
                    </a:extLst>
                  </a:tr>
                  <a:tr h="0">
                    <a:tc>
                      <a:txBody>
                        <a:bodyPr/>
                        <a:lstStyle/>
                        <a:p>
                          <a:pPr algn="ctr"/>
                          <a:r>
                            <a:rPr lang="en-US" dirty="0">
                              <a:solidFill>
                                <a:schemeClr val="tx1"/>
                              </a:solidFill>
                              <a:latin typeface="Calibiri"/>
                            </a:rPr>
                            <a:t>Schwarz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2h 42m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3.22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37168216"/>
                      </a:ext>
                    </a:extLst>
                  </a:tr>
                  <a:tr h="0">
                    <a:tc>
                      <a:txBody>
                        <a:bodyPr/>
                        <a:lstStyle/>
                        <a:p>
                          <a:pPr algn="ctr"/>
                          <a:r>
                            <a:rPr lang="en-US" dirty="0">
                              <a:solidFill>
                                <a:schemeClr val="tx1"/>
                              </a:solidFill>
                              <a:latin typeface="Calibiri"/>
                            </a:rPr>
                            <a:t>Single Domain (finer)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r>
                            <a:rPr lang="en-US" dirty="0">
                              <a:solidFill>
                                <a:schemeClr val="tx1"/>
                              </a:solidFill>
                              <a:latin typeface="Calibiri"/>
                            </a:rPr>
                            <a:t>17h 00m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14:m>
                            <m:oMathPara xmlns:m="http://schemas.openxmlformats.org/officeDocument/2006/math">
                              <m:oMathParaPr>
                                <m:jc m:val="centerGroup"/>
                              </m:oMathParaPr>
                              <m:oMath xmlns:m="http://schemas.openxmlformats.org/officeDocument/2006/math">
                                <m:r>
                                  <a:rPr lang="en-US" i="1" dirty="0" smtClean="0">
                                    <a:solidFill>
                                      <a:schemeClr val="tx1"/>
                                    </a:solidFill>
                                    <a:latin typeface="Cambria Math" panose="02040503050406030204" pitchFamily="18" charset="0"/>
                                  </a:rPr>
                                  <m:t>− </m:t>
                                </m:r>
                              </m:oMath>
                            </m:oMathPara>
                          </a14:m>
                          <a:endParaRPr lang="en-US" dirty="0">
                            <a:solidFill>
                              <a:schemeClr val="tx1"/>
                            </a:solidFill>
                            <a:latin typeface="Calibi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i="1" dirty="0" smtClean="0">
                                    <a:solidFill>
                                      <a:schemeClr val="tx1"/>
                                    </a:solidFill>
                                    <a:latin typeface="Cambria Math" panose="02040503050406030204" pitchFamily="18" charset="0"/>
                                  </a:rPr>
                                  <m:t>−</m:t>
                                </m:r>
                              </m:oMath>
                            </m:oMathPara>
                          </a14:m>
                          <a:endParaRPr lang="en-US" dirty="0">
                            <a:solidFill>
                              <a:schemeClr val="tx1"/>
                            </a:solidFill>
                            <a:latin typeface="Calibi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77261220"/>
                      </a:ext>
                    </a:extLst>
                  </a:tr>
                  <a:tr h="0">
                    <a:tc>
                      <a:txBody>
                        <a:bodyPr/>
                        <a:lstStyle/>
                        <a:p>
                          <a:pPr algn="ctr"/>
                          <a:r>
                            <a:rPr lang="en-US" dirty="0">
                              <a:solidFill>
                                <a:schemeClr val="tx1"/>
                              </a:solidFill>
                              <a:latin typeface="Calibiri"/>
                            </a:rPr>
                            <a:t>Schwarz (finer mesh of bolts)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r>
                            <a:rPr lang="en-US" dirty="0">
                              <a:solidFill>
                                <a:schemeClr val="tx1"/>
                              </a:solidFill>
                              <a:latin typeface="Calibiri"/>
                            </a:rPr>
                            <a:t>29h 29m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r>
                            <a:rPr lang="en-US" dirty="0">
                              <a:solidFill>
                                <a:schemeClr val="tx1"/>
                              </a:solidFill>
                              <a:latin typeface="Calibiri"/>
                            </a:rPr>
                            <a:t>3.28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19180637"/>
                      </a:ext>
                    </a:extLst>
                  </a:tr>
                </a:tbl>
              </a:graphicData>
            </a:graphic>
          </p:graphicFrame>
        </mc:Choice>
        <mc:Fallback>
          <p:graphicFrame>
            <p:nvGraphicFramePr>
              <p:cNvPr id="10" name="Table 9">
                <a:extLst>
                  <a:ext uri="{FF2B5EF4-FFF2-40B4-BE49-F238E27FC236}">
                    <a16:creationId xmlns:a16="http://schemas.microsoft.com/office/drawing/2014/main" id="{B722EEB7-16A2-4237-A9EE-3C7CE28B04B4}"/>
                  </a:ext>
                </a:extLst>
              </p:cNvPr>
              <p:cNvGraphicFramePr>
                <a:graphicFrameLocks noGrp="1"/>
              </p:cNvGraphicFramePr>
              <p:nvPr>
                <p:extLst>
                  <p:ext uri="{D42A27DB-BD31-4B8C-83A1-F6EECF244321}">
                    <p14:modId xmlns:p14="http://schemas.microsoft.com/office/powerpoint/2010/main" val="474441439"/>
                  </p:ext>
                </p:extLst>
              </p:nvPr>
            </p:nvGraphicFramePr>
            <p:xfrm>
              <a:off x="629920" y="1051560"/>
              <a:ext cx="9668192" cy="2103120"/>
            </p:xfrm>
            <a:graphic>
              <a:graphicData uri="http://schemas.openxmlformats.org/drawingml/2006/table">
                <a:tbl>
                  <a:tblPr firstRow="1" bandRow="1">
                    <a:tableStyleId>{5C22544A-7EE6-4342-B048-85BDC9FD1C3A}</a:tableStyleId>
                  </a:tblPr>
                  <a:tblGrid>
                    <a:gridCol w="3205480">
                      <a:extLst>
                        <a:ext uri="{9D8B030D-6E8A-4147-A177-3AD203B41FA5}">
                          <a16:colId xmlns:a16="http://schemas.microsoft.com/office/drawing/2014/main" val="362421120"/>
                        </a:ext>
                      </a:extLst>
                    </a:gridCol>
                    <a:gridCol w="2307336">
                      <a:extLst>
                        <a:ext uri="{9D8B030D-6E8A-4147-A177-3AD203B41FA5}">
                          <a16:colId xmlns:a16="http://schemas.microsoft.com/office/drawing/2014/main" val="866231217"/>
                        </a:ext>
                      </a:extLst>
                    </a:gridCol>
                    <a:gridCol w="2042922">
                      <a:extLst>
                        <a:ext uri="{9D8B030D-6E8A-4147-A177-3AD203B41FA5}">
                          <a16:colId xmlns:a16="http://schemas.microsoft.com/office/drawing/2014/main" val="2827802535"/>
                        </a:ext>
                      </a:extLst>
                    </a:gridCol>
                    <a:gridCol w="2112454">
                      <a:extLst>
                        <a:ext uri="{9D8B030D-6E8A-4147-A177-3AD203B41FA5}">
                          <a16:colId xmlns:a16="http://schemas.microsoft.com/office/drawing/2014/main" val="1213269000"/>
                        </a:ext>
                      </a:extLst>
                    </a:gridCol>
                  </a:tblGrid>
                  <a:tr h="640080">
                    <a:tc>
                      <a:txBody>
                        <a:bodyPr/>
                        <a:lstStyle/>
                        <a:p>
                          <a:pPr algn="ctr"/>
                          <a:endParaRPr lang="en-US" dirty="0">
                            <a:solidFill>
                              <a:schemeClr val="tx1"/>
                            </a:solidFill>
                            <a:latin typeface="Calibi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CPU times (64 procs*)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Avg # Schwarz </a:t>
                          </a:r>
                          <a:r>
                            <a:rPr lang="en-US" dirty="0" err="1">
                              <a:solidFill>
                                <a:schemeClr val="tx1"/>
                              </a:solidFill>
                              <a:latin typeface="Calibiri"/>
                            </a:rPr>
                            <a:t>iters</a:t>
                          </a:r>
                          <a:endParaRPr lang="en-US" dirty="0">
                            <a:solidFill>
                              <a:schemeClr val="tx1"/>
                            </a:solidFill>
                            <a:latin typeface="Calibi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Max # Schwarz </a:t>
                          </a:r>
                          <a:r>
                            <a:rPr lang="en-US" dirty="0" err="1">
                              <a:solidFill>
                                <a:schemeClr val="tx1"/>
                              </a:solidFill>
                              <a:latin typeface="Calibiri"/>
                            </a:rPr>
                            <a:t>iters</a:t>
                          </a:r>
                          <a:endParaRPr lang="en-US" dirty="0">
                            <a:solidFill>
                              <a:schemeClr val="tx1"/>
                            </a:solidFill>
                            <a:latin typeface="Calibi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41283678"/>
                      </a:ext>
                    </a:extLst>
                  </a:tr>
                  <a:tr h="365760">
                    <a:tc>
                      <a:txBody>
                        <a:bodyPr/>
                        <a:lstStyle/>
                        <a:p>
                          <a:pPr algn="ctr"/>
                          <a:r>
                            <a:rPr lang="en-US" dirty="0">
                              <a:solidFill>
                                <a:schemeClr val="tx1"/>
                              </a:solidFill>
                              <a:latin typeface="Calibiri"/>
                            </a:rPr>
                            <a:t>Single Domain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3h 34m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70448" t="-183333" r="-104179" b="-326667"/>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57637" t="-183333" r="-576" b="-326667"/>
                          </a:stretch>
                        </a:blipFill>
                      </a:tcPr>
                    </a:tc>
                    <a:extLst>
                      <a:ext uri="{0D108BD9-81ED-4DB2-BD59-A6C34878D82A}">
                        <a16:rowId xmlns:a16="http://schemas.microsoft.com/office/drawing/2014/main" val="255968855"/>
                      </a:ext>
                    </a:extLst>
                  </a:tr>
                  <a:tr h="365760">
                    <a:tc>
                      <a:txBody>
                        <a:bodyPr/>
                        <a:lstStyle/>
                        <a:p>
                          <a:pPr algn="ctr"/>
                          <a:r>
                            <a:rPr lang="en-US" dirty="0">
                              <a:solidFill>
                                <a:schemeClr val="tx1"/>
                              </a:solidFill>
                              <a:latin typeface="Calibiri"/>
                            </a:rPr>
                            <a:t>Schwarz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2h 42m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3.22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37168216"/>
                      </a:ext>
                    </a:extLst>
                  </a:tr>
                  <a:tr h="365760">
                    <a:tc>
                      <a:txBody>
                        <a:bodyPr/>
                        <a:lstStyle/>
                        <a:p>
                          <a:pPr algn="ctr"/>
                          <a:r>
                            <a:rPr lang="en-US" dirty="0">
                              <a:solidFill>
                                <a:schemeClr val="tx1"/>
                              </a:solidFill>
                              <a:latin typeface="Calibiri"/>
                            </a:rPr>
                            <a:t>Single Domain (finer)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r>
                            <a:rPr lang="en-US" dirty="0">
                              <a:solidFill>
                                <a:schemeClr val="tx1"/>
                              </a:solidFill>
                              <a:latin typeface="Calibiri"/>
                            </a:rPr>
                            <a:t>17h 00m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70448" t="-385000" r="-104179" b="-125000"/>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57637" t="-385000" r="-576" b="-125000"/>
                          </a:stretch>
                        </a:blipFill>
                      </a:tcPr>
                    </a:tc>
                    <a:extLst>
                      <a:ext uri="{0D108BD9-81ED-4DB2-BD59-A6C34878D82A}">
                        <a16:rowId xmlns:a16="http://schemas.microsoft.com/office/drawing/2014/main" val="3877261220"/>
                      </a:ext>
                    </a:extLst>
                  </a:tr>
                  <a:tr h="365760">
                    <a:tc>
                      <a:txBody>
                        <a:bodyPr/>
                        <a:lstStyle/>
                        <a:p>
                          <a:pPr algn="ctr"/>
                          <a:r>
                            <a:rPr lang="en-US" dirty="0">
                              <a:solidFill>
                                <a:schemeClr val="tx1"/>
                              </a:solidFill>
                              <a:latin typeface="Calibiri"/>
                            </a:rPr>
                            <a:t>Schwarz (finer mesh of bolts)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r>
                            <a:rPr lang="en-US" dirty="0">
                              <a:solidFill>
                                <a:schemeClr val="tx1"/>
                              </a:solidFill>
                              <a:latin typeface="Calibiri"/>
                            </a:rPr>
                            <a:t>29h 29m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r>
                            <a:rPr lang="en-US" dirty="0">
                              <a:solidFill>
                                <a:schemeClr val="tx1"/>
                              </a:solidFill>
                              <a:latin typeface="Calibiri"/>
                            </a:rPr>
                            <a:t>3.28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19180637"/>
                      </a:ext>
                    </a:extLst>
                  </a:tr>
                </a:tbl>
              </a:graphicData>
            </a:graphic>
          </p:graphicFrame>
        </mc:Fallback>
      </mc:AlternateContent>
      <p:pic>
        <p:nvPicPr>
          <p:cNvPr id="11" name="Picture 10">
            <a:extLst>
              <a:ext uri="{FF2B5EF4-FFF2-40B4-BE49-F238E27FC236}">
                <a16:creationId xmlns:a16="http://schemas.microsoft.com/office/drawing/2014/main" id="{B1CEA498-4A20-A429-E106-643F6B8A45E8}"/>
              </a:ext>
            </a:extLst>
          </p:cNvPr>
          <p:cNvPicPr>
            <a:picLocks noChangeAspect="1"/>
          </p:cNvPicPr>
          <p:nvPr/>
        </p:nvPicPr>
        <p:blipFill>
          <a:blip r:embed="rId4"/>
          <a:stretch>
            <a:fillRect/>
          </a:stretch>
        </p:blipFill>
        <p:spPr>
          <a:xfrm>
            <a:off x="10508341" y="1862296"/>
            <a:ext cx="1389733" cy="813251"/>
          </a:xfrm>
          <a:prstGeom prst="rect">
            <a:avLst/>
          </a:prstGeom>
        </p:spPr>
      </p:pic>
    </p:spTree>
    <p:extLst>
      <p:ext uri="{BB962C8B-B14F-4D97-AF65-F5344CB8AC3E}">
        <p14:creationId xmlns:p14="http://schemas.microsoft.com/office/powerpoint/2010/main" val="58578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659A3F4-C986-60AF-C00F-3E17CF962697}"/>
              </a:ext>
            </a:extLst>
          </p:cNvPr>
          <p:cNvGrpSpPr/>
          <p:nvPr/>
        </p:nvGrpSpPr>
        <p:grpSpPr>
          <a:xfrm>
            <a:off x="176025" y="3634901"/>
            <a:ext cx="9612951" cy="3477875"/>
            <a:chOff x="259590" y="3562963"/>
            <a:chExt cx="9612951" cy="3477875"/>
          </a:xfrm>
        </p:grpSpPr>
        <p:sp>
          <p:nvSpPr>
            <p:cNvPr id="10" name="TextBox 9">
              <a:extLst>
                <a:ext uri="{FF2B5EF4-FFF2-40B4-BE49-F238E27FC236}">
                  <a16:creationId xmlns:a16="http://schemas.microsoft.com/office/drawing/2014/main" id="{E2057754-2F26-4108-8C9A-1C977075DD36}"/>
                </a:ext>
              </a:extLst>
            </p:cNvPr>
            <p:cNvSpPr txBox="1"/>
            <p:nvPr/>
          </p:nvSpPr>
          <p:spPr>
            <a:xfrm>
              <a:off x="259590" y="3562963"/>
              <a:ext cx="9612951" cy="3477875"/>
            </a:xfrm>
            <a:prstGeom prst="rect">
              <a:avLst/>
            </a:prstGeom>
            <a:noFill/>
          </p:spPr>
          <p:txBody>
            <a:bodyPr wrap="square" rtlCol="0">
              <a:spAutoFit/>
            </a:bodyPr>
            <a:lstStyle/>
            <a:p>
              <a:pPr marL="342900" indent="-342900">
                <a:buFont typeface="Arial" panose="020B0604020202020204" pitchFamily="34" charset="0"/>
                <a:buChar char="•"/>
              </a:pPr>
              <a:r>
                <a:rPr lang="en-US" sz="2000" dirty="0">
                  <a:cs typeface="Calibri" panose="020F0502020204030204" pitchFamily="34" charset="0"/>
                </a:rPr>
                <a:t>Despite its iterative nature, Schwarz can actually be </a:t>
              </a:r>
              <a:r>
                <a:rPr lang="en-US" sz="2000" b="1" i="1" dirty="0">
                  <a:cs typeface="Calibri" panose="020F0502020204030204" pitchFamily="34" charset="0"/>
                </a:rPr>
                <a:t>faster</a:t>
              </a:r>
              <a:r>
                <a:rPr lang="en-US" sz="2000" dirty="0">
                  <a:cs typeface="Calibri" panose="020F0502020204030204" pitchFamily="34" charset="0"/>
                </a:rPr>
                <a:t> than single domain run for </a:t>
              </a:r>
              <a:r>
                <a:rPr lang="en-US" sz="2000" dirty="0" err="1">
                  <a:cs typeface="Calibri" panose="020F0502020204030204" pitchFamily="34" charset="0"/>
                </a:rPr>
                <a:t>discretizations</a:t>
              </a:r>
              <a:r>
                <a:rPr lang="en-US" sz="2000" dirty="0">
                  <a:cs typeface="Calibri" panose="020F0502020204030204" pitchFamily="34" charset="0"/>
                </a:rPr>
                <a:t> having comparable # of elements in the bolts.</a:t>
              </a:r>
            </a:p>
            <a:p>
              <a:pPr marL="342900" indent="-342900">
                <a:buFont typeface="Arial" panose="020B0604020202020204" pitchFamily="34" charset="0"/>
                <a:buChar char="•"/>
              </a:pPr>
              <a:endParaRPr lang="en-US" sz="400" dirty="0">
                <a:cs typeface="Calibri" panose="020F0502020204030204" pitchFamily="34" charset="0"/>
              </a:endParaRPr>
            </a:p>
            <a:p>
              <a:pPr marL="342900" indent="-342900">
                <a:buFont typeface="Arial" panose="020B0604020202020204" pitchFamily="34" charset="0"/>
                <a:buChar char="•"/>
              </a:pPr>
              <a:endParaRPr lang="en-US" sz="400" dirty="0">
                <a:cs typeface="Calibri" panose="020F0502020204030204" pitchFamily="34" charset="0"/>
              </a:endParaRPr>
            </a:p>
            <a:p>
              <a:pPr marL="800100" lvl="1" indent="-342900">
                <a:buFont typeface="Wingdings" panose="05000000000000000000" pitchFamily="2" charset="2"/>
                <a:buChar char="Ø"/>
              </a:pPr>
              <a:r>
                <a:rPr lang="en-US" sz="2000" dirty="0">
                  <a:cs typeface="Calibri" panose="020F0502020204030204" pitchFamily="34" charset="0"/>
                </a:rPr>
                <a:t>Even if the method is more computationally expensive for some resolutions, it may be preferred for its ability to </a:t>
              </a:r>
              <a:r>
                <a:rPr lang="en-US" sz="2000" b="1" i="1" dirty="0">
                  <a:cs typeface="Calibri" panose="020F0502020204030204" pitchFamily="34" charset="0"/>
                </a:rPr>
                <a:t>rapidly change </a:t>
              </a:r>
              <a:r>
                <a:rPr lang="en-US" sz="2000" dirty="0">
                  <a:cs typeface="Calibri" panose="020F0502020204030204" pitchFamily="34" charset="0"/>
                </a:rPr>
                <a:t>and </a:t>
              </a:r>
              <a:r>
                <a:rPr lang="en-US" sz="2000" b="1" i="1" dirty="0">
                  <a:cs typeface="Calibri" panose="020F0502020204030204" pitchFamily="34" charset="0"/>
                </a:rPr>
                <a:t>evaluate</a:t>
              </a:r>
              <a:r>
                <a:rPr lang="en-US" sz="2000" dirty="0">
                  <a:cs typeface="Calibri" panose="020F0502020204030204" pitchFamily="34" charset="0"/>
                </a:rPr>
                <a:t> a </a:t>
              </a:r>
              <a:r>
                <a:rPr lang="en-US" sz="2000" b="1" i="1" dirty="0">
                  <a:cs typeface="Calibri" panose="020F0502020204030204" pitchFamily="34" charset="0"/>
                </a:rPr>
                <a:t>variety </a:t>
              </a:r>
              <a:r>
                <a:rPr lang="en-US" sz="2000" dirty="0">
                  <a:cs typeface="Calibri" panose="020F0502020204030204" pitchFamily="34" charset="0"/>
                </a:rPr>
                <a:t>of </a:t>
              </a:r>
              <a:r>
                <a:rPr lang="en-US" sz="2000" b="1" i="1" dirty="0">
                  <a:cs typeface="Calibri" panose="020F0502020204030204" pitchFamily="34" charset="0"/>
                </a:rPr>
                <a:t>engineering designs</a:t>
              </a:r>
              <a:r>
                <a:rPr lang="en-US" sz="2000" dirty="0">
                  <a:cs typeface="Calibri" panose="020F0502020204030204" pitchFamily="34" charset="0"/>
                </a:rPr>
                <a:t> (our typical use case).</a:t>
              </a:r>
            </a:p>
            <a:p>
              <a:pPr marL="342900" indent="-342900">
                <a:buFont typeface="Arial" panose="020B0604020202020204" pitchFamily="34" charset="0"/>
                <a:buChar char="•"/>
              </a:pPr>
              <a:endParaRPr lang="en-US" sz="400" dirty="0"/>
            </a:p>
            <a:p>
              <a:pPr marL="342900" indent="-342900">
                <a:buFont typeface="Arial" panose="020B0604020202020204" pitchFamily="34" charset="0"/>
                <a:buChar char="•"/>
              </a:pPr>
              <a:endParaRPr lang="en-US" sz="400" dirty="0"/>
            </a:p>
            <a:p>
              <a:pPr lvl="1"/>
              <a:endParaRPr lang="en-US" sz="2000" dirty="0">
                <a:cs typeface="Calibri" panose="020F0502020204030204" pitchFamily="34" charset="0"/>
              </a:endParaRPr>
            </a:p>
            <a:p>
              <a:pPr marL="342900" indent="-342900">
                <a:buFont typeface="Arial" panose="020B0604020202020204" pitchFamily="34" charset="0"/>
                <a:buChar char="•"/>
              </a:pPr>
              <a:endParaRPr lang="en-US" sz="400" dirty="0">
                <a:cs typeface="Calibri" panose="020F0502020204030204" pitchFamily="34" charset="0"/>
              </a:endParaRPr>
            </a:p>
            <a:p>
              <a:pPr marL="342900" indent="-342900">
                <a:buFont typeface="Arial" panose="020B0604020202020204" pitchFamily="34" charset="0"/>
                <a:buChar char="•"/>
              </a:pPr>
              <a:endParaRPr lang="en-US" sz="400" dirty="0">
                <a:cs typeface="Calibri" panose="020F0502020204030204" pitchFamily="34" charset="0"/>
              </a:endParaRPr>
            </a:p>
            <a:p>
              <a:pPr marL="342900" indent="-342900">
                <a:buFont typeface="Arial" panose="020B0604020202020204" pitchFamily="34" charset="0"/>
                <a:buChar char="•"/>
              </a:pPr>
              <a:endParaRPr lang="en-US" sz="2000" dirty="0">
                <a:cs typeface="Calibri" panose="020F0502020204030204" pitchFamily="34" charset="0"/>
              </a:endParaRPr>
            </a:p>
            <a:p>
              <a:pPr marL="342900" indent="-342900">
                <a:buFont typeface="Arial" panose="020B0604020202020204" pitchFamily="34" charset="0"/>
                <a:buChar char="•"/>
              </a:pPr>
              <a:endParaRPr lang="en-US" sz="2000" dirty="0">
                <a:cs typeface="Calibri" panose="020F0502020204030204" pitchFamily="34" charset="0"/>
              </a:endParaRPr>
            </a:p>
            <a:p>
              <a:pPr marL="342900" indent="-342900">
                <a:buFont typeface="Arial" panose="020B0604020202020204" pitchFamily="34" charset="0"/>
                <a:buChar char="•"/>
              </a:pPr>
              <a:endParaRPr lang="en-US" dirty="0">
                <a:cs typeface="Calibri" panose="020F0502020204030204" pitchFamily="34" charset="0"/>
              </a:endParaRPr>
            </a:p>
            <a:p>
              <a:pPr marL="342900" indent="-342900">
                <a:buFont typeface="Arial" panose="020B0604020202020204" pitchFamily="34" charset="0"/>
                <a:buChar char="•"/>
              </a:pPr>
              <a:endParaRPr lang="en-US" dirty="0">
                <a:cs typeface="Calibri" panose="020F0502020204030204" pitchFamily="34" charset="0"/>
              </a:endParaRPr>
            </a:p>
          </p:txBody>
        </p:sp>
        <p:sp>
          <p:nvSpPr>
            <p:cNvPr id="4" name="Rectangle 3">
              <a:extLst>
                <a:ext uri="{FF2B5EF4-FFF2-40B4-BE49-F238E27FC236}">
                  <a16:creationId xmlns:a16="http://schemas.microsoft.com/office/drawing/2014/main" id="{230E9D01-1869-49F9-9D14-15256B27E51B}"/>
                </a:ext>
              </a:extLst>
            </p:cNvPr>
            <p:cNvSpPr/>
            <p:nvPr/>
          </p:nvSpPr>
          <p:spPr>
            <a:xfrm>
              <a:off x="259590" y="5373839"/>
              <a:ext cx="8021802" cy="1015663"/>
            </a:xfrm>
            <a:prstGeom prst="rect">
              <a:avLst/>
            </a:prstGeom>
          </p:spPr>
          <p:txBody>
            <a:bodyPr wrap="square">
              <a:spAutoFit/>
            </a:bodyPr>
            <a:lstStyle/>
            <a:p>
              <a:pPr marL="342900" indent="-342900">
                <a:buFont typeface="Arial" panose="020B0604020202020204" pitchFamily="34" charset="0"/>
                <a:buChar char="•"/>
              </a:pPr>
              <a:r>
                <a:rPr lang="en-US" sz="2000" dirty="0"/>
                <a:t>Dynamic Schwarz converges in between </a:t>
              </a:r>
              <a:r>
                <a:rPr lang="en-US" sz="2000" b="1" i="1" dirty="0"/>
                <a:t>2-4 Schwarz iterations </a:t>
              </a:r>
              <a:r>
                <a:rPr lang="en-US" sz="2000" dirty="0"/>
                <a:t>per time-step despite the </a:t>
              </a:r>
              <a:r>
                <a:rPr lang="en-US" sz="2000" b="1" i="1" dirty="0"/>
                <a:t>overlap</a:t>
              </a:r>
              <a:r>
                <a:rPr lang="en-US" sz="2000" dirty="0"/>
                <a:t> region being </a:t>
              </a:r>
              <a:r>
                <a:rPr lang="en-US" sz="2000" b="1" i="1" dirty="0"/>
                <a:t>very small </a:t>
              </a:r>
              <a:r>
                <a:rPr lang="en-US" sz="2000" dirty="0"/>
                <a:t>for this problem.</a:t>
              </a:r>
            </a:p>
          </p:txBody>
        </p:sp>
      </p:grpSp>
      <p:sp>
        <p:nvSpPr>
          <p:cNvPr id="2" name="TextBox 1">
            <a:extLst>
              <a:ext uri="{FF2B5EF4-FFF2-40B4-BE49-F238E27FC236}">
                <a16:creationId xmlns:a16="http://schemas.microsoft.com/office/drawing/2014/main" id="{B55C0830-237B-4EBA-8453-B85824A41906}"/>
              </a:ext>
            </a:extLst>
          </p:cNvPr>
          <p:cNvSpPr txBox="1"/>
          <p:nvPr/>
        </p:nvSpPr>
        <p:spPr>
          <a:xfrm>
            <a:off x="4186926" y="6485225"/>
            <a:ext cx="8278629" cy="353943"/>
          </a:xfrm>
          <a:prstGeom prst="rect">
            <a:avLst/>
          </a:prstGeom>
          <a:noFill/>
        </p:spPr>
        <p:txBody>
          <a:bodyPr wrap="square" rtlCol="0">
            <a:spAutoFit/>
          </a:bodyPr>
          <a:lstStyle/>
          <a:p>
            <a:r>
              <a:rPr lang="en-US" sz="1700" dirty="0">
                <a:latin typeface="Calibri" panose="020F0502020204030204" pitchFamily="34" charset="0"/>
                <a:cs typeface="Calibri" panose="020F0502020204030204" pitchFamily="34" charset="0"/>
              </a:rPr>
              <a:t>* On SNL ascicgpu15, 16, 17 machines (Intel Skylake CPU processor), Schwarz </a:t>
            </a:r>
            <a:r>
              <a:rPr lang="en-US" sz="1700" dirty="0" err="1">
                <a:latin typeface="Calibri" panose="020F0502020204030204" pitchFamily="34" charset="0"/>
                <a:cs typeface="Calibri" panose="020F0502020204030204" pitchFamily="34" charset="0"/>
              </a:rPr>
              <a:t>tol</a:t>
            </a:r>
            <a:r>
              <a:rPr lang="en-US" sz="1700" dirty="0">
                <a:latin typeface="Calibri" panose="020F0502020204030204" pitchFamily="34" charset="0"/>
                <a:cs typeface="Calibri" panose="020F0502020204030204" pitchFamily="34" charset="0"/>
              </a:rPr>
              <a:t> = 1e-6.</a:t>
            </a:r>
          </a:p>
        </p:txBody>
      </p:sp>
      <p:sp>
        <p:nvSpPr>
          <p:cNvPr id="3" name="Slide Number Placeholder 2">
            <a:extLst>
              <a:ext uri="{FF2B5EF4-FFF2-40B4-BE49-F238E27FC236}">
                <a16:creationId xmlns:a16="http://schemas.microsoft.com/office/drawing/2014/main" id="{5CA0B2B1-7FB0-4848-9F51-F79C38FF7CBC}"/>
              </a:ext>
            </a:extLst>
          </p:cNvPr>
          <p:cNvSpPr>
            <a:spLocks noGrp="1"/>
          </p:cNvSpPr>
          <p:nvPr>
            <p:ph type="sldNum" sz="quarter" idx="12"/>
          </p:nvPr>
        </p:nvSpPr>
        <p:spPr/>
        <p:txBody>
          <a:bodyPr/>
          <a:lstStyle/>
          <a:p>
            <a:fld id="{A5E55A7B-7854-E145-92D9-B491DF4BAE2D}" type="slidenum">
              <a:rPr lang="en-US" smtClean="0"/>
              <a:pPr/>
              <a:t>51</a:t>
            </a:fld>
            <a:endParaRPr lang="en-US" dirty="0"/>
          </a:p>
        </p:txBody>
      </p:sp>
      <p:grpSp>
        <p:nvGrpSpPr>
          <p:cNvPr id="13" name="Group 12">
            <a:extLst>
              <a:ext uri="{FF2B5EF4-FFF2-40B4-BE49-F238E27FC236}">
                <a16:creationId xmlns:a16="http://schemas.microsoft.com/office/drawing/2014/main" id="{A833A0AD-4314-D23C-E700-FB3272A7D90C}"/>
              </a:ext>
            </a:extLst>
          </p:cNvPr>
          <p:cNvGrpSpPr/>
          <p:nvPr/>
        </p:nvGrpSpPr>
        <p:grpSpPr>
          <a:xfrm>
            <a:off x="8919460" y="4265159"/>
            <a:ext cx="2788192" cy="1432833"/>
            <a:chOff x="7764899" y="4995704"/>
            <a:chExt cx="2788192" cy="1432833"/>
          </a:xfrm>
        </p:grpSpPr>
        <p:pic>
          <p:nvPicPr>
            <p:cNvPr id="9" name="Picture 8">
              <a:extLst>
                <a:ext uri="{FF2B5EF4-FFF2-40B4-BE49-F238E27FC236}">
                  <a16:creationId xmlns:a16="http://schemas.microsoft.com/office/drawing/2014/main" id="{7D3F9E70-594C-4B29-8DC8-9228D2ACC411}"/>
                </a:ext>
              </a:extLst>
            </p:cNvPr>
            <p:cNvPicPr>
              <a:picLocks noChangeAspect="1"/>
            </p:cNvPicPr>
            <p:nvPr/>
          </p:nvPicPr>
          <p:blipFill>
            <a:blip r:embed="rId3"/>
            <a:stretch>
              <a:fillRect/>
            </a:stretch>
          </p:blipFill>
          <p:spPr>
            <a:xfrm>
              <a:off x="8921765" y="4995704"/>
              <a:ext cx="1631326" cy="1390635"/>
            </a:xfrm>
            <a:prstGeom prst="rect">
              <a:avLst/>
            </a:prstGeom>
          </p:spPr>
        </p:pic>
        <p:sp>
          <p:nvSpPr>
            <p:cNvPr id="5" name="TextBox 4">
              <a:extLst>
                <a:ext uri="{FF2B5EF4-FFF2-40B4-BE49-F238E27FC236}">
                  <a16:creationId xmlns:a16="http://schemas.microsoft.com/office/drawing/2014/main" id="{FD20364B-6614-467F-AD3F-B6D600BD814B}"/>
                </a:ext>
              </a:extLst>
            </p:cNvPr>
            <p:cNvSpPr txBox="1"/>
            <p:nvPr/>
          </p:nvSpPr>
          <p:spPr>
            <a:xfrm>
              <a:off x="7764899" y="6120760"/>
              <a:ext cx="1944565"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overlap region</a:t>
              </a:r>
            </a:p>
          </p:txBody>
        </p:sp>
        <p:cxnSp>
          <p:nvCxnSpPr>
            <p:cNvPr id="12" name="Straight Arrow Connector 11">
              <a:extLst>
                <a:ext uri="{FF2B5EF4-FFF2-40B4-BE49-F238E27FC236}">
                  <a16:creationId xmlns:a16="http://schemas.microsoft.com/office/drawing/2014/main" id="{0D3797BA-D000-46D8-9028-0A67FACBBDA6}"/>
                </a:ext>
              </a:extLst>
            </p:cNvPr>
            <p:cNvCxnSpPr>
              <a:cxnSpLocks/>
            </p:cNvCxnSpPr>
            <p:nvPr/>
          </p:nvCxnSpPr>
          <p:spPr>
            <a:xfrm flipV="1">
              <a:off x="8737182" y="5714242"/>
              <a:ext cx="411115" cy="443461"/>
            </a:xfrm>
            <a:prstGeom prst="straightConnector1">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138A7B15-2DEE-4FB6-809D-0CE896A46B6A}"/>
                </a:ext>
              </a:extLst>
            </p:cNvPr>
            <p:cNvCxnSpPr>
              <a:cxnSpLocks/>
            </p:cNvCxnSpPr>
            <p:nvPr/>
          </p:nvCxnSpPr>
          <p:spPr>
            <a:xfrm flipV="1">
              <a:off x="8942738" y="6146415"/>
              <a:ext cx="747524" cy="126946"/>
            </a:xfrm>
            <a:prstGeom prst="straightConnector1">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7" name="Title 1">
            <a:extLst>
              <a:ext uri="{FF2B5EF4-FFF2-40B4-BE49-F238E27FC236}">
                <a16:creationId xmlns:a16="http://schemas.microsoft.com/office/drawing/2014/main" id="{5C2B41F7-F806-C06E-875C-BA5A10B89E7E}"/>
              </a:ext>
            </a:extLst>
          </p:cNvPr>
          <p:cNvSpPr txBox="1">
            <a:spLocks/>
          </p:cNvSpPr>
          <p:nvPr/>
        </p:nvSpPr>
        <p:spPr>
          <a:xfrm>
            <a:off x="757665" y="202542"/>
            <a:ext cx="7072206" cy="600235"/>
          </a:xfrm>
          <a:prstGeom prst="rect">
            <a:avLst/>
          </a:prstGeom>
        </p:spPr>
        <p:txBody>
          <a:bodyPr>
            <a:noAutofit/>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2800" dirty="0">
                <a:solidFill>
                  <a:schemeClr val="tx1"/>
                </a:solidFill>
                <a:latin typeface="Gill Sans MT" panose="020B0502020104020203" pitchFamily="34" charset="0"/>
              </a:rPr>
              <a:t>Bolted Joint Problem: Performance</a:t>
            </a:r>
          </a:p>
        </p:txBody>
      </p:sp>
      <mc:AlternateContent xmlns:mc="http://schemas.openxmlformats.org/markup-compatibility/2006">
        <mc:Choice xmlns:a14="http://schemas.microsoft.com/office/drawing/2010/main" Requires="a14">
          <p:graphicFrame>
            <p:nvGraphicFramePr>
              <p:cNvPr id="18" name="Table 17">
                <a:extLst>
                  <a:ext uri="{FF2B5EF4-FFF2-40B4-BE49-F238E27FC236}">
                    <a16:creationId xmlns:a16="http://schemas.microsoft.com/office/drawing/2014/main" id="{B722EEB7-16A2-4237-A9EE-3C7CE28B04B4}"/>
                  </a:ext>
                </a:extLst>
              </p:cNvPr>
              <p:cNvGraphicFramePr>
                <a:graphicFrameLocks noGrp="1"/>
              </p:cNvGraphicFramePr>
              <p:nvPr>
                <p:extLst>
                  <p:ext uri="{D42A27DB-BD31-4B8C-83A1-F6EECF244321}">
                    <p14:modId xmlns:p14="http://schemas.microsoft.com/office/powerpoint/2010/main" val="79288546"/>
                  </p:ext>
                </p:extLst>
              </p:nvPr>
            </p:nvGraphicFramePr>
            <p:xfrm>
              <a:off x="629920" y="1051560"/>
              <a:ext cx="9668192" cy="2103120"/>
            </p:xfrm>
            <a:graphic>
              <a:graphicData uri="http://schemas.openxmlformats.org/drawingml/2006/table">
                <a:tbl>
                  <a:tblPr firstRow="1" bandRow="1">
                    <a:tableStyleId>{5C22544A-7EE6-4342-B048-85BDC9FD1C3A}</a:tableStyleId>
                  </a:tblPr>
                  <a:tblGrid>
                    <a:gridCol w="3205480">
                      <a:extLst>
                        <a:ext uri="{9D8B030D-6E8A-4147-A177-3AD203B41FA5}">
                          <a16:colId xmlns:a16="http://schemas.microsoft.com/office/drawing/2014/main" val="362421120"/>
                        </a:ext>
                      </a:extLst>
                    </a:gridCol>
                    <a:gridCol w="2307336">
                      <a:extLst>
                        <a:ext uri="{9D8B030D-6E8A-4147-A177-3AD203B41FA5}">
                          <a16:colId xmlns:a16="http://schemas.microsoft.com/office/drawing/2014/main" val="866231217"/>
                        </a:ext>
                      </a:extLst>
                    </a:gridCol>
                    <a:gridCol w="2042922">
                      <a:extLst>
                        <a:ext uri="{9D8B030D-6E8A-4147-A177-3AD203B41FA5}">
                          <a16:colId xmlns:a16="http://schemas.microsoft.com/office/drawing/2014/main" val="2827802535"/>
                        </a:ext>
                      </a:extLst>
                    </a:gridCol>
                    <a:gridCol w="2112454">
                      <a:extLst>
                        <a:ext uri="{9D8B030D-6E8A-4147-A177-3AD203B41FA5}">
                          <a16:colId xmlns:a16="http://schemas.microsoft.com/office/drawing/2014/main" val="1213269000"/>
                        </a:ext>
                      </a:extLst>
                    </a:gridCol>
                  </a:tblGrid>
                  <a:tr h="0">
                    <a:tc>
                      <a:txBody>
                        <a:bodyPr/>
                        <a:lstStyle/>
                        <a:p>
                          <a:pPr algn="ctr"/>
                          <a:endParaRPr lang="en-US" dirty="0">
                            <a:solidFill>
                              <a:schemeClr val="tx1"/>
                            </a:solidFill>
                            <a:latin typeface="Calibi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CPU times (64 procs*)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Avg # Schwarz </a:t>
                          </a:r>
                          <a:r>
                            <a:rPr lang="en-US" dirty="0" err="1">
                              <a:solidFill>
                                <a:schemeClr val="tx1"/>
                              </a:solidFill>
                              <a:latin typeface="Calibiri"/>
                            </a:rPr>
                            <a:t>iters</a:t>
                          </a:r>
                          <a:endParaRPr lang="en-US" dirty="0">
                            <a:solidFill>
                              <a:schemeClr val="tx1"/>
                            </a:solidFill>
                            <a:latin typeface="Calibi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F0FB"/>
                        </a:solidFill>
                      </a:tcPr>
                    </a:tc>
                    <a:tc>
                      <a:txBody>
                        <a:bodyPr/>
                        <a:lstStyle/>
                        <a:p>
                          <a:pPr algn="ctr"/>
                          <a:r>
                            <a:rPr lang="en-US" dirty="0">
                              <a:solidFill>
                                <a:schemeClr val="tx1"/>
                              </a:solidFill>
                              <a:latin typeface="Calibiri"/>
                            </a:rPr>
                            <a:t>Max # Schwarz </a:t>
                          </a:r>
                          <a:r>
                            <a:rPr lang="en-US" dirty="0" err="1">
                              <a:solidFill>
                                <a:schemeClr val="tx1"/>
                              </a:solidFill>
                              <a:latin typeface="Calibiri"/>
                            </a:rPr>
                            <a:t>iters</a:t>
                          </a:r>
                          <a:endParaRPr lang="en-US" dirty="0">
                            <a:solidFill>
                              <a:schemeClr val="tx1"/>
                            </a:solidFill>
                            <a:latin typeface="Calibi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F0FB"/>
                        </a:solidFill>
                      </a:tcPr>
                    </a:tc>
                    <a:extLst>
                      <a:ext uri="{0D108BD9-81ED-4DB2-BD59-A6C34878D82A}">
                        <a16:rowId xmlns:a16="http://schemas.microsoft.com/office/drawing/2014/main" val="3541283678"/>
                      </a:ext>
                    </a:extLst>
                  </a:tr>
                  <a:tr h="0">
                    <a:tc>
                      <a:txBody>
                        <a:bodyPr/>
                        <a:lstStyle/>
                        <a:p>
                          <a:pPr algn="ctr"/>
                          <a:r>
                            <a:rPr lang="en-US" dirty="0">
                              <a:solidFill>
                                <a:schemeClr val="tx1"/>
                              </a:solidFill>
                              <a:latin typeface="Calibiri"/>
                            </a:rPr>
                            <a:t>Single Domain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3h 34m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i="1" dirty="0" smtClean="0">
                                    <a:solidFill>
                                      <a:schemeClr val="tx1"/>
                                    </a:solidFill>
                                    <a:latin typeface="Cambria Math" panose="02040503050406030204" pitchFamily="18" charset="0"/>
                                  </a:rPr>
                                  <m:t>−</m:t>
                                </m:r>
                              </m:oMath>
                            </m:oMathPara>
                          </a14:m>
                          <a:endParaRPr lang="en-US" dirty="0">
                            <a:solidFill>
                              <a:schemeClr val="tx1"/>
                            </a:solidFill>
                            <a:latin typeface="Calibi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i="1" dirty="0" smtClean="0">
                                    <a:solidFill>
                                      <a:schemeClr val="tx1"/>
                                    </a:solidFill>
                                    <a:latin typeface="Cambria Math" panose="02040503050406030204" pitchFamily="18" charset="0"/>
                                  </a:rPr>
                                  <m:t>−</m:t>
                                </m:r>
                              </m:oMath>
                            </m:oMathPara>
                          </a14:m>
                          <a:endParaRPr lang="en-US" dirty="0">
                            <a:solidFill>
                              <a:schemeClr val="tx1"/>
                            </a:solidFill>
                            <a:latin typeface="Calibi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5968855"/>
                      </a:ext>
                    </a:extLst>
                  </a:tr>
                  <a:tr h="0">
                    <a:tc>
                      <a:txBody>
                        <a:bodyPr/>
                        <a:lstStyle/>
                        <a:p>
                          <a:pPr algn="ctr"/>
                          <a:r>
                            <a:rPr lang="en-US" dirty="0">
                              <a:solidFill>
                                <a:schemeClr val="tx1"/>
                              </a:solidFill>
                              <a:latin typeface="Calibiri"/>
                            </a:rPr>
                            <a:t>Schwarz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2h 42m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3.22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F0FB"/>
                        </a:solidFill>
                      </a:tcPr>
                    </a:tc>
                    <a:tc>
                      <a:txBody>
                        <a:bodyPr/>
                        <a:lstStyle/>
                        <a:p>
                          <a:pPr algn="ctr"/>
                          <a:r>
                            <a:rPr lang="en-US" dirty="0">
                              <a:solidFill>
                                <a:schemeClr val="tx1"/>
                              </a:solidFill>
                              <a:latin typeface="Calibiri"/>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F0FB"/>
                        </a:solidFill>
                      </a:tcPr>
                    </a:tc>
                    <a:extLst>
                      <a:ext uri="{0D108BD9-81ED-4DB2-BD59-A6C34878D82A}">
                        <a16:rowId xmlns:a16="http://schemas.microsoft.com/office/drawing/2014/main" val="637168216"/>
                      </a:ext>
                    </a:extLst>
                  </a:tr>
                  <a:tr h="0">
                    <a:tc>
                      <a:txBody>
                        <a:bodyPr/>
                        <a:lstStyle/>
                        <a:p>
                          <a:pPr algn="ctr"/>
                          <a:r>
                            <a:rPr lang="en-US" dirty="0">
                              <a:solidFill>
                                <a:schemeClr val="tx1"/>
                              </a:solidFill>
                              <a:latin typeface="Calibiri"/>
                            </a:rPr>
                            <a:t>Single Domain (finer)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17h 00m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i="1" dirty="0" smtClean="0">
                                    <a:solidFill>
                                      <a:schemeClr val="tx1"/>
                                    </a:solidFill>
                                    <a:latin typeface="Cambria Math" panose="02040503050406030204" pitchFamily="18" charset="0"/>
                                  </a:rPr>
                                  <m:t>− </m:t>
                                </m:r>
                              </m:oMath>
                            </m:oMathPara>
                          </a14:m>
                          <a:endParaRPr lang="en-US" dirty="0">
                            <a:solidFill>
                              <a:schemeClr val="tx1"/>
                            </a:solidFill>
                            <a:latin typeface="Calibi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i="1" dirty="0" smtClean="0">
                                    <a:solidFill>
                                      <a:schemeClr val="tx1"/>
                                    </a:solidFill>
                                    <a:latin typeface="Cambria Math" panose="02040503050406030204" pitchFamily="18" charset="0"/>
                                  </a:rPr>
                                  <m:t>−</m:t>
                                </m:r>
                              </m:oMath>
                            </m:oMathPara>
                          </a14:m>
                          <a:endParaRPr lang="en-US" dirty="0">
                            <a:solidFill>
                              <a:schemeClr val="tx1"/>
                            </a:solidFill>
                            <a:latin typeface="Calibi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77261220"/>
                      </a:ext>
                    </a:extLst>
                  </a:tr>
                  <a:tr h="0">
                    <a:tc>
                      <a:txBody>
                        <a:bodyPr/>
                        <a:lstStyle/>
                        <a:p>
                          <a:pPr algn="ctr"/>
                          <a:r>
                            <a:rPr lang="en-US" dirty="0">
                              <a:solidFill>
                                <a:schemeClr val="tx1"/>
                              </a:solidFill>
                              <a:latin typeface="Calibiri"/>
                            </a:rPr>
                            <a:t>Schwarz (finer mesh of bolts)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29h 29m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3.28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F0FB"/>
                        </a:solidFill>
                      </a:tcPr>
                    </a:tc>
                    <a:tc>
                      <a:txBody>
                        <a:bodyPr/>
                        <a:lstStyle/>
                        <a:p>
                          <a:pPr algn="ctr"/>
                          <a:r>
                            <a:rPr lang="en-US" dirty="0">
                              <a:solidFill>
                                <a:schemeClr val="tx1"/>
                              </a:solidFill>
                              <a:latin typeface="Calibiri"/>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F0FB"/>
                        </a:solidFill>
                      </a:tcPr>
                    </a:tc>
                    <a:extLst>
                      <a:ext uri="{0D108BD9-81ED-4DB2-BD59-A6C34878D82A}">
                        <a16:rowId xmlns:a16="http://schemas.microsoft.com/office/drawing/2014/main" val="2619180637"/>
                      </a:ext>
                    </a:extLst>
                  </a:tr>
                </a:tbl>
              </a:graphicData>
            </a:graphic>
          </p:graphicFrame>
        </mc:Choice>
        <mc:Fallback>
          <p:graphicFrame>
            <p:nvGraphicFramePr>
              <p:cNvPr id="18" name="Table 17">
                <a:extLst>
                  <a:ext uri="{FF2B5EF4-FFF2-40B4-BE49-F238E27FC236}">
                    <a16:creationId xmlns:a16="http://schemas.microsoft.com/office/drawing/2014/main" id="{B722EEB7-16A2-4237-A9EE-3C7CE28B04B4}"/>
                  </a:ext>
                </a:extLst>
              </p:cNvPr>
              <p:cNvGraphicFramePr>
                <a:graphicFrameLocks noGrp="1"/>
              </p:cNvGraphicFramePr>
              <p:nvPr>
                <p:extLst>
                  <p:ext uri="{D42A27DB-BD31-4B8C-83A1-F6EECF244321}">
                    <p14:modId xmlns:p14="http://schemas.microsoft.com/office/powerpoint/2010/main" val="79288546"/>
                  </p:ext>
                </p:extLst>
              </p:nvPr>
            </p:nvGraphicFramePr>
            <p:xfrm>
              <a:off x="629920" y="1051560"/>
              <a:ext cx="9668192" cy="2103120"/>
            </p:xfrm>
            <a:graphic>
              <a:graphicData uri="http://schemas.openxmlformats.org/drawingml/2006/table">
                <a:tbl>
                  <a:tblPr firstRow="1" bandRow="1">
                    <a:tableStyleId>{5C22544A-7EE6-4342-B048-85BDC9FD1C3A}</a:tableStyleId>
                  </a:tblPr>
                  <a:tblGrid>
                    <a:gridCol w="3205480">
                      <a:extLst>
                        <a:ext uri="{9D8B030D-6E8A-4147-A177-3AD203B41FA5}">
                          <a16:colId xmlns:a16="http://schemas.microsoft.com/office/drawing/2014/main" val="362421120"/>
                        </a:ext>
                      </a:extLst>
                    </a:gridCol>
                    <a:gridCol w="2307336">
                      <a:extLst>
                        <a:ext uri="{9D8B030D-6E8A-4147-A177-3AD203B41FA5}">
                          <a16:colId xmlns:a16="http://schemas.microsoft.com/office/drawing/2014/main" val="866231217"/>
                        </a:ext>
                      </a:extLst>
                    </a:gridCol>
                    <a:gridCol w="2042922">
                      <a:extLst>
                        <a:ext uri="{9D8B030D-6E8A-4147-A177-3AD203B41FA5}">
                          <a16:colId xmlns:a16="http://schemas.microsoft.com/office/drawing/2014/main" val="2827802535"/>
                        </a:ext>
                      </a:extLst>
                    </a:gridCol>
                    <a:gridCol w="2112454">
                      <a:extLst>
                        <a:ext uri="{9D8B030D-6E8A-4147-A177-3AD203B41FA5}">
                          <a16:colId xmlns:a16="http://schemas.microsoft.com/office/drawing/2014/main" val="1213269000"/>
                        </a:ext>
                      </a:extLst>
                    </a:gridCol>
                  </a:tblGrid>
                  <a:tr h="640080">
                    <a:tc>
                      <a:txBody>
                        <a:bodyPr/>
                        <a:lstStyle/>
                        <a:p>
                          <a:pPr algn="ctr"/>
                          <a:endParaRPr lang="en-US" dirty="0">
                            <a:solidFill>
                              <a:schemeClr val="tx1"/>
                            </a:solidFill>
                            <a:latin typeface="Calibi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CPU times (64 procs*)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Avg # Schwarz </a:t>
                          </a:r>
                          <a:r>
                            <a:rPr lang="en-US" dirty="0" err="1">
                              <a:solidFill>
                                <a:schemeClr val="tx1"/>
                              </a:solidFill>
                              <a:latin typeface="Calibiri"/>
                            </a:rPr>
                            <a:t>iters</a:t>
                          </a:r>
                          <a:endParaRPr lang="en-US" dirty="0">
                            <a:solidFill>
                              <a:schemeClr val="tx1"/>
                            </a:solidFill>
                            <a:latin typeface="Calibi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F0FB"/>
                        </a:solidFill>
                      </a:tcPr>
                    </a:tc>
                    <a:tc>
                      <a:txBody>
                        <a:bodyPr/>
                        <a:lstStyle/>
                        <a:p>
                          <a:pPr algn="ctr"/>
                          <a:r>
                            <a:rPr lang="en-US" dirty="0">
                              <a:solidFill>
                                <a:schemeClr val="tx1"/>
                              </a:solidFill>
                              <a:latin typeface="Calibiri"/>
                            </a:rPr>
                            <a:t>Max # Schwarz </a:t>
                          </a:r>
                          <a:r>
                            <a:rPr lang="en-US" dirty="0" err="1">
                              <a:solidFill>
                                <a:schemeClr val="tx1"/>
                              </a:solidFill>
                              <a:latin typeface="Calibiri"/>
                            </a:rPr>
                            <a:t>iters</a:t>
                          </a:r>
                          <a:endParaRPr lang="en-US" dirty="0">
                            <a:solidFill>
                              <a:schemeClr val="tx1"/>
                            </a:solidFill>
                            <a:latin typeface="Calibi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F0FB"/>
                        </a:solidFill>
                      </a:tcPr>
                    </a:tc>
                    <a:extLst>
                      <a:ext uri="{0D108BD9-81ED-4DB2-BD59-A6C34878D82A}">
                        <a16:rowId xmlns:a16="http://schemas.microsoft.com/office/drawing/2014/main" val="3541283678"/>
                      </a:ext>
                    </a:extLst>
                  </a:tr>
                  <a:tr h="365760">
                    <a:tc>
                      <a:txBody>
                        <a:bodyPr/>
                        <a:lstStyle/>
                        <a:p>
                          <a:pPr algn="ctr"/>
                          <a:r>
                            <a:rPr lang="en-US" dirty="0">
                              <a:solidFill>
                                <a:schemeClr val="tx1"/>
                              </a:solidFill>
                              <a:latin typeface="Calibiri"/>
                            </a:rPr>
                            <a:t>Single Domain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3h 34m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70448" t="-183333" r="-104179" b="-326667"/>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357637" t="-183333" r="-576" b="-326667"/>
                          </a:stretch>
                        </a:blipFill>
                      </a:tcPr>
                    </a:tc>
                    <a:extLst>
                      <a:ext uri="{0D108BD9-81ED-4DB2-BD59-A6C34878D82A}">
                        <a16:rowId xmlns:a16="http://schemas.microsoft.com/office/drawing/2014/main" val="255968855"/>
                      </a:ext>
                    </a:extLst>
                  </a:tr>
                  <a:tr h="365760">
                    <a:tc>
                      <a:txBody>
                        <a:bodyPr/>
                        <a:lstStyle/>
                        <a:p>
                          <a:pPr algn="ctr"/>
                          <a:r>
                            <a:rPr lang="en-US" dirty="0">
                              <a:solidFill>
                                <a:schemeClr val="tx1"/>
                              </a:solidFill>
                              <a:latin typeface="Calibiri"/>
                            </a:rPr>
                            <a:t>Schwarz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2h 42m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3.22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F0FB"/>
                        </a:solidFill>
                      </a:tcPr>
                    </a:tc>
                    <a:tc>
                      <a:txBody>
                        <a:bodyPr/>
                        <a:lstStyle/>
                        <a:p>
                          <a:pPr algn="ctr"/>
                          <a:r>
                            <a:rPr lang="en-US" dirty="0">
                              <a:solidFill>
                                <a:schemeClr val="tx1"/>
                              </a:solidFill>
                              <a:latin typeface="Calibiri"/>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F0FB"/>
                        </a:solidFill>
                      </a:tcPr>
                    </a:tc>
                    <a:extLst>
                      <a:ext uri="{0D108BD9-81ED-4DB2-BD59-A6C34878D82A}">
                        <a16:rowId xmlns:a16="http://schemas.microsoft.com/office/drawing/2014/main" val="637168216"/>
                      </a:ext>
                    </a:extLst>
                  </a:tr>
                  <a:tr h="365760">
                    <a:tc>
                      <a:txBody>
                        <a:bodyPr/>
                        <a:lstStyle/>
                        <a:p>
                          <a:pPr algn="ctr"/>
                          <a:r>
                            <a:rPr lang="en-US" dirty="0">
                              <a:solidFill>
                                <a:schemeClr val="tx1"/>
                              </a:solidFill>
                              <a:latin typeface="Calibiri"/>
                            </a:rPr>
                            <a:t>Single Domain (finer)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17h 00m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70448" t="-385000" r="-104179" b="-125000"/>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357637" t="-385000" r="-576" b="-125000"/>
                          </a:stretch>
                        </a:blipFill>
                      </a:tcPr>
                    </a:tc>
                    <a:extLst>
                      <a:ext uri="{0D108BD9-81ED-4DB2-BD59-A6C34878D82A}">
                        <a16:rowId xmlns:a16="http://schemas.microsoft.com/office/drawing/2014/main" val="3877261220"/>
                      </a:ext>
                    </a:extLst>
                  </a:tr>
                  <a:tr h="365760">
                    <a:tc>
                      <a:txBody>
                        <a:bodyPr/>
                        <a:lstStyle/>
                        <a:p>
                          <a:pPr algn="ctr"/>
                          <a:r>
                            <a:rPr lang="en-US" dirty="0">
                              <a:solidFill>
                                <a:schemeClr val="tx1"/>
                              </a:solidFill>
                              <a:latin typeface="Calibiri"/>
                            </a:rPr>
                            <a:t>Schwarz (finer mesh of bolts)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29h 29m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latin typeface="Calibiri"/>
                            </a:rPr>
                            <a:t>3.28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F0FB"/>
                        </a:solidFill>
                      </a:tcPr>
                    </a:tc>
                    <a:tc>
                      <a:txBody>
                        <a:bodyPr/>
                        <a:lstStyle/>
                        <a:p>
                          <a:pPr algn="ctr"/>
                          <a:r>
                            <a:rPr lang="en-US" dirty="0">
                              <a:solidFill>
                                <a:schemeClr val="tx1"/>
                              </a:solidFill>
                              <a:latin typeface="Calibiri"/>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F0FB"/>
                        </a:solidFill>
                      </a:tcPr>
                    </a:tc>
                    <a:extLst>
                      <a:ext uri="{0D108BD9-81ED-4DB2-BD59-A6C34878D82A}">
                        <a16:rowId xmlns:a16="http://schemas.microsoft.com/office/drawing/2014/main" val="2619180637"/>
                      </a:ext>
                    </a:extLst>
                  </a:tr>
                </a:tbl>
              </a:graphicData>
            </a:graphic>
          </p:graphicFrame>
        </mc:Fallback>
      </mc:AlternateContent>
      <p:pic>
        <p:nvPicPr>
          <p:cNvPr id="19" name="Picture 18">
            <a:extLst>
              <a:ext uri="{FF2B5EF4-FFF2-40B4-BE49-F238E27FC236}">
                <a16:creationId xmlns:a16="http://schemas.microsoft.com/office/drawing/2014/main" id="{B1CEA498-4A20-A429-E106-643F6B8A45E8}"/>
              </a:ext>
            </a:extLst>
          </p:cNvPr>
          <p:cNvPicPr>
            <a:picLocks noChangeAspect="1"/>
          </p:cNvPicPr>
          <p:nvPr/>
        </p:nvPicPr>
        <p:blipFill>
          <a:blip r:embed="rId5"/>
          <a:stretch>
            <a:fillRect/>
          </a:stretch>
        </p:blipFill>
        <p:spPr>
          <a:xfrm>
            <a:off x="10508341" y="1862296"/>
            <a:ext cx="1389733" cy="813251"/>
          </a:xfrm>
          <a:prstGeom prst="rect">
            <a:avLst/>
          </a:prstGeom>
        </p:spPr>
      </p:pic>
    </p:spTree>
    <p:extLst>
      <p:ext uri="{BB962C8B-B14F-4D97-AF65-F5344CB8AC3E}">
        <p14:creationId xmlns:p14="http://schemas.microsoft.com/office/powerpoint/2010/main" val="103607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4DEDE73E-F27A-4E8A-AFEC-DAC5059E9626}"/>
              </a:ext>
            </a:extLst>
          </p:cNvPr>
          <p:cNvPicPr>
            <a:picLocks noChangeAspect="1"/>
          </p:cNvPicPr>
          <p:nvPr/>
        </p:nvPicPr>
        <p:blipFill>
          <a:blip r:embed="rId3"/>
          <a:stretch>
            <a:fillRect/>
          </a:stretch>
        </p:blipFill>
        <p:spPr>
          <a:xfrm>
            <a:off x="6550225" y="3808504"/>
            <a:ext cx="4983447" cy="2671415"/>
          </a:xfrm>
          <a:prstGeom prst="rect">
            <a:avLst/>
          </a:prstGeom>
        </p:spPr>
      </p:pic>
      <p:sp>
        <p:nvSpPr>
          <p:cNvPr id="101" name="TextShape 1"/>
          <p:cNvSpPr txBox="1"/>
          <p:nvPr/>
        </p:nvSpPr>
        <p:spPr>
          <a:xfrm>
            <a:off x="742950" y="-8685"/>
            <a:ext cx="8229240" cy="991440"/>
          </a:xfrm>
          <a:prstGeom prst="rect">
            <a:avLst/>
          </a:prstGeom>
          <a:noFill/>
          <a:ln>
            <a:noFill/>
          </a:ln>
        </p:spPr>
        <p:txBody>
          <a:bodyPr anchor="ctr"/>
          <a:lstStyle/>
          <a:p>
            <a:r>
              <a:rPr lang="en-US" sz="2800" dirty="0">
                <a:latin typeface="Gill Sans MT" panose="020B0502020104020203" pitchFamily="34" charset="0"/>
              </a:rPr>
              <a:t>Outline</a:t>
            </a:r>
            <a:endParaRPr sz="2800" dirty="0">
              <a:latin typeface="Gill Sans MT" panose="020B0502020104020203" pitchFamily="34" charset="0"/>
            </a:endParaRPr>
          </a:p>
        </p:txBody>
      </p:sp>
      <p:sp>
        <p:nvSpPr>
          <p:cNvPr id="102" name="TextShape 2"/>
          <p:cNvSpPr txBox="1"/>
          <p:nvPr/>
        </p:nvSpPr>
        <p:spPr>
          <a:xfrm>
            <a:off x="198449" y="951071"/>
            <a:ext cx="6726226" cy="5348870"/>
          </a:xfrm>
          <a:prstGeom prst="rect">
            <a:avLst/>
          </a:prstGeom>
          <a:noFill/>
          <a:ln>
            <a:noFill/>
          </a:ln>
        </p:spPr>
        <p:txBody>
          <a:bodyPr/>
          <a:lstStyle/>
          <a:p>
            <a:pPr marL="457200" indent="-457200">
              <a:buAutoNum type="arabicPeriod"/>
            </a:pPr>
            <a:r>
              <a:rPr lang="en-US" sz="2200" dirty="0"/>
              <a:t>Schwarz Alternating Method for Coupling of Full Order Models (FOMs) in Solid Mechanics</a:t>
            </a:r>
          </a:p>
          <a:p>
            <a:pPr marL="457200" indent="-457200">
              <a:buAutoNum type="arabicPeriod"/>
            </a:pPr>
            <a:endParaRPr lang="en-US" sz="400" dirty="0"/>
          </a:p>
          <a:p>
            <a:pPr marL="914400" lvl="1" indent="-457200">
              <a:buFont typeface="Arial" panose="020B0604020202020204" pitchFamily="34" charset="0"/>
              <a:buChar char="•"/>
            </a:pPr>
            <a:r>
              <a:rPr lang="en-US" sz="2200" dirty="0"/>
              <a:t>Motivation &amp; Background</a:t>
            </a:r>
          </a:p>
          <a:p>
            <a:pPr marL="914400" lvl="1" indent="-457200">
              <a:buFont typeface="Arial" panose="020B0604020202020204" pitchFamily="34" charset="0"/>
              <a:buChar char="•"/>
            </a:pPr>
            <a:endParaRPr lang="en-US" sz="400" dirty="0"/>
          </a:p>
          <a:p>
            <a:pPr marL="914400" lvl="1" indent="-457200">
              <a:buFont typeface="Arial" panose="020B0604020202020204" pitchFamily="34" charset="0"/>
              <a:buChar char="•"/>
            </a:pPr>
            <a:r>
              <a:rPr lang="en-US" sz="2200" dirty="0"/>
              <a:t>Quasistatic Formulation</a:t>
            </a:r>
          </a:p>
          <a:p>
            <a:pPr marL="914400" lvl="1" indent="-457200">
              <a:buFont typeface="Arial" panose="020B0604020202020204" pitchFamily="34" charset="0"/>
              <a:buChar char="•"/>
            </a:pPr>
            <a:endParaRPr lang="en-US" sz="400" dirty="0"/>
          </a:p>
          <a:p>
            <a:pPr marL="1371600" lvl="2" indent="-457200">
              <a:buFont typeface="Wingdings" panose="05000000000000000000" pitchFamily="2" charset="2"/>
              <a:buChar char="Ø"/>
            </a:pPr>
            <a:r>
              <a:rPr lang="en-US" sz="2200" dirty="0"/>
              <a:t>Numerical Examples</a:t>
            </a:r>
          </a:p>
          <a:p>
            <a:pPr marL="1371600" lvl="2" indent="-457200">
              <a:buFont typeface="Wingdings" panose="05000000000000000000" pitchFamily="2" charset="2"/>
              <a:buChar char="Ø"/>
            </a:pPr>
            <a:endParaRPr lang="en-US" sz="400" dirty="0"/>
          </a:p>
          <a:p>
            <a:pPr marL="914400" lvl="1" indent="-457200">
              <a:buFont typeface="Arial" panose="020B0604020202020204" pitchFamily="34" charset="0"/>
              <a:buChar char="•"/>
            </a:pPr>
            <a:r>
              <a:rPr lang="en-US" sz="2200" dirty="0"/>
              <a:t>Extension to Dynamics </a:t>
            </a:r>
          </a:p>
          <a:p>
            <a:pPr marL="914400" lvl="1" indent="-457200">
              <a:buFont typeface="Arial" panose="020B0604020202020204" pitchFamily="34" charset="0"/>
              <a:buChar char="•"/>
            </a:pPr>
            <a:endParaRPr lang="en-US" sz="400" dirty="0"/>
          </a:p>
          <a:p>
            <a:pPr marL="1371600" lvl="2" indent="-457200">
              <a:buFont typeface="Wingdings" panose="05000000000000000000" pitchFamily="2" charset="2"/>
              <a:buChar char="Ø"/>
            </a:pPr>
            <a:r>
              <a:rPr lang="en-US" sz="2200" dirty="0"/>
              <a:t>Numerical Examples</a:t>
            </a:r>
          </a:p>
          <a:p>
            <a:pPr marL="1371600" lvl="2" indent="-457200">
              <a:buFont typeface="Wingdings" panose="05000000000000000000" pitchFamily="2" charset="2"/>
              <a:buChar char="Ø"/>
            </a:pPr>
            <a:endParaRPr lang="en-US" sz="400" dirty="0"/>
          </a:p>
          <a:p>
            <a:pPr marL="1371600" lvl="2" indent="-457200">
              <a:buFont typeface="Wingdings" panose="05000000000000000000" pitchFamily="2" charset="2"/>
              <a:buChar char="Ø"/>
            </a:pPr>
            <a:endParaRPr lang="en-US" sz="400" dirty="0"/>
          </a:p>
          <a:p>
            <a:pPr marL="457200" indent="-457200">
              <a:buAutoNum type="arabicPeriod"/>
            </a:pPr>
            <a:r>
              <a:rPr lang="en-US" sz="2200" b="1" dirty="0"/>
              <a:t>Schwarz Alternating Method for FOM-ROM* and ROM-ROM Coupling</a:t>
            </a:r>
          </a:p>
          <a:p>
            <a:pPr marL="457200" indent="-457200">
              <a:buAutoNum type="arabicPeriod"/>
            </a:pPr>
            <a:endParaRPr lang="en-US" sz="400" b="1" dirty="0"/>
          </a:p>
          <a:p>
            <a:pPr marL="914400" lvl="1" indent="-457200">
              <a:buFont typeface="Arial" panose="020B0604020202020204" pitchFamily="34" charset="0"/>
              <a:buChar char="•"/>
            </a:pPr>
            <a:r>
              <a:rPr lang="en-US" sz="2200" b="1" dirty="0"/>
              <a:t>Motivation &amp; Background </a:t>
            </a:r>
          </a:p>
          <a:p>
            <a:pPr marL="914400" lvl="1" indent="-457200">
              <a:buFont typeface="Arial" panose="020B0604020202020204" pitchFamily="34" charset="0"/>
              <a:buChar char="•"/>
            </a:pPr>
            <a:endParaRPr lang="en-US" sz="400" dirty="0"/>
          </a:p>
          <a:p>
            <a:pPr marL="914400" lvl="1" indent="-457200">
              <a:buFont typeface="Arial" panose="020B0604020202020204" pitchFamily="34" charset="0"/>
              <a:buChar char="•"/>
            </a:pPr>
            <a:r>
              <a:rPr lang="en-US" sz="2200" dirty="0"/>
              <a:t>Formulation</a:t>
            </a:r>
          </a:p>
          <a:p>
            <a:pPr marL="914400" lvl="1" indent="-457200">
              <a:buFont typeface="Arial" panose="020B0604020202020204" pitchFamily="34" charset="0"/>
              <a:buChar char="•"/>
            </a:pPr>
            <a:endParaRPr lang="en-US" sz="400" dirty="0"/>
          </a:p>
          <a:p>
            <a:pPr marL="914400" lvl="1" indent="-457200">
              <a:buFont typeface="Arial" panose="020B0604020202020204" pitchFamily="34" charset="0"/>
              <a:buChar char="•"/>
            </a:pPr>
            <a:r>
              <a:rPr lang="en-US" sz="2200" dirty="0"/>
              <a:t>Numerical Examples</a:t>
            </a:r>
          </a:p>
          <a:p>
            <a:pPr marL="914400" lvl="1" indent="-457200">
              <a:buFont typeface="Arial" panose="020B0604020202020204" pitchFamily="34" charset="0"/>
              <a:buChar char="•"/>
            </a:pPr>
            <a:endParaRPr lang="en-US" sz="400" dirty="0"/>
          </a:p>
          <a:p>
            <a:pPr marL="914400" lvl="1" indent="-457200">
              <a:buFont typeface="Arial" panose="020B0604020202020204" pitchFamily="34" charset="0"/>
              <a:buChar char="•"/>
            </a:pPr>
            <a:endParaRPr lang="en-US" sz="400" dirty="0"/>
          </a:p>
          <a:p>
            <a:pPr marL="457200" indent="-457200">
              <a:buFont typeface="+mj-lt"/>
              <a:buAutoNum type="arabicPeriod"/>
            </a:pPr>
            <a:r>
              <a:rPr lang="en-US" sz="2200" dirty="0"/>
              <a:t>Summary and Future Work </a:t>
            </a:r>
          </a:p>
          <a:p>
            <a:endParaRPr lang="en-US" sz="2200" dirty="0"/>
          </a:p>
          <a:p>
            <a:pPr marL="914400" lvl="1" indent="-457200">
              <a:buFont typeface="Arial" panose="020B0604020202020204" pitchFamily="34" charset="0"/>
              <a:buChar char="•"/>
            </a:pPr>
            <a:endParaRPr lang="en-US" sz="2200" dirty="0"/>
          </a:p>
          <a:p>
            <a:pPr marL="914400" lvl="1" indent="-457200">
              <a:buFont typeface="Arial" panose="020B0604020202020204" pitchFamily="34" charset="0"/>
              <a:buChar char="•"/>
            </a:pPr>
            <a:endParaRPr lang="en-US" sz="2200" dirty="0"/>
          </a:p>
          <a:p>
            <a:endParaRPr sz="2200" dirty="0"/>
          </a:p>
        </p:txBody>
      </p:sp>
      <p:sp>
        <p:nvSpPr>
          <p:cNvPr id="2" name="Slide Number Placeholder 1">
            <a:extLst>
              <a:ext uri="{FF2B5EF4-FFF2-40B4-BE49-F238E27FC236}">
                <a16:creationId xmlns:a16="http://schemas.microsoft.com/office/drawing/2014/main" id="{805E14DB-F505-4B6E-B151-6BAAB23A7FBF}"/>
              </a:ext>
            </a:extLst>
          </p:cNvPr>
          <p:cNvSpPr>
            <a:spLocks noGrp="1"/>
          </p:cNvSpPr>
          <p:nvPr>
            <p:ph type="sldNum" sz="quarter" idx="12"/>
          </p:nvPr>
        </p:nvSpPr>
        <p:spPr/>
        <p:txBody>
          <a:bodyPr/>
          <a:lstStyle/>
          <a:p>
            <a:fld id="{A5E55A7B-7854-E145-92D9-B491DF4BAE2D}" type="slidenum">
              <a:rPr lang="en-US" smtClean="0"/>
              <a:pPr/>
              <a:t>52</a:t>
            </a:fld>
            <a:endParaRPr lang="en-US" dirty="0"/>
          </a:p>
        </p:txBody>
      </p:sp>
      <p:sp>
        <p:nvSpPr>
          <p:cNvPr id="3" name="TextBox 2">
            <a:extLst>
              <a:ext uri="{FF2B5EF4-FFF2-40B4-BE49-F238E27FC236}">
                <a16:creationId xmlns:a16="http://schemas.microsoft.com/office/drawing/2014/main" id="{9C17EAC9-2546-4C83-9D8B-C19B660FE055}"/>
              </a:ext>
            </a:extLst>
          </p:cNvPr>
          <p:cNvSpPr txBox="1"/>
          <p:nvPr/>
        </p:nvSpPr>
        <p:spPr>
          <a:xfrm>
            <a:off x="64951" y="6479919"/>
            <a:ext cx="4911047" cy="338554"/>
          </a:xfrm>
          <a:prstGeom prst="rect">
            <a:avLst/>
          </a:prstGeom>
          <a:noFill/>
        </p:spPr>
        <p:txBody>
          <a:bodyPr wrap="square" rtlCol="0">
            <a:spAutoFit/>
          </a:bodyPr>
          <a:lstStyle/>
          <a:p>
            <a:r>
              <a:rPr lang="en-US" sz="1600" dirty="0">
                <a:cs typeface="Calibri" panose="020F0502020204030204" pitchFamily="34" charset="0"/>
              </a:rPr>
              <a:t>* Projection-based Reduced Order Model</a:t>
            </a:r>
          </a:p>
        </p:txBody>
      </p:sp>
      <p:pic>
        <p:nvPicPr>
          <p:cNvPr id="4" name="Picture 3" descr="notched-cylinder-hex-coarse-tet-fine-deformed.png">
            <a:extLst>
              <a:ext uri="{FF2B5EF4-FFF2-40B4-BE49-F238E27FC236}">
                <a16:creationId xmlns:a16="http://schemas.microsoft.com/office/drawing/2014/main" id="{1EC5274F-3932-4BA7-C07C-B0ED02DFD9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0705" y="738680"/>
            <a:ext cx="3614888" cy="2470775"/>
          </a:xfrm>
          <a:prstGeom prst="rect">
            <a:avLst/>
          </a:prstGeom>
        </p:spPr>
      </p:pic>
    </p:spTree>
    <p:extLst>
      <p:ext uri="{BB962C8B-B14F-4D97-AF65-F5344CB8AC3E}">
        <p14:creationId xmlns:p14="http://schemas.microsoft.com/office/powerpoint/2010/main" val="84686908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53</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8" y="359772"/>
            <a:ext cx="10471608" cy="570225"/>
          </a:xfrm>
        </p:spPr>
        <p:txBody>
          <a:bodyPr/>
          <a:lstStyle/>
          <a:p>
            <a:r>
              <a:rPr lang="en-US" dirty="0"/>
              <a:t>Motivation for ROM-ROM/ROM-FOM Couplings</a:t>
            </a:r>
          </a:p>
        </p:txBody>
      </p:sp>
      <p:sp>
        <p:nvSpPr>
          <p:cNvPr id="8" name="TextBox 7"/>
          <p:cNvSpPr txBox="1"/>
          <p:nvPr/>
        </p:nvSpPr>
        <p:spPr>
          <a:xfrm>
            <a:off x="238503" y="974795"/>
            <a:ext cx="8171250" cy="707886"/>
          </a:xfrm>
          <a:prstGeom prst="rect">
            <a:avLst/>
          </a:prstGeom>
          <a:solidFill>
            <a:srgbClr val="FEFDD7"/>
          </a:solidFill>
        </p:spPr>
        <p:txBody>
          <a:bodyPr wrap="square" rtlCol="0">
            <a:spAutoFit/>
          </a:bodyPr>
          <a:lstStyle/>
          <a:p>
            <a:pPr algn="ctr"/>
            <a:r>
              <a:rPr lang="en-US" sz="2000" dirty="0"/>
              <a:t>The past decades have seen tremendous investment in </a:t>
            </a:r>
            <a:r>
              <a:rPr lang="en-US" sz="2000" b="1" dirty="0"/>
              <a:t>simulation frameworks</a:t>
            </a:r>
            <a:r>
              <a:rPr lang="en-US" sz="2000" dirty="0"/>
              <a:t> for </a:t>
            </a:r>
            <a:r>
              <a:rPr lang="en-US" sz="2000" b="1" dirty="0"/>
              <a:t>coupled multi-scale </a:t>
            </a:r>
            <a:r>
              <a:rPr lang="en-US" sz="2000" dirty="0"/>
              <a:t>and </a:t>
            </a:r>
            <a:r>
              <a:rPr lang="en-US" sz="2000" b="1" dirty="0"/>
              <a:t>multi-physics</a:t>
            </a:r>
            <a:r>
              <a:rPr lang="en-US" sz="2000" dirty="0"/>
              <a:t> problems.  </a:t>
            </a:r>
          </a:p>
        </p:txBody>
      </p:sp>
      <p:sp>
        <p:nvSpPr>
          <p:cNvPr id="10" name="TextBox 9"/>
          <p:cNvSpPr txBox="1"/>
          <p:nvPr/>
        </p:nvSpPr>
        <p:spPr>
          <a:xfrm>
            <a:off x="62646" y="1757217"/>
            <a:ext cx="9970292" cy="984885"/>
          </a:xfrm>
          <a:prstGeom prst="rect">
            <a:avLst/>
          </a:prstGeom>
          <a:noFill/>
        </p:spPr>
        <p:txBody>
          <a:bodyPr wrap="square" rtlCol="0">
            <a:spAutoFit/>
          </a:bodyPr>
          <a:lstStyle/>
          <a:p>
            <a:pPr marL="285750" indent="-285750">
              <a:buFont typeface="Arial" panose="020B0604020202020204" pitchFamily="34" charset="0"/>
              <a:buChar char="•"/>
            </a:pPr>
            <a:r>
              <a:rPr lang="en-US" dirty="0"/>
              <a:t>Frameworks rely on </a:t>
            </a:r>
            <a:r>
              <a:rPr lang="en-US" b="1" dirty="0"/>
              <a:t>established mathematical theories </a:t>
            </a:r>
            <a:r>
              <a:rPr lang="en-US" dirty="0"/>
              <a:t>to couple physics components.</a:t>
            </a:r>
          </a:p>
          <a:p>
            <a:pPr marL="285750" indent="-285750">
              <a:buFont typeface="Arial" panose="020B0604020202020204" pitchFamily="34" charset="0"/>
              <a:buChar char="•"/>
            </a:pPr>
            <a:endParaRPr lang="en-US" sz="200" dirty="0"/>
          </a:p>
          <a:p>
            <a:pPr marL="285750" indent="-285750">
              <a:buFont typeface="Arial" panose="020B0604020202020204" pitchFamily="34" charset="0"/>
              <a:buChar char="•"/>
            </a:pPr>
            <a:endParaRPr lang="en-US" sz="200" dirty="0"/>
          </a:p>
          <a:p>
            <a:pPr marL="285750" indent="-285750">
              <a:buFont typeface="Arial" panose="020B0604020202020204" pitchFamily="34" charset="0"/>
              <a:buChar char="•"/>
            </a:pPr>
            <a:r>
              <a:rPr lang="en-US" dirty="0"/>
              <a:t>Most existing coupling frameworks are based on </a:t>
            </a:r>
            <a:r>
              <a:rPr lang="en-US" b="1" dirty="0"/>
              <a:t>traditional discretization methods</a:t>
            </a:r>
            <a:r>
              <a:rPr lang="en-US" dirty="0"/>
              <a:t>.</a:t>
            </a:r>
          </a:p>
          <a:p>
            <a:pPr marL="285750" indent="-285750">
              <a:buFont typeface="Arial" panose="020B0604020202020204" pitchFamily="34" charset="0"/>
              <a:buChar char="•"/>
            </a:pPr>
            <a:endParaRPr lang="en-US" dirty="0"/>
          </a:p>
        </p:txBody>
      </p:sp>
      <p:grpSp>
        <p:nvGrpSpPr>
          <p:cNvPr id="83" name="Group 82"/>
          <p:cNvGrpSpPr/>
          <p:nvPr/>
        </p:nvGrpSpPr>
        <p:grpSpPr>
          <a:xfrm>
            <a:off x="440485" y="204225"/>
            <a:ext cx="11295109" cy="5093536"/>
            <a:chOff x="684325" y="615705"/>
            <a:chExt cx="11295109" cy="5093536"/>
          </a:xfrm>
        </p:grpSpPr>
        <p:sp>
          <p:nvSpPr>
            <p:cNvPr id="47" name="TextBox 46">
              <a:extLst>
                <a:ext uri="{FF2B5EF4-FFF2-40B4-BE49-F238E27FC236}">
                  <a16:creationId xmlns:a16="http://schemas.microsoft.com/office/drawing/2014/main" id="{03E78A8F-85A5-8948-94A5-C230761C2842}"/>
                </a:ext>
              </a:extLst>
            </p:cNvPr>
            <p:cNvSpPr txBox="1"/>
            <p:nvPr/>
          </p:nvSpPr>
          <p:spPr>
            <a:xfrm>
              <a:off x="5696868" y="4770036"/>
              <a:ext cx="3959713"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rgbClr val="000000"/>
                  </a:solidFill>
                  <a:cs typeface="Calibri"/>
                </a:rPr>
                <a:t>Monolithic (Lagrange multipliers)</a:t>
              </a:r>
            </a:p>
            <a:p>
              <a:pPr marL="285750" indent="-285750">
                <a:buFont typeface="Arial" panose="020B0604020202020204" pitchFamily="34" charset="0"/>
                <a:buChar char="•"/>
              </a:pPr>
              <a:r>
                <a:rPr lang="en-US" sz="1400" dirty="0">
                  <a:solidFill>
                    <a:srgbClr val="000000"/>
                  </a:solidFill>
                  <a:cs typeface="Calibri"/>
                </a:rPr>
                <a:t>Partitioned (loose) coupling</a:t>
              </a:r>
            </a:p>
            <a:p>
              <a:pPr marL="285750" indent="-285750">
                <a:buFont typeface="Arial" panose="020B0604020202020204" pitchFamily="34" charset="0"/>
                <a:buChar char="•"/>
              </a:pPr>
              <a:r>
                <a:rPr lang="en-US" sz="1400" dirty="0">
                  <a:solidFill>
                    <a:srgbClr val="000000"/>
                  </a:solidFill>
                  <a:cs typeface="Calibri"/>
                </a:rPr>
                <a:t>Iterative (Schwarz, optimization)</a:t>
              </a:r>
            </a:p>
          </p:txBody>
        </p:sp>
        <p:grpSp>
          <p:nvGrpSpPr>
            <p:cNvPr id="82" name="Group 81"/>
            <p:cNvGrpSpPr/>
            <p:nvPr/>
          </p:nvGrpSpPr>
          <p:grpSpPr>
            <a:xfrm>
              <a:off x="684325" y="615705"/>
              <a:ext cx="11295109" cy="5093536"/>
              <a:chOff x="684325" y="722385"/>
              <a:chExt cx="11295109" cy="5093536"/>
            </a:xfrm>
          </p:grpSpPr>
          <p:grpSp>
            <p:nvGrpSpPr>
              <p:cNvPr id="16" name="Group 15">
                <a:extLst>
                  <a:ext uri="{FF2B5EF4-FFF2-40B4-BE49-F238E27FC236}">
                    <a16:creationId xmlns:a16="http://schemas.microsoft.com/office/drawing/2014/main" id="{3FDA63DF-7C3E-E443-B84A-388E253F20B6}"/>
                  </a:ext>
                </a:extLst>
              </p:cNvPr>
              <p:cNvGrpSpPr/>
              <p:nvPr/>
            </p:nvGrpSpPr>
            <p:grpSpPr>
              <a:xfrm>
                <a:off x="953199" y="3303881"/>
                <a:ext cx="1588534" cy="1087830"/>
                <a:chOff x="681448" y="1788720"/>
                <a:chExt cx="1588534" cy="1087830"/>
              </a:xfrm>
            </p:grpSpPr>
            <p:sp>
              <p:nvSpPr>
                <p:cNvPr id="19" name="AutoShape 17">
                  <a:extLst>
                    <a:ext uri="{FF2B5EF4-FFF2-40B4-BE49-F238E27FC236}">
                      <a16:creationId xmlns:a16="http://schemas.microsoft.com/office/drawing/2014/main" id="{FA4E105A-BEBF-8F4B-BDBB-063AD9002F1F}"/>
                    </a:ext>
                  </a:extLst>
                </p:cNvPr>
                <p:cNvSpPr>
                  <a:spLocks noChangeAspect="1" noChangeArrowheads="1"/>
                </p:cNvSpPr>
                <p:nvPr/>
              </p:nvSpPr>
              <p:spPr bwMode="auto">
                <a:xfrm>
                  <a:off x="681448" y="1788720"/>
                  <a:ext cx="1588534" cy="1087830"/>
                </a:xfrm>
                <a:prstGeom prst="roundRect">
                  <a:avLst>
                    <a:gd name="adj" fmla="val 10260"/>
                  </a:avLst>
                </a:prstGeom>
                <a:solidFill>
                  <a:sysClr val="window" lastClr="FFFFFF"/>
                </a:solidFill>
                <a:ln w="25400" cap="flat" cmpd="sng" algn="ctr">
                  <a:solidFill>
                    <a:srgbClr val="726056"/>
                  </a:solidFill>
                  <a:prstDash val="solid"/>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mn-ea"/>
                    <a:cs typeface="+mn-cs"/>
                  </a:endParaRPr>
                </a:p>
              </p:txBody>
            </p:sp>
            <p:sp>
              <p:nvSpPr>
                <p:cNvPr id="20" name="AutoShape 17">
                  <a:extLst>
                    <a:ext uri="{FF2B5EF4-FFF2-40B4-BE49-F238E27FC236}">
                      <a16:creationId xmlns:a16="http://schemas.microsoft.com/office/drawing/2014/main" id="{197BBF4D-2602-B645-96B5-305427141C2F}"/>
                    </a:ext>
                  </a:extLst>
                </p:cNvPr>
                <p:cNvSpPr>
                  <a:spLocks noChangeArrowheads="1"/>
                </p:cNvSpPr>
                <p:nvPr/>
              </p:nvSpPr>
              <p:spPr bwMode="auto">
                <a:xfrm>
                  <a:off x="807067" y="1877239"/>
                  <a:ext cx="635418" cy="435134"/>
                </a:xfrm>
                <a:prstGeom prst="roundRect">
                  <a:avLst>
                    <a:gd name="adj" fmla="val 16667"/>
                  </a:avLst>
                </a:prstGeom>
                <a:solidFill>
                  <a:srgbClr val="726056"/>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prstClr val="white"/>
                      </a:solidFill>
                      <a:effectLst/>
                      <a:uLnTx/>
                      <a:uFillTx/>
                      <a:latin typeface="Times"/>
                      <a:ea typeface="+mn-ea"/>
                      <a:cs typeface="Times"/>
                    </a:rPr>
                    <a:t>M</a:t>
                  </a:r>
                  <a:r>
                    <a:rPr kumimoji="0" lang="en-US" sz="1400" b="0" i="1" u="none" strike="noStrike" kern="0" cap="none" spc="0" normalizeH="0" baseline="-25000" noProof="0" dirty="0">
                      <a:ln>
                        <a:noFill/>
                      </a:ln>
                      <a:solidFill>
                        <a:prstClr val="white"/>
                      </a:solidFill>
                      <a:effectLst/>
                      <a:uLnTx/>
                      <a:uFillTx/>
                      <a:latin typeface="Times"/>
                      <a:ea typeface="+mn-ea"/>
                      <a:cs typeface="Times"/>
                    </a:rPr>
                    <a:t>1</a:t>
                  </a:r>
                </a:p>
              </p:txBody>
            </p:sp>
            <p:sp>
              <p:nvSpPr>
                <p:cNvPr id="21" name="AutoShape 17">
                  <a:extLst>
                    <a:ext uri="{FF2B5EF4-FFF2-40B4-BE49-F238E27FC236}">
                      <a16:creationId xmlns:a16="http://schemas.microsoft.com/office/drawing/2014/main" id="{48038D20-6216-254E-944B-2279D0A9B0CA}"/>
                    </a:ext>
                  </a:extLst>
                </p:cNvPr>
                <p:cNvSpPr>
                  <a:spLocks noChangeArrowheads="1"/>
                </p:cNvSpPr>
                <p:nvPr/>
              </p:nvSpPr>
              <p:spPr bwMode="auto">
                <a:xfrm>
                  <a:off x="1509482" y="1877422"/>
                  <a:ext cx="634882" cy="434769"/>
                </a:xfrm>
                <a:prstGeom prst="roundRect">
                  <a:avLst>
                    <a:gd name="adj" fmla="val 16667"/>
                  </a:avLst>
                </a:prstGeom>
                <a:solidFill>
                  <a:srgbClr val="726056"/>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prstClr val="white"/>
                      </a:solidFill>
                      <a:effectLst/>
                      <a:uLnTx/>
                      <a:uFillTx/>
                      <a:latin typeface="Times"/>
                      <a:ea typeface="+mn-ea"/>
                      <a:cs typeface="Times"/>
                    </a:rPr>
                    <a:t>M</a:t>
                  </a:r>
                  <a:r>
                    <a:rPr kumimoji="0" lang="en-US" sz="1400" b="0" i="1" u="none" strike="noStrike" kern="0" cap="none" spc="0" normalizeH="0" baseline="-25000" noProof="0" dirty="0">
                      <a:ln>
                        <a:noFill/>
                      </a:ln>
                      <a:solidFill>
                        <a:prstClr val="white"/>
                      </a:solidFill>
                      <a:effectLst/>
                      <a:uLnTx/>
                      <a:uFillTx/>
                      <a:latin typeface="Times"/>
                      <a:ea typeface="+mn-ea"/>
                      <a:cs typeface="Times"/>
                    </a:rPr>
                    <a:t>2</a:t>
                  </a:r>
                </a:p>
              </p:txBody>
            </p:sp>
            <p:sp>
              <p:nvSpPr>
                <p:cNvPr id="22" name="AutoShape 17">
                  <a:extLst>
                    <a:ext uri="{FF2B5EF4-FFF2-40B4-BE49-F238E27FC236}">
                      <a16:creationId xmlns:a16="http://schemas.microsoft.com/office/drawing/2014/main" id="{AC400097-4705-034A-8C72-3A4B440AC77D}"/>
                    </a:ext>
                  </a:extLst>
                </p:cNvPr>
                <p:cNvSpPr>
                  <a:spLocks noChangeArrowheads="1"/>
                </p:cNvSpPr>
                <p:nvPr/>
              </p:nvSpPr>
              <p:spPr bwMode="auto">
                <a:xfrm>
                  <a:off x="807067" y="2352896"/>
                  <a:ext cx="635418" cy="435134"/>
                </a:xfrm>
                <a:prstGeom prst="roundRect">
                  <a:avLst>
                    <a:gd name="adj" fmla="val 16667"/>
                  </a:avLst>
                </a:prstGeom>
                <a:solidFill>
                  <a:srgbClr val="726056"/>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prstClr val="white"/>
                      </a:solidFill>
                      <a:effectLst/>
                      <a:uLnTx/>
                      <a:uFillTx/>
                      <a:latin typeface="Times"/>
                      <a:ea typeface="+mn-ea"/>
                      <a:cs typeface="Times"/>
                    </a:rPr>
                    <a:t>M</a:t>
                  </a:r>
                  <a:r>
                    <a:rPr kumimoji="0" lang="en-US" sz="1200" b="0" i="1" u="none" strike="noStrike" kern="0" cap="none" spc="0" normalizeH="0" baseline="-25000" noProof="0" dirty="0">
                      <a:ln>
                        <a:noFill/>
                      </a:ln>
                      <a:solidFill>
                        <a:prstClr val="white"/>
                      </a:solidFill>
                      <a:effectLst/>
                      <a:uLnTx/>
                      <a:uFillTx/>
                      <a:latin typeface="Times"/>
                      <a:ea typeface="+mn-ea"/>
                      <a:cs typeface="Times"/>
                    </a:rPr>
                    <a:t>3</a:t>
                  </a:r>
                  <a:endParaRPr kumimoji="0" lang="en-US" sz="4000" b="0" i="1" u="none" strike="noStrike" kern="0" cap="none" spc="0" normalizeH="0" baseline="-25000" noProof="0" dirty="0">
                    <a:ln>
                      <a:noFill/>
                    </a:ln>
                    <a:solidFill>
                      <a:prstClr val="white"/>
                    </a:solidFill>
                    <a:effectLst/>
                    <a:uLnTx/>
                    <a:uFillTx/>
                    <a:latin typeface="Times"/>
                    <a:ea typeface="+mn-ea"/>
                    <a:cs typeface="Times"/>
                  </a:endParaRPr>
                </a:p>
              </p:txBody>
            </p:sp>
            <p:sp>
              <p:nvSpPr>
                <p:cNvPr id="23" name="AutoShape 17">
                  <a:extLst>
                    <a:ext uri="{FF2B5EF4-FFF2-40B4-BE49-F238E27FC236}">
                      <a16:creationId xmlns:a16="http://schemas.microsoft.com/office/drawing/2014/main" id="{39A79D6B-77F5-514C-8BD9-3648D9FEE8D4}"/>
                    </a:ext>
                  </a:extLst>
                </p:cNvPr>
                <p:cNvSpPr>
                  <a:spLocks noChangeArrowheads="1"/>
                </p:cNvSpPr>
                <p:nvPr/>
              </p:nvSpPr>
              <p:spPr bwMode="auto">
                <a:xfrm>
                  <a:off x="1509482" y="2353079"/>
                  <a:ext cx="634882" cy="434769"/>
                </a:xfrm>
                <a:prstGeom prst="roundRect">
                  <a:avLst>
                    <a:gd name="adj" fmla="val 16667"/>
                  </a:avLst>
                </a:prstGeom>
                <a:solidFill>
                  <a:srgbClr val="726056"/>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prstClr val="white"/>
                      </a:solidFill>
                      <a:effectLst/>
                      <a:uLnTx/>
                      <a:uFillTx/>
                      <a:latin typeface="Times"/>
                      <a:ea typeface="+mn-ea"/>
                      <a:cs typeface="Times"/>
                    </a:rPr>
                    <a:t>M</a:t>
                  </a:r>
                  <a:r>
                    <a:rPr kumimoji="0" lang="en-US" sz="1400" b="0" i="1" u="none" strike="noStrike" kern="0" cap="none" spc="0" normalizeH="0" baseline="-25000" noProof="0" dirty="0">
                      <a:ln>
                        <a:noFill/>
                      </a:ln>
                      <a:solidFill>
                        <a:prstClr val="white"/>
                      </a:solidFill>
                      <a:effectLst/>
                      <a:uLnTx/>
                      <a:uFillTx/>
                      <a:latin typeface="Times"/>
                      <a:ea typeface="+mn-ea"/>
                      <a:cs typeface="Times"/>
                    </a:rPr>
                    <a:t>4</a:t>
                  </a:r>
                </a:p>
              </p:txBody>
            </p:sp>
          </p:grpSp>
          <p:grpSp>
            <p:nvGrpSpPr>
              <p:cNvPr id="24" name="Group 23">
                <a:extLst>
                  <a:ext uri="{FF2B5EF4-FFF2-40B4-BE49-F238E27FC236}">
                    <a16:creationId xmlns:a16="http://schemas.microsoft.com/office/drawing/2014/main" id="{669D5BF7-1767-354E-8F47-35F03B964595}"/>
                  </a:ext>
                </a:extLst>
              </p:cNvPr>
              <p:cNvGrpSpPr/>
              <p:nvPr/>
            </p:nvGrpSpPr>
            <p:grpSpPr>
              <a:xfrm>
                <a:off x="3421659" y="3250717"/>
                <a:ext cx="1761697" cy="1194158"/>
                <a:chOff x="696262" y="3333655"/>
                <a:chExt cx="1761697" cy="1194158"/>
              </a:xfrm>
            </p:grpSpPr>
            <p:sp>
              <p:nvSpPr>
                <p:cNvPr id="25" name="AutoShape 17">
                  <a:extLst>
                    <a:ext uri="{FF2B5EF4-FFF2-40B4-BE49-F238E27FC236}">
                      <a16:creationId xmlns:a16="http://schemas.microsoft.com/office/drawing/2014/main" id="{55A4E8DF-3808-BC43-BF50-E247A0A78A24}"/>
                    </a:ext>
                  </a:extLst>
                </p:cNvPr>
                <p:cNvSpPr>
                  <a:spLocks noChangeArrowheads="1"/>
                </p:cNvSpPr>
                <p:nvPr/>
              </p:nvSpPr>
              <p:spPr bwMode="auto">
                <a:xfrm>
                  <a:off x="696262" y="4092679"/>
                  <a:ext cx="635418" cy="435134"/>
                </a:xfrm>
                <a:prstGeom prst="roundRect">
                  <a:avLst>
                    <a:gd name="adj" fmla="val 16667"/>
                  </a:avLst>
                </a:prstGeom>
                <a:solidFill>
                  <a:srgbClr val="103160"/>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3</a:t>
                  </a:r>
                </a:p>
              </p:txBody>
            </p:sp>
            <p:sp>
              <p:nvSpPr>
                <p:cNvPr id="26" name="AutoShape 17">
                  <a:extLst>
                    <a:ext uri="{FF2B5EF4-FFF2-40B4-BE49-F238E27FC236}">
                      <a16:creationId xmlns:a16="http://schemas.microsoft.com/office/drawing/2014/main" id="{74983DD6-3C3B-FE4D-8108-EC8FD3189A10}"/>
                    </a:ext>
                  </a:extLst>
                </p:cNvPr>
                <p:cNvSpPr>
                  <a:spLocks noChangeArrowheads="1"/>
                </p:cNvSpPr>
                <p:nvPr/>
              </p:nvSpPr>
              <p:spPr bwMode="auto">
                <a:xfrm>
                  <a:off x="1505636" y="3967135"/>
                  <a:ext cx="634882" cy="218305"/>
                </a:xfrm>
                <a:prstGeom prst="roundRect">
                  <a:avLst>
                    <a:gd name="adj" fmla="val 16667"/>
                  </a:avLst>
                </a:prstGeom>
                <a:solidFill>
                  <a:srgbClr val="103160"/>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4</a:t>
                  </a:r>
                  <a:endParaRPr kumimoji="0" lang="en-US" sz="5400" b="0" i="1" u="none" strike="noStrike" kern="0" cap="none" spc="0" normalizeH="0" baseline="-25000" noProof="0" dirty="0">
                    <a:ln>
                      <a:noFill/>
                    </a:ln>
                    <a:solidFill>
                      <a:prstClr val="white"/>
                    </a:solidFill>
                    <a:effectLst/>
                    <a:uLnTx/>
                    <a:uFillTx/>
                    <a:latin typeface="Times"/>
                    <a:ea typeface="+mn-ea"/>
                    <a:cs typeface="Times"/>
                  </a:endParaRPr>
                </a:p>
              </p:txBody>
            </p:sp>
            <p:sp>
              <p:nvSpPr>
                <p:cNvPr id="27" name="AutoShape 17">
                  <a:extLst>
                    <a:ext uri="{FF2B5EF4-FFF2-40B4-BE49-F238E27FC236}">
                      <a16:creationId xmlns:a16="http://schemas.microsoft.com/office/drawing/2014/main" id="{8C7F7153-8858-5547-8368-1D74F24B531E}"/>
                    </a:ext>
                  </a:extLst>
                </p:cNvPr>
                <p:cNvSpPr>
                  <a:spLocks noChangeAspect="1" noChangeArrowheads="1"/>
                </p:cNvSpPr>
                <p:nvPr/>
              </p:nvSpPr>
              <p:spPr bwMode="auto">
                <a:xfrm>
                  <a:off x="807067" y="3333655"/>
                  <a:ext cx="314248" cy="435132"/>
                </a:xfrm>
                <a:prstGeom prst="roundRect">
                  <a:avLst>
                    <a:gd name="adj" fmla="val 16667"/>
                  </a:avLst>
                </a:prstGeom>
                <a:solidFill>
                  <a:srgbClr val="103160"/>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dirty="0">
                      <a:ln>
                        <a:noFill/>
                      </a:ln>
                      <a:solidFill>
                        <a:prstClr val="white"/>
                      </a:solidFill>
                      <a:effectLst/>
                      <a:uLnTx/>
                      <a:uFillTx/>
                      <a:latin typeface="Times"/>
                      <a:ea typeface="+mn-ea"/>
                      <a:cs typeface="Times"/>
                    </a:rPr>
                    <a:t>N</a:t>
                  </a:r>
                  <a:r>
                    <a:rPr kumimoji="0" lang="en-US" sz="1000" b="0" i="1" u="none" strike="noStrike" kern="0" cap="none" spc="0" normalizeH="0" baseline="-25000" noProof="0" dirty="0">
                      <a:ln>
                        <a:noFill/>
                      </a:ln>
                      <a:solidFill>
                        <a:prstClr val="white"/>
                      </a:solidFill>
                      <a:effectLst/>
                      <a:uLnTx/>
                      <a:uFillTx/>
                      <a:latin typeface="Times"/>
                      <a:ea typeface="+mn-ea"/>
                      <a:cs typeface="Times"/>
                    </a:rPr>
                    <a:t>1</a:t>
                  </a:r>
                  <a:endParaRPr kumimoji="0" lang="en-US" sz="2800" b="0" i="1" u="none" strike="noStrike" kern="0" cap="none" spc="0" normalizeH="0" baseline="-25000" noProof="0" dirty="0">
                    <a:ln>
                      <a:noFill/>
                    </a:ln>
                    <a:solidFill>
                      <a:prstClr val="white"/>
                    </a:solidFill>
                    <a:effectLst/>
                    <a:uLnTx/>
                    <a:uFillTx/>
                    <a:latin typeface="Times"/>
                    <a:ea typeface="+mn-ea"/>
                    <a:cs typeface="Times"/>
                  </a:endParaRPr>
                </a:p>
              </p:txBody>
            </p:sp>
            <p:sp>
              <p:nvSpPr>
                <p:cNvPr id="28" name="AutoShape 17">
                  <a:extLst>
                    <a:ext uri="{FF2B5EF4-FFF2-40B4-BE49-F238E27FC236}">
                      <a16:creationId xmlns:a16="http://schemas.microsoft.com/office/drawing/2014/main" id="{20882266-9F09-1247-816B-505355F40644}"/>
                    </a:ext>
                  </a:extLst>
                </p:cNvPr>
                <p:cNvSpPr>
                  <a:spLocks noChangeArrowheads="1"/>
                </p:cNvSpPr>
                <p:nvPr/>
              </p:nvSpPr>
              <p:spPr bwMode="auto">
                <a:xfrm>
                  <a:off x="1284446" y="3452867"/>
                  <a:ext cx="981724" cy="434769"/>
                </a:xfrm>
                <a:prstGeom prst="roundRect">
                  <a:avLst>
                    <a:gd name="adj" fmla="val 16667"/>
                  </a:avLst>
                </a:prstGeom>
                <a:solidFill>
                  <a:srgbClr val="103160"/>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2</a:t>
                  </a:r>
                  <a:endParaRPr kumimoji="0" lang="en-US" sz="3600" b="0" i="1" u="none" strike="noStrike" kern="0" cap="none" spc="0" normalizeH="0" baseline="-25000" noProof="0" dirty="0">
                    <a:ln>
                      <a:noFill/>
                    </a:ln>
                    <a:solidFill>
                      <a:prstClr val="white"/>
                    </a:solidFill>
                    <a:effectLst/>
                    <a:uLnTx/>
                    <a:uFillTx/>
                    <a:latin typeface="Times"/>
                    <a:ea typeface="+mn-ea"/>
                    <a:cs typeface="Times"/>
                  </a:endParaRPr>
                </a:p>
              </p:txBody>
            </p:sp>
            <p:sp>
              <p:nvSpPr>
                <p:cNvPr id="29" name="AutoShape 17">
                  <a:extLst>
                    <a:ext uri="{FF2B5EF4-FFF2-40B4-BE49-F238E27FC236}">
                      <a16:creationId xmlns:a16="http://schemas.microsoft.com/office/drawing/2014/main" id="{C1762A20-8DBE-4F4F-8196-AD76535291A0}"/>
                    </a:ext>
                  </a:extLst>
                </p:cNvPr>
                <p:cNvSpPr>
                  <a:spLocks noChangeArrowheads="1"/>
                </p:cNvSpPr>
                <p:nvPr/>
              </p:nvSpPr>
              <p:spPr bwMode="auto">
                <a:xfrm>
                  <a:off x="1823077" y="4309508"/>
                  <a:ext cx="634882" cy="218305"/>
                </a:xfrm>
                <a:prstGeom prst="roundRect">
                  <a:avLst>
                    <a:gd name="adj" fmla="val 16667"/>
                  </a:avLst>
                </a:prstGeom>
                <a:solidFill>
                  <a:srgbClr val="103160"/>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5</a:t>
                  </a:r>
                </a:p>
              </p:txBody>
            </p:sp>
          </p:grpSp>
          <p:grpSp>
            <p:nvGrpSpPr>
              <p:cNvPr id="30" name="Group 29">
                <a:extLst>
                  <a:ext uri="{FF2B5EF4-FFF2-40B4-BE49-F238E27FC236}">
                    <a16:creationId xmlns:a16="http://schemas.microsoft.com/office/drawing/2014/main" id="{A3A96DE4-6114-9147-B611-C1B7ABDC34E2}"/>
                  </a:ext>
                </a:extLst>
              </p:cNvPr>
              <p:cNvGrpSpPr/>
              <p:nvPr/>
            </p:nvGrpSpPr>
            <p:grpSpPr>
              <a:xfrm>
                <a:off x="6301732" y="3303881"/>
                <a:ext cx="1588534" cy="1087830"/>
                <a:chOff x="7125077" y="1982320"/>
                <a:chExt cx="1588534" cy="1087830"/>
              </a:xfrm>
            </p:grpSpPr>
            <p:sp>
              <p:nvSpPr>
                <p:cNvPr id="31" name="AutoShape 17">
                  <a:extLst>
                    <a:ext uri="{FF2B5EF4-FFF2-40B4-BE49-F238E27FC236}">
                      <a16:creationId xmlns:a16="http://schemas.microsoft.com/office/drawing/2014/main" id="{C1548C15-4814-D947-8C95-A651EFCB2637}"/>
                    </a:ext>
                  </a:extLst>
                </p:cNvPr>
                <p:cNvSpPr>
                  <a:spLocks noChangeAspect="1" noChangeArrowheads="1"/>
                </p:cNvSpPr>
                <p:nvPr/>
              </p:nvSpPr>
              <p:spPr bwMode="auto">
                <a:xfrm>
                  <a:off x="7125077" y="1982320"/>
                  <a:ext cx="1588534" cy="1087830"/>
                </a:xfrm>
                <a:prstGeom prst="roundRect">
                  <a:avLst>
                    <a:gd name="adj" fmla="val 6700"/>
                  </a:avLst>
                </a:prstGeom>
                <a:solidFill>
                  <a:sysClr val="window" lastClr="FFFFFF"/>
                </a:solidFill>
                <a:ln w="25400" cap="flat" cmpd="sng" algn="ctr">
                  <a:solidFill>
                    <a:srgbClr val="103160"/>
                  </a:solidFill>
                  <a:prstDash val="solid"/>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mn-ea"/>
                    <a:cs typeface="+mn-cs"/>
                  </a:endParaRPr>
                </a:p>
              </p:txBody>
            </p:sp>
            <p:sp>
              <p:nvSpPr>
                <p:cNvPr id="32" name="AutoShape 17">
                  <a:extLst>
                    <a:ext uri="{FF2B5EF4-FFF2-40B4-BE49-F238E27FC236}">
                      <a16:creationId xmlns:a16="http://schemas.microsoft.com/office/drawing/2014/main" id="{4ED5D731-ED99-DF48-BEFE-0411906A4696}"/>
                    </a:ext>
                  </a:extLst>
                </p:cNvPr>
                <p:cNvSpPr>
                  <a:spLocks noChangeArrowheads="1"/>
                </p:cNvSpPr>
                <p:nvPr/>
              </p:nvSpPr>
              <p:spPr bwMode="auto">
                <a:xfrm>
                  <a:off x="7207613" y="2580820"/>
                  <a:ext cx="635418" cy="435134"/>
                </a:xfrm>
                <a:prstGeom prst="roundRect">
                  <a:avLst>
                    <a:gd name="adj" fmla="val 16667"/>
                  </a:avLst>
                </a:prstGeom>
                <a:solidFill>
                  <a:srgbClr val="103160"/>
                </a:solidFill>
                <a:ln w="25400" cap="flat" cmpd="sng" algn="ctr">
                  <a:solidFill>
                    <a:srgbClr val="103160"/>
                  </a:solid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3</a:t>
                  </a:r>
                </a:p>
              </p:txBody>
            </p:sp>
            <p:sp>
              <p:nvSpPr>
                <p:cNvPr id="33" name="AutoShape 17">
                  <a:extLst>
                    <a:ext uri="{FF2B5EF4-FFF2-40B4-BE49-F238E27FC236}">
                      <a16:creationId xmlns:a16="http://schemas.microsoft.com/office/drawing/2014/main" id="{1F68446A-7FE5-584A-A994-B635CD4079C5}"/>
                    </a:ext>
                  </a:extLst>
                </p:cNvPr>
                <p:cNvSpPr>
                  <a:spLocks noChangeArrowheads="1"/>
                </p:cNvSpPr>
                <p:nvPr/>
              </p:nvSpPr>
              <p:spPr bwMode="auto">
                <a:xfrm>
                  <a:off x="8011160" y="2533139"/>
                  <a:ext cx="634882" cy="218305"/>
                </a:xfrm>
                <a:prstGeom prst="roundRect">
                  <a:avLst>
                    <a:gd name="adj" fmla="val 16667"/>
                  </a:avLst>
                </a:prstGeom>
                <a:solidFill>
                  <a:srgbClr val="103160"/>
                </a:solidFill>
                <a:ln w="25400" cap="flat" cmpd="sng" algn="ctr">
                  <a:solidFill>
                    <a:srgbClr val="103160"/>
                  </a:solid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4</a:t>
                  </a:r>
                  <a:endParaRPr kumimoji="0" lang="en-US" sz="5400" b="0" i="1" u="none" strike="noStrike" kern="0" cap="none" spc="0" normalizeH="0" baseline="-25000" noProof="0" dirty="0">
                    <a:ln>
                      <a:noFill/>
                    </a:ln>
                    <a:solidFill>
                      <a:prstClr val="white"/>
                    </a:solidFill>
                    <a:effectLst/>
                    <a:uLnTx/>
                    <a:uFillTx/>
                    <a:latin typeface="Times"/>
                    <a:ea typeface="+mn-ea"/>
                    <a:cs typeface="Times"/>
                  </a:endParaRPr>
                </a:p>
              </p:txBody>
            </p:sp>
            <p:sp>
              <p:nvSpPr>
                <p:cNvPr id="34" name="AutoShape 17">
                  <a:extLst>
                    <a:ext uri="{FF2B5EF4-FFF2-40B4-BE49-F238E27FC236}">
                      <a16:creationId xmlns:a16="http://schemas.microsoft.com/office/drawing/2014/main" id="{9FB0ED0E-E336-E64B-B0CB-E99EBD5EAD72}"/>
                    </a:ext>
                  </a:extLst>
                </p:cNvPr>
                <p:cNvSpPr>
                  <a:spLocks noChangeArrowheads="1"/>
                </p:cNvSpPr>
                <p:nvPr/>
              </p:nvSpPr>
              <p:spPr bwMode="auto">
                <a:xfrm>
                  <a:off x="8011160" y="2797649"/>
                  <a:ext cx="634882" cy="218305"/>
                </a:xfrm>
                <a:prstGeom prst="roundRect">
                  <a:avLst>
                    <a:gd name="adj" fmla="val 16667"/>
                  </a:avLst>
                </a:prstGeom>
                <a:solidFill>
                  <a:srgbClr val="103160"/>
                </a:solidFill>
                <a:ln w="25400" cap="flat" cmpd="sng" algn="ctr">
                  <a:solidFill>
                    <a:srgbClr val="103160"/>
                  </a:solid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5</a:t>
                  </a:r>
                </a:p>
              </p:txBody>
            </p:sp>
            <p:sp>
              <p:nvSpPr>
                <p:cNvPr id="35" name="AutoShape 17">
                  <a:extLst>
                    <a:ext uri="{FF2B5EF4-FFF2-40B4-BE49-F238E27FC236}">
                      <a16:creationId xmlns:a16="http://schemas.microsoft.com/office/drawing/2014/main" id="{646843DA-ED21-4140-8E7C-260E50259053}"/>
                    </a:ext>
                  </a:extLst>
                </p:cNvPr>
                <p:cNvSpPr>
                  <a:spLocks noChangeArrowheads="1"/>
                </p:cNvSpPr>
                <p:nvPr/>
              </p:nvSpPr>
              <p:spPr bwMode="auto">
                <a:xfrm>
                  <a:off x="7664318" y="2055593"/>
                  <a:ext cx="981724" cy="434769"/>
                </a:xfrm>
                <a:prstGeom prst="roundRect">
                  <a:avLst>
                    <a:gd name="adj" fmla="val 16667"/>
                  </a:avLst>
                </a:prstGeom>
                <a:solidFill>
                  <a:srgbClr val="103160"/>
                </a:solidFill>
                <a:ln w="25400" cap="flat" cmpd="sng" algn="ctr">
                  <a:solidFill>
                    <a:srgbClr val="103160"/>
                  </a:solid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2</a:t>
                  </a:r>
                  <a:endParaRPr kumimoji="0" lang="en-US" sz="3600" b="0" i="1" u="none" strike="noStrike" kern="0" cap="none" spc="0" normalizeH="0" baseline="-25000" noProof="0" dirty="0">
                    <a:ln>
                      <a:noFill/>
                    </a:ln>
                    <a:solidFill>
                      <a:prstClr val="white"/>
                    </a:solidFill>
                    <a:effectLst/>
                    <a:uLnTx/>
                    <a:uFillTx/>
                    <a:latin typeface="Times"/>
                    <a:ea typeface="+mn-ea"/>
                    <a:cs typeface="Times"/>
                  </a:endParaRPr>
                </a:p>
              </p:txBody>
            </p:sp>
            <p:sp>
              <p:nvSpPr>
                <p:cNvPr id="36" name="AutoShape 17">
                  <a:extLst>
                    <a:ext uri="{FF2B5EF4-FFF2-40B4-BE49-F238E27FC236}">
                      <a16:creationId xmlns:a16="http://schemas.microsoft.com/office/drawing/2014/main" id="{3C8D82BE-E463-6644-8865-00503E464370}"/>
                    </a:ext>
                  </a:extLst>
                </p:cNvPr>
                <p:cNvSpPr>
                  <a:spLocks noChangeAspect="1" noChangeArrowheads="1"/>
                </p:cNvSpPr>
                <p:nvPr/>
              </p:nvSpPr>
              <p:spPr bwMode="auto">
                <a:xfrm>
                  <a:off x="7207613" y="2055593"/>
                  <a:ext cx="314248" cy="435132"/>
                </a:xfrm>
                <a:prstGeom prst="roundRect">
                  <a:avLst>
                    <a:gd name="adj" fmla="val 16667"/>
                  </a:avLst>
                </a:prstGeom>
                <a:solidFill>
                  <a:srgbClr val="103160"/>
                </a:solidFill>
                <a:ln w="25400" cap="flat" cmpd="sng" algn="ctr">
                  <a:solidFill>
                    <a:srgbClr val="103160"/>
                  </a:solid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dirty="0">
                      <a:ln>
                        <a:noFill/>
                      </a:ln>
                      <a:solidFill>
                        <a:prstClr val="white"/>
                      </a:solidFill>
                      <a:effectLst/>
                      <a:uLnTx/>
                      <a:uFillTx/>
                      <a:latin typeface="Times"/>
                      <a:ea typeface="+mn-ea"/>
                      <a:cs typeface="Times"/>
                    </a:rPr>
                    <a:t>N</a:t>
                  </a:r>
                  <a:r>
                    <a:rPr kumimoji="0" lang="en-US" sz="1000" b="0" i="1" u="none" strike="noStrike" kern="0" cap="none" spc="0" normalizeH="0" baseline="-25000" noProof="0" dirty="0">
                      <a:ln>
                        <a:noFill/>
                      </a:ln>
                      <a:solidFill>
                        <a:prstClr val="white"/>
                      </a:solidFill>
                      <a:effectLst/>
                      <a:uLnTx/>
                      <a:uFillTx/>
                      <a:latin typeface="Times"/>
                      <a:ea typeface="+mn-ea"/>
                      <a:cs typeface="Times"/>
                    </a:rPr>
                    <a:t>1</a:t>
                  </a:r>
                  <a:endParaRPr kumimoji="0" lang="en-US" sz="2800" b="0" i="1" u="none" strike="noStrike" kern="0" cap="none" spc="0" normalizeH="0" baseline="-25000" noProof="0" dirty="0">
                    <a:ln>
                      <a:noFill/>
                    </a:ln>
                    <a:solidFill>
                      <a:prstClr val="white"/>
                    </a:solidFill>
                    <a:effectLst/>
                    <a:uLnTx/>
                    <a:uFillTx/>
                    <a:latin typeface="Times"/>
                    <a:ea typeface="+mn-ea"/>
                    <a:cs typeface="Times"/>
                  </a:endParaRPr>
                </a:p>
              </p:txBody>
            </p:sp>
          </p:grpSp>
          <p:sp>
            <p:nvSpPr>
              <p:cNvPr id="38" name="Rectangle 37">
                <a:extLst>
                  <a:ext uri="{FF2B5EF4-FFF2-40B4-BE49-F238E27FC236}">
                    <a16:creationId xmlns:a16="http://schemas.microsoft.com/office/drawing/2014/main" id="{6FAE6784-1767-B445-A555-AB6CD78B4396}"/>
                  </a:ext>
                </a:extLst>
              </p:cNvPr>
              <p:cNvSpPr/>
              <p:nvPr/>
            </p:nvSpPr>
            <p:spPr>
              <a:xfrm>
                <a:off x="3192698" y="4861814"/>
                <a:ext cx="2468613" cy="954107"/>
              </a:xfrm>
              <a:prstGeom prst="rect">
                <a:avLst/>
              </a:prstGeom>
            </p:spPr>
            <p:txBody>
              <a:bodyPr wrap="square">
                <a:spAutoFit/>
              </a:bodyPr>
              <a:lstStyle/>
              <a:p>
                <a:pPr marL="285750" indent="-285750">
                  <a:buFont typeface="Arial" panose="020B0604020202020204" pitchFamily="34" charset="0"/>
                  <a:buChar char="•"/>
                </a:pPr>
                <a:r>
                  <a:rPr lang="en-US" sz="1400" dirty="0">
                    <a:solidFill>
                      <a:srgbClr val="000000"/>
                    </a:solidFill>
                  </a:rPr>
                  <a:t>Mesh-based (FE, FV, FD)</a:t>
                </a:r>
              </a:p>
              <a:p>
                <a:pPr marL="285750" indent="-285750">
                  <a:buFont typeface="Arial" panose="020B0604020202020204" pitchFamily="34" charset="0"/>
                  <a:buChar char="•"/>
                </a:pPr>
                <a:r>
                  <a:rPr lang="en-US" sz="1400" dirty="0">
                    <a:solidFill>
                      <a:srgbClr val="000000"/>
                    </a:solidFill>
                  </a:rPr>
                  <a:t>Meshless (SPH,  MLS)</a:t>
                </a:r>
              </a:p>
              <a:p>
                <a:pPr marL="285750" indent="-285750">
                  <a:buFont typeface="Arial" panose="020B0604020202020204" pitchFamily="34" charset="0"/>
                  <a:buChar char="•"/>
                </a:pPr>
                <a:r>
                  <a:rPr lang="en-US" sz="1400" dirty="0">
                    <a:solidFill>
                      <a:srgbClr val="000000"/>
                    </a:solidFill>
                  </a:rPr>
                  <a:t>Implicit, explicit</a:t>
                </a:r>
              </a:p>
              <a:p>
                <a:pPr marL="285750" indent="-285750">
                  <a:buFont typeface="Arial" panose="020B0604020202020204" pitchFamily="34" charset="0"/>
                  <a:buChar char="•"/>
                </a:pPr>
                <a:r>
                  <a:rPr lang="en-US" sz="1400" dirty="0">
                    <a:solidFill>
                      <a:srgbClr val="000000"/>
                    </a:solidFill>
                  </a:rPr>
                  <a:t>Eulerian, </a:t>
                </a:r>
                <a:r>
                  <a:rPr lang="en-US" sz="1400" dirty="0" err="1">
                    <a:solidFill>
                      <a:srgbClr val="000000"/>
                    </a:solidFill>
                  </a:rPr>
                  <a:t>Lagrangian</a:t>
                </a:r>
                <a:r>
                  <a:rPr lang="en-US" sz="1400" dirty="0">
                    <a:solidFill>
                      <a:srgbClr val="000000"/>
                    </a:solidFill>
                  </a:rPr>
                  <a:t>…</a:t>
                </a:r>
              </a:p>
            </p:txBody>
          </p:sp>
          <p:sp>
            <p:nvSpPr>
              <p:cNvPr id="39" name="Right Arrow 38">
                <a:extLst>
                  <a:ext uri="{FF2B5EF4-FFF2-40B4-BE49-F238E27FC236}">
                    <a16:creationId xmlns:a16="http://schemas.microsoft.com/office/drawing/2014/main" id="{FCD0AAA3-8FE9-7542-AB51-AABA4ACF60E3}"/>
                  </a:ext>
                </a:extLst>
              </p:cNvPr>
              <p:cNvSpPr/>
              <p:nvPr/>
            </p:nvSpPr>
            <p:spPr bwMode="auto">
              <a:xfrm>
                <a:off x="5590064" y="3771638"/>
                <a:ext cx="350477" cy="152317"/>
              </a:xfrm>
              <a:prstGeom prst="rightArrow">
                <a:avLst>
                  <a:gd name="adj1" fmla="val 43194"/>
                  <a:gd name="adj2" fmla="val 114646"/>
                </a:avLst>
              </a:prstGeom>
              <a:solidFill>
                <a:schemeClr val="tx1"/>
              </a:solidFill>
              <a:ln w="12700" cap="flat" cmpd="sng" algn="ctr">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itchFamily="-108" charset="0"/>
                </a:endParaRPr>
              </a:p>
            </p:txBody>
          </p:sp>
          <p:sp>
            <p:nvSpPr>
              <p:cNvPr id="40" name="Right Arrow 39">
                <a:extLst>
                  <a:ext uri="{FF2B5EF4-FFF2-40B4-BE49-F238E27FC236}">
                    <a16:creationId xmlns:a16="http://schemas.microsoft.com/office/drawing/2014/main" id="{52F58332-8E42-2545-A91C-FE8F54089D81}"/>
                  </a:ext>
                </a:extLst>
              </p:cNvPr>
              <p:cNvSpPr/>
              <p:nvPr/>
            </p:nvSpPr>
            <p:spPr bwMode="auto">
              <a:xfrm>
                <a:off x="2684357" y="3771638"/>
                <a:ext cx="350477" cy="152317"/>
              </a:xfrm>
              <a:prstGeom prst="rightArrow">
                <a:avLst>
                  <a:gd name="adj1" fmla="val 43194"/>
                  <a:gd name="adj2" fmla="val 114646"/>
                </a:avLst>
              </a:prstGeom>
              <a:solidFill>
                <a:schemeClr val="tx1"/>
              </a:solidFill>
              <a:ln w="12700" cap="flat" cmpd="sng" algn="ctr">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itchFamily="-108" charset="0"/>
                </a:endParaRPr>
              </a:p>
            </p:txBody>
          </p:sp>
          <p:sp>
            <p:nvSpPr>
              <p:cNvPr id="41" name="TextBox 40">
                <a:extLst>
                  <a:ext uri="{FF2B5EF4-FFF2-40B4-BE49-F238E27FC236}">
                    <a16:creationId xmlns:a16="http://schemas.microsoft.com/office/drawing/2014/main" id="{32DEF498-C446-9242-A072-E5B5E0E075C8}"/>
                  </a:ext>
                </a:extLst>
              </p:cNvPr>
              <p:cNvSpPr txBox="1"/>
              <p:nvPr/>
            </p:nvSpPr>
            <p:spPr>
              <a:xfrm>
                <a:off x="684325" y="4545602"/>
                <a:ext cx="2242922" cy="323165"/>
              </a:xfrm>
              <a:prstGeom prst="rect">
                <a:avLst/>
              </a:prstGeom>
              <a:noFill/>
            </p:spPr>
            <p:txBody>
              <a:bodyPr wrap="none" rtlCol="0">
                <a:spAutoFit/>
              </a:bodyPr>
              <a:lstStyle/>
              <a:p>
                <a:r>
                  <a:rPr lang="en-US" sz="1500" b="1" dirty="0">
                    <a:solidFill>
                      <a:srgbClr val="0070C0"/>
                    </a:solidFill>
                  </a:rPr>
                  <a:t>Complex System Model</a:t>
                </a:r>
              </a:p>
            </p:txBody>
          </p:sp>
          <p:sp>
            <p:nvSpPr>
              <p:cNvPr id="42" name="TextBox 41">
                <a:extLst>
                  <a:ext uri="{FF2B5EF4-FFF2-40B4-BE49-F238E27FC236}">
                    <a16:creationId xmlns:a16="http://schemas.microsoft.com/office/drawing/2014/main" id="{3EE36C95-545F-7D42-9007-F94A31FDCEB1}"/>
                  </a:ext>
                </a:extLst>
              </p:cNvPr>
              <p:cNvSpPr txBox="1"/>
              <p:nvPr/>
            </p:nvSpPr>
            <p:spPr>
              <a:xfrm>
                <a:off x="3447019" y="4553297"/>
                <a:ext cx="1952650" cy="323165"/>
              </a:xfrm>
              <a:prstGeom prst="rect">
                <a:avLst/>
              </a:prstGeom>
              <a:noFill/>
            </p:spPr>
            <p:txBody>
              <a:bodyPr wrap="none" rtlCol="0">
                <a:spAutoFit/>
              </a:bodyPr>
              <a:lstStyle/>
              <a:p>
                <a:r>
                  <a:rPr lang="en-US" sz="1500" b="1" dirty="0">
                    <a:solidFill>
                      <a:srgbClr val="0070C0"/>
                    </a:solidFill>
                  </a:rPr>
                  <a:t>Traditional Methods</a:t>
                </a:r>
              </a:p>
            </p:txBody>
          </p:sp>
          <p:sp>
            <p:nvSpPr>
              <p:cNvPr id="43" name="TextBox 42">
                <a:extLst>
                  <a:ext uri="{FF2B5EF4-FFF2-40B4-BE49-F238E27FC236}">
                    <a16:creationId xmlns:a16="http://schemas.microsoft.com/office/drawing/2014/main" id="{D6DD0AF4-0972-264B-996A-4953C6EBA1BA}"/>
                  </a:ext>
                </a:extLst>
              </p:cNvPr>
              <p:cNvSpPr txBox="1"/>
              <p:nvPr/>
            </p:nvSpPr>
            <p:spPr>
              <a:xfrm>
                <a:off x="5944020" y="4553297"/>
                <a:ext cx="2475358" cy="323165"/>
              </a:xfrm>
              <a:prstGeom prst="rect">
                <a:avLst/>
              </a:prstGeom>
              <a:noFill/>
            </p:spPr>
            <p:txBody>
              <a:bodyPr wrap="none" rtlCol="0">
                <a:spAutoFit/>
              </a:bodyPr>
              <a:lstStyle/>
              <a:p>
                <a:r>
                  <a:rPr lang="en-US" sz="1500" b="1" dirty="0">
                    <a:solidFill>
                      <a:srgbClr val="0070C0"/>
                    </a:solidFill>
                  </a:rPr>
                  <a:t>Coupled Numerical Model</a:t>
                </a:r>
              </a:p>
            </p:txBody>
          </p:sp>
          <p:grpSp>
            <p:nvGrpSpPr>
              <p:cNvPr id="48" name="Group 47">
                <a:extLst>
                  <a:ext uri="{FF2B5EF4-FFF2-40B4-BE49-F238E27FC236}">
                    <a16:creationId xmlns:a16="http://schemas.microsoft.com/office/drawing/2014/main" id="{7FFE6853-CECC-5344-A156-3D339E4013BB}"/>
                  </a:ext>
                </a:extLst>
              </p:cNvPr>
              <p:cNvGrpSpPr>
                <a:grpSpLocks noChangeAspect="1"/>
              </p:cNvGrpSpPr>
              <p:nvPr/>
            </p:nvGrpSpPr>
            <p:grpSpPr>
              <a:xfrm>
                <a:off x="9918039" y="722385"/>
                <a:ext cx="2061395" cy="2219973"/>
                <a:chOff x="7210286" y="1292008"/>
                <a:chExt cx="4447383" cy="4789515"/>
              </a:xfrm>
            </p:grpSpPr>
            <p:sp>
              <p:nvSpPr>
                <p:cNvPr id="49" name="Oval 48">
                  <a:extLst>
                    <a:ext uri="{FF2B5EF4-FFF2-40B4-BE49-F238E27FC236}">
                      <a16:creationId xmlns:a16="http://schemas.microsoft.com/office/drawing/2014/main" id="{0415A0C8-216A-074B-8A50-5FEBAF5463E0}"/>
                    </a:ext>
                  </a:extLst>
                </p:cNvPr>
                <p:cNvSpPr/>
                <p:nvPr/>
              </p:nvSpPr>
              <p:spPr>
                <a:xfrm>
                  <a:off x="10017753" y="2292567"/>
                  <a:ext cx="1387736" cy="72663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Ocean</a:t>
                  </a:r>
                </a:p>
                <a:p>
                  <a:pPr algn="ctr"/>
                  <a:r>
                    <a:rPr lang="en-US" sz="600" dirty="0"/>
                    <a:t>(MPAS-O)</a:t>
                  </a:r>
                </a:p>
              </p:txBody>
            </p:sp>
            <p:sp>
              <p:nvSpPr>
                <p:cNvPr id="50" name="Oval 49">
                  <a:extLst>
                    <a:ext uri="{FF2B5EF4-FFF2-40B4-BE49-F238E27FC236}">
                      <a16:creationId xmlns:a16="http://schemas.microsoft.com/office/drawing/2014/main" id="{9BD13BC9-6E63-7649-839E-B80C9976C1C1}"/>
                    </a:ext>
                  </a:extLst>
                </p:cNvPr>
                <p:cNvSpPr/>
                <p:nvPr/>
              </p:nvSpPr>
              <p:spPr>
                <a:xfrm>
                  <a:off x="9323890" y="1292008"/>
                  <a:ext cx="1387736" cy="774694"/>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Atmos.</a:t>
                  </a:r>
                </a:p>
                <a:p>
                  <a:pPr algn="ctr"/>
                  <a:r>
                    <a:rPr lang="en-US" sz="600" dirty="0"/>
                    <a:t>(EAM)</a:t>
                  </a:r>
                </a:p>
              </p:txBody>
            </p:sp>
            <p:sp>
              <p:nvSpPr>
                <p:cNvPr id="51" name="Oval 50">
                  <a:extLst>
                    <a:ext uri="{FF2B5EF4-FFF2-40B4-BE49-F238E27FC236}">
                      <a16:creationId xmlns:a16="http://schemas.microsoft.com/office/drawing/2014/main" id="{8BC50C3A-9C3F-5E48-96EC-B70AC1F2CF35}"/>
                    </a:ext>
                  </a:extLst>
                </p:cNvPr>
                <p:cNvSpPr/>
                <p:nvPr/>
              </p:nvSpPr>
              <p:spPr>
                <a:xfrm>
                  <a:off x="10269933" y="3376989"/>
                  <a:ext cx="1387736" cy="694482"/>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Sea Ice</a:t>
                  </a:r>
                </a:p>
                <a:p>
                  <a:pPr algn="ctr"/>
                  <a:r>
                    <a:rPr lang="en-US" sz="600" dirty="0"/>
                    <a:t>(MPAS-SI)</a:t>
                  </a:r>
                </a:p>
              </p:txBody>
            </p:sp>
            <p:sp>
              <p:nvSpPr>
                <p:cNvPr id="52" name="Oval 51">
                  <a:extLst>
                    <a:ext uri="{FF2B5EF4-FFF2-40B4-BE49-F238E27FC236}">
                      <a16:creationId xmlns:a16="http://schemas.microsoft.com/office/drawing/2014/main" id="{4A691D3D-BA8A-AA46-B198-8D3D5DD52302}"/>
                    </a:ext>
                  </a:extLst>
                </p:cNvPr>
                <p:cNvSpPr/>
                <p:nvPr/>
              </p:nvSpPr>
              <p:spPr>
                <a:xfrm>
                  <a:off x="9384447" y="5372638"/>
                  <a:ext cx="1387736" cy="708885"/>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Land Ice</a:t>
                  </a:r>
                </a:p>
                <a:p>
                  <a:pPr algn="ctr"/>
                  <a:r>
                    <a:rPr lang="en-US" sz="600" dirty="0"/>
                    <a:t>(MALI)</a:t>
                  </a:r>
                </a:p>
              </p:txBody>
            </p:sp>
            <p:sp>
              <p:nvSpPr>
                <p:cNvPr id="53" name="Oval 52">
                  <a:extLst>
                    <a:ext uri="{FF2B5EF4-FFF2-40B4-BE49-F238E27FC236}">
                      <a16:creationId xmlns:a16="http://schemas.microsoft.com/office/drawing/2014/main" id="{5D54F681-20FA-5C42-BDFA-67E0E14AE3BD}"/>
                    </a:ext>
                  </a:extLst>
                </p:cNvPr>
                <p:cNvSpPr/>
                <p:nvPr/>
              </p:nvSpPr>
              <p:spPr>
                <a:xfrm>
                  <a:off x="10017758" y="4421571"/>
                  <a:ext cx="1387736" cy="708885"/>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Land</a:t>
                  </a:r>
                </a:p>
                <a:p>
                  <a:pPr algn="ctr"/>
                  <a:r>
                    <a:rPr lang="en-US" sz="600" dirty="0"/>
                    <a:t>(ELM)</a:t>
                  </a:r>
                </a:p>
              </p:txBody>
            </p:sp>
            <p:cxnSp>
              <p:nvCxnSpPr>
                <p:cNvPr id="54" name="Straight Connector 53">
                  <a:extLst>
                    <a:ext uri="{FF2B5EF4-FFF2-40B4-BE49-F238E27FC236}">
                      <a16:creationId xmlns:a16="http://schemas.microsoft.com/office/drawing/2014/main" id="{14B2B5B6-73C9-2644-BDB7-AEDFA8541727}"/>
                    </a:ext>
                  </a:extLst>
                </p:cNvPr>
                <p:cNvCxnSpPr>
                  <a:cxnSpLocks/>
                  <a:stCxn id="51" idx="2"/>
                  <a:endCxn id="59" idx="6"/>
                </p:cNvCxnSpPr>
                <p:nvPr/>
              </p:nvCxnSpPr>
              <p:spPr>
                <a:xfrm flipH="1" flipV="1">
                  <a:off x="9862719" y="3716539"/>
                  <a:ext cx="407217" cy="7692"/>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86396AF-5468-A04D-BE23-A4CD80A452B0}"/>
                    </a:ext>
                  </a:extLst>
                </p:cNvPr>
                <p:cNvCxnSpPr>
                  <a:cxnSpLocks/>
                  <a:stCxn id="50" idx="3"/>
                </p:cNvCxnSpPr>
                <p:nvPr/>
              </p:nvCxnSpPr>
              <p:spPr>
                <a:xfrm flipH="1">
                  <a:off x="9021687" y="1953252"/>
                  <a:ext cx="505429" cy="59473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C249BA4-1F66-1148-BD0E-F2381C502141}"/>
                    </a:ext>
                  </a:extLst>
                </p:cNvPr>
                <p:cNvCxnSpPr>
                  <a:cxnSpLocks/>
                  <a:stCxn id="52" idx="1"/>
                </p:cNvCxnSpPr>
                <p:nvPr/>
              </p:nvCxnSpPr>
              <p:spPr>
                <a:xfrm flipH="1" flipV="1">
                  <a:off x="8845914" y="4938166"/>
                  <a:ext cx="741762" cy="53829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F871F2E-A791-A245-ADEA-78283722D6F1}"/>
                    </a:ext>
                  </a:extLst>
                </p:cNvPr>
                <p:cNvCxnSpPr>
                  <a:cxnSpLocks/>
                  <a:stCxn id="49" idx="2"/>
                </p:cNvCxnSpPr>
                <p:nvPr/>
              </p:nvCxnSpPr>
              <p:spPr>
                <a:xfrm flipH="1">
                  <a:off x="9527116" y="2655882"/>
                  <a:ext cx="490639" cy="28797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3E173B2-5C34-634A-943D-D08786034768}"/>
                    </a:ext>
                  </a:extLst>
                </p:cNvPr>
                <p:cNvCxnSpPr>
                  <a:stCxn id="53" idx="2"/>
                  <a:endCxn id="59" idx="5"/>
                </p:cNvCxnSpPr>
                <p:nvPr/>
              </p:nvCxnSpPr>
              <p:spPr>
                <a:xfrm flipH="1" flipV="1">
                  <a:off x="9474280" y="4636602"/>
                  <a:ext cx="543478" cy="139413"/>
                </a:xfrm>
                <a:prstGeom prst="line">
                  <a:avLst/>
                </a:prstGeom>
              </p:spPr>
              <p:style>
                <a:lnRef idx="1">
                  <a:schemeClr val="accent1"/>
                </a:lnRef>
                <a:fillRef idx="0">
                  <a:schemeClr val="accent1"/>
                </a:fillRef>
                <a:effectRef idx="0">
                  <a:schemeClr val="accent1"/>
                </a:effectRef>
                <a:fontRef idx="minor">
                  <a:schemeClr val="tx1"/>
                </a:fontRef>
              </p:style>
            </p:cxnSp>
            <p:pic>
              <p:nvPicPr>
                <p:cNvPr id="59" name="Picture 58">
                  <a:extLst>
                    <a:ext uri="{FF2B5EF4-FFF2-40B4-BE49-F238E27FC236}">
                      <a16:creationId xmlns:a16="http://schemas.microsoft.com/office/drawing/2014/main" id="{FC224632-FECB-6643-81BF-D4AA92E09DF5}"/>
                    </a:ext>
                  </a:extLst>
                </p:cNvPr>
                <p:cNvPicPr>
                  <a:picLocks noChangeAspect="1"/>
                </p:cNvPicPr>
                <p:nvPr/>
              </p:nvPicPr>
              <p:blipFill>
                <a:blip r:embed="rId3"/>
                <a:stretch>
                  <a:fillRect/>
                </a:stretch>
              </p:blipFill>
              <p:spPr>
                <a:xfrm>
                  <a:off x="7210286" y="2415372"/>
                  <a:ext cx="2652430" cy="2602333"/>
                </a:xfrm>
                <a:prstGeom prst="ellipse">
                  <a:avLst/>
                </a:prstGeom>
              </p:spPr>
            </p:pic>
          </p:grpSp>
          <p:pic>
            <p:nvPicPr>
              <p:cNvPr id="60" name="Picture 59">
                <a:extLst>
                  <a:ext uri="{FF2B5EF4-FFF2-40B4-BE49-F238E27FC236}">
                    <a16:creationId xmlns:a16="http://schemas.microsoft.com/office/drawing/2014/main" id="{A2B1E56D-DCDD-A445-A450-4A0116356617}"/>
                  </a:ext>
                </a:extLst>
              </p:cNvPr>
              <p:cNvPicPr>
                <a:picLocks noChangeAspect="1"/>
              </p:cNvPicPr>
              <p:nvPr/>
            </p:nvPicPr>
            <p:blipFill>
              <a:blip r:embed="rId4"/>
              <a:stretch>
                <a:fillRect/>
              </a:stretch>
            </p:blipFill>
            <p:spPr>
              <a:xfrm>
                <a:off x="9671760" y="2533446"/>
                <a:ext cx="763302" cy="408912"/>
              </a:xfrm>
              <a:prstGeom prst="rect">
                <a:avLst/>
              </a:prstGeom>
            </p:spPr>
          </p:pic>
          <p:cxnSp>
            <p:nvCxnSpPr>
              <p:cNvPr id="61" name="Curved Connector 60">
                <a:extLst>
                  <a:ext uri="{FF2B5EF4-FFF2-40B4-BE49-F238E27FC236}">
                    <a16:creationId xmlns:a16="http://schemas.microsoft.com/office/drawing/2014/main" id="{3E4D568C-7176-6C47-A403-020E6F2C4CE6}"/>
                  </a:ext>
                </a:extLst>
              </p:cNvPr>
              <p:cNvCxnSpPr>
                <a:cxnSpLocks/>
                <a:stCxn id="52" idx="4"/>
              </p:cNvCxnSpPr>
              <p:nvPr/>
            </p:nvCxnSpPr>
            <p:spPr>
              <a:xfrm rot="5400000">
                <a:off x="9174839" y="1590217"/>
                <a:ext cx="720412" cy="3424694"/>
              </a:xfrm>
              <a:prstGeom prst="curvedConnector2">
                <a:avLst/>
              </a:prstGeom>
              <a:ln>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2" name="Curved Connector 61">
                <a:extLst>
                  <a:ext uri="{FF2B5EF4-FFF2-40B4-BE49-F238E27FC236}">
                    <a16:creationId xmlns:a16="http://schemas.microsoft.com/office/drawing/2014/main" id="{AD8372F9-C87B-F441-9988-FF556C165665}"/>
                  </a:ext>
                </a:extLst>
              </p:cNvPr>
              <p:cNvCxnSpPr>
                <a:cxnSpLocks/>
                <a:endCxn id="34" idx="3"/>
              </p:cNvCxnSpPr>
              <p:nvPr/>
            </p:nvCxnSpPr>
            <p:spPr>
              <a:xfrm rot="10800000" flipV="1">
                <a:off x="7822698" y="2453413"/>
                <a:ext cx="3945653" cy="1774950"/>
              </a:xfrm>
              <a:prstGeom prst="curvedConnector3">
                <a:avLst>
                  <a:gd name="adj1" fmla="val -1371"/>
                </a:avLst>
              </a:prstGeom>
              <a:ln>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3" name="Curved Connector 62">
                <a:extLst>
                  <a:ext uri="{FF2B5EF4-FFF2-40B4-BE49-F238E27FC236}">
                    <a16:creationId xmlns:a16="http://schemas.microsoft.com/office/drawing/2014/main" id="{2EC0B91A-B1FF-004C-BB61-8519701F6B76}"/>
                  </a:ext>
                </a:extLst>
              </p:cNvPr>
              <p:cNvCxnSpPr>
                <a:cxnSpLocks/>
                <a:endCxn id="33" idx="3"/>
              </p:cNvCxnSpPr>
              <p:nvPr/>
            </p:nvCxnSpPr>
            <p:spPr>
              <a:xfrm rot="10800000" flipV="1">
                <a:off x="7822698" y="866413"/>
                <a:ext cx="3712969" cy="3097440"/>
              </a:xfrm>
              <a:prstGeom prst="curvedConnector3">
                <a:avLst>
                  <a:gd name="adj1" fmla="val -14031"/>
                </a:avLst>
              </a:prstGeom>
              <a:ln>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4" name="Curved Connector 63">
                <a:extLst>
                  <a:ext uri="{FF2B5EF4-FFF2-40B4-BE49-F238E27FC236}">
                    <a16:creationId xmlns:a16="http://schemas.microsoft.com/office/drawing/2014/main" id="{58D98B41-7AC7-B144-A83E-1BD58A65CFA5}"/>
                  </a:ext>
                </a:extLst>
              </p:cNvPr>
              <p:cNvCxnSpPr>
                <a:cxnSpLocks/>
                <a:endCxn id="32" idx="3"/>
              </p:cNvCxnSpPr>
              <p:nvPr/>
            </p:nvCxnSpPr>
            <p:spPr>
              <a:xfrm rot="10800000" flipV="1">
                <a:off x="7019686" y="1963542"/>
                <a:ext cx="4865550" cy="2156405"/>
              </a:xfrm>
              <a:prstGeom prst="curvedConnector3">
                <a:avLst>
                  <a:gd name="adj1" fmla="val -2308"/>
                </a:avLst>
              </a:prstGeom>
              <a:ln>
                <a:prstDash val="sysDash"/>
                <a:tailEnd type="triangle"/>
              </a:ln>
            </p:spPr>
            <p:style>
              <a:lnRef idx="1">
                <a:schemeClr val="accent1"/>
              </a:lnRef>
              <a:fillRef idx="0">
                <a:schemeClr val="accent1"/>
              </a:fillRef>
              <a:effectRef idx="0">
                <a:schemeClr val="accent1"/>
              </a:effectRef>
              <a:fontRef idx="minor">
                <a:schemeClr val="tx1"/>
              </a:fontRef>
            </p:style>
          </p:cxnSp>
        </p:grpSp>
      </p:grpSp>
      <p:cxnSp>
        <p:nvCxnSpPr>
          <p:cNvPr id="65" name="Curved Connector 60">
            <a:extLst>
              <a:ext uri="{FF2B5EF4-FFF2-40B4-BE49-F238E27FC236}">
                <a16:creationId xmlns:a16="http://schemas.microsoft.com/office/drawing/2014/main" id="{52612886-B024-424B-905C-C6C271D9913E}"/>
              </a:ext>
            </a:extLst>
          </p:cNvPr>
          <p:cNvCxnSpPr>
            <a:cxnSpLocks/>
            <a:stCxn id="49" idx="4"/>
            <a:endCxn id="36" idx="3"/>
          </p:cNvCxnSpPr>
          <p:nvPr/>
        </p:nvCxnSpPr>
        <p:spPr>
          <a:xfrm rot="5400000">
            <a:off x="7840000" y="-380535"/>
            <a:ext cx="2071771" cy="4842418"/>
          </a:xfrm>
          <a:prstGeom prst="curvedConnector2">
            <a:avLst/>
          </a:prstGeom>
          <a:ln>
            <a:prstDash val="sysDash"/>
            <a:tailEnd type="triangle"/>
          </a:ln>
        </p:spPr>
        <p:style>
          <a:lnRef idx="1">
            <a:schemeClr val="accent1"/>
          </a:lnRef>
          <a:fillRef idx="0">
            <a:schemeClr val="accent1"/>
          </a:fillRef>
          <a:effectRef idx="0">
            <a:schemeClr val="accent1"/>
          </a:effectRef>
          <a:fontRef idx="minor">
            <a:schemeClr val="tx1"/>
          </a:fontRef>
        </p:style>
      </p:cxnSp>
      <p:pic>
        <p:nvPicPr>
          <p:cNvPr id="66" name="Picture 65">
            <a:extLst>
              <a:ext uri="{FF2B5EF4-FFF2-40B4-BE49-F238E27FC236}">
                <a16:creationId xmlns:a16="http://schemas.microsoft.com/office/drawing/2014/main" id="{60BCC2E5-83DD-4E3B-A6D0-AEF055D5E3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2079" y="2542926"/>
            <a:ext cx="689227" cy="689227"/>
          </a:xfrm>
          <a:prstGeom prst="rect">
            <a:avLst/>
          </a:prstGeom>
        </p:spPr>
      </p:pic>
      <p:sp>
        <p:nvSpPr>
          <p:cNvPr id="67" name="Rectangle 66">
            <a:extLst>
              <a:ext uri="{FF2B5EF4-FFF2-40B4-BE49-F238E27FC236}">
                <a16:creationId xmlns:a16="http://schemas.microsoft.com/office/drawing/2014/main" id="{EF371F04-83E3-473F-AD20-F8E592819B6B}"/>
              </a:ext>
            </a:extLst>
          </p:cNvPr>
          <p:cNvSpPr/>
          <p:nvPr/>
        </p:nvSpPr>
        <p:spPr>
          <a:xfrm>
            <a:off x="494741" y="4343654"/>
            <a:ext cx="2224475" cy="954107"/>
          </a:xfrm>
          <a:prstGeom prst="rect">
            <a:avLst/>
          </a:prstGeom>
        </p:spPr>
        <p:txBody>
          <a:bodyPr wrap="square">
            <a:spAutoFit/>
          </a:bodyPr>
          <a:lstStyle/>
          <a:p>
            <a:pPr marL="285750" indent="-285750">
              <a:buFont typeface="Arial" panose="020B0604020202020204" pitchFamily="34" charset="0"/>
              <a:buChar char="•"/>
            </a:pPr>
            <a:r>
              <a:rPr lang="en-US" sz="1400" dirty="0">
                <a:solidFill>
                  <a:prstClr val="black"/>
                </a:solidFill>
              </a:rPr>
              <a:t>PDEs, ODEs</a:t>
            </a:r>
          </a:p>
          <a:p>
            <a:pPr marL="285750" indent="-285750">
              <a:buFont typeface="Arial" panose="020B0604020202020204" pitchFamily="34" charset="0"/>
              <a:buChar char="•"/>
            </a:pPr>
            <a:r>
              <a:rPr lang="en-US" sz="1400" dirty="0">
                <a:solidFill>
                  <a:prstClr val="black"/>
                </a:solidFill>
              </a:rPr>
              <a:t>Nonlocal integral </a:t>
            </a:r>
          </a:p>
          <a:p>
            <a:pPr marL="285750" indent="-285750">
              <a:buFont typeface="Arial" panose="020B0604020202020204" pitchFamily="34" charset="0"/>
              <a:buChar char="•"/>
            </a:pPr>
            <a:r>
              <a:rPr lang="en-US" sz="1400" dirty="0">
                <a:solidFill>
                  <a:prstClr val="black"/>
                </a:solidFill>
              </a:rPr>
              <a:t>Classical DFT </a:t>
            </a:r>
          </a:p>
          <a:p>
            <a:pPr marL="285750" indent="-285750">
              <a:buFont typeface="Arial" panose="020B0604020202020204" pitchFamily="34" charset="0"/>
              <a:buChar char="•"/>
            </a:pPr>
            <a:r>
              <a:rPr lang="en-US" sz="1400" dirty="0">
                <a:solidFill>
                  <a:prstClr val="black"/>
                </a:solidFill>
              </a:rPr>
              <a:t>Atomistic, …</a:t>
            </a:r>
          </a:p>
        </p:txBody>
      </p:sp>
    </p:spTree>
    <p:extLst>
      <p:ext uri="{BB962C8B-B14F-4D97-AF65-F5344CB8AC3E}">
        <p14:creationId xmlns:p14="http://schemas.microsoft.com/office/powerpoint/2010/main" val="3046816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7" name="Curved Connector 76">
            <a:extLst>
              <a:ext uri="{FF2B5EF4-FFF2-40B4-BE49-F238E27FC236}">
                <a16:creationId xmlns:a16="http://schemas.microsoft.com/office/drawing/2014/main" id="{3E4D568C-7176-6C47-A403-020E6F2C4CE6}"/>
              </a:ext>
            </a:extLst>
          </p:cNvPr>
          <p:cNvCxnSpPr>
            <a:cxnSpLocks/>
          </p:cNvCxnSpPr>
          <p:nvPr/>
        </p:nvCxnSpPr>
        <p:spPr>
          <a:xfrm rot="5400000">
            <a:off x="10105910" y="2182727"/>
            <a:ext cx="549491" cy="788593"/>
          </a:xfrm>
          <a:prstGeom prst="curvedConnector3">
            <a:avLst/>
          </a:prstGeom>
          <a:ln>
            <a:prstDash val="sysDash"/>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54</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8" y="359772"/>
            <a:ext cx="10471608" cy="570225"/>
          </a:xfrm>
        </p:spPr>
        <p:txBody>
          <a:bodyPr/>
          <a:lstStyle/>
          <a:p>
            <a:r>
              <a:rPr lang="en-US" dirty="0"/>
              <a:t>Motivation for ROM-ROM/ROM-FOM Couplings</a:t>
            </a:r>
          </a:p>
        </p:txBody>
      </p:sp>
      <p:sp>
        <p:nvSpPr>
          <p:cNvPr id="8" name="TextBox 7"/>
          <p:cNvSpPr txBox="1"/>
          <p:nvPr/>
        </p:nvSpPr>
        <p:spPr>
          <a:xfrm>
            <a:off x="238503" y="974795"/>
            <a:ext cx="8171250" cy="707886"/>
          </a:xfrm>
          <a:prstGeom prst="rect">
            <a:avLst/>
          </a:prstGeom>
          <a:solidFill>
            <a:srgbClr val="FEFDD7"/>
          </a:solidFill>
        </p:spPr>
        <p:txBody>
          <a:bodyPr wrap="square" rtlCol="0">
            <a:spAutoFit/>
          </a:bodyPr>
          <a:lstStyle/>
          <a:p>
            <a:pPr algn="ctr"/>
            <a:r>
              <a:rPr lang="en-US" sz="2000" dirty="0"/>
              <a:t>The past decades have seen tremendous investment in </a:t>
            </a:r>
            <a:r>
              <a:rPr lang="en-US" sz="2000" b="1" dirty="0"/>
              <a:t>simulation frameworks</a:t>
            </a:r>
            <a:r>
              <a:rPr lang="en-US" sz="2000" dirty="0"/>
              <a:t> for </a:t>
            </a:r>
            <a:r>
              <a:rPr lang="en-US" sz="2000" b="1" dirty="0"/>
              <a:t>coupled multi-scale </a:t>
            </a:r>
            <a:r>
              <a:rPr lang="en-US" sz="2000" dirty="0"/>
              <a:t>and </a:t>
            </a:r>
            <a:r>
              <a:rPr lang="en-US" sz="2000" b="1" dirty="0"/>
              <a:t>multi-physics</a:t>
            </a:r>
            <a:r>
              <a:rPr lang="en-US" sz="2000" dirty="0"/>
              <a:t> problems.  </a:t>
            </a:r>
          </a:p>
        </p:txBody>
      </p:sp>
      <p:sp>
        <p:nvSpPr>
          <p:cNvPr id="10" name="TextBox 9"/>
          <p:cNvSpPr txBox="1"/>
          <p:nvPr/>
        </p:nvSpPr>
        <p:spPr>
          <a:xfrm>
            <a:off x="62646" y="1757217"/>
            <a:ext cx="9970292" cy="984885"/>
          </a:xfrm>
          <a:prstGeom prst="rect">
            <a:avLst/>
          </a:prstGeom>
          <a:noFill/>
        </p:spPr>
        <p:txBody>
          <a:bodyPr wrap="square" rtlCol="0">
            <a:spAutoFit/>
          </a:bodyPr>
          <a:lstStyle/>
          <a:p>
            <a:pPr marL="285750" indent="-285750">
              <a:buFont typeface="Arial" panose="020B0604020202020204" pitchFamily="34" charset="0"/>
              <a:buChar char="•"/>
            </a:pPr>
            <a:r>
              <a:rPr lang="en-US" dirty="0"/>
              <a:t>Frameworks rely on </a:t>
            </a:r>
            <a:r>
              <a:rPr lang="en-US" b="1" dirty="0"/>
              <a:t>established mathematical theories </a:t>
            </a:r>
            <a:r>
              <a:rPr lang="en-US" dirty="0"/>
              <a:t>to couple physics components.</a:t>
            </a:r>
          </a:p>
          <a:p>
            <a:pPr marL="285750" indent="-285750">
              <a:buFont typeface="Arial" panose="020B0604020202020204" pitchFamily="34" charset="0"/>
              <a:buChar char="•"/>
            </a:pPr>
            <a:endParaRPr lang="en-US" sz="200" dirty="0"/>
          </a:p>
          <a:p>
            <a:pPr marL="285750" indent="-285750">
              <a:buFont typeface="Arial" panose="020B0604020202020204" pitchFamily="34" charset="0"/>
              <a:buChar char="•"/>
            </a:pPr>
            <a:endParaRPr lang="en-US" sz="200" dirty="0"/>
          </a:p>
          <a:p>
            <a:pPr marL="285750" indent="-285750">
              <a:buFont typeface="Arial" panose="020B0604020202020204" pitchFamily="34" charset="0"/>
              <a:buChar char="•"/>
            </a:pPr>
            <a:r>
              <a:rPr lang="en-US" dirty="0"/>
              <a:t>Most existing coupling frameworks are based on </a:t>
            </a:r>
            <a:r>
              <a:rPr lang="en-US" b="1" dirty="0"/>
              <a:t>traditional discretization methods</a:t>
            </a:r>
            <a:r>
              <a:rPr lang="en-US" dirty="0"/>
              <a:t>.</a:t>
            </a:r>
          </a:p>
          <a:p>
            <a:pPr marL="285750" indent="-285750">
              <a:buFont typeface="Arial" panose="020B0604020202020204" pitchFamily="34" charset="0"/>
              <a:buChar char="•"/>
            </a:pPr>
            <a:endParaRPr lang="en-US" dirty="0"/>
          </a:p>
        </p:txBody>
      </p:sp>
      <p:sp>
        <p:nvSpPr>
          <p:cNvPr id="47" name="TextBox 46">
            <a:extLst>
              <a:ext uri="{FF2B5EF4-FFF2-40B4-BE49-F238E27FC236}">
                <a16:creationId xmlns:a16="http://schemas.microsoft.com/office/drawing/2014/main" id="{03E78A8F-85A5-8948-94A5-C230761C2842}"/>
              </a:ext>
            </a:extLst>
          </p:cNvPr>
          <p:cNvSpPr txBox="1"/>
          <p:nvPr/>
        </p:nvSpPr>
        <p:spPr>
          <a:xfrm>
            <a:off x="5456568" y="4358556"/>
            <a:ext cx="3959713"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rgbClr val="000000"/>
                </a:solidFill>
                <a:cs typeface="Calibri"/>
              </a:rPr>
              <a:t>Monolithic (Lagrange multipliers)</a:t>
            </a:r>
          </a:p>
          <a:p>
            <a:pPr marL="285750" indent="-285750">
              <a:buFont typeface="Arial" panose="020B0604020202020204" pitchFamily="34" charset="0"/>
              <a:buChar char="•"/>
            </a:pPr>
            <a:r>
              <a:rPr lang="en-US" sz="1400" dirty="0">
                <a:solidFill>
                  <a:srgbClr val="000000"/>
                </a:solidFill>
                <a:cs typeface="Calibri"/>
              </a:rPr>
              <a:t>Partitioned (loose) coupling</a:t>
            </a:r>
          </a:p>
          <a:p>
            <a:pPr marL="285750" indent="-285750">
              <a:buFont typeface="Arial" panose="020B0604020202020204" pitchFamily="34" charset="0"/>
              <a:buChar char="•"/>
            </a:pPr>
            <a:r>
              <a:rPr lang="en-US" sz="1400" dirty="0">
                <a:solidFill>
                  <a:srgbClr val="000000"/>
                </a:solidFill>
                <a:cs typeface="Calibri"/>
              </a:rPr>
              <a:t>Iterative (Schwarz, optimization)</a:t>
            </a:r>
          </a:p>
        </p:txBody>
      </p:sp>
      <p:grpSp>
        <p:nvGrpSpPr>
          <p:cNvPr id="16" name="Group 15">
            <a:extLst>
              <a:ext uri="{FF2B5EF4-FFF2-40B4-BE49-F238E27FC236}">
                <a16:creationId xmlns:a16="http://schemas.microsoft.com/office/drawing/2014/main" id="{3FDA63DF-7C3E-E443-B84A-388E253F20B6}"/>
              </a:ext>
            </a:extLst>
          </p:cNvPr>
          <p:cNvGrpSpPr/>
          <p:nvPr/>
        </p:nvGrpSpPr>
        <p:grpSpPr>
          <a:xfrm>
            <a:off x="712899" y="2785721"/>
            <a:ext cx="1588534" cy="1087830"/>
            <a:chOff x="681448" y="1788720"/>
            <a:chExt cx="1588534" cy="1087830"/>
          </a:xfrm>
        </p:grpSpPr>
        <p:sp>
          <p:nvSpPr>
            <p:cNvPr id="19" name="AutoShape 17">
              <a:extLst>
                <a:ext uri="{FF2B5EF4-FFF2-40B4-BE49-F238E27FC236}">
                  <a16:creationId xmlns:a16="http://schemas.microsoft.com/office/drawing/2014/main" id="{FA4E105A-BEBF-8F4B-BDBB-063AD9002F1F}"/>
                </a:ext>
              </a:extLst>
            </p:cNvPr>
            <p:cNvSpPr>
              <a:spLocks noChangeAspect="1" noChangeArrowheads="1"/>
            </p:cNvSpPr>
            <p:nvPr/>
          </p:nvSpPr>
          <p:spPr bwMode="auto">
            <a:xfrm>
              <a:off x="681448" y="1788720"/>
              <a:ext cx="1588534" cy="1087830"/>
            </a:xfrm>
            <a:prstGeom prst="roundRect">
              <a:avLst>
                <a:gd name="adj" fmla="val 10260"/>
              </a:avLst>
            </a:prstGeom>
            <a:solidFill>
              <a:sysClr val="window" lastClr="FFFFFF"/>
            </a:solidFill>
            <a:ln w="25400" cap="flat" cmpd="sng" algn="ctr">
              <a:solidFill>
                <a:srgbClr val="726056"/>
              </a:solidFill>
              <a:prstDash val="solid"/>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mn-cs"/>
              </a:endParaRPr>
            </a:p>
          </p:txBody>
        </p:sp>
        <p:sp>
          <p:nvSpPr>
            <p:cNvPr id="20" name="AutoShape 17">
              <a:extLst>
                <a:ext uri="{FF2B5EF4-FFF2-40B4-BE49-F238E27FC236}">
                  <a16:creationId xmlns:a16="http://schemas.microsoft.com/office/drawing/2014/main" id="{197BBF4D-2602-B645-96B5-305427141C2F}"/>
                </a:ext>
              </a:extLst>
            </p:cNvPr>
            <p:cNvSpPr>
              <a:spLocks noChangeArrowheads="1"/>
            </p:cNvSpPr>
            <p:nvPr/>
          </p:nvSpPr>
          <p:spPr bwMode="auto">
            <a:xfrm>
              <a:off x="807067" y="1877239"/>
              <a:ext cx="635418" cy="435134"/>
            </a:xfrm>
            <a:prstGeom prst="roundRect">
              <a:avLst>
                <a:gd name="adj" fmla="val 16667"/>
              </a:avLst>
            </a:prstGeom>
            <a:solidFill>
              <a:srgbClr val="726056"/>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prstClr val="white"/>
                  </a:solidFill>
                  <a:effectLst/>
                  <a:uLnTx/>
                  <a:uFillTx/>
                  <a:latin typeface="Times"/>
                  <a:ea typeface="+mn-ea"/>
                  <a:cs typeface="Times"/>
                </a:rPr>
                <a:t>M</a:t>
              </a:r>
              <a:r>
                <a:rPr kumimoji="0" lang="en-US" sz="1400" b="0" i="1" u="none" strike="noStrike" kern="0" cap="none" spc="0" normalizeH="0" baseline="-25000" noProof="0" dirty="0">
                  <a:ln>
                    <a:noFill/>
                  </a:ln>
                  <a:solidFill>
                    <a:prstClr val="white"/>
                  </a:solidFill>
                  <a:effectLst/>
                  <a:uLnTx/>
                  <a:uFillTx/>
                  <a:latin typeface="Times"/>
                  <a:ea typeface="+mn-ea"/>
                  <a:cs typeface="Times"/>
                </a:rPr>
                <a:t>1</a:t>
              </a:r>
            </a:p>
          </p:txBody>
        </p:sp>
        <p:sp>
          <p:nvSpPr>
            <p:cNvPr id="21" name="AutoShape 17">
              <a:extLst>
                <a:ext uri="{FF2B5EF4-FFF2-40B4-BE49-F238E27FC236}">
                  <a16:creationId xmlns:a16="http://schemas.microsoft.com/office/drawing/2014/main" id="{48038D20-6216-254E-944B-2279D0A9B0CA}"/>
                </a:ext>
              </a:extLst>
            </p:cNvPr>
            <p:cNvSpPr>
              <a:spLocks noChangeArrowheads="1"/>
            </p:cNvSpPr>
            <p:nvPr/>
          </p:nvSpPr>
          <p:spPr bwMode="auto">
            <a:xfrm>
              <a:off x="1509482" y="1877422"/>
              <a:ext cx="634882" cy="434769"/>
            </a:xfrm>
            <a:prstGeom prst="roundRect">
              <a:avLst>
                <a:gd name="adj" fmla="val 16667"/>
              </a:avLst>
            </a:prstGeom>
            <a:solidFill>
              <a:srgbClr val="726056"/>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prstClr val="white"/>
                  </a:solidFill>
                  <a:effectLst/>
                  <a:uLnTx/>
                  <a:uFillTx/>
                  <a:latin typeface="Times"/>
                  <a:ea typeface="+mn-ea"/>
                  <a:cs typeface="Times"/>
                </a:rPr>
                <a:t>M</a:t>
              </a:r>
              <a:r>
                <a:rPr kumimoji="0" lang="en-US" sz="1400" b="0" i="1" u="none" strike="noStrike" kern="0" cap="none" spc="0" normalizeH="0" baseline="-25000" noProof="0" dirty="0">
                  <a:ln>
                    <a:noFill/>
                  </a:ln>
                  <a:solidFill>
                    <a:prstClr val="white"/>
                  </a:solidFill>
                  <a:effectLst/>
                  <a:uLnTx/>
                  <a:uFillTx/>
                  <a:latin typeface="Times"/>
                  <a:ea typeface="+mn-ea"/>
                  <a:cs typeface="Times"/>
                </a:rPr>
                <a:t>2</a:t>
              </a:r>
            </a:p>
          </p:txBody>
        </p:sp>
        <p:sp>
          <p:nvSpPr>
            <p:cNvPr id="22" name="AutoShape 17">
              <a:extLst>
                <a:ext uri="{FF2B5EF4-FFF2-40B4-BE49-F238E27FC236}">
                  <a16:creationId xmlns:a16="http://schemas.microsoft.com/office/drawing/2014/main" id="{AC400097-4705-034A-8C72-3A4B440AC77D}"/>
                </a:ext>
              </a:extLst>
            </p:cNvPr>
            <p:cNvSpPr>
              <a:spLocks noChangeArrowheads="1"/>
            </p:cNvSpPr>
            <p:nvPr/>
          </p:nvSpPr>
          <p:spPr bwMode="auto">
            <a:xfrm>
              <a:off x="807067" y="2352896"/>
              <a:ext cx="635418" cy="435134"/>
            </a:xfrm>
            <a:prstGeom prst="roundRect">
              <a:avLst>
                <a:gd name="adj" fmla="val 16667"/>
              </a:avLst>
            </a:prstGeom>
            <a:solidFill>
              <a:srgbClr val="726056"/>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prstClr val="white"/>
                  </a:solidFill>
                  <a:effectLst/>
                  <a:uLnTx/>
                  <a:uFillTx/>
                  <a:latin typeface="Times"/>
                  <a:ea typeface="+mn-ea"/>
                  <a:cs typeface="Times"/>
                </a:rPr>
                <a:t>M</a:t>
              </a:r>
              <a:r>
                <a:rPr kumimoji="0" lang="en-US" sz="1200" b="0" i="1" u="none" strike="noStrike" kern="0" cap="none" spc="0" normalizeH="0" baseline="-25000" noProof="0" dirty="0">
                  <a:ln>
                    <a:noFill/>
                  </a:ln>
                  <a:solidFill>
                    <a:prstClr val="white"/>
                  </a:solidFill>
                  <a:effectLst/>
                  <a:uLnTx/>
                  <a:uFillTx/>
                  <a:latin typeface="Times"/>
                  <a:ea typeface="+mn-ea"/>
                  <a:cs typeface="Times"/>
                </a:rPr>
                <a:t>3</a:t>
              </a:r>
              <a:endParaRPr kumimoji="0" lang="en-US" sz="4000" b="0" i="1" u="none" strike="noStrike" kern="0" cap="none" spc="0" normalizeH="0" baseline="-25000" noProof="0" dirty="0">
                <a:ln>
                  <a:noFill/>
                </a:ln>
                <a:solidFill>
                  <a:prstClr val="white"/>
                </a:solidFill>
                <a:effectLst/>
                <a:uLnTx/>
                <a:uFillTx/>
                <a:latin typeface="Times"/>
                <a:ea typeface="+mn-ea"/>
                <a:cs typeface="Times"/>
              </a:endParaRPr>
            </a:p>
          </p:txBody>
        </p:sp>
        <p:sp>
          <p:nvSpPr>
            <p:cNvPr id="23" name="AutoShape 17">
              <a:extLst>
                <a:ext uri="{FF2B5EF4-FFF2-40B4-BE49-F238E27FC236}">
                  <a16:creationId xmlns:a16="http://schemas.microsoft.com/office/drawing/2014/main" id="{39A79D6B-77F5-514C-8BD9-3648D9FEE8D4}"/>
                </a:ext>
              </a:extLst>
            </p:cNvPr>
            <p:cNvSpPr>
              <a:spLocks noChangeArrowheads="1"/>
            </p:cNvSpPr>
            <p:nvPr/>
          </p:nvSpPr>
          <p:spPr bwMode="auto">
            <a:xfrm>
              <a:off x="1509482" y="2353079"/>
              <a:ext cx="634882" cy="434769"/>
            </a:xfrm>
            <a:prstGeom prst="roundRect">
              <a:avLst>
                <a:gd name="adj" fmla="val 16667"/>
              </a:avLst>
            </a:prstGeom>
            <a:solidFill>
              <a:srgbClr val="726056"/>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prstClr val="white"/>
                  </a:solidFill>
                  <a:effectLst/>
                  <a:uLnTx/>
                  <a:uFillTx/>
                  <a:latin typeface="Times"/>
                  <a:ea typeface="+mn-ea"/>
                  <a:cs typeface="Times"/>
                </a:rPr>
                <a:t>M</a:t>
              </a:r>
              <a:r>
                <a:rPr kumimoji="0" lang="en-US" sz="1400" b="0" i="1" u="none" strike="noStrike" kern="0" cap="none" spc="0" normalizeH="0" baseline="-25000" noProof="0" dirty="0">
                  <a:ln>
                    <a:noFill/>
                  </a:ln>
                  <a:solidFill>
                    <a:prstClr val="white"/>
                  </a:solidFill>
                  <a:effectLst/>
                  <a:uLnTx/>
                  <a:uFillTx/>
                  <a:latin typeface="Times"/>
                  <a:ea typeface="+mn-ea"/>
                  <a:cs typeface="Times"/>
                </a:rPr>
                <a:t>4</a:t>
              </a:r>
            </a:p>
          </p:txBody>
        </p:sp>
      </p:grpSp>
      <p:grpSp>
        <p:nvGrpSpPr>
          <p:cNvPr id="24" name="Group 23">
            <a:extLst>
              <a:ext uri="{FF2B5EF4-FFF2-40B4-BE49-F238E27FC236}">
                <a16:creationId xmlns:a16="http://schemas.microsoft.com/office/drawing/2014/main" id="{669D5BF7-1767-354E-8F47-35F03B964595}"/>
              </a:ext>
            </a:extLst>
          </p:cNvPr>
          <p:cNvGrpSpPr/>
          <p:nvPr/>
        </p:nvGrpSpPr>
        <p:grpSpPr>
          <a:xfrm>
            <a:off x="3181359" y="2732557"/>
            <a:ext cx="1761697" cy="1194158"/>
            <a:chOff x="696262" y="3333655"/>
            <a:chExt cx="1761697" cy="1194158"/>
          </a:xfrm>
        </p:grpSpPr>
        <p:sp>
          <p:nvSpPr>
            <p:cNvPr id="25" name="AutoShape 17">
              <a:extLst>
                <a:ext uri="{FF2B5EF4-FFF2-40B4-BE49-F238E27FC236}">
                  <a16:creationId xmlns:a16="http://schemas.microsoft.com/office/drawing/2014/main" id="{55A4E8DF-3808-BC43-BF50-E247A0A78A24}"/>
                </a:ext>
              </a:extLst>
            </p:cNvPr>
            <p:cNvSpPr>
              <a:spLocks noChangeArrowheads="1"/>
            </p:cNvSpPr>
            <p:nvPr/>
          </p:nvSpPr>
          <p:spPr bwMode="auto">
            <a:xfrm>
              <a:off x="696262" y="4092679"/>
              <a:ext cx="635418" cy="435134"/>
            </a:xfrm>
            <a:prstGeom prst="roundRect">
              <a:avLst>
                <a:gd name="adj" fmla="val 16667"/>
              </a:avLst>
            </a:prstGeom>
            <a:solidFill>
              <a:srgbClr val="103160"/>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3</a:t>
              </a:r>
            </a:p>
          </p:txBody>
        </p:sp>
        <p:sp>
          <p:nvSpPr>
            <p:cNvPr id="26" name="AutoShape 17">
              <a:extLst>
                <a:ext uri="{FF2B5EF4-FFF2-40B4-BE49-F238E27FC236}">
                  <a16:creationId xmlns:a16="http://schemas.microsoft.com/office/drawing/2014/main" id="{74983DD6-3C3B-FE4D-8108-EC8FD3189A10}"/>
                </a:ext>
              </a:extLst>
            </p:cNvPr>
            <p:cNvSpPr>
              <a:spLocks noChangeArrowheads="1"/>
            </p:cNvSpPr>
            <p:nvPr/>
          </p:nvSpPr>
          <p:spPr bwMode="auto">
            <a:xfrm>
              <a:off x="1505636" y="3967135"/>
              <a:ext cx="634882" cy="218305"/>
            </a:xfrm>
            <a:prstGeom prst="roundRect">
              <a:avLst>
                <a:gd name="adj" fmla="val 16667"/>
              </a:avLst>
            </a:prstGeom>
            <a:solidFill>
              <a:srgbClr val="103160"/>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4</a:t>
              </a:r>
              <a:endParaRPr kumimoji="0" lang="en-US" sz="5400" b="0" i="1" u="none" strike="noStrike" kern="0" cap="none" spc="0" normalizeH="0" baseline="-25000" noProof="0" dirty="0">
                <a:ln>
                  <a:noFill/>
                </a:ln>
                <a:solidFill>
                  <a:prstClr val="white"/>
                </a:solidFill>
                <a:effectLst/>
                <a:uLnTx/>
                <a:uFillTx/>
                <a:latin typeface="Times"/>
                <a:ea typeface="+mn-ea"/>
                <a:cs typeface="Times"/>
              </a:endParaRPr>
            </a:p>
          </p:txBody>
        </p:sp>
        <p:sp>
          <p:nvSpPr>
            <p:cNvPr id="27" name="AutoShape 17">
              <a:extLst>
                <a:ext uri="{FF2B5EF4-FFF2-40B4-BE49-F238E27FC236}">
                  <a16:creationId xmlns:a16="http://schemas.microsoft.com/office/drawing/2014/main" id="{8C7F7153-8858-5547-8368-1D74F24B531E}"/>
                </a:ext>
              </a:extLst>
            </p:cNvPr>
            <p:cNvSpPr>
              <a:spLocks noChangeAspect="1" noChangeArrowheads="1"/>
            </p:cNvSpPr>
            <p:nvPr/>
          </p:nvSpPr>
          <p:spPr bwMode="auto">
            <a:xfrm>
              <a:off x="807067" y="3333655"/>
              <a:ext cx="314248" cy="435132"/>
            </a:xfrm>
            <a:prstGeom prst="roundRect">
              <a:avLst>
                <a:gd name="adj" fmla="val 16667"/>
              </a:avLst>
            </a:prstGeom>
            <a:solidFill>
              <a:srgbClr val="103160"/>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dirty="0">
                  <a:ln>
                    <a:noFill/>
                  </a:ln>
                  <a:solidFill>
                    <a:prstClr val="white"/>
                  </a:solidFill>
                  <a:effectLst/>
                  <a:uLnTx/>
                  <a:uFillTx/>
                  <a:latin typeface="Times"/>
                  <a:ea typeface="+mn-ea"/>
                  <a:cs typeface="Times"/>
                </a:rPr>
                <a:t>N</a:t>
              </a:r>
              <a:r>
                <a:rPr kumimoji="0" lang="en-US" sz="1000" b="0" i="1" u="none" strike="noStrike" kern="0" cap="none" spc="0" normalizeH="0" baseline="-25000" noProof="0" dirty="0">
                  <a:ln>
                    <a:noFill/>
                  </a:ln>
                  <a:solidFill>
                    <a:prstClr val="white"/>
                  </a:solidFill>
                  <a:effectLst/>
                  <a:uLnTx/>
                  <a:uFillTx/>
                  <a:latin typeface="Times"/>
                  <a:ea typeface="+mn-ea"/>
                  <a:cs typeface="Times"/>
                </a:rPr>
                <a:t>1</a:t>
              </a:r>
              <a:endParaRPr kumimoji="0" lang="en-US" sz="2800" b="0" i="1" u="none" strike="noStrike" kern="0" cap="none" spc="0" normalizeH="0" baseline="-25000" noProof="0" dirty="0">
                <a:ln>
                  <a:noFill/>
                </a:ln>
                <a:solidFill>
                  <a:prstClr val="white"/>
                </a:solidFill>
                <a:effectLst/>
                <a:uLnTx/>
                <a:uFillTx/>
                <a:latin typeface="Times"/>
                <a:ea typeface="+mn-ea"/>
                <a:cs typeface="Times"/>
              </a:endParaRPr>
            </a:p>
          </p:txBody>
        </p:sp>
        <p:sp>
          <p:nvSpPr>
            <p:cNvPr id="28" name="AutoShape 17">
              <a:extLst>
                <a:ext uri="{FF2B5EF4-FFF2-40B4-BE49-F238E27FC236}">
                  <a16:creationId xmlns:a16="http://schemas.microsoft.com/office/drawing/2014/main" id="{20882266-9F09-1247-816B-505355F40644}"/>
                </a:ext>
              </a:extLst>
            </p:cNvPr>
            <p:cNvSpPr>
              <a:spLocks noChangeArrowheads="1"/>
            </p:cNvSpPr>
            <p:nvPr/>
          </p:nvSpPr>
          <p:spPr bwMode="auto">
            <a:xfrm>
              <a:off x="1284446" y="3452867"/>
              <a:ext cx="981724" cy="434769"/>
            </a:xfrm>
            <a:prstGeom prst="roundRect">
              <a:avLst>
                <a:gd name="adj" fmla="val 16667"/>
              </a:avLst>
            </a:prstGeom>
            <a:solidFill>
              <a:srgbClr val="103160"/>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2</a:t>
              </a:r>
              <a:endParaRPr kumimoji="0" lang="en-US" sz="3600" b="0" i="1" u="none" strike="noStrike" kern="0" cap="none" spc="0" normalizeH="0" baseline="-25000" noProof="0" dirty="0">
                <a:ln>
                  <a:noFill/>
                </a:ln>
                <a:solidFill>
                  <a:prstClr val="white"/>
                </a:solidFill>
                <a:effectLst/>
                <a:uLnTx/>
                <a:uFillTx/>
                <a:latin typeface="Times"/>
                <a:ea typeface="+mn-ea"/>
                <a:cs typeface="Times"/>
              </a:endParaRPr>
            </a:p>
          </p:txBody>
        </p:sp>
        <p:sp>
          <p:nvSpPr>
            <p:cNvPr id="29" name="AutoShape 17">
              <a:extLst>
                <a:ext uri="{FF2B5EF4-FFF2-40B4-BE49-F238E27FC236}">
                  <a16:creationId xmlns:a16="http://schemas.microsoft.com/office/drawing/2014/main" id="{C1762A20-8DBE-4F4F-8196-AD76535291A0}"/>
                </a:ext>
              </a:extLst>
            </p:cNvPr>
            <p:cNvSpPr>
              <a:spLocks noChangeArrowheads="1"/>
            </p:cNvSpPr>
            <p:nvPr/>
          </p:nvSpPr>
          <p:spPr bwMode="auto">
            <a:xfrm>
              <a:off x="1823077" y="4309508"/>
              <a:ext cx="634882" cy="218305"/>
            </a:xfrm>
            <a:prstGeom prst="roundRect">
              <a:avLst>
                <a:gd name="adj" fmla="val 16667"/>
              </a:avLst>
            </a:prstGeom>
            <a:solidFill>
              <a:srgbClr val="103160"/>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5</a:t>
              </a:r>
            </a:p>
          </p:txBody>
        </p:sp>
      </p:grpSp>
      <p:grpSp>
        <p:nvGrpSpPr>
          <p:cNvPr id="30" name="Group 29">
            <a:extLst>
              <a:ext uri="{FF2B5EF4-FFF2-40B4-BE49-F238E27FC236}">
                <a16:creationId xmlns:a16="http://schemas.microsoft.com/office/drawing/2014/main" id="{A3A96DE4-6114-9147-B611-C1B7ABDC34E2}"/>
              </a:ext>
            </a:extLst>
          </p:cNvPr>
          <p:cNvGrpSpPr/>
          <p:nvPr/>
        </p:nvGrpSpPr>
        <p:grpSpPr>
          <a:xfrm>
            <a:off x="6061432" y="2785721"/>
            <a:ext cx="1588534" cy="1087830"/>
            <a:chOff x="7125077" y="1982320"/>
            <a:chExt cx="1588534" cy="1087830"/>
          </a:xfrm>
        </p:grpSpPr>
        <p:sp>
          <p:nvSpPr>
            <p:cNvPr id="31" name="AutoShape 17">
              <a:extLst>
                <a:ext uri="{FF2B5EF4-FFF2-40B4-BE49-F238E27FC236}">
                  <a16:creationId xmlns:a16="http://schemas.microsoft.com/office/drawing/2014/main" id="{C1548C15-4814-D947-8C95-A651EFCB2637}"/>
                </a:ext>
              </a:extLst>
            </p:cNvPr>
            <p:cNvSpPr>
              <a:spLocks noChangeAspect="1" noChangeArrowheads="1"/>
            </p:cNvSpPr>
            <p:nvPr/>
          </p:nvSpPr>
          <p:spPr bwMode="auto">
            <a:xfrm>
              <a:off x="7125077" y="1982320"/>
              <a:ext cx="1588534" cy="1087830"/>
            </a:xfrm>
            <a:prstGeom prst="roundRect">
              <a:avLst>
                <a:gd name="adj" fmla="val 6700"/>
              </a:avLst>
            </a:prstGeom>
            <a:solidFill>
              <a:sysClr val="window" lastClr="FFFFFF"/>
            </a:solidFill>
            <a:ln w="25400" cap="flat" cmpd="sng" algn="ctr">
              <a:solidFill>
                <a:srgbClr val="103160"/>
              </a:solidFill>
              <a:prstDash val="solid"/>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mn-cs"/>
              </a:endParaRPr>
            </a:p>
          </p:txBody>
        </p:sp>
        <p:sp>
          <p:nvSpPr>
            <p:cNvPr id="32" name="AutoShape 17">
              <a:extLst>
                <a:ext uri="{FF2B5EF4-FFF2-40B4-BE49-F238E27FC236}">
                  <a16:creationId xmlns:a16="http://schemas.microsoft.com/office/drawing/2014/main" id="{4ED5D731-ED99-DF48-BEFE-0411906A4696}"/>
                </a:ext>
              </a:extLst>
            </p:cNvPr>
            <p:cNvSpPr>
              <a:spLocks noChangeArrowheads="1"/>
            </p:cNvSpPr>
            <p:nvPr/>
          </p:nvSpPr>
          <p:spPr bwMode="auto">
            <a:xfrm>
              <a:off x="7207613" y="2580820"/>
              <a:ext cx="635418" cy="435134"/>
            </a:xfrm>
            <a:prstGeom prst="roundRect">
              <a:avLst>
                <a:gd name="adj" fmla="val 16667"/>
              </a:avLst>
            </a:prstGeom>
            <a:solidFill>
              <a:srgbClr val="103160"/>
            </a:solidFill>
            <a:ln w="25400" cap="flat" cmpd="sng" algn="ctr">
              <a:solidFill>
                <a:srgbClr val="103160"/>
              </a:solid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3</a:t>
              </a:r>
            </a:p>
          </p:txBody>
        </p:sp>
        <p:sp>
          <p:nvSpPr>
            <p:cNvPr id="33" name="AutoShape 17">
              <a:extLst>
                <a:ext uri="{FF2B5EF4-FFF2-40B4-BE49-F238E27FC236}">
                  <a16:creationId xmlns:a16="http://schemas.microsoft.com/office/drawing/2014/main" id="{1F68446A-7FE5-584A-A994-B635CD4079C5}"/>
                </a:ext>
              </a:extLst>
            </p:cNvPr>
            <p:cNvSpPr>
              <a:spLocks noChangeArrowheads="1"/>
            </p:cNvSpPr>
            <p:nvPr/>
          </p:nvSpPr>
          <p:spPr bwMode="auto">
            <a:xfrm>
              <a:off x="8011160" y="2533139"/>
              <a:ext cx="634882" cy="218305"/>
            </a:xfrm>
            <a:prstGeom prst="roundRect">
              <a:avLst>
                <a:gd name="adj" fmla="val 16667"/>
              </a:avLst>
            </a:prstGeom>
            <a:solidFill>
              <a:srgbClr val="103160"/>
            </a:solidFill>
            <a:ln w="25400" cap="flat" cmpd="sng" algn="ctr">
              <a:solidFill>
                <a:srgbClr val="103160"/>
              </a:solid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4</a:t>
              </a:r>
              <a:endParaRPr kumimoji="0" lang="en-US" sz="5400" b="0" i="1" u="none" strike="noStrike" kern="0" cap="none" spc="0" normalizeH="0" baseline="-25000" noProof="0" dirty="0">
                <a:ln>
                  <a:noFill/>
                </a:ln>
                <a:solidFill>
                  <a:prstClr val="white"/>
                </a:solidFill>
                <a:effectLst/>
                <a:uLnTx/>
                <a:uFillTx/>
                <a:latin typeface="Times"/>
                <a:ea typeface="+mn-ea"/>
                <a:cs typeface="Times"/>
              </a:endParaRPr>
            </a:p>
          </p:txBody>
        </p:sp>
        <p:sp>
          <p:nvSpPr>
            <p:cNvPr id="34" name="AutoShape 17">
              <a:extLst>
                <a:ext uri="{FF2B5EF4-FFF2-40B4-BE49-F238E27FC236}">
                  <a16:creationId xmlns:a16="http://schemas.microsoft.com/office/drawing/2014/main" id="{9FB0ED0E-E336-E64B-B0CB-E99EBD5EAD72}"/>
                </a:ext>
              </a:extLst>
            </p:cNvPr>
            <p:cNvSpPr>
              <a:spLocks noChangeArrowheads="1"/>
            </p:cNvSpPr>
            <p:nvPr/>
          </p:nvSpPr>
          <p:spPr bwMode="auto">
            <a:xfrm>
              <a:off x="8011160" y="2797649"/>
              <a:ext cx="634882" cy="218305"/>
            </a:xfrm>
            <a:prstGeom prst="roundRect">
              <a:avLst>
                <a:gd name="adj" fmla="val 16667"/>
              </a:avLst>
            </a:prstGeom>
            <a:solidFill>
              <a:srgbClr val="103160"/>
            </a:solidFill>
            <a:ln w="25400" cap="flat" cmpd="sng" algn="ctr">
              <a:solidFill>
                <a:srgbClr val="103160"/>
              </a:solid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5</a:t>
              </a:r>
            </a:p>
          </p:txBody>
        </p:sp>
        <p:sp>
          <p:nvSpPr>
            <p:cNvPr id="35" name="AutoShape 17">
              <a:extLst>
                <a:ext uri="{FF2B5EF4-FFF2-40B4-BE49-F238E27FC236}">
                  <a16:creationId xmlns:a16="http://schemas.microsoft.com/office/drawing/2014/main" id="{646843DA-ED21-4140-8E7C-260E50259053}"/>
                </a:ext>
              </a:extLst>
            </p:cNvPr>
            <p:cNvSpPr>
              <a:spLocks noChangeArrowheads="1"/>
            </p:cNvSpPr>
            <p:nvPr/>
          </p:nvSpPr>
          <p:spPr bwMode="auto">
            <a:xfrm>
              <a:off x="7664318" y="2055593"/>
              <a:ext cx="981724" cy="434769"/>
            </a:xfrm>
            <a:prstGeom prst="roundRect">
              <a:avLst>
                <a:gd name="adj" fmla="val 16667"/>
              </a:avLst>
            </a:prstGeom>
            <a:solidFill>
              <a:srgbClr val="103160"/>
            </a:solidFill>
            <a:ln w="25400" cap="flat" cmpd="sng" algn="ctr">
              <a:solidFill>
                <a:srgbClr val="103160"/>
              </a:solid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2</a:t>
              </a:r>
              <a:endParaRPr kumimoji="0" lang="en-US" sz="3600" b="0" i="1" u="none" strike="noStrike" kern="0" cap="none" spc="0" normalizeH="0" baseline="-25000" noProof="0" dirty="0">
                <a:ln>
                  <a:noFill/>
                </a:ln>
                <a:solidFill>
                  <a:prstClr val="white"/>
                </a:solidFill>
                <a:effectLst/>
                <a:uLnTx/>
                <a:uFillTx/>
                <a:latin typeface="Times"/>
                <a:ea typeface="+mn-ea"/>
                <a:cs typeface="Times"/>
              </a:endParaRPr>
            </a:p>
          </p:txBody>
        </p:sp>
        <p:sp>
          <p:nvSpPr>
            <p:cNvPr id="36" name="AutoShape 17">
              <a:extLst>
                <a:ext uri="{FF2B5EF4-FFF2-40B4-BE49-F238E27FC236}">
                  <a16:creationId xmlns:a16="http://schemas.microsoft.com/office/drawing/2014/main" id="{3C8D82BE-E463-6644-8865-00503E464370}"/>
                </a:ext>
              </a:extLst>
            </p:cNvPr>
            <p:cNvSpPr>
              <a:spLocks noChangeAspect="1" noChangeArrowheads="1"/>
            </p:cNvSpPr>
            <p:nvPr/>
          </p:nvSpPr>
          <p:spPr bwMode="auto">
            <a:xfrm>
              <a:off x="7207613" y="2055593"/>
              <a:ext cx="314248" cy="435132"/>
            </a:xfrm>
            <a:prstGeom prst="roundRect">
              <a:avLst>
                <a:gd name="adj" fmla="val 16667"/>
              </a:avLst>
            </a:prstGeom>
            <a:solidFill>
              <a:srgbClr val="103160"/>
            </a:solidFill>
            <a:ln w="25400" cap="flat" cmpd="sng" algn="ctr">
              <a:solidFill>
                <a:srgbClr val="103160"/>
              </a:solid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dirty="0">
                  <a:ln>
                    <a:noFill/>
                  </a:ln>
                  <a:solidFill>
                    <a:prstClr val="white"/>
                  </a:solidFill>
                  <a:effectLst/>
                  <a:uLnTx/>
                  <a:uFillTx/>
                  <a:latin typeface="Times"/>
                  <a:ea typeface="+mn-ea"/>
                  <a:cs typeface="Times"/>
                </a:rPr>
                <a:t>N</a:t>
              </a:r>
              <a:r>
                <a:rPr kumimoji="0" lang="en-US" sz="1000" b="0" i="1" u="none" strike="noStrike" kern="0" cap="none" spc="0" normalizeH="0" baseline="-25000" noProof="0" dirty="0">
                  <a:ln>
                    <a:noFill/>
                  </a:ln>
                  <a:solidFill>
                    <a:prstClr val="white"/>
                  </a:solidFill>
                  <a:effectLst/>
                  <a:uLnTx/>
                  <a:uFillTx/>
                  <a:latin typeface="Times"/>
                  <a:ea typeface="+mn-ea"/>
                  <a:cs typeface="Times"/>
                </a:rPr>
                <a:t>1</a:t>
              </a:r>
              <a:endParaRPr kumimoji="0" lang="en-US" sz="2800" b="0" i="1" u="none" strike="noStrike" kern="0" cap="none" spc="0" normalizeH="0" baseline="-25000" noProof="0" dirty="0">
                <a:ln>
                  <a:noFill/>
                </a:ln>
                <a:solidFill>
                  <a:prstClr val="white"/>
                </a:solidFill>
                <a:effectLst/>
                <a:uLnTx/>
                <a:uFillTx/>
                <a:latin typeface="Times"/>
                <a:ea typeface="+mn-ea"/>
                <a:cs typeface="Times"/>
              </a:endParaRPr>
            </a:p>
          </p:txBody>
        </p:sp>
      </p:grpSp>
      <p:sp>
        <p:nvSpPr>
          <p:cNvPr id="37" name="Rectangle 36">
            <a:extLst>
              <a:ext uri="{FF2B5EF4-FFF2-40B4-BE49-F238E27FC236}">
                <a16:creationId xmlns:a16="http://schemas.microsoft.com/office/drawing/2014/main" id="{3F3194C8-2676-FF4C-8DBE-FD6445571AA8}"/>
              </a:ext>
            </a:extLst>
          </p:cNvPr>
          <p:cNvSpPr/>
          <p:nvPr/>
        </p:nvSpPr>
        <p:spPr>
          <a:xfrm>
            <a:off x="494741" y="4343654"/>
            <a:ext cx="2224475" cy="954107"/>
          </a:xfrm>
          <a:prstGeom prst="rect">
            <a:avLst/>
          </a:prstGeom>
        </p:spPr>
        <p:txBody>
          <a:bodyPr wrap="square">
            <a:spAutoFit/>
          </a:bodyPr>
          <a:lstStyle/>
          <a:p>
            <a:pPr marL="285750" indent="-285750">
              <a:buFont typeface="Arial" panose="020B0604020202020204" pitchFamily="34" charset="0"/>
              <a:buChar char="•"/>
            </a:pPr>
            <a:r>
              <a:rPr lang="en-US" sz="1400" dirty="0">
                <a:solidFill>
                  <a:prstClr val="black"/>
                </a:solidFill>
              </a:rPr>
              <a:t>PDEs, ODEs</a:t>
            </a:r>
          </a:p>
          <a:p>
            <a:pPr marL="285750" indent="-285750">
              <a:buFont typeface="Arial" panose="020B0604020202020204" pitchFamily="34" charset="0"/>
              <a:buChar char="•"/>
            </a:pPr>
            <a:r>
              <a:rPr lang="en-US" sz="1400" dirty="0">
                <a:solidFill>
                  <a:prstClr val="black"/>
                </a:solidFill>
              </a:rPr>
              <a:t>Nonlocal integral </a:t>
            </a:r>
          </a:p>
          <a:p>
            <a:pPr marL="285750" indent="-285750">
              <a:buFont typeface="Arial" panose="020B0604020202020204" pitchFamily="34" charset="0"/>
              <a:buChar char="•"/>
            </a:pPr>
            <a:r>
              <a:rPr lang="en-US" sz="1400" dirty="0">
                <a:solidFill>
                  <a:prstClr val="black"/>
                </a:solidFill>
              </a:rPr>
              <a:t>Classical DFT </a:t>
            </a:r>
          </a:p>
          <a:p>
            <a:pPr marL="285750" indent="-285750">
              <a:buFont typeface="Arial" panose="020B0604020202020204" pitchFamily="34" charset="0"/>
              <a:buChar char="•"/>
            </a:pPr>
            <a:r>
              <a:rPr lang="en-US" sz="1400" dirty="0">
                <a:solidFill>
                  <a:prstClr val="black"/>
                </a:solidFill>
              </a:rPr>
              <a:t>Atomistic, …</a:t>
            </a:r>
          </a:p>
        </p:txBody>
      </p:sp>
      <p:sp>
        <p:nvSpPr>
          <p:cNvPr id="38" name="Rectangle 37">
            <a:extLst>
              <a:ext uri="{FF2B5EF4-FFF2-40B4-BE49-F238E27FC236}">
                <a16:creationId xmlns:a16="http://schemas.microsoft.com/office/drawing/2014/main" id="{6FAE6784-1767-B445-A555-AB6CD78B4396}"/>
              </a:ext>
            </a:extLst>
          </p:cNvPr>
          <p:cNvSpPr/>
          <p:nvPr/>
        </p:nvSpPr>
        <p:spPr>
          <a:xfrm>
            <a:off x="2962023" y="4343654"/>
            <a:ext cx="2468613" cy="954107"/>
          </a:xfrm>
          <a:prstGeom prst="rect">
            <a:avLst/>
          </a:prstGeom>
        </p:spPr>
        <p:txBody>
          <a:bodyPr wrap="square">
            <a:spAutoFit/>
          </a:bodyPr>
          <a:lstStyle/>
          <a:p>
            <a:pPr marL="285750" indent="-285750">
              <a:buFont typeface="Arial" panose="020B0604020202020204" pitchFamily="34" charset="0"/>
              <a:buChar char="•"/>
            </a:pPr>
            <a:r>
              <a:rPr lang="en-US" sz="1400" dirty="0">
                <a:solidFill>
                  <a:srgbClr val="000000"/>
                </a:solidFill>
              </a:rPr>
              <a:t>Mesh-based (FE, FV, FD)</a:t>
            </a:r>
          </a:p>
          <a:p>
            <a:pPr marL="285750" indent="-285750">
              <a:buFont typeface="Arial" panose="020B0604020202020204" pitchFamily="34" charset="0"/>
              <a:buChar char="•"/>
            </a:pPr>
            <a:r>
              <a:rPr lang="en-US" sz="1400" dirty="0">
                <a:solidFill>
                  <a:srgbClr val="000000"/>
                </a:solidFill>
              </a:rPr>
              <a:t>Meshless (SPH,  MLS)</a:t>
            </a:r>
          </a:p>
          <a:p>
            <a:pPr marL="285750" indent="-285750">
              <a:buFont typeface="Arial" panose="020B0604020202020204" pitchFamily="34" charset="0"/>
              <a:buChar char="•"/>
            </a:pPr>
            <a:r>
              <a:rPr lang="en-US" sz="1400" dirty="0">
                <a:solidFill>
                  <a:srgbClr val="000000"/>
                </a:solidFill>
              </a:rPr>
              <a:t>Implicit, explicit</a:t>
            </a:r>
          </a:p>
          <a:p>
            <a:pPr marL="285750" indent="-285750">
              <a:buFont typeface="Arial" panose="020B0604020202020204" pitchFamily="34" charset="0"/>
              <a:buChar char="•"/>
            </a:pPr>
            <a:r>
              <a:rPr lang="en-US" sz="1400" dirty="0">
                <a:solidFill>
                  <a:srgbClr val="000000"/>
                </a:solidFill>
              </a:rPr>
              <a:t>Eulerian, </a:t>
            </a:r>
            <a:r>
              <a:rPr lang="en-US" sz="1400" dirty="0" err="1">
                <a:solidFill>
                  <a:srgbClr val="000000"/>
                </a:solidFill>
              </a:rPr>
              <a:t>Lagrangian</a:t>
            </a:r>
            <a:r>
              <a:rPr lang="en-US" sz="1400" dirty="0">
                <a:solidFill>
                  <a:srgbClr val="000000"/>
                </a:solidFill>
              </a:rPr>
              <a:t>, …</a:t>
            </a:r>
          </a:p>
        </p:txBody>
      </p:sp>
      <p:sp>
        <p:nvSpPr>
          <p:cNvPr id="39" name="Right Arrow 38">
            <a:extLst>
              <a:ext uri="{FF2B5EF4-FFF2-40B4-BE49-F238E27FC236}">
                <a16:creationId xmlns:a16="http://schemas.microsoft.com/office/drawing/2014/main" id="{FCD0AAA3-8FE9-7542-AB51-AABA4ACF60E3}"/>
              </a:ext>
            </a:extLst>
          </p:cNvPr>
          <p:cNvSpPr/>
          <p:nvPr/>
        </p:nvSpPr>
        <p:spPr bwMode="auto">
          <a:xfrm>
            <a:off x="5349764" y="3253478"/>
            <a:ext cx="350477" cy="152317"/>
          </a:xfrm>
          <a:prstGeom prst="rightArrow">
            <a:avLst>
              <a:gd name="adj1" fmla="val 43194"/>
              <a:gd name="adj2" fmla="val 114646"/>
            </a:avLst>
          </a:prstGeom>
          <a:solidFill>
            <a:schemeClr val="tx1"/>
          </a:solidFill>
          <a:ln w="12700" cap="flat" cmpd="sng" algn="ctr">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itchFamily="-108" charset="0"/>
            </a:endParaRPr>
          </a:p>
        </p:txBody>
      </p:sp>
      <p:sp>
        <p:nvSpPr>
          <p:cNvPr id="40" name="Right Arrow 39">
            <a:extLst>
              <a:ext uri="{FF2B5EF4-FFF2-40B4-BE49-F238E27FC236}">
                <a16:creationId xmlns:a16="http://schemas.microsoft.com/office/drawing/2014/main" id="{52F58332-8E42-2545-A91C-FE8F54089D81}"/>
              </a:ext>
            </a:extLst>
          </p:cNvPr>
          <p:cNvSpPr/>
          <p:nvPr/>
        </p:nvSpPr>
        <p:spPr bwMode="auto">
          <a:xfrm>
            <a:off x="2444057" y="3253478"/>
            <a:ext cx="350477" cy="152317"/>
          </a:xfrm>
          <a:prstGeom prst="rightArrow">
            <a:avLst>
              <a:gd name="adj1" fmla="val 43194"/>
              <a:gd name="adj2" fmla="val 114646"/>
            </a:avLst>
          </a:prstGeom>
          <a:solidFill>
            <a:schemeClr val="tx1"/>
          </a:solidFill>
          <a:ln w="12700" cap="flat" cmpd="sng" algn="ctr">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itchFamily="-108" charset="0"/>
            </a:endParaRPr>
          </a:p>
        </p:txBody>
      </p:sp>
      <p:sp>
        <p:nvSpPr>
          <p:cNvPr id="41" name="TextBox 40">
            <a:extLst>
              <a:ext uri="{FF2B5EF4-FFF2-40B4-BE49-F238E27FC236}">
                <a16:creationId xmlns:a16="http://schemas.microsoft.com/office/drawing/2014/main" id="{32DEF498-C446-9242-A072-E5B5E0E075C8}"/>
              </a:ext>
            </a:extLst>
          </p:cNvPr>
          <p:cNvSpPr txBox="1"/>
          <p:nvPr/>
        </p:nvSpPr>
        <p:spPr>
          <a:xfrm>
            <a:off x="444025" y="4027442"/>
            <a:ext cx="2242922" cy="323165"/>
          </a:xfrm>
          <a:prstGeom prst="rect">
            <a:avLst/>
          </a:prstGeom>
          <a:noFill/>
        </p:spPr>
        <p:txBody>
          <a:bodyPr wrap="none" rtlCol="0">
            <a:spAutoFit/>
          </a:bodyPr>
          <a:lstStyle/>
          <a:p>
            <a:r>
              <a:rPr lang="en-US" sz="1500" b="1" dirty="0">
                <a:solidFill>
                  <a:srgbClr val="0070C0"/>
                </a:solidFill>
              </a:rPr>
              <a:t>Complex System Model</a:t>
            </a:r>
          </a:p>
        </p:txBody>
      </p:sp>
      <p:sp>
        <p:nvSpPr>
          <p:cNvPr id="42" name="TextBox 41">
            <a:extLst>
              <a:ext uri="{FF2B5EF4-FFF2-40B4-BE49-F238E27FC236}">
                <a16:creationId xmlns:a16="http://schemas.microsoft.com/office/drawing/2014/main" id="{3EE36C95-545F-7D42-9007-F94A31FDCEB1}"/>
              </a:ext>
            </a:extLst>
          </p:cNvPr>
          <p:cNvSpPr txBox="1"/>
          <p:nvPr/>
        </p:nvSpPr>
        <p:spPr>
          <a:xfrm>
            <a:off x="3206719" y="4035137"/>
            <a:ext cx="1952650" cy="323165"/>
          </a:xfrm>
          <a:prstGeom prst="rect">
            <a:avLst/>
          </a:prstGeom>
          <a:noFill/>
        </p:spPr>
        <p:txBody>
          <a:bodyPr wrap="none" rtlCol="0">
            <a:spAutoFit/>
          </a:bodyPr>
          <a:lstStyle/>
          <a:p>
            <a:r>
              <a:rPr lang="en-US" sz="1500" b="1" dirty="0">
                <a:solidFill>
                  <a:srgbClr val="0070C0"/>
                </a:solidFill>
              </a:rPr>
              <a:t>Traditional Methods</a:t>
            </a:r>
          </a:p>
        </p:txBody>
      </p:sp>
      <p:sp>
        <p:nvSpPr>
          <p:cNvPr id="43" name="TextBox 42">
            <a:extLst>
              <a:ext uri="{FF2B5EF4-FFF2-40B4-BE49-F238E27FC236}">
                <a16:creationId xmlns:a16="http://schemas.microsoft.com/office/drawing/2014/main" id="{D6DD0AF4-0972-264B-996A-4953C6EBA1BA}"/>
              </a:ext>
            </a:extLst>
          </p:cNvPr>
          <p:cNvSpPr txBox="1"/>
          <p:nvPr/>
        </p:nvSpPr>
        <p:spPr>
          <a:xfrm>
            <a:off x="5703720" y="4035137"/>
            <a:ext cx="2475358" cy="323165"/>
          </a:xfrm>
          <a:prstGeom prst="rect">
            <a:avLst/>
          </a:prstGeom>
          <a:noFill/>
        </p:spPr>
        <p:txBody>
          <a:bodyPr wrap="none" rtlCol="0">
            <a:spAutoFit/>
          </a:bodyPr>
          <a:lstStyle/>
          <a:p>
            <a:r>
              <a:rPr lang="en-US" sz="1500" b="1" dirty="0">
                <a:solidFill>
                  <a:srgbClr val="0070C0"/>
                </a:solidFill>
              </a:rPr>
              <a:t>Coupled Numerical Model</a:t>
            </a:r>
          </a:p>
        </p:txBody>
      </p:sp>
      <p:pic>
        <p:nvPicPr>
          <p:cNvPr id="45" name="Picture 44">
            <a:extLst>
              <a:ext uri="{FF2B5EF4-FFF2-40B4-BE49-F238E27FC236}">
                <a16:creationId xmlns:a16="http://schemas.microsoft.com/office/drawing/2014/main" id="{A27397ED-C2E0-BA44-BD8A-A4145D451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2079" y="2542926"/>
            <a:ext cx="689227" cy="689227"/>
          </a:xfrm>
          <a:prstGeom prst="rect">
            <a:avLst/>
          </a:prstGeom>
        </p:spPr>
      </p:pic>
      <p:grpSp>
        <p:nvGrpSpPr>
          <p:cNvPr id="48" name="Group 47">
            <a:extLst>
              <a:ext uri="{FF2B5EF4-FFF2-40B4-BE49-F238E27FC236}">
                <a16:creationId xmlns:a16="http://schemas.microsoft.com/office/drawing/2014/main" id="{7FFE6853-CECC-5344-A156-3D339E4013BB}"/>
              </a:ext>
            </a:extLst>
          </p:cNvPr>
          <p:cNvGrpSpPr>
            <a:grpSpLocks noChangeAspect="1"/>
          </p:cNvGrpSpPr>
          <p:nvPr/>
        </p:nvGrpSpPr>
        <p:grpSpPr>
          <a:xfrm>
            <a:off x="9648864" y="204225"/>
            <a:ext cx="2061395" cy="2219973"/>
            <a:chOff x="7210288" y="1292008"/>
            <a:chExt cx="4447384" cy="4789516"/>
          </a:xfrm>
        </p:grpSpPr>
        <p:sp>
          <p:nvSpPr>
            <p:cNvPr id="49" name="Oval 48">
              <a:extLst>
                <a:ext uri="{FF2B5EF4-FFF2-40B4-BE49-F238E27FC236}">
                  <a16:creationId xmlns:a16="http://schemas.microsoft.com/office/drawing/2014/main" id="{0415A0C8-216A-074B-8A50-5FEBAF5463E0}"/>
                </a:ext>
              </a:extLst>
            </p:cNvPr>
            <p:cNvSpPr/>
            <p:nvPr/>
          </p:nvSpPr>
          <p:spPr>
            <a:xfrm>
              <a:off x="10017756" y="2292567"/>
              <a:ext cx="1387736" cy="72663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Ocean</a:t>
              </a:r>
            </a:p>
            <a:p>
              <a:pPr algn="ctr"/>
              <a:r>
                <a:rPr lang="en-US" sz="600" dirty="0"/>
                <a:t>(MPAS-O)</a:t>
              </a:r>
            </a:p>
          </p:txBody>
        </p:sp>
        <p:sp>
          <p:nvSpPr>
            <p:cNvPr id="50" name="Oval 49">
              <a:extLst>
                <a:ext uri="{FF2B5EF4-FFF2-40B4-BE49-F238E27FC236}">
                  <a16:creationId xmlns:a16="http://schemas.microsoft.com/office/drawing/2014/main" id="{9BD13BC9-6E63-7649-839E-B80C9976C1C1}"/>
                </a:ext>
              </a:extLst>
            </p:cNvPr>
            <p:cNvSpPr/>
            <p:nvPr/>
          </p:nvSpPr>
          <p:spPr>
            <a:xfrm>
              <a:off x="9323889" y="1292008"/>
              <a:ext cx="1387736" cy="774694"/>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Atmos.</a:t>
              </a:r>
            </a:p>
            <a:p>
              <a:pPr algn="ctr"/>
              <a:r>
                <a:rPr lang="en-US" sz="600" dirty="0"/>
                <a:t>(EAM)</a:t>
              </a:r>
            </a:p>
          </p:txBody>
        </p:sp>
        <p:sp>
          <p:nvSpPr>
            <p:cNvPr id="51" name="Oval 50">
              <a:extLst>
                <a:ext uri="{FF2B5EF4-FFF2-40B4-BE49-F238E27FC236}">
                  <a16:creationId xmlns:a16="http://schemas.microsoft.com/office/drawing/2014/main" id="{8BC50C3A-9C3F-5E48-96EC-B70AC1F2CF35}"/>
                </a:ext>
              </a:extLst>
            </p:cNvPr>
            <p:cNvSpPr/>
            <p:nvPr/>
          </p:nvSpPr>
          <p:spPr>
            <a:xfrm>
              <a:off x="10269936" y="3376990"/>
              <a:ext cx="1387736" cy="694482"/>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Sea Ice</a:t>
              </a:r>
            </a:p>
            <a:p>
              <a:pPr algn="ctr"/>
              <a:r>
                <a:rPr lang="en-US" sz="600" dirty="0"/>
                <a:t>(MPAS-SI)</a:t>
              </a:r>
            </a:p>
          </p:txBody>
        </p:sp>
        <p:sp>
          <p:nvSpPr>
            <p:cNvPr id="52" name="Oval 51">
              <a:extLst>
                <a:ext uri="{FF2B5EF4-FFF2-40B4-BE49-F238E27FC236}">
                  <a16:creationId xmlns:a16="http://schemas.microsoft.com/office/drawing/2014/main" id="{4A691D3D-BA8A-AA46-B198-8D3D5DD52302}"/>
                </a:ext>
              </a:extLst>
            </p:cNvPr>
            <p:cNvSpPr/>
            <p:nvPr/>
          </p:nvSpPr>
          <p:spPr>
            <a:xfrm>
              <a:off x="9384447" y="5372639"/>
              <a:ext cx="1387736" cy="708885"/>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Land Ice</a:t>
              </a:r>
            </a:p>
            <a:p>
              <a:pPr algn="ctr"/>
              <a:r>
                <a:rPr lang="en-US" sz="600" dirty="0"/>
                <a:t>(MALI)</a:t>
              </a:r>
            </a:p>
          </p:txBody>
        </p:sp>
        <p:sp>
          <p:nvSpPr>
            <p:cNvPr id="53" name="Oval 52">
              <a:extLst>
                <a:ext uri="{FF2B5EF4-FFF2-40B4-BE49-F238E27FC236}">
                  <a16:creationId xmlns:a16="http://schemas.microsoft.com/office/drawing/2014/main" id="{5D54F681-20FA-5C42-BDFA-67E0E14AE3BD}"/>
                </a:ext>
              </a:extLst>
            </p:cNvPr>
            <p:cNvSpPr/>
            <p:nvPr/>
          </p:nvSpPr>
          <p:spPr>
            <a:xfrm>
              <a:off x="10017757" y="4421572"/>
              <a:ext cx="1387736" cy="708885"/>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Land</a:t>
              </a:r>
            </a:p>
            <a:p>
              <a:pPr algn="ctr"/>
              <a:r>
                <a:rPr lang="en-US" sz="600" dirty="0"/>
                <a:t>(ELM)</a:t>
              </a:r>
            </a:p>
          </p:txBody>
        </p:sp>
        <p:cxnSp>
          <p:nvCxnSpPr>
            <p:cNvPr id="54" name="Straight Connector 53">
              <a:extLst>
                <a:ext uri="{FF2B5EF4-FFF2-40B4-BE49-F238E27FC236}">
                  <a16:creationId xmlns:a16="http://schemas.microsoft.com/office/drawing/2014/main" id="{14B2B5B6-73C9-2644-BDB7-AEDFA8541727}"/>
                </a:ext>
              </a:extLst>
            </p:cNvPr>
            <p:cNvCxnSpPr>
              <a:cxnSpLocks/>
              <a:stCxn id="51" idx="2"/>
              <a:endCxn id="59" idx="6"/>
            </p:cNvCxnSpPr>
            <p:nvPr/>
          </p:nvCxnSpPr>
          <p:spPr>
            <a:xfrm flipH="1" flipV="1">
              <a:off x="9862719" y="3716539"/>
              <a:ext cx="407217" cy="7692"/>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86396AF-5468-A04D-BE23-A4CD80A452B0}"/>
                </a:ext>
              </a:extLst>
            </p:cNvPr>
            <p:cNvCxnSpPr>
              <a:cxnSpLocks/>
              <a:stCxn id="50" idx="3"/>
            </p:cNvCxnSpPr>
            <p:nvPr/>
          </p:nvCxnSpPr>
          <p:spPr>
            <a:xfrm flipH="1">
              <a:off x="9021690" y="1953251"/>
              <a:ext cx="505428" cy="59473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C249BA4-1F66-1148-BD0E-F2381C502141}"/>
                </a:ext>
              </a:extLst>
            </p:cNvPr>
            <p:cNvCxnSpPr>
              <a:cxnSpLocks/>
              <a:stCxn id="52" idx="1"/>
            </p:cNvCxnSpPr>
            <p:nvPr/>
          </p:nvCxnSpPr>
          <p:spPr>
            <a:xfrm flipH="1" flipV="1">
              <a:off x="8845915" y="4938164"/>
              <a:ext cx="741761" cy="538289"/>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F871F2E-A791-A245-ADEA-78283722D6F1}"/>
                </a:ext>
              </a:extLst>
            </p:cNvPr>
            <p:cNvCxnSpPr>
              <a:cxnSpLocks/>
              <a:stCxn id="49" idx="2"/>
            </p:cNvCxnSpPr>
            <p:nvPr/>
          </p:nvCxnSpPr>
          <p:spPr>
            <a:xfrm flipH="1">
              <a:off x="9527118" y="2655883"/>
              <a:ext cx="490639" cy="287969"/>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3E173B2-5C34-634A-943D-D08786034768}"/>
                </a:ext>
              </a:extLst>
            </p:cNvPr>
            <p:cNvCxnSpPr>
              <a:stCxn id="53" idx="2"/>
              <a:endCxn id="59" idx="5"/>
            </p:cNvCxnSpPr>
            <p:nvPr/>
          </p:nvCxnSpPr>
          <p:spPr>
            <a:xfrm flipH="1" flipV="1">
              <a:off x="9474279" y="4636602"/>
              <a:ext cx="543478" cy="139413"/>
            </a:xfrm>
            <a:prstGeom prst="line">
              <a:avLst/>
            </a:prstGeom>
          </p:spPr>
          <p:style>
            <a:lnRef idx="1">
              <a:schemeClr val="accent1"/>
            </a:lnRef>
            <a:fillRef idx="0">
              <a:schemeClr val="accent1"/>
            </a:fillRef>
            <a:effectRef idx="0">
              <a:schemeClr val="accent1"/>
            </a:effectRef>
            <a:fontRef idx="minor">
              <a:schemeClr val="tx1"/>
            </a:fontRef>
          </p:style>
        </p:cxnSp>
        <p:pic>
          <p:nvPicPr>
            <p:cNvPr id="59" name="Picture 58">
              <a:extLst>
                <a:ext uri="{FF2B5EF4-FFF2-40B4-BE49-F238E27FC236}">
                  <a16:creationId xmlns:a16="http://schemas.microsoft.com/office/drawing/2014/main" id="{FC224632-FECB-6643-81BF-D4AA92E09DF5}"/>
                </a:ext>
              </a:extLst>
            </p:cNvPr>
            <p:cNvPicPr>
              <a:picLocks noChangeAspect="1"/>
            </p:cNvPicPr>
            <p:nvPr/>
          </p:nvPicPr>
          <p:blipFill>
            <a:blip r:embed="rId4"/>
            <a:stretch>
              <a:fillRect/>
            </a:stretch>
          </p:blipFill>
          <p:spPr>
            <a:xfrm>
              <a:off x="7210288" y="2415372"/>
              <a:ext cx="2652431" cy="2602333"/>
            </a:xfrm>
            <a:prstGeom prst="ellipse">
              <a:avLst/>
            </a:prstGeom>
          </p:spPr>
        </p:pic>
      </p:grpSp>
      <p:pic>
        <p:nvPicPr>
          <p:cNvPr id="60" name="Picture 59">
            <a:extLst>
              <a:ext uri="{FF2B5EF4-FFF2-40B4-BE49-F238E27FC236}">
                <a16:creationId xmlns:a16="http://schemas.microsoft.com/office/drawing/2014/main" id="{A2B1E56D-DCDD-A445-A450-4A0116356617}"/>
              </a:ext>
            </a:extLst>
          </p:cNvPr>
          <p:cNvPicPr>
            <a:picLocks noChangeAspect="1"/>
          </p:cNvPicPr>
          <p:nvPr/>
        </p:nvPicPr>
        <p:blipFill>
          <a:blip r:embed="rId5"/>
          <a:stretch>
            <a:fillRect/>
          </a:stretch>
        </p:blipFill>
        <p:spPr>
          <a:xfrm>
            <a:off x="9402585" y="2015286"/>
            <a:ext cx="763302" cy="408912"/>
          </a:xfrm>
          <a:prstGeom prst="rect">
            <a:avLst/>
          </a:prstGeom>
        </p:spPr>
      </p:pic>
      <p:grpSp>
        <p:nvGrpSpPr>
          <p:cNvPr id="65" name="Group 64">
            <a:extLst>
              <a:ext uri="{FF2B5EF4-FFF2-40B4-BE49-F238E27FC236}">
                <a16:creationId xmlns:a16="http://schemas.microsoft.com/office/drawing/2014/main" id="{E369A0C0-28D5-A942-8085-0E60A9FEC4AB}"/>
              </a:ext>
            </a:extLst>
          </p:cNvPr>
          <p:cNvGrpSpPr/>
          <p:nvPr/>
        </p:nvGrpSpPr>
        <p:grpSpPr>
          <a:xfrm>
            <a:off x="9135912" y="2747797"/>
            <a:ext cx="1761697" cy="1194158"/>
            <a:chOff x="696262" y="3333655"/>
            <a:chExt cx="1761697" cy="1194158"/>
          </a:xfrm>
        </p:grpSpPr>
        <p:sp>
          <p:nvSpPr>
            <p:cNvPr id="66" name="AutoShape 17">
              <a:extLst>
                <a:ext uri="{FF2B5EF4-FFF2-40B4-BE49-F238E27FC236}">
                  <a16:creationId xmlns:a16="http://schemas.microsoft.com/office/drawing/2014/main" id="{C399EB7E-F000-3645-81D6-ED2FD800C5C7}"/>
                </a:ext>
              </a:extLst>
            </p:cNvPr>
            <p:cNvSpPr>
              <a:spLocks noChangeArrowheads="1"/>
            </p:cNvSpPr>
            <p:nvPr/>
          </p:nvSpPr>
          <p:spPr bwMode="auto">
            <a:xfrm>
              <a:off x="696262" y="4092679"/>
              <a:ext cx="635418" cy="435134"/>
            </a:xfrm>
            <a:prstGeom prst="roundRect">
              <a:avLst>
                <a:gd name="adj" fmla="val 16667"/>
              </a:avLst>
            </a:prstGeom>
            <a:solidFill>
              <a:schemeClr val="accent3"/>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i="1" kern="0" dirty="0">
                  <a:latin typeface="Times"/>
                  <a:cs typeface="Times"/>
                </a:rPr>
                <a:t>DMD</a:t>
              </a:r>
              <a:r>
                <a:rPr kumimoji="0" lang="en-US" sz="1100" b="0" i="1" u="none" strike="noStrike" kern="0" cap="none" spc="0" normalizeH="0" baseline="0" noProof="0" dirty="0">
                  <a:ln>
                    <a:noFill/>
                  </a:ln>
                  <a:effectLst/>
                  <a:uLnTx/>
                  <a:uFillTx/>
                  <a:latin typeface="Times"/>
                  <a:ea typeface="+mn-ea"/>
                  <a:cs typeface="Times"/>
                </a:rPr>
                <a:t>=N</a:t>
              </a:r>
              <a:r>
                <a:rPr kumimoji="0" lang="en-US" sz="1100" b="0" i="1" u="none" strike="noStrike" kern="0" cap="none" spc="0" normalizeH="0" baseline="-25000" noProof="0" dirty="0">
                  <a:ln>
                    <a:noFill/>
                  </a:ln>
                  <a:effectLst/>
                  <a:uLnTx/>
                  <a:uFillTx/>
                  <a:latin typeface="Times"/>
                  <a:ea typeface="+mn-ea"/>
                  <a:cs typeface="Times"/>
                </a:rPr>
                <a:t>3</a:t>
              </a:r>
            </a:p>
          </p:txBody>
        </p:sp>
        <p:sp>
          <p:nvSpPr>
            <p:cNvPr id="67" name="AutoShape 17">
              <a:extLst>
                <a:ext uri="{FF2B5EF4-FFF2-40B4-BE49-F238E27FC236}">
                  <a16:creationId xmlns:a16="http://schemas.microsoft.com/office/drawing/2014/main" id="{4280E07C-A27D-1D40-8B54-569224095AD9}"/>
                </a:ext>
              </a:extLst>
            </p:cNvPr>
            <p:cNvSpPr>
              <a:spLocks noChangeArrowheads="1"/>
            </p:cNvSpPr>
            <p:nvPr/>
          </p:nvSpPr>
          <p:spPr bwMode="auto">
            <a:xfrm>
              <a:off x="1505636" y="3967135"/>
              <a:ext cx="634882" cy="218305"/>
            </a:xfrm>
            <a:prstGeom prst="roundRect">
              <a:avLst>
                <a:gd name="adj" fmla="val 16667"/>
              </a:avLst>
            </a:prstGeom>
            <a:solidFill>
              <a:schemeClr val="accent3"/>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effectLst/>
                  <a:uLnTx/>
                  <a:uFillTx/>
                  <a:latin typeface="Times"/>
                  <a:ea typeface="+mn-ea"/>
                  <a:cs typeface="Times"/>
                </a:rPr>
                <a:t>ROM=N</a:t>
              </a:r>
              <a:r>
                <a:rPr kumimoji="0" lang="en-US" sz="1100" b="0" i="1" u="none" strike="noStrike" kern="0" cap="none" spc="0" normalizeH="0" baseline="-25000" noProof="0" dirty="0">
                  <a:ln>
                    <a:noFill/>
                  </a:ln>
                  <a:effectLst/>
                  <a:uLnTx/>
                  <a:uFillTx/>
                  <a:latin typeface="Times"/>
                  <a:ea typeface="+mn-ea"/>
                  <a:cs typeface="Times"/>
                </a:rPr>
                <a:t>4</a:t>
              </a:r>
              <a:endParaRPr kumimoji="0" lang="en-US" sz="5400" b="0" i="1" u="none" strike="noStrike" kern="0" cap="none" spc="0" normalizeH="0" baseline="-25000" noProof="0" dirty="0">
                <a:ln>
                  <a:noFill/>
                </a:ln>
                <a:effectLst/>
                <a:uLnTx/>
                <a:uFillTx/>
                <a:latin typeface="Times"/>
                <a:ea typeface="+mn-ea"/>
                <a:cs typeface="Times"/>
              </a:endParaRPr>
            </a:p>
          </p:txBody>
        </p:sp>
        <p:sp>
          <p:nvSpPr>
            <p:cNvPr id="68" name="AutoShape 17">
              <a:extLst>
                <a:ext uri="{FF2B5EF4-FFF2-40B4-BE49-F238E27FC236}">
                  <a16:creationId xmlns:a16="http://schemas.microsoft.com/office/drawing/2014/main" id="{7B278625-4582-724E-A8ED-9ED6E5F37DBD}"/>
                </a:ext>
              </a:extLst>
            </p:cNvPr>
            <p:cNvSpPr>
              <a:spLocks noChangeAspect="1" noChangeArrowheads="1"/>
            </p:cNvSpPr>
            <p:nvPr/>
          </p:nvSpPr>
          <p:spPr bwMode="auto">
            <a:xfrm>
              <a:off x="807067" y="3333655"/>
              <a:ext cx="314248" cy="435132"/>
            </a:xfrm>
            <a:prstGeom prst="roundRect">
              <a:avLst>
                <a:gd name="adj" fmla="val 16667"/>
              </a:avLst>
            </a:prstGeom>
            <a:solidFill>
              <a:srgbClr val="103160"/>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dirty="0">
                  <a:ln>
                    <a:noFill/>
                  </a:ln>
                  <a:solidFill>
                    <a:prstClr val="white"/>
                  </a:solidFill>
                  <a:effectLst/>
                  <a:uLnTx/>
                  <a:uFillTx/>
                  <a:latin typeface="Times"/>
                  <a:ea typeface="+mn-ea"/>
                  <a:cs typeface="Times"/>
                </a:rPr>
                <a:t>N</a:t>
              </a:r>
              <a:r>
                <a:rPr kumimoji="0" lang="en-US" sz="1000" b="0" i="1" u="none" strike="noStrike" kern="0" cap="none" spc="0" normalizeH="0" baseline="-25000" noProof="0" dirty="0">
                  <a:ln>
                    <a:noFill/>
                  </a:ln>
                  <a:solidFill>
                    <a:prstClr val="white"/>
                  </a:solidFill>
                  <a:effectLst/>
                  <a:uLnTx/>
                  <a:uFillTx/>
                  <a:latin typeface="Times"/>
                  <a:ea typeface="+mn-ea"/>
                  <a:cs typeface="Times"/>
                </a:rPr>
                <a:t>1</a:t>
              </a:r>
              <a:endParaRPr kumimoji="0" lang="en-US" sz="2800" b="0" i="1" u="none" strike="noStrike" kern="0" cap="none" spc="0" normalizeH="0" baseline="-25000" noProof="0" dirty="0">
                <a:ln>
                  <a:noFill/>
                </a:ln>
                <a:solidFill>
                  <a:prstClr val="white"/>
                </a:solidFill>
                <a:effectLst/>
                <a:uLnTx/>
                <a:uFillTx/>
                <a:latin typeface="Times"/>
                <a:ea typeface="+mn-ea"/>
                <a:cs typeface="Times"/>
              </a:endParaRPr>
            </a:p>
          </p:txBody>
        </p:sp>
        <p:sp>
          <p:nvSpPr>
            <p:cNvPr id="69" name="AutoShape 17">
              <a:extLst>
                <a:ext uri="{FF2B5EF4-FFF2-40B4-BE49-F238E27FC236}">
                  <a16:creationId xmlns:a16="http://schemas.microsoft.com/office/drawing/2014/main" id="{17480500-B7EA-5440-94C2-A88FEB66BA02}"/>
                </a:ext>
              </a:extLst>
            </p:cNvPr>
            <p:cNvSpPr>
              <a:spLocks noChangeArrowheads="1"/>
            </p:cNvSpPr>
            <p:nvPr/>
          </p:nvSpPr>
          <p:spPr bwMode="auto">
            <a:xfrm>
              <a:off x="1284446" y="3452867"/>
              <a:ext cx="981724" cy="434769"/>
            </a:xfrm>
            <a:prstGeom prst="roundRect">
              <a:avLst>
                <a:gd name="adj" fmla="val 16667"/>
              </a:avLst>
            </a:prstGeom>
            <a:solidFill>
              <a:schemeClr val="accent3"/>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i="1" kern="0" dirty="0">
                  <a:latin typeface="Times"/>
                  <a:cs typeface="Times"/>
                </a:rPr>
                <a:t>PINN</a:t>
              </a:r>
              <a:r>
                <a:rPr kumimoji="0" lang="en-US" sz="1100" b="0" i="1" u="none" strike="noStrike" kern="0" cap="none" spc="0" normalizeH="0" baseline="0" noProof="0" dirty="0">
                  <a:ln>
                    <a:noFill/>
                  </a:ln>
                  <a:effectLst/>
                  <a:uLnTx/>
                  <a:uFillTx/>
                  <a:latin typeface="Times"/>
                  <a:ea typeface="+mn-ea"/>
                  <a:cs typeface="Times"/>
                </a:rPr>
                <a:t>=N</a:t>
              </a:r>
              <a:r>
                <a:rPr kumimoji="0" lang="en-US" sz="1100" b="0" i="1" u="none" strike="noStrike" kern="0" cap="none" spc="0" normalizeH="0" baseline="-25000" noProof="0" dirty="0">
                  <a:ln>
                    <a:noFill/>
                  </a:ln>
                  <a:effectLst/>
                  <a:uLnTx/>
                  <a:uFillTx/>
                  <a:latin typeface="Times"/>
                  <a:ea typeface="+mn-ea"/>
                  <a:cs typeface="Times"/>
                </a:rPr>
                <a:t>2</a:t>
              </a:r>
              <a:endParaRPr kumimoji="0" lang="en-US" sz="3600" b="0" i="1" u="none" strike="noStrike" kern="0" cap="none" spc="0" normalizeH="0" baseline="-25000" noProof="0" dirty="0">
                <a:ln>
                  <a:noFill/>
                </a:ln>
                <a:effectLst/>
                <a:uLnTx/>
                <a:uFillTx/>
                <a:latin typeface="Times"/>
                <a:ea typeface="+mn-ea"/>
                <a:cs typeface="Times"/>
              </a:endParaRPr>
            </a:p>
          </p:txBody>
        </p:sp>
        <p:sp>
          <p:nvSpPr>
            <p:cNvPr id="70" name="AutoShape 17">
              <a:extLst>
                <a:ext uri="{FF2B5EF4-FFF2-40B4-BE49-F238E27FC236}">
                  <a16:creationId xmlns:a16="http://schemas.microsoft.com/office/drawing/2014/main" id="{AF0C1E71-C41E-B343-BDEF-F3035E927334}"/>
                </a:ext>
              </a:extLst>
            </p:cNvPr>
            <p:cNvSpPr>
              <a:spLocks noChangeArrowheads="1"/>
            </p:cNvSpPr>
            <p:nvPr/>
          </p:nvSpPr>
          <p:spPr bwMode="auto">
            <a:xfrm>
              <a:off x="1823077" y="4309508"/>
              <a:ext cx="634882" cy="218305"/>
            </a:xfrm>
            <a:prstGeom prst="roundRect">
              <a:avLst>
                <a:gd name="adj" fmla="val 16667"/>
              </a:avLst>
            </a:prstGeom>
            <a:solidFill>
              <a:schemeClr val="accent3"/>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effectLst/>
                  <a:uLnTx/>
                  <a:uFillTx/>
                  <a:latin typeface="Times"/>
                  <a:ea typeface="+mn-ea"/>
                  <a:cs typeface="Times"/>
                </a:rPr>
                <a:t>UDE=N</a:t>
              </a:r>
              <a:r>
                <a:rPr kumimoji="0" lang="en-US" sz="1100" b="0" i="1" u="none" strike="noStrike" kern="0" cap="none" spc="0" normalizeH="0" baseline="-25000" noProof="0" dirty="0">
                  <a:ln>
                    <a:noFill/>
                  </a:ln>
                  <a:effectLst/>
                  <a:uLnTx/>
                  <a:uFillTx/>
                  <a:latin typeface="Times"/>
                  <a:ea typeface="+mn-ea"/>
                  <a:cs typeface="Times"/>
                </a:rPr>
                <a:t>5</a:t>
              </a:r>
            </a:p>
          </p:txBody>
        </p:sp>
      </p:grpSp>
      <p:sp>
        <p:nvSpPr>
          <p:cNvPr id="71" name="Right Arrow 70">
            <a:extLst>
              <a:ext uri="{FF2B5EF4-FFF2-40B4-BE49-F238E27FC236}">
                <a16:creationId xmlns:a16="http://schemas.microsoft.com/office/drawing/2014/main" id="{6F2429FD-1E57-B94E-8E8F-111D872B28A7}"/>
              </a:ext>
            </a:extLst>
          </p:cNvPr>
          <p:cNvSpPr/>
          <p:nvPr/>
        </p:nvSpPr>
        <p:spPr bwMode="auto">
          <a:xfrm rot="10800000">
            <a:off x="8219897" y="3268718"/>
            <a:ext cx="350477" cy="152317"/>
          </a:xfrm>
          <a:prstGeom prst="rightArrow">
            <a:avLst>
              <a:gd name="adj1" fmla="val 43194"/>
              <a:gd name="adj2" fmla="val 114646"/>
            </a:avLst>
          </a:prstGeom>
          <a:solidFill>
            <a:schemeClr val="tx1"/>
          </a:solidFill>
          <a:ln w="12700" cap="flat" cmpd="sng" algn="ctr">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itchFamily="-108" charset="0"/>
            </a:endParaRPr>
          </a:p>
        </p:txBody>
      </p:sp>
      <p:sp>
        <p:nvSpPr>
          <p:cNvPr id="72" name="TextBox 71">
            <a:extLst>
              <a:ext uri="{FF2B5EF4-FFF2-40B4-BE49-F238E27FC236}">
                <a16:creationId xmlns:a16="http://schemas.microsoft.com/office/drawing/2014/main" id="{3E01C51F-CA50-8849-8B98-C27F497A9B0C}"/>
              </a:ext>
            </a:extLst>
          </p:cNvPr>
          <p:cNvSpPr txBox="1"/>
          <p:nvPr/>
        </p:nvSpPr>
        <p:spPr>
          <a:xfrm>
            <a:off x="8778008" y="4035716"/>
            <a:ext cx="3244671" cy="323165"/>
          </a:xfrm>
          <a:prstGeom prst="rect">
            <a:avLst/>
          </a:prstGeom>
          <a:noFill/>
        </p:spPr>
        <p:txBody>
          <a:bodyPr wrap="none" rtlCol="0">
            <a:spAutoFit/>
          </a:bodyPr>
          <a:lstStyle/>
          <a:p>
            <a:r>
              <a:rPr lang="en-US" sz="1500" b="1" dirty="0">
                <a:solidFill>
                  <a:srgbClr val="0070C0"/>
                </a:solidFill>
              </a:rPr>
              <a:t>Traditional + Data-Driven Methods</a:t>
            </a:r>
          </a:p>
        </p:txBody>
      </p:sp>
      <p:sp>
        <p:nvSpPr>
          <p:cNvPr id="73" name="Rectangle 72">
            <a:extLst>
              <a:ext uri="{FF2B5EF4-FFF2-40B4-BE49-F238E27FC236}">
                <a16:creationId xmlns:a16="http://schemas.microsoft.com/office/drawing/2014/main" id="{1E40DEB7-A1A9-4242-A06B-563E66176CD5}"/>
              </a:ext>
            </a:extLst>
          </p:cNvPr>
          <p:cNvSpPr/>
          <p:nvPr/>
        </p:nvSpPr>
        <p:spPr>
          <a:xfrm>
            <a:off x="8903281" y="4358894"/>
            <a:ext cx="2806978" cy="738664"/>
          </a:xfrm>
          <a:prstGeom prst="rect">
            <a:avLst/>
          </a:prstGeom>
        </p:spPr>
        <p:txBody>
          <a:bodyPr wrap="square">
            <a:spAutoFit/>
          </a:bodyPr>
          <a:lstStyle/>
          <a:p>
            <a:pPr marL="285750" indent="-285750">
              <a:buFont typeface="Arial" panose="020B0604020202020204" pitchFamily="34" charset="0"/>
              <a:buChar char="•"/>
            </a:pPr>
            <a:r>
              <a:rPr lang="en-US" sz="1400" dirty="0">
                <a:solidFill>
                  <a:srgbClr val="000000"/>
                </a:solidFill>
              </a:rPr>
              <a:t>PINNs</a:t>
            </a:r>
          </a:p>
          <a:p>
            <a:pPr marL="285750" indent="-285750">
              <a:buFont typeface="Arial" panose="020B0604020202020204" pitchFamily="34" charset="0"/>
              <a:buChar char="•"/>
            </a:pPr>
            <a:r>
              <a:rPr lang="en-US" sz="1400" dirty="0">
                <a:solidFill>
                  <a:srgbClr val="000000"/>
                </a:solidFill>
              </a:rPr>
              <a:t>Neural ODEs</a:t>
            </a:r>
          </a:p>
          <a:p>
            <a:pPr marL="285750" indent="-285750">
              <a:buFont typeface="Arial" panose="020B0604020202020204" pitchFamily="34" charset="0"/>
              <a:buChar char="•"/>
            </a:pPr>
            <a:r>
              <a:rPr lang="en-US" sz="1400" dirty="0">
                <a:solidFill>
                  <a:srgbClr val="000000"/>
                </a:solidFill>
              </a:rPr>
              <a:t>Projection-based ROMs, …</a:t>
            </a:r>
          </a:p>
        </p:txBody>
      </p:sp>
      <p:cxnSp>
        <p:nvCxnSpPr>
          <p:cNvPr id="75" name="Curved Connector 74">
            <a:extLst>
              <a:ext uri="{FF2B5EF4-FFF2-40B4-BE49-F238E27FC236}">
                <a16:creationId xmlns:a16="http://schemas.microsoft.com/office/drawing/2014/main" id="{AD8372F9-C87B-F441-9988-FF556C165665}"/>
              </a:ext>
            </a:extLst>
          </p:cNvPr>
          <p:cNvCxnSpPr>
            <a:cxnSpLocks/>
            <a:stCxn id="49" idx="4"/>
            <a:endCxn id="67" idx="3"/>
          </p:cNvCxnSpPr>
          <p:nvPr/>
        </p:nvCxnSpPr>
        <p:spPr>
          <a:xfrm rot="5400000">
            <a:off x="9683144" y="1901814"/>
            <a:ext cx="2485641" cy="691591"/>
          </a:xfrm>
          <a:prstGeom prst="curvedConnector2">
            <a:avLst/>
          </a:prstGeom>
          <a:ln>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6" name="Curved Connector 75">
            <a:extLst>
              <a:ext uri="{FF2B5EF4-FFF2-40B4-BE49-F238E27FC236}">
                <a16:creationId xmlns:a16="http://schemas.microsoft.com/office/drawing/2014/main" id="{58D98B41-7AC7-B144-A83E-1BD58A65CFA5}"/>
              </a:ext>
            </a:extLst>
          </p:cNvPr>
          <p:cNvCxnSpPr>
            <a:cxnSpLocks/>
            <a:stCxn id="51" idx="5"/>
            <a:endCxn id="66" idx="2"/>
          </p:cNvCxnSpPr>
          <p:nvPr/>
        </p:nvCxnSpPr>
        <p:spPr>
          <a:xfrm rot="5400000">
            <a:off x="9286556" y="1612449"/>
            <a:ext cx="2496571" cy="2162440"/>
          </a:xfrm>
          <a:prstGeom prst="curvedConnector3">
            <a:avLst>
              <a:gd name="adj1" fmla="val 105245"/>
            </a:avLst>
          </a:prstGeom>
          <a:ln>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8" name="Curved Connector 77">
            <a:extLst>
              <a:ext uri="{FF2B5EF4-FFF2-40B4-BE49-F238E27FC236}">
                <a16:creationId xmlns:a16="http://schemas.microsoft.com/office/drawing/2014/main" id="{2EC0B91A-B1FF-004C-BB61-8519701F6B76}"/>
              </a:ext>
            </a:extLst>
          </p:cNvPr>
          <p:cNvCxnSpPr>
            <a:cxnSpLocks/>
            <a:stCxn id="50" idx="7"/>
          </p:cNvCxnSpPr>
          <p:nvPr/>
        </p:nvCxnSpPr>
        <p:spPr>
          <a:xfrm rot="16200000" flipH="1" flipV="1">
            <a:off x="9246348" y="1895150"/>
            <a:ext cx="3569555" cy="292873"/>
          </a:xfrm>
          <a:prstGeom prst="curvedConnector5">
            <a:avLst>
              <a:gd name="adj1" fmla="val -1281"/>
              <a:gd name="adj2" fmla="val -265517"/>
              <a:gd name="adj3" fmla="val 99314"/>
            </a:avLst>
          </a:prstGeom>
          <a:ln>
            <a:prstDash val="sysDash"/>
            <a:tailEnd type="triangle"/>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CF10749A-0F79-C243-9B4B-C8F0A6459CCF}"/>
              </a:ext>
            </a:extLst>
          </p:cNvPr>
          <p:cNvSpPr/>
          <p:nvPr/>
        </p:nvSpPr>
        <p:spPr>
          <a:xfrm>
            <a:off x="1335386" y="6017362"/>
            <a:ext cx="9153076" cy="646331"/>
          </a:xfrm>
          <a:prstGeom prst="rect">
            <a:avLst/>
          </a:prstGeom>
          <a:solidFill>
            <a:schemeClr val="accent3">
              <a:lumMod val="20000"/>
              <a:lumOff val="80000"/>
            </a:schemeClr>
          </a:solidFill>
          <a:ln>
            <a:noFill/>
          </a:ln>
        </p:spPr>
        <p:txBody>
          <a:bodyPr wrap="square">
            <a:spAutoFit/>
          </a:bodyPr>
          <a:lstStyle/>
          <a:p>
            <a:pPr algn="ctr">
              <a:spcAft>
                <a:spcPts val="600"/>
              </a:spcAft>
            </a:pPr>
            <a:r>
              <a:rPr lang="en-US" dirty="0"/>
              <a:t>Unfortunately, existing algorithmic and software infrastructures are </a:t>
            </a:r>
            <a:r>
              <a:rPr lang="en-US" b="1" dirty="0"/>
              <a:t>ill-equipped</a:t>
            </a:r>
            <a:r>
              <a:rPr lang="en-US" dirty="0"/>
              <a:t> to handle plug-and-play integration of </a:t>
            </a:r>
            <a:r>
              <a:rPr lang="en-US" b="1" dirty="0"/>
              <a:t>non-traditional, data-driven models</a:t>
            </a:r>
            <a:r>
              <a:rPr lang="en-US" dirty="0"/>
              <a:t>!</a:t>
            </a:r>
          </a:p>
        </p:txBody>
      </p:sp>
      <p:sp>
        <p:nvSpPr>
          <p:cNvPr id="15" name="TextBox 14"/>
          <p:cNvSpPr txBox="1"/>
          <p:nvPr/>
        </p:nvSpPr>
        <p:spPr>
          <a:xfrm>
            <a:off x="62646" y="5465701"/>
            <a:ext cx="11114916" cy="369332"/>
          </a:xfrm>
          <a:prstGeom prst="rect">
            <a:avLst/>
          </a:prstGeom>
          <a:noFill/>
        </p:spPr>
        <p:txBody>
          <a:bodyPr wrap="square" rtlCol="0">
            <a:spAutoFit/>
          </a:bodyPr>
          <a:lstStyle/>
          <a:p>
            <a:pPr marL="285750" indent="-285750">
              <a:buFont typeface="Arial" panose="020B0604020202020204" pitchFamily="34" charset="0"/>
              <a:buChar char="•"/>
            </a:pPr>
            <a:r>
              <a:rPr lang="en-US" dirty="0"/>
              <a:t>There is currently a big push to integrate </a:t>
            </a:r>
            <a:r>
              <a:rPr lang="en-US" b="1" dirty="0"/>
              <a:t>data-driven methods </a:t>
            </a:r>
            <a:r>
              <a:rPr lang="en-US" dirty="0"/>
              <a:t>into modeling &amp; simulation toolchains.</a:t>
            </a:r>
          </a:p>
        </p:txBody>
      </p:sp>
      <p:pic>
        <p:nvPicPr>
          <p:cNvPr id="80" name="Picture 79">
            <a:extLst>
              <a:ext uri="{FF2B5EF4-FFF2-40B4-BE49-F238E27FC236}">
                <a16:creationId xmlns:a16="http://schemas.microsoft.com/office/drawing/2014/main" id="{9EB4FDA2-A43A-FE43-BC70-4175AD9E14B0}"/>
              </a:ext>
            </a:extLst>
          </p:cNvPr>
          <p:cNvPicPr>
            <a:picLocks noChangeAspect="1"/>
          </p:cNvPicPr>
          <p:nvPr/>
        </p:nvPicPr>
        <p:blipFill>
          <a:blip r:embed="rId6"/>
          <a:stretch>
            <a:fillRect/>
          </a:stretch>
        </p:blipFill>
        <p:spPr>
          <a:xfrm>
            <a:off x="8151295" y="2776807"/>
            <a:ext cx="457200" cy="431800"/>
          </a:xfrm>
          <a:prstGeom prst="rect">
            <a:avLst/>
          </a:prstGeom>
        </p:spPr>
      </p:pic>
      <p:cxnSp>
        <p:nvCxnSpPr>
          <p:cNvPr id="63" name="Curved Connector 60">
            <a:extLst>
              <a:ext uri="{FF2B5EF4-FFF2-40B4-BE49-F238E27FC236}">
                <a16:creationId xmlns:a16="http://schemas.microsoft.com/office/drawing/2014/main" id="{148A2859-BD09-47AF-B165-EC6815CB1A71}"/>
              </a:ext>
            </a:extLst>
          </p:cNvPr>
          <p:cNvCxnSpPr>
            <a:cxnSpLocks/>
            <a:stCxn id="53" idx="6"/>
            <a:endCxn id="68" idx="3"/>
          </p:cNvCxnSpPr>
          <p:nvPr/>
        </p:nvCxnSpPr>
        <p:spPr>
          <a:xfrm flipH="1">
            <a:off x="9560965" y="1819086"/>
            <a:ext cx="2032407" cy="1146277"/>
          </a:xfrm>
          <a:prstGeom prst="curvedConnector3">
            <a:avLst>
              <a:gd name="adj1" fmla="val -11248"/>
            </a:avLst>
          </a:prstGeom>
          <a:ln>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8640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Picture 92" descr="Diagram&#10;&#10;Description automatically generated">
            <a:extLst>
              <a:ext uri="{FF2B5EF4-FFF2-40B4-BE49-F238E27FC236}">
                <a16:creationId xmlns:a16="http://schemas.microsoft.com/office/drawing/2014/main" id="{B5326C38-B2B1-4691-9435-82BAFF6A5D66}"/>
              </a:ext>
            </a:extLst>
          </p:cNvPr>
          <p:cNvPicPr>
            <a:picLocks noChangeAspect="1"/>
          </p:cNvPicPr>
          <p:nvPr/>
        </p:nvPicPr>
        <p:blipFill>
          <a:blip r:embed="rId3"/>
          <a:stretch>
            <a:fillRect/>
          </a:stretch>
        </p:blipFill>
        <p:spPr>
          <a:xfrm>
            <a:off x="7076966" y="3989415"/>
            <a:ext cx="4715087" cy="2527559"/>
          </a:xfrm>
          <a:prstGeom prst="rect">
            <a:avLst/>
          </a:prstGeom>
        </p:spPr>
      </p:pic>
      <p:sp>
        <p:nvSpPr>
          <p:cNvPr id="11" name="Rectangle 10"/>
          <p:cNvSpPr/>
          <p:nvPr/>
        </p:nvSpPr>
        <p:spPr>
          <a:xfrm>
            <a:off x="599674" y="5405618"/>
            <a:ext cx="5578376" cy="1046440"/>
          </a:xfrm>
          <a:prstGeom prst="rect">
            <a:avLst/>
          </a:prstGeom>
        </p:spPr>
        <p:txBody>
          <a:bodyPr wrap="square">
            <a:spAutoFit/>
          </a:bodyPr>
          <a:lstStyle/>
          <a:p>
            <a:pPr marL="257175" indent="-257175">
              <a:buFont typeface="Arial" panose="020B0604020202020204" pitchFamily="34" charset="0"/>
              <a:buChar char="•"/>
            </a:pPr>
            <a:r>
              <a:rPr lang="en-US" dirty="0">
                <a:cs typeface="Calibri" panose="020F0502020204030204" pitchFamily="34" charset="0"/>
              </a:rPr>
              <a:t>Alternating Schwarz-based coupling</a:t>
            </a:r>
          </a:p>
          <a:p>
            <a:pPr marL="257175" indent="-257175">
              <a:buFont typeface="Arial" panose="020B0604020202020204" pitchFamily="34" charset="0"/>
              <a:buChar char="•"/>
            </a:pPr>
            <a:endParaRPr lang="en-US" sz="400" dirty="0">
              <a:cs typeface="Calibri" panose="020F0502020204030204" pitchFamily="34" charset="0"/>
            </a:endParaRPr>
          </a:p>
          <a:p>
            <a:pPr marL="257175" indent="-257175">
              <a:buFont typeface="Arial" panose="020B0604020202020204" pitchFamily="34" charset="0"/>
              <a:buChar char="•"/>
            </a:pPr>
            <a:r>
              <a:rPr lang="en-US" dirty="0">
                <a:cs typeface="Calibri" panose="020F0502020204030204" pitchFamily="34" charset="0"/>
              </a:rPr>
              <a:t>Optimization-based coupling</a:t>
            </a:r>
          </a:p>
          <a:p>
            <a:pPr marL="257175" indent="-257175">
              <a:buFont typeface="Arial" panose="020B0604020202020204" pitchFamily="34" charset="0"/>
              <a:buChar char="•"/>
            </a:pPr>
            <a:endParaRPr lang="en-US" sz="400" dirty="0">
              <a:cs typeface="Calibri" panose="020F0502020204030204" pitchFamily="34" charset="0"/>
            </a:endParaRPr>
          </a:p>
          <a:p>
            <a:pPr marL="257175" indent="-257175">
              <a:buFont typeface="Arial" panose="020B0604020202020204" pitchFamily="34" charset="0"/>
              <a:buChar char="•"/>
            </a:pPr>
            <a:r>
              <a:rPr lang="en-US" dirty="0">
                <a:cs typeface="Calibri" panose="020F0502020204030204" pitchFamily="34" charset="0"/>
              </a:rPr>
              <a:t>Coupling via generalized mortar methods</a:t>
            </a:r>
          </a:p>
        </p:txBody>
      </p:sp>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55</a:t>
            </a:fld>
            <a:endParaRPr lang="en-US" dirty="0"/>
          </a:p>
        </p:txBody>
      </p:sp>
      <p:sp>
        <p:nvSpPr>
          <p:cNvPr id="63" name="TextBox 62">
            <a:extLst>
              <a:ext uri="{FF2B5EF4-FFF2-40B4-BE49-F238E27FC236}">
                <a16:creationId xmlns:a16="http://schemas.microsoft.com/office/drawing/2014/main" id="{40CBA041-E763-344D-B691-38DEDB8D1A6A}"/>
              </a:ext>
            </a:extLst>
          </p:cNvPr>
          <p:cNvSpPr txBox="1"/>
          <p:nvPr/>
        </p:nvSpPr>
        <p:spPr>
          <a:xfrm>
            <a:off x="293106" y="998662"/>
            <a:ext cx="3738524" cy="400110"/>
          </a:xfrm>
          <a:prstGeom prst="rect">
            <a:avLst/>
          </a:prstGeom>
          <a:noFill/>
        </p:spPr>
        <p:txBody>
          <a:bodyPr wrap="none" rtlCol="0">
            <a:spAutoFit/>
          </a:bodyPr>
          <a:lstStyle/>
          <a:p>
            <a:r>
              <a:rPr lang="en-US" sz="2000" b="1" dirty="0">
                <a:solidFill>
                  <a:srgbClr val="0070C0"/>
                </a:solidFill>
                <a:cs typeface="Calibri" panose="020F0502020204030204" pitchFamily="34" charset="0"/>
              </a:rPr>
              <a:t>Principal research objective: </a:t>
            </a:r>
          </a:p>
        </p:txBody>
      </p:sp>
      <p:sp>
        <p:nvSpPr>
          <p:cNvPr id="64" name="Rectangle 63">
            <a:extLst>
              <a:ext uri="{FF2B5EF4-FFF2-40B4-BE49-F238E27FC236}">
                <a16:creationId xmlns:a16="http://schemas.microsoft.com/office/drawing/2014/main" id="{D8BE168B-3003-EA4A-A318-51059FF7C6EA}"/>
              </a:ext>
            </a:extLst>
          </p:cNvPr>
          <p:cNvSpPr/>
          <p:nvPr/>
        </p:nvSpPr>
        <p:spPr>
          <a:xfrm>
            <a:off x="484348" y="1423644"/>
            <a:ext cx="11240281" cy="646331"/>
          </a:xfrm>
          <a:prstGeom prst="rect">
            <a:avLst/>
          </a:prstGeom>
          <a:noFill/>
          <a:ln>
            <a:noFill/>
          </a:ln>
        </p:spPr>
        <p:txBody>
          <a:bodyPr wrap="square">
            <a:spAutoFit/>
          </a:bodyPr>
          <a:lstStyle/>
          <a:p>
            <a:pPr marL="214313" indent="-214313">
              <a:spcAft>
                <a:spcPts val="450"/>
              </a:spcAft>
              <a:buFont typeface="Arial" panose="020B0604020202020204" pitchFamily="34" charset="0"/>
              <a:buChar char="•"/>
            </a:pPr>
            <a:r>
              <a:rPr lang="en-US" b="1" dirty="0">
                <a:cs typeface="Calibri" panose="020F0502020204030204" pitchFamily="34" charset="0"/>
              </a:rPr>
              <a:t>Discover mathematical principles </a:t>
            </a:r>
            <a:r>
              <a:rPr lang="en-US" dirty="0">
                <a:cs typeface="Calibri" panose="020F0502020204030204" pitchFamily="34" charset="0"/>
              </a:rPr>
              <a:t>guiding the assembly of </a:t>
            </a:r>
            <a:r>
              <a:rPr lang="en-US" b="1" dirty="0">
                <a:cs typeface="Calibri" panose="020F0502020204030204" pitchFamily="34" charset="0"/>
              </a:rPr>
              <a:t>standard</a:t>
            </a:r>
            <a:r>
              <a:rPr lang="en-US" dirty="0">
                <a:cs typeface="Calibri" panose="020F0502020204030204" pitchFamily="34" charset="0"/>
              </a:rPr>
              <a:t> and </a:t>
            </a:r>
            <a:r>
              <a:rPr lang="en-US" b="1" dirty="0">
                <a:cs typeface="Calibri" panose="020F0502020204030204" pitchFamily="34" charset="0"/>
              </a:rPr>
              <a:t>data-driven</a:t>
            </a:r>
            <a:r>
              <a:rPr lang="en-US" dirty="0">
                <a:cs typeface="Calibri" panose="020F0502020204030204" pitchFamily="34" charset="0"/>
              </a:rPr>
              <a:t> numerical models in stable, accurate and physically consistent ways.</a:t>
            </a:r>
          </a:p>
        </p:txBody>
      </p:sp>
      <p:sp>
        <p:nvSpPr>
          <p:cNvPr id="74" name="TextBox 73">
            <a:extLst>
              <a:ext uri="{FF2B5EF4-FFF2-40B4-BE49-F238E27FC236}">
                <a16:creationId xmlns:a16="http://schemas.microsoft.com/office/drawing/2014/main" id="{0EDF2515-DD75-8644-978B-97B54CAAC6C7}"/>
              </a:ext>
            </a:extLst>
          </p:cNvPr>
          <p:cNvSpPr txBox="1"/>
          <p:nvPr/>
        </p:nvSpPr>
        <p:spPr>
          <a:xfrm>
            <a:off x="274649" y="2086605"/>
            <a:ext cx="11224548" cy="400110"/>
          </a:xfrm>
          <a:prstGeom prst="rect">
            <a:avLst/>
          </a:prstGeom>
          <a:noFill/>
        </p:spPr>
        <p:txBody>
          <a:bodyPr wrap="none" rtlCol="0">
            <a:spAutoFit/>
          </a:bodyPr>
          <a:lstStyle/>
          <a:p>
            <a:r>
              <a:rPr lang="en-US" sz="2000" b="1" dirty="0">
                <a:solidFill>
                  <a:srgbClr val="0070C0"/>
                </a:solidFill>
                <a:cs typeface="Calibri" panose="020F0502020204030204" pitchFamily="34" charset="0"/>
              </a:rPr>
              <a:t>Principal research challenges: </a:t>
            </a:r>
            <a:r>
              <a:rPr lang="en-US" sz="2000" dirty="0">
                <a:cs typeface="Calibri" panose="020F0502020204030204" pitchFamily="34" charset="0"/>
              </a:rPr>
              <a:t>we lack mathematical and algorithmic understanding of how to</a:t>
            </a:r>
            <a:r>
              <a:rPr lang="en-US" sz="2000" b="1" dirty="0">
                <a:cs typeface="Calibri" panose="020F0502020204030204" pitchFamily="34" charset="0"/>
              </a:rPr>
              <a:t> </a:t>
            </a:r>
          </a:p>
        </p:txBody>
      </p:sp>
      <p:sp>
        <p:nvSpPr>
          <p:cNvPr id="81" name="Rectangle 80">
            <a:extLst>
              <a:ext uri="{FF2B5EF4-FFF2-40B4-BE49-F238E27FC236}">
                <a16:creationId xmlns:a16="http://schemas.microsoft.com/office/drawing/2014/main" id="{FE1BA336-6AA4-E242-ABB8-C7980A2E4E62}"/>
              </a:ext>
            </a:extLst>
          </p:cNvPr>
          <p:cNvSpPr/>
          <p:nvPr/>
        </p:nvSpPr>
        <p:spPr>
          <a:xfrm>
            <a:off x="484348" y="2534303"/>
            <a:ext cx="10671332" cy="1392689"/>
          </a:xfrm>
          <a:prstGeom prst="rect">
            <a:avLst/>
          </a:prstGeom>
        </p:spPr>
        <p:txBody>
          <a:bodyPr wrap="square">
            <a:spAutoFit/>
          </a:bodyPr>
          <a:lstStyle/>
          <a:p>
            <a:pPr marL="214313" indent="-214313">
              <a:spcAft>
                <a:spcPts val="450"/>
              </a:spcAft>
              <a:buFont typeface="Arial" panose="020B0604020202020204" pitchFamily="34" charset="0"/>
              <a:buChar char="•"/>
            </a:pPr>
            <a:r>
              <a:rPr lang="en-US" b="1" dirty="0">
                <a:cs typeface="Calibri" panose="020F0502020204030204" pitchFamily="34" charset="0"/>
              </a:rPr>
              <a:t>“Mix-and-match” standard</a:t>
            </a:r>
            <a:r>
              <a:rPr lang="en-US" dirty="0">
                <a:cs typeface="Calibri" panose="020F0502020204030204" pitchFamily="34" charset="0"/>
              </a:rPr>
              <a:t> and </a:t>
            </a:r>
            <a:r>
              <a:rPr lang="en-US" b="1" dirty="0">
                <a:cs typeface="Calibri" panose="020F0502020204030204" pitchFamily="34" charset="0"/>
              </a:rPr>
              <a:t>data-driven models </a:t>
            </a:r>
            <a:r>
              <a:rPr lang="en-US" dirty="0">
                <a:cs typeface="Calibri" panose="020F0502020204030204" pitchFamily="34" charset="0"/>
              </a:rPr>
              <a:t>from three-classes</a:t>
            </a:r>
          </a:p>
          <a:p>
            <a:pPr marL="557213" lvl="1" indent="-214313">
              <a:spcAft>
                <a:spcPts val="450"/>
              </a:spcAft>
              <a:buFont typeface="Wingdings" panose="05000000000000000000" pitchFamily="2" charset="2"/>
              <a:buChar char="Ø"/>
            </a:pPr>
            <a:r>
              <a:rPr lang="en-US" i="1" dirty="0">
                <a:cs typeface="Calibri" panose="020F0502020204030204" pitchFamily="34" charset="0"/>
              </a:rPr>
              <a:t>Class A:</a:t>
            </a:r>
            <a:r>
              <a:rPr lang="en-US" dirty="0">
                <a:cs typeface="Calibri" panose="020F0502020204030204" pitchFamily="34" charset="0"/>
              </a:rPr>
              <a:t> projection-based reduced order models (ROMs)</a:t>
            </a:r>
          </a:p>
          <a:p>
            <a:pPr marL="557213" lvl="1" indent="-214313">
              <a:spcAft>
                <a:spcPts val="450"/>
              </a:spcAft>
              <a:buFont typeface="Wingdings" panose="05000000000000000000" pitchFamily="2" charset="2"/>
              <a:buChar char="Ø"/>
            </a:pPr>
            <a:r>
              <a:rPr lang="en-US" i="1" dirty="0">
                <a:cs typeface="Calibri" panose="020F0502020204030204" pitchFamily="34" charset="0"/>
              </a:rPr>
              <a:t>Class B: </a:t>
            </a:r>
            <a:r>
              <a:rPr lang="en-US" dirty="0">
                <a:cs typeface="Calibri" panose="020F0502020204030204" pitchFamily="34" charset="0"/>
              </a:rPr>
              <a:t>machine-learned models, i.e., Physics-Informed Neural Networks (PINNs)</a:t>
            </a:r>
          </a:p>
          <a:p>
            <a:pPr marL="557213" lvl="1" indent="-214313">
              <a:spcAft>
                <a:spcPts val="450"/>
              </a:spcAft>
              <a:buFont typeface="Wingdings" panose="05000000000000000000" pitchFamily="2" charset="2"/>
              <a:buChar char="Ø"/>
            </a:pPr>
            <a:r>
              <a:rPr lang="en-US" i="1" dirty="0">
                <a:cs typeface="Calibri" panose="020F0502020204030204" pitchFamily="34" charset="0"/>
              </a:rPr>
              <a:t>Class C:</a:t>
            </a:r>
            <a:r>
              <a:rPr lang="en-US" dirty="0">
                <a:cs typeface="Calibri" panose="020F0502020204030204" pitchFamily="34" charset="0"/>
              </a:rPr>
              <a:t> flow map approximation models, i.e., dynamic model decomposition (DMD) models</a:t>
            </a:r>
          </a:p>
        </p:txBody>
      </p:sp>
      <p:sp>
        <p:nvSpPr>
          <p:cNvPr id="2" name="Rectangle 1"/>
          <p:cNvSpPr/>
          <p:nvPr/>
        </p:nvSpPr>
        <p:spPr>
          <a:xfrm>
            <a:off x="560913" y="3985329"/>
            <a:ext cx="6941434" cy="987450"/>
          </a:xfrm>
          <a:prstGeom prst="rect">
            <a:avLst/>
          </a:prstGeom>
        </p:spPr>
        <p:txBody>
          <a:bodyPr wrap="square">
            <a:spAutoFit/>
          </a:bodyPr>
          <a:lstStyle/>
          <a:p>
            <a:pPr marL="214313" indent="-214313">
              <a:spcAft>
                <a:spcPts val="450"/>
              </a:spcAft>
              <a:buFont typeface="Arial" panose="020B0604020202020204" pitchFamily="34" charset="0"/>
              <a:buChar char="•"/>
            </a:pPr>
            <a:r>
              <a:rPr lang="en-US" dirty="0">
                <a:cs typeface="Calibri" panose="020F0502020204030204" pitchFamily="34" charset="0"/>
              </a:rPr>
              <a:t>Ensure </a:t>
            </a:r>
            <a:r>
              <a:rPr lang="en-US" b="1" dirty="0">
                <a:cs typeface="Calibri" panose="020F0502020204030204" pitchFamily="34" charset="0"/>
              </a:rPr>
              <a:t>well-</a:t>
            </a:r>
            <a:r>
              <a:rPr lang="en-US" b="1" dirty="0" err="1">
                <a:cs typeface="Calibri" panose="020F0502020204030204" pitchFamily="34" charset="0"/>
              </a:rPr>
              <a:t>posedness</a:t>
            </a:r>
            <a:r>
              <a:rPr lang="en-US" b="1" dirty="0">
                <a:cs typeface="Calibri" panose="020F0502020204030204" pitchFamily="34" charset="0"/>
              </a:rPr>
              <a:t> &amp; physical consistency </a:t>
            </a:r>
            <a:r>
              <a:rPr lang="en-US" dirty="0">
                <a:cs typeface="Calibri" panose="020F0502020204030204" pitchFamily="34" charset="0"/>
              </a:rPr>
              <a:t>of  resulting </a:t>
            </a:r>
            <a:r>
              <a:rPr lang="en-US" b="1" dirty="0">
                <a:cs typeface="Calibri" panose="020F0502020204030204" pitchFamily="34" charset="0"/>
              </a:rPr>
              <a:t>heterogeneous models</a:t>
            </a:r>
            <a:r>
              <a:rPr lang="en-US" dirty="0">
                <a:cs typeface="Calibri" panose="020F0502020204030204" pitchFamily="34" charset="0"/>
              </a:rPr>
              <a:t>.</a:t>
            </a:r>
          </a:p>
          <a:p>
            <a:pPr marL="214313" indent="-214313">
              <a:spcAft>
                <a:spcPts val="450"/>
              </a:spcAft>
              <a:buFont typeface="Arial" panose="020B0604020202020204" pitchFamily="34" charset="0"/>
              <a:buChar char="•"/>
            </a:pPr>
            <a:r>
              <a:rPr lang="en-US" b="1" dirty="0">
                <a:cs typeface="Calibri" panose="020F0502020204030204" pitchFamily="34" charset="0"/>
              </a:rPr>
              <a:t>Solve</a:t>
            </a:r>
            <a:r>
              <a:rPr lang="en-US" dirty="0">
                <a:cs typeface="Calibri" panose="020F0502020204030204" pitchFamily="34" charset="0"/>
              </a:rPr>
              <a:t> such heterogeneous models efficiently.</a:t>
            </a:r>
          </a:p>
        </p:txBody>
      </p:sp>
      <p:sp>
        <p:nvSpPr>
          <p:cNvPr id="6" name="TextBox 5"/>
          <p:cNvSpPr txBox="1"/>
          <p:nvPr/>
        </p:nvSpPr>
        <p:spPr>
          <a:xfrm>
            <a:off x="274649" y="4994132"/>
            <a:ext cx="8548016" cy="400110"/>
          </a:xfrm>
          <a:prstGeom prst="rect">
            <a:avLst/>
          </a:prstGeom>
          <a:noFill/>
        </p:spPr>
        <p:txBody>
          <a:bodyPr wrap="square" rtlCol="0">
            <a:spAutoFit/>
          </a:bodyPr>
          <a:lstStyle/>
          <a:p>
            <a:r>
              <a:rPr lang="en-US" sz="2000" b="1" dirty="0">
                <a:solidFill>
                  <a:srgbClr val="0070C0"/>
                </a:solidFill>
                <a:cs typeface="Calibri" panose="020F0502020204030204" pitchFamily="34" charset="0"/>
              </a:rPr>
              <a:t>Three coupling methods:</a:t>
            </a:r>
          </a:p>
        </p:txBody>
      </p:sp>
      <p:sp>
        <p:nvSpPr>
          <p:cNvPr id="18" name="Title 1">
            <a:extLst>
              <a:ext uri="{FF2B5EF4-FFF2-40B4-BE49-F238E27FC236}">
                <a16:creationId xmlns:a16="http://schemas.microsoft.com/office/drawing/2014/main" id="{C994522B-92FE-41F2-B887-C8249D7C6F80}"/>
              </a:ext>
            </a:extLst>
          </p:cNvPr>
          <p:cNvSpPr txBox="1">
            <a:spLocks/>
          </p:cNvSpPr>
          <p:nvPr/>
        </p:nvSpPr>
        <p:spPr>
          <a:xfrm>
            <a:off x="693750" y="243083"/>
            <a:ext cx="9071574" cy="705195"/>
          </a:xfrm>
          <a:prstGeom prst="rect">
            <a:avLst/>
          </a:prstGeom>
        </p:spPr>
        <p:txBody>
          <a:bodyPr>
            <a:noAutofit/>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2800" dirty="0">
                <a:solidFill>
                  <a:schemeClr val="tx1"/>
                </a:solidFill>
                <a:latin typeface="Gill Sans MT" panose="020B0502020104020203" pitchFamily="34" charset="0"/>
              </a:rPr>
              <a:t>Flexible Heterogeneous Numerical Methods (</a:t>
            </a:r>
            <a:r>
              <a:rPr lang="en-US" sz="2800" dirty="0" err="1">
                <a:solidFill>
                  <a:schemeClr val="tx1"/>
                </a:solidFill>
                <a:latin typeface="Gill Sans MT" panose="020B0502020104020203" pitchFamily="34" charset="0"/>
              </a:rPr>
              <a:t>fHNM</a:t>
            </a:r>
            <a:r>
              <a:rPr lang="en-US" sz="2800" dirty="0">
                <a:solidFill>
                  <a:schemeClr val="tx1"/>
                </a:solidFill>
                <a:latin typeface="Gill Sans MT" panose="020B0502020104020203" pitchFamily="34" charset="0"/>
              </a:rPr>
              <a:t>) Project</a:t>
            </a:r>
          </a:p>
        </p:txBody>
      </p:sp>
      <p:pic>
        <p:nvPicPr>
          <p:cNvPr id="12" name="Picture 11">
            <a:extLst>
              <a:ext uri="{FF2B5EF4-FFF2-40B4-BE49-F238E27FC236}">
                <a16:creationId xmlns:a16="http://schemas.microsoft.com/office/drawing/2014/main" id="{FB8179CF-C532-4C44-B408-1B41AC8061F7}"/>
              </a:ext>
            </a:extLst>
          </p:cNvPr>
          <p:cNvPicPr>
            <a:picLocks noChangeAspect="1"/>
          </p:cNvPicPr>
          <p:nvPr/>
        </p:nvPicPr>
        <p:blipFill>
          <a:blip r:embed="rId4"/>
          <a:stretch>
            <a:fillRect/>
          </a:stretch>
        </p:blipFill>
        <p:spPr>
          <a:xfrm>
            <a:off x="9694165" y="428377"/>
            <a:ext cx="1253012" cy="939760"/>
          </a:xfrm>
          <a:prstGeom prst="rect">
            <a:avLst/>
          </a:prstGeom>
        </p:spPr>
      </p:pic>
      <p:sp>
        <p:nvSpPr>
          <p:cNvPr id="15" name="Rectangle 14">
            <a:extLst>
              <a:ext uri="{FF2B5EF4-FFF2-40B4-BE49-F238E27FC236}">
                <a16:creationId xmlns:a16="http://schemas.microsoft.com/office/drawing/2014/main" id="{F96768F8-2E81-436C-A476-2C08AE6CEBFF}"/>
              </a:ext>
            </a:extLst>
          </p:cNvPr>
          <p:cNvSpPr/>
          <p:nvPr/>
        </p:nvSpPr>
        <p:spPr>
          <a:xfrm>
            <a:off x="869638" y="2890068"/>
            <a:ext cx="6079801" cy="325645"/>
          </a:xfrm>
          <a:prstGeom prst="rect">
            <a:avLst/>
          </a:prstGeom>
          <a:noFill/>
          <a:ln w="28575">
            <a:solidFill>
              <a:srgbClr val="35797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8823257-14F1-4059-BF29-BC713AAAFE2F}"/>
              </a:ext>
            </a:extLst>
          </p:cNvPr>
          <p:cNvSpPr/>
          <p:nvPr/>
        </p:nvSpPr>
        <p:spPr>
          <a:xfrm>
            <a:off x="560912" y="5434066"/>
            <a:ext cx="4248831" cy="325645"/>
          </a:xfrm>
          <a:prstGeom prst="rect">
            <a:avLst/>
          </a:prstGeom>
          <a:noFill/>
          <a:ln w="28575">
            <a:solidFill>
              <a:srgbClr val="35797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C602C81-68C1-44EB-8520-ECFB95B7915D}"/>
              </a:ext>
            </a:extLst>
          </p:cNvPr>
          <p:cNvSpPr txBox="1"/>
          <p:nvPr/>
        </p:nvSpPr>
        <p:spPr>
          <a:xfrm>
            <a:off x="6999426" y="2876554"/>
            <a:ext cx="1994471" cy="369332"/>
          </a:xfrm>
          <a:prstGeom prst="rect">
            <a:avLst/>
          </a:prstGeom>
          <a:noFill/>
        </p:spPr>
        <p:txBody>
          <a:bodyPr wrap="square" rtlCol="0">
            <a:spAutoFit/>
          </a:bodyPr>
          <a:lstStyle/>
          <a:p>
            <a:r>
              <a:rPr lang="en-US" b="1" i="1" dirty="0">
                <a:solidFill>
                  <a:srgbClr val="357977"/>
                </a:solidFill>
                <a:cs typeface="Calibri" panose="020F0502020204030204" pitchFamily="34" charset="0"/>
              </a:rPr>
              <a:t>This talk.</a:t>
            </a:r>
          </a:p>
        </p:txBody>
      </p:sp>
      <p:sp>
        <p:nvSpPr>
          <p:cNvPr id="29" name="TextBox 28">
            <a:extLst>
              <a:ext uri="{FF2B5EF4-FFF2-40B4-BE49-F238E27FC236}">
                <a16:creationId xmlns:a16="http://schemas.microsoft.com/office/drawing/2014/main" id="{231DBD19-3275-4230-BA84-07028EDC33EA}"/>
              </a:ext>
            </a:extLst>
          </p:cNvPr>
          <p:cNvSpPr txBox="1"/>
          <p:nvPr/>
        </p:nvSpPr>
        <p:spPr>
          <a:xfrm>
            <a:off x="4889687" y="5438877"/>
            <a:ext cx="1994471" cy="369332"/>
          </a:xfrm>
          <a:prstGeom prst="rect">
            <a:avLst/>
          </a:prstGeom>
          <a:noFill/>
        </p:spPr>
        <p:txBody>
          <a:bodyPr wrap="square" rtlCol="0">
            <a:spAutoFit/>
          </a:bodyPr>
          <a:lstStyle/>
          <a:p>
            <a:r>
              <a:rPr lang="en-US" b="1" i="1" dirty="0">
                <a:solidFill>
                  <a:srgbClr val="357977"/>
                </a:solidFill>
                <a:cs typeface="Calibri" panose="020F0502020204030204" pitchFamily="34" charset="0"/>
              </a:rPr>
              <a:t>This talk.</a:t>
            </a:r>
          </a:p>
        </p:txBody>
      </p:sp>
    </p:spTree>
    <p:extLst>
      <p:ext uri="{BB962C8B-B14F-4D97-AF65-F5344CB8AC3E}">
        <p14:creationId xmlns:p14="http://schemas.microsoft.com/office/powerpoint/2010/main" val="4045513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6" grpId="0" animBg="1"/>
      <p:bldP spid="16" grpId="0"/>
      <p:bldP spid="2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56</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641597" y="287551"/>
            <a:ext cx="11193984" cy="560716"/>
          </a:xfrm>
          <a:solidFill>
            <a:schemeClr val="bg1"/>
          </a:solidFill>
        </p:spPr>
        <p:txBody>
          <a:bodyPr/>
          <a:lstStyle/>
          <a:p>
            <a:r>
              <a:rPr lang="en-US" dirty="0"/>
              <a:t>Projection-Based Model Order Reduction via the POD/LSPG* Method</a:t>
            </a:r>
          </a:p>
        </p:txBody>
      </p:sp>
      <p:sp>
        <p:nvSpPr>
          <p:cNvPr id="7" name="Slide Number Placeholder 3"/>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56</a:t>
            </a:fld>
            <a:endParaRPr lang="en-US" dirty="0"/>
          </a:p>
        </p:txBody>
      </p:sp>
      <mc:AlternateContent xmlns:mc="http://schemas.openxmlformats.org/markup-compatibility/2006" xmlns:a14="http://schemas.microsoft.com/office/drawing/2010/main">
        <mc:Choice Requires="a14">
          <p:sp>
            <p:nvSpPr>
              <p:cNvPr id="8" name="Content Placeholder 5">
                <a:extLst>
                  <a:ext uri="{FF2B5EF4-FFF2-40B4-BE49-F238E27FC236}">
                    <a16:creationId xmlns:a16="http://schemas.microsoft.com/office/drawing/2014/main" id="{CF1629D0-95ED-F74C-8DEB-0A5C2253BB5A}"/>
                  </a:ext>
                </a:extLst>
              </p:cNvPr>
              <p:cNvSpPr txBox="1">
                <a:spLocks/>
              </p:cNvSpPr>
              <p:nvPr/>
            </p:nvSpPr>
            <p:spPr>
              <a:xfrm>
                <a:off x="3420199" y="788434"/>
                <a:ext cx="8777609" cy="873420"/>
              </a:xfrm>
              <a:prstGeom prst="rect">
                <a:avLst/>
              </a:prstGeom>
            </p:spPr>
            <p:txBody>
              <a:bodyPr vert="horz" lIns="0" tIns="45720" rIns="0" bIns="45720" rtlCol="0">
                <a:normAutofit/>
              </a:bodyPr>
              <a:lstStyle>
                <a:lvl1pPr marL="91436" indent="-91436" algn="l" defTabSz="914354" rtl="0" eaLnBrk="1" latinLnBrk="0" hangingPunct="1">
                  <a:lnSpc>
                    <a:spcPct val="90000"/>
                  </a:lnSpc>
                  <a:spcBef>
                    <a:spcPts val="1200"/>
                  </a:spcBef>
                  <a:spcAft>
                    <a:spcPts val="200"/>
                  </a:spcAft>
                  <a:buClr>
                    <a:srgbClr val="00B0F0"/>
                  </a:buClr>
                  <a:buSzPct val="100000"/>
                  <a:buFont typeface="Calibri" panose="020F0502020204030204" pitchFamily="34" charset="0"/>
                  <a:buChar char=" "/>
                  <a:defRPr sz="2000" kern="1200">
                    <a:solidFill>
                      <a:schemeClr val="bg2">
                        <a:lumMod val="25000"/>
                      </a:schemeClr>
                    </a:solidFill>
                    <a:latin typeface="Garamond" charset="0"/>
                    <a:ea typeface="Garamond" charset="0"/>
                    <a:cs typeface="Garamond" charset="0"/>
                  </a:defRPr>
                </a:lvl1pPr>
                <a:lvl2pPr marL="384029" indent="-182870" algn="l" defTabSz="914354" rtl="0" eaLnBrk="1" latinLnBrk="0" hangingPunct="1">
                  <a:lnSpc>
                    <a:spcPct val="90000"/>
                  </a:lnSpc>
                  <a:spcBef>
                    <a:spcPts val="200"/>
                  </a:spcBef>
                  <a:spcAft>
                    <a:spcPts val="400"/>
                  </a:spcAft>
                  <a:buClr>
                    <a:srgbClr val="00B0F0"/>
                  </a:buClr>
                  <a:buFont typeface="Calibri" pitchFamily="34" charset="0"/>
                  <a:buChar char="◦"/>
                  <a:defRPr sz="1800" kern="1200">
                    <a:solidFill>
                      <a:schemeClr val="bg2">
                        <a:lumMod val="25000"/>
                      </a:schemeClr>
                    </a:solidFill>
                    <a:latin typeface="Garamond" charset="0"/>
                    <a:ea typeface="Garamond" charset="0"/>
                    <a:cs typeface="Garamond" charset="0"/>
                  </a:defRPr>
                </a:lvl2pPr>
                <a:lvl3pPr marL="566900"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2">
                        <a:lumMod val="25000"/>
                      </a:schemeClr>
                    </a:solidFill>
                    <a:latin typeface="Garamond" charset="0"/>
                    <a:ea typeface="Garamond" charset="0"/>
                    <a:cs typeface="Garamond" charset="0"/>
                  </a:defRPr>
                </a:lvl3pPr>
                <a:lvl4pPr marL="749771"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2">
                        <a:lumMod val="25000"/>
                      </a:schemeClr>
                    </a:solidFill>
                    <a:latin typeface="Garamond" charset="0"/>
                    <a:ea typeface="Garamond" charset="0"/>
                    <a:cs typeface="Garamond" charset="0"/>
                  </a:defRPr>
                </a:lvl4pPr>
                <a:lvl5pPr marL="932642"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2">
                        <a:lumMod val="25000"/>
                      </a:schemeClr>
                    </a:solidFill>
                    <a:latin typeface="Garamond" charset="0"/>
                    <a:ea typeface="Garamond" charset="0"/>
                    <a:cs typeface="Garamond"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dirty="0">
                    <a:latin typeface="+mn-lt"/>
                  </a:rPr>
                  <a:t>Full Order Model (FOM): </a:t>
                </a:r>
                <a14:m>
                  <m:oMath xmlns:m="http://schemas.openxmlformats.org/officeDocument/2006/math">
                    <m:f>
                      <m:fPr>
                        <m:ctrlPr>
                          <a:rPr lang="en-US" i="1" smtClean="0">
                            <a:latin typeface="Cambria Math" panose="02040503050406030204" pitchFamily="18" charset="0"/>
                          </a:rPr>
                        </m:ctrlPr>
                      </m:fPr>
                      <m:num>
                        <m:r>
                          <a:rPr lang="en-US" i="1" smtClean="0">
                            <a:latin typeface="Cambria Math" panose="02040503050406030204" pitchFamily="18" charset="0"/>
                          </a:rPr>
                          <m:t>𝜕</m:t>
                        </m:r>
                        <m:r>
                          <a:rPr lang="en-US" b="1" i="1" smtClean="0">
                            <a:latin typeface="Cambria Math" panose="02040503050406030204" pitchFamily="18" charset="0"/>
                          </a:rPr>
                          <m:t>𝒒</m:t>
                        </m:r>
                      </m:num>
                      <m:den>
                        <m:r>
                          <a:rPr lang="en-US" i="1" smtClean="0">
                            <a:latin typeface="Cambria Math" panose="02040503050406030204" pitchFamily="18" charset="0"/>
                          </a:rPr>
                          <m:t>𝜕</m:t>
                        </m:r>
                        <m:r>
                          <a:rPr lang="en-US" b="0" i="1" smtClean="0">
                            <a:latin typeface="Cambria Math" panose="02040503050406030204" pitchFamily="18" charset="0"/>
                          </a:rPr>
                          <m:t>𝑡</m:t>
                        </m:r>
                      </m:den>
                    </m:f>
                    <m:r>
                      <a:rPr lang="en-US" b="0" i="1" smtClean="0">
                        <a:latin typeface="Cambria Math" panose="02040503050406030204" pitchFamily="18" charset="0"/>
                      </a:rPr>
                      <m:t>=</m:t>
                    </m:r>
                    <m:r>
                      <a:rPr lang="en-US" b="1" i="1" smtClean="0">
                        <a:latin typeface="Cambria Math" panose="02040503050406030204" pitchFamily="18" charset="0"/>
                      </a:rPr>
                      <m:t>𝒇</m:t>
                    </m:r>
                    <m:r>
                      <a:rPr lang="en-US" b="0" i="1" smtClean="0">
                        <a:latin typeface="Cambria Math" panose="02040503050406030204" pitchFamily="18" charset="0"/>
                      </a:rPr>
                      <m:t>(</m:t>
                    </m:r>
                    <m:r>
                      <a:rPr lang="en-US" b="1" i="1" smtClean="0">
                        <a:latin typeface="Cambria Math" panose="02040503050406030204" pitchFamily="18" charset="0"/>
                      </a:rPr>
                      <m:t>𝒒</m:t>
                    </m:r>
                    <m:r>
                      <a:rPr lang="en-US" b="0" i="1" smtClean="0">
                        <a:latin typeface="Cambria Math" panose="02040503050406030204" pitchFamily="18" charset="0"/>
                      </a:rPr>
                      <m:t>,</m:t>
                    </m:r>
                    <m:r>
                      <a:rPr lang="en-US" b="0" i="1" smtClean="0">
                        <a:latin typeface="Cambria Math" panose="02040503050406030204" pitchFamily="18" charset="0"/>
                      </a:rPr>
                      <m:t>𝑡</m:t>
                    </m:r>
                    <m:r>
                      <a:rPr lang="en-US" b="1" i="1" smtClean="0">
                        <a:latin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𝝁</m:t>
                    </m:r>
                    <m:r>
                      <a:rPr lang="en-US" b="0" i="1" smtClean="0">
                        <a:latin typeface="Cambria Math" panose="02040503050406030204" pitchFamily="18" charset="0"/>
                        <a:ea typeface="Cambria Math" panose="02040503050406030204" pitchFamily="18" charset="0"/>
                      </a:rPr>
                      <m:t>)</m:t>
                    </m:r>
                  </m:oMath>
                </a14:m>
                <a:endParaRPr lang="en-US" dirty="0">
                  <a:latin typeface="+mn-lt"/>
                </a:endParaRPr>
              </a:p>
              <a:p>
                <a:pPr marL="0" indent="0">
                  <a:buNone/>
                </a:pPr>
                <a:endParaRPr lang="en-US" dirty="0">
                  <a:latin typeface="+mn-lt"/>
                </a:endParaRPr>
              </a:p>
              <a:p>
                <a:endParaRPr lang="en-US" dirty="0">
                  <a:latin typeface="+mn-lt"/>
                </a:endParaRPr>
              </a:p>
            </p:txBody>
          </p:sp>
        </mc:Choice>
        <mc:Fallback xmlns="">
          <p:sp>
            <p:nvSpPr>
              <p:cNvPr id="8" name="Content Placeholder 5">
                <a:extLst>
                  <a:ext uri="{FF2B5EF4-FFF2-40B4-BE49-F238E27FC236}">
                    <a16:creationId xmlns:a16="http://schemas.microsoft.com/office/drawing/2014/main" id="{CF1629D0-95ED-F74C-8DEB-0A5C2253BB5A}"/>
                  </a:ext>
                </a:extLst>
              </p:cNvPr>
              <p:cNvSpPr txBox="1">
                <a:spLocks noRot="1" noChangeAspect="1" noMove="1" noResize="1" noEditPoints="1" noAdjustHandles="1" noChangeArrowheads="1" noChangeShapeType="1" noTextEdit="1"/>
              </p:cNvSpPr>
              <p:nvPr/>
            </p:nvSpPr>
            <p:spPr>
              <a:xfrm>
                <a:off x="3420199" y="788434"/>
                <a:ext cx="8777609" cy="873420"/>
              </a:xfrm>
              <a:prstGeom prst="rect">
                <a:avLst/>
              </a:prstGeom>
              <a:blipFill>
                <a:blip r:embed="rId3"/>
                <a:stretch>
                  <a:fillRect l="-1736"/>
                </a:stretch>
              </a:blipFill>
            </p:spPr>
            <p:txBody>
              <a:bodyPr/>
              <a:lstStyle/>
              <a:p>
                <a:r>
                  <a:rPr lang="en-US">
                    <a:noFill/>
                  </a:rPr>
                  <a:t> </a:t>
                </a:r>
              </a:p>
            </p:txBody>
          </p:sp>
        </mc:Fallback>
      </mc:AlternateContent>
      <p:sp>
        <p:nvSpPr>
          <p:cNvPr id="9" name="Right Arrow 8">
            <a:extLst>
              <a:ext uri="{FF2B5EF4-FFF2-40B4-BE49-F238E27FC236}">
                <a16:creationId xmlns:a16="http://schemas.microsoft.com/office/drawing/2014/main" id="{D88858CE-E89A-384E-AE31-01332057A311}"/>
              </a:ext>
            </a:extLst>
          </p:cNvPr>
          <p:cNvSpPr/>
          <p:nvPr/>
        </p:nvSpPr>
        <p:spPr>
          <a:xfrm>
            <a:off x="3250113" y="2534893"/>
            <a:ext cx="306616" cy="307777"/>
          </a:xfrm>
          <a:prstGeom prst="rightArrow">
            <a:avLst>
              <a:gd name="adj1" fmla="val 50000"/>
              <a:gd name="adj2" fmla="val 4820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31A47A8F-FE22-1C44-95E7-4447F404F311}"/>
              </a:ext>
            </a:extLst>
          </p:cNvPr>
          <p:cNvGrpSpPr/>
          <p:nvPr/>
        </p:nvGrpSpPr>
        <p:grpSpPr>
          <a:xfrm>
            <a:off x="9405654" y="3166147"/>
            <a:ext cx="1663700" cy="1194408"/>
            <a:chOff x="6050334" y="5224185"/>
            <a:chExt cx="1663700" cy="1194408"/>
          </a:xfrm>
        </p:grpSpPr>
        <p:pic>
          <p:nvPicPr>
            <p:cNvPr id="11" name="Picture 10">
              <a:extLst>
                <a:ext uri="{FF2B5EF4-FFF2-40B4-BE49-F238E27FC236}">
                  <a16:creationId xmlns:a16="http://schemas.microsoft.com/office/drawing/2014/main" id="{C8BC7EBA-BC1D-8A4A-92FB-6289996367C9}"/>
                </a:ext>
              </a:extLst>
            </p:cNvPr>
            <p:cNvPicPr>
              <a:picLocks noChangeAspect="1"/>
            </p:cNvPicPr>
            <p:nvPr/>
          </p:nvPicPr>
          <p:blipFill>
            <a:blip r:embed="rId4"/>
            <a:stretch>
              <a:fillRect/>
            </a:stretch>
          </p:blipFill>
          <p:spPr>
            <a:xfrm>
              <a:off x="6050334" y="5224185"/>
              <a:ext cx="1663700" cy="203200"/>
            </a:xfrm>
            <a:prstGeom prst="rect">
              <a:avLst/>
            </a:prstGeom>
          </p:spPr>
        </p:pic>
        <p:pic>
          <p:nvPicPr>
            <p:cNvPr id="12" name="Picture 11">
              <a:extLst>
                <a:ext uri="{FF2B5EF4-FFF2-40B4-BE49-F238E27FC236}">
                  <a16:creationId xmlns:a16="http://schemas.microsoft.com/office/drawing/2014/main" id="{D464407C-87FA-3B4C-96B2-7D167697D24F}"/>
                </a:ext>
              </a:extLst>
            </p:cNvPr>
            <p:cNvPicPr>
              <a:picLocks noChangeAspect="1"/>
            </p:cNvPicPr>
            <p:nvPr/>
          </p:nvPicPr>
          <p:blipFill>
            <a:blip r:embed="rId5"/>
            <a:stretch>
              <a:fillRect/>
            </a:stretch>
          </p:blipFill>
          <p:spPr>
            <a:xfrm>
              <a:off x="6181717" y="5453393"/>
              <a:ext cx="63500" cy="965200"/>
            </a:xfrm>
            <a:prstGeom prst="rect">
              <a:avLst/>
            </a:prstGeom>
          </p:spPr>
        </p:pic>
        <p:pic>
          <p:nvPicPr>
            <p:cNvPr id="13" name="Picture 12">
              <a:extLst>
                <a:ext uri="{FF2B5EF4-FFF2-40B4-BE49-F238E27FC236}">
                  <a16:creationId xmlns:a16="http://schemas.microsoft.com/office/drawing/2014/main" id="{EEF8DD96-772C-4540-92AB-8F6541963980}"/>
                </a:ext>
              </a:extLst>
            </p:cNvPr>
            <p:cNvPicPr>
              <a:picLocks noChangeAspect="1"/>
            </p:cNvPicPr>
            <p:nvPr/>
          </p:nvPicPr>
          <p:blipFill>
            <a:blip r:embed="rId6"/>
            <a:stretch>
              <a:fillRect/>
            </a:stretch>
          </p:blipFill>
          <p:spPr>
            <a:xfrm>
              <a:off x="6725781" y="5453393"/>
              <a:ext cx="63500" cy="965200"/>
            </a:xfrm>
            <a:prstGeom prst="rect">
              <a:avLst/>
            </a:prstGeom>
          </p:spPr>
        </p:pic>
        <p:pic>
          <p:nvPicPr>
            <p:cNvPr id="14" name="Picture 13">
              <a:extLst>
                <a:ext uri="{FF2B5EF4-FFF2-40B4-BE49-F238E27FC236}">
                  <a16:creationId xmlns:a16="http://schemas.microsoft.com/office/drawing/2014/main" id="{47C2C3A3-9D86-7F4B-B873-31142F09F063}"/>
                </a:ext>
              </a:extLst>
            </p:cNvPr>
            <p:cNvPicPr>
              <a:picLocks noChangeAspect="1"/>
            </p:cNvPicPr>
            <p:nvPr/>
          </p:nvPicPr>
          <p:blipFill>
            <a:blip r:embed="rId7"/>
            <a:stretch>
              <a:fillRect/>
            </a:stretch>
          </p:blipFill>
          <p:spPr>
            <a:xfrm>
              <a:off x="7148962" y="5453393"/>
              <a:ext cx="254000" cy="965200"/>
            </a:xfrm>
            <a:prstGeom prst="rect">
              <a:avLst/>
            </a:prstGeom>
          </p:spPr>
        </p:pic>
        <p:pic>
          <p:nvPicPr>
            <p:cNvPr id="15" name="Picture 14">
              <a:extLst>
                <a:ext uri="{FF2B5EF4-FFF2-40B4-BE49-F238E27FC236}">
                  <a16:creationId xmlns:a16="http://schemas.microsoft.com/office/drawing/2014/main" id="{1EE853F2-CD10-9B41-A415-8BEDC700F2F0}"/>
                </a:ext>
              </a:extLst>
            </p:cNvPr>
            <p:cNvPicPr>
              <a:picLocks noChangeAspect="1"/>
            </p:cNvPicPr>
            <p:nvPr/>
          </p:nvPicPr>
          <p:blipFill>
            <a:blip r:embed="rId8"/>
            <a:stretch>
              <a:fillRect/>
            </a:stretch>
          </p:blipFill>
          <p:spPr>
            <a:xfrm>
              <a:off x="7475318" y="5465485"/>
              <a:ext cx="50800" cy="266700"/>
            </a:xfrm>
            <a:prstGeom prst="rect">
              <a:avLst/>
            </a:prstGeom>
          </p:spPr>
        </p:pic>
      </p:grpSp>
      <p:pic>
        <p:nvPicPr>
          <p:cNvPr id="18" name="Picture 17">
            <a:extLst>
              <a:ext uri="{FF2B5EF4-FFF2-40B4-BE49-F238E27FC236}">
                <a16:creationId xmlns:a16="http://schemas.microsoft.com/office/drawing/2014/main" id="{B20809C6-0CA0-8146-85FD-DF15A43EE754}"/>
              </a:ext>
            </a:extLst>
          </p:cNvPr>
          <p:cNvPicPr>
            <a:picLocks noChangeAspect="1"/>
          </p:cNvPicPr>
          <p:nvPr/>
        </p:nvPicPr>
        <p:blipFill>
          <a:blip r:embed="rId9"/>
          <a:stretch>
            <a:fillRect/>
          </a:stretch>
        </p:blipFill>
        <p:spPr>
          <a:xfrm>
            <a:off x="2355323" y="4981574"/>
            <a:ext cx="2882900" cy="1282700"/>
          </a:xfrm>
          <a:prstGeom prst="rect">
            <a:avLst/>
          </a:prstGeom>
        </p:spPr>
      </p:pic>
      <p:grpSp>
        <p:nvGrpSpPr>
          <p:cNvPr id="19" name="Group 18">
            <a:extLst>
              <a:ext uri="{FF2B5EF4-FFF2-40B4-BE49-F238E27FC236}">
                <a16:creationId xmlns:a16="http://schemas.microsoft.com/office/drawing/2014/main" id="{4C8EC4E6-1213-A24A-9A26-21947460FC0C}"/>
              </a:ext>
            </a:extLst>
          </p:cNvPr>
          <p:cNvGrpSpPr/>
          <p:nvPr/>
        </p:nvGrpSpPr>
        <p:grpSpPr>
          <a:xfrm>
            <a:off x="969846" y="4980365"/>
            <a:ext cx="1330455" cy="1288095"/>
            <a:chOff x="773160" y="5202145"/>
            <a:chExt cx="1330455" cy="1288095"/>
          </a:xfrm>
        </p:grpSpPr>
        <p:grpSp>
          <p:nvGrpSpPr>
            <p:cNvPr id="20" name="Group 19">
              <a:extLst>
                <a:ext uri="{FF2B5EF4-FFF2-40B4-BE49-F238E27FC236}">
                  <a16:creationId xmlns:a16="http://schemas.microsoft.com/office/drawing/2014/main" id="{02F8CBD7-1F76-A945-9BDE-292CFB45317F}"/>
                </a:ext>
              </a:extLst>
            </p:cNvPr>
            <p:cNvGrpSpPr/>
            <p:nvPr/>
          </p:nvGrpSpPr>
          <p:grpSpPr>
            <a:xfrm>
              <a:off x="1274627" y="5202145"/>
              <a:ext cx="828988" cy="1288095"/>
              <a:chOff x="6994965" y="3205731"/>
              <a:chExt cx="828988" cy="1288095"/>
            </a:xfrm>
          </p:grpSpPr>
          <p:pic>
            <p:nvPicPr>
              <p:cNvPr id="22" name="Picture 21">
                <a:extLst>
                  <a:ext uri="{FF2B5EF4-FFF2-40B4-BE49-F238E27FC236}">
                    <a16:creationId xmlns:a16="http://schemas.microsoft.com/office/drawing/2014/main" id="{44825E05-A84C-4D49-8C53-4B9D67897D2F}"/>
                  </a:ext>
                </a:extLst>
              </p:cNvPr>
              <p:cNvPicPr>
                <a:picLocks noChangeAspect="1"/>
              </p:cNvPicPr>
              <p:nvPr/>
            </p:nvPicPr>
            <p:blipFill>
              <a:blip r:embed="rId10"/>
              <a:stretch>
                <a:fillRect/>
              </a:stretch>
            </p:blipFill>
            <p:spPr>
              <a:xfrm>
                <a:off x="7255734" y="3211126"/>
                <a:ext cx="292100" cy="1282700"/>
              </a:xfrm>
              <a:prstGeom prst="rect">
                <a:avLst/>
              </a:prstGeom>
            </p:spPr>
          </p:pic>
          <p:pic>
            <p:nvPicPr>
              <p:cNvPr id="23" name="Picture 22">
                <a:extLst>
                  <a:ext uri="{FF2B5EF4-FFF2-40B4-BE49-F238E27FC236}">
                    <a16:creationId xmlns:a16="http://schemas.microsoft.com/office/drawing/2014/main" id="{CA912C53-1FC1-354F-A0EC-BC278E923958}"/>
                  </a:ext>
                </a:extLst>
              </p:cNvPr>
              <p:cNvPicPr>
                <a:picLocks noChangeAspect="1"/>
              </p:cNvPicPr>
              <p:nvPr/>
            </p:nvPicPr>
            <p:blipFill>
              <a:blip r:embed="rId11"/>
              <a:stretch>
                <a:fillRect/>
              </a:stretch>
            </p:blipFill>
            <p:spPr>
              <a:xfrm>
                <a:off x="7529366" y="3205731"/>
                <a:ext cx="294587" cy="1280812"/>
              </a:xfrm>
              <a:prstGeom prst="rect">
                <a:avLst/>
              </a:prstGeom>
            </p:spPr>
          </p:pic>
          <p:pic>
            <p:nvPicPr>
              <p:cNvPr id="24" name="Picture 23">
                <a:extLst>
                  <a:ext uri="{FF2B5EF4-FFF2-40B4-BE49-F238E27FC236}">
                    <a16:creationId xmlns:a16="http://schemas.microsoft.com/office/drawing/2014/main" id="{C6E93666-4B6E-2E4B-996A-07DCC28A7B74}"/>
                  </a:ext>
                </a:extLst>
              </p:cNvPr>
              <p:cNvPicPr>
                <a:picLocks noChangeAspect="1"/>
              </p:cNvPicPr>
              <p:nvPr/>
            </p:nvPicPr>
            <p:blipFill>
              <a:blip r:embed="rId12"/>
              <a:stretch>
                <a:fillRect/>
              </a:stretch>
            </p:blipFill>
            <p:spPr>
              <a:xfrm>
                <a:off x="6994965" y="3210806"/>
                <a:ext cx="292100" cy="1282700"/>
              </a:xfrm>
              <a:prstGeom prst="rect">
                <a:avLst/>
              </a:prstGeom>
            </p:spPr>
          </p:pic>
        </p:grpSp>
        <p:pic>
          <p:nvPicPr>
            <p:cNvPr id="21" name="Picture 20">
              <a:extLst>
                <a:ext uri="{FF2B5EF4-FFF2-40B4-BE49-F238E27FC236}">
                  <a16:creationId xmlns:a16="http://schemas.microsoft.com/office/drawing/2014/main" id="{9213EA9F-1EA4-E440-9E2C-0DE01FAF7FC9}"/>
                </a:ext>
              </a:extLst>
            </p:cNvPr>
            <p:cNvPicPr>
              <a:picLocks noChangeAspect="1"/>
            </p:cNvPicPr>
            <p:nvPr/>
          </p:nvPicPr>
          <p:blipFill>
            <a:blip r:embed="rId13"/>
            <a:stretch>
              <a:fillRect/>
            </a:stretch>
          </p:blipFill>
          <p:spPr>
            <a:xfrm>
              <a:off x="773160" y="5536007"/>
              <a:ext cx="435934" cy="188050"/>
            </a:xfrm>
            <a:prstGeom prst="rect">
              <a:avLst/>
            </a:prstGeom>
          </p:spPr>
        </p:pic>
      </p:grpSp>
      <p:sp>
        <p:nvSpPr>
          <p:cNvPr id="25" name="TextBox 24">
            <a:extLst>
              <a:ext uri="{FF2B5EF4-FFF2-40B4-BE49-F238E27FC236}">
                <a16:creationId xmlns:a16="http://schemas.microsoft.com/office/drawing/2014/main" id="{364CD227-375D-4047-8997-3709496BD17B}"/>
              </a:ext>
            </a:extLst>
          </p:cNvPr>
          <p:cNvSpPr txBox="1"/>
          <p:nvPr/>
        </p:nvSpPr>
        <p:spPr>
          <a:xfrm>
            <a:off x="1145056" y="4492626"/>
            <a:ext cx="4214646" cy="338554"/>
          </a:xfrm>
          <a:prstGeom prst="rect">
            <a:avLst/>
          </a:prstGeom>
          <a:noFill/>
        </p:spPr>
        <p:txBody>
          <a:bodyPr wrap="square" rtlCol="0">
            <a:spAutoFit/>
          </a:bodyPr>
          <a:lstStyle/>
          <a:p>
            <a:pPr algn="ctr"/>
            <a:r>
              <a:rPr lang="en-US" sz="1600" dirty="0"/>
              <a:t>Proper Orthogonal Decomposition (POD):</a:t>
            </a:r>
          </a:p>
        </p:txBody>
      </p:sp>
      <p:sp>
        <p:nvSpPr>
          <p:cNvPr id="26" name="TextBox 25">
            <a:extLst>
              <a:ext uri="{FF2B5EF4-FFF2-40B4-BE49-F238E27FC236}">
                <a16:creationId xmlns:a16="http://schemas.microsoft.com/office/drawing/2014/main" id="{93ACDFA0-2D1D-904B-B8E3-D0C72E83E044}"/>
              </a:ext>
            </a:extLst>
          </p:cNvPr>
          <p:cNvSpPr txBox="1"/>
          <p:nvPr/>
        </p:nvSpPr>
        <p:spPr>
          <a:xfrm>
            <a:off x="709474" y="3341522"/>
            <a:ext cx="2098261" cy="523220"/>
          </a:xfrm>
          <a:prstGeom prst="rect">
            <a:avLst/>
          </a:prstGeom>
          <a:noFill/>
        </p:spPr>
        <p:txBody>
          <a:bodyPr wrap="square" rtlCol="0">
            <a:spAutoFit/>
          </a:bodyPr>
          <a:lstStyle/>
          <a:p>
            <a:pPr algn="ctr"/>
            <a:r>
              <a:rPr lang="en-US" sz="1400" dirty="0"/>
              <a:t>Solve ODE at different design points</a:t>
            </a:r>
          </a:p>
        </p:txBody>
      </p:sp>
      <p:grpSp>
        <p:nvGrpSpPr>
          <p:cNvPr id="27" name="Group 26">
            <a:extLst>
              <a:ext uri="{FF2B5EF4-FFF2-40B4-BE49-F238E27FC236}">
                <a16:creationId xmlns:a16="http://schemas.microsoft.com/office/drawing/2014/main" id="{31427FD6-8DA0-7E49-8CDF-E3AD524D9C75}"/>
              </a:ext>
            </a:extLst>
          </p:cNvPr>
          <p:cNvGrpSpPr/>
          <p:nvPr/>
        </p:nvGrpSpPr>
        <p:grpSpPr>
          <a:xfrm>
            <a:off x="366094" y="1348523"/>
            <a:ext cx="5589135" cy="2516219"/>
            <a:chOff x="169408" y="1792427"/>
            <a:chExt cx="5589135" cy="2294095"/>
          </a:xfrm>
        </p:grpSpPr>
        <p:sp>
          <p:nvSpPr>
            <p:cNvPr id="28" name="Rectangle 27">
              <a:extLst>
                <a:ext uri="{FF2B5EF4-FFF2-40B4-BE49-F238E27FC236}">
                  <a16:creationId xmlns:a16="http://schemas.microsoft.com/office/drawing/2014/main" id="{640CA836-0835-924B-B7EF-F78C48744FB6}"/>
                </a:ext>
              </a:extLst>
            </p:cNvPr>
            <p:cNvSpPr/>
            <p:nvPr/>
          </p:nvSpPr>
          <p:spPr>
            <a:xfrm>
              <a:off x="176609" y="1834317"/>
              <a:ext cx="5581934" cy="225220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5685038E-4DCC-C141-8C9B-63DDBC513958}"/>
                </a:ext>
              </a:extLst>
            </p:cNvPr>
            <p:cNvSpPr txBox="1"/>
            <p:nvPr/>
          </p:nvSpPr>
          <p:spPr>
            <a:xfrm>
              <a:off x="169408" y="1792427"/>
              <a:ext cx="2823874" cy="420911"/>
            </a:xfrm>
            <a:prstGeom prst="rect">
              <a:avLst/>
            </a:prstGeom>
            <a:noFill/>
          </p:spPr>
          <p:txBody>
            <a:bodyPr wrap="square" rtlCol="0">
              <a:spAutoFit/>
            </a:bodyPr>
            <a:lstStyle/>
            <a:p>
              <a:r>
                <a:rPr lang="en-US" sz="2400" dirty="0">
                  <a:solidFill>
                    <a:srgbClr val="0070C0"/>
                  </a:solidFill>
                </a:rPr>
                <a:t>1. Data Acquisition</a:t>
              </a:r>
            </a:p>
          </p:txBody>
        </p:sp>
      </p:grpSp>
      <p:grpSp>
        <p:nvGrpSpPr>
          <p:cNvPr id="30" name="Group 29">
            <a:extLst>
              <a:ext uri="{FF2B5EF4-FFF2-40B4-BE49-F238E27FC236}">
                <a16:creationId xmlns:a16="http://schemas.microsoft.com/office/drawing/2014/main" id="{4024DAAF-DE05-3B43-9CB8-9FE0E6266686}"/>
              </a:ext>
            </a:extLst>
          </p:cNvPr>
          <p:cNvGrpSpPr/>
          <p:nvPr/>
        </p:nvGrpSpPr>
        <p:grpSpPr>
          <a:xfrm>
            <a:off x="366094" y="3883486"/>
            <a:ext cx="5589135" cy="2543652"/>
            <a:chOff x="169408" y="4105266"/>
            <a:chExt cx="5589135" cy="2501766"/>
          </a:xfrm>
        </p:grpSpPr>
        <p:sp>
          <p:nvSpPr>
            <p:cNvPr id="31" name="Rectangle 30">
              <a:extLst>
                <a:ext uri="{FF2B5EF4-FFF2-40B4-BE49-F238E27FC236}">
                  <a16:creationId xmlns:a16="http://schemas.microsoft.com/office/drawing/2014/main" id="{CCE2B41F-332C-D843-94DB-4D815FC50477}"/>
                </a:ext>
              </a:extLst>
            </p:cNvPr>
            <p:cNvSpPr/>
            <p:nvPr/>
          </p:nvSpPr>
          <p:spPr>
            <a:xfrm>
              <a:off x="176609" y="4130440"/>
              <a:ext cx="5581934" cy="24765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70E89F9E-85B7-764E-A577-39DC6ABB01D6}"/>
                </a:ext>
              </a:extLst>
            </p:cNvPr>
            <p:cNvSpPr txBox="1"/>
            <p:nvPr/>
          </p:nvSpPr>
          <p:spPr>
            <a:xfrm>
              <a:off x="169408" y="4105266"/>
              <a:ext cx="4374105" cy="454063"/>
            </a:xfrm>
            <a:prstGeom prst="rect">
              <a:avLst/>
            </a:prstGeom>
            <a:noFill/>
          </p:spPr>
          <p:txBody>
            <a:bodyPr wrap="square" rtlCol="0">
              <a:spAutoFit/>
            </a:bodyPr>
            <a:lstStyle/>
            <a:p>
              <a:r>
                <a:rPr lang="en-US" sz="2400" dirty="0">
                  <a:solidFill>
                    <a:srgbClr val="0070C0"/>
                  </a:solidFill>
                </a:rPr>
                <a:t>2. Learning of Reduced Basis</a:t>
              </a:r>
            </a:p>
          </p:txBody>
        </p:sp>
      </p:grpSp>
      <p:grpSp>
        <p:nvGrpSpPr>
          <p:cNvPr id="33" name="Group 32">
            <a:extLst>
              <a:ext uri="{FF2B5EF4-FFF2-40B4-BE49-F238E27FC236}">
                <a16:creationId xmlns:a16="http://schemas.microsoft.com/office/drawing/2014/main" id="{2A051604-5C13-1147-9068-E51B9BD4AC0B}"/>
              </a:ext>
            </a:extLst>
          </p:cNvPr>
          <p:cNvGrpSpPr/>
          <p:nvPr/>
        </p:nvGrpSpPr>
        <p:grpSpPr>
          <a:xfrm>
            <a:off x="6215998" y="1386792"/>
            <a:ext cx="5589135" cy="5036728"/>
            <a:chOff x="6350453" y="1843255"/>
            <a:chExt cx="5589135" cy="4781598"/>
          </a:xfrm>
        </p:grpSpPr>
        <p:sp>
          <p:nvSpPr>
            <p:cNvPr id="34" name="Rectangle 33">
              <a:extLst>
                <a:ext uri="{FF2B5EF4-FFF2-40B4-BE49-F238E27FC236}">
                  <a16:creationId xmlns:a16="http://schemas.microsoft.com/office/drawing/2014/main" id="{7F98F57E-A32B-6944-A6DB-127413F939CA}"/>
                </a:ext>
              </a:extLst>
            </p:cNvPr>
            <p:cNvSpPr/>
            <p:nvPr/>
          </p:nvSpPr>
          <p:spPr>
            <a:xfrm>
              <a:off x="6350453" y="1843255"/>
              <a:ext cx="5589135" cy="47815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F5BC953A-0626-7346-A869-8DA41CA56FFE}"/>
                </a:ext>
              </a:extLst>
            </p:cNvPr>
            <p:cNvSpPr txBox="1"/>
            <p:nvPr/>
          </p:nvSpPr>
          <p:spPr>
            <a:xfrm>
              <a:off x="6373044" y="1865668"/>
              <a:ext cx="5095044" cy="438280"/>
            </a:xfrm>
            <a:prstGeom prst="rect">
              <a:avLst/>
            </a:prstGeom>
            <a:noFill/>
          </p:spPr>
          <p:txBody>
            <a:bodyPr wrap="square" rtlCol="0">
              <a:spAutoFit/>
            </a:bodyPr>
            <a:lstStyle/>
            <a:p>
              <a:r>
                <a:rPr lang="en-US" sz="2400" dirty="0">
                  <a:solidFill>
                    <a:srgbClr val="0070C0"/>
                  </a:solidFill>
                </a:rPr>
                <a:t>3. Projection-Based Reduction</a:t>
              </a:r>
            </a:p>
          </p:txBody>
        </p:sp>
      </p:grpSp>
      <p:grpSp>
        <p:nvGrpSpPr>
          <p:cNvPr id="36" name="Group 35">
            <a:extLst>
              <a:ext uri="{FF2B5EF4-FFF2-40B4-BE49-F238E27FC236}">
                <a16:creationId xmlns:a16="http://schemas.microsoft.com/office/drawing/2014/main" id="{048A6715-0104-9045-8C43-8CA9D3DF8BF7}"/>
              </a:ext>
            </a:extLst>
          </p:cNvPr>
          <p:cNvGrpSpPr/>
          <p:nvPr/>
        </p:nvGrpSpPr>
        <p:grpSpPr>
          <a:xfrm>
            <a:off x="3606861" y="1617456"/>
            <a:ext cx="1821559" cy="1773866"/>
            <a:chOff x="3431947" y="1719493"/>
            <a:chExt cx="1821559" cy="1773866"/>
          </a:xfrm>
        </p:grpSpPr>
        <p:sp>
          <p:nvSpPr>
            <p:cNvPr id="37" name="TextBox 36">
              <a:extLst>
                <a:ext uri="{FF2B5EF4-FFF2-40B4-BE49-F238E27FC236}">
                  <a16:creationId xmlns:a16="http://schemas.microsoft.com/office/drawing/2014/main" id="{0541826E-4434-264E-8738-700982C9FA29}"/>
                </a:ext>
              </a:extLst>
            </p:cNvPr>
            <p:cNvSpPr txBox="1"/>
            <p:nvPr/>
          </p:nvSpPr>
          <p:spPr>
            <a:xfrm>
              <a:off x="3486554" y="1719493"/>
              <a:ext cx="1078731" cy="415498"/>
            </a:xfrm>
            <a:prstGeom prst="rect">
              <a:avLst/>
            </a:prstGeom>
            <a:noFill/>
          </p:spPr>
          <p:txBody>
            <a:bodyPr wrap="square" rtlCol="0">
              <a:spAutoFit/>
            </a:bodyPr>
            <a:lstStyle/>
            <a:p>
              <a:pPr algn="ctr"/>
              <a:r>
                <a:rPr lang="en-US" sz="1050" dirty="0"/>
                <a:t>Number of time steps</a:t>
              </a:r>
            </a:p>
          </p:txBody>
        </p:sp>
        <p:grpSp>
          <p:nvGrpSpPr>
            <p:cNvPr id="38" name="Group 37">
              <a:extLst>
                <a:ext uri="{FF2B5EF4-FFF2-40B4-BE49-F238E27FC236}">
                  <a16:creationId xmlns:a16="http://schemas.microsoft.com/office/drawing/2014/main" id="{26030D47-CD87-5C4B-A9DF-ACAFB7C7DEC7}"/>
                </a:ext>
              </a:extLst>
            </p:cNvPr>
            <p:cNvGrpSpPr/>
            <p:nvPr/>
          </p:nvGrpSpPr>
          <p:grpSpPr>
            <a:xfrm>
              <a:off x="3431947" y="2147388"/>
              <a:ext cx="1821559" cy="1345971"/>
              <a:chOff x="3431947" y="2147388"/>
              <a:chExt cx="1821559" cy="1345971"/>
            </a:xfrm>
          </p:grpSpPr>
          <p:sp>
            <p:nvSpPr>
              <p:cNvPr id="39" name="TextBox 38">
                <a:extLst>
                  <a:ext uri="{FF2B5EF4-FFF2-40B4-BE49-F238E27FC236}">
                    <a16:creationId xmlns:a16="http://schemas.microsoft.com/office/drawing/2014/main" id="{512A3B5A-C536-2C49-B0D1-38A1B83E0C63}"/>
                  </a:ext>
                </a:extLst>
              </p:cNvPr>
              <p:cNvSpPr txBox="1"/>
              <p:nvPr/>
            </p:nvSpPr>
            <p:spPr>
              <a:xfrm rot="16200000">
                <a:off x="3016485" y="2662400"/>
                <a:ext cx="1246421" cy="415498"/>
              </a:xfrm>
              <a:prstGeom prst="rect">
                <a:avLst/>
              </a:prstGeom>
              <a:noFill/>
            </p:spPr>
            <p:txBody>
              <a:bodyPr wrap="square" rtlCol="0">
                <a:spAutoFit/>
              </a:bodyPr>
              <a:lstStyle/>
              <a:p>
                <a:pPr algn="ctr"/>
                <a:r>
                  <a:rPr lang="en-US" sz="1050" dirty="0"/>
                  <a:t>Number of State Variables</a:t>
                </a:r>
              </a:p>
            </p:txBody>
          </p:sp>
          <p:pic>
            <p:nvPicPr>
              <p:cNvPr id="40" name="Picture 39">
                <a:extLst>
                  <a:ext uri="{FF2B5EF4-FFF2-40B4-BE49-F238E27FC236}">
                    <a16:creationId xmlns:a16="http://schemas.microsoft.com/office/drawing/2014/main" id="{7A4E8510-F103-154A-832F-A4EB57DFD5AA}"/>
                  </a:ext>
                </a:extLst>
              </p:cNvPr>
              <p:cNvPicPr>
                <a:picLocks noChangeAspect="1"/>
              </p:cNvPicPr>
              <p:nvPr/>
            </p:nvPicPr>
            <p:blipFill>
              <a:blip r:embed="rId12"/>
              <a:stretch>
                <a:fillRect/>
              </a:stretch>
            </p:blipFill>
            <p:spPr>
              <a:xfrm>
                <a:off x="3878404" y="2206892"/>
                <a:ext cx="292100" cy="1282700"/>
              </a:xfrm>
              <a:prstGeom prst="rect">
                <a:avLst/>
              </a:prstGeom>
            </p:spPr>
          </p:pic>
          <p:pic>
            <p:nvPicPr>
              <p:cNvPr id="41" name="Picture 40">
                <a:extLst>
                  <a:ext uri="{FF2B5EF4-FFF2-40B4-BE49-F238E27FC236}">
                    <a16:creationId xmlns:a16="http://schemas.microsoft.com/office/drawing/2014/main" id="{D7F521F6-9B42-0745-B6F4-665E7A7E9FA0}"/>
                  </a:ext>
                </a:extLst>
              </p:cNvPr>
              <p:cNvPicPr>
                <a:picLocks noChangeAspect="1"/>
              </p:cNvPicPr>
              <p:nvPr/>
            </p:nvPicPr>
            <p:blipFill>
              <a:blip r:embed="rId11"/>
              <a:stretch>
                <a:fillRect/>
              </a:stretch>
            </p:blipFill>
            <p:spPr>
              <a:xfrm>
                <a:off x="4961406" y="2203079"/>
                <a:ext cx="292100" cy="1270000"/>
              </a:xfrm>
              <a:prstGeom prst="rect">
                <a:avLst/>
              </a:prstGeom>
            </p:spPr>
          </p:pic>
          <p:pic>
            <p:nvPicPr>
              <p:cNvPr id="42" name="Picture 41">
                <a:extLst>
                  <a:ext uri="{FF2B5EF4-FFF2-40B4-BE49-F238E27FC236}">
                    <a16:creationId xmlns:a16="http://schemas.microsoft.com/office/drawing/2014/main" id="{E0A17134-13C1-394D-BABF-87FF6BD1341F}"/>
                  </a:ext>
                </a:extLst>
              </p:cNvPr>
              <p:cNvPicPr>
                <a:picLocks noChangeAspect="1"/>
              </p:cNvPicPr>
              <p:nvPr/>
            </p:nvPicPr>
            <p:blipFill>
              <a:blip r:embed="rId10"/>
              <a:stretch>
                <a:fillRect/>
              </a:stretch>
            </p:blipFill>
            <p:spPr>
              <a:xfrm>
                <a:off x="4419235" y="2195391"/>
                <a:ext cx="292100" cy="1282700"/>
              </a:xfrm>
              <a:prstGeom prst="rect">
                <a:avLst/>
              </a:prstGeom>
            </p:spPr>
          </p:pic>
          <p:cxnSp>
            <p:nvCxnSpPr>
              <p:cNvPr id="43" name="Straight Arrow Connector 42">
                <a:extLst>
                  <a:ext uri="{FF2B5EF4-FFF2-40B4-BE49-F238E27FC236}">
                    <a16:creationId xmlns:a16="http://schemas.microsoft.com/office/drawing/2014/main" id="{03B90BE4-5584-E843-BF06-0584A856E841}"/>
                  </a:ext>
                </a:extLst>
              </p:cNvPr>
              <p:cNvCxnSpPr/>
              <p:nvPr/>
            </p:nvCxnSpPr>
            <p:spPr>
              <a:xfrm>
                <a:off x="3878404" y="2147388"/>
                <a:ext cx="29210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A3030ACD-8D3E-3446-89D1-61E8F35F27B0}"/>
                  </a:ext>
                </a:extLst>
              </p:cNvPr>
              <p:cNvCxnSpPr>
                <a:cxnSpLocks/>
              </p:cNvCxnSpPr>
              <p:nvPr/>
            </p:nvCxnSpPr>
            <p:spPr>
              <a:xfrm>
                <a:off x="3816482" y="2210376"/>
                <a:ext cx="0" cy="127875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grpSp>
      <p:grpSp>
        <p:nvGrpSpPr>
          <p:cNvPr id="45" name="Group 44">
            <a:extLst>
              <a:ext uri="{FF2B5EF4-FFF2-40B4-BE49-F238E27FC236}">
                <a16:creationId xmlns:a16="http://schemas.microsoft.com/office/drawing/2014/main" id="{BCF4F874-DC83-1F41-A223-338EA355428E}"/>
              </a:ext>
            </a:extLst>
          </p:cNvPr>
          <p:cNvGrpSpPr/>
          <p:nvPr/>
        </p:nvGrpSpPr>
        <p:grpSpPr>
          <a:xfrm>
            <a:off x="509755" y="2013866"/>
            <a:ext cx="2654507" cy="1271187"/>
            <a:chOff x="5743106" y="1272423"/>
            <a:chExt cx="2654507" cy="1271187"/>
          </a:xfrm>
        </p:grpSpPr>
        <p:pic>
          <p:nvPicPr>
            <p:cNvPr id="46" name="Picture 45">
              <a:extLst>
                <a:ext uri="{FF2B5EF4-FFF2-40B4-BE49-F238E27FC236}">
                  <a16:creationId xmlns:a16="http://schemas.microsoft.com/office/drawing/2014/main" id="{7157D173-D8FD-B848-9321-BAD0AE9065DD}"/>
                </a:ext>
              </a:extLst>
            </p:cNvPr>
            <p:cNvPicPr>
              <a:picLocks noChangeAspect="1"/>
            </p:cNvPicPr>
            <p:nvPr/>
          </p:nvPicPr>
          <p:blipFill>
            <a:blip r:embed="rId14"/>
            <a:stretch>
              <a:fillRect/>
            </a:stretch>
          </p:blipFill>
          <p:spPr>
            <a:xfrm>
              <a:off x="6233063" y="1445570"/>
              <a:ext cx="1651000" cy="1028700"/>
            </a:xfrm>
            <a:prstGeom prst="rect">
              <a:avLst/>
            </a:prstGeom>
          </p:spPr>
        </p:pic>
        <p:pic>
          <p:nvPicPr>
            <p:cNvPr id="47" name="Picture 46">
              <a:extLst>
                <a:ext uri="{FF2B5EF4-FFF2-40B4-BE49-F238E27FC236}">
                  <a16:creationId xmlns:a16="http://schemas.microsoft.com/office/drawing/2014/main" id="{C4B317EB-12C5-3E48-94A7-758C7872744F}"/>
                </a:ext>
              </a:extLst>
            </p:cNvPr>
            <p:cNvPicPr>
              <a:picLocks noChangeAspect="1"/>
            </p:cNvPicPr>
            <p:nvPr/>
          </p:nvPicPr>
          <p:blipFill rotWithShape="1">
            <a:blip r:embed="rId15"/>
            <a:srcRect r="87451" b="57581"/>
            <a:stretch/>
          </p:blipFill>
          <p:spPr>
            <a:xfrm>
              <a:off x="5748815" y="1272423"/>
              <a:ext cx="431961" cy="600191"/>
            </a:xfrm>
            <a:prstGeom prst="rect">
              <a:avLst/>
            </a:prstGeom>
          </p:spPr>
        </p:pic>
        <p:pic>
          <p:nvPicPr>
            <p:cNvPr id="48" name="Picture 47">
              <a:extLst>
                <a:ext uri="{FF2B5EF4-FFF2-40B4-BE49-F238E27FC236}">
                  <a16:creationId xmlns:a16="http://schemas.microsoft.com/office/drawing/2014/main" id="{684309B5-1191-A24C-B9F1-55ED45B28162}"/>
                </a:ext>
              </a:extLst>
            </p:cNvPr>
            <p:cNvPicPr>
              <a:picLocks noChangeAspect="1"/>
            </p:cNvPicPr>
            <p:nvPr/>
          </p:nvPicPr>
          <p:blipFill rotWithShape="1">
            <a:blip r:embed="rId15"/>
            <a:srcRect l="35" t="52734" r="87416" b="4847"/>
            <a:stretch/>
          </p:blipFill>
          <p:spPr>
            <a:xfrm>
              <a:off x="5743106" y="1935487"/>
              <a:ext cx="437670" cy="608123"/>
            </a:xfrm>
            <a:prstGeom prst="rect">
              <a:avLst/>
            </a:prstGeom>
          </p:spPr>
        </p:pic>
        <p:pic>
          <p:nvPicPr>
            <p:cNvPr id="49" name="Picture 48">
              <a:extLst>
                <a:ext uri="{FF2B5EF4-FFF2-40B4-BE49-F238E27FC236}">
                  <a16:creationId xmlns:a16="http://schemas.microsoft.com/office/drawing/2014/main" id="{3D719F60-6119-AE4A-BE1C-7BAA7545F189}"/>
                </a:ext>
              </a:extLst>
            </p:cNvPr>
            <p:cNvPicPr>
              <a:picLocks noChangeAspect="1"/>
            </p:cNvPicPr>
            <p:nvPr/>
          </p:nvPicPr>
          <p:blipFill rotWithShape="1">
            <a:blip r:embed="rId15"/>
            <a:srcRect l="88421" t="54289" r="-970" b="3292"/>
            <a:stretch/>
          </p:blipFill>
          <p:spPr>
            <a:xfrm>
              <a:off x="7942061" y="1597065"/>
              <a:ext cx="455552" cy="632970"/>
            </a:xfrm>
            <a:prstGeom prst="rect">
              <a:avLst/>
            </a:prstGeom>
          </p:spPr>
        </p:pic>
        <p:cxnSp>
          <p:nvCxnSpPr>
            <p:cNvPr id="50" name="Straight Arrow Connector 49">
              <a:extLst>
                <a:ext uri="{FF2B5EF4-FFF2-40B4-BE49-F238E27FC236}">
                  <a16:creationId xmlns:a16="http://schemas.microsoft.com/office/drawing/2014/main" id="{3067F3F7-5406-A149-A46B-265F310C3684}"/>
                </a:ext>
              </a:extLst>
            </p:cNvPr>
            <p:cNvCxnSpPr>
              <a:stCxn id="47" idx="3"/>
            </p:cNvCxnSpPr>
            <p:nvPr/>
          </p:nvCxnSpPr>
          <p:spPr>
            <a:xfrm>
              <a:off x="6180776" y="1572519"/>
              <a:ext cx="966098" cy="703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9D398552-E959-4740-8A27-149F41AA76B4}"/>
                </a:ext>
              </a:extLst>
            </p:cNvPr>
            <p:cNvCxnSpPr>
              <a:stCxn id="48" idx="3"/>
            </p:cNvCxnSpPr>
            <p:nvPr/>
          </p:nvCxnSpPr>
          <p:spPr>
            <a:xfrm flipV="1">
              <a:off x="6180776" y="1958620"/>
              <a:ext cx="550501" cy="2809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0A92B4C4-6F24-B444-9B67-95403EE54954}"/>
                </a:ext>
              </a:extLst>
            </p:cNvPr>
            <p:cNvCxnSpPr>
              <a:cxnSpLocks/>
              <a:stCxn id="49" idx="1"/>
            </p:cNvCxnSpPr>
            <p:nvPr/>
          </p:nvCxnSpPr>
          <p:spPr>
            <a:xfrm flipH="1">
              <a:off x="7365075" y="1913550"/>
              <a:ext cx="576986" cy="2591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53" name="TextBox 52">
            <a:extLst>
              <a:ext uri="{FF2B5EF4-FFF2-40B4-BE49-F238E27FC236}">
                <a16:creationId xmlns:a16="http://schemas.microsoft.com/office/drawing/2014/main" id="{C970D9D2-543D-6C42-8BF9-0326FE08103F}"/>
              </a:ext>
            </a:extLst>
          </p:cNvPr>
          <p:cNvSpPr txBox="1"/>
          <p:nvPr/>
        </p:nvSpPr>
        <p:spPr>
          <a:xfrm>
            <a:off x="3606860" y="3448240"/>
            <a:ext cx="2098261" cy="307777"/>
          </a:xfrm>
          <a:prstGeom prst="rect">
            <a:avLst/>
          </a:prstGeom>
          <a:noFill/>
        </p:spPr>
        <p:txBody>
          <a:bodyPr wrap="square" rtlCol="0">
            <a:spAutoFit/>
          </a:bodyPr>
          <a:lstStyle/>
          <a:p>
            <a:pPr algn="ctr"/>
            <a:r>
              <a:rPr lang="en-US" sz="1400" dirty="0"/>
              <a:t>Save solution data</a:t>
            </a:r>
          </a:p>
        </p:txBody>
      </p:sp>
      <p:grpSp>
        <p:nvGrpSpPr>
          <p:cNvPr id="59" name="Group 58">
            <a:extLst>
              <a:ext uri="{FF2B5EF4-FFF2-40B4-BE49-F238E27FC236}">
                <a16:creationId xmlns:a16="http://schemas.microsoft.com/office/drawing/2014/main" id="{A029032C-A2A6-C64C-AB77-8E9CF00C6126}"/>
              </a:ext>
            </a:extLst>
          </p:cNvPr>
          <p:cNvGrpSpPr/>
          <p:nvPr/>
        </p:nvGrpSpPr>
        <p:grpSpPr>
          <a:xfrm>
            <a:off x="6378447" y="3041060"/>
            <a:ext cx="5269922" cy="1389610"/>
            <a:chOff x="6502854" y="3436483"/>
            <a:chExt cx="5269922" cy="1389610"/>
          </a:xfrm>
        </p:grpSpPr>
        <p:sp>
          <p:nvSpPr>
            <p:cNvPr id="60" name="TextBox 59">
              <a:extLst>
                <a:ext uri="{FF2B5EF4-FFF2-40B4-BE49-F238E27FC236}">
                  <a16:creationId xmlns:a16="http://schemas.microsoft.com/office/drawing/2014/main" id="{130932DE-73B5-904B-BB68-A36F5AEDAEA8}"/>
                </a:ext>
              </a:extLst>
            </p:cNvPr>
            <p:cNvSpPr txBox="1"/>
            <p:nvPr/>
          </p:nvSpPr>
          <p:spPr>
            <a:xfrm>
              <a:off x="6602340" y="3565860"/>
              <a:ext cx="1747616" cy="923330"/>
            </a:xfrm>
            <a:prstGeom prst="rect">
              <a:avLst/>
            </a:prstGeom>
            <a:noFill/>
          </p:spPr>
          <p:txBody>
            <a:bodyPr wrap="square" rtlCol="0">
              <a:spAutoFit/>
            </a:bodyPr>
            <a:lstStyle/>
            <a:p>
              <a:r>
                <a:rPr lang="en-US" dirty="0"/>
                <a:t>Reduce the number of unknowns</a:t>
              </a:r>
            </a:p>
          </p:txBody>
        </p:sp>
        <p:sp>
          <p:nvSpPr>
            <p:cNvPr id="61" name="Rectangle 60">
              <a:extLst>
                <a:ext uri="{FF2B5EF4-FFF2-40B4-BE49-F238E27FC236}">
                  <a16:creationId xmlns:a16="http://schemas.microsoft.com/office/drawing/2014/main" id="{6CECA9EF-B087-8646-9A1C-411C31BB6D2A}"/>
                </a:ext>
              </a:extLst>
            </p:cNvPr>
            <p:cNvSpPr/>
            <p:nvPr/>
          </p:nvSpPr>
          <p:spPr>
            <a:xfrm>
              <a:off x="6502854" y="3436483"/>
              <a:ext cx="5269922" cy="138961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247E4F52-1C3D-374A-BDAA-C1D2AA515099}"/>
              </a:ext>
            </a:extLst>
          </p:cNvPr>
          <p:cNvGrpSpPr/>
          <p:nvPr/>
        </p:nvGrpSpPr>
        <p:grpSpPr>
          <a:xfrm>
            <a:off x="6368399" y="1903340"/>
            <a:ext cx="5269922" cy="1037445"/>
            <a:chOff x="6502854" y="4824395"/>
            <a:chExt cx="5269922" cy="1693209"/>
          </a:xfrm>
        </p:grpSpPr>
        <p:sp>
          <p:nvSpPr>
            <p:cNvPr id="63" name="TextBox 62">
              <a:extLst>
                <a:ext uri="{FF2B5EF4-FFF2-40B4-BE49-F238E27FC236}">
                  <a16:creationId xmlns:a16="http://schemas.microsoft.com/office/drawing/2014/main" id="{9A6C5A8B-7EC0-5143-8E2D-A21A41ED90F8}"/>
                </a:ext>
              </a:extLst>
            </p:cNvPr>
            <p:cNvSpPr txBox="1"/>
            <p:nvPr/>
          </p:nvSpPr>
          <p:spPr>
            <a:xfrm>
              <a:off x="6584130" y="5082390"/>
              <a:ext cx="1553241" cy="1054874"/>
            </a:xfrm>
            <a:prstGeom prst="rect">
              <a:avLst/>
            </a:prstGeom>
            <a:noFill/>
          </p:spPr>
          <p:txBody>
            <a:bodyPr wrap="square" rtlCol="0">
              <a:spAutoFit/>
            </a:bodyPr>
            <a:lstStyle/>
            <a:p>
              <a:r>
                <a:rPr lang="en-US" dirty="0"/>
                <a:t>Discretize FOM in time</a:t>
              </a:r>
            </a:p>
          </p:txBody>
        </p:sp>
        <p:sp>
          <p:nvSpPr>
            <p:cNvPr id="64" name="Rectangle 63">
              <a:extLst>
                <a:ext uri="{FF2B5EF4-FFF2-40B4-BE49-F238E27FC236}">
                  <a16:creationId xmlns:a16="http://schemas.microsoft.com/office/drawing/2014/main" id="{518398AA-A3AC-A645-B631-FBBBCA46EAA0}"/>
                </a:ext>
              </a:extLst>
            </p:cNvPr>
            <p:cNvSpPr/>
            <p:nvPr/>
          </p:nvSpPr>
          <p:spPr>
            <a:xfrm>
              <a:off x="6502854" y="4824395"/>
              <a:ext cx="5269922" cy="1693209"/>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3" name="TextBox 2"/>
              <p:cNvSpPr txBox="1"/>
              <p:nvPr/>
            </p:nvSpPr>
            <p:spPr>
              <a:xfrm>
                <a:off x="7936452" y="1882568"/>
                <a:ext cx="376833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𝒒</m:t>
                          </m:r>
                        </m:e>
                      </m:acc>
                      <m:r>
                        <a:rPr lang="en-US" i="1">
                          <a:latin typeface="Cambria Math" panose="02040503050406030204" pitchFamily="18" charset="0"/>
                        </a:rPr>
                        <m:t>=</m:t>
                      </m:r>
                      <m:r>
                        <a:rPr lang="en-US" b="1" i="1">
                          <a:latin typeface="Cambria Math" panose="02040503050406030204" pitchFamily="18" charset="0"/>
                        </a:rPr>
                        <m:t>𝒇</m:t>
                      </m:r>
                      <m:r>
                        <a:rPr lang="en-US" i="1">
                          <a:latin typeface="Cambria Math" panose="02040503050406030204" pitchFamily="18" charset="0"/>
                        </a:rPr>
                        <m:t>(</m:t>
                      </m:r>
                      <m:r>
                        <a:rPr lang="en-US" b="1" i="1">
                          <a:latin typeface="Cambria Math" panose="02040503050406030204" pitchFamily="18" charset="0"/>
                        </a:rPr>
                        <m:t>𝒒</m:t>
                      </m:r>
                      <m:r>
                        <a:rPr lang="en-US" i="1">
                          <a:latin typeface="Cambria Math" panose="02040503050406030204" pitchFamily="18" charset="0"/>
                        </a:rPr>
                        <m:t>,</m:t>
                      </m:r>
                      <m:r>
                        <a:rPr lang="en-US" i="1">
                          <a:latin typeface="Cambria Math" panose="02040503050406030204" pitchFamily="18" charset="0"/>
                        </a:rPr>
                        <m:t>𝑡</m:t>
                      </m:r>
                      <m:r>
                        <a:rPr lang="en-US" b="1" i="1">
                          <a:latin typeface="Cambria Math" panose="02040503050406030204" pitchFamily="18" charset="0"/>
                        </a:rPr>
                        <m:t>;</m:t>
                      </m:r>
                      <m:r>
                        <a:rPr lang="en-US" b="1" i="1">
                          <a:latin typeface="Cambria Math" panose="02040503050406030204" pitchFamily="18" charset="0"/>
                          <a:ea typeface="Cambria Math" panose="02040503050406030204" pitchFamily="18" charset="0"/>
                        </a:rPr>
                        <m:t>𝝁</m:t>
                      </m:r>
                      <m:r>
                        <a:rPr lang="en-US" i="1">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7936452" y="1882568"/>
                <a:ext cx="3768334" cy="369332"/>
              </a:xfrm>
              <a:prstGeom prst="rect">
                <a:avLst/>
              </a:prstGeom>
              <a:blipFill>
                <a:blip r:embed="rId16"/>
                <a:stretch>
                  <a:fillRect b="-15000"/>
                </a:stretch>
              </a:blipFill>
            </p:spPr>
            <p:txBody>
              <a:bodyPr/>
              <a:lstStyle/>
              <a:p>
                <a:r>
                  <a:rPr lang="en-US">
                    <a:noFill/>
                  </a:rPr>
                  <a:t> </a:t>
                </a:r>
              </a:p>
            </p:txBody>
          </p:sp>
        </mc:Fallback>
      </mc:AlternateContent>
      <p:sp>
        <p:nvSpPr>
          <p:cNvPr id="89" name="Rectangle 88">
            <a:extLst>
              <a:ext uri="{FF2B5EF4-FFF2-40B4-BE49-F238E27FC236}">
                <a16:creationId xmlns:a16="http://schemas.microsoft.com/office/drawing/2014/main" id="{518398AA-A3AC-A645-B631-FBBBCA46EAA0}"/>
              </a:ext>
            </a:extLst>
          </p:cNvPr>
          <p:cNvSpPr/>
          <p:nvPr/>
        </p:nvSpPr>
        <p:spPr>
          <a:xfrm>
            <a:off x="6368399" y="4565898"/>
            <a:ext cx="5269922" cy="1734352"/>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a:extLst>
              <a:ext uri="{FF2B5EF4-FFF2-40B4-BE49-F238E27FC236}">
                <a16:creationId xmlns:a16="http://schemas.microsoft.com/office/drawing/2014/main" id="{9A6C5A8B-7EC0-5143-8E2D-A21A41ED90F8}"/>
              </a:ext>
            </a:extLst>
          </p:cNvPr>
          <p:cNvSpPr txBox="1"/>
          <p:nvPr/>
        </p:nvSpPr>
        <p:spPr>
          <a:xfrm>
            <a:off x="6408266" y="4589464"/>
            <a:ext cx="2055088" cy="923330"/>
          </a:xfrm>
          <a:prstGeom prst="rect">
            <a:avLst/>
          </a:prstGeom>
          <a:noFill/>
        </p:spPr>
        <p:txBody>
          <a:bodyPr wrap="square" rtlCol="0">
            <a:spAutoFit/>
          </a:bodyPr>
          <a:lstStyle/>
          <a:p>
            <a:r>
              <a:rPr lang="en-US" dirty="0"/>
              <a:t>Apply hyper-reduction and minimize residual</a:t>
            </a:r>
          </a:p>
        </p:txBody>
      </p:sp>
      <p:grpSp>
        <p:nvGrpSpPr>
          <p:cNvPr id="91" name="Group 90">
            <a:extLst>
              <a:ext uri="{FF2B5EF4-FFF2-40B4-BE49-F238E27FC236}">
                <a16:creationId xmlns:a16="http://schemas.microsoft.com/office/drawing/2014/main" id="{46A00F36-9C40-F445-94D9-57D4913D50C3}"/>
              </a:ext>
            </a:extLst>
          </p:cNvPr>
          <p:cNvGrpSpPr/>
          <p:nvPr/>
        </p:nvGrpSpPr>
        <p:grpSpPr>
          <a:xfrm>
            <a:off x="10415192" y="5107414"/>
            <a:ext cx="990547" cy="1192836"/>
            <a:chOff x="10442220" y="5268011"/>
            <a:chExt cx="990547" cy="1192836"/>
          </a:xfrm>
        </p:grpSpPr>
        <p:pic>
          <p:nvPicPr>
            <p:cNvPr id="93" name="Picture 92">
              <a:extLst>
                <a:ext uri="{FF2B5EF4-FFF2-40B4-BE49-F238E27FC236}">
                  <a16:creationId xmlns:a16="http://schemas.microsoft.com/office/drawing/2014/main" id="{EFA1DE02-8A6B-D341-BD27-92F2A2CCCC2F}"/>
                </a:ext>
              </a:extLst>
            </p:cNvPr>
            <p:cNvPicPr>
              <a:picLocks noChangeAspect="1"/>
            </p:cNvPicPr>
            <p:nvPr/>
          </p:nvPicPr>
          <p:blipFill>
            <a:blip r:embed="rId5"/>
            <a:stretch>
              <a:fillRect/>
            </a:stretch>
          </p:blipFill>
          <p:spPr>
            <a:xfrm>
              <a:off x="10442220" y="5350292"/>
              <a:ext cx="69389" cy="1054715"/>
            </a:xfrm>
            <a:prstGeom prst="rect">
              <a:avLst/>
            </a:prstGeom>
          </p:spPr>
        </p:pic>
        <p:pic>
          <p:nvPicPr>
            <p:cNvPr id="94" name="Picture 93">
              <a:extLst>
                <a:ext uri="{FF2B5EF4-FFF2-40B4-BE49-F238E27FC236}">
                  <a16:creationId xmlns:a16="http://schemas.microsoft.com/office/drawing/2014/main" id="{3A9F98B2-2FFA-9D45-B373-4CBCA8E07E6B}"/>
                </a:ext>
              </a:extLst>
            </p:cNvPr>
            <p:cNvPicPr>
              <a:picLocks noChangeAspect="1"/>
            </p:cNvPicPr>
            <p:nvPr/>
          </p:nvPicPr>
          <p:blipFill>
            <a:blip r:embed="rId17"/>
            <a:stretch>
              <a:fillRect/>
            </a:stretch>
          </p:blipFill>
          <p:spPr>
            <a:xfrm>
              <a:off x="10557387" y="5329804"/>
              <a:ext cx="117961" cy="1131043"/>
            </a:xfrm>
            <a:prstGeom prst="rect">
              <a:avLst/>
            </a:prstGeom>
          </p:spPr>
        </p:pic>
        <p:pic>
          <p:nvPicPr>
            <p:cNvPr id="95" name="Picture 94">
              <a:extLst>
                <a:ext uri="{FF2B5EF4-FFF2-40B4-BE49-F238E27FC236}">
                  <a16:creationId xmlns:a16="http://schemas.microsoft.com/office/drawing/2014/main" id="{5E330464-557A-824E-8A9B-BDC9C9C572DF}"/>
                </a:ext>
              </a:extLst>
            </p:cNvPr>
            <p:cNvPicPr>
              <a:picLocks noChangeAspect="1"/>
            </p:cNvPicPr>
            <p:nvPr/>
          </p:nvPicPr>
          <p:blipFill>
            <a:blip r:embed="rId18"/>
            <a:stretch>
              <a:fillRect/>
            </a:stretch>
          </p:blipFill>
          <p:spPr>
            <a:xfrm>
              <a:off x="10678836" y="5345362"/>
              <a:ext cx="291434" cy="1054715"/>
            </a:xfrm>
            <a:prstGeom prst="rect">
              <a:avLst/>
            </a:prstGeom>
          </p:spPr>
        </p:pic>
        <p:pic>
          <p:nvPicPr>
            <p:cNvPr id="96" name="Picture 95">
              <a:extLst>
                <a:ext uri="{FF2B5EF4-FFF2-40B4-BE49-F238E27FC236}">
                  <a16:creationId xmlns:a16="http://schemas.microsoft.com/office/drawing/2014/main" id="{348C4376-0654-334E-9A08-4DCCC24D105C}"/>
                </a:ext>
              </a:extLst>
            </p:cNvPr>
            <p:cNvPicPr>
              <a:picLocks noChangeAspect="1"/>
            </p:cNvPicPr>
            <p:nvPr/>
          </p:nvPicPr>
          <p:blipFill>
            <a:blip r:embed="rId19"/>
            <a:stretch>
              <a:fillRect/>
            </a:stretch>
          </p:blipFill>
          <p:spPr>
            <a:xfrm>
              <a:off x="10993900" y="5345362"/>
              <a:ext cx="69389" cy="291434"/>
            </a:xfrm>
            <a:prstGeom prst="rect">
              <a:avLst/>
            </a:prstGeom>
          </p:spPr>
        </p:pic>
        <p:pic>
          <p:nvPicPr>
            <p:cNvPr id="97" name="Picture 96">
              <a:extLst>
                <a:ext uri="{FF2B5EF4-FFF2-40B4-BE49-F238E27FC236}">
                  <a16:creationId xmlns:a16="http://schemas.microsoft.com/office/drawing/2014/main" id="{EC56761B-27F5-B446-92FE-C61F197D5DEC}"/>
                </a:ext>
              </a:extLst>
            </p:cNvPr>
            <p:cNvPicPr>
              <a:picLocks noChangeAspect="1"/>
            </p:cNvPicPr>
            <p:nvPr/>
          </p:nvPicPr>
          <p:blipFill>
            <a:blip r:embed="rId20"/>
            <a:stretch>
              <a:fillRect/>
            </a:stretch>
          </p:blipFill>
          <p:spPr>
            <a:xfrm>
              <a:off x="11213735" y="5345362"/>
              <a:ext cx="69389" cy="222045"/>
            </a:xfrm>
            <a:prstGeom prst="rect">
              <a:avLst/>
            </a:prstGeom>
          </p:spPr>
        </p:pic>
        <p:pic>
          <p:nvPicPr>
            <p:cNvPr id="98" name="Picture 97">
              <a:extLst>
                <a:ext uri="{FF2B5EF4-FFF2-40B4-BE49-F238E27FC236}">
                  <a16:creationId xmlns:a16="http://schemas.microsoft.com/office/drawing/2014/main" id="{0215BF6C-761C-F74A-B55A-714C50A36447}"/>
                </a:ext>
              </a:extLst>
            </p:cNvPr>
            <p:cNvPicPr>
              <a:picLocks noChangeAspect="1"/>
            </p:cNvPicPr>
            <p:nvPr/>
          </p:nvPicPr>
          <p:blipFill>
            <a:blip r:embed="rId21"/>
            <a:stretch>
              <a:fillRect/>
            </a:stretch>
          </p:blipFill>
          <p:spPr>
            <a:xfrm>
              <a:off x="11335622" y="5268011"/>
              <a:ext cx="97145" cy="1124104"/>
            </a:xfrm>
            <a:prstGeom prst="rect">
              <a:avLst/>
            </a:prstGeom>
          </p:spPr>
        </p:pic>
      </p:grpSp>
      <p:pic>
        <p:nvPicPr>
          <p:cNvPr id="107" name="Picture 106">
            <a:extLst>
              <a:ext uri="{FF2B5EF4-FFF2-40B4-BE49-F238E27FC236}">
                <a16:creationId xmlns:a16="http://schemas.microsoft.com/office/drawing/2014/main" id="{5D3D39F7-3DB6-9A41-820E-77EAD74F5EA3}"/>
              </a:ext>
            </a:extLst>
          </p:cNvPr>
          <p:cNvPicPr>
            <a:picLocks noChangeAspect="1"/>
          </p:cNvPicPr>
          <p:nvPr/>
        </p:nvPicPr>
        <p:blipFill>
          <a:blip r:embed="rId22"/>
          <a:stretch>
            <a:fillRect/>
          </a:stretch>
        </p:blipFill>
        <p:spPr>
          <a:xfrm>
            <a:off x="9284482" y="5193585"/>
            <a:ext cx="1054714" cy="395518"/>
          </a:xfrm>
          <a:prstGeom prst="rect">
            <a:avLst/>
          </a:prstGeom>
        </p:spPr>
      </p:pic>
      <p:pic>
        <p:nvPicPr>
          <p:cNvPr id="108" name="Picture 107">
            <a:extLst>
              <a:ext uri="{FF2B5EF4-FFF2-40B4-BE49-F238E27FC236}">
                <a16:creationId xmlns:a16="http://schemas.microsoft.com/office/drawing/2014/main" id="{61AB5055-F37E-5248-8315-01A41201F5F0}"/>
              </a:ext>
            </a:extLst>
          </p:cNvPr>
          <p:cNvPicPr>
            <a:picLocks noChangeAspect="1"/>
          </p:cNvPicPr>
          <p:nvPr/>
        </p:nvPicPr>
        <p:blipFill>
          <a:blip r:embed="rId23"/>
          <a:stretch>
            <a:fillRect/>
          </a:stretch>
        </p:blipFill>
        <p:spPr>
          <a:xfrm>
            <a:off x="10418661" y="5274971"/>
            <a:ext cx="62450" cy="964509"/>
          </a:xfrm>
          <a:prstGeom prst="rect">
            <a:avLst/>
          </a:prstGeom>
        </p:spPr>
      </p:pic>
      <mc:AlternateContent xmlns:mc="http://schemas.openxmlformats.org/markup-compatibility/2006" xmlns:a14="http://schemas.microsoft.com/office/drawing/2010/main">
        <mc:Choice Requires="a14">
          <p:sp>
            <p:nvSpPr>
              <p:cNvPr id="109" name="Rectangle 108"/>
              <p:cNvSpPr/>
              <p:nvPr/>
            </p:nvSpPr>
            <p:spPr>
              <a:xfrm>
                <a:off x="8049411" y="4656791"/>
                <a:ext cx="367344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m:rPr>
                              <m:sty m:val="p"/>
                            </m:rPr>
                            <a:rPr lang="en-US" b="0" i="0" smtClean="0">
                              <a:latin typeface="Cambria Math" panose="02040503050406030204" pitchFamily="18" charset="0"/>
                              <a:ea typeface="Cambria Math" panose="02040503050406030204" pitchFamily="18" charset="0"/>
                            </a:rPr>
                            <m:t>minimize</m:t>
                          </m:r>
                        </m:e>
                        <m:sub>
                          <m:acc>
                            <m:accPr>
                              <m:chr m:val="̂"/>
                              <m:ctrlPr>
                                <a:rPr lang="en-US" i="1" smtClean="0">
                                  <a:latin typeface="Cambria Math" panose="02040503050406030204" pitchFamily="18" charset="0"/>
                                  <a:ea typeface="Cambria Math" panose="02040503050406030204" pitchFamily="18" charset="0"/>
                                </a:rPr>
                              </m:ctrlPr>
                            </m:accPr>
                            <m:e>
                              <m:r>
                                <a:rPr lang="en-US" b="1" i="1" smtClean="0">
                                  <a:latin typeface="Cambria Math" panose="02040503050406030204" pitchFamily="18" charset="0"/>
                                  <a:ea typeface="Cambria Math" panose="02040503050406030204" pitchFamily="18" charset="0"/>
                                </a:rPr>
                                <m:t>𝒗</m:t>
                              </m:r>
                            </m:e>
                          </m:acc>
                        </m:sub>
                      </m:sSub>
                      <m:r>
                        <a:rPr lang="en-US" b="1" i="1" smtClean="0">
                          <a:latin typeface="Cambria Math" panose="02040503050406030204" pitchFamily="18" charset="0"/>
                          <a:ea typeface="Cambria Math" panose="02040503050406030204" pitchFamily="18" charset="0"/>
                        </a:rPr>
                        <m:t> </m:t>
                      </m:r>
                      <m:sSub>
                        <m:sSubPr>
                          <m:ctrlPr>
                            <a:rPr lang="en-US" b="1" i="1" smtClean="0">
                              <a:latin typeface="Cambria Math" panose="02040503050406030204" pitchFamily="18" charset="0"/>
                              <a:ea typeface="Cambria Math" panose="02040503050406030204" pitchFamily="18" charset="0"/>
                            </a:rPr>
                          </m:ctrlPr>
                        </m:sSubPr>
                        <m:e>
                          <m:r>
                            <a:rPr lang="en-US" b="1" i="1" smtClean="0">
                              <a:latin typeface="Cambria Math" panose="02040503050406030204" pitchFamily="18" charset="0"/>
                              <a:ea typeface="Cambria Math" panose="02040503050406030204" pitchFamily="18" charset="0"/>
                            </a:rPr>
                            <m:t>||     </m:t>
                          </m:r>
                          <m:r>
                            <a:rPr lang="en-US" b="1" i="1" smtClean="0">
                              <a:latin typeface="Cambria Math" panose="02040503050406030204" pitchFamily="18" charset="0"/>
                              <a:ea typeface="Cambria Math" panose="02040503050406030204" pitchFamily="18" charset="0"/>
                            </a:rPr>
                            <m:t>𝑨</m:t>
                          </m:r>
                          <m:sSup>
                            <m:sSupPr>
                              <m:ctrlPr>
                                <a:rPr lang="en-US" b="1" i="1">
                                  <a:latin typeface="Cambria Math" panose="02040503050406030204" pitchFamily="18" charset="0"/>
                                </a:rPr>
                              </m:ctrlPr>
                            </m:sSupPr>
                            <m:e>
                              <m:r>
                                <a:rPr lang="en-US" b="1" i="1" smtClean="0">
                                  <a:latin typeface="Cambria Math" panose="02040503050406030204" pitchFamily="18" charset="0"/>
                                </a:rPr>
                                <m:t>          </m:t>
                              </m:r>
                              <m:r>
                                <a:rPr lang="en-US" b="1" i="1">
                                  <a:latin typeface="Cambria Math" panose="02040503050406030204" pitchFamily="18" charset="0"/>
                                </a:rPr>
                                <m:t>𝒓</m:t>
                              </m:r>
                            </m:e>
                            <m:sup>
                              <m:r>
                                <a:rPr lang="en-US" b="1" i="1">
                                  <a:latin typeface="Cambria Math" panose="02040503050406030204" pitchFamily="18" charset="0"/>
                                </a:rPr>
                                <m:t>𝒏</m:t>
                              </m:r>
                            </m:sup>
                          </m:sSup>
                          <m:d>
                            <m:dPr>
                              <m:ctrlPr>
                                <a:rPr lang="en-US" i="1">
                                  <a:latin typeface="Cambria Math" panose="02040503050406030204" pitchFamily="18" charset="0"/>
                                </a:rPr>
                              </m:ctrlPr>
                            </m:dPr>
                            <m:e>
                              <m:r>
                                <a:rPr lang="el-GR" b="1" i="1">
                                  <a:latin typeface="Cambria Math" panose="02040503050406030204" pitchFamily="18" charset="0"/>
                                  <a:ea typeface="Cambria Math" panose="02040503050406030204" pitchFamily="18" charset="0"/>
                                </a:rPr>
                                <m:t>𝜱</m:t>
                              </m:r>
                              <m:acc>
                                <m:accPr>
                                  <m:chr m:val="̂"/>
                                  <m:ctrlPr>
                                    <a:rPr lang="en-US" b="1" i="1" smtClean="0">
                                      <a:latin typeface="Cambria Math" panose="02040503050406030204" pitchFamily="18" charset="0"/>
                                      <a:ea typeface="Cambria Math" panose="02040503050406030204" pitchFamily="18" charset="0"/>
                                    </a:rPr>
                                  </m:ctrlPr>
                                </m:accPr>
                                <m:e>
                                  <m:r>
                                    <a:rPr lang="en-US" b="1" i="1" smtClean="0">
                                      <a:latin typeface="Cambria Math" panose="02040503050406030204" pitchFamily="18" charset="0"/>
                                      <a:ea typeface="Cambria Math" panose="02040503050406030204" pitchFamily="18" charset="0"/>
                                    </a:rPr>
                                    <m:t>𝒗</m:t>
                                  </m:r>
                                </m:e>
                              </m:acc>
                              <m:r>
                                <a:rPr lang="en-US" i="1">
                                  <a:latin typeface="Cambria Math" panose="02040503050406030204" pitchFamily="18" charset="0"/>
                                </a:rPr>
                                <m:t>;</m:t>
                              </m:r>
                              <m:r>
                                <a:rPr lang="en-US" b="1" i="1">
                                  <a:latin typeface="Cambria Math" panose="02040503050406030204" pitchFamily="18" charset="0"/>
                                  <a:ea typeface="Cambria Math" panose="02040503050406030204" pitchFamily="18" charset="0"/>
                                </a:rPr>
                                <m:t>𝝁</m:t>
                              </m:r>
                            </m:e>
                          </m:d>
                          <m:r>
                            <a:rPr lang="en-US" b="1" i="1" smtClean="0">
                              <a:latin typeface="Cambria Math" panose="02040503050406030204" pitchFamily="18" charset="0"/>
                              <a:ea typeface="Cambria Math" panose="02040503050406030204" pitchFamily="18" charset="0"/>
                            </a:rPr>
                            <m:t>||</m:t>
                          </m:r>
                        </m:e>
                        <m:sub>
                          <m:r>
                            <a:rPr lang="en-US" b="1" i="1" smtClean="0">
                              <a:latin typeface="Cambria Math" panose="02040503050406030204" pitchFamily="18" charset="0"/>
                              <a:ea typeface="Cambria Math" panose="02040503050406030204" pitchFamily="18" charset="0"/>
                            </a:rPr>
                            <m:t>𝟐</m:t>
                          </m:r>
                        </m:sub>
                      </m:sSub>
                    </m:oMath>
                  </m:oMathPara>
                </a14:m>
                <a:endParaRPr lang="en-US" dirty="0"/>
              </a:p>
            </p:txBody>
          </p:sp>
        </mc:Choice>
        <mc:Fallback xmlns="">
          <p:sp>
            <p:nvSpPr>
              <p:cNvPr id="109" name="Rectangle 108"/>
              <p:cNvSpPr>
                <a:spLocks noRot="1" noChangeAspect="1" noMove="1" noResize="1" noEditPoints="1" noAdjustHandles="1" noChangeArrowheads="1" noChangeShapeType="1" noTextEdit="1"/>
              </p:cNvSpPr>
              <p:nvPr/>
            </p:nvSpPr>
            <p:spPr>
              <a:xfrm>
                <a:off x="8049411" y="4656791"/>
                <a:ext cx="3673442" cy="369332"/>
              </a:xfrm>
              <a:prstGeom prst="rect">
                <a:avLst/>
              </a:prstGeom>
              <a:blipFill>
                <a:blip r:embed="rId24"/>
                <a:stretch>
                  <a:fillRect t="-5000" b="-15000"/>
                </a:stretch>
              </a:blipFill>
            </p:spPr>
            <p:txBody>
              <a:bodyPr/>
              <a:lstStyle/>
              <a:p>
                <a:r>
                  <a:rPr lang="en-US">
                    <a:noFill/>
                  </a:rPr>
                  <a:t> </a:t>
                </a:r>
              </a:p>
            </p:txBody>
          </p:sp>
        </mc:Fallback>
      </mc:AlternateContent>
      <p:pic>
        <p:nvPicPr>
          <p:cNvPr id="110" name="Picture 109">
            <a:extLst>
              <a:ext uri="{FF2B5EF4-FFF2-40B4-BE49-F238E27FC236}">
                <a16:creationId xmlns:a16="http://schemas.microsoft.com/office/drawing/2014/main" id="{AD7C3F2D-761B-4EFB-BFE2-6B0FCD17F44B}"/>
              </a:ext>
            </a:extLst>
          </p:cNvPr>
          <p:cNvPicPr>
            <a:picLocks noChangeAspect="1"/>
          </p:cNvPicPr>
          <p:nvPr/>
        </p:nvPicPr>
        <p:blipFill>
          <a:blip r:embed="rId25"/>
          <a:stretch>
            <a:fillRect/>
          </a:stretch>
        </p:blipFill>
        <p:spPr>
          <a:xfrm>
            <a:off x="6477384" y="5477453"/>
            <a:ext cx="1012486" cy="586044"/>
          </a:xfrm>
          <a:prstGeom prst="rect">
            <a:avLst/>
          </a:prstGeom>
        </p:spPr>
      </p:pic>
      <p:pic>
        <p:nvPicPr>
          <p:cNvPr id="111" name="Picture 110">
            <a:extLst>
              <a:ext uri="{FF2B5EF4-FFF2-40B4-BE49-F238E27FC236}">
                <a16:creationId xmlns:a16="http://schemas.microsoft.com/office/drawing/2014/main" id="{1BC5B393-D193-48D4-A675-EA894C0F1C67}"/>
              </a:ext>
            </a:extLst>
          </p:cNvPr>
          <p:cNvPicPr>
            <a:picLocks noChangeAspect="1"/>
          </p:cNvPicPr>
          <p:nvPr/>
        </p:nvPicPr>
        <p:blipFill>
          <a:blip r:embed="rId26"/>
          <a:stretch>
            <a:fillRect/>
          </a:stretch>
        </p:blipFill>
        <p:spPr>
          <a:xfrm>
            <a:off x="7644630" y="5422239"/>
            <a:ext cx="1027448" cy="586044"/>
          </a:xfrm>
          <a:prstGeom prst="rect">
            <a:avLst/>
          </a:prstGeom>
        </p:spPr>
      </p:pic>
      <p:sp>
        <p:nvSpPr>
          <p:cNvPr id="112" name="TextBox 111">
            <a:extLst>
              <a:ext uri="{FF2B5EF4-FFF2-40B4-BE49-F238E27FC236}">
                <a16:creationId xmlns:a16="http://schemas.microsoft.com/office/drawing/2014/main" id="{BF4BA7D5-D11D-4283-A433-CFBA9DD44E3D}"/>
              </a:ext>
            </a:extLst>
          </p:cNvPr>
          <p:cNvSpPr txBox="1"/>
          <p:nvPr/>
        </p:nvSpPr>
        <p:spPr>
          <a:xfrm>
            <a:off x="6443184" y="6051154"/>
            <a:ext cx="2364215" cy="276999"/>
          </a:xfrm>
          <a:prstGeom prst="rect">
            <a:avLst/>
          </a:prstGeom>
          <a:noFill/>
        </p:spPr>
        <p:txBody>
          <a:bodyPr wrap="square" rtlCol="0">
            <a:spAutoFit/>
          </a:bodyPr>
          <a:lstStyle/>
          <a:p>
            <a:r>
              <a:rPr lang="en-US" sz="1200" dirty="0"/>
              <a:t>Hyper-reduction/sample mesh</a:t>
            </a:r>
          </a:p>
        </p:txBody>
      </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331E16D1-2E19-44C4-ACAE-B753327D3E13}"/>
                  </a:ext>
                </a:extLst>
              </p:cNvPr>
              <p:cNvSpPr txBox="1"/>
              <p:nvPr/>
            </p:nvSpPr>
            <p:spPr>
              <a:xfrm>
                <a:off x="9095326" y="3059921"/>
                <a:ext cx="2159626" cy="33855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sz="1600" b="1" i="1" smtClean="0">
                          <a:latin typeface="Cambria Math" panose="02040503050406030204" pitchFamily="18" charset="0"/>
                        </a:rPr>
                        <m:t>𝒒</m:t>
                      </m:r>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𝑡</m:t>
                          </m:r>
                        </m:e>
                      </m:d>
                      <m:r>
                        <a:rPr lang="en-US" sz="1600" b="0" i="1" smtClean="0">
                          <a:latin typeface="Cambria Math" panose="02040503050406030204" pitchFamily="18" charset="0"/>
                          <a:ea typeface="Cambria Math" panose="02040503050406030204" pitchFamily="18" charset="0"/>
                        </a:rPr>
                        <m:t>≈</m:t>
                      </m:r>
                      <m:acc>
                        <m:accPr>
                          <m:chr m:val="̃"/>
                          <m:ctrlPr>
                            <a:rPr lang="en-US" sz="1600" b="1" i="1" smtClean="0">
                              <a:latin typeface="Cambria Math" panose="02040503050406030204" pitchFamily="18" charset="0"/>
                              <a:ea typeface="Cambria Math" panose="02040503050406030204" pitchFamily="18" charset="0"/>
                            </a:rPr>
                          </m:ctrlPr>
                        </m:accPr>
                        <m:e>
                          <m:r>
                            <a:rPr lang="en-US" sz="1600" b="1" i="1" smtClean="0">
                              <a:latin typeface="Cambria Math" panose="02040503050406030204" pitchFamily="18" charset="0"/>
                              <a:ea typeface="Cambria Math" panose="02040503050406030204" pitchFamily="18" charset="0"/>
                            </a:rPr>
                            <m:t>𝒒</m:t>
                          </m:r>
                        </m:e>
                      </m:acc>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𝑡</m:t>
                          </m:r>
                        </m:e>
                      </m:d>
                      <m:r>
                        <a:rPr lang="en-US" sz="1600" b="0" i="1" smtClean="0">
                          <a:latin typeface="Cambria Math" panose="02040503050406030204" pitchFamily="18" charset="0"/>
                        </a:rPr>
                        <m:t>=</m:t>
                      </m:r>
                      <m:r>
                        <a:rPr lang="el-GR" sz="1600" b="1" i="1" smtClean="0">
                          <a:latin typeface="Cambria Math" panose="02040503050406030204" pitchFamily="18" charset="0"/>
                          <a:ea typeface="Cambria Math" panose="02040503050406030204" pitchFamily="18" charset="0"/>
                        </a:rPr>
                        <m:t>𝜱</m:t>
                      </m:r>
                      <m:acc>
                        <m:accPr>
                          <m:chr m:val="̂"/>
                          <m:ctrlPr>
                            <a:rPr lang="el-GR" sz="1600" b="1" i="1" smtClean="0">
                              <a:latin typeface="Cambria Math" panose="02040503050406030204" pitchFamily="18" charset="0"/>
                              <a:ea typeface="Cambria Math" panose="02040503050406030204" pitchFamily="18" charset="0"/>
                            </a:rPr>
                          </m:ctrlPr>
                        </m:accPr>
                        <m:e>
                          <m:r>
                            <a:rPr lang="en-US" sz="1600" b="1" i="1" smtClean="0">
                              <a:latin typeface="Cambria Math" panose="02040503050406030204" pitchFamily="18" charset="0"/>
                              <a:ea typeface="Cambria Math" panose="02040503050406030204" pitchFamily="18" charset="0"/>
                            </a:rPr>
                            <m:t>𝒒</m:t>
                          </m:r>
                        </m:e>
                      </m:acc>
                      <m:r>
                        <a:rPr lang="en-US" sz="1600" b="0" i="1" smtClean="0">
                          <a:latin typeface="Cambria Math" panose="02040503050406030204" pitchFamily="18" charset="0"/>
                        </a:rPr>
                        <m:t>(</m:t>
                      </m:r>
                      <m:r>
                        <a:rPr lang="en-US" sz="1600" b="0" i="1" smtClean="0">
                          <a:latin typeface="Cambria Math" panose="02040503050406030204" pitchFamily="18" charset="0"/>
                        </a:rPr>
                        <m:t>𝑡</m:t>
                      </m:r>
                      <m:r>
                        <a:rPr lang="en-US" sz="1600" b="0" i="1" smtClean="0">
                          <a:latin typeface="Cambria Math" panose="02040503050406030204" pitchFamily="18" charset="0"/>
                        </a:rPr>
                        <m:t>)</m:t>
                      </m:r>
                    </m:oMath>
                  </m:oMathPara>
                </a14:m>
                <a:endParaRPr lang="en-US" sz="1600" dirty="0"/>
              </a:p>
            </p:txBody>
          </p:sp>
        </mc:Choice>
        <mc:Fallback xmlns="">
          <p:sp>
            <p:nvSpPr>
              <p:cNvPr id="72" name="TextBox 71">
                <a:extLst>
                  <a:ext uri="{FF2B5EF4-FFF2-40B4-BE49-F238E27FC236}">
                    <a16:creationId xmlns:a16="http://schemas.microsoft.com/office/drawing/2014/main" id="{331E16D1-2E19-44C4-ACAE-B753327D3E13}"/>
                  </a:ext>
                </a:extLst>
              </p:cNvPr>
              <p:cNvSpPr txBox="1">
                <a:spLocks noRot="1" noChangeAspect="1" noMove="1" noResize="1" noEditPoints="1" noAdjustHandles="1" noChangeArrowheads="1" noChangeShapeType="1" noTextEdit="1"/>
              </p:cNvSpPr>
              <p:nvPr/>
            </p:nvSpPr>
            <p:spPr>
              <a:xfrm>
                <a:off x="9095326" y="3059921"/>
                <a:ext cx="2159626" cy="338554"/>
              </a:xfrm>
              <a:prstGeom prst="rect">
                <a:avLst/>
              </a:prstGeom>
              <a:blipFill>
                <a:blip r:embed="rId27"/>
                <a:stretch>
                  <a:fillRect r="-282" b="-12727"/>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BEA48AC1-C87D-4C42-B1D0-14C960404C81}"/>
              </a:ext>
            </a:extLst>
          </p:cNvPr>
          <p:cNvSpPr txBox="1"/>
          <p:nvPr/>
        </p:nvSpPr>
        <p:spPr>
          <a:xfrm>
            <a:off x="1327800" y="6454794"/>
            <a:ext cx="10004787" cy="338554"/>
          </a:xfrm>
          <a:prstGeom prst="rect">
            <a:avLst/>
          </a:prstGeom>
          <a:noFill/>
        </p:spPr>
        <p:txBody>
          <a:bodyPr wrap="square" rtlCol="0">
            <a:spAutoFit/>
          </a:bodyPr>
          <a:lstStyle/>
          <a:p>
            <a:r>
              <a:rPr lang="en-US" sz="1600" dirty="0"/>
              <a:t>ROM = projection-based Reduced Order Model                                HROM = Hyper-reduced ROM    </a:t>
            </a:r>
          </a:p>
        </p:txBody>
      </p:sp>
      <p:sp>
        <p:nvSpPr>
          <p:cNvPr id="6" name="TextBox 5">
            <a:extLst>
              <a:ext uri="{FF2B5EF4-FFF2-40B4-BE49-F238E27FC236}">
                <a16:creationId xmlns:a16="http://schemas.microsoft.com/office/drawing/2014/main" id="{12162456-2A88-3DED-19DB-E104F9DB1DBE}"/>
              </a:ext>
            </a:extLst>
          </p:cNvPr>
          <p:cNvSpPr txBox="1"/>
          <p:nvPr/>
        </p:nvSpPr>
        <p:spPr>
          <a:xfrm>
            <a:off x="8463354" y="887974"/>
            <a:ext cx="3298993" cy="338554"/>
          </a:xfrm>
          <a:prstGeom prst="rect">
            <a:avLst/>
          </a:prstGeom>
          <a:noFill/>
        </p:spPr>
        <p:txBody>
          <a:bodyPr wrap="square" rtlCol="0">
            <a:spAutoFit/>
          </a:bodyPr>
          <a:lstStyle/>
          <a:p>
            <a:r>
              <a:rPr lang="en-US" sz="1600" dirty="0"/>
              <a:t>*Least-Squares Petrov-</a:t>
            </a:r>
            <a:r>
              <a:rPr lang="en-US" sz="1600" dirty="0" err="1"/>
              <a:t>Galerkin</a:t>
            </a:r>
            <a:endParaRPr lang="en-US" sz="1600" dirty="0"/>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662292E2-DCCF-AB15-5628-694A30CF004A}"/>
                  </a:ext>
                </a:extLst>
              </p:cNvPr>
              <p:cNvSpPr txBox="1"/>
              <p:nvPr/>
            </p:nvSpPr>
            <p:spPr>
              <a:xfrm>
                <a:off x="8446939" y="2534893"/>
                <a:ext cx="2815001" cy="369332"/>
              </a:xfrm>
              <a:prstGeom prst="rect">
                <a:avLst/>
              </a:prstGeom>
              <a:noFill/>
            </p:spPr>
            <p:txBody>
              <a:bodyPr wrap="none" rtlCol="0">
                <a:spAutoFit/>
              </a:bodyPr>
              <a:lstStyle/>
              <a:p>
                <a14:m>
                  <m:oMath xmlns:m="http://schemas.openxmlformats.org/officeDocument/2006/math">
                    <m:sSup>
                      <m:sSupPr>
                        <m:ctrlPr>
                          <a:rPr lang="en-US" b="1" i="1" smtClean="0">
                            <a:latin typeface="Cambria Math" panose="02040503050406030204" pitchFamily="18" charset="0"/>
                          </a:rPr>
                        </m:ctrlPr>
                      </m:sSupPr>
                      <m:e>
                        <m:r>
                          <a:rPr lang="en-US" b="1" i="1" smtClean="0">
                            <a:latin typeface="Cambria Math" panose="02040503050406030204" pitchFamily="18" charset="0"/>
                          </a:rPr>
                          <m:t>𝒓</m:t>
                        </m:r>
                      </m:e>
                      <m:sup>
                        <m:r>
                          <a:rPr lang="en-US" b="0" i="1" smtClean="0">
                            <a:latin typeface="Cambria Math" panose="02040503050406030204" pitchFamily="18" charset="0"/>
                          </a:rPr>
                          <m:t>𝑛</m:t>
                        </m:r>
                      </m:sup>
                    </m:sSup>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1" i="1" smtClean="0">
                                <a:latin typeface="Cambria Math" panose="02040503050406030204" pitchFamily="18" charset="0"/>
                              </a:rPr>
                              <m:t>𝒒</m:t>
                            </m:r>
                          </m:e>
                          <m:sup>
                            <m:r>
                              <a:rPr lang="en-US" b="0" i="1" smtClean="0">
                                <a:latin typeface="Cambria Math" panose="02040503050406030204" pitchFamily="18" charset="0"/>
                              </a:rPr>
                              <m:t>𝑛</m:t>
                            </m:r>
                          </m:sup>
                        </m:sSup>
                        <m:r>
                          <a:rPr lang="en-US" b="0" i="1" smtClean="0">
                            <a:latin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𝝁</m:t>
                        </m:r>
                      </m:e>
                    </m:d>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𝟎</m:t>
                    </m:r>
                    <m:r>
                      <a:rPr lang="en-US" b="0" i="1" smtClean="0">
                        <a:latin typeface="Cambria Math" panose="02040503050406030204" pitchFamily="18" charset="0"/>
                        <a:ea typeface="Cambria Math" panose="02040503050406030204" pitchFamily="18" charset="0"/>
                      </a:rPr>
                      <m:t>, </m:t>
                    </m:r>
                  </m:oMath>
                </a14:m>
                <a:r>
                  <a:rPr lang="en-US" dirty="0"/>
                  <a:t> </a:t>
                </a:r>
                <a14:m>
                  <m:oMath xmlns:m="http://schemas.openxmlformats.org/officeDocument/2006/math">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=1, …, </m:t>
                    </m:r>
                    <m:r>
                      <a:rPr lang="en-US" b="0" i="1" smtClean="0">
                        <a:latin typeface="Cambria Math" panose="02040503050406030204" pitchFamily="18" charset="0"/>
                        <a:ea typeface="Cambria Math" panose="02040503050406030204" pitchFamily="18" charset="0"/>
                      </a:rPr>
                      <m:t>𝑇</m:t>
                    </m:r>
                  </m:oMath>
                </a14:m>
                <a:endParaRPr lang="en-US" dirty="0"/>
              </a:p>
            </p:txBody>
          </p:sp>
        </mc:Choice>
        <mc:Fallback xmlns="">
          <p:sp>
            <p:nvSpPr>
              <p:cNvPr id="17" name="TextBox 16">
                <a:extLst>
                  <a:ext uri="{FF2B5EF4-FFF2-40B4-BE49-F238E27FC236}">
                    <a16:creationId xmlns:a16="http://schemas.microsoft.com/office/drawing/2014/main" id="{662292E2-DCCF-AB15-5628-694A30CF004A}"/>
                  </a:ext>
                </a:extLst>
              </p:cNvPr>
              <p:cNvSpPr txBox="1">
                <a:spLocks noRot="1" noChangeAspect="1" noMove="1" noResize="1" noEditPoints="1" noAdjustHandles="1" noChangeArrowheads="1" noChangeShapeType="1" noTextEdit="1"/>
              </p:cNvSpPr>
              <p:nvPr/>
            </p:nvSpPr>
            <p:spPr>
              <a:xfrm>
                <a:off x="8446939" y="2534893"/>
                <a:ext cx="2815001" cy="369332"/>
              </a:xfrm>
              <a:prstGeom prst="rect">
                <a:avLst/>
              </a:prstGeom>
              <a:blipFill>
                <a:blip r:embed="rId28"/>
                <a:stretch>
                  <a:fillRect b="-8333"/>
                </a:stretch>
              </a:blipFill>
            </p:spPr>
            <p:txBody>
              <a:bodyPr/>
              <a:lstStyle/>
              <a:p>
                <a:r>
                  <a:rPr lang="en-US">
                    <a:noFill/>
                  </a:rPr>
                  <a:t> </a:t>
                </a:r>
              </a:p>
            </p:txBody>
          </p:sp>
        </mc:Fallback>
      </mc:AlternateContent>
      <p:sp>
        <p:nvSpPr>
          <p:cNvPr id="54" name="TextBox 53">
            <a:extLst>
              <a:ext uri="{FF2B5EF4-FFF2-40B4-BE49-F238E27FC236}">
                <a16:creationId xmlns:a16="http://schemas.microsoft.com/office/drawing/2014/main" id="{1AC2BAC5-E27B-D247-AE2B-BA7EB0648848}"/>
              </a:ext>
            </a:extLst>
          </p:cNvPr>
          <p:cNvSpPr txBox="1"/>
          <p:nvPr/>
        </p:nvSpPr>
        <p:spPr>
          <a:xfrm>
            <a:off x="5641848" y="2980944"/>
            <a:ext cx="65" cy="276999"/>
          </a:xfrm>
          <a:prstGeom prst="rect">
            <a:avLst/>
          </a:prstGeom>
          <a:noFill/>
        </p:spPr>
        <p:txBody>
          <a:bodyPr wrap="none" lIns="0" tIns="0" rIns="0" bIns="0" rtlCol="0">
            <a:spAutoFit/>
          </a:bodyPr>
          <a:lstStyle/>
          <a:p>
            <a:endParaRPr lang="en-US" dirty="0"/>
          </a:p>
        </p:txBody>
      </p:sp>
      <p:sp>
        <p:nvSpPr>
          <p:cNvPr id="55" name="Arrow: Down 54">
            <a:extLst>
              <a:ext uri="{FF2B5EF4-FFF2-40B4-BE49-F238E27FC236}">
                <a16:creationId xmlns:a16="http://schemas.microsoft.com/office/drawing/2014/main" id="{9CFE0AB9-B946-749A-E38C-F2A1D8AB7EC7}"/>
              </a:ext>
            </a:extLst>
          </p:cNvPr>
          <p:cNvSpPr/>
          <p:nvPr/>
        </p:nvSpPr>
        <p:spPr>
          <a:xfrm>
            <a:off x="9738687" y="2313961"/>
            <a:ext cx="173409" cy="220932"/>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7357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4DEDE73E-F27A-4E8A-AFEC-DAC5059E9626}"/>
              </a:ext>
            </a:extLst>
          </p:cNvPr>
          <p:cNvPicPr>
            <a:picLocks noChangeAspect="1"/>
          </p:cNvPicPr>
          <p:nvPr/>
        </p:nvPicPr>
        <p:blipFill>
          <a:blip r:embed="rId3"/>
          <a:stretch>
            <a:fillRect/>
          </a:stretch>
        </p:blipFill>
        <p:spPr>
          <a:xfrm>
            <a:off x="6550225" y="3808504"/>
            <a:ext cx="4983447" cy="2671415"/>
          </a:xfrm>
          <a:prstGeom prst="rect">
            <a:avLst/>
          </a:prstGeom>
        </p:spPr>
      </p:pic>
      <p:sp>
        <p:nvSpPr>
          <p:cNvPr id="101" name="TextShape 1"/>
          <p:cNvSpPr txBox="1"/>
          <p:nvPr/>
        </p:nvSpPr>
        <p:spPr>
          <a:xfrm>
            <a:off x="742950" y="-8685"/>
            <a:ext cx="8229240" cy="991440"/>
          </a:xfrm>
          <a:prstGeom prst="rect">
            <a:avLst/>
          </a:prstGeom>
          <a:noFill/>
          <a:ln>
            <a:noFill/>
          </a:ln>
        </p:spPr>
        <p:txBody>
          <a:bodyPr anchor="ctr"/>
          <a:lstStyle/>
          <a:p>
            <a:r>
              <a:rPr lang="en-US" sz="2800" dirty="0">
                <a:latin typeface="Gill Sans MT" panose="020B0502020104020203" pitchFamily="34" charset="0"/>
              </a:rPr>
              <a:t>Outline</a:t>
            </a:r>
            <a:endParaRPr sz="2800" dirty="0">
              <a:latin typeface="Gill Sans MT" panose="020B0502020104020203" pitchFamily="34" charset="0"/>
            </a:endParaRPr>
          </a:p>
        </p:txBody>
      </p:sp>
      <p:sp>
        <p:nvSpPr>
          <p:cNvPr id="102" name="TextShape 2"/>
          <p:cNvSpPr txBox="1"/>
          <p:nvPr/>
        </p:nvSpPr>
        <p:spPr>
          <a:xfrm>
            <a:off x="198449" y="951071"/>
            <a:ext cx="6726226" cy="5348870"/>
          </a:xfrm>
          <a:prstGeom prst="rect">
            <a:avLst/>
          </a:prstGeom>
          <a:noFill/>
          <a:ln>
            <a:noFill/>
          </a:ln>
        </p:spPr>
        <p:txBody>
          <a:bodyPr/>
          <a:lstStyle/>
          <a:p>
            <a:pPr marL="457200" indent="-457200">
              <a:buAutoNum type="arabicPeriod"/>
            </a:pPr>
            <a:r>
              <a:rPr lang="en-US" sz="2200" dirty="0"/>
              <a:t>Schwarz Alternating Method for Coupling of Full Order Models (FOMs) in Solid Mechanics</a:t>
            </a:r>
          </a:p>
          <a:p>
            <a:pPr marL="457200" indent="-457200">
              <a:buAutoNum type="arabicPeriod"/>
            </a:pPr>
            <a:endParaRPr lang="en-US" sz="400" dirty="0"/>
          </a:p>
          <a:p>
            <a:pPr marL="914400" lvl="1" indent="-457200">
              <a:buFont typeface="Arial" panose="020B0604020202020204" pitchFamily="34" charset="0"/>
              <a:buChar char="•"/>
            </a:pPr>
            <a:r>
              <a:rPr lang="en-US" sz="2200" dirty="0"/>
              <a:t>Motivation &amp; Background</a:t>
            </a:r>
          </a:p>
          <a:p>
            <a:pPr marL="914400" lvl="1" indent="-457200">
              <a:buFont typeface="Arial" panose="020B0604020202020204" pitchFamily="34" charset="0"/>
              <a:buChar char="•"/>
            </a:pPr>
            <a:endParaRPr lang="en-US" sz="400" dirty="0"/>
          </a:p>
          <a:p>
            <a:pPr marL="914400" lvl="1" indent="-457200">
              <a:buFont typeface="Arial" panose="020B0604020202020204" pitchFamily="34" charset="0"/>
              <a:buChar char="•"/>
            </a:pPr>
            <a:r>
              <a:rPr lang="en-US" sz="2200" dirty="0"/>
              <a:t>Quasistatic Formulation</a:t>
            </a:r>
          </a:p>
          <a:p>
            <a:pPr marL="914400" lvl="1" indent="-457200">
              <a:buFont typeface="Arial" panose="020B0604020202020204" pitchFamily="34" charset="0"/>
              <a:buChar char="•"/>
            </a:pPr>
            <a:endParaRPr lang="en-US" sz="400" dirty="0"/>
          </a:p>
          <a:p>
            <a:pPr marL="1371600" lvl="2" indent="-457200">
              <a:buFont typeface="Wingdings" panose="05000000000000000000" pitchFamily="2" charset="2"/>
              <a:buChar char="Ø"/>
            </a:pPr>
            <a:r>
              <a:rPr lang="en-US" sz="2200" dirty="0"/>
              <a:t>Numerical Examples</a:t>
            </a:r>
          </a:p>
          <a:p>
            <a:pPr marL="1371600" lvl="2" indent="-457200">
              <a:buFont typeface="Wingdings" panose="05000000000000000000" pitchFamily="2" charset="2"/>
              <a:buChar char="Ø"/>
            </a:pPr>
            <a:endParaRPr lang="en-US" sz="400" dirty="0"/>
          </a:p>
          <a:p>
            <a:pPr marL="914400" lvl="1" indent="-457200">
              <a:buFont typeface="Arial" panose="020B0604020202020204" pitchFamily="34" charset="0"/>
              <a:buChar char="•"/>
            </a:pPr>
            <a:r>
              <a:rPr lang="en-US" sz="2200" dirty="0"/>
              <a:t>Extension to Dynamics </a:t>
            </a:r>
          </a:p>
          <a:p>
            <a:pPr marL="914400" lvl="1" indent="-457200">
              <a:buFont typeface="Arial" panose="020B0604020202020204" pitchFamily="34" charset="0"/>
              <a:buChar char="•"/>
            </a:pPr>
            <a:endParaRPr lang="en-US" sz="400" dirty="0"/>
          </a:p>
          <a:p>
            <a:pPr marL="1371600" lvl="2" indent="-457200">
              <a:buFont typeface="Wingdings" panose="05000000000000000000" pitchFamily="2" charset="2"/>
              <a:buChar char="Ø"/>
            </a:pPr>
            <a:r>
              <a:rPr lang="en-US" sz="2200" dirty="0"/>
              <a:t>Numerical Examples</a:t>
            </a:r>
          </a:p>
          <a:p>
            <a:pPr marL="1371600" lvl="2" indent="-457200">
              <a:buFont typeface="Wingdings" panose="05000000000000000000" pitchFamily="2" charset="2"/>
              <a:buChar char="Ø"/>
            </a:pPr>
            <a:endParaRPr lang="en-US" sz="400" dirty="0"/>
          </a:p>
          <a:p>
            <a:pPr marL="1371600" lvl="2" indent="-457200">
              <a:buFont typeface="Wingdings" panose="05000000000000000000" pitchFamily="2" charset="2"/>
              <a:buChar char="Ø"/>
            </a:pPr>
            <a:endParaRPr lang="en-US" sz="400" dirty="0"/>
          </a:p>
          <a:p>
            <a:pPr marL="457200" indent="-457200">
              <a:buAutoNum type="arabicPeriod"/>
            </a:pPr>
            <a:r>
              <a:rPr lang="en-US" sz="2200" b="1" dirty="0"/>
              <a:t>Schwarz Alternating Method for FOM-ROM* and ROM-ROM Coupling</a:t>
            </a:r>
          </a:p>
          <a:p>
            <a:pPr marL="457200" indent="-457200">
              <a:buAutoNum type="arabicPeriod"/>
            </a:pPr>
            <a:endParaRPr lang="en-US" sz="400" dirty="0"/>
          </a:p>
          <a:p>
            <a:pPr marL="914400" lvl="1" indent="-457200">
              <a:buFont typeface="Arial" panose="020B0604020202020204" pitchFamily="34" charset="0"/>
              <a:buChar char="•"/>
            </a:pPr>
            <a:r>
              <a:rPr lang="en-US" sz="2200" dirty="0"/>
              <a:t>Motivation &amp; Background </a:t>
            </a:r>
          </a:p>
          <a:p>
            <a:pPr marL="914400" lvl="1" indent="-457200">
              <a:buFont typeface="Arial" panose="020B0604020202020204" pitchFamily="34" charset="0"/>
              <a:buChar char="•"/>
            </a:pPr>
            <a:endParaRPr lang="en-US" sz="400" dirty="0"/>
          </a:p>
          <a:p>
            <a:pPr marL="914400" lvl="1" indent="-457200">
              <a:buFont typeface="Arial" panose="020B0604020202020204" pitchFamily="34" charset="0"/>
              <a:buChar char="•"/>
            </a:pPr>
            <a:r>
              <a:rPr lang="en-US" sz="2200" b="1" dirty="0"/>
              <a:t>Formulation</a:t>
            </a:r>
          </a:p>
          <a:p>
            <a:pPr marL="914400" lvl="1" indent="-457200">
              <a:buFont typeface="Arial" panose="020B0604020202020204" pitchFamily="34" charset="0"/>
              <a:buChar char="•"/>
            </a:pPr>
            <a:endParaRPr lang="en-US" sz="400" dirty="0"/>
          </a:p>
          <a:p>
            <a:pPr marL="914400" lvl="1" indent="-457200">
              <a:buFont typeface="Arial" panose="020B0604020202020204" pitchFamily="34" charset="0"/>
              <a:buChar char="•"/>
            </a:pPr>
            <a:r>
              <a:rPr lang="en-US" sz="2200" dirty="0"/>
              <a:t>Numerical Examples</a:t>
            </a:r>
          </a:p>
          <a:p>
            <a:pPr marL="914400" lvl="1" indent="-457200">
              <a:buFont typeface="Arial" panose="020B0604020202020204" pitchFamily="34" charset="0"/>
              <a:buChar char="•"/>
            </a:pPr>
            <a:endParaRPr lang="en-US" sz="400" dirty="0"/>
          </a:p>
          <a:p>
            <a:pPr marL="914400" lvl="1" indent="-457200">
              <a:buFont typeface="Arial" panose="020B0604020202020204" pitchFamily="34" charset="0"/>
              <a:buChar char="•"/>
            </a:pPr>
            <a:endParaRPr lang="en-US" sz="400" dirty="0"/>
          </a:p>
          <a:p>
            <a:pPr marL="457200" indent="-457200">
              <a:buFont typeface="+mj-lt"/>
              <a:buAutoNum type="arabicPeriod"/>
            </a:pPr>
            <a:r>
              <a:rPr lang="en-US" sz="2200" dirty="0"/>
              <a:t>Summary and Future Work </a:t>
            </a:r>
          </a:p>
          <a:p>
            <a:endParaRPr lang="en-US" sz="2200" dirty="0"/>
          </a:p>
          <a:p>
            <a:pPr marL="914400" lvl="1" indent="-457200">
              <a:buFont typeface="Arial" panose="020B0604020202020204" pitchFamily="34" charset="0"/>
              <a:buChar char="•"/>
            </a:pPr>
            <a:endParaRPr lang="en-US" sz="2200" dirty="0"/>
          </a:p>
          <a:p>
            <a:pPr marL="914400" lvl="1" indent="-457200">
              <a:buFont typeface="Arial" panose="020B0604020202020204" pitchFamily="34" charset="0"/>
              <a:buChar char="•"/>
            </a:pPr>
            <a:endParaRPr lang="en-US" sz="2200" dirty="0"/>
          </a:p>
          <a:p>
            <a:endParaRPr sz="2200" dirty="0"/>
          </a:p>
        </p:txBody>
      </p:sp>
      <p:sp>
        <p:nvSpPr>
          <p:cNvPr id="2" name="Slide Number Placeholder 1">
            <a:extLst>
              <a:ext uri="{FF2B5EF4-FFF2-40B4-BE49-F238E27FC236}">
                <a16:creationId xmlns:a16="http://schemas.microsoft.com/office/drawing/2014/main" id="{805E14DB-F505-4B6E-B151-6BAAB23A7FBF}"/>
              </a:ext>
            </a:extLst>
          </p:cNvPr>
          <p:cNvSpPr>
            <a:spLocks noGrp="1"/>
          </p:cNvSpPr>
          <p:nvPr>
            <p:ph type="sldNum" sz="quarter" idx="12"/>
          </p:nvPr>
        </p:nvSpPr>
        <p:spPr/>
        <p:txBody>
          <a:bodyPr/>
          <a:lstStyle/>
          <a:p>
            <a:fld id="{A5E55A7B-7854-E145-92D9-B491DF4BAE2D}" type="slidenum">
              <a:rPr lang="en-US" smtClean="0"/>
              <a:pPr/>
              <a:t>57</a:t>
            </a:fld>
            <a:endParaRPr lang="en-US" dirty="0"/>
          </a:p>
        </p:txBody>
      </p:sp>
      <p:sp>
        <p:nvSpPr>
          <p:cNvPr id="3" name="TextBox 2">
            <a:extLst>
              <a:ext uri="{FF2B5EF4-FFF2-40B4-BE49-F238E27FC236}">
                <a16:creationId xmlns:a16="http://schemas.microsoft.com/office/drawing/2014/main" id="{9C17EAC9-2546-4C83-9D8B-C19B660FE055}"/>
              </a:ext>
            </a:extLst>
          </p:cNvPr>
          <p:cNvSpPr txBox="1"/>
          <p:nvPr/>
        </p:nvSpPr>
        <p:spPr>
          <a:xfrm>
            <a:off x="64951" y="6479919"/>
            <a:ext cx="4911047" cy="338554"/>
          </a:xfrm>
          <a:prstGeom prst="rect">
            <a:avLst/>
          </a:prstGeom>
          <a:noFill/>
        </p:spPr>
        <p:txBody>
          <a:bodyPr wrap="square" rtlCol="0">
            <a:spAutoFit/>
          </a:bodyPr>
          <a:lstStyle/>
          <a:p>
            <a:r>
              <a:rPr lang="en-US" sz="1600" dirty="0">
                <a:cs typeface="Calibri" panose="020F0502020204030204" pitchFamily="34" charset="0"/>
              </a:rPr>
              <a:t>* Projection-based Reduced Order Model</a:t>
            </a:r>
          </a:p>
        </p:txBody>
      </p:sp>
      <p:pic>
        <p:nvPicPr>
          <p:cNvPr id="4" name="Picture 3" descr="notched-cylinder-hex-coarse-tet-fine-deformed.png">
            <a:extLst>
              <a:ext uri="{FF2B5EF4-FFF2-40B4-BE49-F238E27FC236}">
                <a16:creationId xmlns:a16="http://schemas.microsoft.com/office/drawing/2014/main" id="{1EC5274F-3932-4BA7-C07C-B0ED02DFD9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0705" y="738680"/>
            <a:ext cx="3614888" cy="2470775"/>
          </a:xfrm>
          <a:prstGeom prst="rect">
            <a:avLst/>
          </a:prstGeom>
        </p:spPr>
      </p:pic>
    </p:spTree>
    <p:extLst>
      <p:ext uri="{BB962C8B-B14F-4D97-AF65-F5344CB8AC3E}">
        <p14:creationId xmlns:p14="http://schemas.microsoft.com/office/powerpoint/2010/main" val="121394500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58</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8" y="232552"/>
            <a:ext cx="10471608" cy="570225"/>
          </a:xfrm>
        </p:spPr>
        <p:txBody>
          <a:bodyPr/>
          <a:lstStyle/>
          <a:p>
            <a:r>
              <a:rPr lang="en-US" dirty="0"/>
              <a:t>Schwarz Extensions to FOM-ROM and ROM-ROM Couplings</a:t>
            </a:r>
          </a:p>
        </p:txBody>
      </p:sp>
      <p:sp>
        <p:nvSpPr>
          <p:cNvPr id="7" name="Slide Number Placeholder 3"/>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58</a:t>
            </a:fld>
            <a:endParaRPr lang="en-US" dirty="0"/>
          </a:p>
        </p:txBody>
      </p:sp>
      <p:sp>
        <p:nvSpPr>
          <p:cNvPr id="8" name="TextBox 7">
            <a:extLst>
              <a:ext uri="{FF2B5EF4-FFF2-40B4-BE49-F238E27FC236}">
                <a16:creationId xmlns:a16="http://schemas.microsoft.com/office/drawing/2014/main" id="{38D52781-F021-4DA5-84BC-0E26EC4A5161}"/>
              </a:ext>
            </a:extLst>
          </p:cNvPr>
          <p:cNvSpPr txBox="1"/>
          <p:nvPr/>
        </p:nvSpPr>
        <p:spPr>
          <a:xfrm>
            <a:off x="169382" y="812182"/>
            <a:ext cx="12116797" cy="7140416"/>
          </a:xfrm>
          <a:prstGeom prst="rect">
            <a:avLst/>
          </a:prstGeom>
          <a:noFill/>
        </p:spPr>
        <p:txBody>
          <a:bodyPr wrap="square">
            <a:spAutoFit/>
          </a:bodyPr>
          <a:lstStyle/>
          <a:p>
            <a:r>
              <a:rPr lang="en-US" sz="2000" b="1" i="1" dirty="0">
                <a:solidFill>
                  <a:srgbClr val="0070C0"/>
                </a:solidFill>
              </a:rPr>
              <a:t>Choice of domain decomposition</a:t>
            </a:r>
          </a:p>
          <a:p>
            <a:pPr marL="342900" indent="-342900">
              <a:buFont typeface="Arial" panose="020B0604020202020204" pitchFamily="34" charset="0"/>
              <a:buChar char="•"/>
            </a:pPr>
            <a:endParaRPr lang="en-US" sz="400" dirty="0"/>
          </a:p>
          <a:p>
            <a:pPr marL="342900" indent="-342900">
              <a:buFont typeface="Arial" panose="020B0604020202020204" pitchFamily="34" charset="0"/>
              <a:buChar char="•"/>
            </a:pPr>
            <a:r>
              <a:rPr lang="en-US" sz="2000" b="1" dirty="0"/>
              <a:t>Overlapping</a:t>
            </a:r>
            <a:r>
              <a:rPr lang="en-US" sz="2000" dirty="0"/>
              <a:t> vs. </a:t>
            </a:r>
            <a:r>
              <a:rPr lang="en-US" sz="2000" b="1" dirty="0"/>
              <a:t>non-overlapping </a:t>
            </a:r>
            <a:r>
              <a:rPr lang="en-US" sz="2000" dirty="0"/>
              <a:t>domain decomposition?</a:t>
            </a:r>
          </a:p>
          <a:p>
            <a:pPr marL="342900" indent="-342900">
              <a:buFont typeface="Arial" panose="020B0604020202020204" pitchFamily="34" charset="0"/>
              <a:buChar char="•"/>
            </a:pPr>
            <a:endParaRPr lang="en-US" sz="400" dirty="0"/>
          </a:p>
          <a:p>
            <a:pPr marL="800100" lvl="1" indent="-342900">
              <a:buFont typeface="Wingdings" panose="05000000000000000000" pitchFamily="2" charset="2"/>
              <a:buChar char="Ø"/>
            </a:pPr>
            <a:r>
              <a:rPr lang="en-US" sz="2000" dirty="0"/>
              <a:t>Non-overlapping more flexible but typically requires more Schwarz iterations</a:t>
            </a:r>
          </a:p>
          <a:p>
            <a:pPr marL="800100" lvl="1" indent="-342900">
              <a:buFont typeface="Wingdings" panose="05000000000000000000" pitchFamily="2" charset="2"/>
              <a:buChar char="Ø"/>
            </a:pPr>
            <a:endParaRPr lang="en-US" sz="400" dirty="0"/>
          </a:p>
          <a:p>
            <a:pPr marL="342900" indent="-342900">
              <a:buFont typeface="Arial" panose="020B0604020202020204" pitchFamily="34" charset="0"/>
              <a:buChar char="•"/>
            </a:pPr>
            <a:r>
              <a:rPr lang="en-US" sz="2000" b="1" dirty="0"/>
              <a:t>FOM</a:t>
            </a:r>
            <a:r>
              <a:rPr lang="en-US" sz="2000" dirty="0"/>
              <a:t> vs. </a:t>
            </a:r>
            <a:r>
              <a:rPr lang="en-US" sz="2000" b="1" dirty="0"/>
              <a:t>ROM</a:t>
            </a:r>
            <a:r>
              <a:rPr lang="en-US" sz="2000" dirty="0"/>
              <a:t> subdomain assignment?</a:t>
            </a:r>
          </a:p>
          <a:p>
            <a:pPr marL="342900" indent="-342900">
              <a:buFont typeface="Arial" panose="020B0604020202020204" pitchFamily="34" charset="0"/>
              <a:buChar char="•"/>
            </a:pPr>
            <a:endParaRPr lang="en-US" sz="400" dirty="0"/>
          </a:p>
          <a:p>
            <a:pPr marL="800100" lvl="1" indent="-342900">
              <a:buFont typeface="Wingdings" panose="05000000000000000000" pitchFamily="2" charset="2"/>
              <a:buChar char="Ø"/>
            </a:pPr>
            <a:r>
              <a:rPr lang="en-US" sz="2000" dirty="0"/>
              <a:t>Do not assign ROM to subdomains where they have no hope of approximating solution</a:t>
            </a:r>
          </a:p>
          <a:p>
            <a:pPr lvl="1"/>
            <a:endParaRPr lang="en-US" sz="400" dirty="0"/>
          </a:p>
          <a:p>
            <a:r>
              <a:rPr lang="en-US" sz="2000" b="1" i="1" dirty="0">
                <a:solidFill>
                  <a:srgbClr val="0070C0"/>
                </a:solidFill>
              </a:rPr>
              <a:t>Snapshot collection and reduced basis construction</a:t>
            </a:r>
          </a:p>
          <a:p>
            <a:endParaRPr lang="en-US" sz="400" b="1" i="1" dirty="0">
              <a:solidFill>
                <a:srgbClr val="0070C0"/>
              </a:solidFill>
            </a:endParaRPr>
          </a:p>
          <a:p>
            <a:pPr marL="342900" indent="-342900">
              <a:buFont typeface="Arial" panose="020B0604020202020204" pitchFamily="34" charset="0"/>
              <a:buChar char="•"/>
            </a:pPr>
            <a:r>
              <a:rPr lang="en-US" sz="2000" dirty="0"/>
              <a:t>Are subdomains </a:t>
            </a:r>
            <a:r>
              <a:rPr lang="en-US" sz="2000" b="1" dirty="0"/>
              <a:t>simulated independently </a:t>
            </a:r>
            <a:r>
              <a:rPr lang="en-US" sz="2000" dirty="0"/>
              <a:t>in each subdomains or together?</a:t>
            </a:r>
          </a:p>
          <a:p>
            <a:endParaRPr lang="en-US" sz="400" b="1" dirty="0">
              <a:solidFill>
                <a:srgbClr val="0070C0"/>
              </a:solidFill>
            </a:endParaRPr>
          </a:p>
          <a:p>
            <a:endParaRPr lang="en-US" sz="400" b="1" dirty="0">
              <a:solidFill>
                <a:srgbClr val="0070C0"/>
              </a:solidFill>
            </a:endParaRPr>
          </a:p>
          <a:p>
            <a:r>
              <a:rPr lang="en-US" sz="2000" b="1" i="1" dirty="0">
                <a:solidFill>
                  <a:srgbClr val="0070C0"/>
                </a:solidFill>
              </a:rPr>
              <a:t>Enforcement of boundary conditions (BCs) in ROM at Schwarz boundaries</a:t>
            </a:r>
          </a:p>
          <a:p>
            <a:endParaRPr lang="en-US" sz="400" b="1" i="1" dirty="0">
              <a:solidFill>
                <a:srgbClr val="0070C0"/>
              </a:solidFill>
            </a:endParaRPr>
          </a:p>
          <a:p>
            <a:pPr marL="342900" indent="-342900">
              <a:buFont typeface="Arial" panose="020B0604020202020204" pitchFamily="34" charset="0"/>
              <a:buChar char="•"/>
            </a:pPr>
            <a:r>
              <a:rPr lang="en-US" sz="2000" b="1" dirty="0"/>
              <a:t>Strong </a:t>
            </a:r>
            <a:r>
              <a:rPr lang="en-US" sz="2000" dirty="0"/>
              <a:t>vs. </a:t>
            </a:r>
            <a:r>
              <a:rPr lang="en-US" sz="2000" b="1" dirty="0"/>
              <a:t>weak</a:t>
            </a:r>
            <a:r>
              <a:rPr lang="en-US" sz="2000" dirty="0"/>
              <a:t> BC enforcement?</a:t>
            </a:r>
          </a:p>
          <a:p>
            <a:pPr marL="342900" indent="-342900">
              <a:buFont typeface="Arial" panose="020B0604020202020204" pitchFamily="34" charset="0"/>
              <a:buChar char="•"/>
            </a:pPr>
            <a:endParaRPr lang="en-US" sz="400" dirty="0"/>
          </a:p>
          <a:p>
            <a:pPr marL="800100" lvl="1" indent="-342900">
              <a:buFont typeface="Wingdings" panose="05000000000000000000" pitchFamily="2" charset="2"/>
              <a:buChar char="Ø"/>
            </a:pPr>
            <a:r>
              <a:rPr lang="en-US" sz="2000" dirty="0"/>
              <a:t>Strong BC enforcement difficult for some models (e.g., cell-centered finite volume, PINNs)</a:t>
            </a:r>
          </a:p>
          <a:p>
            <a:pPr marL="800100" lvl="1" indent="-342900">
              <a:buFont typeface="Wingdings" panose="05000000000000000000" pitchFamily="2" charset="2"/>
              <a:buChar char="Ø"/>
            </a:pPr>
            <a:endParaRPr lang="en-US" sz="400" dirty="0"/>
          </a:p>
          <a:p>
            <a:pPr marL="342900" indent="-342900">
              <a:buFont typeface="Arial" panose="020B0604020202020204" pitchFamily="34" charset="0"/>
              <a:buChar char="•"/>
            </a:pPr>
            <a:r>
              <a:rPr lang="en-US" sz="2000" b="1" dirty="0"/>
              <a:t>Optimizing parameters </a:t>
            </a:r>
            <a:r>
              <a:rPr lang="en-US" sz="2000" dirty="0"/>
              <a:t>in Schwarz BCs for non-overlapping Schwarz?</a:t>
            </a:r>
          </a:p>
          <a:p>
            <a:pPr marL="342900" indent="-342900">
              <a:buFont typeface="Arial" panose="020B0604020202020204" pitchFamily="34" charset="0"/>
              <a:buChar char="•"/>
            </a:pPr>
            <a:endParaRPr lang="en-US" sz="400" b="1" i="1" dirty="0"/>
          </a:p>
          <a:p>
            <a:r>
              <a:rPr lang="en-US" sz="2000" b="1" i="1" dirty="0">
                <a:solidFill>
                  <a:srgbClr val="0070C0"/>
                </a:solidFill>
              </a:rPr>
              <a:t>Choice of hyper-reduction</a:t>
            </a:r>
          </a:p>
          <a:p>
            <a:endParaRPr lang="en-US" sz="400" b="1" i="1" dirty="0">
              <a:solidFill>
                <a:srgbClr val="0070C0"/>
              </a:solidFill>
            </a:endParaRPr>
          </a:p>
          <a:p>
            <a:pPr marL="342900" indent="-342900">
              <a:buFont typeface="Arial" panose="020B0604020202020204" pitchFamily="34" charset="0"/>
              <a:buChar char="•"/>
            </a:pPr>
            <a:r>
              <a:rPr lang="en-US" sz="2000" dirty="0"/>
              <a:t>What </a:t>
            </a:r>
            <a:r>
              <a:rPr lang="en-US" sz="2000" b="1" dirty="0"/>
              <a:t>hyper-reduction </a:t>
            </a:r>
            <a:r>
              <a:rPr lang="en-US" sz="2000" dirty="0"/>
              <a:t>method to use?</a:t>
            </a:r>
          </a:p>
          <a:p>
            <a:pPr marL="342900" indent="-342900">
              <a:buFont typeface="Arial" panose="020B0604020202020204" pitchFamily="34" charset="0"/>
              <a:buChar char="•"/>
            </a:pPr>
            <a:endParaRPr lang="en-US" sz="400" dirty="0"/>
          </a:p>
          <a:p>
            <a:pPr marL="800100" lvl="1" indent="-342900">
              <a:buFont typeface="Wingdings" panose="05000000000000000000" pitchFamily="2" charset="2"/>
              <a:buChar char="Ø"/>
            </a:pPr>
            <a:r>
              <a:rPr lang="en-US" sz="2000" dirty="0"/>
              <a:t>Application may require particular method (e.g., ECSW for solid mechanics problems)</a:t>
            </a:r>
          </a:p>
          <a:p>
            <a:pPr marL="800100" lvl="1" indent="-342900">
              <a:buFont typeface="Wingdings" panose="05000000000000000000" pitchFamily="2" charset="2"/>
              <a:buChar char="Ø"/>
            </a:pPr>
            <a:endParaRPr lang="en-US" sz="400" dirty="0"/>
          </a:p>
          <a:p>
            <a:pPr marL="342900" indent="-342900">
              <a:buFont typeface="Arial" panose="020B0604020202020204" pitchFamily="34" charset="0"/>
              <a:buChar char="•"/>
            </a:pPr>
            <a:r>
              <a:rPr lang="en-US" sz="2000" dirty="0"/>
              <a:t>How to </a:t>
            </a:r>
            <a:r>
              <a:rPr lang="en-US" sz="2000" b="1" dirty="0"/>
              <a:t>sample Schwarz boundaries </a:t>
            </a:r>
            <a:r>
              <a:rPr lang="en-US" sz="2000" dirty="0"/>
              <a:t>in applying hyper-reduction?</a:t>
            </a:r>
          </a:p>
          <a:p>
            <a:pPr marL="342900" indent="-342900">
              <a:buFont typeface="Arial" panose="020B0604020202020204" pitchFamily="34" charset="0"/>
              <a:buChar char="•"/>
            </a:pPr>
            <a:endParaRPr lang="en-US" sz="400" dirty="0"/>
          </a:p>
          <a:p>
            <a:pPr marL="800100" lvl="1" indent="-342900">
              <a:buFont typeface="Wingdings" panose="05000000000000000000" pitchFamily="2" charset="2"/>
              <a:buChar char="Ø"/>
            </a:pPr>
            <a:r>
              <a:rPr lang="en-US" sz="2000" dirty="0"/>
              <a:t>Need to have enough sample mesh points at Schwarz boundaries to apply Schwarz</a:t>
            </a:r>
          </a:p>
          <a:p>
            <a:pPr marL="342900" indent="-342900">
              <a:buFont typeface="Arial" panose="020B0604020202020204" pitchFamily="34" charset="0"/>
              <a:buChar char="•"/>
            </a:pPr>
            <a:endParaRPr lang="en-US" sz="400" dirty="0"/>
          </a:p>
          <a:p>
            <a:endParaRPr lang="en-US" sz="2000" dirty="0"/>
          </a:p>
          <a:p>
            <a:pPr marL="342900" indent="-342900">
              <a:buFont typeface="Arial" panose="020B0604020202020204" pitchFamily="34" charset="0"/>
              <a:buChar char="•"/>
            </a:pPr>
            <a:endParaRPr lang="en-US" sz="2000" dirty="0"/>
          </a:p>
          <a:p>
            <a:pPr marL="800100" lvl="1" indent="-342900">
              <a:buFont typeface="Arial" panose="020B0604020202020204" pitchFamily="34" charset="0"/>
              <a:buChar char="•"/>
            </a:pPr>
            <a:endParaRPr lang="en-US" sz="1000" dirty="0"/>
          </a:p>
          <a:p>
            <a:pPr marL="800100" lvl="1" indent="-342900">
              <a:buFont typeface="Arial" panose="020B0604020202020204" pitchFamily="34" charset="0"/>
              <a:buChar char="•"/>
            </a:pPr>
            <a:endParaRPr lang="en-US" sz="400" dirty="0"/>
          </a:p>
        </p:txBody>
      </p:sp>
    </p:spTree>
    <p:extLst>
      <p:ext uri="{BB962C8B-B14F-4D97-AF65-F5344CB8AC3E}">
        <p14:creationId xmlns:p14="http://schemas.microsoft.com/office/powerpoint/2010/main" val="3822044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15" end="1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17" end="1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19" end="1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21" end="2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23" end="2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xEl>
                                              <p:pRg st="25" end="2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
                                            <p:txEl>
                                              <p:pRg st="27" end="27"/>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xEl>
                                              <p:pRg st="29" end="29"/>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
                                            <p:txEl>
                                              <p:pRg st="31" end="3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4DEDE73E-F27A-4E8A-AFEC-DAC5059E9626}"/>
              </a:ext>
            </a:extLst>
          </p:cNvPr>
          <p:cNvPicPr>
            <a:picLocks noChangeAspect="1"/>
          </p:cNvPicPr>
          <p:nvPr/>
        </p:nvPicPr>
        <p:blipFill>
          <a:blip r:embed="rId3"/>
          <a:stretch>
            <a:fillRect/>
          </a:stretch>
        </p:blipFill>
        <p:spPr>
          <a:xfrm>
            <a:off x="6550225" y="3808504"/>
            <a:ext cx="4983447" cy="2671415"/>
          </a:xfrm>
          <a:prstGeom prst="rect">
            <a:avLst/>
          </a:prstGeom>
        </p:spPr>
      </p:pic>
      <p:sp>
        <p:nvSpPr>
          <p:cNvPr id="101" name="TextShape 1"/>
          <p:cNvSpPr txBox="1"/>
          <p:nvPr/>
        </p:nvSpPr>
        <p:spPr>
          <a:xfrm>
            <a:off x="742950" y="-8685"/>
            <a:ext cx="8229240" cy="991440"/>
          </a:xfrm>
          <a:prstGeom prst="rect">
            <a:avLst/>
          </a:prstGeom>
          <a:noFill/>
          <a:ln>
            <a:noFill/>
          </a:ln>
        </p:spPr>
        <p:txBody>
          <a:bodyPr anchor="ctr"/>
          <a:lstStyle/>
          <a:p>
            <a:r>
              <a:rPr lang="en-US" sz="2800" dirty="0">
                <a:latin typeface="Gill Sans MT" panose="020B0502020104020203" pitchFamily="34" charset="0"/>
              </a:rPr>
              <a:t>Outline</a:t>
            </a:r>
            <a:endParaRPr sz="2800" dirty="0">
              <a:latin typeface="Gill Sans MT" panose="020B0502020104020203" pitchFamily="34" charset="0"/>
            </a:endParaRPr>
          </a:p>
        </p:txBody>
      </p:sp>
      <p:sp>
        <p:nvSpPr>
          <p:cNvPr id="102" name="TextShape 2"/>
          <p:cNvSpPr txBox="1"/>
          <p:nvPr/>
        </p:nvSpPr>
        <p:spPr>
          <a:xfrm>
            <a:off x="198449" y="951071"/>
            <a:ext cx="6726226" cy="5348870"/>
          </a:xfrm>
          <a:prstGeom prst="rect">
            <a:avLst/>
          </a:prstGeom>
          <a:noFill/>
          <a:ln>
            <a:noFill/>
          </a:ln>
        </p:spPr>
        <p:txBody>
          <a:bodyPr/>
          <a:lstStyle/>
          <a:p>
            <a:pPr marL="457200" indent="-457200">
              <a:buAutoNum type="arabicPeriod"/>
            </a:pPr>
            <a:r>
              <a:rPr lang="en-US" sz="2200" dirty="0"/>
              <a:t>Schwarz Alternating Method for Coupling of Full Order Models (FOMs) in Solid Mechanics</a:t>
            </a:r>
          </a:p>
          <a:p>
            <a:pPr marL="457200" indent="-457200">
              <a:buAutoNum type="arabicPeriod"/>
            </a:pPr>
            <a:endParaRPr lang="en-US" sz="400" dirty="0"/>
          </a:p>
          <a:p>
            <a:pPr marL="914400" lvl="1" indent="-457200">
              <a:buFont typeface="Arial" panose="020B0604020202020204" pitchFamily="34" charset="0"/>
              <a:buChar char="•"/>
            </a:pPr>
            <a:r>
              <a:rPr lang="en-US" sz="2200" dirty="0"/>
              <a:t>Motivation &amp; Background</a:t>
            </a:r>
          </a:p>
          <a:p>
            <a:pPr marL="914400" lvl="1" indent="-457200">
              <a:buFont typeface="Arial" panose="020B0604020202020204" pitchFamily="34" charset="0"/>
              <a:buChar char="•"/>
            </a:pPr>
            <a:endParaRPr lang="en-US" sz="400" dirty="0"/>
          </a:p>
          <a:p>
            <a:pPr marL="914400" lvl="1" indent="-457200">
              <a:buFont typeface="Arial" panose="020B0604020202020204" pitchFamily="34" charset="0"/>
              <a:buChar char="•"/>
            </a:pPr>
            <a:r>
              <a:rPr lang="en-US" sz="2200" dirty="0"/>
              <a:t>Quasistatic Formulation</a:t>
            </a:r>
          </a:p>
          <a:p>
            <a:pPr marL="914400" lvl="1" indent="-457200">
              <a:buFont typeface="Arial" panose="020B0604020202020204" pitchFamily="34" charset="0"/>
              <a:buChar char="•"/>
            </a:pPr>
            <a:endParaRPr lang="en-US" sz="400" dirty="0"/>
          </a:p>
          <a:p>
            <a:pPr marL="1371600" lvl="2" indent="-457200">
              <a:buFont typeface="Wingdings" panose="05000000000000000000" pitchFamily="2" charset="2"/>
              <a:buChar char="Ø"/>
            </a:pPr>
            <a:r>
              <a:rPr lang="en-US" sz="2200" dirty="0"/>
              <a:t>Numerical Examples</a:t>
            </a:r>
          </a:p>
          <a:p>
            <a:pPr marL="1371600" lvl="2" indent="-457200">
              <a:buFont typeface="Wingdings" panose="05000000000000000000" pitchFamily="2" charset="2"/>
              <a:buChar char="Ø"/>
            </a:pPr>
            <a:endParaRPr lang="en-US" sz="400" dirty="0"/>
          </a:p>
          <a:p>
            <a:pPr marL="914400" lvl="1" indent="-457200">
              <a:buFont typeface="Arial" panose="020B0604020202020204" pitchFamily="34" charset="0"/>
              <a:buChar char="•"/>
            </a:pPr>
            <a:r>
              <a:rPr lang="en-US" sz="2200" dirty="0"/>
              <a:t>Extension to Dynamics </a:t>
            </a:r>
          </a:p>
          <a:p>
            <a:pPr marL="914400" lvl="1" indent="-457200">
              <a:buFont typeface="Arial" panose="020B0604020202020204" pitchFamily="34" charset="0"/>
              <a:buChar char="•"/>
            </a:pPr>
            <a:endParaRPr lang="en-US" sz="400" dirty="0"/>
          </a:p>
          <a:p>
            <a:pPr marL="1371600" lvl="2" indent="-457200">
              <a:buFont typeface="Wingdings" panose="05000000000000000000" pitchFamily="2" charset="2"/>
              <a:buChar char="Ø"/>
            </a:pPr>
            <a:r>
              <a:rPr lang="en-US" sz="2200" dirty="0"/>
              <a:t>Numerical Examples</a:t>
            </a:r>
          </a:p>
          <a:p>
            <a:pPr marL="1371600" lvl="2" indent="-457200">
              <a:buFont typeface="Wingdings" panose="05000000000000000000" pitchFamily="2" charset="2"/>
              <a:buChar char="Ø"/>
            </a:pPr>
            <a:endParaRPr lang="en-US" sz="400" dirty="0"/>
          </a:p>
          <a:p>
            <a:pPr marL="1371600" lvl="2" indent="-457200">
              <a:buFont typeface="Wingdings" panose="05000000000000000000" pitchFamily="2" charset="2"/>
              <a:buChar char="Ø"/>
            </a:pPr>
            <a:endParaRPr lang="en-US" sz="400" dirty="0"/>
          </a:p>
          <a:p>
            <a:pPr marL="457200" indent="-457200">
              <a:buAutoNum type="arabicPeriod"/>
            </a:pPr>
            <a:r>
              <a:rPr lang="en-US" sz="2200" b="1" dirty="0"/>
              <a:t>Schwarz Alternating Method for FOM-ROM* and ROM-ROM Coupling</a:t>
            </a:r>
          </a:p>
          <a:p>
            <a:pPr marL="457200" indent="-457200">
              <a:buAutoNum type="arabicPeriod"/>
            </a:pPr>
            <a:endParaRPr lang="en-US" sz="400" dirty="0"/>
          </a:p>
          <a:p>
            <a:pPr marL="914400" lvl="1" indent="-457200">
              <a:buFont typeface="Arial" panose="020B0604020202020204" pitchFamily="34" charset="0"/>
              <a:buChar char="•"/>
            </a:pPr>
            <a:r>
              <a:rPr lang="en-US" sz="2200" dirty="0"/>
              <a:t>Motivation &amp; Background </a:t>
            </a:r>
          </a:p>
          <a:p>
            <a:pPr marL="914400" lvl="1" indent="-457200">
              <a:buFont typeface="Arial" panose="020B0604020202020204" pitchFamily="34" charset="0"/>
              <a:buChar char="•"/>
            </a:pPr>
            <a:endParaRPr lang="en-US" sz="400" dirty="0"/>
          </a:p>
          <a:p>
            <a:pPr marL="914400" lvl="1" indent="-457200">
              <a:buFont typeface="Arial" panose="020B0604020202020204" pitchFamily="34" charset="0"/>
              <a:buChar char="•"/>
            </a:pPr>
            <a:r>
              <a:rPr lang="en-US" sz="2200" dirty="0"/>
              <a:t>Formulation</a:t>
            </a:r>
          </a:p>
          <a:p>
            <a:pPr marL="914400" lvl="1" indent="-457200">
              <a:buFont typeface="Arial" panose="020B0604020202020204" pitchFamily="34" charset="0"/>
              <a:buChar char="•"/>
            </a:pPr>
            <a:endParaRPr lang="en-US" sz="400" dirty="0"/>
          </a:p>
          <a:p>
            <a:pPr marL="914400" lvl="1" indent="-457200">
              <a:buFont typeface="Arial" panose="020B0604020202020204" pitchFamily="34" charset="0"/>
              <a:buChar char="•"/>
            </a:pPr>
            <a:r>
              <a:rPr lang="en-US" sz="2200" b="1" dirty="0"/>
              <a:t>Numerical Examples</a:t>
            </a:r>
          </a:p>
          <a:p>
            <a:pPr marL="914400" lvl="1" indent="-457200">
              <a:buFont typeface="Arial" panose="020B0604020202020204" pitchFamily="34" charset="0"/>
              <a:buChar char="•"/>
            </a:pPr>
            <a:endParaRPr lang="en-US" sz="400" dirty="0"/>
          </a:p>
          <a:p>
            <a:pPr marL="914400" lvl="1" indent="-457200">
              <a:buFont typeface="Arial" panose="020B0604020202020204" pitchFamily="34" charset="0"/>
              <a:buChar char="•"/>
            </a:pPr>
            <a:endParaRPr lang="en-US" sz="400" dirty="0"/>
          </a:p>
          <a:p>
            <a:pPr marL="457200" indent="-457200">
              <a:buFont typeface="+mj-lt"/>
              <a:buAutoNum type="arabicPeriod"/>
            </a:pPr>
            <a:r>
              <a:rPr lang="en-US" sz="2200" dirty="0"/>
              <a:t>Summary and Future Work </a:t>
            </a:r>
          </a:p>
          <a:p>
            <a:endParaRPr lang="en-US" sz="2200" dirty="0"/>
          </a:p>
          <a:p>
            <a:pPr marL="914400" lvl="1" indent="-457200">
              <a:buFont typeface="Arial" panose="020B0604020202020204" pitchFamily="34" charset="0"/>
              <a:buChar char="•"/>
            </a:pPr>
            <a:endParaRPr lang="en-US" sz="2200" dirty="0"/>
          </a:p>
          <a:p>
            <a:pPr marL="914400" lvl="1" indent="-457200">
              <a:buFont typeface="Arial" panose="020B0604020202020204" pitchFamily="34" charset="0"/>
              <a:buChar char="•"/>
            </a:pPr>
            <a:endParaRPr lang="en-US" sz="2200" dirty="0"/>
          </a:p>
          <a:p>
            <a:endParaRPr sz="2200" dirty="0"/>
          </a:p>
        </p:txBody>
      </p:sp>
      <p:sp>
        <p:nvSpPr>
          <p:cNvPr id="2" name="Slide Number Placeholder 1">
            <a:extLst>
              <a:ext uri="{FF2B5EF4-FFF2-40B4-BE49-F238E27FC236}">
                <a16:creationId xmlns:a16="http://schemas.microsoft.com/office/drawing/2014/main" id="{805E14DB-F505-4B6E-B151-6BAAB23A7FBF}"/>
              </a:ext>
            </a:extLst>
          </p:cNvPr>
          <p:cNvSpPr>
            <a:spLocks noGrp="1"/>
          </p:cNvSpPr>
          <p:nvPr>
            <p:ph type="sldNum" sz="quarter" idx="12"/>
          </p:nvPr>
        </p:nvSpPr>
        <p:spPr/>
        <p:txBody>
          <a:bodyPr/>
          <a:lstStyle/>
          <a:p>
            <a:fld id="{A5E55A7B-7854-E145-92D9-B491DF4BAE2D}" type="slidenum">
              <a:rPr lang="en-US" smtClean="0"/>
              <a:pPr/>
              <a:t>59</a:t>
            </a:fld>
            <a:endParaRPr lang="en-US" dirty="0"/>
          </a:p>
        </p:txBody>
      </p:sp>
      <p:sp>
        <p:nvSpPr>
          <p:cNvPr id="3" name="TextBox 2">
            <a:extLst>
              <a:ext uri="{FF2B5EF4-FFF2-40B4-BE49-F238E27FC236}">
                <a16:creationId xmlns:a16="http://schemas.microsoft.com/office/drawing/2014/main" id="{9C17EAC9-2546-4C83-9D8B-C19B660FE055}"/>
              </a:ext>
            </a:extLst>
          </p:cNvPr>
          <p:cNvSpPr txBox="1"/>
          <p:nvPr/>
        </p:nvSpPr>
        <p:spPr>
          <a:xfrm>
            <a:off x="64951" y="6479919"/>
            <a:ext cx="4911047" cy="338554"/>
          </a:xfrm>
          <a:prstGeom prst="rect">
            <a:avLst/>
          </a:prstGeom>
          <a:noFill/>
        </p:spPr>
        <p:txBody>
          <a:bodyPr wrap="square" rtlCol="0">
            <a:spAutoFit/>
          </a:bodyPr>
          <a:lstStyle/>
          <a:p>
            <a:r>
              <a:rPr lang="en-US" sz="1600" dirty="0">
                <a:cs typeface="Calibri" panose="020F0502020204030204" pitchFamily="34" charset="0"/>
              </a:rPr>
              <a:t>* Projection-based Reduced Order Model</a:t>
            </a:r>
          </a:p>
        </p:txBody>
      </p:sp>
      <p:pic>
        <p:nvPicPr>
          <p:cNvPr id="4" name="Picture 3" descr="notched-cylinder-hex-coarse-tet-fine-deformed.png">
            <a:extLst>
              <a:ext uri="{FF2B5EF4-FFF2-40B4-BE49-F238E27FC236}">
                <a16:creationId xmlns:a16="http://schemas.microsoft.com/office/drawing/2014/main" id="{1EC5274F-3932-4BA7-C07C-B0ED02DFD9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0705" y="738680"/>
            <a:ext cx="3614888" cy="2470775"/>
          </a:xfrm>
          <a:prstGeom prst="rect">
            <a:avLst/>
          </a:prstGeom>
        </p:spPr>
      </p:pic>
    </p:spTree>
    <p:extLst>
      <p:ext uri="{BB962C8B-B14F-4D97-AF65-F5344CB8AC3E}">
        <p14:creationId xmlns:p14="http://schemas.microsoft.com/office/powerpoint/2010/main" val="79110484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6</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8" y="359772"/>
            <a:ext cx="10471608" cy="570225"/>
          </a:xfrm>
        </p:spPr>
        <p:txBody>
          <a:bodyPr/>
          <a:lstStyle/>
          <a:p>
            <a:r>
              <a:rPr lang="en-US" dirty="0"/>
              <a:t>Schwarz Alternating Method for Domain Decomposition</a:t>
            </a:r>
          </a:p>
        </p:txBody>
      </p:sp>
      <p:sp>
        <p:nvSpPr>
          <p:cNvPr id="6" name="Content Placeholder 2">
            <a:extLst>
              <a:ext uri="{FF2B5EF4-FFF2-40B4-BE49-F238E27FC236}">
                <a16:creationId xmlns:a16="http://schemas.microsoft.com/office/drawing/2014/main" id="{D8A0A0C0-1A94-405F-8A7F-0BAFE64EEDAF}"/>
              </a:ext>
            </a:extLst>
          </p:cNvPr>
          <p:cNvSpPr txBox="1">
            <a:spLocks/>
          </p:cNvSpPr>
          <p:nvPr/>
        </p:nvSpPr>
        <p:spPr bwMode="auto">
          <a:xfrm>
            <a:off x="75570" y="906900"/>
            <a:ext cx="9636253" cy="16267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a:buFont typeface="Arial" panose="020B0604020202020204" pitchFamily="34" charset="0"/>
              <a:buChar char="•"/>
              <a:defRPr/>
            </a:pPr>
            <a:r>
              <a:rPr lang="en-US" sz="2000" kern="1200" dirty="0">
                <a:latin typeface="+mn-lt"/>
                <a:cs typeface="Calibri" pitchFamily="34" charset="0"/>
              </a:rPr>
              <a:t>Proposed in 1870 by H. Schwarz for solving Laplace</a:t>
            </a:r>
            <a:r>
              <a:rPr lang="en-US" sz="2000" dirty="0">
                <a:latin typeface="+mn-lt"/>
                <a:cs typeface="Calibri" pitchFamily="34" charset="0"/>
              </a:rPr>
              <a:t> PDE</a:t>
            </a:r>
            <a:r>
              <a:rPr lang="en-US" sz="2000" kern="1200" dirty="0">
                <a:latin typeface="+mn-lt"/>
                <a:cs typeface="Calibri" pitchFamily="34" charset="0"/>
              </a:rPr>
              <a:t> on irregular domains.</a:t>
            </a:r>
          </a:p>
        </p:txBody>
      </p:sp>
      <p:sp>
        <p:nvSpPr>
          <p:cNvPr id="7" name="Subtitle 2">
            <a:extLst>
              <a:ext uri="{FF2B5EF4-FFF2-40B4-BE49-F238E27FC236}">
                <a16:creationId xmlns:a16="http://schemas.microsoft.com/office/drawing/2014/main" id="{50246849-77D0-4BB4-BD3A-9AD6A03843B2}"/>
              </a:ext>
            </a:extLst>
          </p:cNvPr>
          <p:cNvSpPr txBox="1">
            <a:spLocks/>
          </p:cNvSpPr>
          <p:nvPr/>
        </p:nvSpPr>
        <p:spPr bwMode="auto">
          <a:xfrm>
            <a:off x="9239297" y="1760447"/>
            <a:ext cx="3294437" cy="4193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lgn="ctr">
              <a:buNone/>
            </a:pPr>
            <a:r>
              <a:rPr lang="en-US" sz="1400" dirty="0">
                <a:latin typeface="+mn-lt"/>
              </a:rPr>
              <a:t>H. Schwarz (1843–1921)</a:t>
            </a:r>
            <a:endParaRPr lang="en-US" sz="1400" i="1" dirty="0">
              <a:latin typeface="+mn-lt"/>
            </a:endParaRPr>
          </a:p>
        </p:txBody>
      </p:sp>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53D41122-2A71-4192-8365-409D47AA4BBB}"/>
                  </a:ext>
                </a:extLst>
              </p:cNvPr>
              <p:cNvSpPr txBox="1">
                <a:spLocks/>
              </p:cNvSpPr>
              <p:nvPr/>
            </p:nvSpPr>
            <p:spPr bwMode="auto">
              <a:xfrm>
                <a:off x="125730" y="2470633"/>
                <a:ext cx="8655820" cy="2431385"/>
              </a:xfrm>
              <a:prstGeom prst="rect">
                <a:avLst/>
              </a:prstGeom>
              <a:no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buNone/>
                  <a:defRPr/>
                </a:pPr>
                <a:r>
                  <a:rPr lang="en-US" sz="1900" b="1" i="1" dirty="0">
                    <a:latin typeface="+mn-lt"/>
                    <a:cs typeface="Calibri" pitchFamily="34" charset="0"/>
                  </a:rPr>
                  <a:t>Initialize:</a:t>
                </a:r>
              </a:p>
              <a:p>
                <a:pPr>
                  <a:buFont typeface="Arial" panose="020B0604020202020204" pitchFamily="34" charset="0"/>
                  <a:buChar char="•"/>
                  <a:defRPr/>
                </a:pPr>
                <a:r>
                  <a:rPr lang="en-US" sz="1900" dirty="0">
                    <a:latin typeface="+mn-lt"/>
                    <a:cs typeface="Calibri" pitchFamily="34" charset="0"/>
                  </a:rPr>
                  <a:t>Solve PDE by any method on </a:t>
                </a:r>
                <a14:m>
                  <m:oMath xmlns:m="http://schemas.openxmlformats.org/officeDocument/2006/math">
                    <m:sSub>
                      <m:sSubPr>
                        <m:ctrlPr>
                          <a:rPr lang="en-US" sz="1900" i="1" smtClean="0">
                            <a:latin typeface="Cambria Math" panose="02040503050406030204" pitchFamily="18" charset="0"/>
                            <a:cs typeface="Calibri" pitchFamily="34" charset="0"/>
                          </a:rPr>
                        </m:ctrlPr>
                      </m:sSubPr>
                      <m:e>
                        <m:r>
                          <m:rPr>
                            <m:sty m:val="p"/>
                          </m:rPr>
                          <a:rPr lang="el-GR" sz="1900" i="1" smtClean="0">
                            <a:latin typeface="Cambria Math" panose="02040503050406030204" pitchFamily="18" charset="0"/>
                            <a:ea typeface="Cambria Math" panose="02040503050406030204" pitchFamily="18" charset="0"/>
                            <a:cs typeface="Calibri" pitchFamily="34" charset="0"/>
                          </a:rPr>
                          <m:t>Ω</m:t>
                        </m:r>
                      </m:e>
                      <m:sub>
                        <m:r>
                          <a:rPr lang="en-US" sz="1900" b="0" i="1" smtClean="0">
                            <a:latin typeface="Cambria Math" panose="02040503050406030204" pitchFamily="18" charset="0"/>
                            <a:cs typeface="Calibri" pitchFamily="34" charset="0"/>
                          </a:rPr>
                          <m:t>1</m:t>
                        </m:r>
                      </m:sub>
                    </m:sSub>
                  </m:oMath>
                </a14:m>
                <a:r>
                  <a:rPr lang="en-US" sz="1900" dirty="0">
                    <a:latin typeface="+mn-lt"/>
                    <a:cs typeface="Calibri" pitchFamily="34" charset="0"/>
                  </a:rPr>
                  <a:t> w/ initial guess for transmission BCs on </a:t>
                </a:r>
                <a14:m>
                  <m:oMath xmlns:m="http://schemas.openxmlformats.org/officeDocument/2006/math">
                    <m:sSub>
                      <m:sSubPr>
                        <m:ctrlPr>
                          <a:rPr lang="en-US" sz="1900" i="1" smtClean="0">
                            <a:latin typeface="Cambria Math" panose="02040503050406030204" pitchFamily="18" charset="0"/>
                            <a:cs typeface="Calibri" pitchFamily="34" charset="0"/>
                          </a:rPr>
                        </m:ctrlPr>
                      </m:sSubPr>
                      <m:e>
                        <m:r>
                          <m:rPr>
                            <m:sty m:val="p"/>
                          </m:rPr>
                          <a:rPr lang="el-GR" sz="1900" i="1" smtClean="0">
                            <a:latin typeface="Cambria Math" panose="02040503050406030204" pitchFamily="18" charset="0"/>
                            <a:ea typeface="Cambria Math" panose="02040503050406030204" pitchFamily="18" charset="0"/>
                            <a:cs typeface="Calibri" pitchFamily="34" charset="0"/>
                          </a:rPr>
                          <m:t>Γ</m:t>
                        </m:r>
                      </m:e>
                      <m:sub>
                        <m:r>
                          <a:rPr lang="en-US" sz="1900" b="0" i="1" smtClean="0">
                            <a:latin typeface="Cambria Math" panose="02040503050406030204" pitchFamily="18" charset="0"/>
                            <a:cs typeface="Calibri" pitchFamily="34" charset="0"/>
                          </a:rPr>
                          <m:t>1</m:t>
                        </m:r>
                      </m:sub>
                    </m:sSub>
                  </m:oMath>
                </a14:m>
                <a:r>
                  <a:rPr lang="en-US" sz="1900" dirty="0">
                    <a:latin typeface="+mn-lt"/>
                    <a:cs typeface="Calibri" pitchFamily="34" charset="0"/>
                  </a:rPr>
                  <a:t>.</a:t>
                </a:r>
              </a:p>
              <a:p>
                <a:pPr marL="0" indent="0">
                  <a:buNone/>
                  <a:defRPr/>
                </a:pPr>
                <a:r>
                  <a:rPr lang="en-US" sz="1900" b="1" i="1" dirty="0">
                    <a:latin typeface="+mn-lt"/>
                    <a:cs typeface="Calibri" pitchFamily="34" charset="0"/>
                  </a:rPr>
                  <a:t>Iterate until convergence:</a:t>
                </a:r>
              </a:p>
              <a:p>
                <a:pPr>
                  <a:buFont typeface="Arial" panose="020B0604020202020204" pitchFamily="34" charset="0"/>
                  <a:buChar char="•"/>
                  <a:defRPr/>
                </a:pPr>
                <a:r>
                  <a:rPr lang="en-US" sz="1900" dirty="0">
                    <a:latin typeface="+mn-lt"/>
                    <a:cs typeface="Calibri" pitchFamily="34" charset="0"/>
                  </a:rPr>
                  <a:t>Solve PDE by any method on </a:t>
                </a:r>
                <a14:m>
                  <m:oMath xmlns:m="http://schemas.openxmlformats.org/officeDocument/2006/math">
                    <m:sSub>
                      <m:sSubPr>
                        <m:ctrlPr>
                          <a:rPr lang="en-US" sz="1900" i="1">
                            <a:latin typeface="Cambria Math" panose="02040503050406030204" pitchFamily="18" charset="0"/>
                            <a:cs typeface="Calibri" pitchFamily="34" charset="0"/>
                          </a:rPr>
                        </m:ctrlPr>
                      </m:sSubPr>
                      <m:e>
                        <m:r>
                          <m:rPr>
                            <m:sty m:val="p"/>
                          </m:rPr>
                          <a:rPr lang="el-GR" sz="1900" i="1">
                            <a:latin typeface="Cambria Math" panose="02040503050406030204" pitchFamily="18" charset="0"/>
                            <a:ea typeface="Cambria Math" panose="02040503050406030204" pitchFamily="18" charset="0"/>
                            <a:cs typeface="Calibri" pitchFamily="34" charset="0"/>
                          </a:rPr>
                          <m:t>Ω</m:t>
                        </m:r>
                      </m:e>
                      <m:sub>
                        <m:r>
                          <a:rPr lang="en-US" sz="1900" b="0" i="1" smtClean="0">
                            <a:latin typeface="Cambria Math" panose="02040503050406030204" pitchFamily="18" charset="0"/>
                            <a:ea typeface="Cambria Math" panose="02040503050406030204" pitchFamily="18" charset="0"/>
                            <a:cs typeface="Calibri" pitchFamily="34" charset="0"/>
                          </a:rPr>
                          <m:t>2</m:t>
                        </m:r>
                      </m:sub>
                    </m:sSub>
                  </m:oMath>
                </a14:m>
                <a:r>
                  <a:rPr lang="en-US" sz="1900" baseline="-25000" dirty="0">
                    <a:latin typeface="+mn-lt"/>
                    <a:cs typeface="Wingdings 2" charset="2"/>
                  </a:rPr>
                  <a:t> </a:t>
                </a:r>
                <a:r>
                  <a:rPr lang="en-US" sz="1900" dirty="0">
                    <a:latin typeface="+mn-lt"/>
                    <a:cs typeface="Calibri" pitchFamily="34" charset="0"/>
                  </a:rPr>
                  <a:t>w/ transmission BCs on </a:t>
                </a:r>
                <a14:m>
                  <m:oMath xmlns:m="http://schemas.openxmlformats.org/officeDocument/2006/math">
                    <m:sSub>
                      <m:sSubPr>
                        <m:ctrlPr>
                          <a:rPr lang="en-US" sz="1900" i="1">
                            <a:latin typeface="Cambria Math" panose="02040503050406030204" pitchFamily="18" charset="0"/>
                            <a:cs typeface="Calibri" pitchFamily="34" charset="0"/>
                          </a:rPr>
                        </m:ctrlPr>
                      </m:sSubPr>
                      <m:e>
                        <m:r>
                          <m:rPr>
                            <m:sty m:val="p"/>
                          </m:rPr>
                          <a:rPr lang="el-GR" sz="1900" i="1">
                            <a:latin typeface="Cambria Math" panose="02040503050406030204" pitchFamily="18" charset="0"/>
                            <a:ea typeface="Cambria Math" panose="02040503050406030204" pitchFamily="18" charset="0"/>
                            <a:cs typeface="Calibri" pitchFamily="34" charset="0"/>
                          </a:rPr>
                          <m:t>Γ</m:t>
                        </m:r>
                      </m:e>
                      <m:sub>
                        <m:r>
                          <a:rPr lang="en-US" sz="1900" b="0" i="1" smtClean="0">
                            <a:latin typeface="Cambria Math" panose="02040503050406030204" pitchFamily="18" charset="0"/>
                            <a:cs typeface="Calibri" pitchFamily="34" charset="0"/>
                          </a:rPr>
                          <m:t>2</m:t>
                        </m:r>
                      </m:sub>
                    </m:sSub>
                  </m:oMath>
                </a14:m>
                <a:r>
                  <a:rPr lang="en-US" sz="1900" baseline="-25000" dirty="0">
                    <a:latin typeface="+mn-lt"/>
                    <a:cs typeface="Wingdings 2" charset="2"/>
                  </a:rPr>
                  <a:t> </a:t>
                </a:r>
                <a:r>
                  <a:rPr lang="en-US" sz="1900" dirty="0">
                    <a:latin typeface="+mn-lt"/>
                    <a:cs typeface="Calibri" pitchFamily="34" charset="0"/>
                  </a:rPr>
                  <a:t>based on values just obtained for </a:t>
                </a:r>
                <a14:m>
                  <m:oMath xmlns:m="http://schemas.openxmlformats.org/officeDocument/2006/math">
                    <m:sSub>
                      <m:sSubPr>
                        <m:ctrlPr>
                          <a:rPr lang="en-US" sz="1900" i="1">
                            <a:latin typeface="Cambria Math" panose="02040503050406030204" pitchFamily="18" charset="0"/>
                            <a:cs typeface="Calibri" pitchFamily="34" charset="0"/>
                          </a:rPr>
                        </m:ctrlPr>
                      </m:sSubPr>
                      <m:e>
                        <m:r>
                          <m:rPr>
                            <m:sty m:val="p"/>
                          </m:rPr>
                          <a:rPr lang="el-GR" sz="1900" i="1">
                            <a:latin typeface="Cambria Math" panose="02040503050406030204" pitchFamily="18" charset="0"/>
                            <a:ea typeface="Cambria Math" panose="02040503050406030204" pitchFamily="18" charset="0"/>
                            <a:cs typeface="Calibri" pitchFamily="34" charset="0"/>
                          </a:rPr>
                          <m:t>Ω</m:t>
                        </m:r>
                      </m:e>
                      <m:sub>
                        <m:r>
                          <a:rPr lang="en-US" sz="1900" i="1">
                            <a:latin typeface="Cambria Math" panose="02040503050406030204" pitchFamily="18" charset="0"/>
                            <a:cs typeface="Calibri" pitchFamily="34" charset="0"/>
                          </a:rPr>
                          <m:t>1</m:t>
                        </m:r>
                      </m:sub>
                    </m:sSub>
                  </m:oMath>
                </a14:m>
                <a:r>
                  <a:rPr lang="en-US" sz="1900" dirty="0">
                    <a:latin typeface="+mn-lt"/>
                    <a:cs typeface="Calibri" pitchFamily="34" charset="0"/>
                  </a:rPr>
                  <a:t>.</a:t>
                </a:r>
              </a:p>
              <a:p>
                <a:pPr>
                  <a:buFont typeface="Arial" panose="020B0604020202020204" pitchFamily="34" charset="0"/>
                  <a:buChar char="•"/>
                  <a:defRPr/>
                </a:pPr>
                <a:r>
                  <a:rPr lang="en-US" sz="1900" dirty="0">
                    <a:latin typeface="+mn-lt"/>
                    <a:cs typeface="Calibri" pitchFamily="34" charset="0"/>
                  </a:rPr>
                  <a:t>Solve PDE by any method on </a:t>
                </a:r>
                <a14:m>
                  <m:oMath xmlns:m="http://schemas.openxmlformats.org/officeDocument/2006/math">
                    <m:sSub>
                      <m:sSubPr>
                        <m:ctrlPr>
                          <a:rPr lang="en-US" sz="1900" i="1">
                            <a:latin typeface="Cambria Math" panose="02040503050406030204" pitchFamily="18" charset="0"/>
                            <a:cs typeface="Calibri" pitchFamily="34" charset="0"/>
                          </a:rPr>
                        </m:ctrlPr>
                      </m:sSubPr>
                      <m:e>
                        <m:r>
                          <m:rPr>
                            <m:sty m:val="p"/>
                          </m:rPr>
                          <a:rPr lang="el-GR" sz="1900" i="1">
                            <a:latin typeface="Cambria Math" panose="02040503050406030204" pitchFamily="18" charset="0"/>
                            <a:ea typeface="Cambria Math" panose="02040503050406030204" pitchFamily="18" charset="0"/>
                            <a:cs typeface="Calibri" pitchFamily="34" charset="0"/>
                          </a:rPr>
                          <m:t>Ω</m:t>
                        </m:r>
                      </m:e>
                      <m:sub>
                        <m:r>
                          <a:rPr lang="en-US" sz="1900" i="1">
                            <a:latin typeface="Cambria Math" panose="02040503050406030204" pitchFamily="18" charset="0"/>
                            <a:cs typeface="Calibri" pitchFamily="34" charset="0"/>
                          </a:rPr>
                          <m:t>1</m:t>
                        </m:r>
                      </m:sub>
                    </m:sSub>
                  </m:oMath>
                </a14:m>
                <a:r>
                  <a:rPr lang="en-US" sz="1900" baseline="-25000" dirty="0">
                    <a:latin typeface="+mn-lt"/>
                    <a:cs typeface="Wingdings 2" charset="2"/>
                  </a:rPr>
                  <a:t> </a:t>
                </a:r>
                <a:r>
                  <a:rPr lang="en-US" sz="1900" dirty="0">
                    <a:latin typeface="+mn-lt"/>
                    <a:cs typeface="Calibri" pitchFamily="34" charset="0"/>
                  </a:rPr>
                  <a:t>w/ transmission BCs on </a:t>
                </a:r>
                <a14:m>
                  <m:oMath xmlns:m="http://schemas.openxmlformats.org/officeDocument/2006/math">
                    <m:sSub>
                      <m:sSubPr>
                        <m:ctrlPr>
                          <a:rPr lang="en-US" sz="1900" i="1">
                            <a:latin typeface="Cambria Math" panose="02040503050406030204" pitchFamily="18" charset="0"/>
                            <a:cs typeface="Calibri" pitchFamily="34" charset="0"/>
                          </a:rPr>
                        </m:ctrlPr>
                      </m:sSubPr>
                      <m:e>
                        <m:r>
                          <m:rPr>
                            <m:sty m:val="p"/>
                          </m:rPr>
                          <a:rPr lang="el-GR" sz="1900" i="1">
                            <a:latin typeface="Cambria Math" panose="02040503050406030204" pitchFamily="18" charset="0"/>
                            <a:ea typeface="Cambria Math" panose="02040503050406030204" pitchFamily="18" charset="0"/>
                            <a:cs typeface="Calibri" pitchFamily="34" charset="0"/>
                          </a:rPr>
                          <m:t>Γ</m:t>
                        </m:r>
                      </m:e>
                      <m:sub>
                        <m:r>
                          <a:rPr lang="en-US" sz="1900" i="1">
                            <a:latin typeface="Cambria Math" panose="02040503050406030204" pitchFamily="18" charset="0"/>
                            <a:cs typeface="Calibri" pitchFamily="34" charset="0"/>
                          </a:rPr>
                          <m:t>1</m:t>
                        </m:r>
                      </m:sub>
                    </m:sSub>
                  </m:oMath>
                </a14:m>
                <a:r>
                  <a:rPr lang="en-US" sz="1900" baseline="-25000" dirty="0">
                    <a:latin typeface="+mn-lt"/>
                    <a:cs typeface="Wingdings 2" charset="2"/>
                  </a:rPr>
                  <a:t> </a:t>
                </a:r>
                <a:r>
                  <a:rPr lang="en-US" sz="1900" dirty="0">
                    <a:latin typeface="+mn-lt"/>
                    <a:cs typeface="Calibri" pitchFamily="34" charset="0"/>
                  </a:rPr>
                  <a:t>based on values just obtained for</a:t>
                </a:r>
                <a:r>
                  <a:rPr lang="en-US" sz="1900" dirty="0">
                    <a:cs typeface="Calibri" pitchFamily="34" charset="0"/>
                  </a:rPr>
                  <a:t> </a:t>
                </a:r>
                <a14:m>
                  <m:oMath xmlns:m="http://schemas.openxmlformats.org/officeDocument/2006/math">
                    <m:sSub>
                      <m:sSubPr>
                        <m:ctrlPr>
                          <a:rPr lang="en-US" sz="1900" i="1">
                            <a:latin typeface="Cambria Math" panose="02040503050406030204" pitchFamily="18" charset="0"/>
                            <a:cs typeface="Calibri" pitchFamily="34" charset="0"/>
                          </a:rPr>
                        </m:ctrlPr>
                      </m:sSubPr>
                      <m:e>
                        <m:r>
                          <m:rPr>
                            <m:sty m:val="p"/>
                          </m:rPr>
                          <a:rPr lang="el-GR" sz="1900" i="1">
                            <a:latin typeface="Cambria Math" panose="02040503050406030204" pitchFamily="18" charset="0"/>
                            <a:ea typeface="Cambria Math" panose="02040503050406030204" pitchFamily="18" charset="0"/>
                            <a:cs typeface="Calibri" pitchFamily="34" charset="0"/>
                          </a:rPr>
                          <m:t>Ω</m:t>
                        </m:r>
                      </m:e>
                      <m:sub>
                        <m:r>
                          <a:rPr lang="en-US" sz="1900" i="1">
                            <a:latin typeface="Cambria Math" panose="02040503050406030204" pitchFamily="18" charset="0"/>
                            <a:ea typeface="Cambria Math" panose="02040503050406030204" pitchFamily="18" charset="0"/>
                            <a:cs typeface="Calibri" pitchFamily="34" charset="0"/>
                          </a:rPr>
                          <m:t>2</m:t>
                        </m:r>
                      </m:sub>
                    </m:sSub>
                  </m:oMath>
                </a14:m>
                <a:r>
                  <a:rPr lang="en-US" sz="1900" dirty="0">
                    <a:latin typeface="+mn-lt"/>
                    <a:cs typeface="Calibri" pitchFamily="34" charset="0"/>
                  </a:rPr>
                  <a:t>.</a:t>
                </a:r>
              </a:p>
            </p:txBody>
          </p:sp>
        </mc:Choice>
        <mc:Fallback xmlns="">
          <p:sp>
            <p:nvSpPr>
              <p:cNvPr id="8" name="Content Placeholder 2">
                <a:extLst>
                  <a:ext uri="{FF2B5EF4-FFF2-40B4-BE49-F238E27FC236}">
                    <a16:creationId xmlns:a16="http://schemas.microsoft.com/office/drawing/2014/main" id="{53D41122-2A71-4192-8365-409D47AA4BBB}"/>
                  </a:ext>
                </a:extLst>
              </p:cNvPr>
              <p:cNvSpPr txBox="1">
                <a:spLocks noRot="1" noChangeAspect="1" noMove="1" noResize="1" noEditPoints="1" noAdjustHandles="1" noChangeArrowheads="1" noChangeShapeType="1" noTextEdit="1"/>
              </p:cNvSpPr>
              <p:nvPr/>
            </p:nvSpPr>
            <p:spPr bwMode="auto">
              <a:xfrm>
                <a:off x="125730" y="2470633"/>
                <a:ext cx="8655820" cy="2431385"/>
              </a:xfrm>
              <a:prstGeom prst="rect">
                <a:avLst/>
              </a:prstGeom>
              <a:blipFill>
                <a:blip r:embed="rId3"/>
                <a:stretch>
                  <a:fillRect l="-633" t="-1247" r="-141" b="-249"/>
                </a:stretch>
              </a:blipFill>
              <a:ln w="9525">
                <a:solidFill>
                  <a:schemeClr val="tx1"/>
                </a:solidFill>
                <a:miter lim="800000"/>
                <a:headEnd/>
                <a:tailEnd/>
              </a:ln>
            </p:spPr>
            <p:txBody>
              <a:bodyPr/>
              <a:lstStyle/>
              <a:p>
                <a:r>
                  <a:rPr lang="en-US">
                    <a:noFill/>
                  </a:rPr>
                  <a:t> </a:t>
                </a:r>
              </a:p>
            </p:txBody>
          </p:sp>
        </mc:Fallback>
      </mc:AlternateContent>
      <p:pic>
        <p:nvPicPr>
          <p:cNvPr id="9" name="Picture 8" descr="schwarz.jpg">
            <a:extLst>
              <a:ext uri="{FF2B5EF4-FFF2-40B4-BE49-F238E27FC236}">
                <a16:creationId xmlns:a16="http://schemas.microsoft.com/office/drawing/2014/main" id="{963202EA-3D7F-44EB-9BB4-B9FA0964DE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6596" y="271606"/>
            <a:ext cx="1082378" cy="1488841"/>
          </a:xfrm>
          <a:prstGeom prst="rect">
            <a:avLst/>
          </a:prstGeom>
        </p:spPr>
      </p:pic>
      <p:sp>
        <p:nvSpPr>
          <p:cNvPr id="10" name="TextBox 9">
            <a:extLst>
              <a:ext uri="{FF2B5EF4-FFF2-40B4-BE49-F238E27FC236}">
                <a16:creationId xmlns:a16="http://schemas.microsoft.com/office/drawing/2014/main" id="{07AAF216-7F5D-43E0-A4A4-63164C079A63}"/>
              </a:ext>
            </a:extLst>
          </p:cNvPr>
          <p:cNvSpPr txBox="1"/>
          <p:nvPr/>
        </p:nvSpPr>
        <p:spPr>
          <a:xfrm>
            <a:off x="293620" y="1312389"/>
            <a:ext cx="9265420" cy="707886"/>
          </a:xfrm>
          <a:prstGeom prst="rect">
            <a:avLst/>
          </a:prstGeom>
          <a:solidFill>
            <a:srgbClr val="FFCC99"/>
          </a:solidFill>
        </p:spPr>
        <p:txBody>
          <a:bodyPr wrap="square" rtlCol="0">
            <a:spAutoFit/>
          </a:bodyPr>
          <a:lstStyle/>
          <a:p>
            <a:pPr algn="ctr"/>
            <a:r>
              <a:rPr lang="en-US" sz="2000" b="1" dirty="0">
                <a:cs typeface="Calibri" pitchFamily="34" charset="0"/>
              </a:rPr>
              <a:t>Crux of Method:</a:t>
            </a:r>
            <a:r>
              <a:rPr lang="en-US" sz="2000" dirty="0">
                <a:cs typeface="Calibri" pitchFamily="34" charset="0"/>
              </a:rPr>
              <a:t> if the solution is known in regularly shaped domains, use those as pieces to iteratively build a solution for the more complex domain.</a:t>
            </a:r>
          </a:p>
        </p:txBody>
      </p:sp>
      <p:sp>
        <p:nvSpPr>
          <p:cNvPr id="12" name="TextBox 11">
            <a:extLst>
              <a:ext uri="{FF2B5EF4-FFF2-40B4-BE49-F238E27FC236}">
                <a16:creationId xmlns:a16="http://schemas.microsoft.com/office/drawing/2014/main" id="{B8B9569D-87E4-4567-A923-8B139D0B921B}"/>
              </a:ext>
            </a:extLst>
          </p:cNvPr>
          <p:cNvSpPr txBox="1"/>
          <p:nvPr/>
        </p:nvSpPr>
        <p:spPr>
          <a:xfrm>
            <a:off x="2905282" y="2195961"/>
            <a:ext cx="3096715" cy="400110"/>
          </a:xfrm>
          <a:prstGeom prst="rect">
            <a:avLst/>
          </a:prstGeom>
          <a:solidFill>
            <a:schemeClr val="bg1"/>
          </a:solidFill>
          <a:ln w="19050">
            <a:solidFill>
              <a:srgbClr val="0070C0"/>
            </a:solidFill>
          </a:ln>
        </p:spPr>
        <p:txBody>
          <a:bodyPr wrap="square" rtlCol="0">
            <a:spAutoFit/>
          </a:bodyPr>
          <a:lstStyle/>
          <a:p>
            <a:pPr algn="ctr"/>
            <a:r>
              <a:rPr lang="en-US" sz="2000" b="1" dirty="0">
                <a:solidFill>
                  <a:srgbClr val="0070C0"/>
                </a:solidFill>
                <a:cs typeface="Calibri" panose="020F0502020204030204" pitchFamily="34" charset="0"/>
              </a:rPr>
              <a:t>Basic Schwarz Algorithm</a:t>
            </a:r>
          </a:p>
        </p:txBody>
      </p:sp>
      <p:sp>
        <p:nvSpPr>
          <p:cNvPr id="17" name="Rectangle 16">
            <a:extLst>
              <a:ext uri="{FF2B5EF4-FFF2-40B4-BE49-F238E27FC236}">
                <a16:creationId xmlns:a16="http://schemas.microsoft.com/office/drawing/2014/main" id="{57E1025A-7D5A-4C02-B9AF-9BCFFDAF8B40}"/>
              </a:ext>
            </a:extLst>
          </p:cNvPr>
          <p:cNvSpPr/>
          <p:nvPr/>
        </p:nvSpPr>
        <p:spPr>
          <a:xfrm>
            <a:off x="6959950" y="6377940"/>
            <a:ext cx="3797835" cy="369332"/>
          </a:xfrm>
          <a:prstGeom prst="rect">
            <a:avLst/>
          </a:prstGeom>
        </p:spPr>
        <p:txBody>
          <a:bodyPr wrap="none">
            <a:spAutoFit/>
          </a:bodyPr>
          <a:lstStyle/>
          <a:p>
            <a:r>
              <a:rPr lang="en-US" baseline="30000" dirty="0">
                <a:solidFill>
                  <a:schemeClr val="bg1"/>
                </a:solidFill>
              </a:rPr>
              <a:t>2</a:t>
            </a:r>
            <a:r>
              <a:rPr lang="en-US" dirty="0">
                <a:solidFill>
                  <a:schemeClr val="bg1"/>
                </a:solidFill>
              </a:rPr>
              <a:t>Lions, 1990. </a:t>
            </a:r>
            <a:r>
              <a:rPr lang="en-US" baseline="30000" dirty="0">
                <a:solidFill>
                  <a:schemeClr val="bg1"/>
                </a:solidFill>
              </a:rPr>
              <a:t>3</a:t>
            </a:r>
            <a:r>
              <a:rPr lang="en-US" dirty="0">
                <a:solidFill>
                  <a:schemeClr val="bg1"/>
                </a:solidFill>
              </a:rPr>
              <a:t>Zanolli </a:t>
            </a:r>
            <a:r>
              <a:rPr lang="en-US" i="1" dirty="0">
                <a:solidFill>
                  <a:schemeClr val="bg1"/>
                </a:solidFill>
              </a:rPr>
              <a:t>et al., </a:t>
            </a:r>
            <a:r>
              <a:rPr lang="en-US" dirty="0">
                <a:solidFill>
                  <a:schemeClr val="bg1"/>
                </a:solidFill>
              </a:rPr>
              <a:t>1987. </a:t>
            </a:r>
          </a:p>
        </p:txBody>
      </p:sp>
      <p:pic>
        <p:nvPicPr>
          <p:cNvPr id="3" name="Picture 2">
            <a:extLst>
              <a:ext uri="{FF2B5EF4-FFF2-40B4-BE49-F238E27FC236}">
                <a16:creationId xmlns:a16="http://schemas.microsoft.com/office/drawing/2014/main" id="{A17EF9CF-55CB-4BC6-8856-9A0F58A1A4C4}"/>
              </a:ext>
            </a:extLst>
          </p:cNvPr>
          <p:cNvPicPr>
            <a:picLocks noChangeAspect="1"/>
          </p:cNvPicPr>
          <p:nvPr/>
        </p:nvPicPr>
        <p:blipFill>
          <a:blip r:embed="rId5"/>
          <a:stretch>
            <a:fillRect/>
          </a:stretch>
        </p:blipFill>
        <p:spPr>
          <a:xfrm>
            <a:off x="8858867" y="3635842"/>
            <a:ext cx="3122815" cy="1600200"/>
          </a:xfrm>
          <a:prstGeom prst="rect">
            <a:avLst/>
          </a:prstGeom>
        </p:spPr>
      </p:pic>
      <p:pic>
        <p:nvPicPr>
          <p:cNvPr id="13" name="Picture 12">
            <a:extLst>
              <a:ext uri="{FF2B5EF4-FFF2-40B4-BE49-F238E27FC236}">
                <a16:creationId xmlns:a16="http://schemas.microsoft.com/office/drawing/2014/main" id="{52325D87-8E51-4DD2-B6AE-E124EFEAE38D}"/>
              </a:ext>
            </a:extLst>
          </p:cNvPr>
          <p:cNvPicPr>
            <a:picLocks noChangeAspect="1"/>
          </p:cNvPicPr>
          <p:nvPr/>
        </p:nvPicPr>
        <p:blipFill>
          <a:blip r:embed="rId6"/>
          <a:stretch>
            <a:fillRect/>
          </a:stretch>
        </p:blipFill>
        <p:spPr>
          <a:xfrm>
            <a:off x="8858867" y="2071895"/>
            <a:ext cx="3055658" cy="1600200"/>
          </a:xfrm>
          <a:prstGeom prst="rect">
            <a:avLst/>
          </a:prstGeom>
        </p:spPr>
      </p:pic>
      <p:sp>
        <p:nvSpPr>
          <p:cNvPr id="14" name="TextBox 13">
            <a:extLst>
              <a:ext uri="{FF2B5EF4-FFF2-40B4-BE49-F238E27FC236}">
                <a16:creationId xmlns:a16="http://schemas.microsoft.com/office/drawing/2014/main" id="{6CF87F96-6331-40D0-8FCE-3C7FFC982044}"/>
              </a:ext>
            </a:extLst>
          </p:cNvPr>
          <p:cNvSpPr txBox="1"/>
          <p:nvPr/>
        </p:nvSpPr>
        <p:spPr>
          <a:xfrm>
            <a:off x="10456583" y="2208505"/>
            <a:ext cx="4069583" cy="338554"/>
          </a:xfrm>
          <a:prstGeom prst="rect">
            <a:avLst/>
          </a:prstGeom>
          <a:noFill/>
        </p:spPr>
        <p:txBody>
          <a:bodyPr wrap="square" rtlCol="0">
            <a:spAutoFit/>
          </a:bodyPr>
          <a:lstStyle/>
          <a:p>
            <a:r>
              <a:rPr lang="en-US" sz="1600" i="1" dirty="0">
                <a:solidFill>
                  <a:srgbClr val="0070C0"/>
                </a:solidFill>
              </a:rPr>
              <a:t>overlapping</a:t>
            </a:r>
          </a:p>
        </p:txBody>
      </p:sp>
      <p:sp>
        <p:nvSpPr>
          <p:cNvPr id="18" name="TextBox 17">
            <a:extLst>
              <a:ext uri="{FF2B5EF4-FFF2-40B4-BE49-F238E27FC236}">
                <a16:creationId xmlns:a16="http://schemas.microsoft.com/office/drawing/2014/main" id="{45C15424-0FE5-4BD9-BD06-67EB2ED0F41D}"/>
              </a:ext>
            </a:extLst>
          </p:cNvPr>
          <p:cNvSpPr txBox="1"/>
          <p:nvPr/>
        </p:nvSpPr>
        <p:spPr>
          <a:xfrm>
            <a:off x="10264018" y="3742898"/>
            <a:ext cx="4069583" cy="338554"/>
          </a:xfrm>
          <a:prstGeom prst="rect">
            <a:avLst/>
          </a:prstGeom>
          <a:noFill/>
        </p:spPr>
        <p:txBody>
          <a:bodyPr wrap="square" rtlCol="0">
            <a:spAutoFit/>
          </a:bodyPr>
          <a:lstStyle/>
          <a:p>
            <a:r>
              <a:rPr lang="en-US" sz="1600" i="1" dirty="0">
                <a:solidFill>
                  <a:srgbClr val="0070C0"/>
                </a:solidFill>
              </a:rPr>
              <a:t>non-overlapping</a:t>
            </a:r>
          </a:p>
        </p:txBody>
      </p:sp>
      <p:sp>
        <p:nvSpPr>
          <p:cNvPr id="15" name="TextBox 14">
            <a:extLst>
              <a:ext uri="{FF2B5EF4-FFF2-40B4-BE49-F238E27FC236}">
                <a16:creationId xmlns:a16="http://schemas.microsoft.com/office/drawing/2014/main" id="{933AE594-6724-431A-8098-C94D45352009}"/>
              </a:ext>
            </a:extLst>
          </p:cNvPr>
          <p:cNvSpPr txBox="1"/>
          <p:nvPr/>
        </p:nvSpPr>
        <p:spPr>
          <a:xfrm>
            <a:off x="142434" y="5188266"/>
            <a:ext cx="11937271"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a:t>Schwarz alternating method most commonly used as a </a:t>
            </a:r>
            <a:r>
              <a:rPr lang="en-US" sz="2000" b="1" i="1" dirty="0"/>
              <a:t>preconditioner</a:t>
            </a:r>
            <a:r>
              <a:rPr lang="en-US" sz="2000" dirty="0"/>
              <a:t> for </a:t>
            </a:r>
            <a:r>
              <a:rPr lang="en-US" sz="2000" dirty="0" err="1"/>
              <a:t>Krylov</a:t>
            </a:r>
            <a:r>
              <a:rPr lang="en-US" sz="2000" dirty="0"/>
              <a:t> iterative methods to solve linear algebraic equations.</a:t>
            </a:r>
          </a:p>
          <a:p>
            <a:endParaRPr lang="en-US" sz="2000" dirty="0"/>
          </a:p>
        </p:txBody>
      </p:sp>
      <p:sp>
        <p:nvSpPr>
          <p:cNvPr id="16" name="TextBox 15">
            <a:extLst>
              <a:ext uri="{FF2B5EF4-FFF2-40B4-BE49-F238E27FC236}">
                <a16:creationId xmlns:a16="http://schemas.microsoft.com/office/drawing/2014/main" id="{B5992900-F1B9-4D28-8B8E-9069C3B88433}"/>
              </a:ext>
            </a:extLst>
          </p:cNvPr>
          <p:cNvSpPr txBox="1"/>
          <p:nvPr/>
        </p:nvSpPr>
        <p:spPr>
          <a:xfrm>
            <a:off x="1175055" y="5955992"/>
            <a:ext cx="9927972" cy="707886"/>
          </a:xfrm>
          <a:prstGeom prst="rect">
            <a:avLst/>
          </a:prstGeom>
          <a:solidFill>
            <a:srgbClr val="CCFFCC"/>
          </a:solidFill>
        </p:spPr>
        <p:txBody>
          <a:bodyPr wrap="square" lIns="91440" tIns="45720" rIns="91440" bIns="45720" rtlCol="0" anchor="t">
            <a:spAutoFit/>
          </a:bodyPr>
          <a:lstStyle/>
          <a:p>
            <a:pPr algn="ctr"/>
            <a:r>
              <a:rPr lang="en-US" sz="2000" b="1" u="sng" dirty="0">
                <a:cs typeface="Calibri"/>
              </a:rPr>
              <a:t>Idea behind this work</a:t>
            </a:r>
            <a:r>
              <a:rPr lang="en-US" sz="2000" b="1" dirty="0">
                <a:cs typeface="Calibri"/>
              </a:rPr>
              <a:t>: </a:t>
            </a:r>
            <a:r>
              <a:rPr lang="en-US" sz="2000" dirty="0">
                <a:cs typeface="Calibri"/>
              </a:rPr>
              <a:t>using the Schwarz alternating method as a </a:t>
            </a:r>
            <a:r>
              <a:rPr lang="en-US" sz="2000" b="1" i="1" dirty="0">
                <a:cs typeface="Calibri"/>
              </a:rPr>
              <a:t>discretization method </a:t>
            </a:r>
            <a:r>
              <a:rPr lang="en-US" sz="2000" dirty="0">
                <a:cs typeface="Calibri"/>
              </a:rPr>
              <a:t>for solving multi-scale or multi-physics partial differential equations (PDEs).</a:t>
            </a:r>
          </a:p>
        </p:txBody>
      </p:sp>
    </p:spTree>
    <p:extLst>
      <p:ext uri="{BB962C8B-B14F-4D97-AF65-F5344CB8AC3E}">
        <p14:creationId xmlns:p14="http://schemas.microsoft.com/office/powerpoint/2010/main" val="25481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83CCE3-9A8E-6021-58EB-36EFA79E3232}"/>
              </a:ext>
            </a:extLst>
          </p:cNvPr>
          <p:cNvSpPr>
            <a:spLocks noGrp="1"/>
          </p:cNvSpPr>
          <p:nvPr>
            <p:ph type="sldNum" sz="quarter" idx="12"/>
          </p:nvPr>
        </p:nvSpPr>
        <p:spPr/>
        <p:txBody>
          <a:bodyPr/>
          <a:lstStyle/>
          <a:p>
            <a:fld id="{6113E31D-E2AB-40D1-8B51-AFA5AFEF393A}" type="slidenum">
              <a:rPr lang="en-US" smtClean="0"/>
              <a:t>60</a:t>
            </a:fld>
            <a:endParaRPr lang="en-US" dirty="0"/>
          </a:p>
        </p:txBody>
      </p:sp>
      <p:pic>
        <p:nvPicPr>
          <p:cNvPr id="9" name="Picture 8">
            <a:extLst>
              <a:ext uri="{FF2B5EF4-FFF2-40B4-BE49-F238E27FC236}">
                <a16:creationId xmlns:a16="http://schemas.microsoft.com/office/drawing/2014/main" id="{8BB2D8BA-4E91-4CFF-E8E6-33E7858A3822}"/>
              </a:ext>
            </a:extLst>
          </p:cNvPr>
          <p:cNvPicPr>
            <a:picLocks noChangeAspect="1"/>
          </p:cNvPicPr>
          <p:nvPr/>
        </p:nvPicPr>
        <p:blipFill rotWithShape="1">
          <a:blip r:embed="rId3"/>
          <a:srcRect l="7057" r="11899"/>
          <a:stretch/>
        </p:blipFill>
        <p:spPr>
          <a:xfrm>
            <a:off x="7015523" y="1595396"/>
            <a:ext cx="4890837" cy="4526075"/>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DC14B1A-88F9-60EC-783E-BC35931459B0}"/>
                  </a:ext>
                </a:extLst>
              </p:cNvPr>
              <p:cNvSpPr txBox="1"/>
              <p:nvPr/>
            </p:nvSpPr>
            <p:spPr>
              <a:xfrm>
                <a:off x="7479014" y="5934670"/>
                <a:ext cx="4015628" cy="923330"/>
              </a:xfrm>
              <a:prstGeom prst="rect">
                <a:avLst/>
              </a:prstGeom>
              <a:noFill/>
            </p:spPr>
            <p:txBody>
              <a:bodyPr wrap="square" rtlCol="0">
                <a:spAutoFit/>
              </a:bodyPr>
              <a:lstStyle/>
              <a:p>
                <a:pPr algn="ctr"/>
                <a:r>
                  <a:rPr lang="en-US" i="1" dirty="0"/>
                  <a:t>Figure above: </a:t>
                </a:r>
                <a:r>
                  <a:rPr lang="en-US" dirty="0"/>
                  <a:t>solution of </a:t>
                </a:r>
                <a14:m>
                  <m:oMath xmlns:m="http://schemas.openxmlformats.org/officeDocument/2006/math">
                    <m:r>
                      <a:rPr lang="en-US" i="1" dirty="0" smtClean="0">
                        <a:latin typeface="Cambria Math" panose="02040503050406030204" pitchFamily="18" charset="0"/>
                      </a:rPr>
                      <m:t>𝑢</m:t>
                    </m:r>
                  </m:oMath>
                </a14:m>
                <a:r>
                  <a:rPr lang="en-US" dirty="0"/>
                  <a:t> component at various times</a:t>
                </a:r>
              </a:p>
              <a:p>
                <a:pPr algn="ctr"/>
                <a:endParaRPr lang="en-US" dirty="0"/>
              </a:p>
            </p:txBody>
          </p:sp>
        </mc:Choice>
        <mc:Fallback xmlns="">
          <p:sp>
            <p:nvSpPr>
              <p:cNvPr id="11" name="TextBox 10">
                <a:extLst>
                  <a:ext uri="{FF2B5EF4-FFF2-40B4-BE49-F238E27FC236}">
                    <a16:creationId xmlns:a16="http://schemas.microsoft.com/office/drawing/2014/main" id="{8DC14B1A-88F9-60EC-783E-BC35931459B0}"/>
                  </a:ext>
                </a:extLst>
              </p:cNvPr>
              <p:cNvSpPr txBox="1">
                <a:spLocks noRot="1" noChangeAspect="1" noMove="1" noResize="1" noEditPoints="1" noAdjustHandles="1" noChangeArrowheads="1" noChangeShapeType="1" noTextEdit="1"/>
              </p:cNvSpPr>
              <p:nvPr/>
            </p:nvSpPr>
            <p:spPr>
              <a:xfrm>
                <a:off x="7479014" y="5934670"/>
                <a:ext cx="4015628" cy="923330"/>
              </a:xfrm>
              <a:prstGeom prst="rect">
                <a:avLst/>
              </a:prstGeom>
              <a:blipFill>
                <a:blip r:embed="rId4"/>
                <a:stretch>
                  <a:fillRect t="-4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B1C3619-ED66-4FD0-9E0F-1BE5840A0AC5}"/>
                  </a:ext>
                </a:extLst>
              </p:cNvPr>
              <p:cNvSpPr txBox="1"/>
              <p:nvPr/>
            </p:nvSpPr>
            <p:spPr>
              <a:xfrm>
                <a:off x="122011" y="5434165"/>
                <a:ext cx="7246552" cy="1569660"/>
              </a:xfrm>
              <a:prstGeom prst="rect">
                <a:avLst/>
              </a:prstGeom>
              <a:noFill/>
            </p:spPr>
            <p:txBody>
              <a:bodyPr wrap="square">
                <a:spAutoFit/>
              </a:bodyPr>
              <a:lstStyle/>
              <a:p>
                <a:r>
                  <a:rPr lang="en-US" b="1" dirty="0">
                    <a:solidFill>
                      <a:srgbClr val="0070C0"/>
                    </a:solidFill>
                  </a:rPr>
                  <a:t>FOM discretization: </a:t>
                </a:r>
              </a:p>
              <a:p>
                <a:endParaRPr lang="en-US" sz="200" b="1" dirty="0">
                  <a:solidFill>
                    <a:srgbClr val="0070C0"/>
                  </a:solidFill>
                </a:endParaRPr>
              </a:p>
              <a:p>
                <a:endParaRPr lang="en-US" sz="200" dirty="0"/>
              </a:p>
              <a:p>
                <a:pPr marL="285750" indent="-285750">
                  <a:buFont typeface="Arial" panose="020B0604020202020204" pitchFamily="34" charset="0"/>
                  <a:buChar char="•"/>
                </a:pPr>
                <a:r>
                  <a:rPr lang="en-US" dirty="0"/>
                  <a:t>Spatial discretization given by a </a:t>
                </a:r>
                <a:r>
                  <a:rPr lang="en-US" b="1" dirty="0"/>
                  <a:t>Godunov-type scheme </a:t>
                </a:r>
                <a:r>
                  <a:rPr lang="en-US" dirty="0"/>
                  <a:t>with </a:t>
                </a:r>
                <a14:m>
                  <m:oMath xmlns:m="http://schemas.openxmlformats.org/officeDocument/2006/math">
                    <m:r>
                      <a:rPr lang="en-US" i="1" dirty="0" smtClean="0">
                        <a:latin typeface="Cambria Math" panose="02040503050406030204" pitchFamily="18" charset="0"/>
                      </a:rPr>
                      <m:t>𝑁</m:t>
                    </m:r>
                    <m:r>
                      <a:rPr lang="en-US" i="1" dirty="0" smtClean="0">
                        <a:latin typeface="Cambria Math" panose="02040503050406030204" pitchFamily="18" charset="0"/>
                      </a:rPr>
                      <m:t> = 250 </m:t>
                    </m:r>
                  </m:oMath>
                </a14:m>
                <a:r>
                  <a:rPr lang="en-US" dirty="0"/>
                  <a:t>elements in each dimension </a:t>
                </a:r>
              </a:p>
              <a:p>
                <a:pPr marL="285750" indent="-285750">
                  <a:buFont typeface="Arial" panose="020B0604020202020204" pitchFamily="34" charset="0"/>
                  <a:buChar char="•"/>
                </a:pPr>
                <a:endParaRPr lang="en-US" sz="200" dirty="0"/>
              </a:p>
              <a:p>
                <a:pPr marL="285750" indent="-285750">
                  <a:buFont typeface="Arial" panose="020B0604020202020204" pitchFamily="34" charset="0"/>
                  <a:buChar char="•"/>
                </a:pPr>
                <a:r>
                  <a:rPr lang="en-US" dirty="0"/>
                  <a:t>Implicit </a:t>
                </a:r>
                <a:r>
                  <a:rPr lang="en-US" b="1" dirty="0"/>
                  <a:t>trapezoidal method </a:t>
                </a:r>
                <a:r>
                  <a:rPr lang="en-US" dirty="0"/>
                  <a:t>with fixed </a:t>
                </a:r>
                <a14:m>
                  <m:oMath xmlns:m="http://schemas.openxmlformats.org/officeDocument/2006/math">
                    <m:r>
                      <a:rPr lang="en-US" i="1" dirty="0" smtClean="0">
                        <a:latin typeface="Cambria Math" panose="02040503050406030204" pitchFamily="18" charset="0"/>
                      </a:rPr>
                      <m:t>∆</m:t>
                    </m:r>
                    <m:r>
                      <a:rPr lang="en-US" i="1" dirty="0" smtClean="0">
                        <a:latin typeface="Cambria Math" panose="02040503050406030204" pitchFamily="18" charset="0"/>
                      </a:rPr>
                      <m:t>𝑡</m:t>
                    </m:r>
                    <m:r>
                      <a:rPr lang="en-US" i="1" dirty="0" smtClean="0">
                        <a:latin typeface="Cambria Math" panose="02040503050406030204" pitchFamily="18" charset="0"/>
                      </a:rPr>
                      <m:t> = 0.05</m:t>
                    </m:r>
                  </m:oMath>
                </a14:m>
                <a:r>
                  <a:rPr lang="en-US" dirty="0"/>
                  <a:t> </a:t>
                </a:r>
              </a:p>
              <a:p>
                <a:r>
                  <a:rPr lang="en-US" dirty="0"/>
                  <a:t> </a:t>
                </a:r>
              </a:p>
            </p:txBody>
          </p:sp>
        </mc:Choice>
        <mc:Fallback xmlns="">
          <p:sp>
            <p:nvSpPr>
              <p:cNvPr id="12" name="TextBox 11">
                <a:extLst>
                  <a:ext uri="{FF2B5EF4-FFF2-40B4-BE49-F238E27FC236}">
                    <a16:creationId xmlns:a16="http://schemas.microsoft.com/office/drawing/2014/main" id="{6B1C3619-ED66-4FD0-9E0F-1BE5840A0AC5}"/>
                  </a:ext>
                </a:extLst>
              </p:cNvPr>
              <p:cNvSpPr txBox="1">
                <a:spLocks noRot="1" noChangeAspect="1" noMove="1" noResize="1" noEditPoints="1" noAdjustHandles="1" noChangeArrowheads="1" noChangeShapeType="1" noTextEdit="1"/>
              </p:cNvSpPr>
              <p:nvPr/>
            </p:nvSpPr>
            <p:spPr>
              <a:xfrm>
                <a:off x="122011" y="5434165"/>
                <a:ext cx="7246552" cy="1569660"/>
              </a:xfrm>
              <a:prstGeom prst="rect">
                <a:avLst/>
              </a:prstGeom>
              <a:blipFill>
                <a:blip r:embed="rId5"/>
                <a:stretch>
                  <a:fillRect l="-673" t="-2326"/>
                </a:stretch>
              </a:blipFill>
            </p:spPr>
            <p:txBody>
              <a:bodyPr/>
              <a:lstStyle/>
              <a:p>
                <a:r>
                  <a:rPr lang="en-US">
                    <a:noFill/>
                  </a:rPr>
                  <a:t> </a:t>
                </a:r>
              </a:p>
            </p:txBody>
          </p:sp>
        </mc:Fallback>
      </mc:AlternateContent>
      <p:grpSp>
        <p:nvGrpSpPr>
          <p:cNvPr id="37" name="Group 36">
            <a:extLst>
              <a:ext uri="{FF2B5EF4-FFF2-40B4-BE49-F238E27FC236}">
                <a16:creationId xmlns:a16="http://schemas.microsoft.com/office/drawing/2014/main" id="{34D6EFC2-ADCA-0363-6447-08E4E711B2B4}"/>
              </a:ext>
            </a:extLst>
          </p:cNvPr>
          <p:cNvGrpSpPr/>
          <p:nvPr/>
        </p:nvGrpSpPr>
        <p:grpSpPr>
          <a:xfrm>
            <a:off x="4993017" y="2034937"/>
            <a:ext cx="1881434" cy="1692993"/>
            <a:chOff x="10014856" y="4760035"/>
            <a:chExt cx="1989948" cy="1949858"/>
          </a:xfrm>
        </p:grpSpPr>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78AEBEE0-777D-6A08-F070-BCFE9310A561}"/>
                    </a:ext>
                  </a:extLst>
                </p:cNvPr>
                <p:cNvSpPr/>
                <p:nvPr/>
              </p:nvSpPr>
              <p:spPr>
                <a:xfrm>
                  <a:off x="10439613" y="5134776"/>
                  <a:ext cx="1243004" cy="1256819"/>
                </a:xfrm>
                <a:prstGeom prst="rect">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800" b="0" i="1" smtClean="0">
                                <a:solidFill>
                                  <a:schemeClr val="tx1"/>
                                </a:solidFill>
                                <a:latin typeface="Cambria Math" panose="02040503050406030204" pitchFamily="18" charset="0"/>
                                <a:ea typeface="Cambria Math" panose="02040503050406030204" pitchFamily="18" charset="0"/>
                              </a:rPr>
                            </m:ctrlPr>
                          </m:sSubPr>
                          <m:e>
                            <m:r>
                              <m:rPr>
                                <m:sty m:val="p"/>
                              </m:rPr>
                              <a:rPr lang="el-GR" sz="1800" i="1" smtClean="0">
                                <a:solidFill>
                                  <a:schemeClr val="tx1"/>
                                </a:solidFill>
                                <a:latin typeface="Cambria Math" panose="02040503050406030204" pitchFamily="18" charset="0"/>
                                <a:ea typeface="Cambria Math" panose="02040503050406030204" pitchFamily="18" charset="0"/>
                              </a:rPr>
                              <m:t>Ω</m:t>
                            </m:r>
                          </m:e>
                          <m:sub>
                            <m:r>
                              <a:rPr lang="en-US" sz="1800" b="0" i="1" smtClean="0">
                                <a:solidFill>
                                  <a:schemeClr val="tx1"/>
                                </a:solidFill>
                                <a:latin typeface="Cambria Math" panose="02040503050406030204" pitchFamily="18" charset="0"/>
                                <a:ea typeface="Cambria Math" panose="02040503050406030204" pitchFamily="18" charset="0"/>
                              </a:rPr>
                              <m:t>1</m:t>
                            </m:r>
                          </m:sub>
                        </m:sSub>
                      </m:oMath>
                    </m:oMathPara>
                  </a14:m>
                  <a:endParaRPr lang="en-US" dirty="0">
                    <a:solidFill>
                      <a:schemeClr val="tx1"/>
                    </a:solidFill>
                  </a:endParaRPr>
                </a:p>
              </p:txBody>
            </p:sp>
          </mc:Choice>
          <mc:Fallback xmlns="">
            <p:sp>
              <p:nvSpPr>
                <p:cNvPr id="35" name="Rectangle 34">
                  <a:extLst>
                    <a:ext uri="{FF2B5EF4-FFF2-40B4-BE49-F238E27FC236}">
                      <a16:creationId xmlns:a16="http://schemas.microsoft.com/office/drawing/2014/main" id="{78AEBEE0-777D-6A08-F070-BCFE9310A561}"/>
                    </a:ext>
                  </a:extLst>
                </p:cNvPr>
                <p:cNvSpPr>
                  <a:spLocks noRot="1" noChangeAspect="1" noMove="1" noResize="1" noEditPoints="1" noAdjustHandles="1" noChangeArrowheads="1" noChangeShapeType="1" noTextEdit="1"/>
                </p:cNvSpPr>
                <p:nvPr/>
              </p:nvSpPr>
              <p:spPr>
                <a:xfrm>
                  <a:off x="10439613" y="5134776"/>
                  <a:ext cx="1243004" cy="1256819"/>
                </a:xfrm>
                <a:prstGeom prst="rect">
                  <a:avLst/>
                </a:prstGeom>
                <a:blipFill>
                  <a:blip r:embed="rId6"/>
                  <a:stretch>
                    <a:fillRect/>
                  </a:stretch>
                </a:blipFill>
                <a:ln>
                  <a:noFill/>
                </a:ln>
              </p:spPr>
              <p:txBody>
                <a:bodyPr/>
                <a:lstStyle/>
                <a:p>
                  <a:r>
                    <a:rPr lang="en-US">
                      <a:noFill/>
                    </a:rPr>
                    <a:t> </a:t>
                  </a:r>
                </a:p>
              </p:txBody>
            </p:sp>
          </mc:Fallback>
        </mc:AlternateContent>
        <p:cxnSp>
          <p:nvCxnSpPr>
            <p:cNvPr id="5" name="Straight Connector 4">
              <a:extLst>
                <a:ext uri="{FF2B5EF4-FFF2-40B4-BE49-F238E27FC236}">
                  <a16:creationId xmlns:a16="http://schemas.microsoft.com/office/drawing/2014/main" id="{C9959F98-6306-FDC1-70EF-B7113EBF18A7}"/>
                </a:ext>
              </a:extLst>
            </p:cNvPr>
            <p:cNvCxnSpPr/>
            <p:nvPr/>
          </p:nvCxnSpPr>
          <p:spPr>
            <a:xfrm>
              <a:off x="10442890" y="5144021"/>
              <a:ext cx="124827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2DA77E3-82E7-F502-C689-64211D4664C8}"/>
                    </a:ext>
                  </a:extLst>
                </p:cNvPr>
                <p:cNvSpPr txBox="1"/>
                <p:nvPr/>
              </p:nvSpPr>
              <p:spPr>
                <a:xfrm>
                  <a:off x="10999972" y="4904909"/>
                  <a:ext cx="156132"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chemeClr val="tx1"/>
                            </a:solidFill>
                            <a:latin typeface="Cambria Math" panose="02040503050406030204" pitchFamily="18" charset="0"/>
                            <a:ea typeface="Cambria Math" panose="02040503050406030204" pitchFamily="18" charset="0"/>
                          </a:rPr>
                          <m:t>𝑥</m:t>
                        </m:r>
                      </m:oMath>
                    </m:oMathPara>
                  </a14:m>
                  <a:endParaRPr lang="en-US" sz="1400" dirty="0">
                    <a:solidFill>
                      <a:schemeClr val="tx1"/>
                    </a:solidFill>
                  </a:endParaRPr>
                </a:p>
              </p:txBody>
            </p:sp>
          </mc:Choice>
          <mc:Fallback xmlns="">
            <p:sp>
              <p:nvSpPr>
                <p:cNvPr id="6" name="TextBox 5">
                  <a:extLst>
                    <a:ext uri="{FF2B5EF4-FFF2-40B4-BE49-F238E27FC236}">
                      <a16:creationId xmlns:a16="http://schemas.microsoft.com/office/drawing/2014/main" id="{C2DA77E3-82E7-F502-C689-64211D4664C8}"/>
                    </a:ext>
                  </a:extLst>
                </p:cNvPr>
                <p:cNvSpPr txBox="1">
                  <a:spLocks noRot="1" noChangeAspect="1" noMove="1" noResize="1" noEditPoints="1" noAdjustHandles="1" noChangeArrowheads="1" noChangeShapeType="1" noTextEdit="1"/>
                </p:cNvSpPr>
                <p:nvPr/>
              </p:nvSpPr>
              <p:spPr>
                <a:xfrm>
                  <a:off x="10999972" y="4904909"/>
                  <a:ext cx="156132" cy="215444"/>
                </a:xfrm>
                <a:prstGeom prst="rect">
                  <a:avLst/>
                </a:prstGeom>
                <a:blipFill>
                  <a:blip r:embed="rId7"/>
                  <a:stretch>
                    <a:fillRect l="-7143" r="-7143" b="-5556"/>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C43C78E8-4D4C-D6FE-9064-CB19CB63625C}"/>
                </a:ext>
              </a:extLst>
            </p:cNvPr>
            <p:cNvSpPr txBox="1"/>
            <p:nvPr/>
          </p:nvSpPr>
          <p:spPr>
            <a:xfrm>
              <a:off x="10303503" y="4838875"/>
              <a:ext cx="272220"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0</a:t>
              </a:r>
            </a:p>
          </p:txBody>
        </p:sp>
        <p:sp>
          <p:nvSpPr>
            <p:cNvPr id="10" name="TextBox 9">
              <a:extLst>
                <a:ext uri="{FF2B5EF4-FFF2-40B4-BE49-F238E27FC236}">
                  <a16:creationId xmlns:a16="http://schemas.microsoft.com/office/drawing/2014/main" id="{4DEEC725-1FC7-B6FA-9DE1-18261AD3A260}"/>
                </a:ext>
              </a:extLst>
            </p:cNvPr>
            <p:cNvSpPr txBox="1"/>
            <p:nvPr/>
          </p:nvSpPr>
          <p:spPr>
            <a:xfrm>
              <a:off x="11454152" y="4838874"/>
              <a:ext cx="550652"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100</a:t>
              </a:r>
            </a:p>
          </p:txBody>
        </p:sp>
        <p:cxnSp>
          <p:nvCxnSpPr>
            <p:cNvPr id="13" name="Straight Connector 12">
              <a:extLst>
                <a:ext uri="{FF2B5EF4-FFF2-40B4-BE49-F238E27FC236}">
                  <a16:creationId xmlns:a16="http://schemas.microsoft.com/office/drawing/2014/main" id="{A6640804-86DB-FE92-EE33-45791EB6AF64}"/>
                </a:ext>
              </a:extLst>
            </p:cNvPr>
            <p:cNvCxnSpPr/>
            <p:nvPr/>
          </p:nvCxnSpPr>
          <p:spPr>
            <a:xfrm>
              <a:off x="10434344" y="5086382"/>
              <a:ext cx="0" cy="9679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D1C6293-3172-64E4-C1A9-EBF02B1FD5B3}"/>
                </a:ext>
              </a:extLst>
            </p:cNvPr>
            <p:cNvCxnSpPr/>
            <p:nvPr/>
          </p:nvCxnSpPr>
          <p:spPr>
            <a:xfrm>
              <a:off x="11682617" y="5086382"/>
              <a:ext cx="0" cy="9679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0587A6EE-E8B1-2923-60C8-BB316FEE1747}"/>
                </a:ext>
              </a:extLst>
            </p:cNvPr>
            <p:cNvSpPr/>
            <p:nvPr/>
          </p:nvSpPr>
          <p:spPr>
            <a:xfrm>
              <a:off x="10014856" y="4760035"/>
              <a:ext cx="1905514" cy="194985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32" name="Group 31">
              <a:extLst>
                <a:ext uri="{FF2B5EF4-FFF2-40B4-BE49-F238E27FC236}">
                  <a16:creationId xmlns:a16="http://schemas.microsoft.com/office/drawing/2014/main" id="{8EFB68AC-03D0-50E6-407C-CCD382B9A0C1}"/>
                </a:ext>
              </a:extLst>
            </p:cNvPr>
            <p:cNvGrpSpPr/>
            <p:nvPr/>
          </p:nvGrpSpPr>
          <p:grpSpPr>
            <a:xfrm rot="16200000">
              <a:off x="9702727" y="5624054"/>
              <a:ext cx="1256819" cy="278264"/>
              <a:chOff x="9574372" y="5612483"/>
              <a:chExt cx="1256819" cy="278264"/>
            </a:xfrm>
          </p:grpSpPr>
          <p:cxnSp>
            <p:nvCxnSpPr>
              <p:cNvPr id="25" name="Straight Connector 24">
                <a:extLst>
                  <a:ext uri="{FF2B5EF4-FFF2-40B4-BE49-F238E27FC236}">
                    <a16:creationId xmlns:a16="http://schemas.microsoft.com/office/drawing/2014/main" id="{E4A960C2-04FA-A16C-F63D-FDF8492984FE}"/>
                  </a:ext>
                </a:extLst>
              </p:cNvPr>
              <p:cNvCxnSpPr>
                <a:cxnSpLocks/>
              </p:cNvCxnSpPr>
              <p:nvPr/>
            </p:nvCxnSpPr>
            <p:spPr>
              <a:xfrm>
                <a:off x="9582918" y="5851595"/>
                <a:ext cx="124827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50F2172-AE1E-AEDD-01C4-1556D538B49B}"/>
                      </a:ext>
                    </a:extLst>
                  </p:cNvPr>
                  <p:cNvSpPr txBox="1"/>
                  <p:nvPr/>
                </p:nvSpPr>
                <p:spPr>
                  <a:xfrm>
                    <a:off x="10148880" y="5612483"/>
                    <a:ext cx="15857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chemeClr val="tx1"/>
                              </a:solidFill>
                              <a:latin typeface="Cambria Math" panose="02040503050406030204" pitchFamily="18" charset="0"/>
                              <a:ea typeface="Cambria Math" panose="02040503050406030204" pitchFamily="18" charset="0"/>
                            </a:rPr>
                            <m:t>𝑦</m:t>
                          </m:r>
                        </m:oMath>
                      </m:oMathPara>
                    </a14:m>
                    <a:endParaRPr lang="en-US" sz="1400" dirty="0">
                      <a:solidFill>
                        <a:schemeClr val="tx1"/>
                      </a:solidFill>
                    </a:endParaRPr>
                  </a:p>
                </p:txBody>
              </p:sp>
            </mc:Choice>
            <mc:Fallback xmlns="">
              <p:sp>
                <p:nvSpPr>
                  <p:cNvPr id="26" name="TextBox 25">
                    <a:extLst>
                      <a:ext uri="{FF2B5EF4-FFF2-40B4-BE49-F238E27FC236}">
                        <a16:creationId xmlns:a16="http://schemas.microsoft.com/office/drawing/2014/main" id="{550F2172-AE1E-AEDD-01C4-1556D538B49B}"/>
                      </a:ext>
                    </a:extLst>
                  </p:cNvPr>
                  <p:cNvSpPr txBox="1">
                    <a:spLocks noRot="1" noChangeAspect="1" noMove="1" noResize="1" noEditPoints="1" noAdjustHandles="1" noChangeArrowheads="1" noChangeShapeType="1" noTextEdit="1"/>
                  </p:cNvSpPr>
                  <p:nvPr/>
                </p:nvSpPr>
                <p:spPr>
                  <a:xfrm>
                    <a:off x="10148880" y="5612483"/>
                    <a:ext cx="158570" cy="215444"/>
                  </a:xfrm>
                  <a:prstGeom prst="rect">
                    <a:avLst/>
                  </a:prstGeom>
                  <a:blipFill>
                    <a:blip r:embed="rId8"/>
                    <a:stretch>
                      <a:fillRect t="-23077" r="-27778" b="-30769"/>
                    </a:stretch>
                  </a:blipFill>
                </p:spPr>
                <p:txBody>
                  <a:bodyPr/>
                  <a:lstStyle/>
                  <a:p>
                    <a:r>
                      <a:rPr lang="en-US">
                        <a:noFill/>
                      </a:rPr>
                      <a:t> </a:t>
                    </a:r>
                  </a:p>
                </p:txBody>
              </p:sp>
            </mc:Fallback>
          </mc:AlternateContent>
          <p:cxnSp>
            <p:nvCxnSpPr>
              <p:cNvPr id="27" name="Straight Connector 26">
                <a:extLst>
                  <a:ext uri="{FF2B5EF4-FFF2-40B4-BE49-F238E27FC236}">
                    <a16:creationId xmlns:a16="http://schemas.microsoft.com/office/drawing/2014/main" id="{DEC5708A-B6FF-7031-7F3B-A761E6D09A4A}"/>
                  </a:ext>
                </a:extLst>
              </p:cNvPr>
              <p:cNvCxnSpPr>
                <a:cxnSpLocks/>
              </p:cNvCxnSpPr>
              <p:nvPr/>
            </p:nvCxnSpPr>
            <p:spPr>
              <a:xfrm>
                <a:off x="9574372" y="5793956"/>
                <a:ext cx="0" cy="9679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DA5E2800-A6E2-9AAC-8855-395231D975F2}"/>
                  </a:ext>
                </a:extLst>
              </p:cNvPr>
              <p:cNvCxnSpPr>
                <a:cxnSpLocks/>
              </p:cNvCxnSpPr>
              <p:nvPr/>
            </p:nvCxnSpPr>
            <p:spPr>
              <a:xfrm>
                <a:off x="10822645" y="5793956"/>
                <a:ext cx="0" cy="9679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33" name="TextBox 32">
              <a:extLst>
                <a:ext uri="{FF2B5EF4-FFF2-40B4-BE49-F238E27FC236}">
                  <a16:creationId xmlns:a16="http://schemas.microsoft.com/office/drawing/2014/main" id="{441E7C97-C57E-9657-AFC5-C2CC873C9C9A}"/>
                </a:ext>
              </a:extLst>
            </p:cNvPr>
            <p:cNvSpPr txBox="1"/>
            <p:nvPr/>
          </p:nvSpPr>
          <p:spPr>
            <a:xfrm rot="16200000">
              <a:off x="10001934" y="6187022"/>
              <a:ext cx="550652"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100</a:t>
              </a:r>
            </a:p>
          </p:txBody>
        </p:sp>
        <p:sp>
          <p:nvSpPr>
            <p:cNvPr id="34" name="TextBox 33">
              <a:extLst>
                <a:ext uri="{FF2B5EF4-FFF2-40B4-BE49-F238E27FC236}">
                  <a16:creationId xmlns:a16="http://schemas.microsoft.com/office/drawing/2014/main" id="{E261D736-6491-54F5-27E8-29BC7BE7929C}"/>
                </a:ext>
              </a:extLst>
            </p:cNvPr>
            <p:cNvSpPr txBox="1"/>
            <p:nvPr/>
          </p:nvSpPr>
          <p:spPr>
            <a:xfrm rot="16200000">
              <a:off x="10140507" y="4999122"/>
              <a:ext cx="272220"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0</a:t>
              </a:r>
            </a:p>
          </p:txBody>
        </p:sp>
      </p:grpSp>
      <p:sp>
        <p:nvSpPr>
          <p:cNvPr id="29" name="Title 1">
            <a:extLst>
              <a:ext uri="{FF2B5EF4-FFF2-40B4-BE49-F238E27FC236}">
                <a16:creationId xmlns:a16="http://schemas.microsoft.com/office/drawing/2014/main" id="{83863BC4-F263-42E1-AC02-86C3AA872B5D}"/>
              </a:ext>
            </a:extLst>
          </p:cNvPr>
          <p:cNvSpPr>
            <a:spLocks noGrp="1"/>
          </p:cNvSpPr>
          <p:nvPr>
            <p:ph type="title"/>
          </p:nvPr>
        </p:nvSpPr>
        <p:spPr>
          <a:xfrm>
            <a:off x="720648" y="359772"/>
            <a:ext cx="10471608" cy="570225"/>
          </a:xfrm>
        </p:spPr>
        <p:txBody>
          <a:bodyPr/>
          <a:lstStyle/>
          <a:p>
            <a:r>
              <a:rPr lang="en-US" dirty="0"/>
              <a:t>2D Inviscid Burgers Equation</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78AD2BE-40ED-BC13-6B5B-AA84D073770D}"/>
                  </a:ext>
                </a:extLst>
              </p:cNvPr>
              <p:cNvSpPr txBox="1"/>
              <p:nvPr/>
            </p:nvSpPr>
            <p:spPr>
              <a:xfrm>
                <a:off x="102878" y="3796927"/>
                <a:ext cx="6511261" cy="1877437"/>
              </a:xfrm>
              <a:prstGeom prst="rect">
                <a:avLst/>
              </a:prstGeom>
              <a:noFill/>
            </p:spPr>
            <p:txBody>
              <a:bodyPr wrap="square" rtlCol="0">
                <a:spAutoFit/>
              </a:bodyPr>
              <a:lstStyle/>
              <a:p>
                <a:r>
                  <a:rPr lang="en-US" b="1" dirty="0">
                    <a:solidFill>
                      <a:srgbClr val="0070C0"/>
                    </a:solidFill>
                    <a:ea typeface="Cambria Math" panose="02040503050406030204" pitchFamily="18" charset="0"/>
                  </a:rPr>
                  <a:t>Problem setup: </a:t>
                </a:r>
              </a:p>
              <a:p>
                <a:endParaRPr lang="en-US" sz="200" b="1" dirty="0">
                  <a:solidFill>
                    <a:srgbClr val="0070C0"/>
                  </a:solidFill>
                  <a:ea typeface="Cambria Math" panose="02040503050406030204" pitchFamily="18" charset="0"/>
                </a:endParaRPr>
              </a:p>
              <a:p>
                <a:endParaRPr lang="en-US" sz="200" b="1" dirty="0">
                  <a:solidFill>
                    <a:srgbClr val="0070C0"/>
                  </a:solidFill>
                  <a:ea typeface="Cambria Math" panose="02040503050406030204" pitchFamily="18" charset="0"/>
                </a:endParaRPr>
              </a:p>
              <a:p>
                <a:pPr marL="285750" indent="-285750">
                  <a:buFont typeface="Arial" panose="020B0604020202020204" pitchFamily="34" charset="0"/>
                  <a:buChar char="•"/>
                </a:pPr>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Ω</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(0,100)</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oMath>
                </a14:m>
                <a:r>
                  <a:rPr lang="en-US" dirty="0"/>
                  <a:t> </a:t>
                </a:r>
                <a14:m>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ea typeface="Cambria Math" panose="02040503050406030204" pitchFamily="18" charset="0"/>
                      </a:rPr>
                      <m:t>∈</m:t>
                    </m:r>
                    <m:d>
                      <m:dPr>
                        <m:begChr m:val="["/>
                        <m:endChr m:val="]"/>
                        <m:ctrlPr>
                          <a:rPr lang="en-US" b="0" i="1" dirty="0" smtClean="0">
                            <a:latin typeface="Cambria Math" panose="02040503050406030204" pitchFamily="18" charset="0"/>
                            <a:ea typeface="Cambria Math" panose="02040503050406030204" pitchFamily="18" charset="0"/>
                          </a:rPr>
                        </m:ctrlPr>
                      </m:dPr>
                      <m:e>
                        <m:r>
                          <a:rPr lang="en-US" b="0" i="1" dirty="0" smtClean="0">
                            <a:latin typeface="Cambria Math" panose="02040503050406030204" pitchFamily="18" charset="0"/>
                            <a:ea typeface="Cambria Math" panose="02040503050406030204" pitchFamily="18" charset="0"/>
                          </a:rPr>
                          <m:t>0, 25</m:t>
                        </m:r>
                      </m:e>
                    </m:d>
                  </m:oMath>
                </a14:m>
                <a:endParaRPr lang="en-US" b="0" dirty="0">
                  <a:ea typeface="Cambria Math" panose="02040503050406030204" pitchFamily="18" charset="0"/>
                </a:endParaRPr>
              </a:p>
              <a:p>
                <a:pPr marL="285750" indent="-285750">
                  <a:buFont typeface="Arial" panose="020B0604020202020204" pitchFamily="34" charset="0"/>
                  <a:buChar char="•"/>
                </a:pPr>
                <a:endParaRPr lang="en-US" sz="200" b="0" dirty="0">
                  <a:ea typeface="Cambria Math" panose="02040503050406030204" pitchFamily="18" charset="0"/>
                </a:endParaRPr>
              </a:p>
              <a:p>
                <a:pPr marL="285750" indent="-285750">
                  <a:buFont typeface="Arial" panose="020B0604020202020204" pitchFamily="34" charset="0"/>
                  <a:buChar char="•"/>
                </a:pPr>
                <a:r>
                  <a:rPr lang="en-US" dirty="0"/>
                  <a:t>Two </a:t>
                </a:r>
                <a:r>
                  <a:rPr lang="en-US" b="1" dirty="0"/>
                  <a:t>parameters</a:t>
                </a:r>
                <a:r>
                  <a:rPr lang="en-US" dirty="0"/>
                  <a:t> </a:t>
                </a:r>
                <a14:m>
                  <m:oMath xmlns:m="http://schemas.openxmlformats.org/officeDocument/2006/math">
                    <m:r>
                      <a:rPr lang="en-US" b="1" i="1" smtClean="0">
                        <a:latin typeface="Cambria Math" panose="02040503050406030204" pitchFamily="18" charset="0"/>
                        <a:ea typeface="Cambria Math" panose="02040503050406030204" pitchFamily="18" charset="0"/>
                      </a:rPr>
                      <m:t>𝝁</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ea typeface="Cambria Math" panose="02040503050406030204" pitchFamily="18" charset="0"/>
                          </a:rPr>
                          <m:t>2</m:t>
                        </m:r>
                      </m:sub>
                    </m:sSub>
                    <m:r>
                      <a:rPr lang="en-US" b="0" i="1" smtClean="0">
                        <a:latin typeface="Cambria Math" panose="02040503050406030204" pitchFamily="18" charset="0"/>
                        <a:ea typeface="Cambria Math" panose="02040503050406030204" pitchFamily="18" charset="0"/>
                      </a:rPr>
                      <m:t>)</m:t>
                    </m:r>
                  </m:oMath>
                </a14:m>
                <a:r>
                  <a:rPr lang="en-US" dirty="0"/>
                  <a:t>.  </a:t>
                </a:r>
                <a:r>
                  <a:rPr lang="en-US" b="1" dirty="0"/>
                  <a:t>Training</a:t>
                </a:r>
                <a:r>
                  <a:rPr lang="en-US" dirty="0"/>
                  <a:t>: uniform sampling of </a:t>
                </a:r>
                <a14:m>
                  <m:oMath xmlns:m="http://schemas.openxmlformats.org/officeDocument/2006/math">
                    <m:r>
                      <a:rPr lang="en-US" i="1">
                        <a:latin typeface="Cambria Math" panose="02040503050406030204" pitchFamily="18" charset="0"/>
                        <a:ea typeface="Cambria Math" panose="02040503050406030204" pitchFamily="18" charset="0"/>
                      </a:rPr>
                      <m:t>=</m:t>
                    </m:r>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4.25, 5.50</m:t>
                        </m:r>
                      </m:e>
                    </m:d>
                    <m:r>
                      <a:rPr lang="en-US" i="1">
                        <a:latin typeface="Cambria Math" panose="02040503050406030204" pitchFamily="18" charset="0"/>
                        <a:ea typeface="Cambria Math" panose="02040503050406030204" pitchFamily="18" charset="0"/>
                      </a:rPr>
                      <m:t>×[0.015, 0.03]</m:t>
                    </m:r>
                  </m:oMath>
                </a14:m>
                <a:r>
                  <a:rPr lang="en-US" dirty="0"/>
                  <a:t> by a </a:t>
                </a:r>
                <a14:m>
                  <m:oMath xmlns:m="http://schemas.openxmlformats.org/officeDocument/2006/math">
                    <m:r>
                      <a:rPr lang="en-US" i="1">
                        <a:latin typeface="Cambria Math" panose="02040503050406030204" pitchFamily="18" charset="0"/>
                      </a:rPr>
                      <m:t>3</m:t>
                    </m:r>
                    <m:r>
                      <a:rPr lang="en-US" i="1">
                        <a:latin typeface="Cambria Math" panose="02040503050406030204" pitchFamily="18" charset="0"/>
                        <a:ea typeface="Cambria Math" panose="02040503050406030204" pitchFamily="18" charset="0"/>
                      </a:rPr>
                      <m:t>×3 </m:t>
                    </m:r>
                  </m:oMath>
                </a14:m>
                <a:r>
                  <a:rPr lang="en-US" dirty="0"/>
                  <a:t>grid.  </a:t>
                </a:r>
                <a:r>
                  <a:rPr lang="en-US" b="1" dirty="0"/>
                  <a:t>Testing</a:t>
                </a:r>
                <a:r>
                  <a:rPr lang="en-US" dirty="0"/>
                  <a:t>: query unsampled point </a:t>
                </a:r>
                <a14:m>
                  <m:oMath xmlns:m="http://schemas.openxmlformats.org/officeDocument/2006/math">
                    <m:r>
                      <a:rPr lang="en-US" b="1" i="1">
                        <a:latin typeface="Cambria Math" panose="02040503050406030204" pitchFamily="18" charset="0"/>
                      </a:rPr>
                      <m:t>𝝁</m:t>
                    </m:r>
                    <m:r>
                      <a:rPr lang="en-US" i="1">
                        <a:latin typeface="Cambria Math" panose="02040503050406030204" pitchFamily="18" charset="0"/>
                      </a:rPr>
                      <m:t>=[4.75, 0.02]</m:t>
                    </m:r>
                  </m:oMath>
                </a14:m>
                <a:endParaRPr lang="en-US" dirty="0"/>
              </a:p>
              <a:p>
                <a:pPr marL="285750" indent="-285750">
                  <a:buFont typeface="Arial" panose="020B0604020202020204" pitchFamily="34" charset="0"/>
                  <a:buChar char="•"/>
                </a:pPr>
                <a:endParaRPr lang="en-US" dirty="0"/>
              </a:p>
            </p:txBody>
          </p:sp>
        </mc:Choice>
        <mc:Fallback xmlns="">
          <p:sp>
            <p:nvSpPr>
              <p:cNvPr id="3" name="TextBox 2">
                <a:extLst>
                  <a:ext uri="{FF2B5EF4-FFF2-40B4-BE49-F238E27FC236}">
                    <a16:creationId xmlns:a16="http://schemas.microsoft.com/office/drawing/2014/main" id="{778AD2BE-40ED-BC13-6B5B-AA84D073770D}"/>
                  </a:ext>
                </a:extLst>
              </p:cNvPr>
              <p:cNvSpPr txBox="1">
                <a:spLocks noRot="1" noChangeAspect="1" noMove="1" noResize="1" noEditPoints="1" noAdjustHandles="1" noChangeArrowheads="1" noChangeShapeType="1" noTextEdit="1"/>
              </p:cNvSpPr>
              <p:nvPr/>
            </p:nvSpPr>
            <p:spPr>
              <a:xfrm>
                <a:off x="102878" y="3796927"/>
                <a:ext cx="6511261" cy="1877437"/>
              </a:xfrm>
              <a:prstGeom prst="rect">
                <a:avLst/>
              </a:prstGeom>
              <a:blipFill>
                <a:blip r:embed="rId9"/>
                <a:stretch>
                  <a:fillRect l="-843" t="-2273"/>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86659CEC-B709-47C7-922E-2A9EE48452E0}"/>
              </a:ext>
            </a:extLst>
          </p:cNvPr>
          <p:cNvSpPr txBox="1"/>
          <p:nvPr/>
        </p:nvSpPr>
        <p:spPr>
          <a:xfrm>
            <a:off x="2208068" y="904585"/>
            <a:ext cx="8148356" cy="707886"/>
          </a:xfrm>
          <a:prstGeom prst="rect">
            <a:avLst/>
          </a:prstGeom>
          <a:solidFill>
            <a:schemeClr val="accent2">
              <a:lumMod val="20000"/>
              <a:lumOff val="80000"/>
            </a:schemeClr>
          </a:solidFill>
        </p:spPr>
        <p:txBody>
          <a:bodyPr wrap="square">
            <a:spAutoFit/>
          </a:bodyPr>
          <a:lstStyle/>
          <a:p>
            <a:pPr algn="ctr"/>
            <a:r>
              <a:rPr lang="en-US" sz="2000" dirty="0">
                <a:cs typeface="Calibri" panose="020F0502020204030204" pitchFamily="34" charset="0"/>
              </a:rPr>
              <a:t>Popular analog for fluid problems where </a:t>
            </a:r>
            <a:r>
              <a:rPr lang="en-US" sz="2000" b="1" dirty="0">
                <a:cs typeface="Calibri" panose="020F0502020204030204" pitchFamily="34" charset="0"/>
              </a:rPr>
              <a:t>shocks</a:t>
            </a:r>
            <a:r>
              <a:rPr lang="en-US" sz="2000" dirty="0">
                <a:cs typeface="Calibri" panose="020F0502020204030204" pitchFamily="34" charset="0"/>
              </a:rPr>
              <a:t> are possible, and particularly </a:t>
            </a:r>
            <a:r>
              <a:rPr lang="en-US" sz="2000" b="1" dirty="0">
                <a:cs typeface="Calibri" panose="020F0502020204030204" pitchFamily="34" charset="0"/>
              </a:rPr>
              <a:t>difficult</a:t>
            </a:r>
            <a:r>
              <a:rPr lang="en-US" sz="2000" dirty="0">
                <a:cs typeface="Calibri" panose="020F0502020204030204" pitchFamily="34" charset="0"/>
              </a:rPr>
              <a:t> for conventional projection-based ROMs</a:t>
            </a:r>
            <a:endParaRPr lang="en-US" sz="2000" dirty="0"/>
          </a:p>
        </p:txBody>
      </p:sp>
      <p:grpSp>
        <p:nvGrpSpPr>
          <p:cNvPr id="21" name="Group 20">
            <a:extLst>
              <a:ext uri="{FF2B5EF4-FFF2-40B4-BE49-F238E27FC236}">
                <a16:creationId xmlns:a16="http://schemas.microsoft.com/office/drawing/2014/main" id="{4C2F536D-224C-D332-7AA2-53DF53B0E92E}"/>
              </a:ext>
            </a:extLst>
          </p:cNvPr>
          <p:cNvGrpSpPr/>
          <p:nvPr/>
        </p:nvGrpSpPr>
        <p:grpSpPr>
          <a:xfrm>
            <a:off x="220200" y="1783143"/>
            <a:ext cx="4332407" cy="1989470"/>
            <a:chOff x="162916" y="1800394"/>
            <a:chExt cx="4332407" cy="198947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A1ABD40-FD3E-F365-AEA5-3EBDFD68B208}"/>
                    </a:ext>
                  </a:extLst>
                </p:cNvPr>
                <p:cNvSpPr txBox="1"/>
                <p:nvPr/>
              </p:nvSpPr>
              <p:spPr>
                <a:xfrm>
                  <a:off x="249161" y="1884810"/>
                  <a:ext cx="4246162" cy="1809983"/>
                </a:xfrm>
                <a:prstGeom prst="rect">
                  <a:avLst/>
                </a:prstGeom>
                <a:noFill/>
                <a:ln w="28575">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smtClean="0">
                                <a:latin typeface="Cambria Math" panose="02040503050406030204" pitchFamily="18" charset="0"/>
                              </a:rPr>
                              <m:t>𝜕</m:t>
                            </m:r>
                            <m:r>
                              <a:rPr lang="en-US" b="0" i="1" smtClean="0">
                                <a:latin typeface="Cambria Math" panose="02040503050406030204" pitchFamily="18" charset="0"/>
                              </a:rPr>
                              <m:t>𝑢</m:t>
                            </m:r>
                          </m:num>
                          <m:den>
                            <m:r>
                              <a:rPr lang="en-US" i="1" smtClean="0">
                                <a:latin typeface="Cambria Math" panose="02040503050406030204" pitchFamily="18" charset="0"/>
                              </a:rPr>
                              <m:t>𝜕</m:t>
                            </m:r>
                            <m:r>
                              <a:rPr lang="en-US" b="0" i="1" smtClean="0">
                                <a:latin typeface="Cambria Math" panose="02040503050406030204" pitchFamily="18" charset="0"/>
                              </a:rPr>
                              <m:t>𝑡</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𝑢</m:t>
                                    </m:r>
                                  </m:e>
                                  <m:sup>
                                    <m:r>
                                      <a:rPr lang="en-US" b="0" i="1" smtClean="0">
                                        <a:latin typeface="Cambria Math" panose="02040503050406030204" pitchFamily="18" charset="0"/>
                                      </a:rPr>
                                      <m:t>2</m:t>
                                    </m:r>
                                  </m:sup>
                                </m:sSup>
                                <m:r>
                                  <a:rPr lang="en-US" b="0" i="1" smtClean="0">
                                    <a:latin typeface="Cambria Math" panose="02040503050406030204" pitchFamily="18" charset="0"/>
                                  </a:rPr>
                                  <m:t>)</m:t>
                                </m:r>
                              </m:num>
                              <m:den>
                                <m:r>
                                  <a:rPr lang="en-US" b="0" i="1" smtClean="0">
                                    <a:latin typeface="Cambria Math" panose="02040503050406030204" pitchFamily="18" charset="0"/>
                                  </a:rPr>
                                  <m:t>𝜕</m:t>
                                </m:r>
                                <m:r>
                                  <a:rPr lang="en-US" b="0" i="1" smtClean="0">
                                    <a:latin typeface="Cambria Math" panose="02040503050406030204" pitchFamily="18" charset="0"/>
                                  </a:rPr>
                                  <m:t>𝑥</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m:t>
                                </m:r>
                                <m:r>
                                  <a:rPr lang="en-US" b="0" i="1" smtClean="0">
                                    <a:latin typeface="Cambria Math" panose="02040503050406030204" pitchFamily="18" charset="0"/>
                                  </a:rPr>
                                  <m:t>𝑢𝑣</m:t>
                                </m:r>
                                <m:r>
                                  <a:rPr lang="en-US" b="0" i="1" smtClean="0">
                                    <a:latin typeface="Cambria Math" panose="02040503050406030204" pitchFamily="18" charset="0"/>
                                  </a:rPr>
                                  <m:t>)</m:t>
                                </m:r>
                              </m:num>
                              <m:den>
                                <m:r>
                                  <a:rPr lang="en-US" b="0" i="1" smtClean="0">
                                    <a:latin typeface="Cambria Math" panose="02040503050406030204" pitchFamily="18" charset="0"/>
                                  </a:rPr>
                                  <m:t>𝜕</m:t>
                                </m:r>
                                <m:r>
                                  <a:rPr lang="en-US" b="0" i="1" smtClean="0">
                                    <a:latin typeface="Cambria Math" panose="02040503050406030204" pitchFamily="18" charset="0"/>
                                  </a:rPr>
                                  <m:t>𝑦</m:t>
                                </m:r>
                              </m:den>
                            </m:f>
                          </m:e>
                        </m:d>
                        <m:r>
                          <a:rPr lang="en-US" b="0" i="1" smtClean="0">
                            <a:latin typeface="Cambria Math" panose="02040503050406030204" pitchFamily="18" charset="0"/>
                          </a:rPr>
                          <m:t>=0.02</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exp</m:t>
                            </m:r>
                          </m:fName>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rPr>
                                      <m:t>2</m:t>
                                    </m:r>
                                  </m:sub>
                                </m:sSub>
                                <m:r>
                                  <a:rPr lang="en-US" b="0" i="1" smtClean="0">
                                    <a:latin typeface="Cambria Math" panose="02040503050406030204" pitchFamily="18" charset="0"/>
                                  </a:rPr>
                                  <m:t>𝑥</m:t>
                                </m:r>
                              </m:e>
                            </m:d>
                          </m:e>
                        </m:func>
                      </m:oMath>
                    </m:oMathPara>
                  </a14:m>
                  <a:endParaRPr lang="en-US" b="0" dirty="0"/>
                </a:p>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smtClean="0">
                                <a:latin typeface="Cambria Math" panose="02040503050406030204" pitchFamily="18" charset="0"/>
                              </a:rPr>
                              <m:t>𝜕</m:t>
                            </m:r>
                            <m:r>
                              <a:rPr lang="en-US" b="0" i="1" smtClean="0">
                                <a:latin typeface="Cambria Math" panose="02040503050406030204" pitchFamily="18" charset="0"/>
                              </a:rPr>
                              <m:t>𝑣</m:t>
                            </m:r>
                          </m:num>
                          <m:den>
                            <m:r>
                              <a:rPr lang="en-US" i="1" smtClean="0">
                                <a:latin typeface="Cambria Math" panose="02040503050406030204" pitchFamily="18" charset="0"/>
                              </a:rPr>
                              <m:t>𝜕</m:t>
                            </m:r>
                            <m:r>
                              <a:rPr lang="en-US" b="0" i="1" smtClean="0">
                                <a:latin typeface="Cambria Math" panose="02040503050406030204" pitchFamily="18" charset="0"/>
                              </a:rPr>
                              <m:t>𝑡</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m:t>
                                </m:r>
                                <m:r>
                                  <a:rPr lang="en-US" b="0" i="1" smtClean="0">
                                    <a:latin typeface="Cambria Math" panose="02040503050406030204" pitchFamily="18" charset="0"/>
                                  </a:rPr>
                                  <m:t>𝑣𝑢</m:t>
                                </m:r>
                                <m:r>
                                  <a:rPr lang="en-US" b="0" i="1" smtClean="0">
                                    <a:latin typeface="Cambria Math" panose="02040503050406030204" pitchFamily="18" charset="0"/>
                                  </a:rPr>
                                  <m:t>)</m:t>
                                </m:r>
                              </m:num>
                              <m:den>
                                <m:r>
                                  <a:rPr lang="en-US" b="0" i="1" smtClean="0">
                                    <a:latin typeface="Cambria Math" panose="02040503050406030204" pitchFamily="18" charset="0"/>
                                  </a:rPr>
                                  <m:t>𝜕</m:t>
                                </m:r>
                                <m:r>
                                  <a:rPr lang="en-US" b="0" i="1" smtClean="0">
                                    <a:latin typeface="Cambria Math" panose="02040503050406030204" pitchFamily="18" charset="0"/>
                                  </a:rPr>
                                  <m:t>𝑥</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𝑣</m:t>
                                    </m:r>
                                  </m:e>
                                  <m:sup>
                                    <m:r>
                                      <a:rPr lang="en-US" b="0" i="1" smtClean="0">
                                        <a:latin typeface="Cambria Math" panose="02040503050406030204" pitchFamily="18" charset="0"/>
                                      </a:rPr>
                                      <m:t>2</m:t>
                                    </m:r>
                                  </m:sup>
                                </m:sSup>
                                <m:r>
                                  <a:rPr lang="en-US" b="0" i="1" smtClean="0">
                                    <a:latin typeface="Cambria Math" panose="02040503050406030204" pitchFamily="18" charset="0"/>
                                  </a:rPr>
                                  <m:t>)</m:t>
                                </m:r>
                              </m:num>
                              <m:den>
                                <m:r>
                                  <a:rPr lang="en-US" b="0" i="1" smtClean="0">
                                    <a:latin typeface="Cambria Math" panose="02040503050406030204" pitchFamily="18" charset="0"/>
                                  </a:rPr>
                                  <m:t>𝜕</m:t>
                                </m:r>
                                <m:r>
                                  <a:rPr lang="en-US" b="0" i="1" smtClean="0">
                                    <a:latin typeface="Cambria Math" panose="02040503050406030204" pitchFamily="18" charset="0"/>
                                  </a:rPr>
                                  <m:t>𝑦</m:t>
                                </m:r>
                              </m:den>
                            </m:f>
                          </m:e>
                        </m:d>
                        <m:r>
                          <a:rPr lang="en-US" b="0" i="1" smtClean="0">
                            <a:latin typeface="Cambria Math" panose="02040503050406030204" pitchFamily="18" charset="0"/>
                          </a:rPr>
                          <m:t>=0</m:t>
                        </m:r>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𝑢</m:t>
                        </m:r>
                        <m:d>
                          <m:dPr>
                            <m:ctrlPr>
                              <a:rPr lang="en-US" b="0" i="1" smtClean="0">
                                <a:latin typeface="Cambria Math" panose="02040503050406030204" pitchFamily="18" charset="0"/>
                              </a:rPr>
                            </m:ctrlPr>
                          </m:dPr>
                          <m:e>
                            <m:r>
                              <a:rPr lang="en-US" b="0" i="1" smtClean="0">
                                <a:latin typeface="Cambria Math" panose="02040503050406030204" pitchFamily="18" charset="0"/>
                              </a:rPr>
                              <m:t>0,</m:t>
                            </m:r>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𝝁</m:t>
                            </m:r>
                          </m:e>
                        </m:d>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ea typeface="Cambria Math" panose="02040503050406030204" pitchFamily="18" charset="0"/>
                              </a:rPr>
                              <m:t>1</m:t>
                            </m:r>
                          </m:sub>
                        </m:sSub>
                      </m:oMath>
                    </m:oMathPara>
                  </a14:m>
                  <a:endParaRPr lang="en-US"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𝑢</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,0</m:t>
                            </m:r>
                          </m:e>
                        </m:d>
                        <m:r>
                          <a:rPr lang="en-US" b="0" i="1" smtClean="0">
                            <a:latin typeface="Cambria Math" panose="02040503050406030204" pitchFamily="18" charset="0"/>
                          </a:rPr>
                          <m:t>=</m:t>
                        </m:r>
                        <m:r>
                          <a:rPr lang="en-US" b="0" i="1" smtClean="0">
                            <a:latin typeface="Cambria Math" panose="02040503050406030204" pitchFamily="18" charset="0"/>
                          </a:rPr>
                          <m:t>𝑣</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,0</m:t>
                            </m:r>
                          </m:e>
                        </m:d>
                        <m:r>
                          <a:rPr lang="en-US" b="0" i="1" smtClean="0">
                            <a:latin typeface="Cambria Math" panose="02040503050406030204" pitchFamily="18" charset="0"/>
                          </a:rPr>
                          <m:t>=1</m:t>
                        </m:r>
                      </m:oMath>
                    </m:oMathPara>
                  </a14:m>
                  <a:endParaRPr lang="en-US" dirty="0"/>
                </a:p>
              </p:txBody>
            </p:sp>
          </mc:Choice>
          <mc:Fallback xmlns="">
            <p:sp>
              <p:nvSpPr>
                <p:cNvPr id="2" name="TextBox 1">
                  <a:extLst>
                    <a:ext uri="{FF2B5EF4-FFF2-40B4-BE49-F238E27FC236}">
                      <a16:creationId xmlns:a16="http://schemas.microsoft.com/office/drawing/2014/main" id="{5A1ABD40-FD3E-F365-AEA5-3EBDFD68B208}"/>
                    </a:ext>
                  </a:extLst>
                </p:cNvPr>
                <p:cNvSpPr txBox="1">
                  <a:spLocks noRot="1" noChangeAspect="1" noMove="1" noResize="1" noEditPoints="1" noAdjustHandles="1" noChangeArrowheads="1" noChangeShapeType="1" noTextEdit="1"/>
                </p:cNvSpPr>
                <p:nvPr/>
              </p:nvSpPr>
              <p:spPr>
                <a:xfrm>
                  <a:off x="249161" y="1884810"/>
                  <a:ext cx="4246162" cy="1809983"/>
                </a:xfrm>
                <a:prstGeom prst="rect">
                  <a:avLst/>
                </a:prstGeom>
                <a:blipFill>
                  <a:blip r:embed="rId10"/>
                  <a:stretch>
                    <a:fillRect b="-3367"/>
                  </a:stretch>
                </a:blipFill>
                <a:ln w="28575">
                  <a:noFill/>
                </a:ln>
              </p:spPr>
              <p:txBody>
                <a:bodyPr/>
                <a:lstStyle/>
                <a:p>
                  <a:r>
                    <a:rPr lang="en-US">
                      <a:noFill/>
                    </a:rPr>
                    <a:t> </a:t>
                  </a:r>
                </a:p>
              </p:txBody>
            </p:sp>
          </mc:Fallback>
        </mc:AlternateContent>
        <p:sp>
          <p:nvSpPr>
            <p:cNvPr id="20" name="Rectangle 19">
              <a:extLst>
                <a:ext uri="{FF2B5EF4-FFF2-40B4-BE49-F238E27FC236}">
                  <a16:creationId xmlns:a16="http://schemas.microsoft.com/office/drawing/2014/main" id="{FF748918-83CB-CD45-3A11-C420AC1E8A27}"/>
                </a:ext>
              </a:extLst>
            </p:cNvPr>
            <p:cNvSpPr/>
            <p:nvPr/>
          </p:nvSpPr>
          <p:spPr>
            <a:xfrm>
              <a:off x="162916" y="1800394"/>
              <a:ext cx="4332407" cy="1989470"/>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77181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61</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8" y="232552"/>
            <a:ext cx="10471608" cy="570225"/>
          </a:xfrm>
        </p:spPr>
        <p:txBody>
          <a:bodyPr/>
          <a:lstStyle/>
          <a:p>
            <a:r>
              <a:rPr lang="en-US" dirty="0"/>
              <a:t>Schwarz Coupling Details</a:t>
            </a:r>
          </a:p>
        </p:txBody>
      </p:sp>
      <p:sp>
        <p:nvSpPr>
          <p:cNvPr id="7" name="Slide Number Placeholder 3"/>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61</a:t>
            </a:fld>
            <a:endParaRPr lang="en-US"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8D52781-F021-4DA5-84BC-0E26EC4A5161}"/>
                  </a:ext>
                </a:extLst>
              </p:cNvPr>
              <p:cNvSpPr txBox="1"/>
              <p:nvPr/>
            </p:nvSpPr>
            <p:spPr>
              <a:xfrm>
                <a:off x="175169" y="802777"/>
                <a:ext cx="12116797" cy="6629444"/>
              </a:xfrm>
              <a:prstGeom prst="rect">
                <a:avLst/>
              </a:prstGeom>
              <a:noFill/>
            </p:spPr>
            <p:txBody>
              <a:bodyPr wrap="square">
                <a:spAutoFit/>
              </a:bodyPr>
              <a:lstStyle/>
              <a:p>
                <a:r>
                  <a:rPr lang="en-US" sz="2000" b="1" i="1" dirty="0">
                    <a:solidFill>
                      <a:srgbClr val="0070C0"/>
                    </a:solidFill>
                  </a:rPr>
                  <a:t>Choice of domain decomposition</a:t>
                </a:r>
              </a:p>
              <a:p>
                <a:pPr marL="342900" indent="-342900">
                  <a:buFont typeface="Arial" panose="020B0604020202020204" pitchFamily="34" charset="0"/>
                  <a:buChar char="•"/>
                </a:pPr>
                <a:endParaRPr lang="en-US" sz="400" dirty="0"/>
              </a:p>
              <a:p>
                <a:pPr marL="342900" indent="-342900">
                  <a:buFont typeface="Arial" panose="020B0604020202020204" pitchFamily="34" charset="0"/>
                  <a:buChar char="•"/>
                </a:pPr>
                <a:endParaRPr lang="en-US" sz="400" dirty="0"/>
              </a:p>
              <a:p>
                <a:pPr marL="342900" indent="-342900">
                  <a:buFont typeface="Arial" panose="020B0604020202020204" pitchFamily="34" charset="0"/>
                  <a:buChar char="•"/>
                </a:pPr>
                <a:r>
                  <a:rPr lang="en-US" sz="2000" b="1" dirty="0"/>
                  <a:t>Overlapping </a:t>
                </a:r>
                <a:r>
                  <a:rPr lang="en-US" sz="2000" dirty="0"/>
                  <a:t>DD of </a:t>
                </a:r>
                <a14:m>
                  <m:oMath xmlns:m="http://schemas.openxmlformats.org/officeDocument/2006/math">
                    <m:r>
                      <m:rPr>
                        <m:sty m:val="p"/>
                      </m:rPr>
                      <a:rPr lang="el-GR" sz="2000" i="1" smtClean="0">
                        <a:latin typeface="Cambria Math" panose="02040503050406030204" pitchFamily="18" charset="0"/>
                        <a:ea typeface="Cambria Math" panose="02040503050406030204" pitchFamily="18" charset="0"/>
                      </a:rPr>
                      <m:t>Ω</m:t>
                    </m:r>
                    <m:r>
                      <a:rPr lang="en-US" sz="2000" b="0" i="1" smtClean="0">
                        <a:latin typeface="Cambria Math" panose="02040503050406030204" pitchFamily="18" charset="0"/>
                        <a:ea typeface="Cambria Math" panose="02040503050406030204" pitchFamily="18" charset="0"/>
                      </a:rPr>
                      <m:t> </m:t>
                    </m:r>
                  </m:oMath>
                </a14:m>
                <a:r>
                  <a:rPr lang="en-US" sz="2000" dirty="0"/>
                  <a:t>into </a:t>
                </a:r>
                <a:r>
                  <a:rPr lang="en-US" sz="2000" b="1" dirty="0"/>
                  <a:t>4 subdomains </a:t>
                </a:r>
                <a:r>
                  <a:rPr lang="en-US" sz="2000" dirty="0"/>
                  <a:t>coupled via </a:t>
                </a:r>
                <a:r>
                  <a:rPr lang="en-US" sz="2000" b="1" dirty="0"/>
                  <a:t>multiplicative Schwarz</a:t>
                </a:r>
              </a:p>
              <a:p>
                <a:pPr marL="342900" indent="-342900">
                  <a:buFont typeface="Arial" panose="020B0604020202020204" pitchFamily="34" charset="0"/>
                  <a:buChar char="•"/>
                </a:pPr>
                <a:endParaRPr lang="en-US" sz="400" b="1" dirty="0"/>
              </a:p>
              <a:p>
                <a:pPr marL="342900" indent="-342900">
                  <a:buFont typeface="Arial" panose="020B0604020202020204" pitchFamily="34" charset="0"/>
                  <a:buChar char="•"/>
                </a:pPr>
                <a:r>
                  <a:rPr lang="en-US" sz="2000" dirty="0"/>
                  <a:t>Solution in </a:t>
                </a:r>
                <a14:m>
                  <m:oMath xmlns:m="http://schemas.openxmlformats.org/officeDocument/2006/math">
                    <m:sSub>
                      <m:sSubPr>
                        <m:ctrlPr>
                          <a:rPr lang="en-US" sz="2000" i="1" smtClean="0">
                            <a:latin typeface="Cambria Math" panose="02040503050406030204" pitchFamily="18" charset="0"/>
                          </a:rPr>
                        </m:ctrlPr>
                      </m:sSubPr>
                      <m:e>
                        <m:r>
                          <m:rPr>
                            <m:sty m:val="p"/>
                          </m:rPr>
                          <a:rPr lang="el-GR" sz="2000" i="1" smtClean="0">
                            <a:latin typeface="Cambria Math" panose="02040503050406030204" pitchFamily="18" charset="0"/>
                            <a:ea typeface="Cambria Math" panose="02040503050406030204" pitchFamily="18" charset="0"/>
                          </a:rPr>
                          <m:t>Ω</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 </m:t>
                    </m:r>
                  </m:oMath>
                </a14:m>
                <a:r>
                  <a:rPr lang="en-US" sz="2000" dirty="0"/>
                  <a:t>is </a:t>
                </a:r>
                <a:r>
                  <a:rPr lang="en-US" sz="2000" b="1" dirty="0"/>
                  <a:t>most difficult </a:t>
                </a:r>
                <a:r>
                  <a:rPr lang="en-US" sz="2000" dirty="0"/>
                  <a:t>to capture by ROM</a:t>
                </a:r>
              </a:p>
              <a:p>
                <a:pPr marL="800100" lvl="1" indent="-342900">
                  <a:buFont typeface="Wingdings" panose="05000000000000000000" pitchFamily="2" charset="2"/>
                  <a:buChar char="Ø"/>
                </a:pPr>
                <a:endParaRPr lang="en-US" sz="400" dirty="0"/>
              </a:p>
              <a:p>
                <a:pPr lvl="1"/>
                <a:endParaRPr lang="en-US" sz="400" dirty="0"/>
              </a:p>
              <a:p>
                <a:pPr lvl="1"/>
                <a:endParaRPr lang="en-US" sz="400" dirty="0"/>
              </a:p>
              <a:p>
                <a:pPr lvl="1"/>
                <a:endParaRPr lang="en-US" sz="400" dirty="0"/>
              </a:p>
              <a:p>
                <a:r>
                  <a:rPr lang="en-US" sz="2000" b="1" i="1" dirty="0">
                    <a:solidFill>
                      <a:srgbClr val="0070C0"/>
                    </a:solidFill>
                  </a:rPr>
                  <a:t>Snapshot collection and reduced basis construction</a:t>
                </a:r>
              </a:p>
              <a:p>
                <a:endParaRPr lang="en-US" sz="400" b="1" i="1" dirty="0">
                  <a:solidFill>
                    <a:srgbClr val="0070C0"/>
                  </a:solidFill>
                </a:endParaRPr>
              </a:p>
              <a:p>
                <a:endParaRPr lang="en-US" sz="400" b="1" i="1" dirty="0">
                  <a:solidFill>
                    <a:srgbClr val="0070C0"/>
                  </a:solidFill>
                </a:endParaRPr>
              </a:p>
              <a:p>
                <a:pPr marL="342900" indent="-342900">
                  <a:buFont typeface="Arial" panose="020B0604020202020204" pitchFamily="34" charset="0"/>
                  <a:buChar char="•"/>
                </a:pPr>
                <a:r>
                  <a:rPr lang="en-US" sz="2000" b="1" dirty="0"/>
                  <a:t>Single-domain FOM </a:t>
                </a:r>
                <a:r>
                  <a:rPr lang="en-US" sz="2000" dirty="0"/>
                  <a:t>on </a:t>
                </a:r>
                <a14:m>
                  <m:oMath xmlns:m="http://schemas.openxmlformats.org/officeDocument/2006/math">
                    <m:r>
                      <m:rPr>
                        <m:sty m:val="p"/>
                      </m:rPr>
                      <a:rPr lang="el-GR" sz="2000" i="1" smtClean="0">
                        <a:latin typeface="Cambria Math" panose="02040503050406030204" pitchFamily="18" charset="0"/>
                        <a:ea typeface="Cambria Math" panose="02040503050406030204" pitchFamily="18" charset="0"/>
                      </a:rPr>
                      <m:t>Ω</m:t>
                    </m:r>
                  </m:oMath>
                </a14:m>
                <a:r>
                  <a:rPr lang="en-US" sz="2000" dirty="0"/>
                  <a:t> used to generate snapshots/POD modes</a:t>
                </a:r>
              </a:p>
              <a:p>
                <a:endParaRPr lang="en-US" sz="400" b="1" dirty="0">
                  <a:solidFill>
                    <a:srgbClr val="0070C0"/>
                  </a:solidFill>
                </a:endParaRPr>
              </a:p>
              <a:p>
                <a:endParaRPr lang="en-US" sz="400" b="1" dirty="0">
                  <a:solidFill>
                    <a:srgbClr val="0070C0"/>
                  </a:solidFill>
                </a:endParaRPr>
              </a:p>
              <a:p>
                <a:endParaRPr lang="en-US" sz="400" b="1" dirty="0">
                  <a:solidFill>
                    <a:srgbClr val="0070C0"/>
                  </a:solidFill>
                </a:endParaRPr>
              </a:p>
              <a:p>
                <a:endParaRPr lang="en-US" sz="400" b="1" dirty="0">
                  <a:solidFill>
                    <a:srgbClr val="0070C0"/>
                  </a:solidFill>
                </a:endParaRPr>
              </a:p>
              <a:p>
                <a:r>
                  <a:rPr lang="en-US" sz="2000" b="1" i="1" dirty="0">
                    <a:solidFill>
                      <a:srgbClr val="0070C0"/>
                    </a:solidFill>
                  </a:rPr>
                  <a:t>Enforcement of boundary conditions (BCs) in ROM at Schwarz boundaries</a:t>
                </a:r>
              </a:p>
              <a:p>
                <a:endParaRPr lang="en-US" sz="400" b="1" i="1" dirty="0">
                  <a:solidFill>
                    <a:srgbClr val="0070C0"/>
                  </a:solidFill>
                </a:endParaRPr>
              </a:p>
              <a:p>
                <a:endParaRPr lang="en-US" sz="400" b="1" i="1" dirty="0">
                  <a:solidFill>
                    <a:srgbClr val="0070C0"/>
                  </a:solidFill>
                </a:endParaRPr>
              </a:p>
              <a:p>
                <a:pPr marL="342900" indent="-342900">
                  <a:buFont typeface="Arial" panose="020B0604020202020204" pitchFamily="34" charset="0"/>
                  <a:buChar char="•"/>
                </a:pPr>
                <a:r>
                  <a:rPr lang="en-US" sz="2000" dirty="0"/>
                  <a:t>BCs imposed </a:t>
                </a:r>
                <a:r>
                  <a:rPr lang="en-US" sz="2000" b="1" dirty="0"/>
                  <a:t>strongly</a:t>
                </a:r>
                <a:r>
                  <a:rPr lang="en-US" sz="2000" dirty="0"/>
                  <a:t> using Method 1 of [Gunzburger </a:t>
                </a:r>
                <a:r>
                  <a:rPr lang="en-US" sz="2000" i="1" dirty="0"/>
                  <a:t>et al., </a:t>
                </a:r>
                <a:r>
                  <a:rPr lang="en-US" sz="2000" dirty="0"/>
                  <a:t>2007] </a:t>
                </a:r>
                <a:r>
                  <a:rPr lang="en-US" sz="2000" dirty="0">
                    <a:solidFill>
                      <a:schemeClr val="tx1"/>
                    </a:solidFill>
                  </a:rPr>
                  <a:t>at indices </a:t>
                </a:r>
                <a14:m>
                  <m:oMath xmlns:m="http://schemas.openxmlformats.org/officeDocument/2006/math">
                    <m:sSub>
                      <m:sSubPr>
                        <m:ctrlPr>
                          <a:rPr lang="en-US" sz="200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𝑖</m:t>
                        </m:r>
                      </m:e>
                      <m:sub>
                        <m:r>
                          <m:rPr>
                            <m:sty m:val="p"/>
                          </m:rPr>
                          <a:rPr lang="en-US" sz="2000" b="0" i="0" smtClean="0">
                            <a:solidFill>
                              <a:schemeClr val="tx1"/>
                            </a:solidFill>
                            <a:latin typeface="Cambria Math" panose="02040503050406030204" pitchFamily="18" charset="0"/>
                          </a:rPr>
                          <m:t>Dir</m:t>
                        </m:r>
                      </m:sub>
                    </m:sSub>
                  </m:oMath>
                </a14:m>
                <a:endParaRPr lang="en-US" sz="2000" dirty="0">
                  <a:solidFill>
                    <a:schemeClr val="tx1"/>
                  </a:solidFill>
                </a:endParaRPr>
              </a:p>
              <a:p>
                <a:pPr marL="342900" indent="-342900">
                  <a:buFont typeface="Arial" panose="020B0604020202020204" pitchFamily="34" charset="0"/>
                  <a:buChar char="•"/>
                </a:pPr>
                <a:endParaRPr lang="en-US" sz="400" dirty="0"/>
              </a:p>
              <a:p>
                <a:pPr marL="342900" indent="-342900">
                  <a:buFont typeface="Arial" panose="020B0604020202020204" pitchFamily="34" charset="0"/>
                  <a:buChar char="•"/>
                </a:pPr>
                <a:endParaRPr lang="en-US" sz="400" dirty="0"/>
              </a:p>
              <a:p>
                <a:pPr/>
                <a14:m>
                  <m:oMathPara xmlns:m="http://schemas.openxmlformats.org/officeDocument/2006/math">
                    <m:oMathParaPr>
                      <m:jc m:val="centerGroup"/>
                    </m:oMathParaPr>
                    <m:oMath xmlns:m="http://schemas.openxmlformats.org/officeDocument/2006/math">
                      <m:r>
                        <a:rPr lang="en-US" sz="2000" b="1" i="1" smtClean="0">
                          <a:latin typeface="Cambria Math" panose="02040503050406030204" pitchFamily="18" charset="0"/>
                        </a:rPr>
                        <m:t>𝒒</m:t>
                      </m:r>
                      <m:r>
                        <a:rPr lang="en-US" sz="2000" b="1" i="1" smtClean="0">
                          <a:latin typeface="Cambria Math" panose="02040503050406030204" pitchFamily="18" charset="0"/>
                        </a:rPr>
                        <m:t>(</m:t>
                      </m:r>
                      <m:r>
                        <a:rPr lang="en-US" sz="2000" b="0" i="1" smtClean="0">
                          <a:latin typeface="Cambria Math" panose="02040503050406030204" pitchFamily="18" charset="0"/>
                        </a:rPr>
                        <m:t>𝑡</m:t>
                      </m:r>
                      <m:r>
                        <a:rPr lang="en-US" sz="2000" b="1" i="1" smtClean="0">
                          <a:latin typeface="Cambria Math" panose="02040503050406030204" pitchFamily="18" charset="0"/>
                        </a:rPr>
                        <m:t>)</m:t>
                      </m:r>
                      <m:r>
                        <a:rPr lang="en-US" sz="2000" b="1" i="1" smtClean="0">
                          <a:latin typeface="Cambria Math" panose="02040503050406030204" pitchFamily="18" charset="0"/>
                          <a:ea typeface="Cambria Math" panose="02040503050406030204" pitchFamily="18" charset="0"/>
                        </a:rPr>
                        <m:t>≈</m:t>
                      </m:r>
                      <m:acc>
                        <m:accPr>
                          <m:chr m:val="̅"/>
                          <m:ctrlPr>
                            <a:rPr lang="en-US" sz="2000" b="1" i="1" smtClean="0">
                              <a:latin typeface="Cambria Math" panose="02040503050406030204" pitchFamily="18" charset="0"/>
                            </a:rPr>
                          </m:ctrlPr>
                        </m:accPr>
                        <m:e>
                          <m:r>
                            <a:rPr lang="en-US" sz="2000" b="1" i="1" smtClean="0">
                              <a:latin typeface="Cambria Math" panose="02040503050406030204" pitchFamily="18" charset="0"/>
                            </a:rPr>
                            <m:t>𝒒</m:t>
                          </m:r>
                        </m:e>
                      </m:acc>
                      <m:r>
                        <a:rPr lang="en-US" sz="2000" b="0" i="1" smtClean="0">
                          <a:latin typeface="Cambria Math" panose="02040503050406030204" pitchFamily="18" charset="0"/>
                        </a:rPr>
                        <m:t>+</m:t>
                      </m:r>
                      <m:r>
                        <a:rPr lang="el-GR" sz="2000" b="1" i="1" smtClean="0">
                          <a:latin typeface="Cambria Math" panose="02040503050406030204" pitchFamily="18" charset="0"/>
                          <a:ea typeface="Cambria Math" panose="02040503050406030204" pitchFamily="18" charset="0"/>
                        </a:rPr>
                        <m:t>𝜱</m:t>
                      </m:r>
                      <m:acc>
                        <m:accPr>
                          <m:chr m:val="̂"/>
                          <m:ctrlPr>
                            <a:rPr lang="el-GR" sz="2000" b="1" i="1" smtClean="0">
                              <a:latin typeface="Cambria Math" panose="02040503050406030204" pitchFamily="18" charset="0"/>
                              <a:ea typeface="Cambria Math" panose="02040503050406030204" pitchFamily="18" charset="0"/>
                            </a:rPr>
                          </m:ctrlPr>
                        </m:accPr>
                        <m:e>
                          <m:r>
                            <a:rPr lang="en-US" sz="2000" b="1" i="1" smtClean="0">
                              <a:latin typeface="Cambria Math" panose="02040503050406030204" pitchFamily="18" charset="0"/>
                              <a:ea typeface="Cambria Math" panose="02040503050406030204" pitchFamily="18" charset="0"/>
                            </a:rPr>
                            <m:t>𝒒</m:t>
                          </m:r>
                        </m:e>
                      </m:acc>
                      <m:r>
                        <a:rPr lang="en-US" sz="2000" b="1"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𝑡</m:t>
                      </m:r>
                      <m:r>
                        <a:rPr lang="en-US" sz="2000" b="1" i="1" smtClean="0">
                          <a:latin typeface="Cambria Math" panose="02040503050406030204" pitchFamily="18" charset="0"/>
                          <a:ea typeface="Cambria Math" panose="02040503050406030204" pitchFamily="18" charset="0"/>
                        </a:rPr>
                        <m:t>)</m:t>
                      </m:r>
                    </m:oMath>
                  </m:oMathPara>
                </a14:m>
                <a:endParaRPr lang="en-US" sz="2000" dirty="0"/>
              </a:p>
              <a:p>
                <a:endParaRPr lang="en-US" sz="400" dirty="0"/>
              </a:p>
              <a:p>
                <a:endParaRPr lang="en-US" sz="400" dirty="0"/>
              </a:p>
              <a:p>
                <a:pPr marL="742950" lvl="1" indent="-285750">
                  <a:buFont typeface="Wingdings" panose="05000000000000000000" pitchFamily="2" charset="2"/>
                  <a:buChar char="Ø"/>
                </a:pPr>
                <a:r>
                  <a:rPr lang="en-US" sz="2000" dirty="0"/>
                  <a:t>POD modes made to satisfy homogeneous DBCs:  </a:t>
                </a:r>
                <a14:m>
                  <m:oMath xmlns:m="http://schemas.openxmlformats.org/officeDocument/2006/math">
                    <m:r>
                      <a:rPr lang="el-GR" sz="2000" b="1" i="1" smtClean="0">
                        <a:latin typeface="Cambria Math" panose="02040503050406030204" pitchFamily="18" charset="0"/>
                        <a:ea typeface="Cambria Math" panose="02040503050406030204" pitchFamily="18" charset="0"/>
                      </a:rPr>
                      <m:t>𝜱</m:t>
                    </m:r>
                    <m:d>
                      <m:dPr>
                        <m:ctrlPr>
                          <a:rPr lang="en-US" sz="2000" b="1" i="1" smtClean="0">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rPr>
                            </m:ctrlPr>
                          </m:sSubPr>
                          <m:e>
                            <m:r>
                              <a:rPr lang="en-US" sz="2000" b="1" i="1">
                                <a:latin typeface="Cambria Math" panose="02040503050406030204" pitchFamily="18" charset="0"/>
                              </a:rPr>
                              <m:t>𝒊</m:t>
                            </m:r>
                          </m:e>
                          <m:sub>
                            <m:r>
                              <m:rPr>
                                <m:sty m:val="p"/>
                              </m:rPr>
                              <a:rPr lang="en-US" sz="2000">
                                <a:latin typeface="Cambria Math" panose="02040503050406030204" pitchFamily="18" charset="0"/>
                              </a:rPr>
                              <m:t>Dir</m:t>
                            </m:r>
                          </m:sub>
                        </m:sSub>
                        <m:r>
                          <a:rPr lang="en-US" sz="2000" b="0" i="0" smtClean="0">
                            <a:latin typeface="Cambria Math" panose="02040503050406030204" pitchFamily="18" charset="0"/>
                          </a:rPr>
                          <m:t>, </m:t>
                        </m:r>
                        <m:r>
                          <a:rPr lang="en-US" sz="2000" b="0" i="1" smtClean="0">
                            <a:latin typeface="Cambria Math" panose="02040503050406030204" pitchFamily="18" charset="0"/>
                          </a:rPr>
                          <m:t>:</m:t>
                        </m:r>
                      </m:e>
                    </m:d>
                    <m:r>
                      <a:rPr lang="en-US" sz="2000" b="0" i="1" smtClean="0">
                        <a:latin typeface="Cambria Math" panose="02040503050406030204" pitchFamily="18" charset="0"/>
                      </a:rPr>
                      <m:t>=</m:t>
                    </m:r>
                    <m:r>
                      <a:rPr lang="en-US" sz="2000" b="1" i="1" smtClean="0">
                        <a:latin typeface="Cambria Math" panose="02040503050406030204" pitchFamily="18" charset="0"/>
                      </a:rPr>
                      <m:t>𝟎</m:t>
                    </m:r>
                  </m:oMath>
                </a14:m>
                <a:endParaRPr lang="en-US" sz="2000" b="1" dirty="0"/>
              </a:p>
              <a:p>
                <a:pPr marL="285750" indent="-285750">
                  <a:buFont typeface="Wingdings" panose="05000000000000000000" pitchFamily="2" charset="2"/>
                  <a:buChar char="Ø"/>
                </a:pPr>
                <a:endParaRPr lang="en-US" sz="500" b="1" dirty="0"/>
              </a:p>
              <a:p>
                <a:pPr marL="742950" lvl="1" indent="-285750">
                  <a:buFont typeface="Wingdings" panose="05000000000000000000" pitchFamily="2" charset="2"/>
                  <a:buChar char="Ø"/>
                </a:pPr>
                <a:r>
                  <a:rPr lang="en-US" sz="2000" dirty="0"/>
                  <a:t>BCs imposed by modifying </a:t>
                </a:r>
                <a14:m>
                  <m:oMath xmlns:m="http://schemas.openxmlformats.org/officeDocument/2006/math">
                    <m:acc>
                      <m:accPr>
                        <m:chr m:val="̅"/>
                        <m:ctrlPr>
                          <a:rPr lang="en-US" sz="2000" b="1" i="1" smtClean="0">
                            <a:latin typeface="Cambria Math" panose="02040503050406030204" pitchFamily="18" charset="0"/>
                          </a:rPr>
                        </m:ctrlPr>
                      </m:accPr>
                      <m:e>
                        <m:r>
                          <a:rPr lang="en-US" sz="2000" b="1" i="1" smtClean="0">
                            <a:latin typeface="Cambria Math" panose="02040503050406030204" pitchFamily="18" charset="0"/>
                          </a:rPr>
                          <m:t>𝒒</m:t>
                        </m:r>
                      </m:e>
                    </m:acc>
                    <m:r>
                      <a:rPr lang="en-US" sz="2000" b="1" i="1" smtClean="0">
                        <a:latin typeface="Cambria Math" panose="02040503050406030204" pitchFamily="18" charset="0"/>
                      </a:rPr>
                      <m:t> </m:t>
                    </m:r>
                  </m:oMath>
                </a14:m>
                <a:r>
                  <a:rPr lang="en-US" sz="2000" dirty="0"/>
                  <a:t>:  </a:t>
                </a:r>
                <a14:m>
                  <m:oMath xmlns:m="http://schemas.openxmlformats.org/officeDocument/2006/math">
                    <m:acc>
                      <m:accPr>
                        <m:chr m:val="̅"/>
                        <m:ctrlPr>
                          <a:rPr lang="en-US" sz="2000" b="1" i="1" smtClean="0">
                            <a:latin typeface="Cambria Math" panose="02040503050406030204" pitchFamily="18" charset="0"/>
                          </a:rPr>
                        </m:ctrlPr>
                      </m:accPr>
                      <m:e>
                        <m:r>
                          <a:rPr lang="en-US" sz="2000" b="1" i="1" smtClean="0">
                            <a:latin typeface="Cambria Math" panose="02040503050406030204" pitchFamily="18" charset="0"/>
                          </a:rPr>
                          <m:t>𝒒</m:t>
                        </m:r>
                      </m:e>
                    </m:acc>
                    <m:d>
                      <m:dPr>
                        <m:ctrlPr>
                          <a:rPr lang="en-US" sz="2000" b="1" i="1" smtClean="0">
                            <a:latin typeface="Cambria Math" panose="02040503050406030204" pitchFamily="18" charset="0"/>
                          </a:rPr>
                        </m:ctrlPr>
                      </m:dPr>
                      <m:e>
                        <m:sSub>
                          <m:sSubPr>
                            <m:ctrlPr>
                              <a:rPr lang="en-US" sz="2000" i="1">
                                <a:latin typeface="Cambria Math" panose="02040503050406030204" pitchFamily="18" charset="0"/>
                              </a:rPr>
                            </m:ctrlPr>
                          </m:sSubPr>
                          <m:e>
                            <m:r>
                              <a:rPr lang="en-US" sz="2000" b="1" i="1">
                                <a:latin typeface="Cambria Math" panose="02040503050406030204" pitchFamily="18" charset="0"/>
                              </a:rPr>
                              <m:t>𝒊</m:t>
                            </m:r>
                          </m:e>
                          <m:sub>
                            <m:r>
                              <m:rPr>
                                <m:sty m:val="p"/>
                              </m:rPr>
                              <a:rPr lang="en-US" sz="2000">
                                <a:latin typeface="Cambria Math" panose="02040503050406030204" pitchFamily="18" charset="0"/>
                              </a:rPr>
                              <m:t>Dir</m:t>
                            </m:r>
                          </m:sub>
                        </m:sSub>
                      </m:e>
                    </m:d>
                    <m:r>
                      <a:rPr lang="en-US" sz="2000" b="0" i="1" smtClean="0">
                        <a:latin typeface="Cambria Math" panose="02040503050406030204" pitchFamily="18" charset="0"/>
                        <a:ea typeface="Cambria Math" panose="02040503050406030204" pitchFamily="18" charset="0"/>
                      </a:rPr>
                      <m:t>←</m:t>
                    </m:r>
                    <m:sSub>
                      <m:sSubPr>
                        <m:ctrlPr>
                          <a:rPr lang="en-US" sz="2000" b="0" i="1" smtClean="0">
                            <a:latin typeface="Cambria Math" panose="02040503050406030204" pitchFamily="18" charset="0"/>
                            <a:ea typeface="Cambria Math" panose="02040503050406030204" pitchFamily="18" charset="0"/>
                          </a:rPr>
                        </m:ctrlPr>
                      </m:sSubPr>
                      <m:e>
                        <m:r>
                          <a:rPr lang="en-US" sz="2000" b="1" i="1">
                            <a:latin typeface="Cambria Math" panose="02040503050406030204" pitchFamily="18" charset="0"/>
                            <a:ea typeface="Cambria Math" panose="02040503050406030204" pitchFamily="18" charset="0"/>
                          </a:rPr>
                          <m:t>𝝌</m:t>
                        </m:r>
                      </m:e>
                      <m:sub>
                        <m:r>
                          <a:rPr lang="en-US" sz="2000" b="1" i="1" smtClean="0">
                            <a:latin typeface="Cambria Math" panose="02040503050406030204" pitchFamily="18" charset="0"/>
                            <a:ea typeface="Cambria Math" panose="02040503050406030204" pitchFamily="18" charset="0"/>
                          </a:rPr>
                          <m:t>𝒒</m:t>
                        </m:r>
                      </m:sub>
                    </m:sSub>
                  </m:oMath>
                </a14:m>
                <a:endParaRPr lang="en-US" sz="2000" dirty="0"/>
              </a:p>
              <a:p>
                <a:pPr marL="342900" indent="-342900">
                  <a:buFont typeface="Arial" panose="020B0604020202020204" pitchFamily="34" charset="0"/>
                  <a:buChar char="•"/>
                </a:pPr>
                <a:endParaRPr lang="en-US" sz="400" b="1" i="1" dirty="0"/>
              </a:p>
              <a:p>
                <a:pPr marL="342900" indent="-342900">
                  <a:buFont typeface="Arial" panose="020B0604020202020204" pitchFamily="34" charset="0"/>
                  <a:buChar char="•"/>
                </a:pPr>
                <a:endParaRPr lang="en-US" sz="400" b="1" i="1" dirty="0"/>
              </a:p>
              <a:p>
                <a:pPr marL="342900" indent="-342900">
                  <a:buFont typeface="Arial" panose="020B0604020202020204" pitchFamily="34" charset="0"/>
                  <a:buChar char="•"/>
                </a:pPr>
                <a:endParaRPr lang="en-US" sz="400" b="1" i="1" dirty="0"/>
              </a:p>
              <a:p>
                <a:r>
                  <a:rPr lang="en-US" sz="2000" b="1" i="1" dirty="0">
                    <a:solidFill>
                      <a:srgbClr val="0070C0"/>
                    </a:solidFill>
                  </a:rPr>
                  <a:t>Choice of hyper-reduction</a:t>
                </a:r>
              </a:p>
              <a:p>
                <a:endParaRPr lang="en-US" sz="400" b="1" i="1" dirty="0">
                  <a:solidFill>
                    <a:srgbClr val="0070C0"/>
                  </a:solidFill>
                </a:endParaRPr>
              </a:p>
              <a:p>
                <a:endParaRPr lang="en-US" sz="400" b="1" i="1" dirty="0">
                  <a:solidFill>
                    <a:srgbClr val="0070C0"/>
                  </a:solidFill>
                </a:endParaRPr>
              </a:p>
              <a:p>
                <a:pPr marL="342900" indent="-342900">
                  <a:buFont typeface="Arial" panose="020B0604020202020204" pitchFamily="34" charset="0"/>
                  <a:buChar char="•"/>
                </a:pPr>
                <a:r>
                  <a:rPr lang="en-US" sz="2000" b="1" dirty="0"/>
                  <a:t>Energy Conserving Sampling &amp; Weighting</a:t>
                </a:r>
                <a:r>
                  <a:rPr lang="en-US" sz="2000" dirty="0"/>
                  <a:t> (ECSW) method for hyper-reduction</a:t>
                </a:r>
              </a:p>
              <a:p>
                <a:pPr marL="342900" indent="-342900">
                  <a:buFont typeface="Arial" panose="020B0604020202020204" pitchFamily="34" charset="0"/>
                  <a:buChar char="•"/>
                </a:pPr>
                <a:endParaRPr lang="en-US" sz="400" dirty="0"/>
              </a:p>
              <a:p>
                <a:pPr marL="342900" indent="-342900">
                  <a:buFont typeface="Arial" panose="020B0604020202020204" pitchFamily="34" charset="0"/>
                  <a:buChar char="•"/>
                </a:pPr>
                <a:r>
                  <a:rPr lang="en-US" sz="2000" b="1" dirty="0"/>
                  <a:t>All points </a:t>
                </a:r>
                <a:r>
                  <a:rPr lang="en-US" sz="2000" dirty="0"/>
                  <a:t>on Schwarz boundaries are included in the sample mesh</a:t>
                </a:r>
              </a:p>
              <a:p>
                <a:pPr marL="342900" indent="-342900">
                  <a:buFont typeface="Arial" panose="020B0604020202020204" pitchFamily="34" charset="0"/>
                  <a:buChar char="•"/>
                </a:pPr>
                <a:endParaRPr lang="en-US" sz="400" dirty="0"/>
              </a:p>
              <a:p>
                <a:endParaRPr lang="en-US" sz="2000" dirty="0"/>
              </a:p>
              <a:p>
                <a:pPr marL="342900" indent="-342900">
                  <a:buFont typeface="Arial" panose="020B0604020202020204" pitchFamily="34" charset="0"/>
                  <a:buChar char="•"/>
                </a:pPr>
                <a:endParaRPr lang="en-US" sz="2000" dirty="0"/>
              </a:p>
              <a:p>
                <a:pPr marL="800100" lvl="1" indent="-342900">
                  <a:buFont typeface="Arial" panose="020B0604020202020204" pitchFamily="34" charset="0"/>
                  <a:buChar char="•"/>
                </a:pPr>
                <a:endParaRPr lang="en-US" sz="1000" dirty="0"/>
              </a:p>
              <a:p>
                <a:pPr marL="800100" lvl="1" indent="-342900">
                  <a:buFont typeface="Arial" panose="020B0604020202020204" pitchFamily="34" charset="0"/>
                  <a:buChar char="•"/>
                </a:pPr>
                <a:endParaRPr lang="en-US" sz="400" dirty="0"/>
              </a:p>
            </p:txBody>
          </p:sp>
        </mc:Choice>
        <mc:Fallback xmlns="">
          <p:sp>
            <p:nvSpPr>
              <p:cNvPr id="8" name="TextBox 7">
                <a:extLst>
                  <a:ext uri="{FF2B5EF4-FFF2-40B4-BE49-F238E27FC236}">
                    <a16:creationId xmlns:a16="http://schemas.microsoft.com/office/drawing/2014/main" id="{38D52781-F021-4DA5-84BC-0E26EC4A5161}"/>
                  </a:ext>
                </a:extLst>
              </p:cNvPr>
              <p:cNvSpPr txBox="1">
                <a:spLocks noRot="1" noChangeAspect="1" noMove="1" noResize="1" noEditPoints="1" noAdjustHandles="1" noChangeArrowheads="1" noChangeShapeType="1" noTextEdit="1"/>
              </p:cNvSpPr>
              <p:nvPr/>
            </p:nvSpPr>
            <p:spPr>
              <a:xfrm>
                <a:off x="175169" y="802777"/>
                <a:ext cx="12116797" cy="6629444"/>
              </a:xfrm>
              <a:prstGeom prst="rect">
                <a:avLst/>
              </a:prstGeom>
              <a:blipFill>
                <a:blip r:embed="rId3"/>
                <a:stretch>
                  <a:fillRect l="-554" t="-644"/>
                </a:stretch>
              </a:blipFill>
            </p:spPr>
            <p:txBody>
              <a:bodyPr/>
              <a:lstStyle/>
              <a:p>
                <a:r>
                  <a:rPr lang="en-US">
                    <a:noFill/>
                  </a:rPr>
                  <a:t> </a:t>
                </a:r>
              </a:p>
            </p:txBody>
          </p:sp>
        </mc:Fallback>
      </mc:AlternateContent>
      <p:grpSp>
        <p:nvGrpSpPr>
          <p:cNvPr id="59" name="Group 58">
            <a:extLst>
              <a:ext uri="{FF2B5EF4-FFF2-40B4-BE49-F238E27FC236}">
                <a16:creationId xmlns:a16="http://schemas.microsoft.com/office/drawing/2014/main" id="{EF881987-2859-6DDF-5B72-C227CC613A9F}"/>
              </a:ext>
            </a:extLst>
          </p:cNvPr>
          <p:cNvGrpSpPr/>
          <p:nvPr/>
        </p:nvGrpSpPr>
        <p:grpSpPr>
          <a:xfrm>
            <a:off x="9856140" y="898010"/>
            <a:ext cx="1989947" cy="1949858"/>
            <a:chOff x="9412475" y="802777"/>
            <a:chExt cx="1989947" cy="1949858"/>
          </a:xfrm>
        </p:grpSpPr>
        <p:grpSp>
          <p:nvGrpSpPr>
            <p:cNvPr id="40" name="Group 39">
              <a:extLst>
                <a:ext uri="{FF2B5EF4-FFF2-40B4-BE49-F238E27FC236}">
                  <a16:creationId xmlns:a16="http://schemas.microsoft.com/office/drawing/2014/main" id="{98666D98-B1D6-9B42-F87F-C59D5044086A}"/>
                </a:ext>
              </a:extLst>
            </p:cNvPr>
            <p:cNvGrpSpPr/>
            <p:nvPr/>
          </p:nvGrpSpPr>
          <p:grpSpPr>
            <a:xfrm>
              <a:off x="9412475" y="802777"/>
              <a:ext cx="1989947" cy="1949858"/>
              <a:chOff x="10014857" y="4760035"/>
              <a:chExt cx="1989947" cy="1949858"/>
            </a:xfrm>
          </p:grpSpPr>
          <mc:AlternateContent xmlns:mc="http://schemas.openxmlformats.org/markup-compatibility/2006" xmlns:a14="http://schemas.microsoft.com/office/drawing/2010/main">
            <mc:Choice Requires="a14">
              <p:sp>
                <p:nvSpPr>
                  <p:cNvPr id="41" name="Rectangle 40">
                    <a:extLst>
                      <a:ext uri="{FF2B5EF4-FFF2-40B4-BE49-F238E27FC236}">
                        <a16:creationId xmlns:a16="http://schemas.microsoft.com/office/drawing/2014/main" id="{2A5AE8CC-A2BD-3CCC-087F-4755FA2B19D4}"/>
                      </a:ext>
                    </a:extLst>
                  </p:cNvPr>
                  <p:cNvSpPr/>
                  <p:nvPr/>
                </p:nvSpPr>
                <p:spPr>
                  <a:xfrm>
                    <a:off x="10426361" y="5147656"/>
                    <a:ext cx="785330" cy="740856"/>
                  </a:xfrm>
                  <a:prstGeom prst="rect">
                    <a:avLst/>
                  </a:prstGeom>
                  <a:solidFill>
                    <a:srgbClr val="126FB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800" b="0" i="1" smtClean="0">
                                  <a:solidFill>
                                    <a:schemeClr val="tx1"/>
                                  </a:solidFill>
                                  <a:latin typeface="Cambria Math" panose="02040503050406030204" pitchFamily="18" charset="0"/>
                                  <a:ea typeface="Cambria Math" panose="02040503050406030204" pitchFamily="18" charset="0"/>
                                </a:rPr>
                              </m:ctrlPr>
                            </m:sSubPr>
                            <m:e>
                              <m:r>
                                <m:rPr>
                                  <m:sty m:val="p"/>
                                </m:rPr>
                                <a:rPr lang="el-GR" sz="1800" i="1" smtClean="0">
                                  <a:solidFill>
                                    <a:schemeClr val="tx1"/>
                                  </a:solidFill>
                                  <a:latin typeface="Cambria Math" panose="02040503050406030204" pitchFamily="18" charset="0"/>
                                  <a:ea typeface="Cambria Math" panose="02040503050406030204" pitchFamily="18" charset="0"/>
                                </a:rPr>
                                <m:t>Ω</m:t>
                              </m:r>
                            </m:e>
                            <m:sub>
                              <m:r>
                                <a:rPr lang="en-US" sz="1800" b="0" i="1" smtClean="0">
                                  <a:solidFill>
                                    <a:schemeClr val="tx1"/>
                                  </a:solidFill>
                                  <a:latin typeface="Cambria Math" panose="02040503050406030204" pitchFamily="18" charset="0"/>
                                  <a:ea typeface="Cambria Math" panose="02040503050406030204" pitchFamily="18" charset="0"/>
                                </a:rPr>
                                <m:t>1</m:t>
                              </m:r>
                            </m:sub>
                          </m:sSub>
                        </m:oMath>
                      </m:oMathPara>
                    </a14:m>
                    <a:endParaRPr lang="en-US" dirty="0">
                      <a:solidFill>
                        <a:schemeClr val="tx1"/>
                      </a:solidFill>
                    </a:endParaRPr>
                  </a:p>
                </p:txBody>
              </p:sp>
            </mc:Choice>
            <mc:Fallback xmlns="">
              <p:sp>
                <p:nvSpPr>
                  <p:cNvPr id="36" name="Rectangle 35">
                    <a:extLst>
                      <a:ext uri="{FF2B5EF4-FFF2-40B4-BE49-F238E27FC236}">
                        <a16:creationId xmlns:a16="http://schemas.microsoft.com/office/drawing/2014/main" id="{632A491E-1E4D-604D-8597-DE86E5A45FC7}"/>
                      </a:ext>
                    </a:extLst>
                  </p:cNvPr>
                  <p:cNvSpPr>
                    <a:spLocks noRot="1" noChangeAspect="1" noMove="1" noResize="1" noEditPoints="1" noAdjustHandles="1" noChangeArrowheads="1" noChangeShapeType="1" noTextEdit="1"/>
                  </p:cNvSpPr>
                  <p:nvPr/>
                </p:nvSpPr>
                <p:spPr>
                  <a:xfrm>
                    <a:off x="10426361" y="5147656"/>
                    <a:ext cx="785330" cy="740856"/>
                  </a:xfrm>
                  <a:prstGeom prst="rect">
                    <a:avLst/>
                  </a:prstGeom>
                  <a:blipFill>
                    <a:blip r:embed="rId13"/>
                    <a:stretch>
                      <a:fillRect/>
                    </a:stretch>
                  </a:blipFill>
                  <a:ln>
                    <a:noFill/>
                  </a:ln>
                </p:spPr>
                <p:txBody>
                  <a:bodyPr/>
                  <a:lstStyle/>
                  <a:p>
                    <a:r>
                      <a:rPr lang="en-US">
                        <a:noFill/>
                      </a:rPr>
                      <a:t> </a:t>
                    </a:r>
                  </a:p>
                </p:txBody>
              </p:sp>
            </mc:Fallback>
          </mc:AlternateContent>
          <p:cxnSp>
            <p:nvCxnSpPr>
              <p:cNvPr id="42" name="Straight Connector 41">
                <a:extLst>
                  <a:ext uri="{FF2B5EF4-FFF2-40B4-BE49-F238E27FC236}">
                    <a16:creationId xmlns:a16="http://schemas.microsoft.com/office/drawing/2014/main" id="{C671A7CE-F0EC-EAAB-31FD-803A2F3F121A}"/>
                  </a:ext>
                </a:extLst>
              </p:cNvPr>
              <p:cNvCxnSpPr/>
              <p:nvPr/>
            </p:nvCxnSpPr>
            <p:spPr>
              <a:xfrm>
                <a:off x="10442890" y="5144021"/>
                <a:ext cx="124827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5836080A-F9EB-D7B4-7A85-48F86F4E4E69}"/>
                      </a:ext>
                    </a:extLst>
                  </p:cNvPr>
                  <p:cNvSpPr txBox="1"/>
                  <p:nvPr/>
                </p:nvSpPr>
                <p:spPr>
                  <a:xfrm>
                    <a:off x="10999972" y="4904909"/>
                    <a:ext cx="156132"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chemeClr val="tx1"/>
                              </a:solidFill>
                              <a:latin typeface="Cambria Math" panose="02040503050406030204" pitchFamily="18" charset="0"/>
                              <a:ea typeface="Cambria Math" panose="02040503050406030204" pitchFamily="18" charset="0"/>
                            </a:rPr>
                            <m:t>𝑥</m:t>
                          </m:r>
                        </m:oMath>
                      </m:oMathPara>
                    </a14:m>
                    <a:endParaRPr lang="en-US" sz="1400" dirty="0">
                      <a:solidFill>
                        <a:schemeClr val="tx1"/>
                      </a:solidFill>
                    </a:endParaRPr>
                  </a:p>
                </p:txBody>
              </p:sp>
            </mc:Choice>
            <mc:Fallback xmlns="">
              <p:sp>
                <p:nvSpPr>
                  <p:cNvPr id="38" name="TextBox 37">
                    <a:extLst>
                      <a:ext uri="{FF2B5EF4-FFF2-40B4-BE49-F238E27FC236}">
                        <a16:creationId xmlns:a16="http://schemas.microsoft.com/office/drawing/2014/main" id="{A71DC68B-5E8B-A873-6CEC-18079F078778}"/>
                      </a:ext>
                    </a:extLst>
                  </p:cNvPr>
                  <p:cNvSpPr txBox="1">
                    <a:spLocks noRot="1" noChangeAspect="1" noMove="1" noResize="1" noEditPoints="1" noAdjustHandles="1" noChangeArrowheads="1" noChangeShapeType="1" noTextEdit="1"/>
                  </p:cNvSpPr>
                  <p:nvPr/>
                </p:nvSpPr>
                <p:spPr>
                  <a:xfrm>
                    <a:off x="10999972" y="4904909"/>
                    <a:ext cx="156132" cy="215444"/>
                  </a:xfrm>
                  <a:prstGeom prst="rect">
                    <a:avLst/>
                  </a:prstGeom>
                  <a:blipFill>
                    <a:blip r:embed="rId14"/>
                    <a:stretch>
                      <a:fillRect l="-7143" r="-7143" b="-5556"/>
                    </a:stretch>
                  </a:blipFill>
                </p:spPr>
                <p:txBody>
                  <a:bodyPr/>
                  <a:lstStyle/>
                  <a:p>
                    <a:r>
                      <a:rPr lang="en-US">
                        <a:noFill/>
                      </a:rPr>
                      <a:t> </a:t>
                    </a:r>
                  </a:p>
                </p:txBody>
              </p:sp>
            </mc:Fallback>
          </mc:AlternateContent>
          <p:sp>
            <p:nvSpPr>
              <p:cNvPr id="44" name="TextBox 43">
                <a:extLst>
                  <a:ext uri="{FF2B5EF4-FFF2-40B4-BE49-F238E27FC236}">
                    <a16:creationId xmlns:a16="http://schemas.microsoft.com/office/drawing/2014/main" id="{4C987271-3B93-A734-FCDA-831627FFBAC8}"/>
                  </a:ext>
                </a:extLst>
              </p:cNvPr>
              <p:cNvSpPr txBox="1"/>
              <p:nvPr/>
            </p:nvSpPr>
            <p:spPr>
              <a:xfrm>
                <a:off x="10303503" y="4838875"/>
                <a:ext cx="272220"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0</a:t>
                </a:r>
              </a:p>
            </p:txBody>
          </p:sp>
          <p:sp>
            <p:nvSpPr>
              <p:cNvPr id="45" name="TextBox 44">
                <a:extLst>
                  <a:ext uri="{FF2B5EF4-FFF2-40B4-BE49-F238E27FC236}">
                    <a16:creationId xmlns:a16="http://schemas.microsoft.com/office/drawing/2014/main" id="{2E33C51F-A964-DE96-41A8-48D751659111}"/>
                  </a:ext>
                </a:extLst>
              </p:cNvPr>
              <p:cNvSpPr txBox="1"/>
              <p:nvPr/>
            </p:nvSpPr>
            <p:spPr>
              <a:xfrm>
                <a:off x="11454152" y="4838874"/>
                <a:ext cx="550652"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100</a:t>
                </a:r>
              </a:p>
            </p:txBody>
          </p:sp>
          <p:cxnSp>
            <p:nvCxnSpPr>
              <p:cNvPr id="46" name="Straight Connector 45">
                <a:extLst>
                  <a:ext uri="{FF2B5EF4-FFF2-40B4-BE49-F238E27FC236}">
                    <a16:creationId xmlns:a16="http://schemas.microsoft.com/office/drawing/2014/main" id="{FA73FC6A-A364-D13F-61CC-5BAC148401B2}"/>
                  </a:ext>
                </a:extLst>
              </p:cNvPr>
              <p:cNvCxnSpPr/>
              <p:nvPr/>
            </p:nvCxnSpPr>
            <p:spPr>
              <a:xfrm>
                <a:off x="10434344" y="5086382"/>
                <a:ext cx="0" cy="9679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6E1875A9-06DD-55F0-90DB-6F5C45D981E9}"/>
                  </a:ext>
                </a:extLst>
              </p:cNvPr>
              <p:cNvCxnSpPr/>
              <p:nvPr/>
            </p:nvCxnSpPr>
            <p:spPr>
              <a:xfrm>
                <a:off x="11682617" y="5086382"/>
                <a:ext cx="0" cy="9679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8" name="Rectangle 47">
                <a:extLst>
                  <a:ext uri="{FF2B5EF4-FFF2-40B4-BE49-F238E27FC236}">
                    <a16:creationId xmlns:a16="http://schemas.microsoft.com/office/drawing/2014/main" id="{23F0D35A-0EB4-7C47-45CD-87A53E3C9AFD}"/>
                  </a:ext>
                </a:extLst>
              </p:cNvPr>
              <p:cNvSpPr/>
              <p:nvPr/>
            </p:nvSpPr>
            <p:spPr>
              <a:xfrm>
                <a:off x="10014857" y="4760035"/>
                <a:ext cx="1905514" cy="194985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49" name="Group 48">
                <a:extLst>
                  <a:ext uri="{FF2B5EF4-FFF2-40B4-BE49-F238E27FC236}">
                    <a16:creationId xmlns:a16="http://schemas.microsoft.com/office/drawing/2014/main" id="{33592967-5489-FE0E-A695-11AF875B067F}"/>
                  </a:ext>
                </a:extLst>
              </p:cNvPr>
              <p:cNvGrpSpPr/>
              <p:nvPr/>
            </p:nvGrpSpPr>
            <p:grpSpPr>
              <a:xfrm rot="16200000">
                <a:off x="9702727" y="5624054"/>
                <a:ext cx="1256819" cy="278264"/>
                <a:chOff x="9574372" y="5612483"/>
                <a:chExt cx="1256819" cy="278264"/>
              </a:xfrm>
            </p:grpSpPr>
            <p:cxnSp>
              <p:nvCxnSpPr>
                <p:cNvPr id="53" name="Straight Connector 52">
                  <a:extLst>
                    <a:ext uri="{FF2B5EF4-FFF2-40B4-BE49-F238E27FC236}">
                      <a16:creationId xmlns:a16="http://schemas.microsoft.com/office/drawing/2014/main" id="{24E809A5-938C-657B-FF65-C2367B3FBD23}"/>
                    </a:ext>
                  </a:extLst>
                </p:cNvPr>
                <p:cNvCxnSpPr>
                  <a:cxnSpLocks/>
                </p:cNvCxnSpPr>
                <p:nvPr/>
              </p:nvCxnSpPr>
              <p:spPr>
                <a:xfrm>
                  <a:off x="9582918" y="5851595"/>
                  <a:ext cx="124827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C3065AB2-E4C9-717A-3BA3-D7059822C4FD}"/>
                        </a:ext>
                      </a:extLst>
                    </p:cNvPr>
                    <p:cNvSpPr txBox="1"/>
                    <p:nvPr/>
                  </p:nvSpPr>
                  <p:spPr>
                    <a:xfrm>
                      <a:off x="10160894" y="5612483"/>
                      <a:ext cx="16030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chemeClr val="tx1"/>
                                </a:solidFill>
                                <a:latin typeface="Cambria Math" panose="02040503050406030204" pitchFamily="18" charset="0"/>
                                <a:ea typeface="Cambria Math" panose="02040503050406030204" pitchFamily="18" charset="0"/>
                              </a:rPr>
                              <m:t>𝑦</m:t>
                            </m:r>
                          </m:oMath>
                        </m:oMathPara>
                      </a14:m>
                      <a:endParaRPr lang="en-US" sz="1400" dirty="0">
                        <a:solidFill>
                          <a:schemeClr val="tx1"/>
                        </a:solidFill>
                      </a:endParaRPr>
                    </a:p>
                  </p:txBody>
                </p:sp>
              </mc:Choice>
              <mc:Fallback xmlns="">
                <p:sp>
                  <p:nvSpPr>
                    <p:cNvPr id="49" name="TextBox 48">
                      <a:extLst>
                        <a:ext uri="{FF2B5EF4-FFF2-40B4-BE49-F238E27FC236}">
                          <a16:creationId xmlns:a16="http://schemas.microsoft.com/office/drawing/2014/main" id="{435D0564-074D-B149-CAF8-B22A5D142F23}"/>
                        </a:ext>
                      </a:extLst>
                    </p:cNvPr>
                    <p:cNvSpPr txBox="1">
                      <a:spLocks noRot="1" noChangeAspect="1" noMove="1" noResize="1" noEditPoints="1" noAdjustHandles="1" noChangeArrowheads="1" noChangeShapeType="1" noTextEdit="1"/>
                    </p:cNvSpPr>
                    <p:nvPr/>
                  </p:nvSpPr>
                  <p:spPr>
                    <a:xfrm>
                      <a:off x="10160894" y="5612483"/>
                      <a:ext cx="160300" cy="215444"/>
                    </a:xfrm>
                    <a:prstGeom prst="rect">
                      <a:avLst/>
                    </a:prstGeom>
                    <a:blipFill>
                      <a:blip r:embed="rId15"/>
                      <a:stretch>
                        <a:fillRect t="-23077" r="-27778" b="-30769"/>
                      </a:stretch>
                    </a:blipFill>
                  </p:spPr>
                  <p:txBody>
                    <a:bodyPr/>
                    <a:lstStyle/>
                    <a:p>
                      <a:r>
                        <a:rPr lang="en-US">
                          <a:noFill/>
                        </a:rPr>
                        <a:t> </a:t>
                      </a:r>
                    </a:p>
                  </p:txBody>
                </p:sp>
              </mc:Fallback>
            </mc:AlternateContent>
            <p:cxnSp>
              <p:nvCxnSpPr>
                <p:cNvPr id="55" name="Straight Connector 54">
                  <a:extLst>
                    <a:ext uri="{FF2B5EF4-FFF2-40B4-BE49-F238E27FC236}">
                      <a16:creationId xmlns:a16="http://schemas.microsoft.com/office/drawing/2014/main" id="{6A6DF3DE-19DC-35EB-E380-CB0DB205EE30}"/>
                    </a:ext>
                  </a:extLst>
                </p:cNvPr>
                <p:cNvCxnSpPr>
                  <a:cxnSpLocks/>
                </p:cNvCxnSpPr>
                <p:nvPr/>
              </p:nvCxnSpPr>
              <p:spPr>
                <a:xfrm>
                  <a:off x="9574372" y="5793956"/>
                  <a:ext cx="0" cy="9679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7856695D-CE95-7B6C-BCA0-38851EADD170}"/>
                    </a:ext>
                  </a:extLst>
                </p:cNvPr>
                <p:cNvCxnSpPr>
                  <a:cxnSpLocks/>
                </p:cNvCxnSpPr>
                <p:nvPr/>
              </p:nvCxnSpPr>
              <p:spPr>
                <a:xfrm>
                  <a:off x="10822645" y="5793956"/>
                  <a:ext cx="0" cy="9679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50" name="TextBox 49">
                <a:extLst>
                  <a:ext uri="{FF2B5EF4-FFF2-40B4-BE49-F238E27FC236}">
                    <a16:creationId xmlns:a16="http://schemas.microsoft.com/office/drawing/2014/main" id="{C0E6BB00-4AA3-B5C5-312C-9523EA7ADD59}"/>
                  </a:ext>
                </a:extLst>
              </p:cNvPr>
              <p:cNvSpPr txBox="1"/>
              <p:nvPr/>
            </p:nvSpPr>
            <p:spPr>
              <a:xfrm rot="16200000">
                <a:off x="10001934" y="6187022"/>
                <a:ext cx="550652"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100</a:t>
                </a:r>
              </a:p>
            </p:txBody>
          </p:sp>
          <p:sp>
            <p:nvSpPr>
              <p:cNvPr id="51" name="TextBox 50">
                <a:extLst>
                  <a:ext uri="{FF2B5EF4-FFF2-40B4-BE49-F238E27FC236}">
                    <a16:creationId xmlns:a16="http://schemas.microsoft.com/office/drawing/2014/main" id="{2AD494AB-074F-BE80-4E56-560CDBAFE999}"/>
                  </a:ext>
                </a:extLst>
              </p:cNvPr>
              <p:cNvSpPr txBox="1"/>
              <p:nvPr/>
            </p:nvSpPr>
            <p:spPr>
              <a:xfrm rot="16200000">
                <a:off x="10140507" y="4999122"/>
                <a:ext cx="272220"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0</a:t>
                </a:r>
              </a:p>
            </p:txBody>
          </p:sp>
          <mc:AlternateContent xmlns:mc="http://schemas.openxmlformats.org/markup-compatibility/2006" xmlns:a14="http://schemas.microsoft.com/office/drawing/2010/main">
            <mc:Choice Requires="a14">
              <p:sp>
                <p:nvSpPr>
                  <p:cNvPr id="52" name="Rectangle 51">
                    <a:extLst>
                      <a:ext uri="{FF2B5EF4-FFF2-40B4-BE49-F238E27FC236}">
                        <a16:creationId xmlns:a16="http://schemas.microsoft.com/office/drawing/2014/main" id="{F648E24B-306C-E868-3431-33DEF0A556B5}"/>
                      </a:ext>
                    </a:extLst>
                  </p:cNvPr>
                  <p:cNvSpPr/>
                  <p:nvPr/>
                </p:nvSpPr>
                <p:spPr>
                  <a:xfrm>
                    <a:off x="10888230" y="5145508"/>
                    <a:ext cx="785330" cy="740856"/>
                  </a:xfrm>
                  <a:prstGeom prst="rect">
                    <a:avLst/>
                  </a:prstGeom>
                  <a:solidFill>
                    <a:srgbClr val="FF800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800" b="0" i="1" smtClean="0">
                                  <a:solidFill>
                                    <a:schemeClr val="tx1"/>
                                  </a:solidFill>
                                  <a:latin typeface="Cambria Math" panose="02040503050406030204" pitchFamily="18" charset="0"/>
                                  <a:ea typeface="Cambria Math" panose="02040503050406030204" pitchFamily="18" charset="0"/>
                                </a:rPr>
                              </m:ctrlPr>
                            </m:sSubPr>
                            <m:e>
                              <m:r>
                                <m:rPr>
                                  <m:sty m:val="p"/>
                                </m:rPr>
                                <a:rPr lang="el-GR" sz="1800" i="1" smtClean="0">
                                  <a:solidFill>
                                    <a:schemeClr val="tx1"/>
                                  </a:solidFill>
                                  <a:latin typeface="Cambria Math" panose="02040503050406030204" pitchFamily="18" charset="0"/>
                                  <a:ea typeface="Cambria Math" panose="02040503050406030204" pitchFamily="18" charset="0"/>
                                </a:rPr>
                                <m:t>Ω</m:t>
                              </m:r>
                            </m:e>
                            <m:sub>
                              <m:r>
                                <a:rPr lang="en-US" sz="1800" b="0" i="1" smtClean="0">
                                  <a:solidFill>
                                    <a:schemeClr val="tx1"/>
                                  </a:solidFill>
                                  <a:latin typeface="Cambria Math" panose="02040503050406030204" pitchFamily="18" charset="0"/>
                                  <a:ea typeface="Cambria Math" panose="02040503050406030204" pitchFamily="18" charset="0"/>
                                </a:rPr>
                                <m:t>2</m:t>
                              </m:r>
                            </m:sub>
                          </m:sSub>
                        </m:oMath>
                      </m:oMathPara>
                    </a14:m>
                    <a:endParaRPr lang="en-US" dirty="0">
                      <a:solidFill>
                        <a:schemeClr val="tx1"/>
                      </a:solidFill>
                    </a:endParaRPr>
                  </a:p>
                </p:txBody>
              </p:sp>
            </mc:Choice>
            <mc:Fallback xmlns="">
              <p:sp>
                <p:nvSpPr>
                  <p:cNvPr id="47" name="Rectangle 46">
                    <a:extLst>
                      <a:ext uri="{FF2B5EF4-FFF2-40B4-BE49-F238E27FC236}">
                        <a16:creationId xmlns:a16="http://schemas.microsoft.com/office/drawing/2014/main" id="{ACE37EF9-D834-D301-C8A3-D968736C1BEE}"/>
                      </a:ext>
                    </a:extLst>
                  </p:cNvPr>
                  <p:cNvSpPr>
                    <a:spLocks noRot="1" noChangeAspect="1" noMove="1" noResize="1" noEditPoints="1" noAdjustHandles="1" noChangeArrowheads="1" noChangeShapeType="1" noTextEdit="1"/>
                  </p:cNvSpPr>
                  <p:nvPr/>
                </p:nvSpPr>
                <p:spPr>
                  <a:xfrm>
                    <a:off x="10888230" y="5145508"/>
                    <a:ext cx="785330" cy="740856"/>
                  </a:xfrm>
                  <a:prstGeom prst="rect">
                    <a:avLst/>
                  </a:prstGeom>
                  <a:blipFill>
                    <a:blip r:embed="rId16"/>
                    <a:stretch>
                      <a:fillRect/>
                    </a:stretch>
                  </a:blipFill>
                  <a:ln>
                    <a:no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57" name="Rectangle 56">
                  <a:extLst>
                    <a:ext uri="{FF2B5EF4-FFF2-40B4-BE49-F238E27FC236}">
                      <a16:creationId xmlns:a16="http://schemas.microsoft.com/office/drawing/2014/main" id="{0C534B22-92A4-9381-083D-3C562E24E87F}"/>
                    </a:ext>
                  </a:extLst>
                </p:cNvPr>
                <p:cNvSpPr/>
                <p:nvPr/>
              </p:nvSpPr>
              <p:spPr>
                <a:xfrm>
                  <a:off x="10282498" y="1698480"/>
                  <a:ext cx="785330" cy="740856"/>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800" b="0" i="1" smtClean="0">
                                <a:solidFill>
                                  <a:schemeClr val="tx1"/>
                                </a:solidFill>
                                <a:latin typeface="Cambria Math" panose="02040503050406030204" pitchFamily="18" charset="0"/>
                                <a:ea typeface="Cambria Math" panose="02040503050406030204" pitchFamily="18" charset="0"/>
                              </a:rPr>
                            </m:ctrlPr>
                          </m:sSubPr>
                          <m:e>
                            <m:r>
                              <m:rPr>
                                <m:sty m:val="p"/>
                              </m:rPr>
                              <a:rPr lang="el-GR" sz="1800" i="1" smtClean="0">
                                <a:solidFill>
                                  <a:schemeClr val="tx1"/>
                                </a:solidFill>
                                <a:latin typeface="Cambria Math" panose="02040503050406030204" pitchFamily="18" charset="0"/>
                                <a:ea typeface="Cambria Math" panose="02040503050406030204" pitchFamily="18" charset="0"/>
                              </a:rPr>
                              <m:t>Ω</m:t>
                            </m:r>
                          </m:e>
                          <m:sub>
                            <m:r>
                              <a:rPr lang="en-US" sz="1800" b="0" i="1" smtClean="0">
                                <a:solidFill>
                                  <a:schemeClr val="tx1"/>
                                </a:solidFill>
                                <a:latin typeface="Cambria Math" panose="02040503050406030204" pitchFamily="18" charset="0"/>
                                <a:ea typeface="Cambria Math" panose="02040503050406030204" pitchFamily="18" charset="0"/>
                              </a:rPr>
                              <m:t>3</m:t>
                            </m:r>
                          </m:sub>
                        </m:sSub>
                      </m:oMath>
                    </m:oMathPara>
                  </a14:m>
                  <a:endParaRPr lang="en-US" dirty="0">
                    <a:solidFill>
                      <a:schemeClr val="tx1"/>
                    </a:solidFill>
                  </a:endParaRPr>
                </a:p>
              </p:txBody>
            </p:sp>
          </mc:Choice>
          <mc:Fallback xmlns="">
            <p:sp>
              <p:nvSpPr>
                <p:cNvPr id="57" name="Rectangle 56">
                  <a:extLst>
                    <a:ext uri="{FF2B5EF4-FFF2-40B4-BE49-F238E27FC236}">
                      <a16:creationId xmlns:a16="http://schemas.microsoft.com/office/drawing/2014/main" id="{0C534B22-92A4-9381-083D-3C562E24E87F}"/>
                    </a:ext>
                  </a:extLst>
                </p:cNvPr>
                <p:cNvSpPr>
                  <a:spLocks noRot="1" noChangeAspect="1" noMove="1" noResize="1" noEditPoints="1" noAdjustHandles="1" noChangeArrowheads="1" noChangeShapeType="1" noTextEdit="1"/>
                </p:cNvSpPr>
                <p:nvPr/>
              </p:nvSpPr>
              <p:spPr>
                <a:xfrm>
                  <a:off x="10282498" y="1698480"/>
                  <a:ext cx="785330" cy="740856"/>
                </a:xfrm>
                <a:prstGeom prst="rect">
                  <a:avLst/>
                </a:prstGeom>
                <a:blipFill>
                  <a:blip r:embed="rId1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Rectangle 57">
                  <a:extLst>
                    <a:ext uri="{FF2B5EF4-FFF2-40B4-BE49-F238E27FC236}">
                      <a16:creationId xmlns:a16="http://schemas.microsoft.com/office/drawing/2014/main" id="{652A8948-337F-D429-130E-0D68A57BD59D}"/>
                    </a:ext>
                  </a:extLst>
                </p:cNvPr>
                <p:cNvSpPr/>
                <p:nvPr/>
              </p:nvSpPr>
              <p:spPr>
                <a:xfrm>
                  <a:off x="9827013" y="1691333"/>
                  <a:ext cx="785330" cy="740856"/>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800" b="0" i="1" smtClean="0">
                                <a:solidFill>
                                  <a:schemeClr val="tx1"/>
                                </a:solidFill>
                                <a:latin typeface="Cambria Math" panose="02040503050406030204" pitchFamily="18" charset="0"/>
                                <a:ea typeface="Cambria Math" panose="02040503050406030204" pitchFamily="18" charset="0"/>
                              </a:rPr>
                            </m:ctrlPr>
                          </m:sSubPr>
                          <m:e>
                            <m:r>
                              <m:rPr>
                                <m:sty m:val="p"/>
                              </m:rPr>
                              <a:rPr lang="el-GR" sz="1800" i="1" smtClean="0">
                                <a:solidFill>
                                  <a:schemeClr val="tx1"/>
                                </a:solidFill>
                                <a:latin typeface="Cambria Math" panose="02040503050406030204" pitchFamily="18" charset="0"/>
                                <a:ea typeface="Cambria Math" panose="02040503050406030204" pitchFamily="18" charset="0"/>
                              </a:rPr>
                              <m:t>Ω</m:t>
                            </m:r>
                          </m:e>
                          <m:sub>
                            <m:r>
                              <a:rPr lang="en-US" sz="1800" b="0" i="1" smtClean="0">
                                <a:solidFill>
                                  <a:schemeClr val="tx1"/>
                                </a:solidFill>
                                <a:latin typeface="Cambria Math" panose="02040503050406030204" pitchFamily="18" charset="0"/>
                                <a:ea typeface="Cambria Math" panose="02040503050406030204" pitchFamily="18" charset="0"/>
                              </a:rPr>
                              <m:t>4</m:t>
                            </m:r>
                          </m:sub>
                        </m:sSub>
                      </m:oMath>
                    </m:oMathPara>
                  </a14:m>
                  <a:endParaRPr lang="en-US" dirty="0">
                    <a:solidFill>
                      <a:schemeClr val="tx1"/>
                    </a:solidFill>
                  </a:endParaRPr>
                </a:p>
              </p:txBody>
            </p:sp>
          </mc:Choice>
          <mc:Fallback xmlns="">
            <p:sp>
              <p:nvSpPr>
                <p:cNvPr id="58" name="Rectangle 57">
                  <a:extLst>
                    <a:ext uri="{FF2B5EF4-FFF2-40B4-BE49-F238E27FC236}">
                      <a16:creationId xmlns:a16="http://schemas.microsoft.com/office/drawing/2014/main" id="{652A8948-337F-D429-130E-0D68A57BD59D}"/>
                    </a:ext>
                  </a:extLst>
                </p:cNvPr>
                <p:cNvSpPr>
                  <a:spLocks noRot="1" noChangeAspect="1" noMove="1" noResize="1" noEditPoints="1" noAdjustHandles="1" noChangeArrowheads="1" noChangeShapeType="1" noTextEdit="1"/>
                </p:cNvSpPr>
                <p:nvPr/>
              </p:nvSpPr>
              <p:spPr>
                <a:xfrm>
                  <a:off x="9827013" y="1691333"/>
                  <a:ext cx="785330" cy="740856"/>
                </a:xfrm>
                <a:prstGeom prst="rect">
                  <a:avLst/>
                </a:prstGeom>
                <a:blipFill>
                  <a:blip r:embed="rId18"/>
                  <a:stretch>
                    <a:fillRect/>
                  </a:stretch>
                </a:blipFill>
                <a:ln>
                  <a:noFill/>
                </a:ln>
              </p:spPr>
              <p:txBody>
                <a:bodyPr/>
                <a:lstStyle/>
                <a:p>
                  <a:r>
                    <a:rPr lang="en-US">
                      <a:noFill/>
                    </a:rPr>
                    <a:t> </a:t>
                  </a:r>
                </a:p>
              </p:txBody>
            </p:sp>
          </mc:Fallback>
        </mc:AlternateContent>
      </p:grpSp>
      <p:pic>
        <p:nvPicPr>
          <p:cNvPr id="2" name="Picture 1"/>
          <p:cNvPicPr>
            <a:picLocks noChangeAspect="1"/>
          </p:cNvPicPr>
          <p:nvPr/>
        </p:nvPicPr>
        <p:blipFill>
          <a:blip r:embed="rId19"/>
          <a:stretch>
            <a:fillRect/>
          </a:stretch>
        </p:blipFill>
        <p:spPr>
          <a:xfrm>
            <a:off x="8794215" y="3994200"/>
            <a:ext cx="3116866" cy="1677134"/>
          </a:xfrm>
          <a:prstGeom prst="rect">
            <a:avLst/>
          </a:prstGeom>
        </p:spPr>
      </p:pic>
    </p:spTree>
    <p:extLst>
      <p:ext uri="{BB962C8B-B14F-4D97-AF65-F5344CB8AC3E}">
        <p14:creationId xmlns:p14="http://schemas.microsoft.com/office/powerpoint/2010/main" val="2512492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fom_hrom_hrom_hrom_99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23304" y="279597"/>
            <a:ext cx="5438875" cy="4079156"/>
          </a:xfrm>
          <a:prstGeom prst="rect">
            <a:avLst/>
          </a:prstGeom>
        </p:spPr>
      </p:pic>
      <p:sp>
        <p:nvSpPr>
          <p:cNvPr id="4" name="Slide Number Placeholder 3">
            <a:extLst>
              <a:ext uri="{FF2B5EF4-FFF2-40B4-BE49-F238E27FC236}">
                <a16:creationId xmlns:a16="http://schemas.microsoft.com/office/drawing/2014/main" id="{4B1B73F2-1AE5-8585-D5E3-8412154559B1}"/>
              </a:ext>
            </a:extLst>
          </p:cNvPr>
          <p:cNvSpPr>
            <a:spLocks noGrp="1"/>
          </p:cNvSpPr>
          <p:nvPr>
            <p:ph type="sldNum" sz="quarter" idx="12"/>
          </p:nvPr>
        </p:nvSpPr>
        <p:spPr/>
        <p:txBody>
          <a:bodyPr/>
          <a:lstStyle/>
          <a:p>
            <a:fld id="{6113E31D-E2AB-40D1-8B51-AFA5AFEF393A}" type="slidenum">
              <a:rPr lang="en-US" smtClean="0"/>
              <a:t>62</a:t>
            </a:fld>
            <a:endParaRPr lang="en-US" dirty="0"/>
          </a:p>
        </p:txBody>
      </p:sp>
      <p:grpSp>
        <p:nvGrpSpPr>
          <p:cNvPr id="35" name="Group 34">
            <a:extLst>
              <a:ext uri="{FF2B5EF4-FFF2-40B4-BE49-F238E27FC236}">
                <a16:creationId xmlns:a16="http://schemas.microsoft.com/office/drawing/2014/main" id="{C00B76EF-1A0D-3BEA-F980-6C6F1B4B7967}"/>
              </a:ext>
            </a:extLst>
          </p:cNvPr>
          <p:cNvGrpSpPr/>
          <p:nvPr/>
        </p:nvGrpSpPr>
        <p:grpSpPr>
          <a:xfrm>
            <a:off x="9930424" y="4284957"/>
            <a:ext cx="1989947" cy="1949858"/>
            <a:chOff x="10014857" y="4760035"/>
            <a:chExt cx="1989947" cy="1949858"/>
          </a:xfrm>
        </p:grpSpPr>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632A491E-1E4D-604D-8597-DE86E5A45FC7}"/>
                    </a:ext>
                  </a:extLst>
                </p:cNvPr>
                <p:cNvSpPr/>
                <p:nvPr/>
              </p:nvSpPr>
              <p:spPr>
                <a:xfrm>
                  <a:off x="10426361" y="5147656"/>
                  <a:ext cx="785330" cy="740856"/>
                </a:xfrm>
                <a:prstGeom prst="rect">
                  <a:avLst/>
                </a:prstGeom>
                <a:solidFill>
                  <a:srgbClr val="126FB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800" b="0" i="1" smtClean="0">
                                <a:solidFill>
                                  <a:schemeClr val="tx1"/>
                                </a:solidFill>
                                <a:latin typeface="Cambria Math" panose="02040503050406030204" pitchFamily="18" charset="0"/>
                                <a:ea typeface="Cambria Math" panose="02040503050406030204" pitchFamily="18" charset="0"/>
                              </a:rPr>
                            </m:ctrlPr>
                          </m:sSubPr>
                          <m:e>
                            <m:r>
                              <m:rPr>
                                <m:sty m:val="p"/>
                              </m:rPr>
                              <a:rPr lang="el-GR" sz="1800" i="1" smtClean="0">
                                <a:solidFill>
                                  <a:schemeClr val="tx1"/>
                                </a:solidFill>
                                <a:latin typeface="Cambria Math" panose="02040503050406030204" pitchFamily="18" charset="0"/>
                                <a:ea typeface="Cambria Math" panose="02040503050406030204" pitchFamily="18" charset="0"/>
                              </a:rPr>
                              <m:t>Ω</m:t>
                            </m:r>
                          </m:e>
                          <m:sub>
                            <m:r>
                              <a:rPr lang="en-US" sz="1800" b="0" i="1" smtClean="0">
                                <a:solidFill>
                                  <a:schemeClr val="tx1"/>
                                </a:solidFill>
                                <a:latin typeface="Cambria Math" panose="02040503050406030204" pitchFamily="18" charset="0"/>
                                <a:ea typeface="Cambria Math" panose="02040503050406030204" pitchFamily="18" charset="0"/>
                              </a:rPr>
                              <m:t>1</m:t>
                            </m:r>
                          </m:sub>
                        </m:sSub>
                      </m:oMath>
                    </m:oMathPara>
                  </a14:m>
                  <a:endParaRPr lang="en-US" dirty="0">
                    <a:solidFill>
                      <a:schemeClr val="tx1"/>
                    </a:solidFill>
                  </a:endParaRPr>
                </a:p>
              </p:txBody>
            </p:sp>
          </mc:Choice>
          <mc:Fallback xmlns="">
            <p:sp>
              <p:nvSpPr>
                <p:cNvPr id="36" name="Rectangle 35">
                  <a:extLst>
                    <a:ext uri="{FF2B5EF4-FFF2-40B4-BE49-F238E27FC236}">
                      <a16:creationId xmlns:a16="http://schemas.microsoft.com/office/drawing/2014/main" id="{632A491E-1E4D-604D-8597-DE86E5A45FC7}"/>
                    </a:ext>
                  </a:extLst>
                </p:cNvPr>
                <p:cNvSpPr>
                  <a:spLocks noRot="1" noChangeAspect="1" noMove="1" noResize="1" noEditPoints="1" noAdjustHandles="1" noChangeArrowheads="1" noChangeShapeType="1" noTextEdit="1"/>
                </p:cNvSpPr>
                <p:nvPr/>
              </p:nvSpPr>
              <p:spPr>
                <a:xfrm>
                  <a:off x="10426361" y="5147656"/>
                  <a:ext cx="785330" cy="740856"/>
                </a:xfrm>
                <a:prstGeom prst="rect">
                  <a:avLst/>
                </a:prstGeom>
                <a:blipFill>
                  <a:blip r:embed="rId13"/>
                  <a:stretch>
                    <a:fillRect/>
                  </a:stretch>
                </a:blipFill>
                <a:ln>
                  <a:noFill/>
                </a:ln>
              </p:spPr>
              <p:txBody>
                <a:bodyPr/>
                <a:lstStyle/>
                <a:p>
                  <a:r>
                    <a:rPr lang="en-US">
                      <a:noFill/>
                    </a:rPr>
                    <a:t> </a:t>
                  </a:r>
                </a:p>
              </p:txBody>
            </p:sp>
          </mc:Fallback>
        </mc:AlternateContent>
        <p:cxnSp>
          <p:nvCxnSpPr>
            <p:cNvPr id="37" name="Straight Connector 36">
              <a:extLst>
                <a:ext uri="{FF2B5EF4-FFF2-40B4-BE49-F238E27FC236}">
                  <a16:creationId xmlns:a16="http://schemas.microsoft.com/office/drawing/2014/main" id="{87F45BF4-D69A-9C71-5588-181C74D9438D}"/>
                </a:ext>
              </a:extLst>
            </p:cNvPr>
            <p:cNvCxnSpPr/>
            <p:nvPr/>
          </p:nvCxnSpPr>
          <p:spPr>
            <a:xfrm>
              <a:off x="10442890" y="5144021"/>
              <a:ext cx="124827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A71DC68B-5E8B-A873-6CEC-18079F078778}"/>
                    </a:ext>
                  </a:extLst>
                </p:cNvPr>
                <p:cNvSpPr txBox="1"/>
                <p:nvPr/>
              </p:nvSpPr>
              <p:spPr>
                <a:xfrm>
                  <a:off x="10999972" y="4904909"/>
                  <a:ext cx="156132"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chemeClr val="tx1"/>
                            </a:solidFill>
                            <a:latin typeface="Cambria Math" panose="02040503050406030204" pitchFamily="18" charset="0"/>
                            <a:ea typeface="Cambria Math" panose="02040503050406030204" pitchFamily="18" charset="0"/>
                          </a:rPr>
                          <m:t>𝑥</m:t>
                        </m:r>
                      </m:oMath>
                    </m:oMathPara>
                  </a14:m>
                  <a:endParaRPr lang="en-US" sz="1400" dirty="0">
                    <a:solidFill>
                      <a:schemeClr val="tx1"/>
                    </a:solidFill>
                  </a:endParaRPr>
                </a:p>
              </p:txBody>
            </p:sp>
          </mc:Choice>
          <mc:Fallback xmlns="">
            <p:sp>
              <p:nvSpPr>
                <p:cNvPr id="38" name="TextBox 37">
                  <a:extLst>
                    <a:ext uri="{FF2B5EF4-FFF2-40B4-BE49-F238E27FC236}">
                      <a16:creationId xmlns:a16="http://schemas.microsoft.com/office/drawing/2014/main" id="{A71DC68B-5E8B-A873-6CEC-18079F078778}"/>
                    </a:ext>
                  </a:extLst>
                </p:cNvPr>
                <p:cNvSpPr txBox="1">
                  <a:spLocks noRot="1" noChangeAspect="1" noMove="1" noResize="1" noEditPoints="1" noAdjustHandles="1" noChangeArrowheads="1" noChangeShapeType="1" noTextEdit="1"/>
                </p:cNvSpPr>
                <p:nvPr/>
              </p:nvSpPr>
              <p:spPr>
                <a:xfrm>
                  <a:off x="10999972" y="4904909"/>
                  <a:ext cx="156132" cy="215444"/>
                </a:xfrm>
                <a:prstGeom prst="rect">
                  <a:avLst/>
                </a:prstGeom>
                <a:blipFill>
                  <a:blip r:embed="rId14"/>
                  <a:stretch>
                    <a:fillRect l="-7143" r="-7143" b="-5556"/>
                  </a:stretch>
                </a:blipFill>
              </p:spPr>
              <p:txBody>
                <a:bodyPr/>
                <a:lstStyle/>
                <a:p>
                  <a:r>
                    <a:rPr lang="en-US">
                      <a:noFill/>
                    </a:rPr>
                    <a:t> </a:t>
                  </a:r>
                </a:p>
              </p:txBody>
            </p:sp>
          </mc:Fallback>
        </mc:AlternateContent>
        <p:sp>
          <p:nvSpPr>
            <p:cNvPr id="39" name="TextBox 38">
              <a:extLst>
                <a:ext uri="{FF2B5EF4-FFF2-40B4-BE49-F238E27FC236}">
                  <a16:creationId xmlns:a16="http://schemas.microsoft.com/office/drawing/2014/main" id="{60556CDC-7930-27DE-BC98-AE3AA334BD94}"/>
                </a:ext>
              </a:extLst>
            </p:cNvPr>
            <p:cNvSpPr txBox="1"/>
            <p:nvPr/>
          </p:nvSpPr>
          <p:spPr>
            <a:xfrm>
              <a:off x="10303503" y="4838875"/>
              <a:ext cx="272220"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0</a:t>
              </a:r>
            </a:p>
          </p:txBody>
        </p:sp>
        <p:sp>
          <p:nvSpPr>
            <p:cNvPr id="40" name="TextBox 39">
              <a:extLst>
                <a:ext uri="{FF2B5EF4-FFF2-40B4-BE49-F238E27FC236}">
                  <a16:creationId xmlns:a16="http://schemas.microsoft.com/office/drawing/2014/main" id="{A79E0853-74FE-0935-0546-18330C13FF24}"/>
                </a:ext>
              </a:extLst>
            </p:cNvPr>
            <p:cNvSpPr txBox="1"/>
            <p:nvPr/>
          </p:nvSpPr>
          <p:spPr>
            <a:xfrm>
              <a:off x="11454152" y="4838874"/>
              <a:ext cx="550652"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100</a:t>
              </a:r>
            </a:p>
          </p:txBody>
        </p:sp>
        <p:cxnSp>
          <p:nvCxnSpPr>
            <p:cNvPr id="41" name="Straight Connector 40">
              <a:extLst>
                <a:ext uri="{FF2B5EF4-FFF2-40B4-BE49-F238E27FC236}">
                  <a16:creationId xmlns:a16="http://schemas.microsoft.com/office/drawing/2014/main" id="{376B07C9-C8DC-A216-1BDD-A38D2D33238D}"/>
                </a:ext>
              </a:extLst>
            </p:cNvPr>
            <p:cNvCxnSpPr/>
            <p:nvPr/>
          </p:nvCxnSpPr>
          <p:spPr>
            <a:xfrm>
              <a:off x="10434344" y="5086382"/>
              <a:ext cx="0" cy="9679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F13B7976-CA78-F1B6-4C19-7AB0026A1660}"/>
                </a:ext>
              </a:extLst>
            </p:cNvPr>
            <p:cNvCxnSpPr/>
            <p:nvPr/>
          </p:nvCxnSpPr>
          <p:spPr>
            <a:xfrm>
              <a:off x="11682617" y="5086382"/>
              <a:ext cx="0" cy="9679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3" name="Rectangle 42">
              <a:extLst>
                <a:ext uri="{FF2B5EF4-FFF2-40B4-BE49-F238E27FC236}">
                  <a16:creationId xmlns:a16="http://schemas.microsoft.com/office/drawing/2014/main" id="{5A1CC89A-B321-5D48-AB26-74F3B361EEDB}"/>
                </a:ext>
              </a:extLst>
            </p:cNvPr>
            <p:cNvSpPr/>
            <p:nvPr/>
          </p:nvSpPr>
          <p:spPr>
            <a:xfrm>
              <a:off x="10014857" y="4760035"/>
              <a:ext cx="1905514" cy="194985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44" name="Group 43">
              <a:extLst>
                <a:ext uri="{FF2B5EF4-FFF2-40B4-BE49-F238E27FC236}">
                  <a16:creationId xmlns:a16="http://schemas.microsoft.com/office/drawing/2014/main" id="{6374B862-0AA3-F356-8607-8C89174AE9B3}"/>
                </a:ext>
              </a:extLst>
            </p:cNvPr>
            <p:cNvGrpSpPr/>
            <p:nvPr/>
          </p:nvGrpSpPr>
          <p:grpSpPr>
            <a:xfrm rot="16200000">
              <a:off x="9702727" y="5624054"/>
              <a:ext cx="1256819" cy="278264"/>
              <a:chOff x="9574372" y="5612483"/>
              <a:chExt cx="1256819" cy="278264"/>
            </a:xfrm>
          </p:grpSpPr>
          <p:cxnSp>
            <p:nvCxnSpPr>
              <p:cNvPr id="48" name="Straight Connector 47">
                <a:extLst>
                  <a:ext uri="{FF2B5EF4-FFF2-40B4-BE49-F238E27FC236}">
                    <a16:creationId xmlns:a16="http://schemas.microsoft.com/office/drawing/2014/main" id="{4D80D0C6-6E85-72F7-D824-3A984FA46DF0}"/>
                  </a:ext>
                </a:extLst>
              </p:cNvPr>
              <p:cNvCxnSpPr>
                <a:cxnSpLocks/>
              </p:cNvCxnSpPr>
              <p:nvPr/>
            </p:nvCxnSpPr>
            <p:spPr>
              <a:xfrm>
                <a:off x="9582918" y="5851595"/>
                <a:ext cx="124827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435D0564-074D-B149-CAF8-B22A5D142F23}"/>
                      </a:ext>
                    </a:extLst>
                  </p:cNvPr>
                  <p:cNvSpPr txBox="1"/>
                  <p:nvPr/>
                </p:nvSpPr>
                <p:spPr>
                  <a:xfrm>
                    <a:off x="10160894" y="5612483"/>
                    <a:ext cx="16030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chemeClr val="tx1"/>
                              </a:solidFill>
                              <a:latin typeface="Cambria Math" panose="02040503050406030204" pitchFamily="18" charset="0"/>
                              <a:ea typeface="Cambria Math" panose="02040503050406030204" pitchFamily="18" charset="0"/>
                            </a:rPr>
                            <m:t>𝑦</m:t>
                          </m:r>
                        </m:oMath>
                      </m:oMathPara>
                    </a14:m>
                    <a:endParaRPr lang="en-US" sz="1400" dirty="0">
                      <a:solidFill>
                        <a:schemeClr val="tx1"/>
                      </a:solidFill>
                    </a:endParaRPr>
                  </a:p>
                </p:txBody>
              </p:sp>
            </mc:Choice>
            <mc:Fallback xmlns="">
              <p:sp>
                <p:nvSpPr>
                  <p:cNvPr id="49" name="TextBox 48">
                    <a:extLst>
                      <a:ext uri="{FF2B5EF4-FFF2-40B4-BE49-F238E27FC236}">
                        <a16:creationId xmlns:a16="http://schemas.microsoft.com/office/drawing/2014/main" id="{435D0564-074D-B149-CAF8-B22A5D142F23}"/>
                      </a:ext>
                    </a:extLst>
                  </p:cNvPr>
                  <p:cNvSpPr txBox="1">
                    <a:spLocks noRot="1" noChangeAspect="1" noMove="1" noResize="1" noEditPoints="1" noAdjustHandles="1" noChangeArrowheads="1" noChangeShapeType="1" noTextEdit="1"/>
                  </p:cNvSpPr>
                  <p:nvPr/>
                </p:nvSpPr>
                <p:spPr>
                  <a:xfrm>
                    <a:off x="10160894" y="5612483"/>
                    <a:ext cx="160300" cy="215444"/>
                  </a:xfrm>
                  <a:prstGeom prst="rect">
                    <a:avLst/>
                  </a:prstGeom>
                  <a:blipFill>
                    <a:blip r:embed="rId15"/>
                    <a:stretch>
                      <a:fillRect t="-23077" r="-27778" b="-30769"/>
                    </a:stretch>
                  </a:blipFill>
                </p:spPr>
                <p:txBody>
                  <a:bodyPr/>
                  <a:lstStyle/>
                  <a:p>
                    <a:r>
                      <a:rPr lang="en-US">
                        <a:noFill/>
                      </a:rPr>
                      <a:t> </a:t>
                    </a:r>
                  </a:p>
                </p:txBody>
              </p:sp>
            </mc:Fallback>
          </mc:AlternateContent>
          <p:cxnSp>
            <p:nvCxnSpPr>
              <p:cNvPr id="50" name="Straight Connector 49">
                <a:extLst>
                  <a:ext uri="{FF2B5EF4-FFF2-40B4-BE49-F238E27FC236}">
                    <a16:creationId xmlns:a16="http://schemas.microsoft.com/office/drawing/2014/main" id="{C37F425E-1AA0-B422-7126-B7AB51B13E11}"/>
                  </a:ext>
                </a:extLst>
              </p:cNvPr>
              <p:cNvCxnSpPr>
                <a:cxnSpLocks/>
              </p:cNvCxnSpPr>
              <p:nvPr/>
            </p:nvCxnSpPr>
            <p:spPr>
              <a:xfrm>
                <a:off x="9574372" y="5793956"/>
                <a:ext cx="0" cy="9679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719B0A0D-73C9-89FE-E9C7-FC2E16D10B82}"/>
                  </a:ext>
                </a:extLst>
              </p:cNvPr>
              <p:cNvCxnSpPr>
                <a:cxnSpLocks/>
              </p:cNvCxnSpPr>
              <p:nvPr/>
            </p:nvCxnSpPr>
            <p:spPr>
              <a:xfrm>
                <a:off x="10822645" y="5793956"/>
                <a:ext cx="0" cy="9679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5" name="TextBox 44">
              <a:extLst>
                <a:ext uri="{FF2B5EF4-FFF2-40B4-BE49-F238E27FC236}">
                  <a16:creationId xmlns:a16="http://schemas.microsoft.com/office/drawing/2014/main" id="{19CD6F09-74F6-A2BB-59B7-ACE2431780D2}"/>
                </a:ext>
              </a:extLst>
            </p:cNvPr>
            <p:cNvSpPr txBox="1"/>
            <p:nvPr/>
          </p:nvSpPr>
          <p:spPr>
            <a:xfrm rot="16200000">
              <a:off x="10001934" y="6187022"/>
              <a:ext cx="550652"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100</a:t>
              </a:r>
            </a:p>
          </p:txBody>
        </p:sp>
        <p:sp>
          <p:nvSpPr>
            <p:cNvPr id="46" name="TextBox 45">
              <a:extLst>
                <a:ext uri="{FF2B5EF4-FFF2-40B4-BE49-F238E27FC236}">
                  <a16:creationId xmlns:a16="http://schemas.microsoft.com/office/drawing/2014/main" id="{92B79E4E-32A9-0968-4FDD-E5D48CDE84ED}"/>
                </a:ext>
              </a:extLst>
            </p:cNvPr>
            <p:cNvSpPr txBox="1"/>
            <p:nvPr/>
          </p:nvSpPr>
          <p:spPr>
            <a:xfrm rot="16200000">
              <a:off x="10140507" y="4999122"/>
              <a:ext cx="272220"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0</a:t>
              </a:r>
            </a:p>
          </p:txBody>
        </p:sp>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ACE37EF9-D834-D301-C8A3-D968736C1BEE}"/>
                    </a:ext>
                  </a:extLst>
                </p:cNvPr>
                <p:cNvSpPr/>
                <p:nvPr/>
              </p:nvSpPr>
              <p:spPr>
                <a:xfrm>
                  <a:off x="10888230" y="5145508"/>
                  <a:ext cx="785330" cy="740856"/>
                </a:xfrm>
                <a:prstGeom prst="rect">
                  <a:avLst/>
                </a:prstGeom>
                <a:solidFill>
                  <a:srgbClr val="FF800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800" b="0" i="1" smtClean="0">
                                <a:solidFill>
                                  <a:schemeClr val="tx1"/>
                                </a:solidFill>
                                <a:latin typeface="Cambria Math" panose="02040503050406030204" pitchFamily="18" charset="0"/>
                                <a:ea typeface="Cambria Math" panose="02040503050406030204" pitchFamily="18" charset="0"/>
                              </a:rPr>
                            </m:ctrlPr>
                          </m:sSubPr>
                          <m:e>
                            <m:r>
                              <m:rPr>
                                <m:sty m:val="p"/>
                              </m:rPr>
                              <a:rPr lang="el-GR" sz="1800" i="1" smtClean="0">
                                <a:solidFill>
                                  <a:schemeClr val="tx1"/>
                                </a:solidFill>
                                <a:latin typeface="Cambria Math" panose="02040503050406030204" pitchFamily="18" charset="0"/>
                                <a:ea typeface="Cambria Math" panose="02040503050406030204" pitchFamily="18" charset="0"/>
                              </a:rPr>
                              <m:t>Ω</m:t>
                            </m:r>
                          </m:e>
                          <m:sub>
                            <m:r>
                              <a:rPr lang="en-US" sz="1800" b="0" i="1" smtClean="0">
                                <a:solidFill>
                                  <a:schemeClr val="tx1"/>
                                </a:solidFill>
                                <a:latin typeface="Cambria Math" panose="02040503050406030204" pitchFamily="18" charset="0"/>
                                <a:ea typeface="Cambria Math" panose="02040503050406030204" pitchFamily="18" charset="0"/>
                              </a:rPr>
                              <m:t>2</m:t>
                            </m:r>
                          </m:sub>
                        </m:sSub>
                      </m:oMath>
                    </m:oMathPara>
                  </a14:m>
                  <a:endParaRPr lang="en-US" dirty="0">
                    <a:solidFill>
                      <a:schemeClr val="tx1"/>
                    </a:solidFill>
                  </a:endParaRPr>
                </a:p>
              </p:txBody>
            </p:sp>
          </mc:Choice>
          <mc:Fallback xmlns="">
            <p:sp>
              <p:nvSpPr>
                <p:cNvPr id="47" name="Rectangle 46">
                  <a:extLst>
                    <a:ext uri="{FF2B5EF4-FFF2-40B4-BE49-F238E27FC236}">
                      <a16:creationId xmlns:a16="http://schemas.microsoft.com/office/drawing/2014/main" id="{ACE37EF9-D834-D301-C8A3-D968736C1BEE}"/>
                    </a:ext>
                  </a:extLst>
                </p:cNvPr>
                <p:cNvSpPr>
                  <a:spLocks noRot="1" noChangeAspect="1" noMove="1" noResize="1" noEditPoints="1" noAdjustHandles="1" noChangeArrowheads="1" noChangeShapeType="1" noTextEdit="1"/>
                </p:cNvSpPr>
                <p:nvPr/>
              </p:nvSpPr>
              <p:spPr>
                <a:xfrm>
                  <a:off x="10888230" y="5145508"/>
                  <a:ext cx="785330" cy="740856"/>
                </a:xfrm>
                <a:prstGeom prst="rect">
                  <a:avLst/>
                </a:prstGeom>
                <a:blipFill>
                  <a:blip r:embed="rId16"/>
                  <a:stretch>
                    <a:fillRect/>
                  </a:stretch>
                </a:blipFill>
                <a:ln>
                  <a:no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946CDFCB-0101-2EC0-05C1-F98E282E7C5A}"/>
                  </a:ext>
                </a:extLst>
              </p:cNvPr>
              <p:cNvSpPr/>
              <p:nvPr/>
            </p:nvSpPr>
            <p:spPr>
              <a:xfrm>
                <a:off x="10800447" y="5180660"/>
                <a:ext cx="785330" cy="740856"/>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800" b="0" i="1" smtClean="0">
                              <a:solidFill>
                                <a:schemeClr val="tx1"/>
                              </a:solidFill>
                              <a:latin typeface="Cambria Math" panose="02040503050406030204" pitchFamily="18" charset="0"/>
                              <a:ea typeface="Cambria Math" panose="02040503050406030204" pitchFamily="18" charset="0"/>
                            </a:rPr>
                          </m:ctrlPr>
                        </m:sSubPr>
                        <m:e>
                          <m:r>
                            <m:rPr>
                              <m:sty m:val="p"/>
                            </m:rPr>
                            <a:rPr lang="el-GR" sz="1800" i="1" smtClean="0">
                              <a:solidFill>
                                <a:schemeClr val="tx1"/>
                              </a:solidFill>
                              <a:latin typeface="Cambria Math" panose="02040503050406030204" pitchFamily="18" charset="0"/>
                              <a:ea typeface="Cambria Math" panose="02040503050406030204" pitchFamily="18" charset="0"/>
                            </a:rPr>
                            <m:t>Ω</m:t>
                          </m:r>
                        </m:e>
                        <m:sub>
                          <m:r>
                            <a:rPr lang="en-US" sz="1800" b="0" i="1" smtClean="0">
                              <a:solidFill>
                                <a:schemeClr val="tx1"/>
                              </a:solidFill>
                              <a:latin typeface="Cambria Math" panose="02040503050406030204" pitchFamily="18" charset="0"/>
                              <a:ea typeface="Cambria Math" panose="02040503050406030204" pitchFamily="18" charset="0"/>
                            </a:rPr>
                            <m:t>3</m:t>
                          </m:r>
                        </m:sub>
                      </m:sSub>
                    </m:oMath>
                  </m:oMathPara>
                </a14:m>
                <a:endParaRPr lang="en-US" dirty="0">
                  <a:solidFill>
                    <a:schemeClr val="tx1"/>
                  </a:solidFill>
                </a:endParaRPr>
              </a:p>
            </p:txBody>
          </p:sp>
        </mc:Choice>
        <mc:Fallback xmlns="">
          <p:sp>
            <p:nvSpPr>
              <p:cNvPr id="3" name="Rectangle 2">
                <a:extLst>
                  <a:ext uri="{FF2B5EF4-FFF2-40B4-BE49-F238E27FC236}">
                    <a16:creationId xmlns:a16="http://schemas.microsoft.com/office/drawing/2014/main" id="{946CDFCB-0101-2EC0-05C1-F98E282E7C5A}"/>
                  </a:ext>
                </a:extLst>
              </p:cNvPr>
              <p:cNvSpPr>
                <a:spLocks noRot="1" noChangeAspect="1" noMove="1" noResize="1" noEditPoints="1" noAdjustHandles="1" noChangeArrowheads="1" noChangeShapeType="1" noTextEdit="1"/>
              </p:cNvSpPr>
              <p:nvPr/>
            </p:nvSpPr>
            <p:spPr>
              <a:xfrm>
                <a:off x="10800447" y="5180660"/>
                <a:ext cx="785330" cy="740856"/>
              </a:xfrm>
              <a:prstGeom prst="rect">
                <a:avLst/>
              </a:prstGeom>
              <a:blipFill>
                <a:blip r:embed="rId1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424D3488-C5A7-7F32-9A39-D1AB3687AD00}"/>
                  </a:ext>
                </a:extLst>
              </p:cNvPr>
              <p:cNvSpPr/>
              <p:nvPr/>
            </p:nvSpPr>
            <p:spPr>
              <a:xfrm>
                <a:off x="10344962" y="5173513"/>
                <a:ext cx="785330" cy="740856"/>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800" b="0" i="1" smtClean="0">
                              <a:solidFill>
                                <a:schemeClr val="tx1"/>
                              </a:solidFill>
                              <a:latin typeface="Cambria Math" panose="02040503050406030204" pitchFamily="18" charset="0"/>
                              <a:ea typeface="Cambria Math" panose="02040503050406030204" pitchFamily="18" charset="0"/>
                            </a:rPr>
                          </m:ctrlPr>
                        </m:sSubPr>
                        <m:e>
                          <m:r>
                            <m:rPr>
                              <m:sty m:val="p"/>
                            </m:rPr>
                            <a:rPr lang="el-GR" sz="1800" i="1" smtClean="0">
                              <a:solidFill>
                                <a:schemeClr val="tx1"/>
                              </a:solidFill>
                              <a:latin typeface="Cambria Math" panose="02040503050406030204" pitchFamily="18" charset="0"/>
                              <a:ea typeface="Cambria Math" panose="02040503050406030204" pitchFamily="18" charset="0"/>
                            </a:rPr>
                            <m:t>Ω</m:t>
                          </m:r>
                        </m:e>
                        <m:sub>
                          <m:r>
                            <a:rPr lang="en-US" sz="1800" b="0" i="1" smtClean="0">
                              <a:solidFill>
                                <a:schemeClr val="tx1"/>
                              </a:solidFill>
                              <a:latin typeface="Cambria Math" panose="02040503050406030204" pitchFamily="18" charset="0"/>
                              <a:ea typeface="Cambria Math" panose="02040503050406030204" pitchFamily="18" charset="0"/>
                            </a:rPr>
                            <m:t>4</m:t>
                          </m:r>
                        </m:sub>
                      </m:sSub>
                    </m:oMath>
                  </m:oMathPara>
                </a14:m>
                <a:endParaRPr lang="en-US" dirty="0">
                  <a:solidFill>
                    <a:schemeClr val="tx1"/>
                  </a:solidFill>
                </a:endParaRPr>
              </a:p>
            </p:txBody>
          </p:sp>
        </mc:Choice>
        <mc:Fallback xmlns="">
          <p:sp>
            <p:nvSpPr>
              <p:cNvPr id="5" name="Rectangle 4">
                <a:extLst>
                  <a:ext uri="{FF2B5EF4-FFF2-40B4-BE49-F238E27FC236}">
                    <a16:creationId xmlns:a16="http://schemas.microsoft.com/office/drawing/2014/main" id="{424D3488-C5A7-7F32-9A39-D1AB3687AD00}"/>
                  </a:ext>
                </a:extLst>
              </p:cNvPr>
              <p:cNvSpPr>
                <a:spLocks noRot="1" noChangeAspect="1" noMove="1" noResize="1" noEditPoints="1" noAdjustHandles="1" noChangeArrowheads="1" noChangeShapeType="1" noTextEdit="1"/>
              </p:cNvSpPr>
              <p:nvPr/>
            </p:nvSpPr>
            <p:spPr>
              <a:xfrm>
                <a:off x="10344962" y="5173513"/>
                <a:ext cx="785330" cy="740856"/>
              </a:xfrm>
              <a:prstGeom prst="rect">
                <a:avLst/>
              </a:prstGeom>
              <a:blipFill>
                <a:blip r:embed="rId1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E55EA818-F022-46BC-3C50-F586828BBC51}"/>
                  </a:ext>
                </a:extLst>
              </p:cNvPr>
              <p:cNvSpPr txBox="1"/>
              <p:nvPr/>
            </p:nvSpPr>
            <p:spPr>
              <a:xfrm>
                <a:off x="114744" y="4071899"/>
                <a:ext cx="7425969" cy="2154436"/>
              </a:xfrm>
              <a:prstGeom prst="rect">
                <a:avLst/>
              </a:prstGeom>
              <a:noFill/>
            </p:spPr>
            <p:txBody>
              <a:bodyPr wrap="square">
                <a:spAutoFit/>
              </a:bodyPr>
              <a:lstStyle/>
              <a:p>
                <a:pPr marL="285750" indent="-285750">
                  <a:buFont typeface="Arial" panose="020B0604020202020204" pitchFamily="34" charset="0"/>
                  <a:buChar char="•"/>
                </a:pPr>
                <a:endParaRPr lang="en-US" sz="400" dirty="0"/>
              </a:p>
              <a:p>
                <a:endParaRPr lang="en-US" sz="400" dirty="0"/>
              </a:p>
              <a:p>
                <a:pPr marL="285750" indent="-285750">
                  <a:buFont typeface="Arial" panose="020B0604020202020204" pitchFamily="34" charset="0"/>
                  <a:buChar char="•"/>
                </a:pPr>
                <a:r>
                  <a:rPr lang="en-US" b="1" dirty="0"/>
                  <a:t>FOM</a:t>
                </a:r>
                <a:r>
                  <a:rPr lang="en-US" dirty="0"/>
                  <a:t> in </a:t>
                </a:r>
                <a14:m>
                  <m:oMath xmlns:m="http://schemas.openxmlformats.org/officeDocument/2006/math">
                    <m:sSub>
                      <m:sSubPr>
                        <m:ctrlPr>
                          <a:rPr lang="en-US" i="1">
                            <a:latin typeface="Cambria Math" panose="02040503050406030204" pitchFamily="18" charset="0"/>
                          </a:rPr>
                        </m:ctrlPr>
                      </m:sSubPr>
                      <m:e>
                        <m:r>
                          <m:rPr>
                            <m:sty m:val="p"/>
                          </m:rPr>
                          <a:rPr lang="en-US">
                            <a:latin typeface="Cambria Math" panose="02040503050406030204" pitchFamily="18" charset="0"/>
                          </a:rPr>
                          <m:t>Ω</m:t>
                        </m:r>
                      </m:e>
                      <m:sub>
                        <m:r>
                          <a:rPr lang="en-US" i="1">
                            <a:latin typeface="Cambria Math" panose="02040503050406030204" pitchFamily="18" charset="0"/>
                          </a:rPr>
                          <m:t>1</m:t>
                        </m:r>
                      </m:sub>
                    </m:sSub>
                  </m:oMath>
                </a14:m>
                <a:r>
                  <a:rPr lang="en-US" b="1" dirty="0"/>
                  <a:t> </a:t>
                </a:r>
                <a:r>
                  <a:rPr lang="en-US" dirty="0"/>
                  <a:t>as this is </a:t>
                </a:r>
                <a:r>
                  <a:rPr lang="en-US" b="1" dirty="0"/>
                  <a:t>“hardest” subdomain </a:t>
                </a:r>
                <a:r>
                  <a:rPr lang="en-US" dirty="0"/>
                  <a:t>for ROM</a:t>
                </a:r>
              </a:p>
              <a:p>
                <a:pPr marL="285750" indent="-285750">
                  <a:buFont typeface="Arial" panose="020B0604020202020204" pitchFamily="34" charset="0"/>
                  <a:buChar char="•"/>
                </a:pPr>
                <a:endParaRPr lang="en-US" sz="400" b="1" dirty="0"/>
              </a:p>
              <a:p>
                <a:pPr marL="285750" indent="-285750">
                  <a:buFont typeface="Arial" panose="020B0604020202020204" pitchFamily="34" charset="0"/>
                  <a:buChar char="•"/>
                </a:pPr>
                <a:r>
                  <a:rPr lang="en-US" b="1" dirty="0"/>
                  <a:t>HROMs</a:t>
                </a:r>
                <a:r>
                  <a:rPr lang="en-US" dirty="0"/>
                  <a:t> in </a:t>
                </a:r>
                <a14:m>
                  <m:oMath xmlns:m="http://schemas.openxmlformats.org/officeDocument/2006/math">
                    <m:sSub>
                      <m:sSubPr>
                        <m:ctrlPr>
                          <a:rPr lang="en-US" i="1" smtClean="0">
                            <a:latin typeface="Cambria Math" panose="02040503050406030204" pitchFamily="18" charset="0"/>
                          </a:rPr>
                        </m:ctrlPr>
                      </m:sSubPr>
                      <m:e>
                        <m:r>
                          <m:rPr>
                            <m:sty m:val="p"/>
                          </m:rPr>
                          <a:rPr lang="en-US">
                            <a:latin typeface="Cambria Math" panose="02040503050406030204" pitchFamily="18" charset="0"/>
                          </a:rPr>
                          <m:t>Ω</m:t>
                        </m:r>
                      </m:e>
                      <m:sub>
                        <m:r>
                          <a:rPr lang="en-US" b="0" i="1" smtClean="0">
                            <a:latin typeface="Cambria Math" panose="02040503050406030204" pitchFamily="18" charset="0"/>
                          </a:rPr>
                          <m:t>2</m:t>
                        </m:r>
                      </m:sub>
                    </m:sSub>
                  </m:oMath>
                </a14:m>
                <a:r>
                  <a:rPr lang="en-US" dirty="0"/>
                  <a:t>, </a:t>
                </a:r>
                <a14:m>
                  <m:oMath xmlns:m="http://schemas.openxmlformats.org/officeDocument/2006/math">
                    <m:sSub>
                      <m:sSubPr>
                        <m:ctrlPr>
                          <a:rPr lang="en-US" i="1">
                            <a:latin typeface="Cambria Math" panose="02040503050406030204" pitchFamily="18" charset="0"/>
                          </a:rPr>
                        </m:ctrlPr>
                      </m:sSubPr>
                      <m:e>
                        <m:r>
                          <m:rPr>
                            <m:sty m:val="p"/>
                          </m:rPr>
                          <a:rPr lang="en-US">
                            <a:latin typeface="Cambria Math" panose="02040503050406030204" pitchFamily="18" charset="0"/>
                          </a:rPr>
                          <m:t>Ω</m:t>
                        </m:r>
                      </m:e>
                      <m:sub>
                        <m:r>
                          <a:rPr lang="en-US" b="0" i="1" smtClean="0">
                            <a:latin typeface="Cambria Math" panose="02040503050406030204" pitchFamily="18" charset="0"/>
                          </a:rPr>
                          <m:t>3</m:t>
                        </m:r>
                      </m:sub>
                    </m:sSub>
                  </m:oMath>
                </a14:m>
                <a:r>
                  <a:rPr lang="en-US" dirty="0"/>
                  <a:t>, </a:t>
                </a:r>
                <a14:m>
                  <m:oMath xmlns:m="http://schemas.openxmlformats.org/officeDocument/2006/math">
                    <m:sSub>
                      <m:sSubPr>
                        <m:ctrlPr>
                          <a:rPr lang="en-US" i="1">
                            <a:latin typeface="Cambria Math" panose="02040503050406030204" pitchFamily="18" charset="0"/>
                          </a:rPr>
                        </m:ctrlPr>
                      </m:sSubPr>
                      <m:e>
                        <m:r>
                          <m:rPr>
                            <m:sty m:val="p"/>
                          </m:rPr>
                          <a:rPr lang="en-US">
                            <a:latin typeface="Cambria Math" panose="02040503050406030204" pitchFamily="18" charset="0"/>
                          </a:rPr>
                          <m:t>Ω</m:t>
                        </m:r>
                      </m:e>
                      <m:sub>
                        <m:r>
                          <a:rPr lang="en-US" b="0" i="1" smtClean="0">
                            <a:latin typeface="Cambria Math" panose="02040503050406030204" pitchFamily="18" charset="0"/>
                          </a:rPr>
                          <m:t>4</m:t>
                        </m:r>
                      </m:sub>
                    </m:sSub>
                  </m:oMath>
                </a14:m>
                <a:r>
                  <a:rPr lang="en-US" b="1" dirty="0"/>
                  <a:t> </a:t>
                </a:r>
                <a:r>
                  <a:rPr lang="en-US" dirty="0"/>
                  <a:t>capture</a:t>
                </a:r>
                <a:r>
                  <a:rPr lang="en-US" b="1" dirty="0"/>
                  <a:t> 99% snapshot energy</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dirty="0"/>
                  <a:t>Method converges in </a:t>
                </a:r>
                <a:r>
                  <a:rPr lang="en-US" b="1" dirty="0"/>
                  <a:t>3 Schwarz iterations </a:t>
                </a:r>
                <a:r>
                  <a:rPr lang="en-US" dirty="0"/>
                  <a:t>per controller time-step</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b="1" dirty="0"/>
                  <a:t>Errors </a:t>
                </a:r>
                <a:r>
                  <a:rPr lang="en-US" b="1" i="1" dirty="0"/>
                  <a:t>O</a:t>
                </a:r>
                <a:r>
                  <a:rPr lang="en-US" b="1" dirty="0"/>
                  <a:t>(0.1%) </a:t>
                </a:r>
                <a:r>
                  <a:rPr lang="en-US" dirty="0"/>
                  <a:t>with 0 error in</a:t>
                </a:r>
                <a:r>
                  <a:rPr lang="en-US" b="1" dirty="0"/>
                  <a:t> </a:t>
                </a:r>
                <a14:m>
                  <m:oMath xmlns:m="http://schemas.openxmlformats.org/officeDocument/2006/math">
                    <m:sSub>
                      <m:sSubPr>
                        <m:ctrlPr>
                          <a:rPr lang="en-US" i="1">
                            <a:latin typeface="Cambria Math" panose="02040503050406030204" pitchFamily="18" charset="0"/>
                          </a:rPr>
                        </m:ctrlPr>
                      </m:sSubPr>
                      <m:e>
                        <m:r>
                          <m:rPr>
                            <m:sty m:val="p"/>
                          </m:rPr>
                          <a:rPr lang="en-US">
                            <a:latin typeface="Cambria Math" panose="02040503050406030204" pitchFamily="18" charset="0"/>
                          </a:rPr>
                          <m:t>Ω</m:t>
                        </m:r>
                      </m:e>
                      <m:sub>
                        <m:r>
                          <a:rPr lang="en-US" i="1">
                            <a:latin typeface="Cambria Math" panose="02040503050406030204" pitchFamily="18" charset="0"/>
                          </a:rPr>
                          <m:t>1</m:t>
                        </m:r>
                      </m:sub>
                    </m:sSub>
                  </m:oMath>
                </a14:m>
                <a:endParaRPr lang="en-US" b="1" dirty="0"/>
              </a:p>
              <a:p>
                <a:pPr marL="285750" indent="-285750">
                  <a:buFont typeface="Arial" panose="020B0604020202020204" pitchFamily="34" charset="0"/>
                  <a:buChar char="•"/>
                </a:pPr>
                <a:endParaRPr lang="en-US" sz="400" b="1" dirty="0"/>
              </a:p>
              <a:p>
                <a:pPr marL="285750" indent="-285750">
                  <a:buFont typeface="Arial" panose="020B0604020202020204" pitchFamily="34" charset="0"/>
                  <a:buChar char="•"/>
                </a:pPr>
                <a:r>
                  <a:rPr lang="en-US" b="1" dirty="0"/>
                  <a:t>2.26</a:t>
                </a:r>
                <a14:m>
                  <m:oMath xmlns:m="http://schemas.openxmlformats.org/officeDocument/2006/math">
                    <m:r>
                      <a:rPr lang="en-US" b="1" i="1" smtClean="0">
                        <a:latin typeface="Cambria Math" panose="02040503050406030204" pitchFamily="18" charset="0"/>
                        <a:ea typeface="Cambria Math" panose="02040503050406030204" pitchFamily="18" charset="0"/>
                      </a:rPr>
                      <m:t>×</m:t>
                    </m:r>
                  </m:oMath>
                </a14:m>
                <a:r>
                  <a:rPr lang="en-US" b="1" dirty="0"/>
                  <a:t> speedup </a:t>
                </a:r>
                <a:r>
                  <a:rPr lang="en-US" dirty="0"/>
                  <a:t>achieved over all-FOM coupling</a:t>
                </a:r>
                <a:endParaRPr lang="en-US" b="1" dirty="0"/>
              </a:p>
              <a:p>
                <a:pPr marL="285750" indent="-285750">
                  <a:buFont typeface="Arial" panose="020B0604020202020204" pitchFamily="34" charset="0"/>
                  <a:buChar char="•"/>
                </a:pPr>
                <a:endParaRPr lang="en-US" sz="2000" dirty="0"/>
              </a:p>
            </p:txBody>
          </p:sp>
        </mc:Choice>
        <mc:Fallback xmlns="">
          <p:sp>
            <p:nvSpPr>
              <p:cNvPr id="24" name="TextBox 23">
                <a:extLst>
                  <a:ext uri="{FF2B5EF4-FFF2-40B4-BE49-F238E27FC236}">
                    <a16:creationId xmlns:a16="http://schemas.microsoft.com/office/drawing/2014/main" id="{E55EA818-F022-46BC-3C50-F586828BBC51}"/>
                  </a:ext>
                </a:extLst>
              </p:cNvPr>
              <p:cNvSpPr txBox="1">
                <a:spLocks noRot="1" noChangeAspect="1" noMove="1" noResize="1" noEditPoints="1" noAdjustHandles="1" noChangeArrowheads="1" noChangeShapeType="1" noTextEdit="1"/>
              </p:cNvSpPr>
              <p:nvPr/>
            </p:nvSpPr>
            <p:spPr>
              <a:xfrm>
                <a:off x="114744" y="4071899"/>
                <a:ext cx="7425969" cy="2154436"/>
              </a:xfrm>
              <a:prstGeom prst="rect">
                <a:avLst/>
              </a:prstGeom>
              <a:blipFill>
                <a:blip r:embed="rId19"/>
                <a:stretch>
                  <a:fillRect l="-575" r="-82"/>
                </a:stretch>
              </a:blipFill>
            </p:spPr>
            <p:txBody>
              <a:bodyPr/>
              <a:lstStyle/>
              <a:p>
                <a:r>
                  <a:rPr lang="en-US">
                    <a:noFill/>
                  </a:rPr>
                  <a:t> </a:t>
                </a:r>
              </a:p>
            </p:txBody>
          </p:sp>
        </mc:Fallback>
      </mc:AlternateContent>
      <p:grpSp>
        <p:nvGrpSpPr>
          <p:cNvPr id="53" name="Group 52">
            <a:extLst>
              <a:ext uri="{FF2B5EF4-FFF2-40B4-BE49-F238E27FC236}">
                <a16:creationId xmlns:a16="http://schemas.microsoft.com/office/drawing/2014/main" id="{62E47874-745D-49B3-8858-58851BCBB078}"/>
              </a:ext>
            </a:extLst>
          </p:cNvPr>
          <p:cNvGrpSpPr/>
          <p:nvPr/>
        </p:nvGrpSpPr>
        <p:grpSpPr>
          <a:xfrm>
            <a:off x="6189741" y="1500623"/>
            <a:ext cx="1252502" cy="1727427"/>
            <a:chOff x="9275810" y="1215881"/>
            <a:chExt cx="1252502" cy="1727427"/>
          </a:xfrm>
        </p:grpSpPr>
        <p:grpSp>
          <p:nvGrpSpPr>
            <p:cNvPr id="54" name="Group 53">
              <a:extLst>
                <a:ext uri="{FF2B5EF4-FFF2-40B4-BE49-F238E27FC236}">
                  <a16:creationId xmlns:a16="http://schemas.microsoft.com/office/drawing/2014/main" id="{DAAA78CF-BDE7-47B2-807A-A35DE466AE6D}"/>
                </a:ext>
              </a:extLst>
            </p:cNvPr>
            <p:cNvGrpSpPr/>
            <p:nvPr/>
          </p:nvGrpSpPr>
          <p:grpSpPr>
            <a:xfrm>
              <a:off x="9275810" y="1215881"/>
              <a:ext cx="1252502" cy="1727427"/>
              <a:chOff x="10667869" y="1558343"/>
              <a:chExt cx="1252502" cy="1727427"/>
            </a:xfrm>
          </p:grpSpPr>
          <p:grpSp>
            <p:nvGrpSpPr>
              <p:cNvPr id="59" name="Group 58">
                <a:extLst>
                  <a:ext uri="{FF2B5EF4-FFF2-40B4-BE49-F238E27FC236}">
                    <a16:creationId xmlns:a16="http://schemas.microsoft.com/office/drawing/2014/main" id="{1E094707-9086-44E1-8437-CB252E076C0A}"/>
                  </a:ext>
                </a:extLst>
              </p:cNvPr>
              <p:cNvGrpSpPr/>
              <p:nvPr/>
            </p:nvGrpSpPr>
            <p:grpSpPr>
              <a:xfrm>
                <a:off x="11220182" y="1558343"/>
                <a:ext cx="468367" cy="1358054"/>
                <a:chOff x="11220182" y="1558343"/>
                <a:chExt cx="468367" cy="1358054"/>
              </a:xfrm>
            </p:grpSpPr>
            <p:grpSp>
              <p:nvGrpSpPr>
                <p:cNvPr id="62" name="Group 61">
                  <a:extLst>
                    <a:ext uri="{FF2B5EF4-FFF2-40B4-BE49-F238E27FC236}">
                      <a16:creationId xmlns:a16="http://schemas.microsoft.com/office/drawing/2014/main" id="{B626BD54-03F2-4614-BC1D-E8018304832E}"/>
                    </a:ext>
                  </a:extLst>
                </p:cNvPr>
                <p:cNvGrpSpPr/>
                <p:nvPr/>
              </p:nvGrpSpPr>
              <p:grpSpPr>
                <a:xfrm>
                  <a:off x="11220182" y="1558343"/>
                  <a:ext cx="468367" cy="676280"/>
                  <a:chOff x="11220182" y="1558343"/>
                  <a:chExt cx="468367" cy="676280"/>
                </a:xfrm>
              </p:grpSpPr>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BC830297-8022-4B78-B456-80E84E3E4FD6}"/>
                          </a:ext>
                        </a:extLst>
                      </p:cNvPr>
                      <p:cNvSpPr txBox="1"/>
                      <p:nvPr/>
                    </p:nvSpPr>
                    <p:spPr>
                      <a:xfrm>
                        <a:off x="11222330" y="1558343"/>
                        <a:ext cx="46621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Ω</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a:extLst>
                          <a:ext uri="{FF2B5EF4-FFF2-40B4-BE49-F238E27FC236}">
                            <a16:creationId xmlns:a16="http://schemas.microsoft.com/office/drawing/2014/main" id="{33FABD2D-F94A-A372-C623-5F3B1D8C60A7}"/>
                          </a:ext>
                        </a:extLst>
                      </p:cNvPr>
                      <p:cNvSpPr txBox="1">
                        <a:spLocks noRot="1" noChangeAspect="1" noMove="1" noResize="1" noEditPoints="1" noAdjustHandles="1" noChangeArrowheads="1" noChangeShapeType="1" noTextEdit="1"/>
                      </p:cNvSpPr>
                      <p:nvPr/>
                    </p:nvSpPr>
                    <p:spPr>
                      <a:xfrm>
                        <a:off x="11222330" y="1558343"/>
                        <a:ext cx="466219"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B434C9C5-2AF2-4217-9421-CBB4C5BC02ED}"/>
                          </a:ext>
                        </a:extLst>
                      </p:cNvPr>
                      <p:cNvSpPr txBox="1"/>
                      <p:nvPr/>
                    </p:nvSpPr>
                    <p:spPr>
                      <a:xfrm>
                        <a:off x="11220182" y="1865291"/>
                        <a:ext cx="46621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Ω</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a:extLst>
                          <a:ext uri="{FF2B5EF4-FFF2-40B4-BE49-F238E27FC236}">
                            <a16:creationId xmlns:a16="http://schemas.microsoft.com/office/drawing/2014/main" id="{A6FC0189-4DEB-5A78-0C75-26CEFF11F45E}"/>
                          </a:ext>
                        </a:extLst>
                      </p:cNvPr>
                      <p:cNvSpPr txBox="1">
                        <a:spLocks noRot="1" noChangeAspect="1" noMove="1" noResize="1" noEditPoints="1" noAdjustHandles="1" noChangeArrowheads="1" noChangeShapeType="1" noTextEdit="1"/>
                      </p:cNvSpPr>
                      <p:nvPr/>
                    </p:nvSpPr>
                    <p:spPr>
                      <a:xfrm>
                        <a:off x="11220182" y="1865291"/>
                        <a:ext cx="466219" cy="369332"/>
                      </a:xfrm>
                      <a:prstGeom prst="rect">
                        <a:avLst/>
                      </a:prstGeom>
                      <a:blipFill>
                        <a:blip r:embed="rId12"/>
                        <a:stretch>
                          <a:fillRect/>
                        </a:stretch>
                      </a:blipFill>
                    </p:spPr>
                    <p:txBody>
                      <a:bodyPr/>
                      <a:lstStyle/>
                      <a:p>
                        <a:r>
                          <a:rPr lang="en-US">
                            <a:noFill/>
                          </a:rPr>
                          <a:t> </a:t>
                        </a:r>
                      </a:p>
                    </p:txBody>
                  </p:sp>
                </mc:Fallback>
              </mc:AlternateContent>
            </p:grpSp>
            <p:grpSp>
              <p:nvGrpSpPr>
                <p:cNvPr id="63" name="Group 62">
                  <a:extLst>
                    <a:ext uri="{FF2B5EF4-FFF2-40B4-BE49-F238E27FC236}">
                      <a16:creationId xmlns:a16="http://schemas.microsoft.com/office/drawing/2014/main" id="{1B7B59E8-A2CB-443E-BF54-7E24EA952DEB}"/>
                    </a:ext>
                  </a:extLst>
                </p:cNvPr>
                <p:cNvGrpSpPr/>
                <p:nvPr/>
              </p:nvGrpSpPr>
              <p:grpSpPr>
                <a:xfrm>
                  <a:off x="11220182" y="2240117"/>
                  <a:ext cx="468367" cy="676280"/>
                  <a:chOff x="11220182" y="1558343"/>
                  <a:chExt cx="468367" cy="676280"/>
                </a:xfrm>
              </p:grpSpPr>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15009B58-73E9-4AC5-842B-AD4300034216}"/>
                          </a:ext>
                        </a:extLst>
                      </p:cNvPr>
                      <p:cNvSpPr txBox="1"/>
                      <p:nvPr/>
                    </p:nvSpPr>
                    <p:spPr>
                      <a:xfrm>
                        <a:off x="11222330" y="1558343"/>
                        <a:ext cx="46621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Ω</m:t>
                                  </m:r>
                                </m:e>
                                <m:sub>
                                  <m:r>
                                    <a:rPr lang="en-US" b="0" i="1" smtClean="0">
                                      <a:latin typeface="Cambria Math" panose="02040503050406030204" pitchFamily="18" charset="0"/>
                                    </a:rPr>
                                    <m:t>3</m:t>
                                  </m:r>
                                </m:sub>
                              </m:sSub>
                            </m:oMath>
                          </m:oMathPara>
                        </a14:m>
                        <a:endParaRPr lang="en-US" dirty="0"/>
                      </a:p>
                    </p:txBody>
                  </p:sp>
                </mc:Choice>
                <mc:Fallback xmlns="">
                  <p:sp>
                    <p:nvSpPr>
                      <p:cNvPr id="55" name="TextBox 54">
                        <a:extLst>
                          <a:ext uri="{FF2B5EF4-FFF2-40B4-BE49-F238E27FC236}">
                            <a16:creationId xmlns:a16="http://schemas.microsoft.com/office/drawing/2014/main" id="{CCFDF87B-FF64-48E8-B8CE-E98C25E4C804}"/>
                          </a:ext>
                        </a:extLst>
                      </p:cNvPr>
                      <p:cNvSpPr txBox="1">
                        <a:spLocks noRot="1" noChangeAspect="1" noMove="1" noResize="1" noEditPoints="1" noAdjustHandles="1" noChangeArrowheads="1" noChangeShapeType="1" noTextEdit="1"/>
                      </p:cNvSpPr>
                      <p:nvPr/>
                    </p:nvSpPr>
                    <p:spPr>
                      <a:xfrm>
                        <a:off x="11222330" y="1558343"/>
                        <a:ext cx="466219" cy="369332"/>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751030E3-4D48-4022-8D92-32F56CD5EDE9}"/>
                          </a:ext>
                        </a:extLst>
                      </p:cNvPr>
                      <p:cNvSpPr txBox="1"/>
                      <p:nvPr/>
                    </p:nvSpPr>
                    <p:spPr>
                      <a:xfrm>
                        <a:off x="11220182" y="1865291"/>
                        <a:ext cx="46621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Ω</m:t>
                                  </m:r>
                                </m:e>
                                <m:sub>
                                  <m:r>
                                    <a:rPr lang="en-US" b="0" i="1" smtClean="0">
                                      <a:latin typeface="Cambria Math" panose="02040503050406030204" pitchFamily="18" charset="0"/>
                                    </a:rPr>
                                    <m:t>4</m:t>
                                  </m:r>
                                </m:sub>
                              </m:sSub>
                            </m:oMath>
                          </m:oMathPara>
                        </a14:m>
                        <a:endParaRPr lang="en-US" dirty="0"/>
                      </a:p>
                    </p:txBody>
                  </p:sp>
                </mc:Choice>
                <mc:Fallback xmlns="">
                  <p:sp>
                    <p:nvSpPr>
                      <p:cNvPr id="56" name="TextBox 55">
                        <a:extLst>
                          <a:ext uri="{FF2B5EF4-FFF2-40B4-BE49-F238E27FC236}">
                            <a16:creationId xmlns:a16="http://schemas.microsoft.com/office/drawing/2014/main" id="{EAF98C70-8CAD-4997-A71F-53B6F223EDFD}"/>
                          </a:ext>
                        </a:extLst>
                      </p:cNvPr>
                      <p:cNvSpPr txBox="1">
                        <a:spLocks noRot="1" noChangeAspect="1" noMove="1" noResize="1" noEditPoints="1" noAdjustHandles="1" noChangeArrowheads="1" noChangeShapeType="1" noTextEdit="1"/>
                      </p:cNvSpPr>
                      <p:nvPr/>
                    </p:nvSpPr>
                    <p:spPr>
                      <a:xfrm>
                        <a:off x="11220182" y="1865291"/>
                        <a:ext cx="466219" cy="369332"/>
                      </a:xfrm>
                      <a:prstGeom prst="rect">
                        <a:avLst/>
                      </a:prstGeom>
                      <a:blipFill>
                        <a:blip r:embed="rId25"/>
                        <a:stretch>
                          <a:fillRect b="-1667"/>
                        </a:stretch>
                      </a:blipFill>
                    </p:spPr>
                    <p:txBody>
                      <a:bodyPr/>
                      <a:lstStyle/>
                      <a:p>
                        <a:r>
                          <a:rPr lang="en-US">
                            <a:noFill/>
                          </a:rPr>
                          <a:t> </a:t>
                        </a:r>
                      </a:p>
                    </p:txBody>
                  </p:sp>
                </mc:Fallback>
              </mc:AlternateContent>
            </p:grpSp>
          </p:grpSp>
          <p:cxnSp>
            <p:nvCxnSpPr>
              <p:cNvPr id="60" name="Straight Connector 59">
                <a:extLst>
                  <a:ext uri="{FF2B5EF4-FFF2-40B4-BE49-F238E27FC236}">
                    <a16:creationId xmlns:a16="http://schemas.microsoft.com/office/drawing/2014/main" id="{9172EE23-AA7D-41D8-A210-E1EC420D08D3}"/>
                  </a:ext>
                </a:extLst>
              </p:cNvPr>
              <p:cNvCxnSpPr/>
              <p:nvPr/>
            </p:nvCxnSpPr>
            <p:spPr>
              <a:xfrm>
                <a:off x="10667869" y="3089454"/>
                <a:ext cx="56592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8EC65269-2043-4CB9-A304-86595506D90C}"/>
                  </a:ext>
                </a:extLst>
              </p:cNvPr>
              <p:cNvSpPr txBox="1"/>
              <p:nvPr/>
            </p:nvSpPr>
            <p:spPr>
              <a:xfrm>
                <a:off x="11233100" y="2916438"/>
                <a:ext cx="687271" cy="369332"/>
              </a:xfrm>
              <a:prstGeom prst="rect">
                <a:avLst/>
              </a:prstGeom>
              <a:noFill/>
            </p:spPr>
            <p:txBody>
              <a:bodyPr wrap="square" rtlCol="0">
                <a:spAutoFit/>
              </a:bodyPr>
              <a:lstStyle/>
              <a:p>
                <a:r>
                  <a:rPr lang="en-US" dirty="0"/>
                  <a:t>1 SD</a:t>
                </a:r>
              </a:p>
            </p:txBody>
          </p:sp>
        </p:grpSp>
        <p:sp>
          <p:nvSpPr>
            <p:cNvPr id="55" name="Oval 54">
              <a:extLst>
                <a:ext uri="{FF2B5EF4-FFF2-40B4-BE49-F238E27FC236}">
                  <a16:creationId xmlns:a16="http://schemas.microsoft.com/office/drawing/2014/main" id="{E0921970-DB69-4DB5-B37F-2D3B97639B81}"/>
                </a:ext>
              </a:extLst>
            </p:cNvPr>
            <p:cNvSpPr/>
            <p:nvPr/>
          </p:nvSpPr>
          <p:spPr>
            <a:xfrm>
              <a:off x="9503590" y="1364038"/>
              <a:ext cx="90054" cy="90054"/>
            </a:xfrm>
            <a:prstGeom prst="ellipse">
              <a:avLst/>
            </a:prstGeom>
            <a:solidFill>
              <a:srgbClr val="126F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BFA46EA2-4C21-4B5E-95F3-3C67C1ABC7BC}"/>
                </a:ext>
              </a:extLst>
            </p:cNvPr>
            <p:cNvSpPr/>
            <p:nvPr/>
          </p:nvSpPr>
          <p:spPr>
            <a:xfrm>
              <a:off x="9503590" y="1668218"/>
              <a:ext cx="90054" cy="90054"/>
            </a:xfrm>
            <a:prstGeom prst="ellipse">
              <a:avLst/>
            </a:prstGeom>
            <a:solidFill>
              <a:srgbClr val="FF8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432BB931-BE75-49BC-ABCB-EEF1F4F815AF}"/>
                </a:ext>
              </a:extLst>
            </p:cNvPr>
            <p:cNvSpPr/>
            <p:nvPr/>
          </p:nvSpPr>
          <p:spPr>
            <a:xfrm>
              <a:off x="9503590" y="2044156"/>
              <a:ext cx="90054" cy="90054"/>
            </a:xfrm>
            <a:prstGeom prst="ellipse">
              <a:avLst/>
            </a:prstGeom>
            <a:solidFill>
              <a:srgbClr val="63A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872D45C7-E0AA-4E39-B393-03DDBC449F6D}"/>
                </a:ext>
              </a:extLst>
            </p:cNvPr>
            <p:cNvSpPr/>
            <p:nvPr/>
          </p:nvSpPr>
          <p:spPr>
            <a:xfrm>
              <a:off x="9506425" y="2373530"/>
              <a:ext cx="90054" cy="90054"/>
            </a:xfrm>
            <a:prstGeom prst="ellipse">
              <a:avLst/>
            </a:prstGeom>
            <a:solidFill>
              <a:srgbClr val="BE4E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Title 1">
            <a:extLst>
              <a:ext uri="{FF2B5EF4-FFF2-40B4-BE49-F238E27FC236}">
                <a16:creationId xmlns:a16="http://schemas.microsoft.com/office/drawing/2014/main" id="{400CD911-1C0B-444A-B984-09C079CBAD99}"/>
              </a:ext>
            </a:extLst>
          </p:cNvPr>
          <p:cNvSpPr txBox="1">
            <a:spLocks/>
          </p:cNvSpPr>
          <p:nvPr/>
        </p:nvSpPr>
        <p:spPr>
          <a:xfrm>
            <a:off x="843059" y="155819"/>
            <a:ext cx="6907039" cy="619757"/>
          </a:xfrm>
          <a:prstGeom prst="rect">
            <a:avLst/>
          </a:prstGeom>
          <a:solidFill>
            <a:schemeClr val="bg1"/>
          </a:solidFill>
        </p:spPr>
        <p:txBody>
          <a:bodyPr vert="horz" lIns="91440" tIns="45720" rIns="91440" bIns="45720" rtlCol="0" anchor="t">
            <a:noAutofit/>
          </a:bodyPr>
          <a:lstStyle>
            <a:lvl1pPr marL="0" algn="l" defTabSz="914354" rtl="0" eaLnBrk="1" latinLnBrk="0" hangingPunct="1">
              <a:lnSpc>
                <a:spcPct val="85000"/>
              </a:lnSpc>
              <a:spcBef>
                <a:spcPct val="0"/>
              </a:spcBef>
              <a:buNone/>
              <a:defRPr sz="2800" b="0" i="0" kern="1200" spc="100" baseline="0">
                <a:solidFill>
                  <a:schemeClr val="bg2">
                    <a:lumMod val="25000"/>
                  </a:schemeClr>
                </a:solidFill>
                <a:latin typeface="Gill Sans MT" charset="0"/>
                <a:ea typeface="Gill Sans MT" charset="0"/>
                <a:cs typeface="Gill Sans MT" charset="0"/>
              </a:defRPr>
            </a:lvl1pPr>
          </a:lstStyle>
          <a:p>
            <a:r>
              <a:rPr lang="en-US" dirty="0"/>
              <a:t>FOM-HROM-HROM-HROM Coupling</a:t>
            </a:r>
          </a:p>
        </p:txBody>
      </p:sp>
      <mc:AlternateContent xmlns:mc="http://schemas.openxmlformats.org/markup-compatibility/2006" xmlns:a14="http://schemas.microsoft.com/office/drawing/2010/main">
        <mc:Choice Requires="a14">
          <p:graphicFrame>
            <p:nvGraphicFramePr>
              <p:cNvPr id="69" name="Table 7">
                <a:extLst>
                  <a:ext uri="{FF2B5EF4-FFF2-40B4-BE49-F238E27FC236}">
                    <a16:creationId xmlns:a16="http://schemas.microsoft.com/office/drawing/2014/main" id="{5C56D2F0-5528-4120-8A78-03A02ACA7261}"/>
                  </a:ext>
                </a:extLst>
              </p:cNvPr>
              <p:cNvGraphicFramePr>
                <a:graphicFrameLocks noGrp="1"/>
              </p:cNvGraphicFramePr>
              <p:nvPr/>
            </p:nvGraphicFramePr>
            <p:xfrm>
              <a:off x="7696936" y="490665"/>
              <a:ext cx="3749358" cy="2133600"/>
            </p:xfrm>
            <a:graphic>
              <a:graphicData uri="http://schemas.openxmlformats.org/drawingml/2006/table">
                <a:tbl>
                  <a:tblPr firstRow="1" bandRow="1">
                    <a:tableStyleId>{5C22544A-7EE6-4342-B048-85BDC9FD1C3A}</a:tableStyleId>
                  </a:tblPr>
                  <a:tblGrid>
                    <a:gridCol w="1219518">
                      <a:extLst>
                        <a:ext uri="{9D8B030D-6E8A-4147-A177-3AD203B41FA5}">
                          <a16:colId xmlns:a16="http://schemas.microsoft.com/office/drawing/2014/main" val="4184981928"/>
                        </a:ext>
                      </a:extLst>
                    </a:gridCol>
                    <a:gridCol w="517842">
                      <a:extLst>
                        <a:ext uri="{9D8B030D-6E8A-4147-A177-3AD203B41FA5}">
                          <a16:colId xmlns:a16="http://schemas.microsoft.com/office/drawing/2014/main" val="32633393"/>
                        </a:ext>
                      </a:extLst>
                    </a:gridCol>
                    <a:gridCol w="779780">
                      <a:extLst>
                        <a:ext uri="{9D8B030D-6E8A-4147-A177-3AD203B41FA5}">
                          <a16:colId xmlns:a16="http://schemas.microsoft.com/office/drawing/2014/main" val="201237497"/>
                        </a:ext>
                      </a:extLst>
                    </a:gridCol>
                    <a:gridCol w="1232218">
                      <a:extLst>
                        <a:ext uri="{9D8B030D-6E8A-4147-A177-3AD203B41FA5}">
                          <a16:colId xmlns:a16="http://schemas.microsoft.com/office/drawing/2014/main" val="2331536176"/>
                        </a:ext>
                      </a:extLst>
                    </a:gridCol>
                  </a:tblGrid>
                  <a:tr h="282131">
                    <a:tc rowSpan="2">
                      <a:txBody>
                        <a:bodyPr/>
                        <a:lstStyle/>
                        <a:p>
                          <a:pPr algn="ctr"/>
                          <a:endParaRPr lang="en-US" sz="1400" i="0" dirty="0">
                            <a:latin typeface="+mn-lt"/>
                          </a:endParaRPr>
                        </a:p>
                        <a:p>
                          <a:pPr algn="ctr"/>
                          <a:r>
                            <a:rPr lang="en-US" sz="1400" i="0" dirty="0">
                              <a:latin typeface="+mn-lt"/>
                            </a:rPr>
                            <a:t>Subdomains</a:t>
                          </a:r>
                        </a:p>
                      </a:txBody>
                      <a:tcPr/>
                    </a:tc>
                    <a:tc gridSpan="3">
                      <a:txBody>
                        <a:bodyPr/>
                        <a:lstStyle/>
                        <a:p>
                          <a:pPr algn="ctr"/>
                          <a:r>
                            <a:rPr lang="en-US" sz="1400" dirty="0"/>
                            <a:t>99% SV Energy</a:t>
                          </a:r>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2667421606"/>
                      </a:ext>
                    </a:extLst>
                  </a:tr>
                  <a:tr h="0">
                    <a:tc vMerge="1">
                      <a:txBody>
                        <a:bodyPr/>
                        <a:lstStyle/>
                        <a:p>
                          <a:endParaRPr lang="en-US"/>
                        </a:p>
                      </a:txBody>
                      <a:tcPr/>
                    </a:tc>
                    <a:tc>
                      <a:txBody>
                        <a:bodyPr/>
                        <a:lstStyle/>
                        <a:p>
                          <a:pPr algn="ctr"/>
                          <a14:m>
                            <m:oMathPara xmlns:m="http://schemas.openxmlformats.org/officeDocument/2006/math">
                              <m:oMathParaPr>
                                <m:jc m:val="centerGroup"/>
                              </m:oMathParaPr>
                              <m:oMath xmlns:m="http://schemas.openxmlformats.org/officeDocument/2006/math">
                                <m:r>
                                  <a:rPr lang="en-US" sz="1400" b="0" i="1" dirty="0" smtClean="0">
                                    <a:latin typeface="Cambria Math" panose="02040503050406030204" pitchFamily="18" charset="0"/>
                                  </a:rPr>
                                  <m:t>𝑀</m:t>
                                </m:r>
                              </m:oMath>
                            </m:oMathPara>
                          </a14:m>
                          <a:endParaRPr lang="en-US" sz="1400" b="0" i="0" dirty="0">
                            <a:latin typeface="+mn-lt"/>
                          </a:endParaRPr>
                        </a:p>
                      </a:txBody>
                      <a:tcPr anchor="ct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US" sz="1400" b="0" i="0" dirty="0">
                              <a:latin typeface="+mn-lt"/>
                            </a:rPr>
                            <a:t>MSE (%)</a:t>
                          </a:r>
                        </a:p>
                      </a:txBody>
                      <a:tcPr anchor="ctr"/>
                    </a:tc>
                    <a:tc>
                      <a:txBody>
                        <a:bodyPr/>
                        <a:lstStyle/>
                        <a:p>
                          <a:pPr algn="ctr"/>
                          <a:r>
                            <a:rPr lang="en-US" sz="1400" b="0" i="0" dirty="0">
                              <a:latin typeface="+mn-lt"/>
                            </a:rPr>
                            <a:t>CPU</a:t>
                          </a:r>
                          <a:r>
                            <a:rPr lang="en-US" sz="1400" b="0" i="0" baseline="0" dirty="0">
                              <a:latin typeface="+mn-lt"/>
                            </a:rPr>
                            <a:t> time (s)</a:t>
                          </a:r>
                          <a:endParaRPr lang="en-US" sz="1400" b="0" i="0" dirty="0">
                            <a:latin typeface="+mn-lt"/>
                          </a:endParaRPr>
                        </a:p>
                      </a:txBody>
                      <a:tcPr anchor="ctr"/>
                    </a:tc>
                    <a:extLst>
                      <a:ext uri="{0D108BD9-81ED-4DB2-BD59-A6C34878D82A}">
                        <a16:rowId xmlns:a16="http://schemas.microsoft.com/office/drawing/2014/main" val="1771279892"/>
                      </a:ext>
                    </a:extLst>
                  </a:tr>
                  <a:tr h="0">
                    <a:tc>
                      <a:txBody>
                        <a:bodyPr/>
                        <a:lstStyle/>
                        <a:p>
                          <a:pPr algn="ct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m:rPr>
                                        <m:sty m:val="p"/>
                                      </m:rPr>
                                      <a:rPr lang="en-US" sz="1400" b="0" i="0" smtClean="0">
                                        <a:latin typeface="Cambria Math" panose="02040503050406030204" pitchFamily="18" charset="0"/>
                                      </a:rPr>
                                      <m:t>Ω</m:t>
                                    </m:r>
                                  </m:e>
                                  <m:sub>
                                    <m:r>
                                      <a:rPr lang="en-US" sz="1400" b="0" i="0" smtClean="0">
                                        <a:latin typeface="Cambria Math" panose="02040503050406030204" pitchFamily="18" charset="0"/>
                                      </a:rPr>
                                      <m:t>1</m:t>
                                    </m:r>
                                  </m:sub>
                                </m:sSub>
                              </m:oMath>
                            </m:oMathPara>
                          </a14:m>
                          <a:endParaRPr lang="en-US" sz="1400" i="0" dirty="0">
                            <a:latin typeface="+mn-lt"/>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m:t>
                                </m:r>
                              </m:oMath>
                            </m:oMathPara>
                          </a14:m>
                          <a:endParaRPr lang="en-US" sz="1400" dirty="0"/>
                        </a:p>
                      </a:txBody>
                      <a:tcPr anchor="ctr"/>
                    </a:tc>
                    <a:tc>
                      <a:txBody>
                        <a:bodyPr/>
                        <a:lstStyle/>
                        <a:p>
                          <a:pPr algn="ctr"/>
                          <a:r>
                            <a:rPr lang="en-US" sz="1400" dirty="0">
                              <a:latin typeface="+mn-lt"/>
                            </a:rPr>
                            <a:t>0.0</a:t>
                          </a:r>
                        </a:p>
                      </a:txBody>
                      <a:tcPr anchor="ctr"/>
                    </a:tc>
                    <a:tc>
                      <a:txBody>
                        <a:bodyPr/>
                        <a:lstStyle/>
                        <a:p>
                          <a:pPr algn="ctr"/>
                          <a:r>
                            <a:rPr lang="en-US" sz="1400" dirty="0">
                              <a:latin typeface="+mn-lt"/>
                            </a:rPr>
                            <a:t>95</a:t>
                          </a:r>
                        </a:p>
                      </a:txBody>
                      <a:tcPr anchor="ctr"/>
                    </a:tc>
                    <a:extLst>
                      <a:ext uri="{0D108BD9-81ED-4DB2-BD59-A6C34878D82A}">
                        <a16:rowId xmlns:a16="http://schemas.microsoft.com/office/drawing/2014/main" val="1084344374"/>
                      </a:ext>
                    </a:extLst>
                  </a:tr>
                  <a:tr h="0">
                    <a:tc>
                      <a:txBody>
                        <a:bodyPr/>
                        <a:lstStyle/>
                        <a:p>
                          <a:pPr algn="ct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m:rPr>
                                        <m:sty m:val="p"/>
                                      </m:rPr>
                                      <a:rPr lang="en-US" sz="1400" b="0" i="0" smtClean="0">
                                        <a:latin typeface="Cambria Math" panose="02040503050406030204" pitchFamily="18" charset="0"/>
                                      </a:rPr>
                                      <m:t>Ω</m:t>
                                    </m:r>
                                  </m:e>
                                  <m:sub>
                                    <m:r>
                                      <a:rPr lang="en-US" sz="1400" b="0" i="0" smtClean="0">
                                        <a:latin typeface="Cambria Math" panose="02040503050406030204" pitchFamily="18" charset="0"/>
                                      </a:rPr>
                                      <m:t>2</m:t>
                                    </m:r>
                                  </m:sub>
                                </m:sSub>
                              </m:oMath>
                            </m:oMathPara>
                          </a14:m>
                          <a:endParaRPr lang="en-US" sz="1400" i="0" dirty="0">
                            <a:latin typeface="+mn-lt"/>
                          </a:endParaRPr>
                        </a:p>
                      </a:txBody>
                      <a:tcPr/>
                    </a:tc>
                    <a:tc>
                      <a:txBody>
                        <a:bodyPr/>
                        <a:lstStyle/>
                        <a:p>
                          <a:pPr algn="ctr"/>
                          <a:r>
                            <a:rPr lang="en-US" sz="1400" dirty="0"/>
                            <a:t>120</a:t>
                          </a:r>
                        </a:p>
                      </a:txBody>
                      <a:tcPr anchor="ctr"/>
                    </a:tc>
                    <a:tc>
                      <a:txBody>
                        <a:bodyPr/>
                        <a:lstStyle/>
                        <a:p>
                          <a:pPr algn="ctr"/>
                          <a:r>
                            <a:rPr lang="en-US" sz="1400" dirty="0">
                              <a:latin typeface="+mn-lt"/>
                            </a:rPr>
                            <a:t>0.26</a:t>
                          </a:r>
                        </a:p>
                      </a:txBody>
                      <a:tcPr anchor="ctr"/>
                    </a:tc>
                    <a:tc>
                      <a:txBody>
                        <a:bodyPr/>
                        <a:lstStyle/>
                        <a:p>
                          <a:pPr algn="ctr"/>
                          <a:r>
                            <a:rPr lang="en-US" sz="1400" dirty="0">
                              <a:latin typeface="+mn-lt"/>
                            </a:rPr>
                            <a:t>26</a:t>
                          </a:r>
                        </a:p>
                      </a:txBody>
                      <a:tcPr anchor="ctr"/>
                    </a:tc>
                    <a:extLst>
                      <a:ext uri="{0D108BD9-81ED-4DB2-BD59-A6C34878D82A}">
                        <a16:rowId xmlns:a16="http://schemas.microsoft.com/office/drawing/2014/main" val="107006200"/>
                      </a:ext>
                    </a:extLst>
                  </a:tr>
                  <a:tr h="0">
                    <a:tc>
                      <a:txBody>
                        <a:bodyPr/>
                        <a:lstStyle/>
                        <a:p>
                          <a:pPr algn="ct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m:rPr>
                                        <m:sty m:val="p"/>
                                      </m:rPr>
                                      <a:rPr lang="en-US" sz="1400" b="0" i="0" smtClean="0">
                                        <a:latin typeface="Cambria Math" panose="02040503050406030204" pitchFamily="18" charset="0"/>
                                      </a:rPr>
                                      <m:t>Ω</m:t>
                                    </m:r>
                                  </m:e>
                                  <m:sub>
                                    <m:r>
                                      <a:rPr lang="en-US" sz="1400" b="0" i="0" smtClean="0">
                                        <a:latin typeface="Cambria Math" panose="02040503050406030204" pitchFamily="18" charset="0"/>
                                      </a:rPr>
                                      <m:t>3</m:t>
                                    </m:r>
                                  </m:sub>
                                </m:sSub>
                              </m:oMath>
                            </m:oMathPara>
                          </a14:m>
                          <a:endParaRPr lang="en-US" sz="1400" i="0" dirty="0">
                            <a:latin typeface="+mn-lt"/>
                          </a:endParaRPr>
                        </a:p>
                      </a:txBody>
                      <a:tcPr/>
                    </a:tc>
                    <a:tc>
                      <a:txBody>
                        <a:bodyPr/>
                        <a:lstStyle/>
                        <a:p>
                          <a:pPr algn="ctr"/>
                          <a:r>
                            <a:rPr lang="en-US" sz="1400" dirty="0"/>
                            <a:t>60</a:t>
                          </a:r>
                        </a:p>
                      </a:txBody>
                      <a:tcPr anchor="ctr"/>
                    </a:tc>
                    <a:tc>
                      <a:txBody>
                        <a:bodyPr/>
                        <a:lstStyle/>
                        <a:p>
                          <a:pPr algn="ctr"/>
                          <a:r>
                            <a:rPr lang="en-US" sz="1400" dirty="0">
                              <a:latin typeface="+mn-lt"/>
                            </a:rPr>
                            <a:t>0.43</a:t>
                          </a:r>
                        </a:p>
                      </a:txBody>
                      <a:tcPr anchor="ctr"/>
                    </a:tc>
                    <a:tc>
                      <a:txBody>
                        <a:bodyPr/>
                        <a:lstStyle/>
                        <a:p>
                          <a:pPr algn="ctr"/>
                          <a:r>
                            <a:rPr lang="en-US" sz="1400" dirty="0">
                              <a:latin typeface="+mn-lt"/>
                            </a:rPr>
                            <a:t>17</a:t>
                          </a:r>
                        </a:p>
                      </a:txBody>
                      <a:tcPr anchor="ctr"/>
                    </a:tc>
                    <a:extLst>
                      <a:ext uri="{0D108BD9-81ED-4DB2-BD59-A6C34878D82A}">
                        <a16:rowId xmlns:a16="http://schemas.microsoft.com/office/drawing/2014/main" val="2279596091"/>
                      </a:ext>
                    </a:extLst>
                  </a:tr>
                  <a:tr h="0">
                    <a:tc>
                      <a:txBody>
                        <a:bodyPr/>
                        <a:lstStyle/>
                        <a:p>
                          <a:pPr algn="ct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m:rPr>
                                        <m:sty m:val="p"/>
                                      </m:rPr>
                                      <a:rPr lang="en-US" sz="1400" b="0" i="0" smtClean="0">
                                        <a:latin typeface="Cambria Math" panose="02040503050406030204" pitchFamily="18" charset="0"/>
                                      </a:rPr>
                                      <m:t>Ω</m:t>
                                    </m:r>
                                  </m:e>
                                  <m:sub>
                                    <m:r>
                                      <a:rPr lang="en-US" sz="1400" b="0" i="0" smtClean="0">
                                        <a:latin typeface="Cambria Math" panose="02040503050406030204" pitchFamily="18" charset="0"/>
                                      </a:rPr>
                                      <m:t>4</m:t>
                                    </m:r>
                                  </m:sub>
                                </m:sSub>
                              </m:oMath>
                            </m:oMathPara>
                          </a14:m>
                          <a:endParaRPr lang="en-US" sz="1400" i="0" dirty="0">
                            <a:latin typeface="+mn-lt"/>
                          </a:endParaRPr>
                        </a:p>
                      </a:txBody>
                      <a:tcPr/>
                    </a:tc>
                    <a:tc>
                      <a:txBody>
                        <a:bodyPr/>
                        <a:lstStyle/>
                        <a:p>
                          <a:pPr algn="ctr"/>
                          <a:r>
                            <a:rPr lang="en-US" sz="1400" dirty="0"/>
                            <a:t>66</a:t>
                          </a:r>
                        </a:p>
                      </a:txBody>
                      <a:tcPr anchor="ctr"/>
                    </a:tc>
                    <a:tc>
                      <a:txBody>
                        <a:bodyPr/>
                        <a:lstStyle/>
                        <a:p>
                          <a:pPr algn="ctr"/>
                          <a:r>
                            <a:rPr lang="en-US" sz="1400" dirty="0">
                              <a:latin typeface="+mn-lt"/>
                            </a:rPr>
                            <a:t>0.34</a:t>
                          </a:r>
                        </a:p>
                      </a:txBody>
                      <a:tcPr anchor="ctr"/>
                    </a:tc>
                    <a:tc>
                      <a:txBody>
                        <a:bodyPr/>
                        <a:lstStyle/>
                        <a:p>
                          <a:pPr algn="ctr"/>
                          <a:r>
                            <a:rPr lang="en-US" sz="1400" dirty="0">
                              <a:latin typeface="+mn-lt"/>
                            </a:rPr>
                            <a:t>21</a:t>
                          </a:r>
                        </a:p>
                      </a:txBody>
                      <a:tcPr anchor="ctr"/>
                    </a:tc>
                    <a:extLst>
                      <a:ext uri="{0D108BD9-81ED-4DB2-BD59-A6C34878D82A}">
                        <a16:rowId xmlns:a16="http://schemas.microsoft.com/office/drawing/2014/main" val="1276872879"/>
                      </a:ext>
                    </a:extLst>
                  </a:tr>
                  <a:tr h="0">
                    <a:tc>
                      <a:txBody>
                        <a:bodyPr/>
                        <a:lstStyle/>
                        <a:p>
                          <a:pPr algn="ctr"/>
                          <a:r>
                            <a:rPr lang="en-US" sz="1400" b="1" i="0" dirty="0">
                              <a:latin typeface="+mn-lt"/>
                            </a:rPr>
                            <a:t>Total</a:t>
                          </a:r>
                        </a:p>
                      </a:txBody>
                      <a:tcPr/>
                    </a:tc>
                    <a:tc>
                      <a:txBody>
                        <a:bodyPr/>
                        <a:lstStyle/>
                        <a:p>
                          <a:pPr algn="ctr"/>
                          <a:endParaRPr lang="en-US" sz="1400" i="0" dirty="0">
                            <a:latin typeface="+mn-lt"/>
                          </a:endParaRPr>
                        </a:p>
                      </a:txBody>
                      <a:tcPr anchor="ctr"/>
                    </a:tc>
                    <a:tc>
                      <a:txBody>
                        <a:bodyPr/>
                        <a:lstStyle/>
                        <a:p>
                          <a:pPr algn="ctr"/>
                          <a:endParaRPr lang="en-US" sz="1400" i="0" dirty="0">
                            <a:latin typeface="+mn-lt"/>
                          </a:endParaRPr>
                        </a:p>
                      </a:txBody>
                      <a:tcPr anchor="ctr"/>
                    </a:tc>
                    <a:tc>
                      <a:txBody>
                        <a:bodyPr/>
                        <a:lstStyle/>
                        <a:p>
                          <a:pPr algn="ctr"/>
                          <a:r>
                            <a:rPr lang="en-US" sz="1400" b="1" dirty="0">
                              <a:latin typeface="+mn-lt"/>
                            </a:rPr>
                            <a:t>159</a:t>
                          </a:r>
                        </a:p>
                      </a:txBody>
                      <a:tcPr anchor="ctr"/>
                    </a:tc>
                    <a:extLst>
                      <a:ext uri="{0D108BD9-81ED-4DB2-BD59-A6C34878D82A}">
                        <a16:rowId xmlns:a16="http://schemas.microsoft.com/office/drawing/2014/main" val="1577413723"/>
                      </a:ext>
                    </a:extLst>
                  </a:tr>
                </a:tbl>
              </a:graphicData>
            </a:graphic>
          </p:graphicFrame>
        </mc:Choice>
        <mc:Fallback xmlns="">
          <p:graphicFrame>
            <p:nvGraphicFramePr>
              <p:cNvPr id="69" name="Table 7">
                <a:extLst>
                  <a:ext uri="{FF2B5EF4-FFF2-40B4-BE49-F238E27FC236}">
                    <a16:creationId xmlns:a16="http://schemas.microsoft.com/office/drawing/2014/main" id="{5C56D2F0-5528-4120-8A78-03A02ACA7261}"/>
                  </a:ext>
                </a:extLst>
              </p:cNvPr>
              <p:cNvGraphicFramePr>
                <a:graphicFrameLocks noGrp="1"/>
              </p:cNvGraphicFramePr>
              <p:nvPr>
                <p:extLst>
                  <p:ext uri="{D42A27DB-BD31-4B8C-83A1-F6EECF244321}">
                    <p14:modId xmlns:p14="http://schemas.microsoft.com/office/powerpoint/2010/main" val="2599532784"/>
                  </p:ext>
                </p:extLst>
              </p:nvPr>
            </p:nvGraphicFramePr>
            <p:xfrm>
              <a:off x="7696936" y="490665"/>
              <a:ext cx="3749358" cy="2133600"/>
            </p:xfrm>
            <a:graphic>
              <a:graphicData uri="http://schemas.openxmlformats.org/drawingml/2006/table">
                <a:tbl>
                  <a:tblPr firstRow="1" bandRow="1">
                    <a:tableStyleId>{5C22544A-7EE6-4342-B048-85BDC9FD1C3A}</a:tableStyleId>
                  </a:tblPr>
                  <a:tblGrid>
                    <a:gridCol w="1219518">
                      <a:extLst>
                        <a:ext uri="{9D8B030D-6E8A-4147-A177-3AD203B41FA5}">
                          <a16:colId xmlns:a16="http://schemas.microsoft.com/office/drawing/2014/main" val="4184981928"/>
                        </a:ext>
                      </a:extLst>
                    </a:gridCol>
                    <a:gridCol w="517842">
                      <a:extLst>
                        <a:ext uri="{9D8B030D-6E8A-4147-A177-3AD203B41FA5}">
                          <a16:colId xmlns:a16="http://schemas.microsoft.com/office/drawing/2014/main" val="32633393"/>
                        </a:ext>
                      </a:extLst>
                    </a:gridCol>
                    <a:gridCol w="779780">
                      <a:extLst>
                        <a:ext uri="{9D8B030D-6E8A-4147-A177-3AD203B41FA5}">
                          <a16:colId xmlns:a16="http://schemas.microsoft.com/office/drawing/2014/main" val="201237497"/>
                        </a:ext>
                      </a:extLst>
                    </a:gridCol>
                    <a:gridCol w="1232218">
                      <a:extLst>
                        <a:ext uri="{9D8B030D-6E8A-4147-A177-3AD203B41FA5}">
                          <a16:colId xmlns:a16="http://schemas.microsoft.com/office/drawing/2014/main" val="2331536176"/>
                        </a:ext>
                      </a:extLst>
                    </a:gridCol>
                  </a:tblGrid>
                  <a:tr h="304800">
                    <a:tc rowSpan="2">
                      <a:txBody>
                        <a:bodyPr/>
                        <a:lstStyle/>
                        <a:p>
                          <a:pPr algn="ctr"/>
                          <a:endParaRPr lang="en-US" sz="1400" i="0" dirty="0">
                            <a:latin typeface="+mn-lt"/>
                          </a:endParaRPr>
                        </a:p>
                        <a:p>
                          <a:pPr algn="ctr"/>
                          <a:r>
                            <a:rPr lang="en-US" sz="1400" i="0" dirty="0">
                              <a:latin typeface="+mn-lt"/>
                            </a:rPr>
                            <a:t>Subdomains</a:t>
                          </a:r>
                        </a:p>
                      </a:txBody>
                      <a:tcPr/>
                    </a:tc>
                    <a:tc gridSpan="3">
                      <a:txBody>
                        <a:bodyPr/>
                        <a:lstStyle/>
                        <a:p>
                          <a:pPr algn="ctr"/>
                          <a:r>
                            <a:rPr lang="en-US" sz="1400" dirty="0" smtClean="0"/>
                            <a:t>99% </a:t>
                          </a:r>
                          <a:r>
                            <a:rPr lang="en-US" sz="1400" dirty="0" smtClean="0"/>
                            <a:t>SV Energy</a:t>
                          </a:r>
                          <a:endParaRPr lang="en-US" sz="1400"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2667421606"/>
                      </a:ext>
                    </a:extLst>
                  </a:tr>
                  <a:tr h="304800">
                    <a:tc vMerge="1">
                      <a:txBody>
                        <a:bodyPr/>
                        <a:lstStyle/>
                        <a:p>
                          <a:endParaRPr lang="en-US"/>
                        </a:p>
                      </a:txBody>
                      <a:tcPr/>
                    </a:tc>
                    <a:tc>
                      <a:txBody>
                        <a:bodyPr/>
                        <a:lstStyle/>
                        <a:p>
                          <a:endParaRPr lang="en-US"/>
                        </a:p>
                      </a:txBody>
                      <a:tcPr anchor="ctr">
                        <a:blipFill>
                          <a:blip r:embed="rId26"/>
                          <a:stretch>
                            <a:fillRect l="-236471" t="-104000" r="-394118" b="-520000"/>
                          </a:stretch>
                        </a:blip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US" sz="1400" b="0" i="0" dirty="0" smtClean="0">
                              <a:latin typeface="+mn-lt"/>
                            </a:rPr>
                            <a:t>MSE (%)</a:t>
                          </a:r>
                          <a:endParaRPr lang="en-US" sz="1400" b="0" i="0" dirty="0">
                            <a:latin typeface="+mn-lt"/>
                          </a:endParaRPr>
                        </a:p>
                      </a:txBody>
                      <a:tcPr anchor="ctr"/>
                    </a:tc>
                    <a:tc>
                      <a:txBody>
                        <a:bodyPr/>
                        <a:lstStyle/>
                        <a:p>
                          <a:pPr algn="ctr"/>
                          <a:r>
                            <a:rPr lang="en-US" sz="1400" b="0" i="0" dirty="0" smtClean="0">
                              <a:latin typeface="+mn-lt"/>
                            </a:rPr>
                            <a:t>CPU</a:t>
                          </a:r>
                          <a:r>
                            <a:rPr lang="en-US" sz="1400" b="0" i="0" baseline="0" dirty="0" smtClean="0">
                              <a:latin typeface="+mn-lt"/>
                            </a:rPr>
                            <a:t> time (s)</a:t>
                          </a:r>
                          <a:endParaRPr lang="en-US" sz="1400" b="0" i="0" dirty="0">
                            <a:latin typeface="+mn-lt"/>
                          </a:endParaRPr>
                        </a:p>
                      </a:txBody>
                      <a:tcPr anchor="ctr"/>
                    </a:tc>
                    <a:extLst>
                      <a:ext uri="{0D108BD9-81ED-4DB2-BD59-A6C34878D82A}">
                        <a16:rowId xmlns:a16="http://schemas.microsoft.com/office/drawing/2014/main" val="1771279892"/>
                      </a:ext>
                    </a:extLst>
                  </a:tr>
                  <a:tr h="304800">
                    <a:tc>
                      <a:txBody>
                        <a:bodyPr/>
                        <a:lstStyle/>
                        <a:p>
                          <a:endParaRPr lang="en-US"/>
                        </a:p>
                      </a:txBody>
                      <a:tcPr>
                        <a:blipFill>
                          <a:blip r:embed="rId26"/>
                          <a:stretch>
                            <a:fillRect l="-500" t="-204000" r="-210000" b="-420000"/>
                          </a:stretch>
                        </a:blipFill>
                      </a:tcPr>
                    </a:tc>
                    <a:tc>
                      <a:txBody>
                        <a:bodyPr/>
                        <a:lstStyle/>
                        <a:p>
                          <a:endParaRPr lang="en-US"/>
                        </a:p>
                      </a:txBody>
                      <a:tcPr anchor="ctr">
                        <a:blipFill>
                          <a:blip r:embed="rId26"/>
                          <a:stretch>
                            <a:fillRect l="-236471" t="-204000" r="-394118" b="-420000"/>
                          </a:stretch>
                        </a:blipFill>
                      </a:tcPr>
                    </a:tc>
                    <a:tc>
                      <a:txBody>
                        <a:bodyPr/>
                        <a:lstStyle/>
                        <a:p>
                          <a:pPr algn="ctr"/>
                          <a:r>
                            <a:rPr lang="en-US" sz="1400" dirty="0" smtClean="0">
                              <a:latin typeface="+mn-lt"/>
                            </a:rPr>
                            <a:t>0.0</a:t>
                          </a:r>
                          <a:endParaRPr lang="en-US" sz="1400" dirty="0">
                            <a:latin typeface="+mn-lt"/>
                          </a:endParaRPr>
                        </a:p>
                      </a:txBody>
                      <a:tcPr anchor="ctr"/>
                    </a:tc>
                    <a:tc>
                      <a:txBody>
                        <a:bodyPr/>
                        <a:lstStyle/>
                        <a:p>
                          <a:pPr algn="ctr"/>
                          <a:r>
                            <a:rPr lang="en-US" sz="1400" dirty="0" smtClean="0">
                              <a:latin typeface="+mn-lt"/>
                            </a:rPr>
                            <a:t>95</a:t>
                          </a:r>
                          <a:endParaRPr lang="en-US" sz="1400" dirty="0">
                            <a:latin typeface="+mn-lt"/>
                          </a:endParaRPr>
                        </a:p>
                      </a:txBody>
                      <a:tcPr anchor="ctr"/>
                    </a:tc>
                    <a:extLst>
                      <a:ext uri="{0D108BD9-81ED-4DB2-BD59-A6C34878D82A}">
                        <a16:rowId xmlns:a16="http://schemas.microsoft.com/office/drawing/2014/main" val="1084344374"/>
                      </a:ext>
                    </a:extLst>
                  </a:tr>
                  <a:tr h="304800">
                    <a:tc>
                      <a:txBody>
                        <a:bodyPr/>
                        <a:lstStyle/>
                        <a:p>
                          <a:endParaRPr lang="en-US"/>
                        </a:p>
                      </a:txBody>
                      <a:tcPr>
                        <a:blipFill>
                          <a:blip r:embed="rId26"/>
                          <a:stretch>
                            <a:fillRect l="-500" t="-298039" r="-210000" b="-311765"/>
                          </a:stretch>
                        </a:blipFill>
                      </a:tcPr>
                    </a:tc>
                    <a:tc>
                      <a:txBody>
                        <a:bodyPr/>
                        <a:lstStyle/>
                        <a:p>
                          <a:pPr algn="ctr"/>
                          <a:r>
                            <a:rPr lang="en-US" sz="1400" dirty="0" smtClean="0"/>
                            <a:t>120</a:t>
                          </a:r>
                          <a:endParaRPr lang="en-US" sz="1400" dirty="0"/>
                        </a:p>
                      </a:txBody>
                      <a:tcPr anchor="ctr"/>
                    </a:tc>
                    <a:tc>
                      <a:txBody>
                        <a:bodyPr/>
                        <a:lstStyle/>
                        <a:p>
                          <a:pPr algn="ctr"/>
                          <a:r>
                            <a:rPr lang="en-US" sz="1400" dirty="0" smtClean="0">
                              <a:latin typeface="+mn-lt"/>
                            </a:rPr>
                            <a:t>0.26</a:t>
                          </a:r>
                          <a:endParaRPr lang="en-US" sz="1400" dirty="0">
                            <a:latin typeface="+mn-lt"/>
                          </a:endParaRPr>
                        </a:p>
                      </a:txBody>
                      <a:tcPr anchor="ctr"/>
                    </a:tc>
                    <a:tc>
                      <a:txBody>
                        <a:bodyPr/>
                        <a:lstStyle/>
                        <a:p>
                          <a:pPr algn="ctr"/>
                          <a:r>
                            <a:rPr lang="en-US" sz="1400" dirty="0" smtClean="0">
                              <a:latin typeface="+mn-lt"/>
                            </a:rPr>
                            <a:t>26</a:t>
                          </a:r>
                          <a:endParaRPr lang="en-US" sz="1400" dirty="0">
                            <a:latin typeface="+mn-lt"/>
                          </a:endParaRPr>
                        </a:p>
                      </a:txBody>
                      <a:tcPr anchor="ctr"/>
                    </a:tc>
                    <a:extLst>
                      <a:ext uri="{0D108BD9-81ED-4DB2-BD59-A6C34878D82A}">
                        <a16:rowId xmlns:a16="http://schemas.microsoft.com/office/drawing/2014/main" val="107006200"/>
                      </a:ext>
                    </a:extLst>
                  </a:tr>
                  <a:tr h="304800">
                    <a:tc>
                      <a:txBody>
                        <a:bodyPr/>
                        <a:lstStyle/>
                        <a:p>
                          <a:endParaRPr lang="en-US"/>
                        </a:p>
                      </a:txBody>
                      <a:tcPr>
                        <a:blipFill>
                          <a:blip r:embed="rId26"/>
                          <a:stretch>
                            <a:fillRect l="-500" t="-406000" r="-210000" b="-218000"/>
                          </a:stretch>
                        </a:blipFill>
                      </a:tcPr>
                    </a:tc>
                    <a:tc>
                      <a:txBody>
                        <a:bodyPr/>
                        <a:lstStyle/>
                        <a:p>
                          <a:pPr algn="ctr"/>
                          <a:r>
                            <a:rPr lang="en-US" sz="1400" dirty="0" smtClean="0"/>
                            <a:t>60</a:t>
                          </a:r>
                          <a:endParaRPr lang="en-US" sz="1400" dirty="0"/>
                        </a:p>
                      </a:txBody>
                      <a:tcPr anchor="ctr"/>
                    </a:tc>
                    <a:tc>
                      <a:txBody>
                        <a:bodyPr/>
                        <a:lstStyle/>
                        <a:p>
                          <a:pPr algn="ctr"/>
                          <a:r>
                            <a:rPr lang="en-US" sz="1400" dirty="0" smtClean="0">
                              <a:latin typeface="+mn-lt"/>
                            </a:rPr>
                            <a:t>0.43</a:t>
                          </a:r>
                          <a:endParaRPr lang="en-US" sz="1400" dirty="0">
                            <a:latin typeface="+mn-lt"/>
                          </a:endParaRPr>
                        </a:p>
                      </a:txBody>
                      <a:tcPr anchor="ctr"/>
                    </a:tc>
                    <a:tc>
                      <a:txBody>
                        <a:bodyPr/>
                        <a:lstStyle/>
                        <a:p>
                          <a:pPr algn="ctr"/>
                          <a:r>
                            <a:rPr lang="en-US" sz="1400" dirty="0" smtClean="0">
                              <a:latin typeface="+mn-lt"/>
                            </a:rPr>
                            <a:t>17</a:t>
                          </a:r>
                          <a:endParaRPr lang="en-US" sz="1400" dirty="0">
                            <a:latin typeface="+mn-lt"/>
                          </a:endParaRPr>
                        </a:p>
                      </a:txBody>
                      <a:tcPr anchor="ctr"/>
                    </a:tc>
                    <a:extLst>
                      <a:ext uri="{0D108BD9-81ED-4DB2-BD59-A6C34878D82A}">
                        <a16:rowId xmlns:a16="http://schemas.microsoft.com/office/drawing/2014/main" val="2279596091"/>
                      </a:ext>
                    </a:extLst>
                  </a:tr>
                  <a:tr h="304800">
                    <a:tc>
                      <a:txBody>
                        <a:bodyPr/>
                        <a:lstStyle/>
                        <a:p>
                          <a:endParaRPr lang="en-US"/>
                        </a:p>
                      </a:txBody>
                      <a:tcPr>
                        <a:blipFill>
                          <a:blip r:embed="rId26"/>
                          <a:stretch>
                            <a:fillRect l="-500" t="-506000" r="-210000" b="-118000"/>
                          </a:stretch>
                        </a:blipFill>
                      </a:tcPr>
                    </a:tc>
                    <a:tc>
                      <a:txBody>
                        <a:bodyPr/>
                        <a:lstStyle/>
                        <a:p>
                          <a:pPr algn="ctr"/>
                          <a:r>
                            <a:rPr lang="en-US" sz="1400" dirty="0" smtClean="0"/>
                            <a:t>66</a:t>
                          </a:r>
                          <a:endParaRPr lang="en-US" sz="1400" dirty="0"/>
                        </a:p>
                      </a:txBody>
                      <a:tcPr anchor="ctr"/>
                    </a:tc>
                    <a:tc>
                      <a:txBody>
                        <a:bodyPr/>
                        <a:lstStyle/>
                        <a:p>
                          <a:pPr algn="ctr"/>
                          <a:r>
                            <a:rPr lang="en-US" sz="1400" dirty="0" smtClean="0">
                              <a:latin typeface="+mn-lt"/>
                            </a:rPr>
                            <a:t>0.34</a:t>
                          </a:r>
                          <a:endParaRPr lang="en-US" sz="1400" dirty="0">
                            <a:latin typeface="+mn-lt"/>
                          </a:endParaRPr>
                        </a:p>
                      </a:txBody>
                      <a:tcPr anchor="ctr"/>
                    </a:tc>
                    <a:tc>
                      <a:txBody>
                        <a:bodyPr/>
                        <a:lstStyle/>
                        <a:p>
                          <a:pPr algn="ctr"/>
                          <a:r>
                            <a:rPr lang="en-US" sz="1400" dirty="0" smtClean="0">
                              <a:latin typeface="+mn-lt"/>
                            </a:rPr>
                            <a:t>21</a:t>
                          </a:r>
                          <a:endParaRPr lang="en-US" sz="1400" dirty="0">
                            <a:latin typeface="+mn-lt"/>
                          </a:endParaRPr>
                        </a:p>
                      </a:txBody>
                      <a:tcPr anchor="ctr"/>
                    </a:tc>
                    <a:extLst>
                      <a:ext uri="{0D108BD9-81ED-4DB2-BD59-A6C34878D82A}">
                        <a16:rowId xmlns:a16="http://schemas.microsoft.com/office/drawing/2014/main" val="1276872879"/>
                      </a:ext>
                    </a:extLst>
                  </a:tr>
                  <a:tr h="304800">
                    <a:tc>
                      <a:txBody>
                        <a:bodyPr/>
                        <a:lstStyle/>
                        <a:p>
                          <a:pPr algn="ctr"/>
                          <a:r>
                            <a:rPr lang="en-US" sz="1400" b="1" i="0" dirty="0">
                              <a:latin typeface="+mn-lt"/>
                            </a:rPr>
                            <a:t>Total</a:t>
                          </a:r>
                        </a:p>
                      </a:txBody>
                      <a:tcPr/>
                    </a:tc>
                    <a:tc>
                      <a:txBody>
                        <a:bodyPr/>
                        <a:lstStyle/>
                        <a:p>
                          <a:pPr algn="ctr"/>
                          <a:endParaRPr lang="en-US" sz="1400" i="0" dirty="0">
                            <a:latin typeface="+mn-lt"/>
                          </a:endParaRPr>
                        </a:p>
                      </a:txBody>
                      <a:tcPr anchor="ctr"/>
                    </a:tc>
                    <a:tc>
                      <a:txBody>
                        <a:bodyPr/>
                        <a:lstStyle/>
                        <a:p>
                          <a:pPr algn="ctr"/>
                          <a:endParaRPr lang="en-US" sz="1400" i="0" dirty="0">
                            <a:latin typeface="+mn-lt"/>
                          </a:endParaRPr>
                        </a:p>
                      </a:txBody>
                      <a:tcPr anchor="ctr"/>
                    </a:tc>
                    <a:tc>
                      <a:txBody>
                        <a:bodyPr/>
                        <a:lstStyle/>
                        <a:p>
                          <a:pPr algn="ctr"/>
                          <a:r>
                            <a:rPr lang="en-US" sz="1400" b="1" dirty="0" smtClean="0">
                              <a:latin typeface="+mn-lt"/>
                            </a:rPr>
                            <a:t>159</a:t>
                          </a:r>
                          <a:endParaRPr lang="en-US" sz="1400" b="1" dirty="0">
                            <a:latin typeface="+mn-lt"/>
                          </a:endParaRPr>
                        </a:p>
                      </a:txBody>
                      <a:tcPr anchor="ctr"/>
                    </a:tc>
                    <a:extLst>
                      <a:ext uri="{0D108BD9-81ED-4DB2-BD59-A6C34878D82A}">
                        <a16:rowId xmlns:a16="http://schemas.microsoft.com/office/drawing/2014/main" val="1577413723"/>
                      </a:ext>
                    </a:extLst>
                  </a:tr>
                </a:tbl>
              </a:graphicData>
            </a:graphic>
          </p:graphicFrame>
        </mc:Fallback>
      </mc:AlternateContent>
      <p:pic>
        <p:nvPicPr>
          <p:cNvPr id="7" name="Picture 6"/>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886229" y="3927471"/>
            <a:ext cx="1914143" cy="1435608"/>
          </a:xfrm>
          <a:prstGeom prst="rect">
            <a:avLst/>
          </a:prstGeom>
        </p:spPr>
      </p:pic>
      <p:pic>
        <p:nvPicPr>
          <p:cNvPr id="8" name="Picture 7"/>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0215294" y="2758237"/>
            <a:ext cx="1909836" cy="1432377"/>
          </a:xfrm>
          <a:prstGeom prst="rect">
            <a:avLst/>
          </a:prstGeom>
        </p:spPr>
      </p:pic>
      <p:pic>
        <p:nvPicPr>
          <p:cNvPr id="11" name="Picture 10"/>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907577" y="5291536"/>
            <a:ext cx="1914144" cy="1435608"/>
          </a:xfrm>
          <a:prstGeom prst="rect">
            <a:avLst/>
          </a:prstGeom>
        </p:spPr>
      </p:pic>
      <p:cxnSp>
        <p:nvCxnSpPr>
          <p:cNvPr id="14" name="Straight Connector 13"/>
          <p:cNvCxnSpPr/>
          <p:nvPr/>
        </p:nvCxnSpPr>
        <p:spPr>
          <a:xfrm flipH="1" flipV="1">
            <a:off x="10652438" y="4034738"/>
            <a:ext cx="148011" cy="624960"/>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11551423" y="4001715"/>
            <a:ext cx="137325" cy="668562"/>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9361154" y="5160633"/>
            <a:ext cx="1402187" cy="37386"/>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flipV="1">
            <a:off x="9337202" y="4168461"/>
            <a:ext cx="2260982" cy="1012199"/>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9397207" y="5217405"/>
            <a:ext cx="940233" cy="326516"/>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9355618" y="5897796"/>
            <a:ext cx="1771640" cy="641312"/>
          </a:xfrm>
          <a:prstGeom prst="line">
            <a:avLst/>
          </a:prstGeom>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34462" y="5996556"/>
            <a:ext cx="7036303" cy="707886"/>
          </a:xfrm>
          <a:prstGeom prst="rect">
            <a:avLst/>
          </a:prstGeom>
          <a:solidFill>
            <a:schemeClr val="tx2">
              <a:lumMod val="20000"/>
              <a:lumOff val="80000"/>
            </a:schemeClr>
          </a:solidFill>
        </p:spPr>
        <p:txBody>
          <a:bodyPr wrap="square" rtlCol="0">
            <a:spAutoFit/>
          </a:bodyPr>
          <a:lstStyle/>
          <a:p>
            <a:pPr algn="ctr"/>
            <a:r>
              <a:rPr lang="en-US" sz="2000" dirty="0"/>
              <a:t>Further </a:t>
            </a:r>
            <a:r>
              <a:rPr lang="en-US" sz="2000" b="1" dirty="0"/>
              <a:t>speedups</a:t>
            </a:r>
            <a:r>
              <a:rPr lang="en-US" sz="2000" dirty="0"/>
              <a:t> possible via </a:t>
            </a:r>
            <a:r>
              <a:rPr lang="en-US" sz="2000" b="1" dirty="0"/>
              <a:t>code optimizations</a:t>
            </a:r>
            <a:r>
              <a:rPr lang="en-US" sz="2000" dirty="0"/>
              <a:t>, </a:t>
            </a:r>
            <a:r>
              <a:rPr lang="en-US" sz="2000" b="1" dirty="0"/>
              <a:t>additive Schwarz</a:t>
            </a:r>
            <a:r>
              <a:rPr lang="en-US" sz="2000" dirty="0"/>
              <a:t> and </a:t>
            </a:r>
            <a:r>
              <a:rPr lang="en-US" sz="2000" b="1" dirty="0"/>
              <a:t>reduction</a:t>
            </a:r>
            <a:r>
              <a:rPr lang="en-US" sz="2000" dirty="0"/>
              <a:t> of # </a:t>
            </a:r>
            <a:r>
              <a:rPr lang="en-US" sz="2000" b="1" dirty="0"/>
              <a:t>sample mesh points</a:t>
            </a:r>
            <a:r>
              <a:rPr lang="en-US" sz="2000" dirty="0"/>
              <a:t>.</a:t>
            </a:r>
          </a:p>
        </p:txBody>
      </p:sp>
      <p:sp>
        <p:nvSpPr>
          <p:cNvPr id="77" name="Oval 76"/>
          <p:cNvSpPr/>
          <p:nvPr/>
        </p:nvSpPr>
        <p:spPr>
          <a:xfrm>
            <a:off x="10646483" y="2330087"/>
            <a:ext cx="420811" cy="283027"/>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77"/>
          <p:cNvSpPr/>
          <p:nvPr/>
        </p:nvSpPr>
        <p:spPr>
          <a:xfrm>
            <a:off x="9556174" y="1137143"/>
            <a:ext cx="535258" cy="1191755"/>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601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8" end="8"/>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
                                            <p:txEl>
                                              <p:pRg st="10" end="1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6"/>
                </p:tgtEl>
              </p:cMediaNode>
            </p:video>
          </p:childTnLst>
        </p:cTn>
      </p:par>
    </p:tnLst>
    <p:bldLst>
      <p:bldP spid="30" grpId="0" animBg="1"/>
      <p:bldP spid="77" grpId="0" animBg="1"/>
      <p:bldP spid="7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83CCE3-9A8E-6021-58EB-36EFA79E3232}"/>
              </a:ext>
            </a:extLst>
          </p:cNvPr>
          <p:cNvSpPr>
            <a:spLocks noGrp="1"/>
          </p:cNvSpPr>
          <p:nvPr>
            <p:ph type="sldNum" sz="quarter" idx="12"/>
          </p:nvPr>
        </p:nvSpPr>
        <p:spPr/>
        <p:txBody>
          <a:bodyPr/>
          <a:lstStyle/>
          <a:p>
            <a:fld id="{6113E31D-E2AB-40D1-8B51-AFA5AFEF393A}" type="slidenum">
              <a:rPr lang="en-US" smtClean="0"/>
              <a:t>63</a:t>
            </a:fld>
            <a:endParaRPr lang="en-US"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B1C3619-ED66-4FD0-9E0F-1BE5840A0AC5}"/>
                  </a:ext>
                </a:extLst>
              </p:cNvPr>
              <p:cNvSpPr txBox="1"/>
              <p:nvPr/>
            </p:nvSpPr>
            <p:spPr>
              <a:xfrm>
                <a:off x="133058" y="5151790"/>
                <a:ext cx="12058942" cy="1908215"/>
              </a:xfrm>
              <a:prstGeom prst="rect">
                <a:avLst/>
              </a:prstGeom>
              <a:noFill/>
            </p:spPr>
            <p:txBody>
              <a:bodyPr wrap="square">
                <a:spAutoFit/>
              </a:bodyPr>
              <a:lstStyle/>
              <a:p>
                <a:r>
                  <a:rPr lang="en-US" b="1" dirty="0">
                    <a:solidFill>
                      <a:srgbClr val="0070C0"/>
                    </a:solidFill>
                  </a:rPr>
                  <a:t>FOM discretization: </a:t>
                </a:r>
              </a:p>
              <a:p>
                <a:endParaRPr lang="en-US" sz="200" b="1" dirty="0">
                  <a:solidFill>
                    <a:srgbClr val="0070C0"/>
                  </a:solidFill>
                </a:endParaRPr>
              </a:p>
              <a:p>
                <a:endParaRPr lang="en-US" sz="200" dirty="0"/>
              </a:p>
              <a:p>
                <a:pPr marL="285750" indent="-285750">
                  <a:buFont typeface="Arial" panose="020B0604020202020204" pitchFamily="34" charset="0"/>
                  <a:buChar char="•"/>
                </a:pPr>
                <a:r>
                  <a:rPr lang="en-US" dirty="0"/>
                  <a:t>Spatial discretization given by a first-order </a:t>
                </a:r>
                <a:r>
                  <a:rPr lang="en-US" b="1" dirty="0"/>
                  <a:t>cell-centered finite volume </a:t>
                </a:r>
                <a:r>
                  <a:rPr lang="en-US" dirty="0"/>
                  <a:t>discretization</a:t>
                </a:r>
                <a:r>
                  <a:rPr lang="en-US" b="1" dirty="0"/>
                  <a:t> </a:t>
                </a:r>
                <a:r>
                  <a:rPr lang="en-US" dirty="0"/>
                  <a:t>with </a:t>
                </a:r>
                <a14:m>
                  <m:oMath xmlns:m="http://schemas.openxmlformats.org/officeDocument/2006/math">
                    <m:r>
                      <a:rPr lang="en-US" i="1" dirty="0" smtClean="0">
                        <a:latin typeface="Cambria Math" panose="02040503050406030204" pitchFamily="18" charset="0"/>
                      </a:rPr>
                      <m:t>𝑁</m:t>
                    </m:r>
                    <m:r>
                      <a:rPr lang="en-US" i="1" dirty="0" smtClean="0">
                        <a:latin typeface="Cambria Math" panose="02040503050406030204" pitchFamily="18" charset="0"/>
                      </a:rPr>
                      <m:t> =300 </m:t>
                    </m:r>
                  </m:oMath>
                </a14:m>
                <a:r>
                  <a:rPr lang="en-US" dirty="0"/>
                  <a:t>elements in each dimension </a:t>
                </a:r>
              </a:p>
              <a:p>
                <a:pPr marL="285750" indent="-285750">
                  <a:buFont typeface="Arial" panose="020B0604020202020204" pitchFamily="34" charset="0"/>
                  <a:buChar char="•"/>
                </a:pPr>
                <a:endParaRPr lang="en-US" sz="200" dirty="0"/>
              </a:p>
              <a:p>
                <a:pPr marL="285750" indent="-285750">
                  <a:buFont typeface="Arial" panose="020B0604020202020204" pitchFamily="34" charset="0"/>
                  <a:buChar char="•"/>
                </a:pPr>
                <a:r>
                  <a:rPr lang="en-US" dirty="0"/>
                  <a:t>Implicit first order temporal discretization: </a:t>
                </a:r>
                <a:r>
                  <a:rPr lang="en-US" b="1" dirty="0"/>
                  <a:t>backward Euler </a:t>
                </a:r>
                <a:r>
                  <a:rPr lang="en-US" dirty="0"/>
                  <a:t>with fixed </a:t>
                </a:r>
                <a14:m>
                  <m:oMath xmlns:m="http://schemas.openxmlformats.org/officeDocument/2006/math">
                    <m:r>
                      <a:rPr lang="en-US" i="1" dirty="0" smtClean="0">
                        <a:latin typeface="Cambria Math" panose="02040503050406030204" pitchFamily="18" charset="0"/>
                      </a:rPr>
                      <m:t>∆</m:t>
                    </m:r>
                    <m:r>
                      <a:rPr lang="en-US" i="1" dirty="0" smtClean="0">
                        <a:latin typeface="Cambria Math" panose="02040503050406030204" pitchFamily="18" charset="0"/>
                      </a:rPr>
                      <m:t>𝑡</m:t>
                    </m:r>
                    <m:r>
                      <a:rPr lang="en-US" i="1" dirty="0" smtClean="0">
                        <a:latin typeface="Cambria Math" panose="02040503050406030204" pitchFamily="18" charset="0"/>
                      </a:rPr>
                      <m:t> = 0.0</m:t>
                    </m:r>
                    <m:r>
                      <a:rPr lang="en-US" b="0" i="0" dirty="0" smtClean="0">
                        <a:latin typeface="Cambria Math" panose="02040503050406030204" pitchFamily="18" charset="0"/>
                      </a:rPr>
                      <m:t>1</m:t>
                    </m:r>
                  </m:oMath>
                </a14:m>
                <a:endParaRPr lang="en-US" dirty="0"/>
              </a:p>
              <a:p>
                <a:pPr marL="285750" indent="-285750">
                  <a:buFont typeface="Arial" panose="020B0604020202020204" pitchFamily="34" charset="0"/>
                  <a:buChar char="•"/>
                </a:pPr>
                <a:endParaRPr lang="en-US" sz="300" dirty="0"/>
              </a:p>
              <a:p>
                <a:pPr marL="285750" indent="-285750">
                  <a:buFont typeface="Arial" panose="020B0604020202020204" pitchFamily="34" charset="0"/>
                  <a:buChar char="•"/>
                </a:pPr>
                <a:r>
                  <a:rPr lang="en-US" dirty="0"/>
                  <a:t>Implemented in </a:t>
                </a:r>
                <a:r>
                  <a:rPr lang="en-US" b="1" dirty="0" err="1"/>
                  <a:t>Pressio-demoapps</a:t>
                </a:r>
                <a:r>
                  <a:rPr lang="en-US" dirty="0"/>
                  <a:t> (</a:t>
                </a:r>
                <a:r>
                  <a:rPr lang="en-US" sz="1800" dirty="0">
                    <a:hlinkClick r:id="rId7"/>
                  </a:rPr>
                  <a:t>https://github.com/Pressio/pressio-demoapps</a:t>
                </a:r>
                <a:r>
                  <a:rPr lang="en-US" sz="1800" dirty="0"/>
                  <a:t>)</a:t>
                </a:r>
                <a:endParaRPr lang="en-US" dirty="0"/>
              </a:p>
              <a:p>
                <a:r>
                  <a:rPr lang="en-US" dirty="0"/>
                  <a:t> </a:t>
                </a:r>
              </a:p>
            </p:txBody>
          </p:sp>
        </mc:Choice>
        <mc:Fallback xmlns="">
          <p:sp>
            <p:nvSpPr>
              <p:cNvPr id="12" name="TextBox 11">
                <a:extLst>
                  <a:ext uri="{FF2B5EF4-FFF2-40B4-BE49-F238E27FC236}">
                    <a16:creationId xmlns:a16="http://schemas.microsoft.com/office/drawing/2014/main" id="{6B1C3619-ED66-4FD0-9E0F-1BE5840A0AC5}"/>
                  </a:ext>
                </a:extLst>
              </p:cNvPr>
              <p:cNvSpPr txBox="1">
                <a:spLocks noRot="1" noChangeAspect="1" noMove="1" noResize="1" noEditPoints="1" noAdjustHandles="1" noChangeArrowheads="1" noChangeShapeType="1" noTextEdit="1"/>
              </p:cNvSpPr>
              <p:nvPr/>
            </p:nvSpPr>
            <p:spPr>
              <a:xfrm>
                <a:off x="133058" y="5151790"/>
                <a:ext cx="12058942" cy="1908215"/>
              </a:xfrm>
              <a:prstGeom prst="rect">
                <a:avLst/>
              </a:prstGeom>
              <a:blipFill>
                <a:blip r:embed="rId8"/>
                <a:stretch>
                  <a:fillRect l="-455" t="-1917"/>
                </a:stretch>
              </a:blipFill>
            </p:spPr>
            <p:txBody>
              <a:bodyPr/>
              <a:lstStyle/>
              <a:p>
                <a:r>
                  <a:rPr lang="en-US">
                    <a:noFill/>
                  </a:rPr>
                  <a:t> </a:t>
                </a:r>
              </a:p>
            </p:txBody>
          </p:sp>
        </mc:Fallback>
      </mc:AlternateContent>
      <p:sp>
        <p:nvSpPr>
          <p:cNvPr id="29" name="Title 1">
            <a:extLst>
              <a:ext uri="{FF2B5EF4-FFF2-40B4-BE49-F238E27FC236}">
                <a16:creationId xmlns:a16="http://schemas.microsoft.com/office/drawing/2014/main" id="{83863BC4-F263-42E1-AC02-86C3AA872B5D}"/>
              </a:ext>
            </a:extLst>
          </p:cNvPr>
          <p:cNvSpPr>
            <a:spLocks noGrp="1"/>
          </p:cNvSpPr>
          <p:nvPr>
            <p:ph type="title"/>
          </p:nvPr>
        </p:nvSpPr>
        <p:spPr>
          <a:xfrm>
            <a:off x="720648" y="359772"/>
            <a:ext cx="10471608" cy="570225"/>
          </a:xfrm>
        </p:spPr>
        <p:txBody>
          <a:bodyPr/>
          <a:lstStyle/>
          <a:p>
            <a:r>
              <a:rPr lang="en-US" dirty="0"/>
              <a:t>2D Shallow Water Equations (SWE)</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78AD2BE-40ED-BC13-6B5B-AA84D073770D}"/>
                  </a:ext>
                </a:extLst>
              </p:cNvPr>
              <p:cNvSpPr txBox="1"/>
              <p:nvPr/>
            </p:nvSpPr>
            <p:spPr>
              <a:xfrm>
                <a:off x="154159" y="3828351"/>
                <a:ext cx="5933084" cy="1323439"/>
              </a:xfrm>
              <a:prstGeom prst="rect">
                <a:avLst/>
              </a:prstGeom>
              <a:noFill/>
            </p:spPr>
            <p:txBody>
              <a:bodyPr wrap="square" rtlCol="0">
                <a:spAutoFit/>
              </a:bodyPr>
              <a:lstStyle/>
              <a:p>
                <a:r>
                  <a:rPr lang="en-US" b="1" dirty="0">
                    <a:solidFill>
                      <a:srgbClr val="0070C0"/>
                    </a:solidFill>
                    <a:ea typeface="Cambria Math" panose="02040503050406030204" pitchFamily="18" charset="0"/>
                  </a:rPr>
                  <a:t>Problem setup: </a:t>
                </a:r>
              </a:p>
              <a:p>
                <a:endParaRPr lang="en-US" sz="200" b="1" dirty="0">
                  <a:solidFill>
                    <a:srgbClr val="0070C0"/>
                  </a:solidFill>
                  <a:ea typeface="Cambria Math" panose="02040503050406030204" pitchFamily="18" charset="0"/>
                </a:endParaRPr>
              </a:p>
              <a:p>
                <a:endParaRPr lang="en-US" sz="200" b="1" dirty="0">
                  <a:solidFill>
                    <a:srgbClr val="0070C0"/>
                  </a:solidFill>
                  <a:ea typeface="Cambria Math" panose="02040503050406030204" pitchFamily="18" charset="0"/>
                </a:endParaRPr>
              </a:p>
              <a:p>
                <a:pPr marL="285750" indent="-285750">
                  <a:buFont typeface="Arial" panose="020B0604020202020204" pitchFamily="34" charset="0"/>
                  <a:buChar char="•"/>
                </a:pPr>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Ω</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(−5,5)</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oMath>
                </a14:m>
                <a:r>
                  <a:rPr lang="en-US" dirty="0"/>
                  <a:t> </a:t>
                </a:r>
                <a14:m>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ea typeface="Cambria Math" panose="02040503050406030204" pitchFamily="18" charset="0"/>
                      </a:rPr>
                      <m:t>∈</m:t>
                    </m:r>
                    <m:d>
                      <m:dPr>
                        <m:begChr m:val="["/>
                        <m:endChr m:val="]"/>
                        <m:ctrlPr>
                          <a:rPr lang="en-US" b="0" i="1" dirty="0" smtClean="0">
                            <a:latin typeface="Cambria Math" panose="02040503050406030204" pitchFamily="18" charset="0"/>
                            <a:ea typeface="Cambria Math" panose="02040503050406030204" pitchFamily="18" charset="0"/>
                          </a:rPr>
                        </m:ctrlPr>
                      </m:dPr>
                      <m:e>
                        <m:r>
                          <a:rPr lang="en-US" b="0" i="1" dirty="0" smtClean="0">
                            <a:latin typeface="Cambria Math" panose="02040503050406030204" pitchFamily="18" charset="0"/>
                            <a:ea typeface="Cambria Math" panose="02040503050406030204" pitchFamily="18" charset="0"/>
                          </a:rPr>
                          <m:t>0, 10</m:t>
                        </m:r>
                      </m:e>
                    </m:d>
                  </m:oMath>
                </a14:m>
                <a:r>
                  <a:rPr lang="en-US" b="0" dirty="0">
                    <a:ea typeface="Cambria Math" panose="02040503050406030204" pitchFamily="18" charset="0"/>
                  </a:rPr>
                  <a:t>, Gaussian initial condition</a:t>
                </a:r>
              </a:p>
              <a:p>
                <a:pPr marL="285750" indent="-285750">
                  <a:buFont typeface="Arial" panose="020B0604020202020204" pitchFamily="34" charset="0"/>
                  <a:buChar char="•"/>
                </a:pPr>
                <a:endParaRPr lang="en-US" sz="200" b="0" dirty="0">
                  <a:ea typeface="Cambria Math" panose="02040503050406030204" pitchFamily="18" charset="0"/>
                </a:endParaRPr>
              </a:p>
              <a:p>
                <a:pPr marL="285750" indent="-285750">
                  <a:buFont typeface="Arial" panose="020B0604020202020204" pitchFamily="34" charset="0"/>
                  <a:buChar char="•"/>
                </a:pPr>
                <a:endParaRPr lang="en-US" sz="200" b="0" dirty="0">
                  <a:ea typeface="Cambria Math" panose="02040503050406030204" pitchFamily="18" charset="0"/>
                </a:endParaRPr>
              </a:p>
              <a:p>
                <a:pPr marL="285750" indent="-285750">
                  <a:buFont typeface="Arial" panose="020B0604020202020204" pitchFamily="34" charset="0"/>
                  <a:buChar char="•"/>
                </a:pPr>
                <a:r>
                  <a:rPr lang="en-US" b="1" dirty="0"/>
                  <a:t>Coriolis parameter</a:t>
                </a:r>
                <a14:m>
                  <m:oMath xmlns:m="http://schemas.openxmlformats.org/officeDocument/2006/math">
                    <m:r>
                      <a:rPr lang="en-US" b="1" i="0"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d>
                      <m:dPr>
                        <m:begChr m:val="{"/>
                        <m:endChr m:val="}"/>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−4,−3,−2,−1,0</m:t>
                        </m:r>
                      </m:e>
                    </m:d>
                  </m:oMath>
                </a14:m>
                <a:r>
                  <a:rPr lang="en-US" dirty="0"/>
                  <a:t> for training, and </a:t>
                </a:r>
                <a14:m>
                  <m:oMath xmlns:m="http://schemas.openxmlformats.org/officeDocument/2006/math">
                    <m:r>
                      <a:rPr lang="en-US" i="1">
                        <a:latin typeface="Cambria Math" panose="02040503050406030204" pitchFamily="18" charset="0"/>
                        <a:ea typeface="Cambria Math" panose="02040503050406030204" pitchFamily="18" charset="0"/>
                      </a:rPr>
                      <m:t>𝜇</m:t>
                    </m:r>
                    <m:r>
                      <a:rPr lang="en-US" i="1">
                        <a:latin typeface="Cambria Math" panose="02040503050406030204" pitchFamily="18" charset="0"/>
                        <a:ea typeface="Cambria Math" panose="02040503050406030204" pitchFamily="18" charset="0"/>
                      </a:rPr>
                      <m:t>∈</m:t>
                    </m:r>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−3</m:t>
                        </m:r>
                        <m:r>
                          <a:rPr lang="en-US" b="0" i="1" smtClean="0">
                            <a:latin typeface="Cambria Math" panose="02040503050406030204" pitchFamily="18" charset="0"/>
                            <a:ea typeface="Cambria Math" panose="02040503050406030204" pitchFamily="18" charset="0"/>
                          </a:rPr>
                          <m:t>.5</m:t>
                        </m:r>
                        <m:r>
                          <a:rPr lang="en-US" i="1">
                            <a:latin typeface="Cambria Math" panose="02040503050406030204" pitchFamily="18" charset="0"/>
                            <a:ea typeface="Cambria Math" panose="02040503050406030204" pitchFamily="18" charset="0"/>
                          </a:rPr>
                          <m:t>,−2</m:t>
                        </m:r>
                        <m:r>
                          <a:rPr lang="en-US" b="0" i="1" smtClean="0">
                            <a:latin typeface="Cambria Math" panose="02040503050406030204" pitchFamily="18" charset="0"/>
                            <a:ea typeface="Cambria Math" panose="02040503050406030204" pitchFamily="18" charset="0"/>
                          </a:rPr>
                          <m:t>.5</m:t>
                        </m:r>
                        <m:r>
                          <a:rPr lang="en-US" i="1">
                            <a:latin typeface="Cambria Math" panose="02040503050406030204" pitchFamily="18" charset="0"/>
                            <a:ea typeface="Cambria Math" panose="02040503050406030204" pitchFamily="18" charset="0"/>
                          </a:rPr>
                          <m:t>,−1</m:t>
                        </m:r>
                        <m:r>
                          <a:rPr lang="en-US" b="0" i="1" smtClean="0">
                            <a:latin typeface="Cambria Math" panose="02040503050406030204" pitchFamily="18" charset="0"/>
                            <a:ea typeface="Cambria Math" panose="02040503050406030204" pitchFamily="18" charset="0"/>
                          </a:rPr>
                          <m:t>.5</m:t>
                        </m:r>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−0.5</m:t>
                        </m:r>
                      </m:e>
                    </m:d>
                    <m:r>
                      <a:rPr lang="en-US" b="0" i="1" smtClean="0">
                        <a:latin typeface="Cambria Math" panose="02040503050406030204" pitchFamily="18" charset="0"/>
                        <a:ea typeface="Cambria Math" panose="02040503050406030204" pitchFamily="18" charset="0"/>
                      </a:rPr>
                      <m:t> </m:t>
                    </m:r>
                  </m:oMath>
                </a14:m>
                <a:r>
                  <a:rPr lang="en-US" dirty="0"/>
                  <a:t>for testing</a:t>
                </a:r>
              </a:p>
            </p:txBody>
          </p:sp>
        </mc:Choice>
        <mc:Fallback xmlns="">
          <p:sp>
            <p:nvSpPr>
              <p:cNvPr id="3" name="TextBox 2">
                <a:extLst>
                  <a:ext uri="{FF2B5EF4-FFF2-40B4-BE49-F238E27FC236}">
                    <a16:creationId xmlns:a16="http://schemas.microsoft.com/office/drawing/2014/main" id="{778AD2BE-40ED-BC13-6B5B-AA84D073770D}"/>
                  </a:ext>
                </a:extLst>
              </p:cNvPr>
              <p:cNvSpPr txBox="1">
                <a:spLocks noRot="1" noChangeAspect="1" noMove="1" noResize="1" noEditPoints="1" noAdjustHandles="1" noChangeArrowheads="1" noChangeShapeType="1" noTextEdit="1"/>
              </p:cNvSpPr>
              <p:nvPr/>
            </p:nvSpPr>
            <p:spPr>
              <a:xfrm>
                <a:off x="154159" y="3828351"/>
                <a:ext cx="5933084" cy="1323439"/>
              </a:xfrm>
              <a:prstGeom prst="rect">
                <a:avLst/>
              </a:prstGeom>
              <a:blipFill>
                <a:blip r:embed="rId9"/>
                <a:stretch>
                  <a:fillRect l="-821" t="-2765" b="-5991"/>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86659CEC-B709-47C7-922E-2A9EE48452E0}"/>
              </a:ext>
            </a:extLst>
          </p:cNvPr>
          <p:cNvSpPr txBox="1"/>
          <p:nvPr/>
        </p:nvSpPr>
        <p:spPr>
          <a:xfrm>
            <a:off x="1847983" y="916753"/>
            <a:ext cx="7990332" cy="707886"/>
          </a:xfrm>
          <a:prstGeom prst="rect">
            <a:avLst/>
          </a:prstGeom>
          <a:solidFill>
            <a:srgbClr val="FFFFCC"/>
          </a:solidFill>
        </p:spPr>
        <p:txBody>
          <a:bodyPr wrap="square">
            <a:spAutoFit/>
          </a:bodyPr>
          <a:lstStyle/>
          <a:p>
            <a:pPr algn="ctr"/>
            <a:r>
              <a:rPr lang="en-US" sz="2000" dirty="0">
                <a:cs typeface="Calibri" panose="020F0502020204030204" pitchFamily="34" charset="0"/>
              </a:rPr>
              <a:t>Hyperbolic PDEs modeling </a:t>
            </a:r>
            <a:r>
              <a:rPr lang="en-US" sz="2000" b="1" dirty="0">
                <a:cs typeface="Calibri" panose="020F0502020204030204" pitchFamily="34" charset="0"/>
              </a:rPr>
              <a:t>wave propagation </a:t>
            </a:r>
            <a:r>
              <a:rPr lang="en-US" sz="2000" dirty="0">
                <a:cs typeface="Calibri" panose="020F0502020204030204" pitchFamily="34" charset="0"/>
              </a:rPr>
              <a:t>below a pressure surface in a fluid (e.g., atmosphere, ocean).</a:t>
            </a:r>
            <a:endParaRPr lang="en-US" sz="2000" dirty="0"/>
          </a:p>
        </p:txBody>
      </p:sp>
      <p:grpSp>
        <p:nvGrpSpPr>
          <p:cNvPr id="21" name="Group 20">
            <a:extLst>
              <a:ext uri="{FF2B5EF4-FFF2-40B4-BE49-F238E27FC236}">
                <a16:creationId xmlns:a16="http://schemas.microsoft.com/office/drawing/2014/main" id="{4C2F536D-224C-D332-7AA2-53DF53B0E92E}"/>
              </a:ext>
            </a:extLst>
          </p:cNvPr>
          <p:cNvGrpSpPr/>
          <p:nvPr/>
        </p:nvGrpSpPr>
        <p:grpSpPr>
          <a:xfrm>
            <a:off x="392690" y="1758742"/>
            <a:ext cx="5019312" cy="2458014"/>
            <a:chOff x="162916" y="1800394"/>
            <a:chExt cx="5019312" cy="2458014"/>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A1ABD40-FD3E-F365-AEA5-3EBDFD68B208}"/>
                    </a:ext>
                  </a:extLst>
                </p:cNvPr>
                <p:cNvSpPr txBox="1"/>
                <p:nvPr/>
              </p:nvSpPr>
              <p:spPr>
                <a:xfrm>
                  <a:off x="249161" y="1884810"/>
                  <a:ext cx="4710585" cy="2373598"/>
                </a:xfrm>
                <a:prstGeom prst="rect">
                  <a:avLst/>
                </a:prstGeom>
                <a:noFill/>
                <a:ln w="28575">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smtClean="0">
                                <a:latin typeface="Cambria Math" panose="02040503050406030204" pitchFamily="18" charset="0"/>
                              </a:rPr>
                              <m:t>𝜕</m:t>
                            </m:r>
                            <m:r>
                              <a:rPr lang="en-US" b="0" i="1" smtClean="0">
                                <a:latin typeface="Cambria Math" panose="02040503050406030204" pitchFamily="18" charset="0"/>
                              </a:rPr>
                              <m:t>h</m:t>
                            </m:r>
                          </m:num>
                          <m:den>
                            <m:r>
                              <a:rPr lang="en-US" i="1" smtClean="0">
                                <a:latin typeface="Cambria Math" panose="02040503050406030204" pitchFamily="18" charset="0"/>
                              </a:rPr>
                              <m:t>𝜕</m:t>
                            </m:r>
                            <m:r>
                              <a:rPr lang="en-US" b="0" i="1" smtClean="0">
                                <a:latin typeface="Cambria Math" panose="02040503050406030204" pitchFamily="18" charset="0"/>
                              </a:rPr>
                              <m:t>𝑡</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m:t>
                            </m:r>
                            <m:r>
                              <a:rPr lang="en-US" b="0" i="1" smtClean="0">
                                <a:latin typeface="Cambria Math" panose="02040503050406030204" pitchFamily="18" charset="0"/>
                              </a:rPr>
                              <m:t>h𝑢</m:t>
                            </m:r>
                            <m:r>
                              <a:rPr lang="en-US" b="0" i="1" smtClean="0">
                                <a:latin typeface="Cambria Math" panose="02040503050406030204" pitchFamily="18" charset="0"/>
                              </a:rPr>
                              <m:t>)</m:t>
                            </m:r>
                          </m:num>
                          <m:den>
                            <m:r>
                              <a:rPr lang="en-US" b="0" i="1" smtClean="0">
                                <a:latin typeface="Cambria Math" panose="02040503050406030204" pitchFamily="18" charset="0"/>
                              </a:rPr>
                              <m:t>𝜕</m:t>
                            </m:r>
                            <m:r>
                              <a:rPr lang="en-US" b="0" i="1" smtClean="0">
                                <a:latin typeface="Cambria Math" panose="02040503050406030204" pitchFamily="18" charset="0"/>
                              </a:rPr>
                              <m:t>𝑥</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m:t>
                            </m:r>
                            <m:r>
                              <a:rPr lang="en-US" b="0" i="1" smtClean="0">
                                <a:latin typeface="Cambria Math" panose="02040503050406030204" pitchFamily="18" charset="0"/>
                              </a:rPr>
                              <m:t>h𝑣</m:t>
                            </m:r>
                            <m:r>
                              <a:rPr lang="en-US" b="0" i="1" smtClean="0">
                                <a:latin typeface="Cambria Math" panose="02040503050406030204" pitchFamily="18" charset="0"/>
                              </a:rPr>
                              <m:t>)</m:t>
                            </m:r>
                          </m:num>
                          <m:den>
                            <m:r>
                              <a:rPr lang="en-US" b="0" i="1" smtClean="0">
                                <a:latin typeface="Cambria Math" panose="02040503050406030204" pitchFamily="18" charset="0"/>
                              </a:rPr>
                              <m:t>𝜕</m:t>
                            </m:r>
                            <m:r>
                              <a:rPr lang="en-US" b="0" i="1" smtClean="0">
                                <a:latin typeface="Cambria Math" panose="02040503050406030204" pitchFamily="18" charset="0"/>
                              </a:rPr>
                              <m:t>𝑦</m:t>
                            </m:r>
                          </m:den>
                        </m:f>
                        <m:r>
                          <a:rPr lang="en-US" b="0" i="1" smtClean="0">
                            <a:latin typeface="Cambria Math" panose="02040503050406030204" pitchFamily="18" charset="0"/>
                          </a:rPr>
                          <m:t>=0</m:t>
                        </m:r>
                      </m:oMath>
                    </m:oMathPara>
                  </a14:m>
                  <a:endParaRPr lang="en-US" b="0" dirty="0"/>
                </a:p>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m:t>
                            </m:r>
                            <m:r>
                              <a:rPr lang="en-US" b="0" i="1" smtClean="0">
                                <a:latin typeface="Cambria Math" panose="02040503050406030204" pitchFamily="18" charset="0"/>
                              </a:rPr>
                              <m:t>h𝑢</m:t>
                            </m:r>
                            <m:r>
                              <a:rPr lang="en-US" b="0" i="1" smtClean="0">
                                <a:latin typeface="Cambria Math" panose="02040503050406030204" pitchFamily="18" charset="0"/>
                              </a:rPr>
                              <m:t>)</m:t>
                            </m:r>
                          </m:num>
                          <m:den>
                            <m:r>
                              <a:rPr lang="en-US" b="0" i="1" smtClean="0">
                                <a:latin typeface="Cambria Math" panose="02040503050406030204" pitchFamily="18" charset="0"/>
                              </a:rPr>
                              <m:t>𝜕</m:t>
                            </m:r>
                            <m:r>
                              <a:rPr lang="en-US" b="0" i="1" smtClean="0">
                                <a:latin typeface="Cambria Math" panose="02040503050406030204" pitchFamily="18" charset="0"/>
                              </a:rPr>
                              <m:t>𝑡</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m:t>
                            </m:r>
                          </m:num>
                          <m:den>
                            <m:r>
                              <a:rPr lang="en-US" b="0" i="1" smtClean="0">
                                <a:latin typeface="Cambria Math" panose="02040503050406030204" pitchFamily="18" charset="0"/>
                              </a:rPr>
                              <m:t>𝜕</m:t>
                            </m:r>
                            <m:r>
                              <a:rPr lang="en-US" b="0" i="1" smtClean="0">
                                <a:latin typeface="Cambria Math" panose="02040503050406030204" pitchFamily="18" charset="0"/>
                              </a:rPr>
                              <m:t>𝑥</m:t>
                            </m:r>
                          </m:den>
                        </m:f>
                        <m:d>
                          <m:dPr>
                            <m:ctrlPr>
                              <a:rPr lang="en-US" b="0" i="1" smtClean="0">
                                <a:latin typeface="Cambria Math" panose="02040503050406030204" pitchFamily="18" charset="0"/>
                              </a:rPr>
                            </m:ctrlPr>
                          </m:dPr>
                          <m:e>
                            <m:r>
                              <a:rPr lang="en-US" b="0" i="1" smtClean="0">
                                <a:latin typeface="Cambria Math" panose="02040503050406030204" pitchFamily="18" charset="0"/>
                              </a:rPr>
                              <m:t>h</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𝑢</m:t>
                                </m:r>
                              </m:e>
                              <m:sup>
                                <m:r>
                                  <a:rPr lang="en-US" b="0" i="1" smtClean="0">
                                    <a:latin typeface="Cambria Math" panose="02040503050406030204" pitchFamily="18" charset="0"/>
                                  </a:rPr>
                                  <m:t>2</m:t>
                                </m:r>
                              </m:sup>
                            </m:s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𝑔</m:t>
                            </m:r>
                            <m:sSup>
                              <m:sSupPr>
                                <m:ctrlPr>
                                  <a:rPr lang="en-US" b="0" i="1" smtClean="0">
                                    <a:latin typeface="Cambria Math" panose="02040503050406030204" pitchFamily="18" charset="0"/>
                                  </a:rPr>
                                </m:ctrlPr>
                              </m:sSupPr>
                              <m:e>
                                <m:r>
                                  <a:rPr lang="en-US" b="0" i="1" smtClean="0">
                                    <a:latin typeface="Cambria Math" panose="02040503050406030204" pitchFamily="18" charset="0"/>
                                  </a:rPr>
                                  <m:t>h</m:t>
                                </m:r>
                              </m:e>
                              <m:sup>
                                <m:r>
                                  <a:rPr lang="en-US" b="0" i="1" smtClean="0">
                                    <a:latin typeface="Cambria Math" panose="02040503050406030204" pitchFamily="18" charset="0"/>
                                  </a:rPr>
                                  <m:t>2</m:t>
                                </m:r>
                              </m:sup>
                            </m:sSup>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m:t>
                            </m:r>
                          </m:num>
                          <m:den>
                            <m:r>
                              <a:rPr lang="en-US" b="0" i="1" smtClean="0">
                                <a:latin typeface="Cambria Math" panose="02040503050406030204" pitchFamily="18" charset="0"/>
                              </a:rPr>
                              <m:t>𝜕</m:t>
                            </m:r>
                            <m:r>
                              <a:rPr lang="en-US" b="0" i="1" smtClean="0">
                                <a:latin typeface="Cambria Math" panose="02040503050406030204" pitchFamily="18" charset="0"/>
                              </a:rPr>
                              <m:t>𝑦</m:t>
                            </m:r>
                          </m:den>
                        </m:f>
                        <m:d>
                          <m:dPr>
                            <m:ctrlPr>
                              <a:rPr lang="en-US" b="0" i="1" smtClean="0">
                                <a:latin typeface="Cambria Math" panose="02040503050406030204" pitchFamily="18" charset="0"/>
                              </a:rPr>
                            </m:ctrlPr>
                          </m:dPr>
                          <m:e>
                            <m:r>
                              <a:rPr lang="en-US" b="0" i="1" smtClean="0">
                                <a:latin typeface="Cambria Math" panose="02040503050406030204" pitchFamily="18" charset="0"/>
                              </a:rPr>
                              <m:t>h𝑢𝑣</m:t>
                            </m:r>
                          </m:e>
                        </m:d>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𝑣</m:t>
                        </m:r>
                      </m:oMath>
                    </m:oMathPara>
                  </a14:m>
                  <a:endParaRPr lang="en-US" b="0" dirty="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m:t>
                            </m:r>
                            <m:r>
                              <a:rPr lang="en-US" b="0" i="1" smtClean="0">
                                <a:latin typeface="Cambria Math" panose="02040503050406030204" pitchFamily="18" charset="0"/>
                              </a:rPr>
                              <m:t>h𝑣</m:t>
                            </m:r>
                            <m:r>
                              <a:rPr lang="en-US" b="0" i="1" smtClean="0">
                                <a:latin typeface="Cambria Math" panose="02040503050406030204" pitchFamily="18" charset="0"/>
                              </a:rPr>
                              <m:t>)</m:t>
                            </m:r>
                          </m:num>
                          <m:den>
                            <m:r>
                              <a:rPr lang="en-US" b="0" i="1" smtClean="0">
                                <a:latin typeface="Cambria Math" panose="02040503050406030204" pitchFamily="18" charset="0"/>
                              </a:rPr>
                              <m:t>𝜕</m:t>
                            </m:r>
                            <m:r>
                              <a:rPr lang="en-US" b="0" i="1" smtClean="0">
                                <a:latin typeface="Cambria Math" panose="02040503050406030204" pitchFamily="18" charset="0"/>
                              </a:rPr>
                              <m:t>𝑡</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m:t>
                            </m:r>
                          </m:num>
                          <m:den>
                            <m:r>
                              <a:rPr lang="en-US" b="0" i="1" smtClean="0">
                                <a:latin typeface="Cambria Math" panose="02040503050406030204" pitchFamily="18" charset="0"/>
                              </a:rPr>
                              <m:t>𝜕</m:t>
                            </m:r>
                            <m:r>
                              <a:rPr lang="en-US" b="0" i="1" smtClean="0">
                                <a:latin typeface="Cambria Math" panose="02040503050406030204" pitchFamily="18" charset="0"/>
                              </a:rPr>
                              <m:t>𝑥</m:t>
                            </m:r>
                          </m:den>
                        </m:f>
                        <m:d>
                          <m:dPr>
                            <m:ctrlPr>
                              <a:rPr lang="en-US" b="0" i="1" smtClean="0">
                                <a:latin typeface="Cambria Math" panose="02040503050406030204" pitchFamily="18" charset="0"/>
                              </a:rPr>
                            </m:ctrlPr>
                          </m:dPr>
                          <m:e>
                            <m:r>
                              <a:rPr lang="en-US" b="0" i="1" smtClean="0">
                                <a:latin typeface="Cambria Math" panose="02040503050406030204" pitchFamily="18" charset="0"/>
                              </a:rPr>
                              <m:t>h𝑢𝑣</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m:t>
                            </m:r>
                          </m:num>
                          <m:den>
                            <m:r>
                              <a:rPr lang="en-US" b="0" i="1" smtClean="0">
                                <a:latin typeface="Cambria Math" panose="02040503050406030204" pitchFamily="18" charset="0"/>
                              </a:rPr>
                              <m:t>𝜕</m:t>
                            </m:r>
                            <m:r>
                              <a:rPr lang="en-US" b="0" i="1" smtClean="0">
                                <a:latin typeface="Cambria Math" panose="02040503050406030204" pitchFamily="18" charset="0"/>
                              </a:rPr>
                              <m:t>𝑦</m:t>
                            </m:r>
                          </m:den>
                        </m:f>
                        <m:d>
                          <m:dPr>
                            <m:ctrlPr>
                              <a:rPr lang="en-US" b="0" i="1" smtClean="0">
                                <a:latin typeface="Cambria Math" panose="02040503050406030204" pitchFamily="18" charset="0"/>
                              </a:rPr>
                            </m:ctrlPr>
                          </m:dPr>
                          <m:e>
                            <m:r>
                              <a:rPr lang="en-US" b="0" i="1" smtClean="0">
                                <a:latin typeface="Cambria Math" panose="02040503050406030204" pitchFamily="18" charset="0"/>
                              </a:rPr>
                              <m:t>h</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𝑣</m:t>
                                </m:r>
                              </m:e>
                              <m:sup>
                                <m:r>
                                  <a:rPr lang="en-US" b="0" i="1" smtClean="0">
                                    <a:latin typeface="Cambria Math" panose="02040503050406030204" pitchFamily="18" charset="0"/>
                                  </a:rPr>
                                  <m:t>2</m:t>
                                </m:r>
                              </m:sup>
                            </m:s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𝑔</m:t>
                            </m:r>
                            <m:sSup>
                              <m:sSupPr>
                                <m:ctrlPr>
                                  <a:rPr lang="en-US" b="0" i="1" smtClean="0">
                                    <a:latin typeface="Cambria Math" panose="02040503050406030204" pitchFamily="18" charset="0"/>
                                  </a:rPr>
                                </m:ctrlPr>
                              </m:sSupPr>
                              <m:e>
                                <m:r>
                                  <a:rPr lang="en-US" b="0" i="1" smtClean="0">
                                    <a:latin typeface="Cambria Math" panose="02040503050406030204" pitchFamily="18" charset="0"/>
                                  </a:rPr>
                                  <m:t>h</m:t>
                                </m:r>
                              </m:e>
                              <m:sup>
                                <m:r>
                                  <a:rPr lang="en-US" b="0" i="1" smtClean="0">
                                    <a:latin typeface="Cambria Math" panose="02040503050406030204" pitchFamily="18" charset="0"/>
                                  </a:rPr>
                                  <m:t>2</m:t>
                                </m:r>
                              </m:sup>
                            </m:sSup>
                          </m:e>
                        </m:d>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𝑢</m:t>
                        </m:r>
                      </m:oMath>
                    </m:oMathPara>
                  </a14:m>
                  <a:endParaRPr lang="en-US" b="0" dirty="0"/>
                </a:p>
                <a:p>
                  <a:endParaRPr lang="en-US" b="0" dirty="0"/>
                </a:p>
                <a:p>
                  <a:endParaRPr lang="en-US" dirty="0"/>
                </a:p>
              </p:txBody>
            </p:sp>
          </mc:Choice>
          <mc:Fallback xmlns="">
            <p:sp>
              <p:nvSpPr>
                <p:cNvPr id="2" name="TextBox 1">
                  <a:extLst>
                    <a:ext uri="{FF2B5EF4-FFF2-40B4-BE49-F238E27FC236}">
                      <a16:creationId xmlns:a16="http://schemas.microsoft.com/office/drawing/2014/main" id="{5A1ABD40-FD3E-F365-AEA5-3EBDFD68B208}"/>
                    </a:ext>
                  </a:extLst>
                </p:cNvPr>
                <p:cNvSpPr txBox="1">
                  <a:spLocks noRot="1" noChangeAspect="1" noMove="1" noResize="1" noEditPoints="1" noAdjustHandles="1" noChangeArrowheads="1" noChangeShapeType="1" noTextEdit="1"/>
                </p:cNvSpPr>
                <p:nvPr/>
              </p:nvSpPr>
              <p:spPr>
                <a:xfrm>
                  <a:off x="249161" y="1884810"/>
                  <a:ext cx="4710585" cy="2373598"/>
                </a:xfrm>
                <a:prstGeom prst="rect">
                  <a:avLst/>
                </a:prstGeom>
                <a:blipFill>
                  <a:blip r:embed="rId10"/>
                  <a:stretch>
                    <a:fillRect/>
                  </a:stretch>
                </a:blipFill>
                <a:ln w="28575">
                  <a:noFill/>
                </a:ln>
              </p:spPr>
              <p:txBody>
                <a:bodyPr/>
                <a:lstStyle/>
                <a:p>
                  <a:r>
                    <a:rPr lang="en-US">
                      <a:noFill/>
                    </a:rPr>
                    <a:t> </a:t>
                  </a:r>
                </a:p>
              </p:txBody>
            </p:sp>
          </mc:Fallback>
        </mc:AlternateContent>
        <p:sp>
          <p:nvSpPr>
            <p:cNvPr id="20" name="Rectangle 19">
              <a:extLst>
                <a:ext uri="{FF2B5EF4-FFF2-40B4-BE49-F238E27FC236}">
                  <a16:creationId xmlns:a16="http://schemas.microsoft.com/office/drawing/2014/main" id="{FF748918-83CB-CD45-3A11-C420AC1E8A27}"/>
                </a:ext>
              </a:extLst>
            </p:cNvPr>
            <p:cNvSpPr/>
            <p:nvPr/>
          </p:nvSpPr>
          <p:spPr>
            <a:xfrm>
              <a:off x="162916" y="1800394"/>
              <a:ext cx="5019312" cy="1989470"/>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a:extLst>
              <a:ext uri="{FF2B5EF4-FFF2-40B4-BE49-F238E27FC236}">
                <a16:creationId xmlns:a16="http://schemas.microsoft.com/office/drawing/2014/main" id="{B2316DBE-50EA-32DB-D382-E4695E4280E9}"/>
              </a:ext>
            </a:extLst>
          </p:cNvPr>
          <p:cNvPicPr>
            <a:picLocks noChangeAspect="1"/>
          </p:cNvPicPr>
          <p:nvPr/>
        </p:nvPicPr>
        <p:blipFill>
          <a:blip r:embed="rId11"/>
          <a:stretch>
            <a:fillRect/>
          </a:stretch>
        </p:blipFill>
        <p:spPr>
          <a:xfrm>
            <a:off x="9625879" y="6048724"/>
            <a:ext cx="1566377" cy="551132"/>
          </a:xfrm>
          <a:prstGeom prst="rect">
            <a:avLst/>
          </a:prstGeom>
        </p:spPr>
      </p:pic>
      <p:pic>
        <p:nvPicPr>
          <p:cNvPr id="5" name="fom_contours_coriolis-0.5">
            <a:hlinkClick r:id="" action="ppaction://media"/>
            <a:extLst>
              <a:ext uri="{FF2B5EF4-FFF2-40B4-BE49-F238E27FC236}">
                <a16:creationId xmlns:a16="http://schemas.microsoft.com/office/drawing/2014/main" id="{FF83A340-BB64-0229-5E85-4E05A3CEEFC1}"/>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6168576" y="2012334"/>
            <a:ext cx="2698334" cy="2396546"/>
          </a:xfrm>
          <a:prstGeom prst="rect">
            <a:avLst/>
          </a:prstGeom>
        </p:spPr>
      </p:pic>
      <p:pic>
        <p:nvPicPr>
          <p:cNvPr id="6" name="fom_contours_coriolis-3.5">
            <a:hlinkClick r:id="" action="ppaction://media"/>
            <a:extLst>
              <a:ext uri="{FF2B5EF4-FFF2-40B4-BE49-F238E27FC236}">
                <a16:creationId xmlns:a16="http://schemas.microsoft.com/office/drawing/2014/main" id="{46402F1B-AB4E-A33A-BCD7-60BDBBCBB965}"/>
              </a:ext>
            </a:extLst>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9045823" y="2031163"/>
            <a:ext cx="2697412" cy="2395728"/>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1C3574D-7234-76AD-5829-81A494640904}"/>
                  </a:ext>
                </a:extLst>
              </p:cNvPr>
              <p:cNvSpPr txBox="1"/>
              <p:nvPr/>
            </p:nvSpPr>
            <p:spPr>
              <a:xfrm>
                <a:off x="6853382" y="4691642"/>
                <a:ext cx="4889853" cy="584775"/>
              </a:xfrm>
              <a:prstGeom prst="rect">
                <a:avLst/>
              </a:prstGeom>
              <a:noFill/>
            </p:spPr>
            <p:txBody>
              <a:bodyPr wrap="square" rtlCol="0">
                <a:spAutoFit/>
              </a:bodyPr>
              <a:lstStyle/>
              <a:p>
                <a:pPr algn="ctr"/>
                <a:r>
                  <a:rPr lang="en-US" sz="1600" i="1" dirty="0"/>
                  <a:t>Figure above: </a:t>
                </a:r>
                <a:r>
                  <a:rPr lang="en-US" sz="1600" dirty="0"/>
                  <a:t>FOM solutions to SWE for </a:t>
                </a:r>
                <a14:m>
                  <m:oMath xmlns:m="http://schemas.openxmlformats.org/officeDocument/2006/math">
                    <m:r>
                      <a:rPr lang="en-US" sz="1600" b="0" i="1" smtClean="0">
                        <a:latin typeface="Cambria Math" panose="02040503050406030204" pitchFamily="18" charset="0"/>
                        <a:ea typeface="Cambria Math" panose="02040503050406030204" pitchFamily="18" charset="0"/>
                      </a:rPr>
                      <m:t>𝜇</m:t>
                    </m:r>
                    <m:r>
                      <a:rPr lang="en-US" sz="1600" b="0" i="1" smtClean="0">
                        <a:latin typeface="Cambria Math" panose="02040503050406030204" pitchFamily="18" charset="0"/>
                        <a:ea typeface="Cambria Math" panose="02040503050406030204" pitchFamily="18" charset="0"/>
                      </a:rPr>
                      <m:t>=−0.5</m:t>
                    </m:r>
                  </m:oMath>
                </a14:m>
                <a:r>
                  <a:rPr lang="en-US" sz="1600" dirty="0"/>
                  <a:t> (left) and </a:t>
                </a:r>
                <a14:m>
                  <m:oMath xmlns:m="http://schemas.openxmlformats.org/officeDocument/2006/math">
                    <m:r>
                      <a:rPr lang="en-US" sz="1600" i="1">
                        <a:latin typeface="Cambria Math" panose="02040503050406030204" pitchFamily="18" charset="0"/>
                        <a:ea typeface="Cambria Math" panose="02040503050406030204" pitchFamily="18" charset="0"/>
                      </a:rPr>
                      <m:t>𝜇</m:t>
                    </m:r>
                    <m:r>
                      <a:rPr lang="en-US" sz="1600" i="1">
                        <a:latin typeface="Cambria Math" panose="02040503050406030204" pitchFamily="18" charset="0"/>
                        <a:ea typeface="Cambria Math" panose="02040503050406030204" pitchFamily="18" charset="0"/>
                      </a:rPr>
                      <m:t>=−3.5</m:t>
                    </m:r>
                  </m:oMath>
                </a14:m>
                <a:r>
                  <a:rPr lang="en-US" sz="1600" dirty="0"/>
                  <a:t> (right).</a:t>
                </a:r>
              </a:p>
            </p:txBody>
          </p:sp>
        </mc:Choice>
        <mc:Fallback xmlns="">
          <p:sp>
            <p:nvSpPr>
              <p:cNvPr id="7" name="TextBox 6">
                <a:extLst>
                  <a:ext uri="{FF2B5EF4-FFF2-40B4-BE49-F238E27FC236}">
                    <a16:creationId xmlns:a16="http://schemas.microsoft.com/office/drawing/2014/main" id="{61C3574D-7234-76AD-5829-81A494640904}"/>
                  </a:ext>
                </a:extLst>
              </p:cNvPr>
              <p:cNvSpPr txBox="1">
                <a:spLocks noRot="1" noChangeAspect="1" noMove="1" noResize="1" noEditPoints="1" noAdjustHandles="1" noChangeArrowheads="1" noChangeShapeType="1" noTextEdit="1"/>
              </p:cNvSpPr>
              <p:nvPr/>
            </p:nvSpPr>
            <p:spPr>
              <a:xfrm>
                <a:off x="6853382" y="4691642"/>
                <a:ext cx="4889853" cy="584775"/>
              </a:xfrm>
              <a:prstGeom prst="rect">
                <a:avLst/>
              </a:prstGeom>
              <a:blipFill>
                <a:blip r:embed="rId14"/>
                <a:stretch>
                  <a:fillRect t="-4167" b="-11458"/>
                </a:stretch>
              </a:blipFill>
            </p:spPr>
            <p:txBody>
              <a:bodyPr/>
              <a:lstStyle/>
              <a:p>
                <a:r>
                  <a:rPr lang="en-US">
                    <a:noFill/>
                  </a:rPr>
                  <a:t> </a:t>
                </a:r>
              </a:p>
            </p:txBody>
          </p:sp>
        </mc:Fallback>
      </mc:AlternateContent>
    </p:spTree>
    <p:extLst>
      <p:ext uri="{BB962C8B-B14F-4D97-AF65-F5344CB8AC3E}">
        <p14:creationId xmlns:p14="http://schemas.microsoft.com/office/powerpoint/2010/main" val="30298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5"/>
                                        </p:tgtEl>
                                      </p:cBhvr>
                                    </p:cmd>
                                  </p:childTnLst>
                                </p:cTn>
                              </p:par>
                              <p:par>
                                <p:cTn id="7" presetID="1" presetClass="mediacall" presetSubtype="0" fill="hold" nodeType="withEffect">
                                  <p:stCondLst>
                                    <p:cond delay="0"/>
                                  </p:stCondLst>
                                  <p:childTnLst>
                                    <p:cmd type="call" cmd="playFrom(0.0)">
                                      <p:cBhvr>
                                        <p:cTn id="8" dur="10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vol="80000">
                <p:cTn id="15" fill="hold" display="0">
                  <p:stCondLst>
                    <p:cond delay="indefinite"/>
                  </p:stCondLst>
                </p:cTn>
                <p:tgtEl>
                  <p:spTgt spid="6"/>
                </p:tgtEl>
              </p:cMediaNode>
            </p:video>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64</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8" y="232552"/>
            <a:ext cx="10471608" cy="570225"/>
          </a:xfrm>
        </p:spPr>
        <p:txBody>
          <a:bodyPr/>
          <a:lstStyle/>
          <a:p>
            <a:r>
              <a:rPr lang="en-US" dirty="0"/>
              <a:t>Schwarz Coupling Details </a:t>
            </a:r>
          </a:p>
        </p:txBody>
      </p:sp>
      <p:sp>
        <p:nvSpPr>
          <p:cNvPr id="7" name="Slide Number Placeholder 3"/>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64</a:t>
            </a:fld>
            <a:endParaRPr lang="en-US"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8D52781-F021-4DA5-84BC-0E26EC4A5161}"/>
                  </a:ext>
                </a:extLst>
              </p:cNvPr>
              <p:cNvSpPr txBox="1"/>
              <p:nvPr/>
            </p:nvSpPr>
            <p:spPr>
              <a:xfrm>
                <a:off x="167651" y="701009"/>
                <a:ext cx="11024605" cy="6709529"/>
              </a:xfrm>
              <a:prstGeom prst="rect">
                <a:avLst/>
              </a:prstGeom>
              <a:noFill/>
            </p:spPr>
            <p:txBody>
              <a:bodyPr wrap="square">
                <a:spAutoFit/>
              </a:bodyPr>
              <a:lstStyle/>
              <a:p>
                <a:r>
                  <a:rPr lang="en-US" sz="2000" b="1" i="1" dirty="0">
                    <a:solidFill>
                      <a:srgbClr val="0070C0"/>
                    </a:solidFill>
                  </a:rPr>
                  <a:t>Choice of domain decomposition</a:t>
                </a:r>
              </a:p>
              <a:p>
                <a:pPr marL="342900" indent="-342900">
                  <a:buFont typeface="Arial" panose="020B0604020202020204" pitchFamily="34" charset="0"/>
                  <a:buChar char="•"/>
                </a:pPr>
                <a:endParaRPr lang="en-US" sz="400" dirty="0"/>
              </a:p>
              <a:p>
                <a:pPr marL="342900" indent="-342900">
                  <a:buFont typeface="Arial" panose="020B0604020202020204" pitchFamily="34" charset="0"/>
                  <a:buChar char="•"/>
                </a:pPr>
                <a:endParaRPr lang="en-US" sz="400" dirty="0"/>
              </a:p>
              <a:p>
                <a:pPr marL="342900" indent="-342900">
                  <a:buClr>
                    <a:schemeClr val="tx1"/>
                  </a:buClr>
                  <a:buFont typeface="Arial" panose="020B0604020202020204" pitchFamily="34" charset="0"/>
                  <a:buChar char="•"/>
                </a:pPr>
                <a:r>
                  <a:rPr lang="en-US" sz="2000" b="1" dirty="0">
                    <a:solidFill>
                      <a:srgbClr val="00B050"/>
                    </a:solidFill>
                  </a:rPr>
                  <a:t>Non-overlapping</a:t>
                </a:r>
                <a:r>
                  <a:rPr lang="en-US" sz="2000" b="1" dirty="0"/>
                  <a:t> </a:t>
                </a:r>
                <a:r>
                  <a:rPr lang="en-US" sz="2000" dirty="0"/>
                  <a:t>DD of </a:t>
                </a:r>
                <a14:m>
                  <m:oMath xmlns:m="http://schemas.openxmlformats.org/officeDocument/2006/math">
                    <m:r>
                      <m:rPr>
                        <m:sty m:val="p"/>
                      </m:rPr>
                      <a:rPr lang="el-GR" sz="2000" i="1" smtClean="0">
                        <a:latin typeface="Cambria Math" panose="02040503050406030204" pitchFamily="18" charset="0"/>
                        <a:ea typeface="Cambria Math" panose="02040503050406030204" pitchFamily="18" charset="0"/>
                      </a:rPr>
                      <m:t>Ω</m:t>
                    </m:r>
                    <m:r>
                      <a:rPr lang="en-US" sz="2000" b="0" i="1" smtClean="0">
                        <a:latin typeface="Cambria Math" panose="02040503050406030204" pitchFamily="18" charset="0"/>
                        <a:ea typeface="Cambria Math" panose="02040503050406030204" pitchFamily="18" charset="0"/>
                      </a:rPr>
                      <m:t> </m:t>
                    </m:r>
                  </m:oMath>
                </a14:m>
                <a:r>
                  <a:rPr lang="en-US" sz="2000" dirty="0"/>
                  <a:t>into </a:t>
                </a:r>
                <a:r>
                  <a:rPr lang="en-US" sz="2000" b="1" dirty="0"/>
                  <a:t>4 subdomains </a:t>
                </a:r>
                <a:r>
                  <a:rPr lang="en-US" sz="2000" dirty="0"/>
                  <a:t>coupled via </a:t>
                </a:r>
                <a:r>
                  <a:rPr lang="en-US" sz="2000" b="1" dirty="0">
                    <a:solidFill>
                      <a:srgbClr val="00B050"/>
                    </a:solidFill>
                  </a:rPr>
                  <a:t>additive Schwarz</a:t>
                </a:r>
              </a:p>
              <a:p>
                <a:pPr marL="342900" indent="-342900">
                  <a:buFont typeface="Arial" panose="020B0604020202020204" pitchFamily="34" charset="0"/>
                  <a:buChar char="•"/>
                </a:pPr>
                <a:endParaRPr lang="en-US" sz="400" b="1" dirty="0"/>
              </a:p>
              <a:p>
                <a:pPr marL="800100" lvl="1" indent="-342900">
                  <a:buClr>
                    <a:schemeClr val="tx1"/>
                  </a:buClr>
                  <a:buFont typeface="Wingdings" panose="05000000000000000000" pitchFamily="2" charset="2"/>
                  <a:buChar char="Ø"/>
                </a:pPr>
                <a:r>
                  <a:rPr lang="en-US" sz="2000" b="1" dirty="0">
                    <a:solidFill>
                      <a:srgbClr val="00B050"/>
                    </a:solidFill>
                  </a:rPr>
                  <a:t>OpenMP parallelism </a:t>
                </a:r>
                <a:r>
                  <a:rPr lang="en-US" sz="2000" dirty="0"/>
                  <a:t>with 1 thread/subdomain</a:t>
                </a:r>
              </a:p>
              <a:p>
                <a:pPr marL="342900" indent="-342900">
                  <a:buFont typeface="Arial" panose="020B0604020202020204" pitchFamily="34" charset="0"/>
                  <a:buChar char="•"/>
                </a:pPr>
                <a:endParaRPr lang="en-US" sz="400" b="1" dirty="0"/>
              </a:p>
              <a:p>
                <a:pPr marL="342900" indent="-342900">
                  <a:buFont typeface="Arial" panose="020B0604020202020204" pitchFamily="34" charset="0"/>
                  <a:buChar char="•"/>
                </a:pPr>
                <a:r>
                  <a:rPr lang="en-US" sz="2000" b="1" dirty="0"/>
                  <a:t>All-ROM </a:t>
                </a:r>
                <a:r>
                  <a:rPr lang="en-US" sz="2000" dirty="0"/>
                  <a:t>or </a:t>
                </a:r>
                <a:r>
                  <a:rPr lang="en-US" sz="2000" b="1" dirty="0"/>
                  <a:t>All-HROM </a:t>
                </a:r>
                <a:r>
                  <a:rPr lang="en-US" sz="2000" dirty="0"/>
                  <a:t>coupling via </a:t>
                </a:r>
                <a:r>
                  <a:rPr lang="en-US" sz="2000" dirty="0" err="1"/>
                  <a:t>Pressio</a:t>
                </a:r>
                <a:r>
                  <a:rPr lang="en-US" sz="2000" dirty="0"/>
                  <a:t>*</a:t>
                </a:r>
              </a:p>
              <a:p>
                <a:pPr marL="800100" lvl="1" indent="-342900">
                  <a:buFont typeface="Wingdings" panose="05000000000000000000" pitchFamily="2" charset="2"/>
                  <a:buChar char="Ø"/>
                </a:pPr>
                <a:endParaRPr lang="en-US" sz="400" dirty="0"/>
              </a:p>
              <a:p>
                <a:pPr lvl="1"/>
                <a:endParaRPr lang="en-US" sz="400" dirty="0"/>
              </a:p>
              <a:p>
                <a:pPr lvl="1"/>
                <a:endParaRPr lang="en-US" sz="400" dirty="0"/>
              </a:p>
              <a:p>
                <a:r>
                  <a:rPr lang="en-US" sz="2000" b="1" i="1" dirty="0">
                    <a:solidFill>
                      <a:srgbClr val="0070C0"/>
                    </a:solidFill>
                  </a:rPr>
                  <a:t>Snapshot collection and reduced basis construction</a:t>
                </a:r>
              </a:p>
              <a:p>
                <a:endParaRPr lang="en-US" sz="400" b="1" i="1" dirty="0">
                  <a:solidFill>
                    <a:srgbClr val="0070C0"/>
                  </a:solidFill>
                </a:endParaRPr>
              </a:p>
              <a:p>
                <a:endParaRPr lang="en-US" sz="400" b="1" i="1" dirty="0">
                  <a:solidFill>
                    <a:srgbClr val="0070C0"/>
                  </a:solidFill>
                </a:endParaRPr>
              </a:p>
              <a:p>
                <a:pPr marL="342900" indent="-342900">
                  <a:buFont typeface="Arial" panose="020B0604020202020204" pitchFamily="34" charset="0"/>
                  <a:buChar char="•"/>
                </a:pPr>
                <a:r>
                  <a:rPr lang="en-US" sz="2000" b="1" dirty="0"/>
                  <a:t>Single-domain FOM </a:t>
                </a:r>
                <a:r>
                  <a:rPr lang="en-US" sz="2000" dirty="0"/>
                  <a:t>on </a:t>
                </a:r>
                <a14:m>
                  <m:oMath xmlns:m="http://schemas.openxmlformats.org/officeDocument/2006/math">
                    <m:r>
                      <m:rPr>
                        <m:sty m:val="p"/>
                      </m:rPr>
                      <a:rPr lang="el-GR" sz="2000" i="1" smtClean="0">
                        <a:latin typeface="Cambria Math" panose="02040503050406030204" pitchFamily="18" charset="0"/>
                        <a:ea typeface="Cambria Math" panose="02040503050406030204" pitchFamily="18" charset="0"/>
                      </a:rPr>
                      <m:t>Ω</m:t>
                    </m:r>
                  </m:oMath>
                </a14:m>
                <a:r>
                  <a:rPr lang="en-US" sz="2000" dirty="0"/>
                  <a:t> used to generate snapshots/POD modes</a:t>
                </a:r>
              </a:p>
              <a:p>
                <a:endParaRPr lang="en-US" sz="400" b="1" dirty="0">
                  <a:solidFill>
                    <a:srgbClr val="0070C0"/>
                  </a:solidFill>
                </a:endParaRPr>
              </a:p>
              <a:p>
                <a:endParaRPr lang="en-US" sz="400" b="1" dirty="0">
                  <a:solidFill>
                    <a:srgbClr val="0070C0"/>
                  </a:solidFill>
                </a:endParaRPr>
              </a:p>
              <a:p>
                <a:endParaRPr lang="en-US" sz="400" b="1" dirty="0">
                  <a:solidFill>
                    <a:srgbClr val="0070C0"/>
                  </a:solidFill>
                </a:endParaRPr>
              </a:p>
              <a:p>
                <a:r>
                  <a:rPr lang="en-US" sz="2000" b="1" i="1" dirty="0">
                    <a:solidFill>
                      <a:srgbClr val="0070C0"/>
                    </a:solidFill>
                  </a:rPr>
                  <a:t>Enforcement of boundary conditions (BCs) in ROM at Schwarz boundaries</a:t>
                </a:r>
              </a:p>
              <a:p>
                <a:endParaRPr lang="en-US" sz="400" b="1" i="1" dirty="0">
                  <a:solidFill>
                    <a:srgbClr val="0070C0"/>
                  </a:solidFill>
                </a:endParaRPr>
              </a:p>
              <a:p>
                <a:endParaRPr lang="en-US" sz="400" b="1" i="1" dirty="0">
                  <a:solidFill>
                    <a:srgbClr val="0070C0"/>
                  </a:solidFill>
                </a:endParaRPr>
              </a:p>
              <a:p>
                <a:pPr marL="342900" indent="-342900">
                  <a:buFont typeface="Arial" panose="020B0604020202020204" pitchFamily="34" charset="0"/>
                  <a:buChar char="•"/>
                </a:pPr>
                <a:r>
                  <a:rPr lang="en-US" sz="2000" dirty="0"/>
                  <a:t>BCs are imposed </a:t>
                </a:r>
                <a:r>
                  <a:rPr lang="en-US" sz="2000" b="1" dirty="0">
                    <a:solidFill>
                      <a:srgbClr val="00B050"/>
                    </a:solidFill>
                  </a:rPr>
                  <a:t>approximately</a:t>
                </a:r>
                <a:r>
                  <a:rPr lang="en-US" sz="2000" dirty="0"/>
                  <a:t> by fictitious ghost cell states</a:t>
                </a:r>
              </a:p>
              <a:p>
                <a:pPr marL="342900" indent="-342900">
                  <a:buFont typeface="Arial" panose="020B0604020202020204" pitchFamily="34" charset="0"/>
                  <a:buChar char="•"/>
                </a:pPr>
                <a:endParaRPr lang="en-US" sz="400" dirty="0"/>
              </a:p>
              <a:p>
                <a:pPr marL="800100" lvl="1" indent="-342900">
                  <a:buFont typeface="Wingdings" panose="05000000000000000000" pitchFamily="2" charset="2"/>
                  <a:buChar char="Ø"/>
                </a:pPr>
                <a:r>
                  <a:rPr lang="en-US" sz="2000" dirty="0"/>
                  <a:t>Implementing Neumann and Robin BCs is </a:t>
                </a:r>
                <a:r>
                  <a:rPr lang="en-US" sz="2000" b="1" dirty="0"/>
                  <a:t>challenging</a:t>
                </a:r>
                <a:r>
                  <a:rPr lang="en-US" sz="2000" dirty="0"/>
                  <a:t> </a:t>
                </a:r>
              </a:p>
              <a:p>
                <a:pPr marL="800100" lvl="1" indent="-342900">
                  <a:buFont typeface="Wingdings" panose="05000000000000000000" pitchFamily="2" charset="2"/>
                  <a:buChar char="Ø"/>
                </a:pPr>
                <a:endParaRPr lang="en-US" sz="400" dirty="0"/>
              </a:p>
              <a:p>
                <a:pPr marL="342900" indent="-342900">
                  <a:buClr>
                    <a:schemeClr val="tx1"/>
                  </a:buClr>
                  <a:buFont typeface="Arial" panose="020B0604020202020204" pitchFamily="34" charset="0"/>
                  <a:buChar char="•"/>
                </a:pPr>
                <a:r>
                  <a:rPr lang="en-US" sz="2000" b="1" dirty="0">
                    <a:solidFill>
                      <a:srgbClr val="00B050"/>
                    </a:solidFill>
                  </a:rPr>
                  <a:t>Ghost cells </a:t>
                </a:r>
                <a:r>
                  <a:rPr lang="en-US" sz="2000" dirty="0">
                    <a:solidFill>
                      <a:srgbClr val="00B050"/>
                    </a:solidFill>
                  </a:rPr>
                  <a:t>introduce some overlap even with non-overlapping DD  </a:t>
                </a:r>
              </a:p>
              <a:p>
                <a:pPr marL="342900" indent="-342900">
                  <a:buFont typeface="Arial" panose="020B0604020202020204" pitchFamily="34" charset="0"/>
                  <a:buChar char="•"/>
                </a:pPr>
                <a:endParaRPr lang="en-US" sz="400" dirty="0">
                  <a:solidFill>
                    <a:srgbClr val="00B050"/>
                  </a:solidFill>
                </a:endParaRPr>
              </a:p>
              <a:p>
                <a:pPr marL="800100" lvl="1" indent="-342900">
                  <a:buClr>
                    <a:schemeClr val="tx1"/>
                  </a:buClr>
                  <a:buFont typeface="Wingdings" panose="05000000000000000000" pitchFamily="2" charset="2"/>
                  <a:buChar char="Ø"/>
                </a:pPr>
                <a14:m>
                  <m:oMath xmlns:m="http://schemas.openxmlformats.org/officeDocument/2006/math">
                    <m:r>
                      <a:rPr lang="en-US" sz="2000" i="1" smtClean="0">
                        <a:solidFill>
                          <a:srgbClr val="00B050"/>
                        </a:solidFill>
                        <a:latin typeface="Cambria Math" panose="02040503050406030204" pitchFamily="18" charset="0"/>
                        <a:ea typeface="Cambria Math" panose="02040503050406030204" pitchFamily="18" charset="0"/>
                      </a:rPr>
                      <m:t>⇒</m:t>
                    </m:r>
                  </m:oMath>
                </a14:m>
                <a:r>
                  <a:rPr lang="en-US" sz="2000" dirty="0">
                    <a:solidFill>
                      <a:srgbClr val="00B050"/>
                    </a:solidFill>
                  </a:rPr>
                  <a:t> </a:t>
                </a:r>
                <a:r>
                  <a:rPr lang="en-US" sz="2000" b="1" dirty="0">
                    <a:solidFill>
                      <a:srgbClr val="00B050"/>
                    </a:solidFill>
                  </a:rPr>
                  <a:t>Dirichlet-Dirichlet non-overlapping Schwarz </a:t>
                </a:r>
                <a:r>
                  <a:rPr lang="en-US" sz="2000" dirty="0">
                    <a:solidFill>
                      <a:srgbClr val="00B050"/>
                    </a:solidFill>
                  </a:rPr>
                  <a:t>is stable/convergent!</a:t>
                </a:r>
              </a:p>
              <a:p>
                <a:pPr marL="342900" indent="-342900">
                  <a:buFont typeface="Arial" panose="020B0604020202020204" pitchFamily="34" charset="0"/>
                  <a:buChar char="•"/>
                </a:pPr>
                <a:endParaRPr lang="en-US" sz="400" b="1" i="1" dirty="0"/>
              </a:p>
              <a:p>
                <a:pPr marL="342900" indent="-342900">
                  <a:buFont typeface="Arial" panose="020B0604020202020204" pitchFamily="34" charset="0"/>
                  <a:buChar char="•"/>
                </a:pPr>
                <a:endParaRPr lang="en-US" sz="400" b="1" i="1" dirty="0"/>
              </a:p>
              <a:p>
                <a:r>
                  <a:rPr lang="en-US" sz="2000" b="1" i="1" dirty="0">
                    <a:solidFill>
                      <a:srgbClr val="0070C0"/>
                    </a:solidFill>
                  </a:rPr>
                  <a:t>Choice of hyper-reduction</a:t>
                </a:r>
              </a:p>
              <a:p>
                <a:endParaRPr lang="en-US" sz="400" b="1" i="1" dirty="0">
                  <a:solidFill>
                    <a:srgbClr val="0070C0"/>
                  </a:solidFill>
                </a:endParaRPr>
              </a:p>
              <a:p>
                <a:endParaRPr lang="en-US" sz="400" b="1" i="1" dirty="0">
                  <a:solidFill>
                    <a:srgbClr val="0070C0"/>
                  </a:solidFill>
                </a:endParaRPr>
              </a:p>
              <a:p>
                <a:pPr marL="342900" indent="-342900">
                  <a:buClr>
                    <a:schemeClr val="tx1"/>
                  </a:buClr>
                  <a:buFont typeface="Arial" panose="020B0604020202020204" pitchFamily="34" charset="0"/>
                  <a:buChar char="•"/>
                </a:pPr>
                <a:r>
                  <a:rPr lang="en-US" sz="2000" b="1" dirty="0">
                    <a:solidFill>
                      <a:srgbClr val="00B050"/>
                    </a:solidFill>
                  </a:rPr>
                  <a:t>Collocation </a:t>
                </a:r>
                <a:r>
                  <a:rPr lang="en-US" sz="2000" dirty="0"/>
                  <a:t>for hyper-reduction: min residual at small subset DOFs </a:t>
                </a:r>
              </a:p>
              <a:p>
                <a:pPr marL="342900" indent="-342900">
                  <a:buFont typeface="Arial" panose="020B0604020202020204" pitchFamily="34" charset="0"/>
                  <a:buChar char="•"/>
                </a:pPr>
                <a:endParaRPr lang="en-US" sz="400" dirty="0">
                  <a:solidFill>
                    <a:srgbClr val="00B050"/>
                  </a:solidFill>
                </a:endParaRPr>
              </a:p>
              <a:p>
                <a:pPr marL="342900" indent="-342900">
                  <a:buFont typeface="Arial" panose="020B0604020202020204" pitchFamily="34" charset="0"/>
                  <a:buChar char="•"/>
                </a:pPr>
                <a:r>
                  <a:rPr lang="en-US" sz="2000" dirty="0"/>
                  <a:t>Assume </a:t>
                </a:r>
                <a:r>
                  <a:rPr lang="en-US" sz="2000" b="1" dirty="0">
                    <a:solidFill>
                      <a:srgbClr val="00B050"/>
                    </a:solidFill>
                  </a:rPr>
                  <a:t>fixed budget </a:t>
                </a:r>
                <a:r>
                  <a:rPr lang="en-US" sz="2000" dirty="0">
                    <a:solidFill>
                      <a:srgbClr val="00B050"/>
                    </a:solidFill>
                  </a:rPr>
                  <a:t>of </a:t>
                </a:r>
                <a:r>
                  <a:rPr lang="en-US" sz="2000" b="1" dirty="0">
                    <a:solidFill>
                      <a:srgbClr val="00B050"/>
                    </a:solidFill>
                  </a:rPr>
                  <a:t>sample mesh points </a:t>
                </a:r>
                <a:r>
                  <a:rPr lang="en-US" sz="2000" dirty="0"/>
                  <a:t>at Schwarz boundaries</a:t>
                </a:r>
              </a:p>
              <a:p>
                <a:pPr marL="342900" indent="-342900">
                  <a:buFont typeface="Arial" panose="020B0604020202020204" pitchFamily="34" charset="0"/>
                  <a:buChar char="•"/>
                </a:pPr>
                <a:endParaRPr lang="en-US" sz="400" dirty="0"/>
              </a:p>
              <a:p>
                <a:endParaRPr lang="en-US" sz="2000" dirty="0"/>
              </a:p>
              <a:p>
                <a:pPr marL="342900" indent="-342900">
                  <a:buFont typeface="Arial" panose="020B0604020202020204" pitchFamily="34" charset="0"/>
                  <a:buChar char="•"/>
                </a:pPr>
                <a:endParaRPr lang="en-US" sz="2000" dirty="0"/>
              </a:p>
              <a:p>
                <a:pPr marL="800100" lvl="1" indent="-342900">
                  <a:buFont typeface="Arial" panose="020B0604020202020204" pitchFamily="34" charset="0"/>
                  <a:buChar char="•"/>
                </a:pPr>
                <a:endParaRPr lang="en-US" sz="1000" dirty="0"/>
              </a:p>
              <a:p>
                <a:pPr marL="800100" lvl="1" indent="-342900">
                  <a:buFont typeface="Arial" panose="020B0604020202020204" pitchFamily="34" charset="0"/>
                  <a:buChar char="•"/>
                </a:pPr>
                <a:endParaRPr lang="en-US" sz="400" dirty="0"/>
              </a:p>
            </p:txBody>
          </p:sp>
        </mc:Choice>
        <mc:Fallback xmlns="">
          <p:sp>
            <p:nvSpPr>
              <p:cNvPr id="8" name="TextBox 7">
                <a:extLst>
                  <a:ext uri="{FF2B5EF4-FFF2-40B4-BE49-F238E27FC236}">
                    <a16:creationId xmlns:a16="http://schemas.microsoft.com/office/drawing/2014/main" id="{38D52781-F021-4DA5-84BC-0E26EC4A5161}"/>
                  </a:ext>
                </a:extLst>
              </p:cNvPr>
              <p:cNvSpPr txBox="1">
                <a:spLocks noRot="1" noChangeAspect="1" noMove="1" noResize="1" noEditPoints="1" noAdjustHandles="1" noChangeArrowheads="1" noChangeShapeType="1" noTextEdit="1"/>
              </p:cNvSpPr>
              <p:nvPr/>
            </p:nvSpPr>
            <p:spPr>
              <a:xfrm>
                <a:off x="167651" y="701009"/>
                <a:ext cx="11024605" cy="6709529"/>
              </a:xfrm>
              <a:prstGeom prst="rect">
                <a:avLst/>
              </a:prstGeom>
              <a:blipFill>
                <a:blip r:embed="rId3"/>
                <a:stretch>
                  <a:fillRect l="-608" t="-636"/>
                </a:stretch>
              </a:blipFill>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BCA68386-BA62-B5A5-8796-19354100C987}"/>
              </a:ext>
            </a:extLst>
          </p:cNvPr>
          <p:cNvGrpSpPr/>
          <p:nvPr/>
        </p:nvGrpSpPr>
        <p:grpSpPr>
          <a:xfrm>
            <a:off x="9877112" y="692282"/>
            <a:ext cx="2331593" cy="2929956"/>
            <a:chOff x="9592056" y="689084"/>
            <a:chExt cx="2331593" cy="2929956"/>
          </a:xfrm>
        </p:grpSpPr>
        <p:pic>
          <p:nvPicPr>
            <p:cNvPr id="3" name="Picture 2">
              <a:extLst>
                <a:ext uri="{FF2B5EF4-FFF2-40B4-BE49-F238E27FC236}">
                  <a16:creationId xmlns:a16="http://schemas.microsoft.com/office/drawing/2014/main" id="{CF1BC229-991A-F00F-947C-8E8BD9AE43C3}"/>
                </a:ext>
              </a:extLst>
            </p:cNvPr>
            <p:cNvPicPr>
              <a:picLocks noChangeAspect="1"/>
            </p:cNvPicPr>
            <p:nvPr/>
          </p:nvPicPr>
          <p:blipFill>
            <a:blip r:embed="rId4"/>
            <a:stretch>
              <a:fillRect/>
            </a:stretch>
          </p:blipFill>
          <p:spPr>
            <a:xfrm rot="16200000">
              <a:off x="8855084" y="1426056"/>
              <a:ext cx="2929956" cy="1456012"/>
            </a:xfrm>
            <a:prstGeom prst="rect">
              <a:avLst/>
            </a:prstGeom>
          </p:spPr>
        </p:pic>
        <p:sp>
          <p:nvSpPr>
            <p:cNvPr id="6" name="Right Brace 5">
              <a:extLst>
                <a:ext uri="{FF2B5EF4-FFF2-40B4-BE49-F238E27FC236}">
                  <a16:creationId xmlns:a16="http://schemas.microsoft.com/office/drawing/2014/main" id="{B1F12001-1DA6-E145-8DAE-9DA99603A603}"/>
                </a:ext>
              </a:extLst>
            </p:cNvPr>
            <p:cNvSpPr/>
            <p:nvPr/>
          </p:nvSpPr>
          <p:spPr>
            <a:xfrm>
              <a:off x="11048068" y="1847088"/>
              <a:ext cx="144188" cy="570225"/>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C940F3D6-6004-E719-CFE2-EAB43BC47608}"/>
                </a:ext>
              </a:extLst>
            </p:cNvPr>
            <p:cNvSpPr txBox="1"/>
            <p:nvPr/>
          </p:nvSpPr>
          <p:spPr>
            <a:xfrm>
              <a:off x="11212660" y="1894093"/>
              <a:ext cx="710989" cy="523220"/>
            </a:xfrm>
            <a:prstGeom prst="rect">
              <a:avLst/>
            </a:prstGeom>
            <a:noFill/>
          </p:spPr>
          <p:txBody>
            <a:bodyPr wrap="square" rtlCol="0">
              <a:spAutoFit/>
            </a:bodyPr>
            <a:lstStyle/>
            <a:p>
              <a:r>
                <a:rPr lang="en-US" sz="1400" dirty="0"/>
                <a:t>Ghost cells</a:t>
              </a:r>
            </a:p>
          </p:txBody>
        </p:sp>
      </p:grpSp>
      <p:sp>
        <p:nvSpPr>
          <p:cNvPr id="11" name="TextBox 10">
            <a:extLst>
              <a:ext uri="{FF2B5EF4-FFF2-40B4-BE49-F238E27FC236}">
                <a16:creationId xmlns:a16="http://schemas.microsoft.com/office/drawing/2014/main" id="{2F9F33A7-8926-E0DB-E300-FD04C3BFE205}"/>
              </a:ext>
            </a:extLst>
          </p:cNvPr>
          <p:cNvSpPr txBox="1"/>
          <p:nvPr/>
        </p:nvSpPr>
        <p:spPr>
          <a:xfrm>
            <a:off x="7176836" y="1702298"/>
            <a:ext cx="2777660" cy="923330"/>
          </a:xfrm>
          <a:prstGeom prst="rect">
            <a:avLst/>
          </a:prstGeom>
          <a:noFill/>
        </p:spPr>
        <p:txBody>
          <a:bodyPr wrap="square" rtlCol="0">
            <a:spAutoFit/>
          </a:bodyPr>
          <a:lstStyle/>
          <a:p>
            <a:pPr algn="ctr"/>
            <a:r>
              <a:rPr lang="en-US" i="1" dirty="0"/>
              <a:t>Figure right: </a:t>
            </a:r>
            <a:r>
              <a:rPr lang="en-US" dirty="0"/>
              <a:t>non-overlapping DD w/ ghost cells creating overlap</a:t>
            </a:r>
          </a:p>
        </p:txBody>
      </p:sp>
      <p:pic>
        <p:nvPicPr>
          <p:cNvPr id="13" name="Picture 12">
            <a:extLst>
              <a:ext uri="{FF2B5EF4-FFF2-40B4-BE49-F238E27FC236}">
                <a16:creationId xmlns:a16="http://schemas.microsoft.com/office/drawing/2014/main" id="{1B239CB8-0ABE-AE64-8369-D58B353173F7}"/>
              </a:ext>
            </a:extLst>
          </p:cNvPr>
          <p:cNvPicPr>
            <a:picLocks noChangeAspect="1"/>
          </p:cNvPicPr>
          <p:nvPr/>
        </p:nvPicPr>
        <p:blipFill>
          <a:blip r:embed="rId5"/>
          <a:stretch>
            <a:fillRect/>
          </a:stretch>
        </p:blipFill>
        <p:spPr>
          <a:xfrm>
            <a:off x="9063870" y="3762634"/>
            <a:ext cx="2454818" cy="2348087"/>
          </a:xfrm>
          <a:prstGeom prst="rect">
            <a:avLst/>
          </a:prstGeom>
        </p:spPr>
      </p:pic>
      <p:sp>
        <p:nvSpPr>
          <p:cNvPr id="14" name="TextBox 13">
            <a:extLst>
              <a:ext uri="{FF2B5EF4-FFF2-40B4-BE49-F238E27FC236}">
                <a16:creationId xmlns:a16="http://schemas.microsoft.com/office/drawing/2014/main" id="{36FFB957-A582-762D-B5E1-6695FA30C032}"/>
              </a:ext>
            </a:extLst>
          </p:cNvPr>
          <p:cNvSpPr txBox="1"/>
          <p:nvPr/>
        </p:nvSpPr>
        <p:spPr>
          <a:xfrm>
            <a:off x="8565666" y="6138405"/>
            <a:ext cx="3655484" cy="646331"/>
          </a:xfrm>
          <a:prstGeom prst="rect">
            <a:avLst/>
          </a:prstGeom>
          <a:noFill/>
        </p:spPr>
        <p:txBody>
          <a:bodyPr wrap="square" rtlCol="0">
            <a:spAutoFit/>
          </a:bodyPr>
          <a:lstStyle/>
          <a:p>
            <a:pPr algn="ctr"/>
            <a:r>
              <a:rPr lang="en-US" i="1" dirty="0"/>
              <a:t>Figure above: </a:t>
            </a:r>
            <a:r>
              <a:rPr lang="en-US" dirty="0"/>
              <a:t>sample mesh (yellow) and stencil (white) cells</a:t>
            </a:r>
          </a:p>
        </p:txBody>
      </p:sp>
      <p:sp>
        <p:nvSpPr>
          <p:cNvPr id="15" name="TextBox 14">
            <a:extLst>
              <a:ext uri="{FF2B5EF4-FFF2-40B4-BE49-F238E27FC236}">
                <a16:creationId xmlns:a16="http://schemas.microsoft.com/office/drawing/2014/main" id="{8A325870-63A8-486D-0139-422876555F85}"/>
              </a:ext>
            </a:extLst>
          </p:cNvPr>
          <p:cNvSpPr txBox="1"/>
          <p:nvPr/>
        </p:nvSpPr>
        <p:spPr>
          <a:xfrm>
            <a:off x="5409782" y="493020"/>
            <a:ext cx="4321439" cy="369332"/>
          </a:xfrm>
          <a:prstGeom prst="rect">
            <a:avLst/>
          </a:prstGeom>
          <a:solidFill>
            <a:schemeClr val="bg1"/>
          </a:solidFill>
          <a:ln>
            <a:solidFill>
              <a:schemeClr val="tx1"/>
            </a:solidFill>
          </a:ln>
        </p:spPr>
        <p:txBody>
          <a:bodyPr wrap="none" rtlCol="0">
            <a:spAutoFit/>
          </a:bodyPr>
          <a:lstStyle/>
          <a:p>
            <a:r>
              <a:rPr lang="en-US" b="1" dirty="0">
                <a:solidFill>
                  <a:srgbClr val="00B050"/>
                </a:solidFill>
              </a:rPr>
              <a:t>Green: </a:t>
            </a:r>
            <a:r>
              <a:rPr lang="en-US" dirty="0"/>
              <a:t>different from Burgers’ problem</a:t>
            </a:r>
          </a:p>
        </p:txBody>
      </p:sp>
      <p:sp>
        <p:nvSpPr>
          <p:cNvPr id="12" name="TextBox 11">
            <a:extLst>
              <a:ext uri="{FF2B5EF4-FFF2-40B4-BE49-F238E27FC236}">
                <a16:creationId xmlns:a16="http://schemas.microsoft.com/office/drawing/2014/main" id="{C7958D3B-774A-639D-0788-CCE1D10CEEC3}"/>
              </a:ext>
            </a:extLst>
          </p:cNvPr>
          <p:cNvSpPr txBox="1"/>
          <p:nvPr/>
        </p:nvSpPr>
        <p:spPr>
          <a:xfrm>
            <a:off x="274649" y="6550223"/>
            <a:ext cx="6109854" cy="307777"/>
          </a:xfrm>
          <a:prstGeom prst="rect">
            <a:avLst/>
          </a:prstGeom>
          <a:noFill/>
        </p:spPr>
        <p:txBody>
          <a:bodyPr wrap="square">
            <a:spAutoFit/>
          </a:bodyPr>
          <a:lstStyle/>
          <a:p>
            <a:r>
              <a:rPr lang="en-US" sz="1400" dirty="0"/>
              <a:t>*</a:t>
            </a:r>
            <a:r>
              <a:rPr lang="en-US" sz="1400" dirty="0">
                <a:hlinkClick r:id="rId6"/>
              </a:rPr>
              <a:t>https://github.com/Pressio/pressio-demoapps</a:t>
            </a:r>
            <a:endParaRPr lang="en-US" sz="1400" dirty="0"/>
          </a:p>
        </p:txBody>
      </p:sp>
      <p:pic>
        <p:nvPicPr>
          <p:cNvPr id="16" name="Picture 15">
            <a:extLst>
              <a:ext uri="{FF2B5EF4-FFF2-40B4-BE49-F238E27FC236}">
                <a16:creationId xmlns:a16="http://schemas.microsoft.com/office/drawing/2014/main" id="{E7E1A211-A30F-0B5F-86E6-736E5377CDF9}"/>
              </a:ext>
            </a:extLst>
          </p:cNvPr>
          <p:cNvPicPr>
            <a:picLocks noChangeAspect="1"/>
          </p:cNvPicPr>
          <p:nvPr/>
        </p:nvPicPr>
        <p:blipFill>
          <a:blip r:embed="rId7"/>
          <a:stretch>
            <a:fillRect/>
          </a:stretch>
        </p:blipFill>
        <p:spPr>
          <a:xfrm>
            <a:off x="9877112" y="114541"/>
            <a:ext cx="1425509" cy="501567"/>
          </a:xfrm>
          <a:prstGeom prst="rect">
            <a:avLst/>
          </a:prstGeom>
        </p:spPr>
      </p:pic>
    </p:spTree>
    <p:extLst>
      <p:ext uri="{BB962C8B-B14F-4D97-AF65-F5344CB8AC3E}">
        <p14:creationId xmlns:p14="http://schemas.microsoft.com/office/powerpoint/2010/main" val="232320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75AC8DB-F3A6-0477-E764-05BEAEC37EA2}"/>
              </a:ext>
            </a:extLst>
          </p:cNvPr>
          <p:cNvPicPr>
            <a:picLocks noChangeAspect="1"/>
          </p:cNvPicPr>
          <p:nvPr/>
        </p:nvPicPr>
        <p:blipFill>
          <a:blip r:embed="rId5"/>
          <a:stretch>
            <a:fillRect/>
          </a:stretch>
        </p:blipFill>
        <p:spPr>
          <a:xfrm>
            <a:off x="6242573" y="3879742"/>
            <a:ext cx="2966047" cy="2100838"/>
          </a:xfrm>
          <a:prstGeom prst="rect">
            <a:avLst/>
          </a:prstGeom>
        </p:spPr>
      </p:pic>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65</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8" y="232552"/>
            <a:ext cx="10471608" cy="570225"/>
          </a:xfrm>
        </p:spPr>
        <p:txBody>
          <a:bodyPr/>
          <a:lstStyle/>
          <a:p>
            <a:r>
              <a:rPr lang="en-US" dirty="0"/>
              <a:t>Schwarz All-ROM Domain Overlap Study</a:t>
            </a:r>
          </a:p>
        </p:txBody>
      </p:sp>
      <p:sp>
        <p:nvSpPr>
          <p:cNvPr id="7" name="Slide Number Placeholder 3"/>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65</a:t>
            </a:fld>
            <a:endParaRPr lang="en-US" dirty="0"/>
          </a:p>
        </p:txBody>
      </p:sp>
      <p:pic>
        <p:nvPicPr>
          <p:cNvPr id="2" name="rom_decomp_contours">
            <a:hlinkClick r:id="" action="ppaction://media"/>
            <a:extLst>
              <a:ext uri="{FF2B5EF4-FFF2-40B4-BE49-F238E27FC236}">
                <a16:creationId xmlns:a16="http://schemas.microsoft.com/office/drawing/2014/main" id="{9090D8FE-3E6E-CD8C-3F08-9F028EC8FEF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560401"/>
            <a:ext cx="6311515" cy="2366818"/>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F8752D8-D390-5A54-8060-8E903DA12D95}"/>
                  </a:ext>
                </a:extLst>
              </p:cNvPr>
              <p:cNvSpPr txBox="1"/>
              <p:nvPr/>
            </p:nvSpPr>
            <p:spPr>
              <a:xfrm>
                <a:off x="2196278" y="822325"/>
                <a:ext cx="8201319" cy="646331"/>
              </a:xfrm>
              <a:prstGeom prst="rect">
                <a:avLst/>
              </a:prstGeom>
              <a:solidFill>
                <a:srgbClr val="D8F3FC"/>
              </a:solidFill>
            </p:spPr>
            <p:txBody>
              <a:bodyPr wrap="square" rtlCol="0">
                <a:spAutoFit/>
              </a:bodyPr>
              <a:lstStyle/>
              <a:p>
                <a:pPr algn="ctr"/>
                <a:r>
                  <a:rPr lang="en-US" dirty="0"/>
                  <a:t>Study of </a:t>
                </a:r>
                <a:r>
                  <a:rPr lang="en-US" b="1" dirty="0"/>
                  <a:t>Schwarz convergence </a:t>
                </a:r>
                <a:r>
                  <a:rPr lang="en-US" dirty="0"/>
                  <a:t>for </a:t>
                </a:r>
                <a:r>
                  <a:rPr lang="en-US" b="1" dirty="0"/>
                  <a:t>all-ROM coupling </a:t>
                </a:r>
                <a:r>
                  <a:rPr lang="en-US" dirty="0"/>
                  <a:t>as a function of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𝑵</m:t>
                        </m:r>
                      </m:e>
                      <m:sub>
                        <m:r>
                          <a:rPr lang="en-US" b="0" i="1" smtClean="0">
                            <a:latin typeface="Cambria Math" panose="02040503050406030204" pitchFamily="18" charset="0"/>
                          </a:rPr>
                          <m:t>𝑜</m:t>
                        </m:r>
                      </m:sub>
                    </m:sSub>
                  </m:oMath>
                </a14:m>
                <a:r>
                  <a:rPr lang="en-US" b="1" dirty="0"/>
                  <a:t> := cell width of overlap region </a:t>
                </a:r>
                <a:r>
                  <a:rPr lang="en-US" dirty="0"/>
                  <a:t>(not including ghost cells).</a:t>
                </a:r>
              </a:p>
            </p:txBody>
          </p:sp>
        </mc:Choice>
        <mc:Fallback xmlns="">
          <p:sp>
            <p:nvSpPr>
              <p:cNvPr id="3" name="TextBox 2">
                <a:extLst>
                  <a:ext uri="{FF2B5EF4-FFF2-40B4-BE49-F238E27FC236}">
                    <a16:creationId xmlns:a16="http://schemas.microsoft.com/office/drawing/2014/main" id="{5F8752D8-D390-5A54-8060-8E903DA12D95}"/>
                  </a:ext>
                </a:extLst>
              </p:cNvPr>
              <p:cNvSpPr txBox="1">
                <a:spLocks noRot="1" noChangeAspect="1" noMove="1" noResize="1" noEditPoints="1" noAdjustHandles="1" noChangeArrowheads="1" noChangeShapeType="1" noTextEdit="1"/>
              </p:cNvSpPr>
              <p:nvPr/>
            </p:nvSpPr>
            <p:spPr>
              <a:xfrm>
                <a:off x="2196278" y="822325"/>
                <a:ext cx="8201319" cy="646331"/>
              </a:xfrm>
              <a:prstGeom prst="rect">
                <a:avLst/>
              </a:prstGeom>
              <a:blipFill>
                <a:blip r:embed="rId7"/>
                <a:stretch>
                  <a:fillRect t="-6604" b="-132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201829D-21E7-F7C8-EF3A-2D602498A2FB}"/>
                  </a:ext>
                </a:extLst>
              </p:cNvPr>
              <p:cNvSpPr txBox="1"/>
              <p:nvPr/>
            </p:nvSpPr>
            <p:spPr>
              <a:xfrm>
                <a:off x="6598512" y="1955610"/>
                <a:ext cx="5329381" cy="1754326"/>
              </a:xfrm>
              <a:prstGeom prst="rect">
                <a:avLst/>
              </a:prstGeom>
              <a:noFill/>
            </p:spPr>
            <p:txBody>
              <a:bodyPr wrap="square" rtlCol="0">
                <a:spAutoFit/>
              </a:bodyPr>
              <a:lstStyle/>
              <a:p>
                <a:pPr marL="285750" indent="-285750">
                  <a:buFont typeface="Arial" panose="020B0604020202020204" pitchFamily="34" charset="0"/>
                  <a:buChar char="•"/>
                </a:pPr>
                <a:r>
                  <a:rPr lang="en-US" dirty="0"/>
                  <a:t>Dirichlet-Dirichlet coupling with </a:t>
                </a:r>
                <a:r>
                  <a:rPr lang="en-US" b="1" dirty="0"/>
                  <a:t>no-overlap</a:t>
                </a:r>
                <a:r>
                  <a:rPr lang="en-US" dirty="0"/>
                  <a:t>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m:t>
                        </m:r>
                        <m:r>
                          <a:rPr lang="en-US" b="0" i="1" smtClean="0">
                            <a:latin typeface="Cambria Math" panose="02040503050406030204" pitchFamily="18" charset="0"/>
                          </a:rPr>
                          <m:t>𝑁</m:t>
                        </m:r>
                      </m:e>
                      <m:sub>
                        <m:r>
                          <a:rPr lang="en-US" b="0" i="1" smtClean="0">
                            <a:latin typeface="Cambria Math" panose="02040503050406030204" pitchFamily="18" charset="0"/>
                          </a:rPr>
                          <m:t>𝑜</m:t>
                        </m:r>
                      </m:sub>
                    </m:sSub>
                    <m:r>
                      <a:rPr lang="en-US" b="0" i="1" smtClean="0">
                        <a:latin typeface="Cambria Math" panose="02040503050406030204" pitchFamily="18" charset="0"/>
                      </a:rPr>
                      <m:t>=0)</m:t>
                    </m:r>
                  </m:oMath>
                </a14:m>
                <a:r>
                  <a:rPr lang="en-US" dirty="0"/>
                  <a:t> performs well with </a:t>
                </a:r>
                <a:r>
                  <a:rPr lang="en-US" b="1" dirty="0"/>
                  <a:t>no convergence issues </a:t>
                </a:r>
                <a:r>
                  <a:rPr lang="en-US" dirty="0"/>
                  <a:t>(movie, left) and </a:t>
                </a:r>
                <a:r>
                  <a:rPr lang="en-US" b="1" dirty="0"/>
                  <a:t>errors comparable </a:t>
                </a:r>
                <a:r>
                  <a:rPr lang="en-US" dirty="0"/>
                  <a:t>to Dirichlet-Dirichlet coupling with overlap (figure below, left)</a:t>
                </a:r>
              </a:p>
              <a:p>
                <a:pPr marL="285750" indent="-285750">
                  <a:buFont typeface="Arial" panose="020B0604020202020204" pitchFamily="34" charset="0"/>
                  <a:buChar char="•"/>
                </a:pPr>
                <a:endParaRPr lang="en-US" dirty="0"/>
              </a:p>
            </p:txBody>
          </p:sp>
        </mc:Choice>
        <mc:Fallback xmlns="">
          <p:sp>
            <p:nvSpPr>
              <p:cNvPr id="6" name="TextBox 5">
                <a:extLst>
                  <a:ext uri="{FF2B5EF4-FFF2-40B4-BE49-F238E27FC236}">
                    <a16:creationId xmlns:a16="http://schemas.microsoft.com/office/drawing/2014/main" id="{1201829D-21E7-F7C8-EF3A-2D602498A2FB}"/>
                  </a:ext>
                </a:extLst>
              </p:cNvPr>
              <p:cNvSpPr txBox="1">
                <a:spLocks noRot="1" noChangeAspect="1" noMove="1" noResize="1" noEditPoints="1" noAdjustHandles="1" noChangeArrowheads="1" noChangeShapeType="1" noTextEdit="1"/>
              </p:cNvSpPr>
              <p:nvPr/>
            </p:nvSpPr>
            <p:spPr>
              <a:xfrm>
                <a:off x="6598512" y="1955610"/>
                <a:ext cx="5329381" cy="1754326"/>
              </a:xfrm>
              <a:prstGeom prst="rect">
                <a:avLst/>
              </a:prstGeom>
              <a:blipFill>
                <a:blip r:embed="rId8"/>
                <a:stretch>
                  <a:fillRect l="-686" t="-2431" r="-3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5642300-3694-550C-1AAE-ADCF386FC025}"/>
                  </a:ext>
                </a:extLst>
              </p:cNvPr>
              <p:cNvSpPr txBox="1"/>
              <p:nvPr/>
            </p:nvSpPr>
            <p:spPr>
              <a:xfrm>
                <a:off x="71019" y="3946767"/>
                <a:ext cx="6240496" cy="954107"/>
              </a:xfrm>
              <a:prstGeom prst="rect">
                <a:avLst/>
              </a:prstGeom>
              <a:noFill/>
            </p:spPr>
            <p:txBody>
              <a:bodyPr wrap="square" rtlCol="0">
                <a:spAutoFit/>
              </a:bodyPr>
              <a:lstStyle/>
              <a:p>
                <a:pPr algn="ctr"/>
                <a:r>
                  <a:rPr lang="en-US" sz="1400" i="1" dirty="0"/>
                  <a:t>Movie above: </a:t>
                </a:r>
                <a:r>
                  <a:rPr lang="en-US" sz="1400" dirty="0"/>
                  <a:t>FOM (left), 4 subdomain ROM coupled via non-overlapping Schwarz (middle), and 4 subdomain ROM coupled via overlapping Schwarz (right) for predictive SWE problem with </a:t>
                </a:r>
                <a14:m>
                  <m:oMath xmlns:m="http://schemas.openxmlformats.org/officeDocument/2006/math">
                    <m:r>
                      <a:rPr lang="en-US" sz="1400" b="0" i="1" smtClean="0">
                        <a:latin typeface="Cambria Math" panose="02040503050406030204" pitchFamily="18" charset="0"/>
                        <a:ea typeface="Cambria Math" panose="02040503050406030204" pitchFamily="18" charset="0"/>
                      </a:rPr>
                      <m:t>𝜇</m:t>
                    </m:r>
                    <m:r>
                      <a:rPr lang="en-US" sz="1400" b="0" i="1" smtClean="0">
                        <a:latin typeface="Cambria Math" panose="02040503050406030204" pitchFamily="18" charset="0"/>
                        <a:ea typeface="Cambria Math" panose="02040503050406030204" pitchFamily="18" charset="0"/>
                      </a:rPr>
                      <m:t>=−0.5</m:t>
                    </m:r>
                  </m:oMath>
                </a14:m>
                <a:r>
                  <a:rPr lang="en-US" sz="1400" dirty="0"/>
                  <a:t>.  All ROMs have </a:t>
                </a:r>
                <a14:m>
                  <m:oMath xmlns:m="http://schemas.openxmlformats.org/officeDocument/2006/math">
                    <m:r>
                      <a:rPr lang="en-US" sz="1400" i="1" dirty="0" smtClean="0">
                        <a:latin typeface="Cambria Math" panose="02040503050406030204" pitchFamily="18" charset="0"/>
                      </a:rPr>
                      <m:t>𝐾</m:t>
                    </m:r>
                    <m:r>
                      <a:rPr lang="en-US" sz="1400" i="1" dirty="0" smtClean="0">
                        <a:latin typeface="Cambria Math" panose="02040503050406030204" pitchFamily="18" charset="0"/>
                      </a:rPr>
                      <m:t>=80 </m:t>
                    </m:r>
                  </m:oMath>
                </a14:m>
                <a:r>
                  <a:rPr lang="en-US" sz="1400" dirty="0"/>
                  <a:t>POD modes.</a:t>
                </a:r>
              </a:p>
            </p:txBody>
          </p:sp>
        </mc:Choice>
        <mc:Fallback xmlns="">
          <p:sp>
            <p:nvSpPr>
              <p:cNvPr id="9" name="TextBox 8">
                <a:extLst>
                  <a:ext uri="{FF2B5EF4-FFF2-40B4-BE49-F238E27FC236}">
                    <a16:creationId xmlns:a16="http://schemas.microsoft.com/office/drawing/2014/main" id="{45642300-3694-550C-1AAE-ADCF386FC025}"/>
                  </a:ext>
                </a:extLst>
              </p:cNvPr>
              <p:cNvSpPr txBox="1">
                <a:spLocks noRot="1" noChangeAspect="1" noMove="1" noResize="1" noEditPoints="1" noAdjustHandles="1" noChangeArrowheads="1" noChangeShapeType="1" noTextEdit="1"/>
              </p:cNvSpPr>
              <p:nvPr/>
            </p:nvSpPr>
            <p:spPr>
              <a:xfrm>
                <a:off x="71019" y="3946767"/>
                <a:ext cx="6240496" cy="954107"/>
              </a:xfrm>
              <a:prstGeom prst="rect">
                <a:avLst/>
              </a:prstGeom>
              <a:blipFill>
                <a:blip r:embed="rId9"/>
                <a:stretch>
                  <a:fillRect t="-1274" b="-50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2B4FA8D-DB71-2A8B-4FAB-46F10D7B1E5F}"/>
                  </a:ext>
                </a:extLst>
              </p:cNvPr>
              <p:cNvSpPr txBox="1"/>
              <p:nvPr/>
            </p:nvSpPr>
            <p:spPr>
              <a:xfrm>
                <a:off x="64950" y="5076241"/>
                <a:ext cx="5805977" cy="1549207"/>
              </a:xfrm>
              <a:prstGeom prst="rect">
                <a:avLst/>
              </a:prstGeom>
              <a:noFill/>
            </p:spPr>
            <p:txBody>
              <a:bodyPr wrap="square">
                <a:spAutoFit/>
              </a:bodyPr>
              <a:lstStyle/>
              <a:p>
                <a:pPr marL="285750" indent="-285750">
                  <a:buFont typeface="Arial" panose="020B0604020202020204" pitchFamily="34" charset="0"/>
                  <a:buChar char="•"/>
                </a:pPr>
                <a:r>
                  <a:rPr lang="en-US" b="1" dirty="0"/>
                  <a:t>Schwarz iterations </a:t>
                </a:r>
                <a:r>
                  <a:rPr lang="en-US" dirty="0"/>
                  <a:t>decrease (very roughly) with </a:t>
                </a:r>
                <a14:m>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𝑁</m:t>
                        </m:r>
                      </m:e>
                      <m:sub>
                        <m:r>
                          <a:rPr lang="en-US" b="0" i="1" smtClean="0">
                            <a:latin typeface="Cambria Math" panose="02040503050406030204" pitchFamily="18" charset="0"/>
                          </a:rPr>
                          <m:t>𝑜</m:t>
                        </m:r>
                      </m:sub>
                      <m:sup>
                        <m:r>
                          <a:rPr lang="en-US" b="0" i="1" smtClean="0">
                            <a:latin typeface="Cambria Math" panose="02040503050406030204" pitchFamily="18" charset="0"/>
                          </a:rPr>
                          <m:t>0.25</m:t>
                        </m:r>
                      </m:sup>
                    </m:sSubSup>
                  </m:oMath>
                </a14:m>
                <a:r>
                  <a:rPr lang="en-US" b="1" dirty="0"/>
                  <a:t> </a:t>
                </a:r>
                <a:r>
                  <a:rPr lang="en-US" dirty="0"/>
                  <a:t>(figure, right) whereas evaluating </a:t>
                </a:r>
                <a14:m>
                  <m:oMath xmlns:m="http://schemas.openxmlformats.org/officeDocument/2006/math">
                    <m:r>
                      <a:rPr lang="en-US" b="1" i="1" smtClean="0">
                        <a:latin typeface="Cambria Math" panose="02040503050406030204" pitchFamily="18" charset="0"/>
                      </a:rPr>
                      <m:t>𝒓</m:t>
                    </m:r>
                    <m:r>
                      <a:rPr lang="en-US" b="0" i="1" smtClean="0">
                        <a:latin typeface="Cambria Math" panose="02040503050406030204" pitchFamily="18" charset="0"/>
                      </a:rPr>
                      <m:t>(</m:t>
                    </m:r>
                    <m:r>
                      <a:rPr lang="en-US" b="1" i="1" smtClean="0">
                        <a:latin typeface="Cambria Math" panose="02040503050406030204" pitchFamily="18" charset="0"/>
                      </a:rPr>
                      <m:t>𝒒</m:t>
                    </m:r>
                    <m:r>
                      <a:rPr lang="en-US" b="0" i="1" smtClean="0">
                        <a:latin typeface="Cambria Math" panose="02040503050406030204" pitchFamily="18" charset="0"/>
                      </a:rPr>
                      <m:t>)</m:t>
                    </m:r>
                  </m:oMath>
                </a14:m>
                <a:r>
                  <a:rPr lang="en-US" dirty="0"/>
                  <a:t> scales with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𝑁</m:t>
                        </m:r>
                      </m:e>
                      <m:sub>
                        <m:r>
                          <a:rPr lang="en-US" i="1">
                            <a:latin typeface="Cambria Math" panose="02040503050406030204" pitchFamily="18" charset="0"/>
                          </a:rPr>
                          <m:t>𝑜</m:t>
                        </m:r>
                      </m:sub>
                      <m:sup>
                        <m:r>
                          <a:rPr lang="en-US" b="0" i="1" smtClean="0">
                            <a:latin typeface="Cambria Math" panose="02040503050406030204" pitchFamily="18" charset="0"/>
                          </a:rPr>
                          <m:t>2</m:t>
                        </m:r>
                      </m:sup>
                    </m:sSubSup>
                  </m:oMath>
                </a14:m>
                <a:endParaRPr lang="en-US" b="0" dirty="0"/>
              </a:p>
              <a:p>
                <a:pPr marL="285750" indent="-285750">
                  <a:buFont typeface="Arial" panose="020B0604020202020204" pitchFamily="34" charset="0"/>
                  <a:buChar char="•"/>
                </a:pPr>
                <a:endParaRPr lang="en-US" sz="400" dirty="0"/>
              </a:p>
              <a:p>
                <a:pPr marL="742950" lvl="1" indent="-285750">
                  <a:buFont typeface="Wingdings" panose="05000000000000000000" pitchFamily="2" charset="2"/>
                  <a:buChar char="Ø"/>
                </a:pP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there is no reason not to do </a:t>
                </a:r>
                <a:r>
                  <a:rPr lang="en-US" b="1" dirty="0"/>
                  <a:t>non-overlapping coupling</a:t>
                </a:r>
                <a:r>
                  <a:rPr lang="en-US" dirty="0"/>
                  <a:t> for this problem</a:t>
                </a:r>
              </a:p>
            </p:txBody>
          </p:sp>
        </mc:Choice>
        <mc:Fallback xmlns="">
          <p:sp>
            <p:nvSpPr>
              <p:cNvPr id="13" name="TextBox 12">
                <a:extLst>
                  <a:ext uri="{FF2B5EF4-FFF2-40B4-BE49-F238E27FC236}">
                    <a16:creationId xmlns:a16="http://schemas.microsoft.com/office/drawing/2014/main" id="{22B4FA8D-DB71-2A8B-4FAB-46F10D7B1E5F}"/>
                  </a:ext>
                </a:extLst>
              </p:cNvPr>
              <p:cNvSpPr txBox="1">
                <a:spLocks noRot="1" noChangeAspect="1" noMove="1" noResize="1" noEditPoints="1" noAdjustHandles="1" noChangeArrowheads="1" noChangeShapeType="1" noTextEdit="1"/>
              </p:cNvSpPr>
              <p:nvPr/>
            </p:nvSpPr>
            <p:spPr>
              <a:xfrm>
                <a:off x="64950" y="5076241"/>
                <a:ext cx="5805977" cy="1549207"/>
              </a:xfrm>
              <a:prstGeom prst="rect">
                <a:avLst/>
              </a:prstGeom>
              <a:blipFill>
                <a:blip r:embed="rId10"/>
                <a:stretch>
                  <a:fillRect l="-735" t="-2756" r="-315" b="-4724"/>
                </a:stretch>
              </a:blipFill>
            </p:spPr>
            <p:txBody>
              <a:bodyPr/>
              <a:lstStyle/>
              <a:p>
                <a:r>
                  <a:rPr lang="en-US">
                    <a:noFill/>
                  </a:rPr>
                  <a:t> </a:t>
                </a:r>
              </a:p>
            </p:txBody>
          </p:sp>
        </mc:Fallback>
      </mc:AlternateContent>
      <p:pic>
        <p:nvPicPr>
          <p:cNvPr id="15" name="Picture 14">
            <a:extLst>
              <a:ext uri="{FF2B5EF4-FFF2-40B4-BE49-F238E27FC236}">
                <a16:creationId xmlns:a16="http://schemas.microsoft.com/office/drawing/2014/main" id="{1F05CC8B-D38A-1192-3018-13F4D1A20372}"/>
              </a:ext>
            </a:extLst>
          </p:cNvPr>
          <p:cNvPicPr>
            <a:picLocks noChangeAspect="1"/>
          </p:cNvPicPr>
          <p:nvPr/>
        </p:nvPicPr>
        <p:blipFill>
          <a:blip r:embed="rId11"/>
          <a:stretch>
            <a:fillRect/>
          </a:stretch>
        </p:blipFill>
        <p:spPr>
          <a:xfrm>
            <a:off x="9184702" y="3946767"/>
            <a:ext cx="2820327" cy="2033813"/>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0A01FD2-A080-0EAC-AF33-243E63F29304}"/>
                  </a:ext>
                </a:extLst>
              </p:cNvPr>
              <p:cNvSpPr txBox="1"/>
              <p:nvPr/>
            </p:nvSpPr>
            <p:spPr>
              <a:xfrm>
                <a:off x="6218438" y="6000128"/>
                <a:ext cx="5865091" cy="523220"/>
              </a:xfrm>
              <a:prstGeom prst="rect">
                <a:avLst/>
              </a:prstGeom>
              <a:noFill/>
            </p:spPr>
            <p:txBody>
              <a:bodyPr wrap="square" rtlCol="0">
                <a:spAutoFit/>
              </a:bodyPr>
              <a:lstStyle/>
              <a:p>
                <a:pPr algn="ctr"/>
                <a:r>
                  <a:rPr lang="en-US" sz="1400" i="1" dirty="0"/>
                  <a:t>Figures above: </a:t>
                </a:r>
                <a:r>
                  <a:rPr lang="en-US" sz="1400" dirty="0"/>
                  <a:t>relative error and average # Schwarz iterations as a function of </a:t>
                </a:r>
                <a14:m>
                  <m:oMath xmlns:m="http://schemas.openxmlformats.org/officeDocument/2006/math">
                    <m:r>
                      <a:rPr lang="en-US" sz="1400" b="0" i="1" smtClean="0">
                        <a:latin typeface="Cambria Math" panose="02040503050406030204" pitchFamily="18" charset="0"/>
                        <a:ea typeface="Cambria Math" panose="02040503050406030204" pitchFamily="18" charset="0"/>
                      </a:rPr>
                      <m:t>𝜇</m:t>
                    </m:r>
                  </m:oMath>
                </a14:m>
                <a:r>
                  <a:rPr lang="en-US" sz="1400" dirty="0"/>
                  <a:t> and </a:t>
                </a:r>
                <a14:m>
                  <m:oMath xmlns:m="http://schemas.openxmlformats.org/officeDocument/2006/math">
                    <m:sSub>
                      <m:sSubPr>
                        <m:ctrlPr>
                          <a:rPr lang="en-US" sz="1400" i="1">
                            <a:latin typeface="Cambria Math" panose="02040503050406030204" pitchFamily="18" charset="0"/>
                          </a:rPr>
                        </m:ctrlPr>
                      </m:sSubPr>
                      <m:e>
                        <m:r>
                          <a:rPr lang="en-US" sz="1400" b="0" i="1">
                            <a:latin typeface="Cambria Math" panose="02040503050406030204" pitchFamily="18" charset="0"/>
                          </a:rPr>
                          <m:t>𝑁</m:t>
                        </m:r>
                      </m:e>
                      <m:sub>
                        <m:r>
                          <a:rPr lang="en-US" sz="1400" b="0" i="1">
                            <a:latin typeface="Cambria Math" panose="02040503050406030204" pitchFamily="18" charset="0"/>
                          </a:rPr>
                          <m:t>𝑜</m:t>
                        </m:r>
                      </m:sub>
                    </m:sSub>
                    <m:r>
                      <a:rPr lang="en-US" sz="1400" b="1" i="0" smtClean="0">
                        <a:latin typeface="Cambria Math" panose="02040503050406030204" pitchFamily="18" charset="0"/>
                      </a:rPr>
                      <m:t>.  </m:t>
                    </m:r>
                  </m:oMath>
                </a14:m>
                <a:r>
                  <a:rPr lang="en-US" sz="1400" dirty="0"/>
                  <a:t> Black </a:t>
                </a:r>
                <a14:m>
                  <m:oMath xmlns:m="http://schemas.openxmlformats.org/officeDocument/2006/math">
                    <m:r>
                      <a:rPr lang="en-US" sz="1400" i="1">
                        <a:latin typeface="Cambria Math" panose="02040503050406030204" pitchFamily="18" charset="0"/>
                        <a:ea typeface="Cambria Math" panose="02040503050406030204" pitchFamily="18" charset="0"/>
                      </a:rPr>
                      <m:t>𝜇</m:t>
                    </m:r>
                  </m:oMath>
                </a14:m>
                <a:r>
                  <a:rPr lang="en-US" sz="1400" dirty="0"/>
                  <a:t>: training, red </a:t>
                </a:r>
                <a14:m>
                  <m:oMath xmlns:m="http://schemas.openxmlformats.org/officeDocument/2006/math">
                    <m:r>
                      <a:rPr lang="en-US" sz="1400" i="1">
                        <a:latin typeface="Cambria Math" panose="02040503050406030204" pitchFamily="18" charset="0"/>
                        <a:ea typeface="Cambria Math" panose="02040503050406030204" pitchFamily="18" charset="0"/>
                      </a:rPr>
                      <m:t>𝜇</m:t>
                    </m:r>
                  </m:oMath>
                </a14:m>
                <a:r>
                  <a:rPr lang="en-US" sz="1400" dirty="0"/>
                  <a:t>: testing.</a:t>
                </a:r>
              </a:p>
            </p:txBody>
          </p:sp>
        </mc:Choice>
        <mc:Fallback xmlns="">
          <p:sp>
            <p:nvSpPr>
              <p:cNvPr id="16" name="TextBox 15">
                <a:extLst>
                  <a:ext uri="{FF2B5EF4-FFF2-40B4-BE49-F238E27FC236}">
                    <a16:creationId xmlns:a16="http://schemas.microsoft.com/office/drawing/2014/main" id="{50A01FD2-A080-0EAC-AF33-243E63F29304}"/>
                  </a:ext>
                </a:extLst>
              </p:cNvPr>
              <p:cNvSpPr txBox="1">
                <a:spLocks noRot="1" noChangeAspect="1" noMove="1" noResize="1" noEditPoints="1" noAdjustHandles="1" noChangeArrowheads="1" noChangeShapeType="1" noTextEdit="1"/>
              </p:cNvSpPr>
              <p:nvPr/>
            </p:nvSpPr>
            <p:spPr>
              <a:xfrm>
                <a:off x="6218438" y="6000128"/>
                <a:ext cx="5865091" cy="523220"/>
              </a:xfrm>
              <a:prstGeom prst="rect">
                <a:avLst/>
              </a:prstGeom>
              <a:blipFill>
                <a:blip r:embed="rId12"/>
                <a:stretch>
                  <a:fillRect t="-2326" b="-10465"/>
                </a:stretch>
              </a:blipFill>
            </p:spPr>
            <p:txBody>
              <a:bodyPr/>
              <a:lstStyle/>
              <a:p>
                <a:r>
                  <a:rPr lang="en-US">
                    <a:noFill/>
                  </a:rPr>
                  <a:t> </a:t>
                </a:r>
              </a:p>
            </p:txBody>
          </p:sp>
        </mc:Fallback>
      </mc:AlternateContent>
    </p:spTree>
    <p:extLst>
      <p:ext uri="{BB962C8B-B14F-4D97-AF65-F5344CB8AC3E}">
        <p14:creationId xmlns:p14="http://schemas.microsoft.com/office/powerpoint/2010/main" val="1500326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66</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8" y="232552"/>
            <a:ext cx="10471608" cy="570225"/>
          </a:xfrm>
        </p:spPr>
        <p:txBody>
          <a:bodyPr/>
          <a:lstStyle/>
          <a:p>
            <a:r>
              <a:rPr lang="en-US" dirty="0"/>
              <a:t>Schwarz Boundary Sampling for All-HROM Coupling</a:t>
            </a:r>
          </a:p>
        </p:txBody>
      </p:sp>
      <p:sp>
        <p:nvSpPr>
          <p:cNvPr id="7" name="Slide Number Placeholder 3"/>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66</a:t>
            </a:fld>
            <a:endParaRPr lang="en-US" dirty="0"/>
          </a:p>
        </p:txBody>
      </p:sp>
      <p:sp>
        <p:nvSpPr>
          <p:cNvPr id="10" name="Rectangle 9">
            <a:extLst>
              <a:ext uri="{FF2B5EF4-FFF2-40B4-BE49-F238E27FC236}">
                <a16:creationId xmlns:a16="http://schemas.microsoft.com/office/drawing/2014/main" id="{B2445420-7CE3-2EEC-02A8-AD9FECB029AE}"/>
              </a:ext>
            </a:extLst>
          </p:cNvPr>
          <p:cNvSpPr/>
          <p:nvPr/>
        </p:nvSpPr>
        <p:spPr>
          <a:xfrm>
            <a:off x="5929745" y="2336800"/>
            <a:ext cx="2854036" cy="2382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94F545B-D743-DC01-536D-067275037A03}"/>
                  </a:ext>
                </a:extLst>
              </p:cNvPr>
              <p:cNvSpPr txBox="1"/>
              <p:nvPr/>
            </p:nvSpPr>
            <p:spPr>
              <a:xfrm>
                <a:off x="64951" y="5558847"/>
                <a:ext cx="11566589" cy="1046440"/>
              </a:xfrm>
              <a:prstGeom prst="rect">
                <a:avLst/>
              </a:prstGeom>
              <a:noFill/>
            </p:spPr>
            <p:txBody>
              <a:bodyPr wrap="square">
                <a:spAutoFit/>
              </a:bodyPr>
              <a:lstStyle/>
              <a:p>
                <a:pPr marL="285750" indent="-285750">
                  <a:buFont typeface="Arial" panose="020B0604020202020204" pitchFamily="34" charset="0"/>
                  <a:buChar char="•"/>
                </a:pPr>
                <a:r>
                  <a:rPr lang="en-US" dirty="0"/>
                  <a:t>Including </a:t>
                </a:r>
                <a:r>
                  <a:rPr lang="en-US" b="1" dirty="0"/>
                  <a:t>too many Schwarz boundary points </a:t>
                </a:r>
                <a:r>
                  <a:rPr lang="en-US" dirty="0"/>
                  <a:t>(</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𝑏</m:t>
                        </m:r>
                      </m:sub>
                    </m:sSub>
                  </m:oMath>
                </a14:m>
                <a:r>
                  <a:rPr lang="en-US" dirty="0"/>
                  <a:t>) in sample mesh given </a:t>
                </a:r>
                <a:r>
                  <a:rPr lang="en-US" b="1" dirty="0"/>
                  <a:t>fixed budget </a:t>
                </a:r>
                <a:r>
                  <a:rPr lang="en-US" dirty="0"/>
                  <a:t>of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b="0" i="1" smtClean="0">
                            <a:latin typeface="Cambria Math" panose="02040503050406030204" pitchFamily="18" charset="0"/>
                          </a:rPr>
                          <m:t>𝑠</m:t>
                        </m:r>
                      </m:sub>
                    </m:sSub>
                  </m:oMath>
                </a14:m>
                <a:r>
                  <a:rPr lang="en-US" dirty="0"/>
                  <a:t> sample mesh points may lead to </a:t>
                </a:r>
                <a:r>
                  <a:rPr lang="en-US" b="1" dirty="0"/>
                  <a:t>too few sample mesh points </a:t>
                </a:r>
                <a:r>
                  <a:rPr lang="en-US" dirty="0"/>
                  <a:t>in </a:t>
                </a:r>
                <a:r>
                  <a:rPr lang="en-US" b="1" dirty="0"/>
                  <a:t>interior</a:t>
                </a:r>
              </a:p>
              <a:p>
                <a:pPr marL="285750" indent="-285750">
                  <a:buFont typeface="Arial" panose="020B0604020202020204" pitchFamily="34" charset="0"/>
                  <a:buChar char="•"/>
                </a:pPr>
                <a:endParaRPr lang="en-US" sz="400" b="1" dirty="0"/>
              </a:p>
              <a:p>
                <a:pPr marL="285750" indent="-285750">
                  <a:buFont typeface="Arial" panose="020B0604020202020204" pitchFamily="34" charset="0"/>
                  <a:buChar char="•"/>
                </a:pPr>
                <a:endParaRPr lang="en-US" sz="400" b="1" dirty="0"/>
              </a:p>
              <a:p>
                <a:pPr marL="285750" indent="-285750">
                  <a:buFont typeface="Arial" panose="020B0604020202020204" pitchFamily="34" charset="0"/>
                  <a:buChar char="•"/>
                </a:pPr>
                <a:r>
                  <a:rPr lang="en-US" dirty="0"/>
                  <a:t>For SWE problem, we can get away with </a:t>
                </a:r>
                <a14:m>
                  <m:oMath xmlns:m="http://schemas.openxmlformats.org/officeDocument/2006/math">
                    <m:r>
                      <a:rPr lang="en-US" b="1" i="1" smtClean="0">
                        <a:latin typeface="Cambria Math" panose="02040503050406030204" pitchFamily="18" charset="0"/>
                        <a:ea typeface="Cambria Math" panose="02040503050406030204" pitchFamily="18" charset="0"/>
                      </a:rPr>
                      <m:t>~</m:t>
                    </m:r>
                  </m:oMath>
                </a14:m>
                <a:r>
                  <a:rPr lang="en-US" b="1" dirty="0"/>
                  <a:t>10% boundary sampling </a:t>
                </a:r>
                <a:r>
                  <a:rPr lang="en-US" dirty="0"/>
                  <a:t>(movie above, right-most frame)</a:t>
                </a:r>
                <a:endParaRPr lang="en-US" b="1" dirty="0"/>
              </a:p>
            </p:txBody>
          </p:sp>
        </mc:Choice>
        <mc:Fallback xmlns="">
          <p:sp>
            <p:nvSpPr>
              <p:cNvPr id="9" name="TextBox 8">
                <a:extLst>
                  <a:ext uri="{FF2B5EF4-FFF2-40B4-BE49-F238E27FC236}">
                    <a16:creationId xmlns:a16="http://schemas.microsoft.com/office/drawing/2014/main" id="{094F545B-D743-DC01-536D-067275037A03}"/>
                  </a:ext>
                </a:extLst>
              </p:cNvPr>
              <p:cNvSpPr txBox="1">
                <a:spLocks noRot="1" noChangeAspect="1" noMove="1" noResize="1" noEditPoints="1" noAdjustHandles="1" noChangeArrowheads="1" noChangeShapeType="1" noTextEdit="1"/>
              </p:cNvSpPr>
              <p:nvPr/>
            </p:nvSpPr>
            <p:spPr>
              <a:xfrm>
                <a:off x="64951" y="5558847"/>
                <a:ext cx="11566589" cy="1046440"/>
              </a:xfrm>
              <a:prstGeom prst="rect">
                <a:avLst/>
              </a:prstGeom>
              <a:blipFill>
                <a:blip r:embed="rId5"/>
                <a:stretch>
                  <a:fillRect l="-369" t="-4070" b="-7558"/>
                </a:stretch>
              </a:blipFill>
            </p:spPr>
            <p:txBody>
              <a:bodyPr/>
              <a:lstStyle/>
              <a:p>
                <a:r>
                  <a:rPr lang="en-US">
                    <a:noFill/>
                  </a:rPr>
                  <a:t> </a:t>
                </a:r>
              </a:p>
            </p:txBody>
          </p:sp>
        </mc:Fallback>
      </mc:AlternateContent>
      <p:sp>
        <p:nvSpPr>
          <p:cNvPr id="14" name="Rectangle 13">
            <a:extLst>
              <a:ext uri="{FF2B5EF4-FFF2-40B4-BE49-F238E27FC236}">
                <a16:creationId xmlns:a16="http://schemas.microsoft.com/office/drawing/2014/main" id="{0EFC1109-0D77-2C65-B603-DCB9828792B5}"/>
              </a:ext>
            </a:extLst>
          </p:cNvPr>
          <p:cNvSpPr/>
          <p:nvPr/>
        </p:nvSpPr>
        <p:spPr>
          <a:xfrm>
            <a:off x="5943605" y="2267531"/>
            <a:ext cx="2854036" cy="2382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537F941-F460-510A-E2B5-91DEFC3162C3}"/>
              </a:ext>
            </a:extLst>
          </p:cNvPr>
          <p:cNvSpPr txBox="1"/>
          <p:nvPr/>
        </p:nvSpPr>
        <p:spPr>
          <a:xfrm>
            <a:off x="71667" y="1558083"/>
            <a:ext cx="11769570" cy="1046440"/>
          </a:xfrm>
          <a:prstGeom prst="rect">
            <a:avLst/>
          </a:prstGeom>
          <a:noFill/>
        </p:spPr>
        <p:txBody>
          <a:bodyPr wrap="square" rtlCol="0">
            <a:spAutoFit/>
          </a:bodyPr>
          <a:lstStyle/>
          <a:p>
            <a:pPr marL="285750" indent="-285750">
              <a:buFont typeface="Arial" panose="020B0604020202020204" pitchFamily="34" charset="0"/>
              <a:buChar char="•"/>
            </a:pPr>
            <a:r>
              <a:rPr lang="en-US" b="1" dirty="0"/>
              <a:t>Naïve/sparsely-sampled </a:t>
            </a:r>
            <a:r>
              <a:rPr lang="en-US" dirty="0"/>
              <a:t>Schwarz boundary results in </a:t>
            </a:r>
            <a:r>
              <a:rPr lang="en-US" b="1" dirty="0"/>
              <a:t>failure</a:t>
            </a:r>
            <a:r>
              <a:rPr lang="en-US" dirty="0"/>
              <a:t> to transmit coupling information during Schwarz</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p:txBody>
      </p:sp>
      <p:pic>
        <p:nvPicPr>
          <p:cNvPr id="6" name="hyper_decomp_contours_compare_domrate_new">
            <a:hlinkClick r:id="" action="ppaction://media"/>
            <a:extLst>
              <a:ext uri="{FF2B5EF4-FFF2-40B4-BE49-F238E27FC236}">
                <a16:creationId xmlns:a16="http://schemas.microsoft.com/office/drawing/2014/main" id="{47467E94-6D06-1A0D-0828-F818A57A784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34866" y="1883063"/>
            <a:ext cx="7878618" cy="2954482"/>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C5FFF7B-AEB7-E441-B81B-24F18ECEDD37}"/>
                  </a:ext>
                </a:extLst>
              </p:cNvPr>
              <p:cNvSpPr txBox="1"/>
              <p:nvPr/>
            </p:nvSpPr>
            <p:spPr>
              <a:xfrm>
                <a:off x="782647" y="4837544"/>
                <a:ext cx="7730837" cy="563744"/>
              </a:xfrm>
              <a:prstGeom prst="rect">
                <a:avLst/>
              </a:prstGeom>
              <a:noFill/>
            </p:spPr>
            <p:txBody>
              <a:bodyPr wrap="square" rtlCol="0">
                <a:spAutoFit/>
              </a:bodyPr>
              <a:lstStyle/>
              <a:p>
                <a:pPr algn="ctr"/>
                <a:r>
                  <a:rPr lang="en-US" sz="1500" i="1" dirty="0"/>
                  <a:t>Movie above: </a:t>
                </a:r>
                <a:r>
                  <a:rPr lang="en-US" sz="1500" dirty="0"/>
                  <a:t>FOM (left), all HROM with </a:t>
                </a:r>
                <a14:m>
                  <m:oMath xmlns:m="http://schemas.openxmlformats.org/officeDocument/2006/math">
                    <m:sSub>
                      <m:sSubPr>
                        <m:ctrlPr>
                          <a:rPr lang="en-US" sz="1500" i="1" smtClean="0">
                            <a:latin typeface="Cambria Math" panose="02040503050406030204" pitchFamily="18" charset="0"/>
                          </a:rPr>
                        </m:ctrlPr>
                      </m:sSubPr>
                      <m:e>
                        <m:r>
                          <a:rPr lang="en-US" sz="1500" b="0" i="1" smtClean="0">
                            <a:latin typeface="Cambria Math" panose="02040503050406030204" pitchFamily="18" charset="0"/>
                          </a:rPr>
                          <m:t>𝑁</m:t>
                        </m:r>
                      </m:e>
                      <m:sub>
                        <m:r>
                          <a:rPr lang="en-US" sz="1500" b="0" i="1" smtClean="0">
                            <a:latin typeface="Cambria Math" panose="02040503050406030204" pitchFamily="18" charset="0"/>
                          </a:rPr>
                          <m:t>𝑏</m:t>
                        </m:r>
                      </m:sub>
                    </m:sSub>
                    <m:r>
                      <a:rPr lang="en-US" sz="1500" b="0" i="1" smtClean="0">
                        <a:latin typeface="Cambria Math" panose="02040503050406030204" pitchFamily="18" charset="0"/>
                      </a:rPr>
                      <m:t>=5%</m:t>
                    </m:r>
                  </m:oMath>
                </a14:m>
                <a:r>
                  <a:rPr lang="en-US" sz="1500" dirty="0"/>
                  <a:t> (middle) and all HROM with </a:t>
                </a:r>
                <a14:m>
                  <m:oMath xmlns:m="http://schemas.openxmlformats.org/officeDocument/2006/math">
                    <m:sSub>
                      <m:sSubPr>
                        <m:ctrlPr>
                          <a:rPr lang="en-US" sz="1500" i="1">
                            <a:latin typeface="Cambria Math" panose="02040503050406030204" pitchFamily="18" charset="0"/>
                          </a:rPr>
                        </m:ctrlPr>
                      </m:sSubPr>
                      <m:e>
                        <m:r>
                          <a:rPr lang="en-US" sz="1500" i="1">
                            <a:latin typeface="Cambria Math" panose="02040503050406030204" pitchFamily="18" charset="0"/>
                          </a:rPr>
                          <m:t>𝑁</m:t>
                        </m:r>
                      </m:e>
                      <m:sub>
                        <m:r>
                          <a:rPr lang="en-US" sz="1500" i="1">
                            <a:latin typeface="Cambria Math" panose="02040503050406030204" pitchFamily="18" charset="0"/>
                          </a:rPr>
                          <m:t>𝑏</m:t>
                        </m:r>
                      </m:sub>
                    </m:sSub>
                    <m:r>
                      <a:rPr lang="en-US" sz="1500" b="0" i="1" smtClean="0">
                        <a:latin typeface="Cambria Math" panose="02040503050406030204" pitchFamily="18" charset="0"/>
                      </a:rPr>
                      <m:t>=10%</m:t>
                    </m:r>
                  </m:oMath>
                </a14:m>
                <a:r>
                  <a:rPr lang="en-US" sz="1500" dirty="0"/>
                  <a:t> (left).  ROMs have </a:t>
                </a:r>
                <a14:m>
                  <m:oMath xmlns:m="http://schemas.openxmlformats.org/officeDocument/2006/math">
                    <m:r>
                      <a:rPr lang="en-US" sz="1500" i="1" dirty="0" smtClean="0">
                        <a:latin typeface="Cambria Math" panose="02040503050406030204" pitchFamily="18" charset="0"/>
                      </a:rPr>
                      <m:t>𝐾</m:t>
                    </m:r>
                    <m:r>
                      <a:rPr lang="en-US" sz="1500" i="1" dirty="0" smtClean="0">
                        <a:latin typeface="Cambria Math" panose="02040503050406030204" pitchFamily="18" charset="0"/>
                      </a:rPr>
                      <m:t>=100 </m:t>
                    </m:r>
                  </m:oMath>
                </a14:m>
                <a:r>
                  <a:rPr lang="en-US" sz="1500" dirty="0"/>
                  <a:t>modes and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𝑁</m:t>
                        </m:r>
                      </m:e>
                      <m:sub>
                        <m:r>
                          <a:rPr lang="en-US" sz="1600" i="1">
                            <a:latin typeface="Cambria Math" panose="02040503050406030204" pitchFamily="18" charset="0"/>
                          </a:rPr>
                          <m:t>𝑠</m:t>
                        </m:r>
                      </m:sub>
                    </m:sSub>
                    <m:r>
                      <a:rPr lang="en-US" sz="1600" b="0" i="1" smtClean="0">
                        <a:latin typeface="Cambria Math" panose="02040503050406030204" pitchFamily="18" charset="0"/>
                      </a:rPr>
                      <m:t>=0.5%</m:t>
                    </m:r>
                    <m:r>
                      <a:rPr lang="en-US" sz="1600" b="0" i="1" smtClean="0">
                        <a:latin typeface="Cambria Math" panose="02040503050406030204" pitchFamily="18" charset="0"/>
                      </a:rPr>
                      <m:t>𝑁</m:t>
                    </m:r>
                  </m:oMath>
                </a14:m>
                <a:r>
                  <a:rPr lang="en-US" sz="1500" dirty="0"/>
                  <a:t> sample mesh points.</a:t>
                </a:r>
              </a:p>
            </p:txBody>
          </p:sp>
        </mc:Choice>
        <mc:Fallback xmlns="">
          <p:sp>
            <p:nvSpPr>
              <p:cNvPr id="8" name="TextBox 7">
                <a:extLst>
                  <a:ext uri="{FF2B5EF4-FFF2-40B4-BE49-F238E27FC236}">
                    <a16:creationId xmlns:a16="http://schemas.microsoft.com/office/drawing/2014/main" id="{EC5FFF7B-AEB7-E441-B81B-24F18ECEDD37}"/>
                  </a:ext>
                </a:extLst>
              </p:cNvPr>
              <p:cNvSpPr txBox="1">
                <a:spLocks noRot="1" noChangeAspect="1" noMove="1" noResize="1" noEditPoints="1" noAdjustHandles="1" noChangeArrowheads="1" noChangeShapeType="1" noTextEdit="1"/>
              </p:cNvSpPr>
              <p:nvPr/>
            </p:nvSpPr>
            <p:spPr>
              <a:xfrm>
                <a:off x="782647" y="4837544"/>
                <a:ext cx="7730837" cy="563744"/>
              </a:xfrm>
              <a:prstGeom prst="rect">
                <a:avLst/>
              </a:prstGeom>
              <a:blipFill>
                <a:blip r:embed="rId7"/>
                <a:stretch>
                  <a:fillRect t="-3261" b="-10870"/>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EAAD1451-67BA-D05B-1E8E-C1D981595A90}"/>
              </a:ext>
            </a:extLst>
          </p:cNvPr>
          <p:cNvPicPr>
            <a:picLocks noChangeAspect="1"/>
          </p:cNvPicPr>
          <p:nvPr/>
        </p:nvPicPr>
        <p:blipFill>
          <a:blip r:embed="rId8"/>
          <a:stretch>
            <a:fillRect/>
          </a:stretch>
        </p:blipFill>
        <p:spPr>
          <a:xfrm>
            <a:off x="8841060" y="1957874"/>
            <a:ext cx="2926080" cy="2926080"/>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6913D41-D2C9-3079-121E-545633707B3C}"/>
                  </a:ext>
                </a:extLst>
              </p:cNvPr>
              <p:cNvSpPr txBox="1"/>
              <p:nvPr/>
            </p:nvSpPr>
            <p:spPr>
              <a:xfrm>
                <a:off x="8783781" y="4719782"/>
                <a:ext cx="3040638" cy="523220"/>
              </a:xfrm>
              <a:prstGeom prst="rect">
                <a:avLst/>
              </a:prstGeom>
              <a:noFill/>
            </p:spPr>
            <p:txBody>
              <a:bodyPr wrap="square" rtlCol="0">
                <a:spAutoFit/>
              </a:bodyPr>
              <a:lstStyle/>
              <a:p>
                <a:pPr algn="ctr"/>
                <a:r>
                  <a:rPr lang="en-US" sz="1400" i="1" dirty="0"/>
                  <a:t>Figure above</a:t>
                </a:r>
                <a:r>
                  <a:rPr lang="en-US" sz="1400" dirty="0"/>
                  <a:t>: example sample mesh with sampling rate </a:t>
                </a:r>
                <a14:m>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𝑁</m:t>
                        </m:r>
                      </m:e>
                      <m:sub>
                        <m:r>
                          <a:rPr lang="en-US" sz="1400" b="0" i="1" smtClean="0">
                            <a:latin typeface="Cambria Math" panose="02040503050406030204" pitchFamily="18" charset="0"/>
                          </a:rPr>
                          <m:t>𝑏</m:t>
                        </m:r>
                      </m:sub>
                    </m:sSub>
                    <m:r>
                      <a:rPr lang="en-US" sz="1400" b="0" i="1" smtClean="0">
                        <a:latin typeface="Cambria Math" panose="02040503050406030204" pitchFamily="18" charset="0"/>
                      </a:rPr>
                      <m:t>=10%</m:t>
                    </m:r>
                  </m:oMath>
                </a14:m>
                <a:r>
                  <a:rPr lang="en-US" sz="1400" dirty="0"/>
                  <a:t> </a:t>
                </a:r>
              </a:p>
            </p:txBody>
          </p:sp>
        </mc:Choice>
        <mc:Fallback xmlns="">
          <p:sp>
            <p:nvSpPr>
              <p:cNvPr id="11" name="TextBox 10">
                <a:extLst>
                  <a:ext uri="{FF2B5EF4-FFF2-40B4-BE49-F238E27FC236}">
                    <a16:creationId xmlns:a16="http://schemas.microsoft.com/office/drawing/2014/main" id="{A6913D41-D2C9-3079-121E-545633707B3C}"/>
                  </a:ext>
                </a:extLst>
              </p:cNvPr>
              <p:cNvSpPr txBox="1">
                <a:spLocks noRot="1" noChangeAspect="1" noMove="1" noResize="1" noEditPoints="1" noAdjustHandles="1" noChangeArrowheads="1" noChangeShapeType="1" noTextEdit="1"/>
              </p:cNvSpPr>
              <p:nvPr/>
            </p:nvSpPr>
            <p:spPr>
              <a:xfrm>
                <a:off x="8783781" y="4719782"/>
                <a:ext cx="3040638" cy="523220"/>
              </a:xfrm>
              <a:prstGeom prst="rect">
                <a:avLst/>
              </a:prstGeom>
              <a:blipFill>
                <a:blip r:embed="rId9"/>
                <a:stretch>
                  <a:fillRect t="-3488" b="-10465"/>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E5E0E434-1D14-83C9-453B-7A7C30CD1F20}"/>
              </a:ext>
            </a:extLst>
          </p:cNvPr>
          <p:cNvSpPr txBox="1"/>
          <p:nvPr/>
        </p:nvSpPr>
        <p:spPr>
          <a:xfrm>
            <a:off x="2344629" y="802777"/>
            <a:ext cx="7502742" cy="646331"/>
          </a:xfrm>
          <a:prstGeom prst="rect">
            <a:avLst/>
          </a:prstGeom>
          <a:solidFill>
            <a:schemeClr val="accent3">
              <a:lumMod val="20000"/>
              <a:lumOff val="80000"/>
            </a:schemeClr>
          </a:solidFill>
        </p:spPr>
        <p:txBody>
          <a:bodyPr wrap="square" rtlCol="0">
            <a:spAutoFit/>
          </a:bodyPr>
          <a:lstStyle/>
          <a:p>
            <a:pPr algn="ctr"/>
            <a:r>
              <a:rPr lang="en-US" b="1" i="1" u="sng" dirty="0"/>
              <a:t>Key question</a:t>
            </a:r>
            <a:r>
              <a:rPr lang="en-US" b="1" dirty="0"/>
              <a:t>:</a:t>
            </a:r>
            <a:r>
              <a:rPr lang="en-US" b="1" i="1" dirty="0"/>
              <a:t> </a:t>
            </a:r>
            <a:r>
              <a:rPr lang="en-US" dirty="0"/>
              <a:t>how many </a:t>
            </a:r>
            <a:r>
              <a:rPr lang="en-US" b="1" dirty="0"/>
              <a:t>Schwarz boundary points </a:t>
            </a:r>
            <a:r>
              <a:rPr lang="en-US" dirty="0"/>
              <a:t>need to be included in </a:t>
            </a:r>
            <a:r>
              <a:rPr lang="en-US" b="1" dirty="0"/>
              <a:t>sample mesh</a:t>
            </a:r>
            <a:r>
              <a:rPr lang="en-US" dirty="0"/>
              <a:t> when performing HROM coupling?</a:t>
            </a:r>
          </a:p>
        </p:txBody>
      </p:sp>
    </p:spTree>
    <p:extLst>
      <p:ext uri="{BB962C8B-B14F-4D97-AF65-F5344CB8AC3E}">
        <p14:creationId xmlns:p14="http://schemas.microsoft.com/office/powerpoint/2010/main" val="44827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67</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8" y="232552"/>
            <a:ext cx="10471608" cy="570225"/>
          </a:xfrm>
        </p:spPr>
        <p:txBody>
          <a:bodyPr/>
          <a:lstStyle/>
          <a:p>
            <a:r>
              <a:rPr lang="en-US" dirty="0"/>
              <a:t>Coupled HROM Performance</a:t>
            </a:r>
          </a:p>
        </p:txBody>
      </p:sp>
      <p:sp>
        <p:nvSpPr>
          <p:cNvPr id="7" name="Slide Number Placeholder 3"/>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67</a:t>
            </a:fld>
            <a:endParaRPr lang="en-US" dirty="0"/>
          </a:p>
        </p:txBody>
      </p:sp>
      <p:sp>
        <p:nvSpPr>
          <p:cNvPr id="10" name="Rectangle 9">
            <a:extLst>
              <a:ext uri="{FF2B5EF4-FFF2-40B4-BE49-F238E27FC236}">
                <a16:creationId xmlns:a16="http://schemas.microsoft.com/office/drawing/2014/main" id="{B2445420-7CE3-2EEC-02A8-AD9FECB029AE}"/>
              </a:ext>
            </a:extLst>
          </p:cNvPr>
          <p:cNvSpPr/>
          <p:nvPr/>
        </p:nvSpPr>
        <p:spPr>
          <a:xfrm>
            <a:off x="5929745" y="2336800"/>
            <a:ext cx="2854036" cy="2382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EFC1109-0D77-2C65-B603-DCB9828792B5}"/>
              </a:ext>
            </a:extLst>
          </p:cNvPr>
          <p:cNvSpPr/>
          <p:nvPr/>
        </p:nvSpPr>
        <p:spPr>
          <a:xfrm>
            <a:off x="5943605" y="2267531"/>
            <a:ext cx="2854036" cy="2382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8CE760DF-37C9-CE81-60EF-EAD1C3605E71}"/>
              </a:ext>
            </a:extLst>
          </p:cNvPr>
          <p:cNvPicPr>
            <a:picLocks noChangeAspect="1"/>
          </p:cNvPicPr>
          <p:nvPr/>
        </p:nvPicPr>
        <p:blipFill>
          <a:blip r:embed="rId3"/>
          <a:stretch>
            <a:fillRect/>
          </a:stretch>
        </p:blipFill>
        <p:spPr>
          <a:xfrm>
            <a:off x="100474" y="956333"/>
            <a:ext cx="5544101" cy="3865445"/>
          </a:xfrm>
          <a:prstGeom prst="rect">
            <a:avLst/>
          </a:prstGeom>
        </p:spPr>
      </p:pic>
      <p:pic>
        <p:nvPicPr>
          <p:cNvPr id="18" name="Picture 17">
            <a:extLst>
              <a:ext uri="{FF2B5EF4-FFF2-40B4-BE49-F238E27FC236}">
                <a16:creationId xmlns:a16="http://schemas.microsoft.com/office/drawing/2014/main" id="{69EE8A69-53B3-1361-8924-9306F1170B84}"/>
              </a:ext>
            </a:extLst>
          </p:cNvPr>
          <p:cNvPicPr>
            <a:picLocks noChangeAspect="1"/>
          </p:cNvPicPr>
          <p:nvPr/>
        </p:nvPicPr>
        <p:blipFill>
          <a:blip r:embed="rId4"/>
          <a:stretch>
            <a:fillRect/>
          </a:stretch>
        </p:blipFill>
        <p:spPr>
          <a:xfrm>
            <a:off x="6061636" y="802777"/>
            <a:ext cx="5444289" cy="4019700"/>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73B5F8D-D4D6-5154-DB6B-D959E69AFED4}"/>
                  </a:ext>
                </a:extLst>
              </p:cNvPr>
              <p:cNvSpPr txBox="1"/>
              <p:nvPr/>
            </p:nvSpPr>
            <p:spPr>
              <a:xfrm>
                <a:off x="415637" y="5159714"/>
                <a:ext cx="10976851" cy="1354217"/>
              </a:xfrm>
              <a:prstGeom prst="rect">
                <a:avLst/>
              </a:prstGeom>
              <a:noFill/>
            </p:spPr>
            <p:txBody>
              <a:bodyPr wrap="none" rtlCol="0">
                <a:spAutoFit/>
              </a:bodyPr>
              <a:lstStyle/>
              <a:p>
                <a:pPr marL="285750" indent="-285750">
                  <a:buFont typeface="Arial" panose="020B0604020202020204" pitchFamily="34" charset="0"/>
                  <a:buChar char="•"/>
                </a:pPr>
                <a:r>
                  <a:rPr lang="en-US" sz="2200" dirty="0"/>
                  <a:t>For a fixed ROM dimension, Schwarz delivers </a:t>
                </a:r>
                <a:r>
                  <a:rPr lang="en-US" sz="2200" b="1" dirty="0"/>
                  <a:t>lower error </a:t>
                </a:r>
                <a:r>
                  <a:rPr lang="en-US" sz="2200" dirty="0"/>
                  <a:t>and </a:t>
                </a:r>
                <a:r>
                  <a:rPr lang="en-US" sz="2200" b="1" dirty="0"/>
                  <a:t>comparable cost</a:t>
                </a:r>
                <a:r>
                  <a:rPr lang="en-US" sz="2200" dirty="0"/>
                  <a:t>!</a:t>
                </a:r>
              </a:p>
              <a:p>
                <a:endParaRPr lang="en-US" sz="400" dirty="0"/>
              </a:p>
              <a:p>
                <a:endParaRPr lang="en-US" sz="400" dirty="0"/>
              </a:p>
              <a:p>
                <a:pPr marL="285750" indent="-285750">
                  <a:buFont typeface="Arial" panose="020B0604020202020204" pitchFamily="34" charset="0"/>
                  <a:buChar char="•"/>
                </a:pPr>
                <a:r>
                  <a:rPr lang="en-US" sz="2200" dirty="0"/>
                  <a:t>There are noticeable </a:t>
                </a:r>
                <a:r>
                  <a:rPr lang="en-US" sz="2200" b="1" dirty="0"/>
                  <a:t>cost savings </a:t>
                </a:r>
                <a:r>
                  <a:rPr lang="en-US" sz="2200" dirty="0"/>
                  <a:t>relative to </a:t>
                </a:r>
                <a:r>
                  <a:rPr lang="en-US" sz="2200" b="1" dirty="0"/>
                  <a:t>monolithic FOM</a:t>
                </a:r>
                <a:r>
                  <a:rPr lang="en-US" sz="2200" dirty="0"/>
                  <a:t>!</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sz="2200" dirty="0"/>
                  <a:t>Accuracy similar for </a:t>
                </a:r>
                <a:r>
                  <a:rPr lang="en-US" sz="2200" b="1" dirty="0"/>
                  <a:t>predictive </a:t>
                </a:r>
                <a14:m>
                  <m:oMath xmlns:m="http://schemas.openxmlformats.org/officeDocument/2006/math">
                    <m:r>
                      <a:rPr lang="en-US" sz="2200" b="0" i="1" smtClean="0">
                        <a:latin typeface="Cambria Math" panose="02040503050406030204" pitchFamily="18" charset="0"/>
                        <a:ea typeface="Cambria Math" panose="02040503050406030204" pitchFamily="18" charset="0"/>
                      </a:rPr>
                      <m:t>𝜇</m:t>
                    </m:r>
                  </m:oMath>
                </a14:m>
                <a:r>
                  <a:rPr lang="en-US" sz="2200" dirty="0"/>
                  <a:t> (red) and </a:t>
                </a:r>
                <a:r>
                  <a:rPr lang="en-US" sz="2200" b="1" dirty="0"/>
                  <a:t>non-predictive </a:t>
                </a:r>
                <a14:m>
                  <m:oMath xmlns:m="http://schemas.openxmlformats.org/officeDocument/2006/math">
                    <m:r>
                      <a:rPr lang="en-US" sz="2200" i="1">
                        <a:latin typeface="Cambria Math" panose="02040503050406030204" pitchFamily="18" charset="0"/>
                        <a:ea typeface="Cambria Math" panose="02040503050406030204" pitchFamily="18" charset="0"/>
                      </a:rPr>
                      <m:t>𝜇</m:t>
                    </m:r>
                  </m:oMath>
                </a14:m>
                <a:r>
                  <a:rPr lang="en-US" sz="2200" dirty="0"/>
                  <a:t> (black) cases.</a:t>
                </a:r>
              </a:p>
            </p:txBody>
          </p:sp>
        </mc:Choice>
        <mc:Fallback xmlns="">
          <p:sp>
            <p:nvSpPr>
              <p:cNvPr id="19" name="TextBox 18">
                <a:extLst>
                  <a:ext uri="{FF2B5EF4-FFF2-40B4-BE49-F238E27FC236}">
                    <a16:creationId xmlns:a16="http://schemas.microsoft.com/office/drawing/2014/main" id="{773B5F8D-D4D6-5154-DB6B-D959E69AFED4}"/>
                  </a:ext>
                </a:extLst>
              </p:cNvPr>
              <p:cNvSpPr txBox="1">
                <a:spLocks noRot="1" noChangeAspect="1" noMove="1" noResize="1" noEditPoints="1" noAdjustHandles="1" noChangeArrowheads="1" noChangeShapeType="1" noTextEdit="1"/>
              </p:cNvSpPr>
              <p:nvPr/>
            </p:nvSpPr>
            <p:spPr>
              <a:xfrm>
                <a:off x="415637" y="5159714"/>
                <a:ext cx="10976851" cy="1354217"/>
              </a:xfrm>
              <a:prstGeom prst="rect">
                <a:avLst/>
              </a:prstGeom>
              <a:blipFill>
                <a:blip r:embed="rId5"/>
                <a:stretch>
                  <a:fillRect l="-611" t="-3139" b="-76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0E663BD9-56CA-F065-EEE0-9655F7EEF8FD}"/>
                  </a:ext>
                </a:extLst>
              </p:cNvPr>
              <p:cNvSpPr txBox="1"/>
              <p:nvPr/>
            </p:nvSpPr>
            <p:spPr>
              <a:xfrm>
                <a:off x="1385455" y="2520239"/>
                <a:ext cx="2026965" cy="584775"/>
              </a:xfrm>
              <a:prstGeom prst="rect">
                <a:avLst/>
              </a:prstGeom>
              <a:noFill/>
            </p:spPr>
            <p:txBody>
              <a:bodyPr wrap="none" rtlCol="0">
                <a:spAutoFit/>
              </a:bodyPr>
              <a:lstStyle/>
              <a:p>
                <a:r>
                  <a:rPr lang="en-US" sz="1600" dirty="0"/>
                  <a:t>Solid: </a:t>
                </a:r>
                <a14:m>
                  <m:oMath xmlns:m="http://schemas.openxmlformats.org/officeDocument/2006/math">
                    <m:sSub>
                      <m:sSubPr>
                        <m:ctrlPr>
                          <a:rPr lang="en-US" sz="1600" i="1">
                            <a:latin typeface="Cambria Math" panose="02040503050406030204" pitchFamily="18" charset="0"/>
                          </a:rPr>
                        </m:ctrlPr>
                      </m:sSubPr>
                      <m:e>
                        <m:r>
                          <a:rPr lang="en-US" sz="1600" b="0" i="1" smtClean="0">
                            <a:latin typeface="Cambria Math" panose="02040503050406030204" pitchFamily="18" charset="0"/>
                          </a:rPr>
                          <m:t>     </m:t>
                        </m:r>
                        <m:r>
                          <a:rPr lang="en-US" sz="1600" i="1">
                            <a:latin typeface="Cambria Math" panose="02040503050406030204" pitchFamily="18" charset="0"/>
                          </a:rPr>
                          <m:t>𝑁</m:t>
                        </m:r>
                      </m:e>
                      <m:sub>
                        <m:r>
                          <a:rPr lang="en-US" sz="1600" i="1">
                            <a:latin typeface="Cambria Math" panose="02040503050406030204" pitchFamily="18" charset="0"/>
                          </a:rPr>
                          <m:t>𝑠</m:t>
                        </m:r>
                      </m:sub>
                    </m:sSub>
                    <m:r>
                      <a:rPr lang="en-US" sz="1600" b="0" i="1" smtClean="0">
                        <a:latin typeface="Cambria Math" panose="02040503050406030204" pitchFamily="18" charset="0"/>
                      </a:rPr>
                      <m:t>=0.5%</m:t>
                    </m:r>
                    <m:r>
                      <a:rPr lang="en-US" sz="1600" b="0" i="1" smtClean="0">
                        <a:latin typeface="Cambria Math" panose="02040503050406030204" pitchFamily="18" charset="0"/>
                      </a:rPr>
                      <m:t>𝑁</m:t>
                    </m:r>
                  </m:oMath>
                </a14:m>
                <a:endParaRPr lang="en-US" sz="1600" dirty="0"/>
              </a:p>
              <a:p>
                <a:r>
                  <a:rPr lang="en-US" sz="1600" dirty="0"/>
                  <a:t>Dashed: </a:t>
                </a:r>
                <a14:m>
                  <m:oMath xmlns:m="http://schemas.openxmlformats.org/officeDocument/2006/math">
                    <m:sSub>
                      <m:sSubPr>
                        <m:ctrlPr>
                          <a:rPr lang="en-US" sz="1600" i="1" smtClean="0">
                            <a:latin typeface="Cambria Math" panose="02040503050406030204" pitchFamily="18" charset="0"/>
                          </a:rPr>
                        </m:ctrlPr>
                      </m:sSubPr>
                      <m:e>
                        <m:r>
                          <a:rPr lang="en-US" sz="1600" i="1">
                            <a:latin typeface="Cambria Math" panose="02040503050406030204" pitchFamily="18" charset="0"/>
                          </a:rPr>
                          <m:t>𝑁</m:t>
                        </m:r>
                      </m:e>
                      <m:sub>
                        <m:r>
                          <a:rPr lang="en-US" sz="1600" i="1">
                            <a:latin typeface="Cambria Math" panose="02040503050406030204" pitchFamily="18" charset="0"/>
                          </a:rPr>
                          <m:t>𝑠</m:t>
                        </m:r>
                      </m:sub>
                    </m:sSub>
                    <m:r>
                      <a:rPr lang="en-US" sz="1600" b="0" i="1" smtClean="0">
                        <a:latin typeface="Cambria Math" panose="02040503050406030204" pitchFamily="18" charset="0"/>
                      </a:rPr>
                      <m:t>=1%</m:t>
                    </m:r>
                    <m:r>
                      <a:rPr lang="en-US" sz="1600" b="0" i="1" smtClean="0">
                        <a:latin typeface="Cambria Math" panose="02040503050406030204" pitchFamily="18" charset="0"/>
                      </a:rPr>
                      <m:t>𝑁</m:t>
                    </m:r>
                  </m:oMath>
                </a14:m>
                <a:r>
                  <a:rPr lang="en-US" sz="1600" dirty="0"/>
                  <a:t> </a:t>
                </a:r>
              </a:p>
            </p:txBody>
          </p:sp>
        </mc:Choice>
        <mc:Fallback xmlns="">
          <p:sp>
            <p:nvSpPr>
              <p:cNvPr id="20" name="TextBox 19">
                <a:extLst>
                  <a:ext uri="{FF2B5EF4-FFF2-40B4-BE49-F238E27FC236}">
                    <a16:creationId xmlns:a16="http://schemas.microsoft.com/office/drawing/2014/main" id="{0E663BD9-56CA-F065-EEE0-9655F7EEF8FD}"/>
                  </a:ext>
                </a:extLst>
              </p:cNvPr>
              <p:cNvSpPr txBox="1">
                <a:spLocks noRot="1" noChangeAspect="1" noMove="1" noResize="1" noEditPoints="1" noAdjustHandles="1" noChangeArrowheads="1" noChangeShapeType="1" noTextEdit="1"/>
              </p:cNvSpPr>
              <p:nvPr/>
            </p:nvSpPr>
            <p:spPr>
              <a:xfrm>
                <a:off x="1385455" y="2520239"/>
                <a:ext cx="2026965" cy="584775"/>
              </a:xfrm>
              <a:prstGeom prst="rect">
                <a:avLst/>
              </a:prstGeom>
              <a:blipFill>
                <a:blip r:embed="rId6"/>
                <a:stretch>
                  <a:fillRect l="-1502" t="-4167" b="-11458"/>
                </a:stretch>
              </a:blipFill>
            </p:spPr>
            <p:txBody>
              <a:bodyPr/>
              <a:lstStyle/>
              <a:p>
                <a:r>
                  <a:rPr lang="en-US">
                    <a:noFill/>
                  </a:rPr>
                  <a:t> </a:t>
                </a:r>
              </a:p>
            </p:txBody>
          </p:sp>
        </mc:Fallback>
      </mc:AlternateContent>
    </p:spTree>
    <p:extLst>
      <p:ext uri="{BB962C8B-B14F-4D97-AF65-F5344CB8AC3E}">
        <p14:creationId xmlns:p14="http://schemas.microsoft.com/office/powerpoint/2010/main" val="2703252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83CCE3-9A8E-6021-58EB-36EFA79E3232}"/>
              </a:ext>
            </a:extLst>
          </p:cNvPr>
          <p:cNvSpPr>
            <a:spLocks noGrp="1"/>
          </p:cNvSpPr>
          <p:nvPr>
            <p:ph type="sldNum" sz="quarter" idx="12"/>
          </p:nvPr>
        </p:nvSpPr>
        <p:spPr/>
        <p:txBody>
          <a:bodyPr/>
          <a:lstStyle/>
          <a:p>
            <a:fld id="{6113E31D-E2AB-40D1-8B51-AFA5AFEF393A}" type="slidenum">
              <a:rPr lang="en-US" smtClean="0"/>
              <a:t>68</a:t>
            </a:fld>
            <a:endParaRPr lang="en-US"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B1C3619-ED66-4FD0-9E0F-1BE5840A0AC5}"/>
                  </a:ext>
                </a:extLst>
              </p:cNvPr>
              <p:cNvSpPr txBox="1"/>
              <p:nvPr/>
            </p:nvSpPr>
            <p:spPr>
              <a:xfrm>
                <a:off x="133058" y="5151790"/>
                <a:ext cx="12058942" cy="1908215"/>
              </a:xfrm>
              <a:prstGeom prst="rect">
                <a:avLst/>
              </a:prstGeom>
              <a:noFill/>
            </p:spPr>
            <p:txBody>
              <a:bodyPr wrap="square">
                <a:spAutoFit/>
              </a:bodyPr>
              <a:lstStyle/>
              <a:p>
                <a:r>
                  <a:rPr lang="en-US" b="1" dirty="0">
                    <a:solidFill>
                      <a:srgbClr val="0070C0"/>
                    </a:solidFill>
                  </a:rPr>
                  <a:t>FOM discretization: </a:t>
                </a:r>
              </a:p>
              <a:p>
                <a:endParaRPr lang="en-US" sz="200" b="1" dirty="0">
                  <a:solidFill>
                    <a:srgbClr val="0070C0"/>
                  </a:solidFill>
                </a:endParaRPr>
              </a:p>
              <a:p>
                <a:endParaRPr lang="en-US" sz="200" dirty="0"/>
              </a:p>
              <a:p>
                <a:pPr marL="285750" indent="-285750">
                  <a:buFont typeface="Arial" panose="020B0604020202020204" pitchFamily="34" charset="0"/>
                  <a:buChar char="•"/>
                </a:pPr>
                <a:r>
                  <a:rPr lang="en-US" dirty="0"/>
                  <a:t>Spatial discretization given by a first-order </a:t>
                </a:r>
                <a:r>
                  <a:rPr lang="en-US" b="1" dirty="0"/>
                  <a:t>cell-centered finite volume </a:t>
                </a:r>
                <a:r>
                  <a:rPr lang="en-US" dirty="0"/>
                  <a:t>discretization</a:t>
                </a:r>
                <a:r>
                  <a:rPr lang="en-US" b="1" dirty="0"/>
                  <a:t> </a:t>
                </a:r>
                <a:r>
                  <a:rPr lang="en-US" dirty="0"/>
                  <a:t>with </a:t>
                </a:r>
                <a14:m>
                  <m:oMath xmlns:m="http://schemas.openxmlformats.org/officeDocument/2006/math">
                    <m:r>
                      <a:rPr lang="en-US" i="1" dirty="0" smtClean="0">
                        <a:latin typeface="Cambria Math" panose="02040503050406030204" pitchFamily="18" charset="0"/>
                      </a:rPr>
                      <m:t>𝑁</m:t>
                    </m:r>
                    <m:r>
                      <a:rPr lang="en-US" i="1" dirty="0" smtClean="0">
                        <a:latin typeface="Cambria Math" panose="02040503050406030204" pitchFamily="18" charset="0"/>
                      </a:rPr>
                      <m:t> = 300 </m:t>
                    </m:r>
                  </m:oMath>
                </a14:m>
                <a:r>
                  <a:rPr lang="en-US" dirty="0"/>
                  <a:t>or </a:t>
                </a:r>
                <a14:m>
                  <m:oMath xmlns:m="http://schemas.openxmlformats.org/officeDocument/2006/math">
                    <m:r>
                      <a:rPr lang="en-US" i="1" dirty="0">
                        <a:latin typeface="Cambria Math" panose="02040503050406030204" pitchFamily="18" charset="0"/>
                      </a:rPr>
                      <m:t>𝑁</m:t>
                    </m:r>
                    <m:r>
                      <a:rPr lang="en-US" i="1" dirty="0">
                        <a:latin typeface="Cambria Math" panose="02040503050406030204" pitchFamily="18" charset="0"/>
                      </a:rPr>
                      <m:t> =</m:t>
                    </m:r>
                    <m:r>
                      <a:rPr lang="en-US" i="1" dirty="0">
                        <a:latin typeface="Cambria Math" panose="02040503050406030204" pitchFamily="18" charset="0"/>
                      </a:rPr>
                      <m:t>𝑁</m:t>
                    </m:r>
                    <m:r>
                      <a:rPr lang="en-US" i="1" dirty="0">
                        <a:latin typeface="Cambria Math" panose="02040503050406030204" pitchFamily="18" charset="0"/>
                      </a:rPr>
                      <m:t> =100 </m:t>
                    </m:r>
                  </m:oMath>
                </a14:m>
                <a:r>
                  <a:rPr lang="en-US" dirty="0"/>
                  <a:t>elements in each dimension </a:t>
                </a:r>
              </a:p>
              <a:p>
                <a:pPr marL="285750" indent="-285750">
                  <a:buFont typeface="Arial" panose="020B0604020202020204" pitchFamily="34" charset="0"/>
                  <a:buChar char="•"/>
                </a:pPr>
                <a:endParaRPr lang="en-US" sz="200" dirty="0"/>
              </a:p>
              <a:p>
                <a:pPr marL="285750" indent="-285750">
                  <a:buFont typeface="Arial" panose="020B0604020202020204" pitchFamily="34" charset="0"/>
                  <a:buChar char="•"/>
                </a:pPr>
                <a:r>
                  <a:rPr lang="en-US" dirty="0"/>
                  <a:t>Implicit first order temporal discretization: </a:t>
                </a:r>
                <a:r>
                  <a:rPr lang="en-US" b="1" dirty="0"/>
                  <a:t>backward Euler </a:t>
                </a:r>
                <a:r>
                  <a:rPr lang="en-US" dirty="0"/>
                  <a:t>with fixed </a:t>
                </a:r>
                <a14:m>
                  <m:oMath xmlns:m="http://schemas.openxmlformats.org/officeDocument/2006/math">
                    <m:r>
                      <a:rPr lang="en-US" i="1" dirty="0" smtClean="0">
                        <a:latin typeface="Cambria Math" panose="02040503050406030204" pitchFamily="18" charset="0"/>
                      </a:rPr>
                      <m:t>∆</m:t>
                    </m:r>
                    <m:r>
                      <a:rPr lang="en-US" i="1" dirty="0" smtClean="0">
                        <a:latin typeface="Cambria Math" panose="02040503050406030204" pitchFamily="18" charset="0"/>
                      </a:rPr>
                      <m:t>𝑡</m:t>
                    </m:r>
                    <m:r>
                      <a:rPr lang="en-US" i="1" dirty="0" smtClean="0">
                        <a:latin typeface="Cambria Math" panose="02040503050406030204" pitchFamily="18" charset="0"/>
                      </a:rPr>
                      <m:t> = 0.0</m:t>
                    </m:r>
                    <m:r>
                      <a:rPr lang="en-US" b="0" i="0" dirty="0" smtClean="0">
                        <a:latin typeface="Cambria Math" panose="02040503050406030204" pitchFamily="18" charset="0"/>
                      </a:rPr>
                      <m:t>05</m:t>
                    </m:r>
                  </m:oMath>
                </a14:m>
                <a:endParaRPr lang="en-US" dirty="0"/>
              </a:p>
              <a:p>
                <a:pPr marL="285750" indent="-285750">
                  <a:buFont typeface="Arial" panose="020B0604020202020204" pitchFamily="34" charset="0"/>
                  <a:buChar char="•"/>
                </a:pPr>
                <a:endParaRPr lang="en-US" sz="300" dirty="0"/>
              </a:p>
              <a:p>
                <a:pPr marL="285750" indent="-285750">
                  <a:buFont typeface="Arial" panose="020B0604020202020204" pitchFamily="34" charset="0"/>
                  <a:buChar char="•"/>
                </a:pPr>
                <a:r>
                  <a:rPr lang="en-US" dirty="0"/>
                  <a:t>Implemented in </a:t>
                </a:r>
                <a:r>
                  <a:rPr lang="en-US" b="1" dirty="0" err="1"/>
                  <a:t>Pressio-demoapps</a:t>
                </a:r>
                <a:r>
                  <a:rPr lang="en-US" dirty="0"/>
                  <a:t> (</a:t>
                </a:r>
                <a:r>
                  <a:rPr lang="en-US" sz="1800" dirty="0">
                    <a:hlinkClick r:id="rId5"/>
                  </a:rPr>
                  <a:t>https://github.com/Pressio/pressio-demoapps</a:t>
                </a:r>
                <a:r>
                  <a:rPr lang="en-US" sz="1800" dirty="0"/>
                  <a:t>)</a:t>
                </a:r>
                <a:endParaRPr lang="en-US" dirty="0"/>
              </a:p>
              <a:p>
                <a:r>
                  <a:rPr lang="en-US" dirty="0"/>
                  <a:t> </a:t>
                </a:r>
              </a:p>
            </p:txBody>
          </p:sp>
        </mc:Choice>
        <mc:Fallback xmlns="">
          <p:sp>
            <p:nvSpPr>
              <p:cNvPr id="12" name="TextBox 11">
                <a:extLst>
                  <a:ext uri="{FF2B5EF4-FFF2-40B4-BE49-F238E27FC236}">
                    <a16:creationId xmlns:a16="http://schemas.microsoft.com/office/drawing/2014/main" id="{6B1C3619-ED66-4FD0-9E0F-1BE5840A0AC5}"/>
                  </a:ext>
                </a:extLst>
              </p:cNvPr>
              <p:cNvSpPr txBox="1">
                <a:spLocks noRot="1" noChangeAspect="1" noMove="1" noResize="1" noEditPoints="1" noAdjustHandles="1" noChangeArrowheads="1" noChangeShapeType="1" noTextEdit="1"/>
              </p:cNvSpPr>
              <p:nvPr/>
            </p:nvSpPr>
            <p:spPr>
              <a:xfrm>
                <a:off x="133058" y="5151790"/>
                <a:ext cx="12058942" cy="1908215"/>
              </a:xfrm>
              <a:prstGeom prst="rect">
                <a:avLst/>
              </a:prstGeom>
              <a:blipFill>
                <a:blip r:embed="rId6"/>
                <a:stretch>
                  <a:fillRect l="-455" t="-1917"/>
                </a:stretch>
              </a:blipFill>
            </p:spPr>
            <p:txBody>
              <a:bodyPr/>
              <a:lstStyle/>
              <a:p>
                <a:r>
                  <a:rPr lang="en-US">
                    <a:noFill/>
                  </a:rPr>
                  <a:t> </a:t>
                </a:r>
              </a:p>
            </p:txBody>
          </p:sp>
        </mc:Fallback>
      </mc:AlternateContent>
      <p:sp>
        <p:nvSpPr>
          <p:cNvPr id="29" name="Title 1">
            <a:extLst>
              <a:ext uri="{FF2B5EF4-FFF2-40B4-BE49-F238E27FC236}">
                <a16:creationId xmlns:a16="http://schemas.microsoft.com/office/drawing/2014/main" id="{83863BC4-F263-42E1-AC02-86C3AA872B5D}"/>
              </a:ext>
            </a:extLst>
          </p:cNvPr>
          <p:cNvSpPr>
            <a:spLocks noGrp="1"/>
          </p:cNvSpPr>
          <p:nvPr>
            <p:ph type="title"/>
          </p:nvPr>
        </p:nvSpPr>
        <p:spPr>
          <a:xfrm>
            <a:off x="720648" y="359772"/>
            <a:ext cx="10471608" cy="570225"/>
          </a:xfrm>
        </p:spPr>
        <p:txBody>
          <a:bodyPr/>
          <a:lstStyle/>
          <a:p>
            <a:r>
              <a:rPr lang="en-US" dirty="0"/>
              <a:t>Teaser: 2D Euler Equations Riemann Problem</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78AD2BE-40ED-BC13-6B5B-AA84D073770D}"/>
                  </a:ext>
                </a:extLst>
              </p:cNvPr>
              <p:cNvSpPr txBox="1"/>
              <p:nvPr/>
            </p:nvSpPr>
            <p:spPr>
              <a:xfrm>
                <a:off x="133058" y="3125818"/>
                <a:ext cx="5933084" cy="1877437"/>
              </a:xfrm>
              <a:prstGeom prst="rect">
                <a:avLst/>
              </a:prstGeom>
              <a:noFill/>
            </p:spPr>
            <p:txBody>
              <a:bodyPr wrap="square" rtlCol="0">
                <a:spAutoFit/>
              </a:bodyPr>
              <a:lstStyle/>
              <a:p>
                <a:r>
                  <a:rPr lang="en-US" b="1" dirty="0">
                    <a:solidFill>
                      <a:srgbClr val="0070C0"/>
                    </a:solidFill>
                    <a:ea typeface="Cambria Math" panose="02040503050406030204" pitchFamily="18" charset="0"/>
                  </a:rPr>
                  <a:t>Problem setup: </a:t>
                </a:r>
              </a:p>
              <a:p>
                <a:endParaRPr lang="en-US" sz="200" b="1" dirty="0">
                  <a:solidFill>
                    <a:srgbClr val="0070C0"/>
                  </a:solidFill>
                  <a:ea typeface="Cambria Math" panose="02040503050406030204" pitchFamily="18" charset="0"/>
                </a:endParaRPr>
              </a:p>
              <a:p>
                <a:endParaRPr lang="en-US" sz="200" b="1" dirty="0">
                  <a:solidFill>
                    <a:srgbClr val="0070C0"/>
                  </a:solidFill>
                  <a:ea typeface="Cambria Math" panose="02040503050406030204" pitchFamily="18" charset="0"/>
                </a:endParaRPr>
              </a:p>
              <a:p>
                <a:pPr marL="285750" indent="-285750">
                  <a:buFont typeface="Arial" panose="020B0604020202020204" pitchFamily="34" charset="0"/>
                  <a:buChar char="•"/>
                </a:pPr>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Ω</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(0,1)</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oMath>
                </a14:m>
                <a:r>
                  <a:rPr lang="en-US" dirty="0"/>
                  <a:t> </a:t>
                </a:r>
                <a14:m>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ea typeface="Cambria Math" panose="02040503050406030204" pitchFamily="18" charset="0"/>
                      </a:rPr>
                      <m:t>∈</m:t>
                    </m:r>
                    <m:d>
                      <m:dPr>
                        <m:begChr m:val="["/>
                        <m:endChr m:val="]"/>
                        <m:ctrlPr>
                          <a:rPr lang="en-US" b="0" i="1" dirty="0" smtClean="0">
                            <a:latin typeface="Cambria Math" panose="02040503050406030204" pitchFamily="18" charset="0"/>
                            <a:ea typeface="Cambria Math" panose="02040503050406030204" pitchFamily="18" charset="0"/>
                          </a:rPr>
                        </m:ctrlPr>
                      </m:dPr>
                      <m:e>
                        <m:r>
                          <a:rPr lang="en-US" b="0" i="1" dirty="0" smtClean="0">
                            <a:latin typeface="Cambria Math" panose="02040503050406030204" pitchFamily="18" charset="0"/>
                            <a:ea typeface="Cambria Math" panose="02040503050406030204" pitchFamily="18" charset="0"/>
                          </a:rPr>
                          <m:t>0, 0.8</m:t>
                        </m:r>
                      </m:e>
                    </m:d>
                  </m:oMath>
                </a14:m>
                <a:r>
                  <a:rPr lang="en-US" b="0" dirty="0">
                    <a:ea typeface="Cambria Math" panose="02040503050406030204" pitchFamily="18" charset="0"/>
                  </a:rPr>
                  <a:t>, </a:t>
                </a:r>
                <a:r>
                  <a:rPr lang="en-US" dirty="0">
                    <a:ea typeface="Cambria Math" panose="02040503050406030204" pitchFamily="18" charset="0"/>
                  </a:rPr>
                  <a:t>homogeneous Neumann BCs</a:t>
                </a:r>
                <a:endParaRPr lang="en-US" b="0" dirty="0">
                  <a:ea typeface="Cambria Math" panose="02040503050406030204" pitchFamily="18" charset="0"/>
                </a:endParaRPr>
              </a:p>
              <a:p>
                <a:pPr marL="285750" indent="-285750">
                  <a:buFont typeface="Arial" panose="020B0604020202020204" pitchFamily="34" charset="0"/>
                  <a:buChar char="•"/>
                </a:pPr>
                <a:endParaRPr lang="en-US" sz="200" b="0" dirty="0">
                  <a:ea typeface="Cambria Math" panose="02040503050406030204" pitchFamily="18" charset="0"/>
                </a:endParaRPr>
              </a:p>
              <a:p>
                <a:pPr marL="285750" indent="-285750">
                  <a:buFont typeface="Arial" panose="020B0604020202020204" pitchFamily="34" charset="0"/>
                  <a:buChar char="•"/>
                </a:pPr>
                <a:endParaRPr lang="en-US" sz="200" b="0" dirty="0">
                  <a:ea typeface="Cambria Math" panose="02040503050406030204" pitchFamily="18" charset="0"/>
                </a:endParaRPr>
              </a:p>
              <a:p>
                <a:pPr marL="285750" indent="-285750">
                  <a:buFont typeface="Arial" panose="020B0604020202020204" pitchFamily="34" charset="0"/>
                  <a:buChar char="•"/>
                </a:pPr>
                <a:r>
                  <a:rPr lang="en-US" dirty="0"/>
                  <a:t>Fix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𝜌</m:t>
                        </m:r>
                      </m:e>
                      <m:sub>
                        <m:r>
                          <a:rPr lang="en-US" b="0" i="1" smtClean="0">
                            <a:latin typeface="Cambria Math" panose="02040503050406030204" pitchFamily="18" charset="0"/>
                          </a:rPr>
                          <m:t>1</m:t>
                        </m:r>
                      </m:sub>
                    </m:sSub>
                    <m:r>
                      <a:rPr lang="en-US" b="0" i="1" smtClean="0">
                        <a:latin typeface="Cambria Math" panose="02040503050406030204" pitchFamily="18" charset="0"/>
                      </a:rPr>
                      <m:t>=1.5</m:t>
                    </m:r>
                  </m:oMath>
                </a14:m>
                <a:r>
                  <a:rPr lang="en-US" dirty="0"/>
                  <a:t>,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1</m:t>
                        </m:r>
                      </m:sub>
                    </m:sSub>
                    <m:r>
                      <a:rPr lang="en-US" b="0" i="1" smtClean="0">
                        <a:latin typeface="Cambria Math" panose="02040503050406030204" pitchFamily="18" charset="0"/>
                      </a:rPr>
                      <m:t>=0</m:t>
                    </m:r>
                  </m:oMath>
                </a14:m>
                <a:r>
                  <a:rPr lang="en-US" dirty="0"/>
                  <a:t>,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3</m:t>
                        </m:r>
                      </m:sub>
                    </m:sSub>
                    <m:r>
                      <a:rPr lang="en-US" b="0" i="1" smtClean="0">
                        <a:latin typeface="Cambria Math" panose="02040503050406030204" pitchFamily="18" charset="0"/>
                      </a:rPr>
                      <m:t>=0.029</m:t>
                    </m:r>
                  </m:oMath>
                </a14:m>
                <a:endParaRPr lang="en-US" b="0" dirty="0"/>
              </a:p>
              <a:p>
                <a:pPr marL="285750" indent="-285750">
                  <a:buFont typeface="Arial" panose="020B0604020202020204" pitchFamily="34" charset="0"/>
                  <a:buChar char="•"/>
                </a:pPr>
                <a:r>
                  <a:rPr lang="en-US" dirty="0"/>
                  <a:t>Vary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oMath>
                </a14:m>
                <a:r>
                  <a:rPr lang="en-US" dirty="0"/>
                  <a:t>; IC from compatibility conditions*</a:t>
                </a:r>
              </a:p>
              <a:p>
                <a:pPr marL="742950" lvl="1" indent="-285750">
                  <a:buFont typeface="Wingdings" panose="05000000000000000000" pitchFamily="2" charset="2"/>
                  <a:buChar char="Ø"/>
                </a:pPr>
                <a:r>
                  <a:rPr lang="en-US" dirty="0"/>
                  <a:t>Training: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m:t>
                    </m:r>
                    <m:d>
                      <m:dPr>
                        <m:begChr m:val="["/>
                        <m:endChr m:val="]"/>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1.0, 1.25,1.5,1.75,2.0</m:t>
                        </m:r>
                      </m:e>
                    </m:d>
                  </m:oMath>
                </a14:m>
                <a:endParaRPr lang="en-US" b="0" dirty="0">
                  <a:ea typeface="Cambria Math" panose="02040503050406030204" pitchFamily="18" charset="0"/>
                </a:endParaRPr>
              </a:p>
              <a:p>
                <a:pPr marL="742950" lvl="1" indent="-285750">
                  <a:buFont typeface="Wingdings" panose="05000000000000000000" pitchFamily="2" charset="2"/>
                  <a:buChar char="Ø"/>
                </a:pPr>
                <a:r>
                  <a:rPr lang="en-US" dirty="0"/>
                  <a:t>Testing: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m:t>
                    </m:r>
                    <m:d>
                      <m:dPr>
                        <m:begChr m:val="["/>
                        <m:endChr m:val="]"/>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1.125, 1.375,1.625,1.875</m:t>
                        </m:r>
                      </m:e>
                    </m:d>
                  </m:oMath>
                </a14:m>
                <a:endParaRPr lang="en-US" dirty="0"/>
              </a:p>
            </p:txBody>
          </p:sp>
        </mc:Choice>
        <mc:Fallback xmlns="">
          <p:sp>
            <p:nvSpPr>
              <p:cNvPr id="3" name="TextBox 2">
                <a:extLst>
                  <a:ext uri="{FF2B5EF4-FFF2-40B4-BE49-F238E27FC236}">
                    <a16:creationId xmlns:a16="http://schemas.microsoft.com/office/drawing/2014/main" id="{778AD2BE-40ED-BC13-6B5B-AA84D073770D}"/>
                  </a:ext>
                </a:extLst>
              </p:cNvPr>
              <p:cNvSpPr txBox="1">
                <a:spLocks noRot="1" noChangeAspect="1" noMove="1" noResize="1" noEditPoints="1" noAdjustHandles="1" noChangeArrowheads="1" noChangeShapeType="1" noTextEdit="1"/>
              </p:cNvSpPr>
              <p:nvPr/>
            </p:nvSpPr>
            <p:spPr>
              <a:xfrm>
                <a:off x="133058" y="3125818"/>
                <a:ext cx="5933084" cy="1877437"/>
              </a:xfrm>
              <a:prstGeom prst="rect">
                <a:avLst/>
              </a:prstGeom>
              <a:blipFill>
                <a:blip r:embed="rId9"/>
                <a:stretch>
                  <a:fillRect l="-925" t="-2273" b="-3896"/>
                </a:stretch>
              </a:blipFill>
            </p:spPr>
            <p:txBody>
              <a:bodyPr/>
              <a:lstStyle/>
              <a:p>
                <a:r>
                  <a:rPr lang="en-US">
                    <a:noFill/>
                  </a:rPr>
                  <a:t> </a:t>
                </a:r>
              </a:p>
            </p:txBody>
          </p:sp>
        </mc:Fallback>
      </mc:AlternateContent>
      <p:pic>
        <p:nvPicPr>
          <p:cNvPr id="18" name="Picture 17">
            <a:extLst>
              <a:ext uri="{FF2B5EF4-FFF2-40B4-BE49-F238E27FC236}">
                <a16:creationId xmlns:a16="http://schemas.microsoft.com/office/drawing/2014/main" id="{B2316DBE-50EA-32DB-D382-E4695E4280E9}"/>
              </a:ext>
            </a:extLst>
          </p:cNvPr>
          <p:cNvPicPr>
            <a:picLocks noChangeAspect="1"/>
          </p:cNvPicPr>
          <p:nvPr/>
        </p:nvPicPr>
        <p:blipFill>
          <a:blip r:embed="rId10"/>
          <a:stretch>
            <a:fillRect/>
          </a:stretch>
        </p:blipFill>
        <p:spPr>
          <a:xfrm>
            <a:off x="9702098" y="341419"/>
            <a:ext cx="1566377" cy="551132"/>
          </a:xfrm>
          <a:prstGeom prst="rect">
            <a:avLst/>
          </a:prstGeom>
        </p:spPr>
      </p:pic>
      <p:grpSp>
        <p:nvGrpSpPr>
          <p:cNvPr id="9" name="Group 8">
            <a:extLst>
              <a:ext uri="{FF2B5EF4-FFF2-40B4-BE49-F238E27FC236}">
                <a16:creationId xmlns:a16="http://schemas.microsoft.com/office/drawing/2014/main" id="{DAF1CEC3-BB25-7116-88EE-7ED40CC6CBC1}"/>
              </a:ext>
            </a:extLst>
          </p:cNvPr>
          <p:cNvGrpSpPr/>
          <p:nvPr/>
        </p:nvGrpSpPr>
        <p:grpSpPr>
          <a:xfrm>
            <a:off x="274649" y="987813"/>
            <a:ext cx="5019312" cy="1989470"/>
            <a:chOff x="392690" y="1758742"/>
            <a:chExt cx="5019312" cy="1989470"/>
          </a:xfrm>
        </p:grpSpPr>
        <p:sp>
          <p:nvSpPr>
            <p:cNvPr id="20" name="Rectangle 19">
              <a:extLst>
                <a:ext uri="{FF2B5EF4-FFF2-40B4-BE49-F238E27FC236}">
                  <a16:creationId xmlns:a16="http://schemas.microsoft.com/office/drawing/2014/main" id="{FF748918-83CB-CD45-3A11-C420AC1E8A27}"/>
                </a:ext>
              </a:extLst>
            </p:cNvPr>
            <p:cNvSpPr/>
            <p:nvPr/>
          </p:nvSpPr>
          <p:spPr>
            <a:xfrm>
              <a:off x="392690" y="1758742"/>
              <a:ext cx="5019312" cy="1989470"/>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7ADAC68-8B6F-3582-DA97-42762DA8BEFC}"/>
                    </a:ext>
                  </a:extLst>
                </p:cNvPr>
                <p:cNvSpPr txBox="1"/>
                <p:nvPr/>
              </p:nvSpPr>
              <p:spPr>
                <a:xfrm>
                  <a:off x="557088" y="1920136"/>
                  <a:ext cx="4700133" cy="1755352"/>
                </a:xfrm>
                <a:prstGeom prst="rect">
                  <a:avLst/>
                </a:prstGeom>
                <a:noFill/>
              </p:spPr>
              <p:txBody>
                <a:bodyPr wrap="none" lIns="0" tIns="0" rIns="0" bIns="0" rtlCol="0">
                  <a:spAutoFit/>
                </a:bodyPr>
                <a:lstStyle/>
                <a:p>
                  <a:pPr algn="ctr"/>
                  <a14:m>
                    <m:oMath xmlns:m="http://schemas.openxmlformats.org/officeDocument/2006/math">
                      <m:f>
                        <m:fPr>
                          <m:ctrlPr>
                            <a:rPr lang="en-US" i="1" smtClean="0">
                              <a:latin typeface="Cambria Math" panose="02040503050406030204" pitchFamily="18" charset="0"/>
                            </a:rPr>
                          </m:ctrlPr>
                        </m:fPr>
                        <m:num>
                          <m:r>
                            <a:rPr lang="en-US" i="1" smtClean="0">
                              <a:latin typeface="Cambria Math" panose="02040503050406030204" pitchFamily="18" charset="0"/>
                            </a:rPr>
                            <m:t>𝜕</m:t>
                          </m:r>
                        </m:num>
                        <m:den>
                          <m:r>
                            <a:rPr lang="en-US" i="1" smtClean="0">
                              <a:latin typeface="Cambria Math" panose="02040503050406030204" pitchFamily="18" charset="0"/>
                            </a:rPr>
                            <m:t>𝜕</m:t>
                          </m:r>
                          <m:r>
                            <a:rPr lang="en-US" b="0" i="1" smtClean="0">
                              <a:latin typeface="Cambria Math" panose="02040503050406030204" pitchFamily="18" charset="0"/>
                            </a:rPr>
                            <m:t>𝑡</m:t>
                          </m:r>
                        </m:den>
                      </m:f>
                      <m:d>
                        <m:dPr>
                          <m:ctrlPr>
                            <a:rPr lang="en-US" i="1" smtClean="0">
                              <a:latin typeface="Cambria Math" panose="02040503050406030204" pitchFamily="18" charset="0"/>
                            </a:rPr>
                          </m:ctrlPr>
                        </m:dPr>
                        <m:e>
                          <m:m>
                            <m:mPr>
                              <m:mcs>
                                <m:mc>
                                  <m:mcPr>
                                    <m:count m:val="1"/>
                                    <m:mcJc m:val="center"/>
                                  </m:mcPr>
                                </m:mc>
                              </m:mcs>
                              <m:ctrlPr>
                                <a:rPr lang="en-US" i="1" smtClean="0">
                                  <a:latin typeface="Cambria Math" panose="02040503050406030204" pitchFamily="18" charset="0"/>
                                </a:rPr>
                              </m:ctrlPr>
                            </m:mPr>
                            <m:mr>
                              <m:e>
                                <m:r>
                                  <m:rPr>
                                    <m:brk m:alnAt="7"/>
                                  </m:rPr>
                                  <a:rPr lang="en-US" i="1" smtClean="0">
                                    <a:latin typeface="Cambria Math" panose="02040503050406030204" pitchFamily="18" charset="0"/>
                                    <a:ea typeface="Cambria Math" panose="02040503050406030204" pitchFamily="18" charset="0"/>
                                  </a:rPr>
                                  <m:t>𝜌</m:t>
                                </m:r>
                              </m:e>
                            </m:mr>
                            <m:mr>
                              <m:e>
                                <m:r>
                                  <a:rPr lang="en-US"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𝑢</m:t>
                                </m:r>
                              </m:e>
                            </m:mr>
                            <m:mr>
                              <m:e>
                                <m:eqArr>
                                  <m:eqArrPr>
                                    <m:ctrlPr>
                                      <a:rPr lang="en-US" i="1" smtClean="0">
                                        <a:latin typeface="Cambria Math" panose="02040503050406030204" pitchFamily="18" charset="0"/>
                                      </a:rPr>
                                    </m:ctrlPr>
                                  </m:eqArrPr>
                                  <m:e>
                                    <m:r>
                                      <a:rPr lang="en-US"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𝑣</m:t>
                                    </m:r>
                                  </m:e>
                                  <m:e>
                                    <m:r>
                                      <a:rPr lang="en-US"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𝐸</m:t>
                                    </m:r>
                                  </m:e>
                                </m:eqArr>
                              </m:e>
                            </m:mr>
                          </m:m>
                        </m:e>
                      </m:d>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m:t>
                          </m:r>
                        </m:num>
                        <m:den>
                          <m:r>
                            <a:rPr lang="en-US" i="1">
                              <a:latin typeface="Cambria Math" panose="02040503050406030204" pitchFamily="18" charset="0"/>
                            </a:rPr>
                            <m:t>𝜕</m:t>
                          </m:r>
                          <m:r>
                            <a:rPr lang="en-US" b="0" i="1" smtClean="0">
                              <a:latin typeface="Cambria Math" panose="02040503050406030204" pitchFamily="18" charset="0"/>
                            </a:rPr>
                            <m:t>𝑥</m:t>
                          </m:r>
                        </m:den>
                      </m:f>
                      <m:d>
                        <m:dPr>
                          <m:ctrlPr>
                            <a:rPr lang="en-US" i="1" smtClean="0">
                              <a:latin typeface="Cambria Math" panose="02040503050406030204" pitchFamily="18" charset="0"/>
                            </a:rPr>
                          </m:ctrlPr>
                        </m:dPr>
                        <m:e>
                          <m:m>
                            <m:mPr>
                              <m:mcs>
                                <m:mc>
                                  <m:mcPr>
                                    <m:count m:val="1"/>
                                    <m:mcJc m:val="center"/>
                                  </m:mcPr>
                                </m:mc>
                              </m:mcs>
                              <m:ctrlPr>
                                <a:rPr lang="en-US" i="1" smtClean="0">
                                  <a:latin typeface="Cambria Math" panose="02040503050406030204" pitchFamily="18" charset="0"/>
                                </a:rPr>
                              </m:ctrlPr>
                            </m:mPr>
                            <m:mr>
                              <m:e>
                                <m:r>
                                  <m:rPr>
                                    <m:brk m:alnAt="7"/>
                                  </m:rPr>
                                  <a:rPr lang="en-US"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𝑢</m:t>
                                </m:r>
                              </m:e>
                            </m:mr>
                            <m:mr>
                              <m:e>
                                <m:r>
                                  <a:rPr lang="en-US" i="1" smtClean="0">
                                    <a:latin typeface="Cambria Math" panose="02040503050406030204" pitchFamily="18" charset="0"/>
                                    <a:ea typeface="Cambria Math" panose="02040503050406030204" pitchFamily="18" charset="0"/>
                                  </a:rPr>
                                  <m:t>𝜌</m:t>
                                </m:r>
                                <m:sSup>
                                  <m:sSupPr>
                                    <m:ctrlPr>
                                      <a:rPr lang="en-US"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𝑢</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𝑝</m:t>
                                </m:r>
                              </m:e>
                            </m:mr>
                            <m:mr>
                              <m:e>
                                <m:eqArr>
                                  <m:eqArrPr>
                                    <m:ctrlPr>
                                      <a:rPr lang="en-US" i="1" smtClean="0">
                                        <a:latin typeface="Cambria Math" panose="02040503050406030204" pitchFamily="18" charset="0"/>
                                      </a:rPr>
                                    </m:ctrlPr>
                                  </m:eqArrPr>
                                  <m:e>
                                    <m:r>
                                      <a:rPr lang="en-US"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𝑢𝑣</m:t>
                                    </m:r>
                                  </m:e>
                                  <m:e>
                                    <m:d>
                                      <m:dPr>
                                        <m:ctrlPr>
                                          <a:rPr lang="en-US" b="0" i="1" smtClean="0">
                                            <a:latin typeface="Cambria Math" panose="02040503050406030204" pitchFamily="18" charset="0"/>
                                          </a:rPr>
                                        </m:ctrlPr>
                                      </m:dPr>
                                      <m:e>
                                        <m:r>
                                          <a:rPr lang="en-US" b="0" i="1" smtClean="0">
                                            <a:latin typeface="Cambria Math" panose="02040503050406030204" pitchFamily="18" charset="0"/>
                                          </a:rPr>
                                          <m:t>𝐸</m:t>
                                        </m:r>
                                        <m:r>
                                          <a:rPr lang="en-US" b="0" i="1" smtClean="0">
                                            <a:latin typeface="Cambria Math" panose="02040503050406030204" pitchFamily="18" charset="0"/>
                                          </a:rPr>
                                          <m:t>+</m:t>
                                        </m:r>
                                        <m:r>
                                          <a:rPr lang="en-US" b="0" i="1" smtClean="0">
                                            <a:latin typeface="Cambria Math" panose="02040503050406030204" pitchFamily="18" charset="0"/>
                                          </a:rPr>
                                          <m:t>𝑝</m:t>
                                        </m:r>
                                      </m:e>
                                    </m:d>
                                    <m:r>
                                      <a:rPr lang="en-US" b="0" i="1" smtClean="0">
                                        <a:latin typeface="Cambria Math" panose="02040503050406030204" pitchFamily="18" charset="0"/>
                                      </a:rPr>
                                      <m:t>𝑢</m:t>
                                    </m:r>
                                  </m:e>
                                </m:eqArr>
                              </m:e>
                            </m:mr>
                          </m:m>
                        </m:e>
                      </m:d>
                    </m:oMath>
                  </a14:m>
                  <a:r>
                    <a:rPr lang="en-US" dirty="0"/>
                    <a:t>+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m:t>
                          </m:r>
                        </m:num>
                        <m:den>
                          <m:r>
                            <a:rPr lang="en-US" i="1">
                              <a:latin typeface="Cambria Math" panose="02040503050406030204" pitchFamily="18" charset="0"/>
                            </a:rPr>
                            <m:t>𝜕</m:t>
                          </m:r>
                          <m:r>
                            <a:rPr lang="en-US" b="0" i="1" smtClean="0">
                              <a:latin typeface="Cambria Math" panose="02040503050406030204" pitchFamily="18" charset="0"/>
                            </a:rPr>
                            <m:t>𝑦</m:t>
                          </m:r>
                        </m:den>
                      </m:f>
                      <m:d>
                        <m:dPr>
                          <m:ctrlPr>
                            <a:rPr lang="en-US" i="1" smtClean="0">
                              <a:latin typeface="Cambria Math" panose="02040503050406030204" pitchFamily="18" charset="0"/>
                            </a:rPr>
                          </m:ctrlPr>
                        </m:dPr>
                        <m:e>
                          <m:m>
                            <m:mPr>
                              <m:mcs>
                                <m:mc>
                                  <m:mcPr>
                                    <m:count m:val="1"/>
                                    <m:mcJc m:val="center"/>
                                  </m:mcPr>
                                </m:mc>
                              </m:mcs>
                              <m:ctrlPr>
                                <a:rPr lang="en-US" i="1" smtClean="0">
                                  <a:latin typeface="Cambria Math" panose="02040503050406030204" pitchFamily="18" charset="0"/>
                                </a:rPr>
                              </m:ctrlPr>
                            </m:mPr>
                            <m:mr>
                              <m:e>
                                <m:r>
                                  <m:rPr>
                                    <m:brk m:alnAt="7"/>
                                  </m:rPr>
                                  <a:rPr lang="en-US"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𝑣</m:t>
                                </m:r>
                              </m:e>
                            </m:mr>
                            <m:mr>
                              <m:e>
                                <m:r>
                                  <a:rPr lang="en-US"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𝑢𝑣</m:t>
                                </m:r>
                              </m:e>
                            </m:mr>
                            <m:mr>
                              <m:e>
                                <m:eqArr>
                                  <m:eqArrPr>
                                    <m:ctrlPr>
                                      <a:rPr lang="en-US" i="1" smtClean="0">
                                        <a:latin typeface="Cambria Math" panose="02040503050406030204" pitchFamily="18" charset="0"/>
                                      </a:rPr>
                                    </m:ctrlPr>
                                  </m:eqArrPr>
                                  <m:e>
                                    <m:r>
                                      <a:rPr lang="en-US" i="1" smtClean="0">
                                        <a:latin typeface="Cambria Math" panose="02040503050406030204" pitchFamily="18" charset="0"/>
                                        <a:ea typeface="Cambria Math" panose="02040503050406030204" pitchFamily="18" charset="0"/>
                                      </a:rPr>
                                      <m:t>𝜌</m:t>
                                    </m:r>
                                    <m:sSup>
                                      <m:sSupPr>
                                        <m:ctrlPr>
                                          <a:rPr lang="en-US"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𝑣</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𝑝</m:t>
                                    </m:r>
                                  </m:e>
                                  <m:e>
                                    <m:d>
                                      <m:dPr>
                                        <m:ctrlPr>
                                          <a:rPr lang="en-US" b="0" i="1" smtClean="0">
                                            <a:latin typeface="Cambria Math" panose="02040503050406030204" pitchFamily="18" charset="0"/>
                                          </a:rPr>
                                        </m:ctrlPr>
                                      </m:dPr>
                                      <m:e>
                                        <m:r>
                                          <a:rPr lang="en-US" b="0" i="1" smtClean="0">
                                            <a:latin typeface="Cambria Math" panose="02040503050406030204" pitchFamily="18" charset="0"/>
                                          </a:rPr>
                                          <m:t>𝐸</m:t>
                                        </m:r>
                                        <m:r>
                                          <a:rPr lang="en-US" b="0" i="1" smtClean="0">
                                            <a:latin typeface="Cambria Math" panose="02040503050406030204" pitchFamily="18" charset="0"/>
                                          </a:rPr>
                                          <m:t>+</m:t>
                                        </m:r>
                                        <m:r>
                                          <a:rPr lang="en-US" b="0" i="1" smtClean="0">
                                            <a:latin typeface="Cambria Math" panose="02040503050406030204" pitchFamily="18" charset="0"/>
                                          </a:rPr>
                                          <m:t>𝑝</m:t>
                                        </m:r>
                                      </m:e>
                                    </m:d>
                                    <m:r>
                                      <a:rPr lang="en-US" b="0" i="1" smtClean="0">
                                        <a:latin typeface="Cambria Math" panose="02040503050406030204" pitchFamily="18" charset="0"/>
                                      </a:rPr>
                                      <m:t>𝑣</m:t>
                                    </m:r>
                                  </m:e>
                                </m:eqArr>
                              </m:e>
                            </m:mr>
                          </m:m>
                        </m:e>
                      </m:d>
                      <m:r>
                        <a:rPr lang="en-US" b="0" i="0" smtClean="0">
                          <a:latin typeface="Cambria Math" panose="02040503050406030204" pitchFamily="18" charset="0"/>
                        </a:rPr>
                        <m:t>=</m:t>
                      </m:r>
                      <m:r>
                        <a:rPr lang="en-US" b="1" i="0" smtClean="0">
                          <a:latin typeface="Cambria Math" panose="02040503050406030204" pitchFamily="18" charset="0"/>
                        </a:rPr>
                        <m:t>𝟎</m:t>
                      </m:r>
                    </m:oMath>
                  </a14:m>
                  <a:endParaRPr lang="en-US" b="1" dirty="0"/>
                </a:p>
                <a:p>
                  <a:endParaRPr lang="en-US" sz="400" b="1" dirty="0"/>
                </a:p>
                <a:p>
                  <a:pPr/>
                  <a14:m>
                    <m:oMathPara xmlns:m="http://schemas.openxmlformats.org/officeDocument/2006/math">
                      <m:oMathParaPr>
                        <m:jc m:val="center"/>
                      </m:oMathParaPr>
                      <m:oMath xmlns:m="http://schemas.openxmlformats.org/officeDocument/2006/math">
                        <m:r>
                          <a:rPr lang="en-US" b="0" i="1" smtClean="0">
                            <a:latin typeface="Cambria Math" panose="02040503050406030204" pitchFamily="18" charset="0"/>
                          </a:rPr>
                          <m:t>𝑝</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𝛾</m:t>
                        </m:r>
                        <m:r>
                          <a:rPr lang="en-US" b="0" i="1" smtClean="0">
                            <a:latin typeface="Cambria Math" panose="02040503050406030204" pitchFamily="18" charset="0"/>
                            <a:ea typeface="Cambria Math" panose="02040503050406030204" pitchFamily="18" charset="0"/>
                          </a:rPr>
                          <m:t>−1)</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𝐸</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b="0" i="1" smtClean="0">
                                    <a:latin typeface="Cambria Math" panose="02040503050406030204" pitchFamily="18" charset="0"/>
                                    <a:ea typeface="Cambria Math" panose="02040503050406030204" pitchFamily="18" charset="0"/>
                                  </a:rPr>
                                  <m:t>2</m:t>
                                </m:r>
                              </m:den>
                            </m:f>
                            <m:r>
                              <a:rPr lang="en-US" b="0"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𝑢</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𝑣</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e>
                        </m:d>
                      </m:oMath>
                    </m:oMathPara>
                  </a14:m>
                  <a:endParaRPr lang="en-US" dirty="0"/>
                </a:p>
              </p:txBody>
            </p:sp>
          </mc:Choice>
          <mc:Fallback xmlns="">
            <p:sp>
              <p:nvSpPr>
                <p:cNvPr id="8" name="TextBox 7">
                  <a:extLst>
                    <a:ext uri="{FF2B5EF4-FFF2-40B4-BE49-F238E27FC236}">
                      <a16:creationId xmlns:a16="http://schemas.microsoft.com/office/drawing/2014/main" id="{97ADAC68-8B6F-3582-DA97-42762DA8BEFC}"/>
                    </a:ext>
                  </a:extLst>
                </p:cNvPr>
                <p:cNvSpPr txBox="1">
                  <a:spLocks noRot="1" noChangeAspect="1" noMove="1" noResize="1" noEditPoints="1" noAdjustHandles="1" noChangeArrowheads="1" noChangeShapeType="1" noTextEdit="1"/>
                </p:cNvSpPr>
                <p:nvPr/>
              </p:nvSpPr>
              <p:spPr>
                <a:xfrm>
                  <a:off x="557088" y="1920136"/>
                  <a:ext cx="4700133" cy="1755352"/>
                </a:xfrm>
                <a:prstGeom prst="rect">
                  <a:avLst/>
                </a:prstGeom>
                <a:blipFill>
                  <a:blip r:embed="rId12"/>
                  <a:stretch>
                    <a:fillRect/>
                  </a:stretch>
                </a:blipFill>
              </p:spPr>
              <p:txBody>
                <a:bodyPr/>
                <a:lstStyle/>
                <a:p>
                  <a:r>
                    <a:rPr lang="en-US">
                      <a:noFill/>
                    </a:rPr>
                    <a:t> </a:t>
                  </a:r>
                </a:p>
              </p:txBody>
            </p:sp>
          </mc:Fallback>
        </mc:AlternateContent>
      </p:grpSp>
      <p:sp>
        <p:nvSpPr>
          <p:cNvPr id="6" name="TextBox 5">
            <a:extLst>
              <a:ext uri="{FF2B5EF4-FFF2-40B4-BE49-F238E27FC236}">
                <a16:creationId xmlns:a16="http://schemas.microsoft.com/office/drawing/2014/main" id="{590C771C-E611-B938-1733-200B3B8D53EE}"/>
              </a:ext>
            </a:extLst>
          </p:cNvPr>
          <p:cNvSpPr txBox="1"/>
          <p:nvPr/>
        </p:nvSpPr>
        <p:spPr>
          <a:xfrm>
            <a:off x="9694821" y="6408106"/>
            <a:ext cx="2077813" cy="338554"/>
          </a:xfrm>
          <a:prstGeom prst="rect">
            <a:avLst/>
          </a:prstGeom>
          <a:noFill/>
        </p:spPr>
        <p:txBody>
          <a:bodyPr wrap="none" rtlCol="0">
            <a:spAutoFit/>
          </a:bodyPr>
          <a:lstStyle/>
          <a:p>
            <a:r>
              <a:rPr lang="en-US" sz="1600" dirty="0"/>
              <a:t>*</a:t>
            </a:r>
            <a:r>
              <a:rPr lang="en-US" sz="1600" b="0" i="0" u="none" strike="noStrike" baseline="0" dirty="0"/>
              <a:t>Schulz-Rinne, 1993.</a:t>
            </a:r>
            <a:endParaRPr lang="en-US" sz="1600"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D92E59F9-C769-3081-90E2-3660E09ABAB1}"/>
                  </a:ext>
                </a:extLst>
              </p:cNvPr>
              <p:cNvSpPr txBox="1"/>
              <p:nvPr/>
            </p:nvSpPr>
            <p:spPr>
              <a:xfrm>
                <a:off x="5809491" y="3429000"/>
                <a:ext cx="5829034" cy="1754326"/>
              </a:xfrm>
              <a:prstGeom prst="rect">
                <a:avLst/>
              </a:prstGeom>
              <a:noFill/>
              <a:ln w="28575">
                <a:solidFill>
                  <a:srgbClr val="0070C0"/>
                </a:solidFill>
              </a:ln>
            </p:spPr>
            <p:txBody>
              <a:bodyPr wrap="square" rtlCol="0">
                <a:spAutoFit/>
              </a:bodyPr>
              <a:lstStyle/>
              <a:p>
                <a:endParaRPr lang="en-US" sz="400" b="1" i="1" dirty="0"/>
              </a:p>
              <a:p>
                <a:pPr algn="ctr"/>
                <a:r>
                  <a:rPr lang="en-US" sz="2000" b="1" i="1" dirty="0">
                    <a:solidFill>
                      <a:srgbClr val="0070C0"/>
                    </a:solidFill>
                  </a:rPr>
                  <a:t>Preliminary results:</a:t>
                </a:r>
              </a:p>
              <a:p>
                <a:pPr algn="ctr"/>
                <a:endParaRPr lang="en-US" sz="400" b="1" i="1" dirty="0">
                  <a:solidFill>
                    <a:srgbClr val="0070C0"/>
                  </a:solidFill>
                </a:endParaRPr>
              </a:p>
              <a:p>
                <a:pPr marL="342900" indent="-342900">
                  <a:buFont typeface="Arial" panose="020B0604020202020204" pitchFamily="34" charset="0"/>
                  <a:buChar char="•"/>
                </a:pPr>
                <a:r>
                  <a:rPr lang="en-US" dirty="0"/>
                  <a:t>Schwarz can </a:t>
                </a:r>
                <a:r>
                  <a:rPr lang="en-US" b="1" dirty="0"/>
                  <a:t>stabilize </a:t>
                </a:r>
                <a:r>
                  <a:rPr lang="en-US" dirty="0"/>
                  <a:t>unstable monolithic ROM for fixed dimension </a:t>
                </a:r>
                <a14:m>
                  <m:oMath xmlns:m="http://schemas.openxmlformats.org/officeDocument/2006/math">
                    <m:r>
                      <a:rPr lang="en-US" i="1" dirty="0" smtClean="0">
                        <a:latin typeface="Cambria Math" panose="02040503050406030204" pitchFamily="18" charset="0"/>
                      </a:rPr>
                      <m:t>𝐾</m:t>
                    </m:r>
                  </m:oMath>
                </a14:m>
                <a:r>
                  <a:rPr lang="en-US" dirty="0"/>
                  <a:t> (above)</a:t>
                </a:r>
              </a:p>
              <a:p>
                <a:pPr marL="342900" indent="-342900">
                  <a:buFont typeface="Arial" panose="020B0604020202020204" pitchFamily="34" charset="0"/>
                  <a:buChar char="•"/>
                </a:pPr>
                <a:endParaRPr lang="en-US" sz="400" dirty="0"/>
              </a:p>
              <a:p>
                <a:pPr marL="342900" indent="-342900">
                  <a:buFont typeface="Arial" panose="020B0604020202020204" pitchFamily="34" charset="0"/>
                  <a:buChar char="•"/>
                </a:pPr>
                <a:r>
                  <a:rPr lang="en-US" dirty="0"/>
                  <a:t>Since shock traverses all parts of domain, achieving </a:t>
                </a:r>
                <a:r>
                  <a:rPr lang="en-US" b="1" dirty="0"/>
                  <a:t>speedups </a:t>
                </a:r>
                <a:r>
                  <a:rPr lang="en-US" dirty="0"/>
                  <a:t>with Schwarz is </a:t>
                </a:r>
                <a:r>
                  <a:rPr lang="en-US" b="1" dirty="0"/>
                  <a:t>more difficult</a:t>
                </a:r>
              </a:p>
              <a:p>
                <a:endParaRPr lang="en-US" sz="400" b="1" i="1" dirty="0"/>
              </a:p>
            </p:txBody>
          </p:sp>
        </mc:Choice>
        <mc:Fallback xmlns="">
          <p:sp>
            <p:nvSpPr>
              <p:cNvPr id="2" name="TextBox 1">
                <a:extLst>
                  <a:ext uri="{FF2B5EF4-FFF2-40B4-BE49-F238E27FC236}">
                    <a16:creationId xmlns:a16="http://schemas.microsoft.com/office/drawing/2014/main" id="{D92E59F9-C769-3081-90E2-3660E09ABAB1}"/>
                  </a:ext>
                </a:extLst>
              </p:cNvPr>
              <p:cNvSpPr txBox="1">
                <a:spLocks noRot="1" noChangeAspect="1" noMove="1" noResize="1" noEditPoints="1" noAdjustHandles="1" noChangeArrowheads="1" noChangeShapeType="1" noTextEdit="1"/>
              </p:cNvSpPr>
              <p:nvPr/>
            </p:nvSpPr>
            <p:spPr>
              <a:xfrm>
                <a:off x="5809491" y="3429000"/>
                <a:ext cx="5829034" cy="1754326"/>
              </a:xfrm>
              <a:prstGeom prst="rect">
                <a:avLst/>
              </a:prstGeom>
              <a:blipFill>
                <a:blip r:embed="rId13"/>
                <a:stretch>
                  <a:fillRect l="-416" r="-520"/>
                </a:stretch>
              </a:blipFill>
              <a:ln w="28575">
                <a:solidFill>
                  <a:srgbClr val="0070C0"/>
                </a:solidFill>
              </a:ln>
            </p:spPr>
            <p:txBody>
              <a:bodyPr/>
              <a:lstStyle/>
              <a:p>
                <a:r>
                  <a:rPr lang="en-US">
                    <a:noFill/>
                  </a:rPr>
                  <a:t> </a:t>
                </a:r>
              </a:p>
            </p:txBody>
          </p:sp>
        </mc:Fallback>
      </mc:AlternateContent>
      <p:pic>
        <p:nvPicPr>
          <p:cNvPr id="5" name="pressure_1p875">
            <a:hlinkClick r:id="" action="ppaction://media"/>
            <a:extLst>
              <a:ext uri="{FF2B5EF4-FFF2-40B4-BE49-F238E27FC236}">
                <a16:creationId xmlns:a16="http://schemas.microsoft.com/office/drawing/2014/main" id="{7DBFD869-DA87-C8BD-82B5-F3C9FE1E2123}"/>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5571118" y="1041086"/>
            <a:ext cx="6067407" cy="2276858"/>
          </a:xfrm>
          <a:prstGeom prst="rect">
            <a:avLst/>
          </a:prstGeom>
        </p:spPr>
      </p:pic>
    </p:spTree>
    <p:extLst>
      <p:ext uri="{BB962C8B-B14F-4D97-AF65-F5344CB8AC3E}">
        <p14:creationId xmlns:p14="http://schemas.microsoft.com/office/powerpoint/2010/main" val="522205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4DEDE73E-F27A-4E8A-AFEC-DAC5059E9626}"/>
              </a:ext>
            </a:extLst>
          </p:cNvPr>
          <p:cNvPicPr>
            <a:picLocks noChangeAspect="1"/>
          </p:cNvPicPr>
          <p:nvPr/>
        </p:nvPicPr>
        <p:blipFill>
          <a:blip r:embed="rId3"/>
          <a:stretch>
            <a:fillRect/>
          </a:stretch>
        </p:blipFill>
        <p:spPr>
          <a:xfrm>
            <a:off x="6550225" y="3808504"/>
            <a:ext cx="4983447" cy="2671415"/>
          </a:xfrm>
          <a:prstGeom prst="rect">
            <a:avLst/>
          </a:prstGeom>
        </p:spPr>
      </p:pic>
      <p:sp>
        <p:nvSpPr>
          <p:cNvPr id="101" name="TextShape 1"/>
          <p:cNvSpPr txBox="1"/>
          <p:nvPr/>
        </p:nvSpPr>
        <p:spPr>
          <a:xfrm>
            <a:off x="742950" y="-8685"/>
            <a:ext cx="8229240" cy="991440"/>
          </a:xfrm>
          <a:prstGeom prst="rect">
            <a:avLst/>
          </a:prstGeom>
          <a:noFill/>
          <a:ln>
            <a:noFill/>
          </a:ln>
        </p:spPr>
        <p:txBody>
          <a:bodyPr anchor="ctr"/>
          <a:lstStyle/>
          <a:p>
            <a:r>
              <a:rPr lang="en-US" sz="2800" dirty="0">
                <a:latin typeface="Gill Sans MT" panose="020B0502020104020203" pitchFamily="34" charset="0"/>
              </a:rPr>
              <a:t>Outline</a:t>
            </a:r>
            <a:endParaRPr sz="2800" dirty="0">
              <a:latin typeface="Gill Sans MT" panose="020B0502020104020203" pitchFamily="34" charset="0"/>
            </a:endParaRPr>
          </a:p>
        </p:txBody>
      </p:sp>
      <p:sp>
        <p:nvSpPr>
          <p:cNvPr id="102" name="TextShape 2"/>
          <p:cNvSpPr txBox="1"/>
          <p:nvPr/>
        </p:nvSpPr>
        <p:spPr>
          <a:xfrm>
            <a:off x="198449" y="951071"/>
            <a:ext cx="6726226" cy="5348870"/>
          </a:xfrm>
          <a:prstGeom prst="rect">
            <a:avLst/>
          </a:prstGeom>
          <a:noFill/>
          <a:ln>
            <a:noFill/>
          </a:ln>
        </p:spPr>
        <p:txBody>
          <a:bodyPr/>
          <a:lstStyle/>
          <a:p>
            <a:pPr marL="457200" indent="-457200">
              <a:buAutoNum type="arabicPeriod"/>
            </a:pPr>
            <a:r>
              <a:rPr lang="en-US" sz="2200" dirty="0"/>
              <a:t>Schwarz Alternating Method for Coupling of Full Order Models (FOMs) in Solid Mechanics</a:t>
            </a:r>
          </a:p>
          <a:p>
            <a:pPr marL="457200" indent="-457200">
              <a:buAutoNum type="arabicPeriod"/>
            </a:pPr>
            <a:endParaRPr lang="en-US" sz="400" dirty="0"/>
          </a:p>
          <a:p>
            <a:pPr marL="914400" lvl="1" indent="-457200">
              <a:buFont typeface="Arial" panose="020B0604020202020204" pitchFamily="34" charset="0"/>
              <a:buChar char="•"/>
            </a:pPr>
            <a:r>
              <a:rPr lang="en-US" sz="2200" dirty="0"/>
              <a:t>Motivation &amp; Background</a:t>
            </a:r>
          </a:p>
          <a:p>
            <a:pPr marL="914400" lvl="1" indent="-457200">
              <a:buFont typeface="Arial" panose="020B0604020202020204" pitchFamily="34" charset="0"/>
              <a:buChar char="•"/>
            </a:pPr>
            <a:endParaRPr lang="en-US" sz="400" dirty="0"/>
          </a:p>
          <a:p>
            <a:pPr marL="914400" lvl="1" indent="-457200">
              <a:buFont typeface="Arial" panose="020B0604020202020204" pitchFamily="34" charset="0"/>
              <a:buChar char="•"/>
            </a:pPr>
            <a:r>
              <a:rPr lang="en-US" sz="2200" dirty="0"/>
              <a:t>Quasistatic Formulation</a:t>
            </a:r>
          </a:p>
          <a:p>
            <a:pPr marL="914400" lvl="1" indent="-457200">
              <a:buFont typeface="Arial" panose="020B0604020202020204" pitchFamily="34" charset="0"/>
              <a:buChar char="•"/>
            </a:pPr>
            <a:endParaRPr lang="en-US" sz="400" dirty="0"/>
          </a:p>
          <a:p>
            <a:pPr marL="1371600" lvl="2" indent="-457200">
              <a:buFont typeface="Wingdings" panose="05000000000000000000" pitchFamily="2" charset="2"/>
              <a:buChar char="Ø"/>
            </a:pPr>
            <a:r>
              <a:rPr lang="en-US" sz="2200" dirty="0"/>
              <a:t>Numerical Examples</a:t>
            </a:r>
          </a:p>
          <a:p>
            <a:pPr marL="1371600" lvl="2" indent="-457200">
              <a:buFont typeface="Wingdings" panose="05000000000000000000" pitchFamily="2" charset="2"/>
              <a:buChar char="Ø"/>
            </a:pPr>
            <a:endParaRPr lang="en-US" sz="400" dirty="0"/>
          </a:p>
          <a:p>
            <a:pPr marL="914400" lvl="1" indent="-457200">
              <a:buFont typeface="Arial" panose="020B0604020202020204" pitchFamily="34" charset="0"/>
              <a:buChar char="•"/>
            </a:pPr>
            <a:r>
              <a:rPr lang="en-US" sz="2200" dirty="0"/>
              <a:t>Extension to Dynamics </a:t>
            </a:r>
          </a:p>
          <a:p>
            <a:pPr marL="914400" lvl="1" indent="-457200">
              <a:buFont typeface="Arial" panose="020B0604020202020204" pitchFamily="34" charset="0"/>
              <a:buChar char="•"/>
            </a:pPr>
            <a:endParaRPr lang="en-US" sz="400" dirty="0"/>
          </a:p>
          <a:p>
            <a:pPr marL="1371600" lvl="2" indent="-457200">
              <a:buFont typeface="Wingdings" panose="05000000000000000000" pitchFamily="2" charset="2"/>
              <a:buChar char="Ø"/>
            </a:pPr>
            <a:r>
              <a:rPr lang="en-US" sz="2200" dirty="0"/>
              <a:t>Numerical Examples</a:t>
            </a:r>
          </a:p>
          <a:p>
            <a:pPr marL="1371600" lvl="2" indent="-457200">
              <a:buFont typeface="Wingdings" panose="05000000000000000000" pitchFamily="2" charset="2"/>
              <a:buChar char="Ø"/>
            </a:pPr>
            <a:endParaRPr lang="en-US" sz="400" dirty="0"/>
          </a:p>
          <a:p>
            <a:pPr marL="1371600" lvl="2" indent="-457200">
              <a:buFont typeface="Wingdings" panose="05000000000000000000" pitchFamily="2" charset="2"/>
              <a:buChar char="Ø"/>
            </a:pPr>
            <a:endParaRPr lang="en-US" sz="400" dirty="0"/>
          </a:p>
          <a:p>
            <a:pPr marL="457200" indent="-457200">
              <a:buAutoNum type="arabicPeriod"/>
            </a:pPr>
            <a:r>
              <a:rPr lang="en-US" sz="2200" dirty="0"/>
              <a:t>Schwarz Alternating Method for FOM-ROM* and ROM-ROM Coupling</a:t>
            </a:r>
          </a:p>
          <a:p>
            <a:pPr marL="457200" indent="-457200">
              <a:buAutoNum type="arabicPeriod"/>
            </a:pPr>
            <a:endParaRPr lang="en-US" sz="400" dirty="0"/>
          </a:p>
          <a:p>
            <a:pPr marL="914400" lvl="1" indent="-457200">
              <a:buFont typeface="Arial" panose="020B0604020202020204" pitchFamily="34" charset="0"/>
              <a:buChar char="•"/>
            </a:pPr>
            <a:r>
              <a:rPr lang="en-US" sz="2200" dirty="0"/>
              <a:t>Motivation &amp; Background </a:t>
            </a:r>
          </a:p>
          <a:p>
            <a:pPr marL="914400" lvl="1" indent="-457200">
              <a:buFont typeface="Arial" panose="020B0604020202020204" pitchFamily="34" charset="0"/>
              <a:buChar char="•"/>
            </a:pPr>
            <a:endParaRPr lang="en-US" sz="400" dirty="0"/>
          </a:p>
          <a:p>
            <a:pPr marL="914400" lvl="1" indent="-457200">
              <a:buFont typeface="Arial" panose="020B0604020202020204" pitchFamily="34" charset="0"/>
              <a:buChar char="•"/>
            </a:pPr>
            <a:r>
              <a:rPr lang="en-US" sz="2200" dirty="0"/>
              <a:t>Formulation</a:t>
            </a:r>
          </a:p>
          <a:p>
            <a:pPr marL="914400" lvl="1" indent="-457200">
              <a:buFont typeface="Arial" panose="020B0604020202020204" pitchFamily="34" charset="0"/>
              <a:buChar char="•"/>
            </a:pPr>
            <a:endParaRPr lang="en-US" sz="400" dirty="0"/>
          </a:p>
          <a:p>
            <a:pPr marL="914400" lvl="1" indent="-457200">
              <a:buFont typeface="Arial" panose="020B0604020202020204" pitchFamily="34" charset="0"/>
              <a:buChar char="•"/>
            </a:pPr>
            <a:r>
              <a:rPr lang="en-US" sz="2200" dirty="0"/>
              <a:t>Numerical Examples</a:t>
            </a:r>
          </a:p>
          <a:p>
            <a:pPr marL="914400" lvl="1" indent="-457200">
              <a:buFont typeface="Arial" panose="020B0604020202020204" pitchFamily="34" charset="0"/>
              <a:buChar char="•"/>
            </a:pPr>
            <a:endParaRPr lang="en-US" sz="400" dirty="0"/>
          </a:p>
          <a:p>
            <a:pPr marL="914400" lvl="1" indent="-457200">
              <a:buFont typeface="Arial" panose="020B0604020202020204" pitchFamily="34" charset="0"/>
              <a:buChar char="•"/>
            </a:pPr>
            <a:endParaRPr lang="en-US" sz="400" dirty="0"/>
          </a:p>
          <a:p>
            <a:pPr marL="457200" indent="-457200">
              <a:buFont typeface="+mj-lt"/>
              <a:buAutoNum type="arabicPeriod"/>
            </a:pPr>
            <a:r>
              <a:rPr lang="en-US" sz="2200" b="1" dirty="0"/>
              <a:t>Summary and Future Work </a:t>
            </a:r>
          </a:p>
          <a:p>
            <a:endParaRPr lang="en-US" sz="2200" dirty="0"/>
          </a:p>
          <a:p>
            <a:pPr marL="914400" lvl="1" indent="-457200">
              <a:buFont typeface="Arial" panose="020B0604020202020204" pitchFamily="34" charset="0"/>
              <a:buChar char="•"/>
            </a:pPr>
            <a:endParaRPr lang="en-US" sz="2200" dirty="0"/>
          </a:p>
          <a:p>
            <a:pPr marL="914400" lvl="1" indent="-457200">
              <a:buFont typeface="Arial" panose="020B0604020202020204" pitchFamily="34" charset="0"/>
              <a:buChar char="•"/>
            </a:pPr>
            <a:endParaRPr lang="en-US" sz="2200" dirty="0"/>
          </a:p>
          <a:p>
            <a:endParaRPr sz="2200" dirty="0"/>
          </a:p>
        </p:txBody>
      </p:sp>
      <p:sp>
        <p:nvSpPr>
          <p:cNvPr id="2" name="Slide Number Placeholder 1">
            <a:extLst>
              <a:ext uri="{FF2B5EF4-FFF2-40B4-BE49-F238E27FC236}">
                <a16:creationId xmlns:a16="http://schemas.microsoft.com/office/drawing/2014/main" id="{805E14DB-F505-4B6E-B151-6BAAB23A7FBF}"/>
              </a:ext>
            </a:extLst>
          </p:cNvPr>
          <p:cNvSpPr>
            <a:spLocks noGrp="1"/>
          </p:cNvSpPr>
          <p:nvPr>
            <p:ph type="sldNum" sz="quarter" idx="12"/>
          </p:nvPr>
        </p:nvSpPr>
        <p:spPr/>
        <p:txBody>
          <a:bodyPr/>
          <a:lstStyle/>
          <a:p>
            <a:fld id="{A5E55A7B-7854-E145-92D9-B491DF4BAE2D}" type="slidenum">
              <a:rPr lang="en-US" smtClean="0"/>
              <a:pPr/>
              <a:t>69</a:t>
            </a:fld>
            <a:endParaRPr lang="en-US" dirty="0"/>
          </a:p>
        </p:txBody>
      </p:sp>
      <p:sp>
        <p:nvSpPr>
          <p:cNvPr id="3" name="TextBox 2">
            <a:extLst>
              <a:ext uri="{FF2B5EF4-FFF2-40B4-BE49-F238E27FC236}">
                <a16:creationId xmlns:a16="http://schemas.microsoft.com/office/drawing/2014/main" id="{9C17EAC9-2546-4C83-9D8B-C19B660FE055}"/>
              </a:ext>
            </a:extLst>
          </p:cNvPr>
          <p:cNvSpPr txBox="1"/>
          <p:nvPr/>
        </p:nvSpPr>
        <p:spPr>
          <a:xfrm>
            <a:off x="64951" y="6479919"/>
            <a:ext cx="4911047" cy="338554"/>
          </a:xfrm>
          <a:prstGeom prst="rect">
            <a:avLst/>
          </a:prstGeom>
          <a:noFill/>
        </p:spPr>
        <p:txBody>
          <a:bodyPr wrap="square" rtlCol="0">
            <a:spAutoFit/>
          </a:bodyPr>
          <a:lstStyle/>
          <a:p>
            <a:r>
              <a:rPr lang="en-US" sz="1600" dirty="0">
                <a:cs typeface="Calibri" panose="020F0502020204030204" pitchFamily="34" charset="0"/>
              </a:rPr>
              <a:t>* Projection-based Reduced Order Model</a:t>
            </a:r>
          </a:p>
        </p:txBody>
      </p:sp>
      <p:pic>
        <p:nvPicPr>
          <p:cNvPr id="4" name="Picture 3" descr="notched-cylinder-hex-coarse-tet-fine-deformed.png">
            <a:extLst>
              <a:ext uri="{FF2B5EF4-FFF2-40B4-BE49-F238E27FC236}">
                <a16:creationId xmlns:a16="http://schemas.microsoft.com/office/drawing/2014/main" id="{1EC5274F-3932-4BA7-C07C-B0ED02DFD9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0705" y="738680"/>
            <a:ext cx="3614888" cy="2470775"/>
          </a:xfrm>
          <a:prstGeom prst="rect">
            <a:avLst/>
          </a:prstGeom>
        </p:spPr>
      </p:pic>
    </p:spTree>
    <p:extLst>
      <p:ext uri="{BB962C8B-B14F-4D97-AF65-F5344CB8AC3E}">
        <p14:creationId xmlns:p14="http://schemas.microsoft.com/office/powerpoint/2010/main" val="353605380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a:xfrm>
            <a:off x="10036632" y="6951167"/>
            <a:ext cx="522960" cy="292978"/>
          </a:xfrm>
        </p:spPr>
        <p:txBody>
          <a:bodyPr/>
          <a:lstStyle/>
          <a:p>
            <a:fld id="{A5E55A7B-7854-E145-92D9-B491DF4BAE2D}" type="slidenum">
              <a:rPr lang="en-US" smtClean="0"/>
              <a:pPr/>
              <a:t>7</a:t>
            </a:fld>
            <a:endParaRPr lang="en-US" dirty="0"/>
          </a:p>
        </p:txBody>
      </p:sp>
      <p:pic>
        <p:nvPicPr>
          <p:cNvPr id="4" name="Picture 3">
            <a:extLst>
              <a:ext uri="{FF2B5EF4-FFF2-40B4-BE49-F238E27FC236}">
                <a16:creationId xmlns:a16="http://schemas.microsoft.com/office/drawing/2014/main" id="{5DD4F4DA-1F42-7A48-BE3C-0DAD0E1BC5BE}"/>
              </a:ext>
            </a:extLst>
          </p:cNvPr>
          <p:cNvPicPr>
            <a:picLocks noChangeAspect="1"/>
          </p:cNvPicPr>
          <p:nvPr/>
        </p:nvPicPr>
        <p:blipFill>
          <a:blip r:embed="rId3"/>
          <a:stretch>
            <a:fillRect/>
          </a:stretch>
        </p:blipFill>
        <p:spPr>
          <a:xfrm>
            <a:off x="2970414" y="932781"/>
            <a:ext cx="6846247" cy="5471581"/>
          </a:xfrm>
          <a:prstGeom prst="rect">
            <a:avLst/>
          </a:prstGeom>
        </p:spPr>
      </p:pic>
      <p:sp>
        <p:nvSpPr>
          <p:cNvPr id="12" name="Title 1">
            <a:extLst>
              <a:ext uri="{FF2B5EF4-FFF2-40B4-BE49-F238E27FC236}">
                <a16:creationId xmlns:a16="http://schemas.microsoft.com/office/drawing/2014/main" id="{670F74DD-2EE2-2A4E-A243-0CBD309BB742}"/>
              </a:ext>
            </a:extLst>
          </p:cNvPr>
          <p:cNvSpPr txBox="1">
            <a:spLocks/>
          </p:cNvSpPr>
          <p:nvPr/>
        </p:nvSpPr>
        <p:spPr>
          <a:xfrm>
            <a:off x="5766073" y="1408577"/>
            <a:ext cx="3830813" cy="2015611"/>
          </a:xfrm>
          <a:prstGeom prst="rect">
            <a:avLst/>
          </a:prstGeom>
          <a:solidFill>
            <a:schemeClr val="bg1"/>
          </a:solidFill>
          <a:ln>
            <a:noFill/>
          </a:ln>
        </p:spPr>
        <p:txBody>
          <a:bodyPr>
            <a:noAutofit/>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3000" b="1" dirty="0">
                <a:ln w="10160">
                  <a:solidFill>
                    <a:sysClr val="windowText" lastClr="000000"/>
                  </a:solidFill>
                  <a:prstDash val="solid"/>
                </a:ln>
                <a:solidFill>
                  <a:srgbClr val="E8B701"/>
                </a:solidFill>
                <a:effectLst>
                  <a:outerShdw blurRad="38100" dist="22860" dir="5400000" algn="tl" rotWithShape="0">
                    <a:srgbClr val="000000">
                      <a:alpha val="30000"/>
                    </a:srgbClr>
                  </a:outerShdw>
                </a:effectLst>
              </a:rPr>
              <a:t>AS A </a:t>
            </a:r>
            <a:r>
              <a:rPr lang="en-US" sz="3000" b="1" i="1" dirty="0">
                <a:ln w="10160">
                  <a:solidFill>
                    <a:sysClr val="windowText" lastClr="000000"/>
                  </a:solidFill>
                  <a:prstDash val="solid"/>
                </a:ln>
                <a:solidFill>
                  <a:srgbClr val="FA6305"/>
                </a:solidFill>
                <a:effectLst>
                  <a:outerShdw blurRad="38100" dist="22860" dir="5400000" algn="tl" rotWithShape="0">
                    <a:srgbClr val="000000">
                      <a:alpha val="30000"/>
                    </a:srgbClr>
                  </a:outerShdw>
                </a:effectLst>
              </a:rPr>
              <a:t>PRECONDITIONER</a:t>
            </a:r>
            <a:r>
              <a:rPr lang="en-US" sz="3000" b="1" dirty="0">
                <a:ln w="10160">
                  <a:solidFill>
                    <a:sysClr val="windowText" lastClr="000000"/>
                  </a:solidFill>
                  <a:prstDash val="solid"/>
                </a:ln>
                <a:solidFill>
                  <a:srgbClr val="E8B701"/>
                </a:solidFill>
                <a:effectLst>
                  <a:outerShdw blurRad="38100" dist="22860" dir="5400000" algn="tl" rotWithShape="0">
                    <a:srgbClr val="000000">
                      <a:alpha val="30000"/>
                    </a:srgbClr>
                  </a:outerShdw>
                </a:effectLst>
              </a:rPr>
              <a:t> FOR THE LINEARIZED SYSTEM</a:t>
            </a:r>
          </a:p>
        </p:txBody>
      </p:sp>
      <p:sp>
        <p:nvSpPr>
          <p:cNvPr id="13" name="Title 1">
            <a:extLst>
              <a:ext uri="{FF2B5EF4-FFF2-40B4-BE49-F238E27FC236}">
                <a16:creationId xmlns:a16="http://schemas.microsoft.com/office/drawing/2014/main" id="{ED8438B1-8328-6D45-A0B7-0B9417F131E7}"/>
              </a:ext>
            </a:extLst>
          </p:cNvPr>
          <p:cNvSpPr txBox="1">
            <a:spLocks/>
          </p:cNvSpPr>
          <p:nvPr/>
        </p:nvSpPr>
        <p:spPr>
          <a:xfrm>
            <a:off x="5808114" y="3954184"/>
            <a:ext cx="3844897" cy="2004800"/>
          </a:xfrm>
          <a:prstGeom prst="rect">
            <a:avLst/>
          </a:prstGeom>
        </p:spPr>
        <p:txBody>
          <a:bodyPr>
            <a:noAutofit/>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3000" b="1" dirty="0">
                <a:ln w="10160">
                  <a:solidFill>
                    <a:sysClr val="windowText" lastClr="000000"/>
                  </a:solidFill>
                  <a:prstDash val="solid"/>
                </a:ln>
                <a:solidFill>
                  <a:srgbClr val="E8B701"/>
                </a:solidFill>
                <a:effectLst>
                  <a:outerShdw blurRad="38100" dist="22860" dir="5400000" algn="tl" rotWithShape="0">
                    <a:srgbClr val="000000">
                      <a:alpha val="30000"/>
                    </a:srgbClr>
                  </a:outerShdw>
                </a:effectLst>
              </a:rPr>
              <a:t>AS A </a:t>
            </a:r>
            <a:r>
              <a:rPr lang="en-US" sz="3000" b="1" i="1" dirty="0">
                <a:ln w="10160">
                  <a:solidFill>
                    <a:sysClr val="windowText" lastClr="000000"/>
                  </a:solidFill>
                  <a:prstDash val="solid"/>
                </a:ln>
                <a:solidFill>
                  <a:srgbClr val="FA6305"/>
                </a:solidFill>
                <a:effectLst>
                  <a:outerShdw blurRad="38100" dist="22860" dir="5400000" algn="tl" rotWithShape="0">
                    <a:srgbClr val="000000">
                      <a:alpha val="30000"/>
                    </a:srgbClr>
                  </a:outerShdw>
                </a:effectLst>
              </a:rPr>
              <a:t>SOLVER</a:t>
            </a:r>
            <a:r>
              <a:rPr lang="en-US" sz="3000" b="1" dirty="0">
                <a:ln w="10160">
                  <a:solidFill>
                    <a:sysClr val="windowText" lastClr="000000"/>
                  </a:solidFill>
                  <a:prstDash val="solid"/>
                </a:ln>
                <a:solidFill>
                  <a:srgbClr val="E8B701"/>
                </a:solidFill>
                <a:effectLst>
                  <a:outerShdw blurRad="38100" dist="22860" dir="5400000" algn="tl" rotWithShape="0">
                    <a:srgbClr val="000000">
                      <a:alpha val="30000"/>
                    </a:srgbClr>
                  </a:outerShdw>
                </a:effectLst>
              </a:rPr>
              <a:t> FOR THE COUPLED</a:t>
            </a:r>
          </a:p>
          <a:p>
            <a:r>
              <a:rPr lang="en-US" sz="3000" b="1" dirty="0">
                <a:ln w="10160">
                  <a:solidFill>
                    <a:sysClr val="windowText" lastClr="000000"/>
                  </a:solidFill>
                  <a:prstDash val="solid"/>
                </a:ln>
                <a:solidFill>
                  <a:srgbClr val="E8B701"/>
                </a:solidFill>
                <a:effectLst>
                  <a:outerShdw blurRad="38100" dist="22860" dir="5400000" algn="tl" rotWithShape="0">
                    <a:srgbClr val="000000">
                      <a:alpha val="30000"/>
                    </a:srgbClr>
                  </a:outerShdw>
                </a:effectLst>
              </a:rPr>
              <a:t>FULLY NONLINEAR PROBLEM</a:t>
            </a:r>
          </a:p>
        </p:txBody>
      </p:sp>
      <p:sp>
        <p:nvSpPr>
          <p:cNvPr id="7" name="Title 1">
            <a:extLst>
              <a:ext uri="{FF2B5EF4-FFF2-40B4-BE49-F238E27FC236}">
                <a16:creationId xmlns:a16="http://schemas.microsoft.com/office/drawing/2014/main" id="{717A2B98-3BDE-41D4-9188-AA05CFB3A5EB}"/>
              </a:ext>
            </a:extLst>
          </p:cNvPr>
          <p:cNvSpPr>
            <a:spLocks noGrp="1"/>
          </p:cNvSpPr>
          <p:nvPr>
            <p:ph type="title"/>
          </p:nvPr>
        </p:nvSpPr>
        <p:spPr>
          <a:xfrm>
            <a:off x="720648" y="359772"/>
            <a:ext cx="10471608" cy="570225"/>
          </a:xfrm>
        </p:spPr>
        <p:txBody>
          <a:bodyPr/>
          <a:lstStyle/>
          <a:p>
            <a:r>
              <a:rPr lang="en-US" dirty="0"/>
              <a:t>How We Use the Schwarz Alternating Method</a:t>
            </a:r>
          </a:p>
        </p:txBody>
      </p:sp>
      <p:sp>
        <p:nvSpPr>
          <p:cNvPr id="2" name="Slide Number Placeholder 3">
            <a:extLst>
              <a:ext uri="{FF2B5EF4-FFF2-40B4-BE49-F238E27FC236}">
                <a16:creationId xmlns:a16="http://schemas.microsoft.com/office/drawing/2014/main" id="{20A2F712-FC31-F5A3-3A7E-524B55A42C3B}"/>
              </a:ext>
            </a:extLst>
          </p:cNvPr>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7</a:t>
            </a:fld>
            <a:endParaRPr lang="en-US" dirty="0"/>
          </a:p>
        </p:txBody>
      </p:sp>
    </p:spTree>
    <p:extLst>
      <p:ext uri="{BB962C8B-B14F-4D97-AF65-F5344CB8AC3E}">
        <p14:creationId xmlns:p14="http://schemas.microsoft.com/office/powerpoint/2010/main" val="952250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97061" y="217527"/>
            <a:ext cx="6161524" cy="416091"/>
          </a:xfrm>
          <a:prstGeom prst="rect">
            <a:avLst/>
          </a:prstGeom>
          <a:solidFill>
            <a:schemeClr val="bg1"/>
          </a:solidFill>
        </p:spPr>
        <p:txBody>
          <a:bodyPr>
            <a:noAutofit/>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2800" dirty="0">
                <a:solidFill>
                  <a:schemeClr val="tx1"/>
                </a:solidFill>
                <a:latin typeface="Gill Sans MT" panose="020B0502020104020203" pitchFamily="34" charset="0"/>
              </a:rPr>
              <a:t>Summary</a:t>
            </a:r>
          </a:p>
        </p:txBody>
      </p:sp>
      <p:sp>
        <p:nvSpPr>
          <p:cNvPr id="4" name="TextBox 3">
            <a:extLst>
              <a:ext uri="{FF2B5EF4-FFF2-40B4-BE49-F238E27FC236}">
                <a16:creationId xmlns:a16="http://schemas.microsoft.com/office/drawing/2014/main" id="{02737A99-896A-4922-978C-83F4C7286269}"/>
              </a:ext>
            </a:extLst>
          </p:cNvPr>
          <p:cNvSpPr txBox="1"/>
          <p:nvPr/>
        </p:nvSpPr>
        <p:spPr>
          <a:xfrm>
            <a:off x="1148996" y="822969"/>
            <a:ext cx="9667361" cy="769441"/>
          </a:xfrm>
          <a:prstGeom prst="rect">
            <a:avLst/>
          </a:prstGeom>
          <a:solidFill>
            <a:srgbClr val="CCFFCC"/>
          </a:solidFill>
        </p:spPr>
        <p:txBody>
          <a:bodyPr wrap="square" rtlCol="0">
            <a:spAutoFit/>
          </a:bodyPr>
          <a:lstStyle/>
          <a:p>
            <a:pPr algn="ctr"/>
            <a:r>
              <a:rPr lang="en-US" sz="2200" dirty="0">
                <a:ea typeface="Calibri" panose="020F0502020204030204" pitchFamily="34" charset="0"/>
              </a:rPr>
              <a:t>The </a:t>
            </a:r>
            <a:r>
              <a:rPr lang="en-US" sz="2200" b="1" dirty="0">
                <a:ea typeface="Calibri" panose="020F0502020204030204" pitchFamily="34" charset="0"/>
              </a:rPr>
              <a:t>Schwarz alternating method</a:t>
            </a:r>
            <a:r>
              <a:rPr lang="en-US" sz="2200" dirty="0">
                <a:ea typeface="Calibri" panose="020F0502020204030204" pitchFamily="34" charset="0"/>
              </a:rPr>
              <a:t> has been developed for concurrent multi-scale coupling of </a:t>
            </a:r>
            <a:r>
              <a:rPr lang="en-US" sz="2200" b="1" dirty="0">
                <a:ea typeface="Calibri" panose="020F0502020204030204" pitchFamily="34" charset="0"/>
              </a:rPr>
              <a:t>conventional</a:t>
            </a:r>
            <a:r>
              <a:rPr lang="en-US" sz="2200" dirty="0">
                <a:ea typeface="Calibri" panose="020F0502020204030204" pitchFamily="34" charset="0"/>
              </a:rPr>
              <a:t> and </a:t>
            </a:r>
            <a:r>
              <a:rPr lang="en-US" sz="2200" b="1" dirty="0">
                <a:ea typeface="Calibri" panose="020F0502020204030204" pitchFamily="34" charset="0"/>
              </a:rPr>
              <a:t>data-driven models</a:t>
            </a:r>
            <a:r>
              <a:rPr lang="en-US" sz="2200" dirty="0">
                <a:ea typeface="Calibri" panose="020F0502020204030204" pitchFamily="34" charset="0"/>
              </a:rPr>
              <a:t>.</a:t>
            </a:r>
            <a:endParaRPr lang="en-US" sz="2200" dirty="0"/>
          </a:p>
        </p:txBody>
      </p:sp>
      <p:grpSp>
        <p:nvGrpSpPr>
          <p:cNvPr id="16" name="Group 15">
            <a:extLst>
              <a:ext uri="{FF2B5EF4-FFF2-40B4-BE49-F238E27FC236}">
                <a16:creationId xmlns:a16="http://schemas.microsoft.com/office/drawing/2014/main" id="{C8A54937-61DD-93C9-F103-BD1691EDA97E}"/>
              </a:ext>
            </a:extLst>
          </p:cNvPr>
          <p:cNvGrpSpPr/>
          <p:nvPr/>
        </p:nvGrpSpPr>
        <p:grpSpPr>
          <a:xfrm>
            <a:off x="228602" y="1769918"/>
            <a:ext cx="11455762" cy="4598267"/>
            <a:chOff x="264376" y="1963914"/>
            <a:chExt cx="11455762" cy="4598267"/>
          </a:xfrm>
        </p:grpSpPr>
        <p:grpSp>
          <p:nvGrpSpPr>
            <p:cNvPr id="7" name="Group 6">
              <a:extLst>
                <a:ext uri="{FF2B5EF4-FFF2-40B4-BE49-F238E27FC236}">
                  <a16:creationId xmlns:a16="http://schemas.microsoft.com/office/drawing/2014/main" id="{C27D2A43-52EF-482A-A6B5-C7E5492AE8BF}"/>
                </a:ext>
              </a:extLst>
            </p:cNvPr>
            <p:cNvGrpSpPr/>
            <p:nvPr/>
          </p:nvGrpSpPr>
          <p:grpSpPr>
            <a:xfrm>
              <a:off x="264376" y="1963914"/>
              <a:ext cx="11455762" cy="4598267"/>
              <a:chOff x="126544" y="1556361"/>
              <a:chExt cx="10622911" cy="4598267"/>
            </a:xfrm>
          </p:grpSpPr>
          <p:sp>
            <p:nvSpPr>
              <p:cNvPr id="6" name="Content Placeholder 2"/>
              <p:cNvSpPr txBox="1">
                <a:spLocks/>
              </p:cNvSpPr>
              <p:nvPr/>
            </p:nvSpPr>
            <p:spPr bwMode="auto">
              <a:xfrm>
                <a:off x="176084" y="1556361"/>
                <a:ext cx="10573371" cy="45982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a:buFont typeface="Courier New" panose="02070309020205020404" pitchFamily="49" charset="0"/>
                  <a:buChar char="o"/>
                  <a:defRPr/>
                </a:pPr>
                <a:r>
                  <a:rPr lang="en-US" sz="2000" dirty="0">
                    <a:solidFill>
                      <a:srgbClr val="4F664A"/>
                    </a:solidFill>
                    <a:latin typeface="+mn-lt"/>
                  </a:rPr>
                  <a:t>Coupling is </a:t>
                </a:r>
                <a:r>
                  <a:rPr lang="en-US" sz="2000" b="1" i="1" dirty="0">
                    <a:solidFill>
                      <a:srgbClr val="4F664A"/>
                    </a:solidFill>
                    <a:latin typeface="+mn-lt"/>
                  </a:rPr>
                  <a:t>concurrent</a:t>
                </a:r>
                <a:r>
                  <a:rPr lang="en-US" sz="2000" dirty="0">
                    <a:solidFill>
                      <a:srgbClr val="4F664A"/>
                    </a:solidFill>
                    <a:latin typeface="+mn-lt"/>
                  </a:rPr>
                  <a:t> (two-way).</a:t>
                </a:r>
              </a:p>
              <a:p>
                <a:pPr marL="0" indent="0">
                  <a:buNone/>
                  <a:defRPr/>
                </a:pPr>
                <a:endParaRPr lang="en-US" sz="800" dirty="0">
                  <a:solidFill>
                    <a:srgbClr val="4F664A"/>
                  </a:solidFill>
                  <a:latin typeface="+mn-lt"/>
                </a:endParaRPr>
              </a:p>
              <a:p>
                <a:pPr>
                  <a:buFont typeface="Courier New" panose="02070309020205020404" pitchFamily="49" charset="0"/>
                  <a:buChar char="o"/>
                  <a:defRPr/>
                </a:pPr>
                <a:r>
                  <a:rPr lang="en-US" sz="2000" b="1" i="1" dirty="0">
                    <a:solidFill>
                      <a:srgbClr val="4F664A"/>
                    </a:solidFill>
                    <a:latin typeface="+mn-lt"/>
                  </a:rPr>
                  <a:t>Ease of implementation </a:t>
                </a:r>
                <a:r>
                  <a:rPr lang="en-US" sz="2000" dirty="0">
                    <a:solidFill>
                      <a:srgbClr val="4F664A"/>
                    </a:solidFill>
                    <a:latin typeface="+mn-lt"/>
                  </a:rPr>
                  <a:t>into existing massively-parallel HPC codes.</a:t>
                </a:r>
                <a:endParaRPr lang="en-US" sz="2000" b="1" i="1" dirty="0">
                  <a:solidFill>
                    <a:srgbClr val="4F664A"/>
                  </a:solidFill>
                  <a:latin typeface="+mn-lt"/>
                </a:endParaRPr>
              </a:p>
              <a:p>
                <a:pPr>
                  <a:buFont typeface="Courier New" panose="02070309020205020404" pitchFamily="49" charset="0"/>
                  <a:buChar char="o"/>
                  <a:defRPr/>
                </a:pPr>
                <a:endParaRPr lang="en-US" sz="800" b="1" i="1" dirty="0">
                  <a:solidFill>
                    <a:srgbClr val="4F664A"/>
                  </a:solidFill>
                  <a:latin typeface="+mn-lt"/>
                </a:endParaRPr>
              </a:p>
              <a:p>
                <a:pPr>
                  <a:buFont typeface="Courier New" panose="02070309020205020404" pitchFamily="49" charset="0"/>
                  <a:buChar char="o"/>
                  <a:defRPr/>
                </a:pPr>
                <a:r>
                  <a:rPr lang="en-US" sz="2000" b="1" i="1" dirty="0">
                    <a:solidFill>
                      <a:srgbClr val="4F664A"/>
                    </a:solidFill>
                    <a:latin typeface="+mn-lt"/>
                  </a:rPr>
                  <a:t>“Plug-and-play” framework</a:t>
                </a:r>
                <a:r>
                  <a:rPr lang="en-US" sz="2000" dirty="0">
                    <a:solidFill>
                      <a:srgbClr val="4F664A"/>
                    </a:solidFill>
                    <a:latin typeface="+mn-lt"/>
                  </a:rPr>
                  <a:t>: simplifies task of meshing complex geometries! </a:t>
                </a:r>
              </a:p>
              <a:p>
                <a:pPr>
                  <a:buFont typeface="Courier New" panose="02070309020205020404" pitchFamily="49" charset="0"/>
                  <a:buChar char="o"/>
                  <a:defRPr/>
                </a:pPr>
                <a:endParaRPr lang="en-US" sz="400" dirty="0">
                  <a:solidFill>
                    <a:srgbClr val="4F664A"/>
                  </a:solidFill>
                  <a:latin typeface="+mn-lt"/>
                </a:endParaRPr>
              </a:p>
              <a:p>
                <a:pPr lvl="1">
                  <a:buClrTx/>
                  <a:buFont typeface="Wingdings" panose="05000000000000000000" pitchFamily="2" charset="2"/>
                  <a:buChar char="Ø"/>
                  <a:defRPr/>
                </a:pPr>
                <a:r>
                  <a:rPr lang="en-US" dirty="0">
                    <a:solidFill>
                      <a:srgbClr val="4F664A"/>
                    </a:solidFill>
                    <a:latin typeface="+mn-lt"/>
                  </a:rPr>
                  <a:t>Ability to couple regions with </a:t>
                </a:r>
                <a:r>
                  <a:rPr lang="en-US" b="1" i="1" dirty="0">
                    <a:solidFill>
                      <a:srgbClr val="4F664A"/>
                    </a:solidFill>
                    <a:latin typeface="+mn-lt"/>
                  </a:rPr>
                  <a:t>different non-conformal meshes</a:t>
                </a:r>
                <a:r>
                  <a:rPr lang="en-US" dirty="0">
                    <a:solidFill>
                      <a:srgbClr val="4F664A"/>
                    </a:solidFill>
                    <a:latin typeface="+mn-lt"/>
                  </a:rPr>
                  <a:t>, </a:t>
                </a:r>
                <a:r>
                  <a:rPr lang="en-US" b="1" i="1" dirty="0">
                    <a:solidFill>
                      <a:srgbClr val="4F664A"/>
                    </a:solidFill>
                    <a:latin typeface="+mn-lt"/>
                  </a:rPr>
                  <a:t>different element types</a:t>
                </a:r>
                <a:r>
                  <a:rPr lang="en-US" i="1" dirty="0">
                    <a:solidFill>
                      <a:srgbClr val="4F664A"/>
                    </a:solidFill>
                    <a:latin typeface="+mn-lt"/>
                  </a:rPr>
                  <a:t> </a:t>
                </a:r>
                <a:r>
                  <a:rPr lang="en-US" dirty="0">
                    <a:solidFill>
                      <a:srgbClr val="4F664A"/>
                    </a:solidFill>
                    <a:latin typeface="+mn-lt"/>
                  </a:rPr>
                  <a:t>and </a:t>
                </a:r>
                <a:r>
                  <a:rPr lang="en-US" b="1" i="1" dirty="0">
                    <a:solidFill>
                      <a:srgbClr val="4F664A"/>
                    </a:solidFill>
                    <a:latin typeface="+mn-lt"/>
                  </a:rPr>
                  <a:t>different levels of refinement.</a:t>
                </a:r>
              </a:p>
              <a:p>
                <a:pPr lvl="1">
                  <a:buClrTx/>
                  <a:buFont typeface="Wingdings" panose="05000000000000000000" pitchFamily="2" charset="2"/>
                  <a:buChar char="Ø"/>
                  <a:defRPr/>
                </a:pPr>
                <a:endParaRPr lang="en-US" sz="400" b="1" i="1" dirty="0">
                  <a:solidFill>
                    <a:srgbClr val="4F664A"/>
                  </a:solidFill>
                  <a:latin typeface="+mn-lt"/>
                </a:endParaRPr>
              </a:p>
              <a:p>
                <a:pPr lvl="1">
                  <a:buClrTx/>
                  <a:buFont typeface="Wingdings" panose="05000000000000000000" pitchFamily="2" charset="2"/>
                  <a:buChar char="Ø"/>
                  <a:defRPr/>
                </a:pPr>
                <a:r>
                  <a:rPr lang="en-US" dirty="0">
                    <a:solidFill>
                      <a:srgbClr val="4F664A"/>
                    </a:solidFill>
                    <a:latin typeface="+mn-lt"/>
                  </a:rPr>
                  <a:t>Ability to use </a:t>
                </a:r>
                <a:r>
                  <a:rPr lang="en-US" b="1" i="1" dirty="0">
                    <a:solidFill>
                      <a:srgbClr val="4F664A"/>
                    </a:solidFill>
                    <a:latin typeface="+mn-lt"/>
                  </a:rPr>
                  <a:t>different solvers (including ROM/FOM) </a:t>
                </a:r>
                <a:r>
                  <a:rPr lang="en-US" dirty="0">
                    <a:solidFill>
                      <a:srgbClr val="4F664A"/>
                    </a:solidFill>
                    <a:latin typeface="+mn-lt"/>
                  </a:rPr>
                  <a:t>and </a:t>
                </a:r>
                <a:r>
                  <a:rPr lang="en-US" b="1" i="1" dirty="0">
                    <a:solidFill>
                      <a:srgbClr val="4F664A"/>
                    </a:solidFill>
                    <a:latin typeface="+mn-lt"/>
                  </a:rPr>
                  <a:t>time-integrators </a:t>
                </a:r>
                <a:r>
                  <a:rPr lang="en-US" dirty="0">
                    <a:solidFill>
                      <a:srgbClr val="4F664A"/>
                    </a:solidFill>
                    <a:latin typeface="+mn-lt"/>
                  </a:rPr>
                  <a:t>in different regions.               </a:t>
                </a:r>
                <a:endParaRPr lang="en-US" sz="2400" dirty="0">
                  <a:solidFill>
                    <a:srgbClr val="4F664A"/>
                  </a:solidFill>
                  <a:latin typeface="+mn-lt"/>
                </a:endParaRPr>
              </a:p>
              <a:p>
                <a:pPr lvl="1">
                  <a:buClrTx/>
                  <a:buFont typeface="Wingdings" panose="05000000000000000000" pitchFamily="2" charset="2"/>
                  <a:buChar char="Ø"/>
                  <a:defRPr/>
                </a:pPr>
                <a:endParaRPr lang="en-US" sz="800" dirty="0">
                  <a:solidFill>
                    <a:srgbClr val="4F664A"/>
                  </a:solidFill>
                  <a:latin typeface="+mn-lt"/>
                </a:endParaRPr>
              </a:p>
              <a:p>
                <a:pPr marL="285750" indent="-285750">
                  <a:buFont typeface="Courier New" panose="02070309020205020404" pitchFamily="49" charset="0"/>
                  <a:buChar char="o"/>
                  <a:defRPr/>
                </a:pPr>
                <a:r>
                  <a:rPr lang="en-US" sz="2000" b="1" i="1" dirty="0">
                    <a:solidFill>
                      <a:srgbClr val="4F664A"/>
                    </a:solidFill>
                    <a:latin typeface="+mn-lt"/>
                  </a:rPr>
                  <a:t>Scalable, fast, robust </a:t>
                </a:r>
                <a:r>
                  <a:rPr lang="en-US" sz="2000" dirty="0">
                    <a:solidFill>
                      <a:srgbClr val="4F664A"/>
                    </a:solidFill>
                    <a:latin typeface="+mn-lt"/>
                  </a:rPr>
                  <a:t>on </a:t>
                </a:r>
                <a:r>
                  <a:rPr lang="en-US" sz="2000" b="1" i="1" dirty="0">
                    <a:solidFill>
                      <a:srgbClr val="4F664A"/>
                    </a:solidFill>
                    <a:latin typeface="+mn-lt"/>
                  </a:rPr>
                  <a:t>real</a:t>
                </a:r>
                <a:r>
                  <a:rPr lang="en-US" sz="2000" dirty="0">
                    <a:solidFill>
                      <a:srgbClr val="4F664A"/>
                    </a:solidFill>
                    <a:latin typeface="+mn-lt"/>
                  </a:rPr>
                  <a:t> engineering problems</a:t>
                </a:r>
              </a:p>
              <a:p>
                <a:pPr marL="285750" indent="-285750">
                  <a:buFont typeface="Courier New" panose="02070309020205020404" pitchFamily="49" charset="0"/>
                  <a:buChar char="o"/>
                  <a:defRPr/>
                </a:pPr>
                <a:endParaRPr lang="en-US" sz="400" dirty="0">
                  <a:solidFill>
                    <a:srgbClr val="4F664A"/>
                  </a:solidFill>
                  <a:latin typeface="+mn-lt"/>
                </a:endParaRPr>
              </a:p>
              <a:p>
                <a:pPr marL="285750" indent="-285750">
                  <a:buFont typeface="Courier New" panose="02070309020205020404" pitchFamily="49" charset="0"/>
                  <a:buChar char="o"/>
                  <a:defRPr/>
                </a:pPr>
                <a:r>
                  <a:rPr lang="en-US" sz="2000" dirty="0">
                    <a:solidFill>
                      <a:srgbClr val="4F664A"/>
                    </a:solidFill>
                    <a:latin typeface="+mn-lt"/>
                  </a:rPr>
                  <a:t>Coupling does not introduce </a:t>
                </a:r>
                <a:r>
                  <a:rPr lang="en-US" sz="2000" b="1" i="1" dirty="0">
                    <a:solidFill>
                      <a:srgbClr val="4F664A"/>
                    </a:solidFill>
                    <a:latin typeface="+mn-lt"/>
                  </a:rPr>
                  <a:t>nonphysical artifacts.</a:t>
                </a:r>
              </a:p>
              <a:p>
                <a:pPr marL="285750" indent="-285750">
                  <a:buFont typeface="Courier New" panose="02070309020205020404" pitchFamily="49" charset="0"/>
                  <a:buChar char="o"/>
                  <a:defRPr/>
                </a:pPr>
                <a:endParaRPr lang="en-US" sz="1000" b="1" i="1" dirty="0">
                  <a:solidFill>
                    <a:srgbClr val="4F664A"/>
                  </a:solidFill>
                  <a:latin typeface="+mn-lt"/>
                </a:endParaRPr>
              </a:p>
              <a:p>
                <a:pPr marL="285750" indent="-285750">
                  <a:buFont typeface="Courier New" panose="02070309020205020404" pitchFamily="49" charset="0"/>
                  <a:buChar char="o"/>
                  <a:defRPr/>
                </a:pPr>
                <a:r>
                  <a:rPr lang="en-US" sz="2000" b="1" i="1" dirty="0">
                    <a:solidFill>
                      <a:srgbClr val="4F664A"/>
                    </a:solidFill>
                    <a:latin typeface="+mn-lt"/>
                  </a:rPr>
                  <a:t>Theoretical</a:t>
                </a:r>
                <a:r>
                  <a:rPr lang="en-US" sz="2000" dirty="0">
                    <a:solidFill>
                      <a:srgbClr val="4F664A"/>
                    </a:solidFill>
                    <a:latin typeface="+mn-lt"/>
                  </a:rPr>
                  <a:t> convergence properties/guarantees</a:t>
                </a:r>
                <a:r>
                  <a:rPr lang="en-US" sz="2000" dirty="0">
                    <a:solidFill>
                      <a:srgbClr val="4F664A"/>
                    </a:solidFill>
                    <a:latin typeface="+mn-lt"/>
                    <a:sym typeface="Wingdings" panose="05000000000000000000" pitchFamily="2" charset="2"/>
                  </a:rPr>
                  <a:t>.</a:t>
                </a:r>
                <a:endParaRPr lang="en-US" sz="1900" dirty="0">
                  <a:solidFill>
                    <a:srgbClr val="4F664A"/>
                  </a:solidFill>
                  <a:latin typeface="+mn-lt"/>
                </a:endParaRPr>
              </a:p>
              <a:p>
                <a:pPr marL="285750" indent="-285750">
                  <a:buFont typeface="Courier New" panose="02070309020205020404" pitchFamily="49" charset="0"/>
                  <a:buChar char="o"/>
                  <a:defRPr/>
                </a:pPr>
                <a:endParaRPr lang="en-US" sz="1900" dirty="0">
                  <a:solidFill>
                    <a:srgbClr val="4F664A"/>
                  </a:solidFill>
                  <a:latin typeface="+mn-lt"/>
                </a:endParaRPr>
              </a:p>
              <a:p>
                <a:pPr>
                  <a:buFont typeface="Courier New" panose="02070309020205020404" pitchFamily="49" charset="0"/>
                  <a:buChar char="o"/>
                  <a:defRPr/>
                </a:pPr>
                <a:endParaRPr lang="en-US" sz="2000" b="1" i="1" dirty="0">
                  <a:solidFill>
                    <a:srgbClr val="4F664A"/>
                  </a:solidFill>
                  <a:latin typeface="+mn-lt"/>
                </a:endParaRPr>
              </a:p>
              <a:p>
                <a:pPr>
                  <a:buFont typeface="Wingdings" panose="05000000000000000000" pitchFamily="2" charset="2"/>
                  <a:buChar char="q"/>
                  <a:defRPr/>
                </a:pPr>
                <a:endParaRPr lang="en-US" sz="2000" dirty="0">
                  <a:solidFill>
                    <a:srgbClr val="4F664A"/>
                  </a:solidFill>
                  <a:latin typeface="+mn-lt"/>
                </a:endParaRPr>
              </a:p>
              <a:p>
                <a:pPr>
                  <a:buFont typeface="Wingdings" panose="05000000000000000000" pitchFamily="2" charset="2"/>
                  <a:buChar char="q"/>
                  <a:defRPr/>
                </a:pPr>
                <a:endParaRPr lang="en-US" sz="2000" dirty="0">
                  <a:solidFill>
                    <a:srgbClr val="4F664A"/>
                  </a:solidFill>
                  <a:latin typeface="+mn-lt"/>
                </a:endParaRPr>
              </a:p>
              <a:p>
                <a:pPr>
                  <a:defRPr/>
                </a:pPr>
                <a:endParaRPr lang="en-US" sz="2000" dirty="0">
                  <a:solidFill>
                    <a:srgbClr val="4F664A"/>
                  </a:solidFill>
                  <a:latin typeface="+mn-lt"/>
                </a:endParaRPr>
              </a:p>
              <a:p>
                <a:pPr>
                  <a:defRPr/>
                </a:pPr>
                <a:endParaRPr lang="en-US" sz="2000" dirty="0">
                  <a:solidFill>
                    <a:srgbClr val="4F664A"/>
                  </a:solidFill>
                  <a:latin typeface="+mn-lt"/>
                </a:endParaRPr>
              </a:p>
            </p:txBody>
          </p:sp>
          <p:sp>
            <p:nvSpPr>
              <p:cNvPr id="2" name="TextBox 1">
                <a:extLst>
                  <a:ext uri="{FF2B5EF4-FFF2-40B4-BE49-F238E27FC236}">
                    <a16:creationId xmlns:a16="http://schemas.microsoft.com/office/drawing/2014/main" id="{426D2FD8-B1AA-43A6-B9D8-0564E48363F8}"/>
                  </a:ext>
                </a:extLst>
              </p:cNvPr>
              <p:cNvSpPr txBox="1"/>
              <p:nvPr/>
            </p:nvSpPr>
            <p:spPr>
              <a:xfrm>
                <a:off x="152193" y="1556361"/>
                <a:ext cx="391886" cy="430887"/>
              </a:xfrm>
              <a:prstGeom prst="rect">
                <a:avLst/>
              </a:prstGeom>
              <a:solidFill>
                <a:schemeClr val="bg1"/>
              </a:solidFill>
            </p:spPr>
            <p:txBody>
              <a:bodyPr wrap="square" rtlCol="0">
                <a:spAutoFit/>
              </a:bodyPr>
              <a:lstStyle/>
              <a:p>
                <a:r>
                  <a:rPr lang="en-US" sz="2200" dirty="0">
                    <a:solidFill>
                      <a:srgbClr val="006600"/>
                    </a:solidFill>
                    <a:sym typeface="Wingdings" panose="05000000000000000000" pitchFamily="2" charset="2"/>
                  </a:rPr>
                  <a:t></a:t>
                </a:r>
                <a:endParaRPr lang="en-US" sz="2200" dirty="0">
                  <a:solidFill>
                    <a:srgbClr val="006600"/>
                  </a:solidFill>
                </a:endParaRPr>
              </a:p>
            </p:txBody>
          </p:sp>
          <p:sp>
            <p:nvSpPr>
              <p:cNvPr id="9" name="TextBox 8">
                <a:extLst>
                  <a:ext uri="{FF2B5EF4-FFF2-40B4-BE49-F238E27FC236}">
                    <a16:creationId xmlns:a16="http://schemas.microsoft.com/office/drawing/2014/main" id="{4E28ECC9-AE40-41FC-86F0-15578093CBB5}"/>
                  </a:ext>
                </a:extLst>
              </p:cNvPr>
              <p:cNvSpPr txBox="1"/>
              <p:nvPr/>
            </p:nvSpPr>
            <p:spPr>
              <a:xfrm>
                <a:off x="152190" y="2067990"/>
                <a:ext cx="391886" cy="430887"/>
              </a:xfrm>
              <a:prstGeom prst="rect">
                <a:avLst/>
              </a:prstGeom>
              <a:solidFill>
                <a:schemeClr val="bg1"/>
              </a:solidFill>
            </p:spPr>
            <p:txBody>
              <a:bodyPr wrap="square" rtlCol="0">
                <a:spAutoFit/>
              </a:bodyPr>
              <a:lstStyle/>
              <a:p>
                <a:r>
                  <a:rPr lang="en-US" sz="2200" dirty="0">
                    <a:solidFill>
                      <a:srgbClr val="006600"/>
                    </a:solidFill>
                    <a:sym typeface="Wingdings" panose="05000000000000000000" pitchFamily="2" charset="2"/>
                  </a:rPr>
                  <a:t></a:t>
                </a:r>
                <a:endParaRPr lang="en-US" sz="2200" dirty="0">
                  <a:solidFill>
                    <a:srgbClr val="006600"/>
                  </a:solidFill>
                </a:endParaRPr>
              </a:p>
            </p:txBody>
          </p:sp>
          <p:sp>
            <p:nvSpPr>
              <p:cNvPr id="10" name="TextBox 9">
                <a:extLst>
                  <a:ext uri="{FF2B5EF4-FFF2-40B4-BE49-F238E27FC236}">
                    <a16:creationId xmlns:a16="http://schemas.microsoft.com/office/drawing/2014/main" id="{3D52487F-914C-4D41-89B5-975A1CBC35FA}"/>
                  </a:ext>
                </a:extLst>
              </p:cNvPr>
              <p:cNvSpPr txBox="1"/>
              <p:nvPr/>
            </p:nvSpPr>
            <p:spPr>
              <a:xfrm>
                <a:off x="163079" y="2561562"/>
                <a:ext cx="391886" cy="430887"/>
              </a:xfrm>
              <a:prstGeom prst="rect">
                <a:avLst/>
              </a:prstGeom>
              <a:solidFill>
                <a:schemeClr val="bg1"/>
              </a:solidFill>
            </p:spPr>
            <p:txBody>
              <a:bodyPr wrap="square" rtlCol="0">
                <a:spAutoFit/>
              </a:bodyPr>
              <a:lstStyle/>
              <a:p>
                <a:r>
                  <a:rPr lang="en-US" sz="2200" dirty="0">
                    <a:solidFill>
                      <a:srgbClr val="006600"/>
                    </a:solidFill>
                    <a:sym typeface="Wingdings" panose="05000000000000000000" pitchFamily="2" charset="2"/>
                  </a:rPr>
                  <a:t></a:t>
                </a:r>
                <a:endParaRPr lang="en-US" sz="2200" dirty="0">
                  <a:solidFill>
                    <a:srgbClr val="006600"/>
                  </a:solidFill>
                </a:endParaRPr>
              </a:p>
            </p:txBody>
          </p:sp>
          <p:sp>
            <p:nvSpPr>
              <p:cNvPr id="11" name="TextBox 10">
                <a:extLst>
                  <a:ext uri="{FF2B5EF4-FFF2-40B4-BE49-F238E27FC236}">
                    <a16:creationId xmlns:a16="http://schemas.microsoft.com/office/drawing/2014/main" id="{6B19369E-8E5D-4A6B-A3A5-F7D4E99C9DE2}"/>
                  </a:ext>
                </a:extLst>
              </p:cNvPr>
              <p:cNvSpPr txBox="1"/>
              <p:nvPr/>
            </p:nvSpPr>
            <p:spPr>
              <a:xfrm>
                <a:off x="544078" y="2999177"/>
                <a:ext cx="391886" cy="430887"/>
              </a:xfrm>
              <a:prstGeom prst="rect">
                <a:avLst/>
              </a:prstGeom>
              <a:solidFill>
                <a:schemeClr val="bg1"/>
              </a:solidFill>
            </p:spPr>
            <p:txBody>
              <a:bodyPr wrap="square" rtlCol="0">
                <a:spAutoFit/>
              </a:bodyPr>
              <a:lstStyle/>
              <a:p>
                <a:r>
                  <a:rPr lang="en-US" sz="2200" dirty="0">
                    <a:solidFill>
                      <a:srgbClr val="006600"/>
                    </a:solidFill>
                    <a:sym typeface="Wingdings" panose="05000000000000000000" pitchFamily="2" charset="2"/>
                  </a:rPr>
                  <a:t></a:t>
                </a:r>
                <a:endParaRPr lang="en-US" sz="2200" dirty="0">
                  <a:solidFill>
                    <a:srgbClr val="006600"/>
                  </a:solidFill>
                </a:endParaRPr>
              </a:p>
            </p:txBody>
          </p:sp>
          <p:sp>
            <p:nvSpPr>
              <p:cNvPr id="12" name="TextBox 11">
                <a:extLst>
                  <a:ext uri="{FF2B5EF4-FFF2-40B4-BE49-F238E27FC236}">
                    <a16:creationId xmlns:a16="http://schemas.microsoft.com/office/drawing/2014/main" id="{EE101475-1096-4BEF-A21C-54859C3D2D3F}"/>
                  </a:ext>
                </a:extLst>
              </p:cNvPr>
              <p:cNvSpPr txBox="1"/>
              <p:nvPr/>
            </p:nvSpPr>
            <p:spPr>
              <a:xfrm>
                <a:off x="544076" y="3810233"/>
                <a:ext cx="391886" cy="430887"/>
              </a:xfrm>
              <a:prstGeom prst="rect">
                <a:avLst/>
              </a:prstGeom>
              <a:solidFill>
                <a:schemeClr val="bg1"/>
              </a:solidFill>
            </p:spPr>
            <p:txBody>
              <a:bodyPr wrap="square" rtlCol="0">
                <a:spAutoFit/>
              </a:bodyPr>
              <a:lstStyle/>
              <a:p>
                <a:r>
                  <a:rPr lang="en-US" sz="2200" dirty="0">
                    <a:solidFill>
                      <a:srgbClr val="006600"/>
                    </a:solidFill>
                    <a:sym typeface="Wingdings" panose="05000000000000000000" pitchFamily="2" charset="2"/>
                  </a:rPr>
                  <a:t></a:t>
                </a:r>
                <a:endParaRPr lang="en-US" sz="2200" dirty="0">
                  <a:solidFill>
                    <a:srgbClr val="006600"/>
                  </a:solidFill>
                </a:endParaRPr>
              </a:p>
            </p:txBody>
          </p:sp>
          <p:sp>
            <p:nvSpPr>
              <p:cNvPr id="13" name="TextBox 12">
                <a:extLst>
                  <a:ext uri="{FF2B5EF4-FFF2-40B4-BE49-F238E27FC236}">
                    <a16:creationId xmlns:a16="http://schemas.microsoft.com/office/drawing/2014/main" id="{4746C9CB-4A6D-4233-B152-2895B3B62D43}"/>
                  </a:ext>
                </a:extLst>
              </p:cNvPr>
              <p:cNvSpPr txBox="1"/>
              <p:nvPr/>
            </p:nvSpPr>
            <p:spPr>
              <a:xfrm>
                <a:off x="126544" y="5009950"/>
                <a:ext cx="391886" cy="430887"/>
              </a:xfrm>
              <a:prstGeom prst="rect">
                <a:avLst/>
              </a:prstGeom>
              <a:solidFill>
                <a:schemeClr val="bg1"/>
              </a:solidFill>
            </p:spPr>
            <p:txBody>
              <a:bodyPr wrap="square" rtlCol="0">
                <a:spAutoFit/>
              </a:bodyPr>
              <a:lstStyle/>
              <a:p>
                <a:r>
                  <a:rPr lang="en-US" sz="2200" dirty="0">
                    <a:solidFill>
                      <a:srgbClr val="006600"/>
                    </a:solidFill>
                    <a:sym typeface="Wingdings" panose="05000000000000000000" pitchFamily="2" charset="2"/>
                  </a:rPr>
                  <a:t></a:t>
                </a:r>
                <a:endParaRPr lang="en-US" sz="2200" dirty="0">
                  <a:solidFill>
                    <a:srgbClr val="006600"/>
                  </a:solidFill>
                </a:endParaRPr>
              </a:p>
            </p:txBody>
          </p:sp>
        </p:grpSp>
        <p:sp>
          <p:nvSpPr>
            <p:cNvPr id="14" name="TextBox 13">
              <a:extLst>
                <a:ext uri="{FF2B5EF4-FFF2-40B4-BE49-F238E27FC236}">
                  <a16:creationId xmlns:a16="http://schemas.microsoft.com/office/drawing/2014/main" id="{469636FC-2C47-4CD5-9215-2E129C3F8C10}"/>
                </a:ext>
              </a:extLst>
            </p:cNvPr>
            <p:cNvSpPr txBox="1"/>
            <p:nvPr/>
          </p:nvSpPr>
          <p:spPr>
            <a:xfrm>
              <a:off x="276796" y="4985277"/>
              <a:ext cx="422610" cy="430887"/>
            </a:xfrm>
            <a:prstGeom prst="rect">
              <a:avLst/>
            </a:prstGeom>
            <a:solidFill>
              <a:schemeClr val="bg1"/>
            </a:solidFill>
          </p:spPr>
          <p:txBody>
            <a:bodyPr wrap="square" rtlCol="0">
              <a:spAutoFit/>
            </a:bodyPr>
            <a:lstStyle/>
            <a:p>
              <a:r>
                <a:rPr lang="en-US" sz="2200" dirty="0">
                  <a:solidFill>
                    <a:srgbClr val="006600"/>
                  </a:solidFill>
                  <a:sym typeface="Wingdings" panose="05000000000000000000" pitchFamily="2" charset="2"/>
                </a:rPr>
                <a:t></a:t>
              </a:r>
              <a:endParaRPr lang="en-US" sz="2200" dirty="0">
                <a:solidFill>
                  <a:srgbClr val="006600"/>
                </a:solidFill>
              </a:endParaRPr>
            </a:p>
          </p:txBody>
        </p:sp>
        <p:sp>
          <p:nvSpPr>
            <p:cNvPr id="15" name="TextBox 14">
              <a:extLst>
                <a:ext uri="{FF2B5EF4-FFF2-40B4-BE49-F238E27FC236}">
                  <a16:creationId xmlns:a16="http://schemas.microsoft.com/office/drawing/2014/main" id="{75758F09-6553-445F-A8F4-373109BF530A}"/>
                </a:ext>
              </a:extLst>
            </p:cNvPr>
            <p:cNvSpPr txBox="1"/>
            <p:nvPr/>
          </p:nvSpPr>
          <p:spPr>
            <a:xfrm>
              <a:off x="276794" y="5935309"/>
              <a:ext cx="422610" cy="430887"/>
            </a:xfrm>
            <a:prstGeom prst="rect">
              <a:avLst/>
            </a:prstGeom>
            <a:solidFill>
              <a:schemeClr val="bg1"/>
            </a:solidFill>
          </p:spPr>
          <p:txBody>
            <a:bodyPr wrap="square" rtlCol="0">
              <a:spAutoFit/>
            </a:bodyPr>
            <a:lstStyle/>
            <a:p>
              <a:r>
                <a:rPr lang="en-US" sz="2200" dirty="0">
                  <a:solidFill>
                    <a:srgbClr val="006600"/>
                  </a:solidFill>
                  <a:sym typeface="Wingdings" panose="05000000000000000000" pitchFamily="2" charset="2"/>
                </a:rPr>
                <a:t></a:t>
              </a:r>
              <a:endParaRPr lang="en-US" sz="2200" dirty="0">
                <a:solidFill>
                  <a:srgbClr val="006600"/>
                </a:solidFill>
              </a:endParaRPr>
            </a:p>
          </p:txBody>
        </p:sp>
      </p:grpSp>
      <p:sp>
        <p:nvSpPr>
          <p:cNvPr id="3" name="Slide Number Placeholder 2">
            <a:extLst>
              <a:ext uri="{FF2B5EF4-FFF2-40B4-BE49-F238E27FC236}">
                <a16:creationId xmlns:a16="http://schemas.microsoft.com/office/drawing/2014/main" id="{53FC834E-927C-4DC6-825B-2E5BF8D055DC}"/>
              </a:ext>
            </a:extLst>
          </p:cNvPr>
          <p:cNvSpPr>
            <a:spLocks noGrp="1"/>
          </p:cNvSpPr>
          <p:nvPr>
            <p:ph type="sldNum" sz="quarter" idx="12"/>
          </p:nvPr>
        </p:nvSpPr>
        <p:spPr/>
        <p:txBody>
          <a:bodyPr/>
          <a:lstStyle/>
          <a:p>
            <a:fld id="{A5E55A7B-7854-E145-92D9-B491DF4BAE2D}" type="slidenum">
              <a:rPr lang="en-US" smtClean="0"/>
              <a:pPr/>
              <a:t>70</a:t>
            </a:fld>
            <a:endParaRPr lang="en-US" dirty="0"/>
          </a:p>
        </p:txBody>
      </p:sp>
    </p:spTree>
    <p:extLst>
      <p:ext uri="{BB962C8B-B14F-4D97-AF65-F5344CB8AC3E}">
        <p14:creationId xmlns:p14="http://schemas.microsoft.com/office/powerpoint/2010/main" val="2331478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edia1">
            <a:hlinkClick r:id="" action="ppaction://media"/>
            <a:extLst>
              <a:ext uri="{FF2B5EF4-FFF2-40B4-BE49-F238E27FC236}">
                <a16:creationId xmlns:a16="http://schemas.microsoft.com/office/drawing/2014/main" id="{1DF9B155-39F4-9AF7-F1CF-C03F961334F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flipV="1">
            <a:off x="7131295" y="147281"/>
            <a:ext cx="4864384" cy="2781438"/>
          </a:xfrm>
          <a:prstGeom prst="rect">
            <a:avLst/>
          </a:prstGeom>
        </p:spPr>
      </p:pic>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71</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8" y="289751"/>
            <a:ext cx="10471608" cy="570225"/>
          </a:xfrm>
        </p:spPr>
        <p:txBody>
          <a:bodyPr/>
          <a:lstStyle/>
          <a:p>
            <a:r>
              <a:rPr lang="en-US" dirty="0"/>
              <a:t>Ongoing &amp; Future Work</a:t>
            </a:r>
            <a:endParaRPr lang="en-US" sz="2400" dirty="0"/>
          </a:p>
        </p:txBody>
      </p:sp>
      <p:sp>
        <p:nvSpPr>
          <p:cNvPr id="7" name="Slide Number Placeholder 3"/>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71</a:t>
            </a:fld>
            <a:endParaRPr lang="en-US" dirty="0"/>
          </a:p>
        </p:txBody>
      </p:sp>
      <p:sp>
        <p:nvSpPr>
          <p:cNvPr id="10" name="TextBox 9">
            <a:extLst>
              <a:ext uri="{FF2B5EF4-FFF2-40B4-BE49-F238E27FC236}">
                <a16:creationId xmlns:a16="http://schemas.microsoft.com/office/drawing/2014/main" id="{3BA88E24-8BF3-426E-9F1F-8A3DC261C43C}"/>
              </a:ext>
            </a:extLst>
          </p:cNvPr>
          <p:cNvSpPr txBox="1"/>
          <p:nvPr/>
        </p:nvSpPr>
        <p:spPr>
          <a:xfrm>
            <a:off x="57287" y="683785"/>
            <a:ext cx="7422557" cy="6463308"/>
          </a:xfrm>
          <a:prstGeom prst="rect">
            <a:avLst/>
          </a:prstGeom>
          <a:noFill/>
        </p:spPr>
        <p:txBody>
          <a:bodyPr wrap="square" rtlCol="0">
            <a:spAutoFit/>
          </a:bodyPr>
          <a:lstStyle/>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dirty="0"/>
              <a:t>Development fundamentally </a:t>
            </a:r>
            <a:r>
              <a:rPr lang="en-US" sz="1800" dirty="0"/>
              <a:t>new approach for simulating multi-scale </a:t>
            </a:r>
            <a:r>
              <a:rPr lang="en-US" sz="1800" b="1" dirty="0"/>
              <a:t>mechanical contact</a:t>
            </a:r>
            <a:r>
              <a:rPr lang="en-US" sz="1800" dirty="0"/>
              <a:t> using the Dirichlet-Neumann </a:t>
            </a:r>
            <a:r>
              <a:rPr lang="en-US" sz="1800" b="1" dirty="0"/>
              <a:t>Schwarz alternating method</a:t>
            </a:r>
          </a:p>
          <a:p>
            <a:pPr marL="285750" indent="-285750">
              <a:buFont typeface="Arial" panose="020B0604020202020204" pitchFamily="34" charset="0"/>
              <a:buChar char="•"/>
            </a:pPr>
            <a:endParaRPr lang="en-US" sz="400" b="1" dirty="0"/>
          </a:p>
          <a:p>
            <a:pPr marL="742950" lvl="1" indent="-285750">
              <a:buFont typeface="Wingdings" panose="05000000000000000000" pitchFamily="2" charset="2"/>
              <a:buChar char="Ø"/>
            </a:pPr>
            <a:r>
              <a:rPr lang="en-US" sz="1800" b="1" dirty="0"/>
              <a:t>Contact constraints </a:t>
            </a:r>
            <a:r>
              <a:rPr lang="en-US" sz="1800" dirty="0"/>
              <a:t>are</a:t>
            </a:r>
            <a:r>
              <a:rPr lang="en-US" sz="1800" b="1" dirty="0"/>
              <a:t> </a:t>
            </a:r>
            <a:r>
              <a:rPr lang="en-US" sz="1800" dirty="0"/>
              <a:t>replaced with </a:t>
            </a:r>
            <a:r>
              <a:rPr lang="en-US" sz="1800" b="1" dirty="0"/>
              <a:t>boundary conditions</a:t>
            </a:r>
            <a:r>
              <a:rPr lang="en-US" sz="1800" dirty="0"/>
              <a:t> applied </a:t>
            </a:r>
            <a:r>
              <a:rPr lang="en-US" sz="1800" b="1" dirty="0"/>
              <a:t>iteratively </a:t>
            </a:r>
            <a:r>
              <a:rPr lang="en-US" sz="1800" dirty="0"/>
              <a:t>at contact boundaries</a:t>
            </a:r>
          </a:p>
          <a:p>
            <a:pPr marL="742950" lvl="1" indent="-285750">
              <a:buFont typeface="Wingdings" panose="05000000000000000000" pitchFamily="2" charset="2"/>
              <a:buChar char="Ø"/>
            </a:pPr>
            <a:endParaRPr lang="en-US" sz="400" b="1" dirty="0"/>
          </a:p>
          <a:p>
            <a:pPr marL="742950" lvl="1" indent="-285750">
              <a:buFont typeface="Wingdings" panose="05000000000000000000" pitchFamily="2" charset="2"/>
              <a:buChar char="Ø"/>
            </a:pPr>
            <a:endParaRPr lang="en-US" sz="400" b="1" dirty="0"/>
          </a:p>
          <a:p>
            <a:pPr marL="285750" indent="-285750">
              <a:buFont typeface="Arial" panose="020B0604020202020204" pitchFamily="34" charset="0"/>
              <a:buChar char="•"/>
            </a:pPr>
            <a:r>
              <a:rPr lang="en-US" dirty="0"/>
              <a:t>Implementation of </a:t>
            </a:r>
            <a:r>
              <a:rPr lang="en-US" b="1" dirty="0"/>
              <a:t>non-overlapping</a:t>
            </a:r>
            <a:r>
              <a:rPr lang="en-US" dirty="0"/>
              <a:t> Schwarz in Sierra/SM</a:t>
            </a:r>
          </a:p>
          <a:p>
            <a:endParaRPr lang="en-US" sz="400" dirty="0">
              <a:effectLst/>
              <a:ea typeface="Calibri" panose="020F0502020204030204" pitchFamily="34" charset="0"/>
              <a:cs typeface="Calibri Light" panose="020F0302020204030204" pitchFamily="34" charset="0"/>
            </a:endParaRPr>
          </a:p>
          <a:p>
            <a:endParaRPr lang="en-US" sz="400" dirty="0">
              <a:effectLst/>
              <a:ea typeface="Calibri" panose="020F0502020204030204" pitchFamily="34" charset="0"/>
              <a:cs typeface="Calibri Light" panose="020F0302020204030204" pitchFamily="34" charset="0"/>
            </a:endParaRPr>
          </a:p>
          <a:p>
            <a:pPr marL="285750" indent="-285750">
              <a:buFont typeface="Arial" panose="020B0604020202020204" pitchFamily="34" charset="0"/>
              <a:buChar char="•"/>
            </a:pPr>
            <a:r>
              <a:rPr lang="en-US" dirty="0"/>
              <a:t>Working with </a:t>
            </a:r>
            <a:r>
              <a:rPr lang="en-US" b="1" dirty="0"/>
              <a:t>analysts</a:t>
            </a:r>
            <a:r>
              <a:rPr lang="en-US" dirty="0"/>
              <a:t> to </a:t>
            </a:r>
            <a:r>
              <a:rPr lang="en-US" b="1" dirty="0"/>
              <a:t>apply</a:t>
            </a:r>
            <a:r>
              <a:rPr lang="en-US" dirty="0"/>
              <a:t> Schwarz                                       to problems of interest to Sandia </a:t>
            </a:r>
            <a:r>
              <a:rPr lang="en-US" b="1" dirty="0"/>
              <a:t>missions</a:t>
            </a:r>
          </a:p>
          <a:p>
            <a:pPr marL="285750" indent="-285750">
              <a:buFont typeface="Arial" panose="020B0604020202020204" pitchFamily="34" charset="0"/>
              <a:buChar char="•"/>
            </a:pPr>
            <a:endParaRPr lang="en-US" sz="200" b="1" dirty="0"/>
          </a:p>
          <a:p>
            <a:pPr marL="742950" lvl="1" indent="-285750">
              <a:buFont typeface="Wingdings" panose="05000000000000000000" pitchFamily="2" charset="2"/>
              <a:buChar char="Ø"/>
            </a:pPr>
            <a:r>
              <a:rPr lang="en-US" b="1" dirty="0"/>
              <a:t>Laser welds</a:t>
            </a:r>
          </a:p>
          <a:p>
            <a:pPr marL="742950" lvl="1" indent="-285750">
              <a:buFont typeface="Wingdings" panose="05000000000000000000" pitchFamily="2" charset="2"/>
              <a:buChar char="Ø"/>
            </a:pPr>
            <a:endParaRPr lang="en-US" sz="200" dirty="0"/>
          </a:p>
          <a:p>
            <a:pPr marL="742950" lvl="1" indent="-285750">
              <a:buFont typeface="Wingdings" panose="05000000000000000000" pitchFamily="2" charset="2"/>
              <a:buChar char="Ø"/>
            </a:pPr>
            <a:r>
              <a:rPr lang="en-US" b="1" dirty="0"/>
              <a:t>Fastener</a:t>
            </a:r>
            <a:r>
              <a:rPr lang="en-US" dirty="0"/>
              <a:t> modeling for joints</a:t>
            </a:r>
          </a:p>
          <a:p>
            <a:pPr marL="742950" lvl="1" indent="-285750">
              <a:buFont typeface="Wingdings" panose="05000000000000000000" pitchFamily="2" charset="2"/>
              <a:buChar char="Ø"/>
            </a:pPr>
            <a:endParaRPr lang="en-US" sz="200" dirty="0"/>
          </a:p>
          <a:p>
            <a:pPr marL="742950" lvl="1" indent="-285750">
              <a:buFont typeface="Wingdings" panose="05000000000000000000" pitchFamily="2" charset="2"/>
              <a:buChar char="Ø"/>
            </a:pPr>
            <a:r>
              <a:rPr lang="en-US" dirty="0"/>
              <a:t>Salt caverns for </a:t>
            </a:r>
            <a:r>
              <a:rPr lang="en-US" b="1" dirty="0"/>
              <a:t>oil storage</a:t>
            </a:r>
          </a:p>
          <a:p>
            <a:pPr lvl="1"/>
            <a:endParaRPr lang="en-US" sz="400" dirty="0">
              <a:highlight>
                <a:srgbClr val="FFFF00"/>
              </a:highlight>
            </a:endParaRPr>
          </a:p>
          <a:p>
            <a:pPr lvl="1"/>
            <a:endParaRPr lang="en-US" sz="400" dirty="0">
              <a:highlight>
                <a:srgbClr val="FFFF00"/>
              </a:highlight>
            </a:endParaRPr>
          </a:p>
          <a:p>
            <a:pPr marL="285750" indent="-285750">
              <a:buFont typeface="Arial" panose="020B0604020202020204" pitchFamily="34" charset="0"/>
              <a:buChar char="•"/>
            </a:pPr>
            <a:r>
              <a:rPr lang="en-US" b="1" dirty="0"/>
              <a:t>Rigorous analysis </a:t>
            </a:r>
            <a:r>
              <a:rPr lang="en-US" dirty="0"/>
              <a:t>of why Dirichlet-Dirichlet BC “work” when employing non-overlapping Schwarz with </a:t>
            </a:r>
            <a:r>
              <a:rPr lang="en-US" dirty="0" err="1"/>
              <a:t>discretizations</a:t>
            </a:r>
            <a:r>
              <a:rPr lang="en-US" dirty="0"/>
              <a:t> that employ ghost cells</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dirty="0"/>
              <a:t>Extension to coupling of </a:t>
            </a:r>
            <a:r>
              <a:rPr lang="en-US" b="1" dirty="0"/>
              <a:t>non-intrusive ROMs </a:t>
            </a:r>
            <a:r>
              <a:rPr lang="en-US" dirty="0"/>
              <a:t>(dynamic mode decomposition, operator inference, neural networks)</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sz="1800" dirty="0">
                <a:effectLst/>
                <a:ea typeface="Calibri" panose="020F0502020204030204" pitchFamily="34" charset="0"/>
                <a:cs typeface="Calibri Light" panose="020F0302020204030204" pitchFamily="34" charset="0"/>
              </a:rPr>
              <a:t>Development of </a:t>
            </a:r>
            <a:r>
              <a:rPr lang="en-US" sz="1800" b="1" dirty="0">
                <a:effectLst/>
                <a:ea typeface="Calibri" panose="020F0502020204030204" pitchFamily="34" charset="0"/>
                <a:cs typeface="Calibri Light" panose="020F0302020204030204" pitchFamily="34" charset="0"/>
              </a:rPr>
              <a:t>automated criteria </a:t>
            </a:r>
            <a:r>
              <a:rPr lang="en-US" sz="1800" dirty="0">
                <a:effectLst/>
                <a:ea typeface="Calibri" panose="020F0502020204030204" pitchFamily="34" charset="0"/>
                <a:cs typeface="Calibri Light" panose="020F0302020204030204" pitchFamily="34" charset="0"/>
              </a:rPr>
              <a:t>to determine appropriate use of less refined or reduced-order models w/o sacrificing accuracy, enabling </a:t>
            </a:r>
            <a:r>
              <a:rPr lang="en-US" sz="1800" b="1" dirty="0">
                <a:effectLst/>
                <a:ea typeface="Calibri" panose="020F0502020204030204" pitchFamily="34" charset="0"/>
                <a:cs typeface="Calibri Light" panose="020F0302020204030204" pitchFamily="34" charset="0"/>
              </a:rPr>
              <a:t>real-time transitions </a:t>
            </a:r>
            <a:r>
              <a:rPr lang="en-US" sz="1800" dirty="0">
                <a:effectLst/>
                <a:ea typeface="Calibri" panose="020F0502020204030204" pitchFamily="34" charset="0"/>
                <a:cs typeface="Calibri Light" panose="020F0302020204030204" pitchFamily="34" charset="0"/>
              </a:rPr>
              <a:t>between different model fidelities</a:t>
            </a:r>
          </a:p>
          <a:p>
            <a:pPr lvl="1"/>
            <a:endParaRPr lang="en-US" dirty="0">
              <a:highlight>
                <a:srgbClr val="FFFF00"/>
              </a:highlight>
            </a:endParaRPr>
          </a:p>
        </p:txBody>
      </p:sp>
      <p:pic>
        <p:nvPicPr>
          <p:cNvPr id="15" name="Picture 14">
            <a:extLst>
              <a:ext uri="{FF2B5EF4-FFF2-40B4-BE49-F238E27FC236}">
                <a16:creationId xmlns:a16="http://schemas.microsoft.com/office/drawing/2014/main" id="{89AD1732-1981-BC82-F4CC-05E3C14F53F2}"/>
              </a:ext>
            </a:extLst>
          </p:cNvPr>
          <p:cNvPicPr>
            <a:picLocks noChangeAspect="1"/>
          </p:cNvPicPr>
          <p:nvPr/>
        </p:nvPicPr>
        <p:blipFill>
          <a:blip r:embed="rId6"/>
          <a:stretch>
            <a:fillRect/>
          </a:stretch>
        </p:blipFill>
        <p:spPr>
          <a:xfrm>
            <a:off x="7444945" y="5259498"/>
            <a:ext cx="4680676" cy="1308751"/>
          </a:xfrm>
          <a:prstGeom prst="rect">
            <a:avLst/>
          </a:prstGeom>
        </p:spPr>
      </p:pic>
      <p:sp>
        <p:nvSpPr>
          <p:cNvPr id="14" name="Rectangle 13">
            <a:extLst>
              <a:ext uri="{FF2B5EF4-FFF2-40B4-BE49-F238E27FC236}">
                <a16:creationId xmlns:a16="http://schemas.microsoft.com/office/drawing/2014/main" id="{29B800C9-D81C-40AD-8C5B-DC965202C3E7}"/>
              </a:ext>
            </a:extLst>
          </p:cNvPr>
          <p:cNvSpPr/>
          <p:nvPr/>
        </p:nvSpPr>
        <p:spPr>
          <a:xfrm>
            <a:off x="7018519" y="0"/>
            <a:ext cx="5099029" cy="885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C645F7C7-689A-216C-EFD3-CD3579225CEA}"/>
              </a:ext>
            </a:extLst>
          </p:cNvPr>
          <p:cNvSpPr/>
          <p:nvPr/>
        </p:nvSpPr>
        <p:spPr>
          <a:xfrm>
            <a:off x="6967036" y="2447480"/>
            <a:ext cx="5066772" cy="693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6794CF85-9B15-41D9-AB1C-B3ACA0E1FAB9}"/>
              </a:ext>
            </a:extLst>
          </p:cNvPr>
          <p:cNvGrpSpPr/>
          <p:nvPr/>
        </p:nvGrpSpPr>
        <p:grpSpPr>
          <a:xfrm>
            <a:off x="8290708" y="158983"/>
            <a:ext cx="2309812" cy="942237"/>
            <a:chOff x="-459158" y="780933"/>
            <a:chExt cx="3469492" cy="1492356"/>
          </a:xfrm>
        </p:grpSpPr>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86B0E6D0-5580-D084-DE3D-4911343C2290}"/>
                    </a:ext>
                  </a:extLst>
                </p:cNvPr>
                <p:cNvSpPr/>
                <p:nvPr/>
              </p:nvSpPr>
              <p:spPr>
                <a:xfrm>
                  <a:off x="-459158" y="780933"/>
                  <a:ext cx="3469492" cy="5677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50000"/>
                        </a:schemeClr>
                      </a:solidFill>
                      <a:ea typeface="Cambria Math" panose="02040503050406030204" pitchFamily="18" charset="0"/>
                      <a:cs typeface="Times New Roman" panose="02020603050405020304" pitchFamily="18" charset="0"/>
                    </a:rPr>
                    <a:t>Contact boundaries </a:t>
                  </a:r>
                  <a14:m>
                    <m:oMath xmlns:m="http://schemas.openxmlformats.org/officeDocument/2006/math">
                      <m:sSup>
                        <m:sSupPr>
                          <m:ctrlPr>
                            <a:rPr lang="en-US" sz="1200" i="1" smtClean="0">
                              <a:solidFill>
                                <a:schemeClr val="tx1">
                                  <a:lumMod val="50000"/>
                                </a:schemeClr>
                              </a:solidFill>
                              <a:latin typeface="Cambria Math" panose="02040503050406030204" pitchFamily="18" charset="0"/>
                              <a:ea typeface="Cambria Math" panose="02040503050406030204" pitchFamily="18" charset="0"/>
                            </a:rPr>
                          </m:ctrlPr>
                        </m:sSupPr>
                        <m:e>
                          <m:r>
                            <m:rPr>
                              <m:sty m:val="p"/>
                            </m:rPr>
                            <a:rPr lang="el-GR" sz="1200" b="0" i="0">
                              <a:solidFill>
                                <a:schemeClr val="tx1">
                                  <a:lumMod val="50000"/>
                                </a:schemeClr>
                              </a:solidFill>
                              <a:latin typeface="Cambria Math" panose="02040503050406030204" pitchFamily="18" charset="0"/>
                              <a:ea typeface="Cambria Math" panose="02040503050406030204" pitchFamily="18" charset="0"/>
                            </a:rPr>
                            <m:t>Γ</m:t>
                          </m:r>
                        </m:e>
                        <m:sup>
                          <m:r>
                            <a:rPr lang="en-US" sz="1200" b="0" i="0" smtClean="0">
                              <a:solidFill>
                                <a:schemeClr val="tx1">
                                  <a:lumMod val="50000"/>
                                </a:schemeClr>
                              </a:solidFill>
                              <a:latin typeface="Cambria Math" panose="02040503050406030204" pitchFamily="18" charset="0"/>
                              <a:ea typeface="Cambria Math" panose="02040503050406030204" pitchFamily="18" charset="0"/>
                            </a:rPr>
                            <m:t>1</m:t>
                          </m:r>
                        </m:sup>
                      </m:sSup>
                    </m:oMath>
                  </a14:m>
                  <a:r>
                    <a:rPr lang="en-US" sz="1200" dirty="0">
                      <a:solidFill>
                        <a:schemeClr val="tx1">
                          <a:lumMod val="50000"/>
                        </a:schemeClr>
                      </a:solidFill>
                    </a:rPr>
                    <a:t> and </a:t>
                  </a:r>
                  <a14:m>
                    <m:oMath xmlns:m="http://schemas.openxmlformats.org/officeDocument/2006/math">
                      <m:sSup>
                        <m:sSupPr>
                          <m:ctrlPr>
                            <a:rPr lang="en-US" sz="1200" i="1">
                              <a:solidFill>
                                <a:schemeClr val="tx1">
                                  <a:lumMod val="50000"/>
                                </a:schemeClr>
                              </a:solidFill>
                              <a:latin typeface="Cambria Math" panose="02040503050406030204" pitchFamily="18" charset="0"/>
                              <a:ea typeface="Cambria Math" panose="02040503050406030204" pitchFamily="18" charset="0"/>
                            </a:rPr>
                          </m:ctrlPr>
                        </m:sSupPr>
                        <m:e>
                          <m:r>
                            <m:rPr>
                              <m:sty m:val="p"/>
                            </m:rPr>
                            <a:rPr lang="el-GR" sz="1200" b="0" i="0">
                              <a:solidFill>
                                <a:schemeClr val="tx1">
                                  <a:lumMod val="50000"/>
                                </a:schemeClr>
                              </a:solidFill>
                              <a:latin typeface="Cambria Math" panose="02040503050406030204" pitchFamily="18" charset="0"/>
                              <a:ea typeface="Cambria Math" panose="02040503050406030204" pitchFamily="18" charset="0"/>
                            </a:rPr>
                            <m:t>Γ</m:t>
                          </m:r>
                        </m:e>
                        <m:sup>
                          <m:r>
                            <a:rPr lang="en-US" sz="1200" b="0" i="0" smtClean="0">
                              <a:solidFill>
                                <a:schemeClr val="tx1">
                                  <a:lumMod val="50000"/>
                                </a:schemeClr>
                              </a:solidFill>
                              <a:latin typeface="Cambria Math" panose="02040503050406030204" pitchFamily="18" charset="0"/>
                              <a:ea typeface="Cambria Math" panose="02040503050406030204" pitchFamily="18" charset="0"/>
                            </a:rPr>
                            <m:t>2</m:t>
                          </m:r>
                        </m:sup>
                      </m:sSup>
                    </m:oMath>
                  </a14:m>
                  <a:r>
                    <a:rPr lang="en-US" sz="1200" dirty="0">
                      <a:solidFill>
                        <a:schemeClr val="tx1">
                          <a:lumMod val="50000"/>
                        </a:schemeClr>
                      </a:solidFill>
                      <a:ea typeface="Cambria Math" panose="02040503050406030204" pitchFamily="18" charset="0"/>
                      <a:cs typeface="Times New Roman" panose="02020603050405020304" pitchFamily="18" charset="0"/>
                    </a:rPr>
                    <a:t> </a:t>
                  </a:r>
                </a:p>
              </p:txBody>
            </p:sp>
          </mc:Choice>
          <mc:Fallback xmlns="">
            <p:sp>
              <p:nvSpPr>
                <p:cNvPr id="29" name="Rectangle 28">
                  <a:extLst>
                    <a:ext uri="{FF2B5EF4-FFF2-40B4-BE49-F238E27FC236}">
                      <a16:creationId xmlns:a16="http://schemas.microsoft.com/office/drawing/2014/main" id="{DDC8A3E6-B7DB-9E3B-B2BC-CD5391F5EE6B}"/>
                    </a:ext>
                  </a:extLst>
                </p:cNvPr>
                <p:cNvSpPr>
                  <a:spLocks noRot="1" noChangeAspect="1" noMove="1" noResize="1" noEditPoints="1" noAdjustHandles="1" noChangeArrowheads="1" noChangeShapeType="1" noTextEdit="1"/>
                </p:cNvSpPr>
                <p:nvPr/>
              </p:nvSpPr>
              <p:spPr>
                <a:xfrm>
                  <a:off x="-459158" y="780933"/>
                  <a:ext cx="3469492" cy="567769"/>
                </a:xfrm>
                <a:prstGeom prst="rect">
                  <a:avLst/>
                </a:prstGeom>
                <a:blipFill>
                  <a:blip r:embed="rId14"/>
                  <a:stretch>
                    <a:fillRect/>
                  </a:stretch>
                </a:blipFill>
                <a:ln>
                  <a:noFill/>
                </a:ln>
              </p:spPr>
              <p:txBody>
                <a:bodyPr/>
                <a:lstStyle/>
                <a:p>
                  <a:r>
                    <a:rPr lang="en-US">
                      <a:noFill/>
                    </a:rPr>
                    <a:t> </a:t>
                  </a:r>
                </a:p>
              </p:txBody>
            </p:sp>
          </mc:Fallback>
        </mc:AlternateContent>
        <p:grpSp>
          <p:nvGrpSpPr>
            <p:cNvPr id="9" name="Group 8">
              <a:extLst>
                <a:ext uri="{FF2B5EF4-FFF2-40B4-BE49-F238E27FC236}">
                  <a16:creationId xmlns:a16="http://schemas.microsoft.com/office/drawing/2014/main" id="{11A21BDE-ED59-C59F-333F-C3115EE8A633}"/>
                </a:ext>
              </a:extLst>
            </p:cNvPr>
            <p:cNvGrpSpPr/>
            <p:nvPr/>
          </p:nvGrpSpPr>
          <p:grpSpPr>
            <a:xfrm>
              <a:off x="108109" y="1187628"/>
              <a:ext cx="2286909" cy="1085661"/>
              <a:chOff x="785504" y="1111536"/>
              <a:chExt cx="2286909" cy="1085661"/>
            </a:xfrm>
          </p:grpSpPr>
          <p:pic>
            <p:nvPicPr>
              <p:cNvPr id="11" name="Picture 10">
                <a:extLst>
                  <a:ext uri="{FF2B5EF4-FFF2-40B4-BE49-F238E27FC236}">
                    <a16:creationId xmlns:a16="http://schemas.microsoft.com/office/drawing/2014/main" id="{F162B208-49FD-0154-D3A5-48535C37449A}"/>
                  </a:ext>
                </a:extLst>
              </p:cNvPr>
              <p:cNvPicPr>
                <a:picLocks noChangeAspect="1"/>
              </p:cNvPicPr>
              <p:nvPr/>
            </p:nvPicPr>
            <p:blipFill rotWithShape="1">
              <a:blip r:embed="rId15">
                <a:extLst>
                  <a:ext uri="{28A0092B-C50C-407E-A947-70E740481C1C}">
                    <a14:useLocalDpi xmlns:a14="http://schemas.microsoft.com/office/drawing/2010/main" val="0"/>
                  </a:ext>
                </a:extLst>
              </a:blip>
              <a:srcRect l="35621" t="25909" r="37691" b="29509"/>
              <a:stretch/>
            </p:blipFill>
            <p:spPr>
              <a:xfrm>
                <a:off x="785504" y="1111536"/>
                <a:ext cx="1155388" cy="1085661"/>
              </a:xfrm>
              <a:prstGeom prst="rect">
                <a:avLst/>
              </a:prstGeom>
            </p:spPr>
          </p:pic>
          <p:pic>
            <p:nvPicPr>
              <p:cNvPr id="12" name="Picture 11">
                <a:extLst>
                  <a:ext uri="{FF2B5EF4-FFF2-40B4-BE49-F238E27FC236}">
                    <a16:creationId xmlns:a16="http://schemas.microsoft.com/office/drawing/2014/main" id="{99429318-0A77-89B9-E16E-E302AC3FEDCD}"/>
                  </a:ext>
                </a:extLst>
              </p:cNvPr>
              <p:cNvPicPr>
                <a:picLocks noChangeAspect="1"/>
              </p:cNvPicPr>
              <p:nvPr/>
            </p:nvPicPr>
            <p:blipFill rotWithShape="1">
              <a:blip r:embed="rId16">
                <a:extLst>
                  <a:ext uri="{28A0092B-C50C-407E-A947-70E740481C1C}">
                    <a14:useLocalDpi xmlns:a14="http://schemas.microsoft.com/office/drawing/2010/main" val="0"/>
                  </a:ext>
                </a:extLst>
              </a:blip>
              <a:srcRect l="35621" t="25909" r="37690" b="29509"/>
              <a:stretch/>
            </p:blipFill>
            <p:spPr>
              <a:xfrm>
                <a:off x="1916982" y="1117888"/>
                <a:ext cx="1155431" cy="1065110"/>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2D4D0F1-A263-BE50-CF6A-6E5772E88211}"/>
                      </a:ext>
                    </a:extLst>
                  </p:cNvPr>
                  <p:cNvSpPr txBox="1"/>
                  <p:nvPr/>
                </p:nvSpPr>
                <p:spPr>
                  <a:xfrm>
                    <a:off x="1183953" y="1330550"/>
                    <a:ext cx="561626" cy="32786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1200" b="0" i="0" smtClean="0">
                              <a:solidFill>
                                <a:schemeClr val="tx1"/>
                              </a:solidFill>
                              <a:latin typeface="Cambria Math" panose="02040503050406030204" pitchFamily="18" charset="0"/>
                              <a:cs typeface="Times New Roman" panose="02020603050405020304" pitchFamily="18" charset="0"/>
                            </a:rPr>
                            <m:t>P</m:t>
                          </m:r>
                        </m:oMath>
                      </m:oMathPara>
                    </a14:m>
                    <a:endParaRPr lang="en-US" dirty="0"/>
                  </a:p>
                </p:txBody>
              </p:sp>
            </mc:Choice>
            <mc:Fallback xmlns="">
              <p:sp>
                <p:nvSpPr>
                  <p:cNvPr id="13" name="TextBox 12">
                    <a:extLst>
                      <a:ext uri="{FF2B5EF4-FFF2-40B4-BE49-F238E27FC236}">
                        <a16:creationId xmlns:a16="http://schemas.microsoft.com/office/drawing/2014/main" id="{C2D4D0F1-A263-BE50-CF6A-6E5772E88211}"/>
                      </a:ext>
                    </a:extLst>
                  </p:cNvPr>
                  <p:cNvSpPr txBox="1">
                    <a:spLocks noRot="1" noChangeAspect="1" noMove="1" noResize="1" noEditPoints="1" noAdjustHandles="1" noChangeArrowheads="1" noChangeShapeType="1" noTextEdit="1"/>
                  </p:cNvSpPr>
                  <p:nvPr/>
                </p:nvSpPr>
                <p:spPr>
                  <a:xfrm>
                    <a:off x="1183953" y="1330550"/>
                    <a:ext cx="561626" cy="327863"/>
                  </a:xfrm>
                  <a:prstGeom prst="rect">
                    <a:avLst/>
                  </a:prstGeom>
                  <a:blipFill>
                    <a:blip r:embed="rId17"/>
                    <a:stretch>
                      <a:fillRect b="-17647"/>
                    </a:stretch>
                  </a:blipFill>
                </p:spPr>
                <p:txBody>
                  <a:bodyPr/>
                  <a:lstStyle/>
                  <a:p>
                    <a:r>
                      <a:rPr lang="en-US">
                        <a:noFill/>
                      </a:rPr>
                      <a:t> </a:t>
                    </a:r>
                  </a:p>
                </p:txBody>
              </p:sp>
            </mc:Fallback>
          </mc:AlternateContent>
          <p:sp>
            <p:nvSpPr>
              <p:cNvPr id="17" name="Rectangle 16">
                <a:extLst>
                  <a:ext uri="{FF2B5EF4-FFF2-40B4-BE49-F238E27FC236}">
                    <a16:creationId xmlns:a16="http://schemas.microsoft.com/office/drawing/2014/main" id="{F221529A-1BB8-3451-BF07-29D3716F0382}"/>
                  </a:ext>
                </a:extLst>
              </p:cNvPr>
              <p:cNvSpPr/>
              <p:nvPr/>
            </p:nvSpPr>
            <p:spPr>
              <a:xfrm>
                <a:off x="895350" y="1196631"/>
                <a:ext cx="941096" cy="924344"/>
              </a:xfrm>
              <a:prstGeom prst="rect">
                <a:avLst/>
              </a:prstGeom>
              <a:noFill/>
              <a:ln>
                <a:solidFill>
                  <a:schemeClr val="tx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0FF71CA9-56A4-012A-8F91-54299AB7DCB6}"/>
                  </a:ext>
                </a:extLst>
              </p:cNvPr>
              <p:cNvCxnSpPr>
                <a:cxnSpLocks/>
                <a:stCxn id="17" idx="0"/>
                <a:endCxn id="17" idx="2"/>
              </p:cNvCxnSpPr>
              <p:nvPr/>
            </p:nvCxnSpPr>
            <p:spPr>
              <a:xfrm>
                <a:off x="1365898" y="1196631"/>
                <a:ext cx="0" cy="924344"/>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3FF89A7-15E8-A986-D799-DA0612FAC113}"/>
                  </a:ext>
                </a:extLst>
              </p:cNvPr>
              <p:cNvCxnSpPr>
                <a:cxnSpLocks/>
                <a:stCxn id="17" idx="3"/>
                <a:endCxn id="17" idx="1"/>
              </p:cNvCxnSpPr>
              <p:nvPr/>
            </p:nvCxnSpPr>
            <p:spPr>
              <a:xfrm flipH="1">
                <a:off x="895350" y="1658803"/>
                <a:ext cx="941096" cy="0"/>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0" name="Donut 47">
                <a:extLst>
                  <a:ext uri="{FF2B5EF4-FFF2-40B4-BE49-F238E27FC236}">
                    <a16:creationId xmlns:a16="http://schemas.microsoft.com/office/drawing/2014/main" id="{5B158B91-73F4-1FB1-1AE8-D212E0479E91}"/>
                  </a:ext>
                </a:extLst>
              </p:cNvPr>
              <p:cNvSpPr/>
              <p:nvPr/>
            </p:nvSpPr>
            <p:spPr>
              <a:xfrm>
                <a:off x="1338382" y="1633692"/>
                <a:ext cx="54114" cy="54114"/>
              </a:xfrm>
              <a:prstGeom prst="donut">
                <a:avLst/>
              </a:prstGeom>
              <a:solidFill>
                <a:srgbClr val="C00000"/>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1" name="Straight Connector 20">
                <a:extLst>
                  <a:ext uri="{FF2B5EF4-FFF2-40B4-BE49-F238E27FC236}">
                    <a16:creationId xmlns:a16="http://schemas.microsoft.com/office/drawing/2014/main" id="{79DB2994-4552-A240-B38F-B09D67B8AA15}"/>
                  </a:ext>
                </a:extLst>
              </p:cNvPr>
              <p:cNvCxnSpPr>
                <a:cxnSpLocks/>
              </p:cNvCxnSpPr>
              <p:nvPr/>
            </p:nvCxnSpPr>
            <p:spPr>
              <a:xfrm>
                <a:off x="1130399" y="1196631"/>
                <a:ext cx="0" cy="924344"/>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AA5E6B-3382-3E27-E029-09026F3415ED}"/>
                  </a:ext>
                </a:extLst>
              </p:cNvPr>
              <p:cNvCxnSpPr>
                <a:cxnSpLocks/>
              </p:cNvCxnSpPr>
              <p:nvPr/>
            </p:nvCxnSpPr>
            <p:spPr>
              <a:xfrm>
                <a:off x="1598484" y="1196631"/>
                <a:ext cx="0" cy="924344"/>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D5152C7-3AE4-1E57-E0D3-7346EBE5BC26}"/>
                  </a:ext>
                </a:extLst>
              </p:cNvPr>
              <p:cNvCxnSpPr>
                <a:cxnSpLocks/>
              </p:cNvCxnSpPr>
              <p:nvPr/>
            </p:nvCxnSpPr>
            <p:spPr>
              <a:xfrm flipH="1">
                <a:off x="895350" y="1423563"/>
                <a:ext cx="941096" cy="0"/>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E31D886-B54A-6133-1746-F71C2C2D222A}"/>
                  </a:ext>
                </a:extLst>
              </p:cNvPr>
              <p:cNvCxnSpPr>
                <a:cxnSpLocks/>
              </p:cNvCxnSpPr>
              <p:nvPr/>
            </p:nvCxnSpPr>
            <p:spPr>
              <a:xfrm flipH="1">
                <a:off x="900793" y="1898906"/>
                <a:ext cx="941096" cy="0"/>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D76494F6-1DB9-407C-AD81-710C1B7B3318}"/>
                  </a:ext>
                </a:extLst>
              </p:cNvPr>
              <p:cNvSpPr/>
              <p:nvPr/>
            </p:nvSpPr>
            <p:spPr>
              <a:xfrm>
                <a:off x="2022688" y="1196631"/>
                <a:ext cx="941096" cy="924344"/>
              </a:xfrm>
              <a:prstGeom prst="rect">
                <a:avLst/>
              </a:prstGeom>
              <a:noFill/>
              <a:ln>
                <a:solidFill>
                  <a:schemeClr val="tx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99C1F560-A040-2898-6CB6-4A4868E06686}"/>
                  </a:ext>
                </a:extLst>
              </p:cNvPr>
              <p:cNvCxnSpPr>
                <a:cxnSpLocks/>
              </p:cNvCxnSpPr>
              <p:nvPr/>
            </p:nvCxnSpPr>
            <p:spPr>
              <a:xfrm flipV="1">
                <a:off x="2022688" y="1196631"/>
                <a:ext cx="317741" cy="308630"/>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C44F8CB-2C0A-DE51-BE18-CBBC445E237A}"/>
                  </a:ext>
                </a:extLst>
              </p:cNvPr>
              <p:cNvCxnSpPr>
                <a:cxnSpLocks/>
              </p:cNvCxnSpPr>
              <p:nvPr/>
            </p:nvCxnSpPr>
            <p:spPr>
              <a:xfrm flipH="1" flipV="1">
                <a:off x="2337254" y="1193456"/>
                <a:ext cx="212271" cy="286094"/>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1F72DBF-23B0-8640-E82C-BD4ED9C89407}"/>
                  </a:ext>
                </a:extLst>
              </p:cNvPr>
              <p:cNvCxnSpPr>
                <a:cxnSpLocks/>
              </p:cNvCxnSpPr>
              <p:nvPr/>
            </p:nvCxnSpPr>
            <p:spPr>
              <a:xfrm flipH="1">
                <a:off x="2546350" y="1196631"/>
                <a:ext cx="104775" cy="286094"/>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ECF1E70-F87C-955E-6067-9F1A51E40202}"/>
                  </a:ext>
                </a:extLst>
              </p:cNvPr>
              <p:cNvCxnSpPr>
                <a:cxnSpLocks/>
              </p:cNvCxnSpPr>
              <p:nvPr/>
            </p:nvCxnSpPr>
            <p:spPr>
              <a:xfrm>
                <a:off x="2651125" y="1200798"/>
                <a:ext cx="312659" cy="304463"/>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0E55208-A6AB-A05C-6650-6BDE91A56963}"/>
                  </a:ext>
                </a:extLst>
              </p:cNvPr>
              <p:cNvCxnSpPr>
                <a:cxnSpLocks/>
              </p:cNvCxnSpPr>
              <p:nvPr/>
            </p:nvCxnSpPr>
            <p:spPr>
              <a:xfrm>
                <a:off x="2546350" y="1479550"/>
                <a:ext cx="417434" cy="25711"/>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922594C-494A-66F4-F7B2-0A39C9785E2C}"/>
                  </a:ext>
                </a:extLst>
              </p:cNvPr>
              <p:cNvCxnSpPr>
                <a:cxnSpLocks/>
              </p:cNvCxnSpPr>
              <p:nvPr/>
            </p:nvCxnSpPr>
            <p:spPr>
              <a:xfrm flipV="1">
                <a:off x="2708275" y="1505261"/>
                <a:ext cx="255509" cy="214130"/>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CF6DD39-FBAC-E3E2-DB82-BA07DF6B7A8C}"/>
                  </a:ext>
                </a:extLst>
              </p:cNvPr>
              <p:cNvCxnSpPr>
                <a:cxnSpLocks/>
              </p:cNvCxnSpPr>
              <p:nvPr/>
            </p:nvCxnSpPr>
            <p:spPr>
              <a:xfrm>
                <a:off x="2546350" y="1479550"/>
                <a:ext cx="161925" cy="239841"/>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EF290CC-CE66-4F17-EBAD-BCE166EACF54}"/>
                  </a:ext>
                </a:extLst>
              </p:cNvPr>
              <p:cNvCxnSpPr>
                <a:cxnSpLocks/>
              </p:cNvCxnSpPr>
              <p:nvPr/>
            </p:nvCxnSpPr>
            <p:spPr>
              <a:xfrm flipH="1">
                <a:off x="2651125" y="1719391"/>
                <a:ext cx="57150" cy="401584"/>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11C3516-DE4B-06D4-E378-D9FF7713634C}"/>
                  </a:ext>
                </a:extLst>
              </p:cNvPr>
              <p:cNvCxnSpPr>
                <a:cxnSpLocks/>
              </p:cNvCxnSpPr>
              <p:nvPr/>
            </p:nvCxnSpPr>
            <p:spPr>
              <a:xfrm>
                <a:off x="2708275" y="1719391"/>
                <a:ext cx="255509" cy="89226"/>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B23E5C1-1F7A-1B42-5D20-3DD901C4284A}"/>
                  </a:ext>
                </a:extLst>
              </p:cNvPr>
              <p:cNvCxnSpPr>
                <a:cxnSpLocks/>
              </p:cNvCxnSpPr>
              <p:nvPr/>
            </p:nvCxnSpPr>
            <p:spPr>
              <a:xfrm flipV="1">
                <a:off x="2651125" y="1811835"/>
                <a:ext cx="312659" cy="306879"/>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47B0B5A-5454-2E7F-086D-95EDAC3867CC}"/>
                  </a:ext>
                </a:extLst>
              </p:cNvPr>
              <p:cNvCxnSpPr>
                <a:cxnSpLocks/>
              </p:cNvCxnSpPr>
              <p:nvPr/>
            </p:nvCxnSpPr>
            <p:spPr>
              <a:xfrm flipV="1">
                <a:off x="2294016" y="1200798"/>
                <a:ext cx="41879" cy="458005"/>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9527C2C-C79A-5EFC-4D6B-41CB7CED35D5}"/>
                  </a:ext>
                </a:extLst>
              </p:cNvPr>
              <p:cNvCxnSpPr>
                <a:cxnSpLocks/>
              </p:cNvCxnSpPr>
              <p:nvPr/>
            </p:nvCxnSpPr>
            <p:spPr>
              <a:xfrm flipH="1" flipV="1">
                <a:off x="2022913" y="1503656"/>
                <a:ext cx="277036" cy="155147"/>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007919B-879E-E5D7-E366-BF9CCE9BB38E}"/>
                  </a:ext>
                </a:extLst>
              </p:cNvPr>
              <p:cNvCxnSpPr>
                <a:cxnSpLocks/>
              </p:cNvCxnSpPr>
              <p:nvPr/>
            </p:nvCxnSpPr>
            <p:spPr>
              <a:xfrm flipH="1">
                <a:off x="2299949" y="1482375"/>
                <a:ext cx="241867" cy="178374"/>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E64E965-47A5-2685-A06A-57F7164E23C6}"/>
                  </a:ext>
                </a:extLst>
              </p:cNvPr>
              <p:cNvCxnSpPr>
                <a:cxnSpLocks/>
              </p:cNvCxnSpPr>
              <p:nvPr/>
            </p:nvCxnSpPr>
            <p:spPr>
              <a:xfrm flipH="1">
                <a:off x="2489200" y="1488707"/>
                <a:ext cx="59437" cy="367500"/>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ECA2CEC-6F26-A7AE-84BD-217C91661A31}"/>
                  </a:ext>
                </a:extLst>
              </p:cNvPr>
              <p:cNvCxnSpPr>
                <a:cxnSpLocks/>
              </p:cNvCxnSpPr>
              <p:nvPr/>
            </p:nvCxnSpPr>
            <p:spPr>
              <a:xfrm flipH="1">
                <a:off x="2491464" y="1715950"/>
                <a:ext cx="216811" cy="140257"/>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6759C72-FF02-1159-E6F5-4B3F0CC9AD27}"/>
                  </a:ext>
                </a:extLst>
              </p:cNvPr>
              <p:cNvCxnSpPr>
                <a:cxnSpLocks/>
              </p:cNvCxnSpPr>
              <p:nvPr/>
            </p:nvCxnSpPr>
            <p:spPr>
              <a:xfrm>
                <a:off x="2497377" y="1859064"/>
                <a:ext cx="153748" cy="264736"/>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836991D-BC6E-5850-40A6-08C7F26F18BD}"/>
                  </a:ext>
                </a:extLst>
              </p:cNvPr>
              <p:cNvCxnSpPr>
                <a:cxnSpLocks/>
              </p:cNvCxnSpPr>
              <p:nvPr/>
            </p:nvCxnSpPr>
            <p:spPr>
              <a:xfrm flipV="1">
                <a:off x="2343629" y="1855846"/>
                <a:ext cx="145571" cy="262868"/>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41D44DB-007C-3B67-5B68-B9F970DC0D53}"/>
                  </a:ext>
                </a:extLst>
              </p:cNvPr>
              <p:cNvCxnSpPr>
                <a:cxnSpLocks/>
              </p:cNvCxnSpPr>
              <p:nvPr/>
            </p:nvCxnSpPr>
            <p:spPr>
              <a:xfrm flipH="1" flipV="1">
                <a:off x="2299949" y="1656752"/>
                <a:ext cx="195607" cy="192495"/>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4FE0881-C663-9467-F6AB-BD0AF51C50F8}"/>
                  </a:ext>
                </a:extLst>
              </p:cNvPr>
              <p:cNvCxnSpPr>
                <a:cxnSpLocks/>
              </p:cNvCxnSpPr>
              <p:nvPr/>
            </p:nvCxnSpPr>
            <p:spPr>
              <a:xfrm flipH="1" flipV="1">
                <a:off x="2299662" y="1666569"/>
                <a:ext cx="38037" cy="454235"/>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A2871FE-D2BA-943B-E8EB-AD2C60CF4289}"/>
                  </a:ext>
                </a:extLst>
              </p:cNvPr>
              <p:cNvCxnSpPr>
                <a:cxnSpLocks/>
              </p:cNvCxnSpPr>
              <p:nvPr/>
            </p:nvCxnSpPr>
            <p:spPr>
              <a:xfrm flipH="1" flipV="1">
                <a:off x="2030970" y="1819028"/>
                <a:ext cx="306284" cy="301776"/>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5D316B0-D1BB-E755-DFFF-BB6E8C439FE7}"/>
                  </a:ext>
                </a:extLst>
              </p:cNvPr>
              <p:cNvCxnSpPr>
                <a:cxnSpLocks/>
              </p:cNvCxnSpPr>
              <p:nvPr/>
            </p:nvCxnSpPr>
            <p:spPr>
              <a:xfrm flipH="1">
                <a:off x="2022688" y="1654366"/>
                <a:ext cx="271328" cy="160932"/>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sp>
        <p:nvSpPr>
          <p:cNvPr id="49" name="Rectangle 48">
            <a:extLst>
              <a:ext uri="{FF2B5EF4-FFF2-40B4-BE49-F238E27FC236}">
                <a16:creationId xmlns:a16="http://schemas.microsoft.com/office/drawing/2014/main" id="{7D772765-840C-EFD7-D9AB-EB5620DF62DA}"/>
              </a:ext>
            </a:extLst>
          </p:cNvPr>
          <p:cNvSpPr/>
          <p:nvPr/>
        </p:nvSpPr>
        <p:spPr>
          <a:xfrm>
            <a:off x="7138855" y="957282"/>
            <a:ext cx="1144419" cy="371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E600A398-91AB-87CD-2F8C-03E47591864E}"/>
              </a:ext>
            </a:extLst>
          </p:cNvPr>
          <p:cNvSpPr txBox="1"/>
          <p:nvPr/>
        </p:nvSpPr>
        <p:spPr>
          <a:xfrm>
            <a:off x="7601713" y="1866628"/>
            <a:ext cx="3980688" cy="461665"/>
          </a:xfrm>
          <a:prstGeom prst="rect">
            <a:avLst/>
          </a:prstGeom>
          <a:noFill/>
        </p:spPr>
        <p:txBody>
          <a:bodyPr wrap="square" rtlCol="0">
            <a:spAutoFit/>
          </a:bodyPr>
          <a:lstStyle/>
          <a:p>
            <a:pPr algn="ctr"/>
            <a:r>
              <a:rPr lang="en-US" sz="1200" dirty="0"/>
              <a:t>Impact of two 3D beams having different meshes with Schwarz contact method.  From [Mota et al., 2023].</a:t>
            </a:r>
          </a:p>
        </p:txBody>
      </p:sp>
      <p:pic>
        <p:nvPicPr>
          <p:cNvPr id="51" name="Picture 50">
            <a:extLst>
              <a:ext uri="{FF2B5EF4-FFF2-40B4-BE49-F238E27FC236}">
                <a16:creationId xmlns:a16="http://schemas.microsoft.com/office/drawing/2014/main" id="{6C138399-E7F1-D3A0-92DD-15A3786551E6}"/>
              </a:ext>
            </a:extLst>
          </p:cNvPr>
          <p:cNvPicPr>
            <a:picLocks noChangeAspect="1"/>
          </p:cNvPicPr>
          <p:nvPr/>
        </p:nvPicPr>
        <p:blipFill rotWithShape="1">
          <a:blip r:embed="rId18">
            <a:extLst>
              <a:ext uri="{28A0092B-C50C-407E-A947-70E740481C1C}">
                <a14:useLocalDpi xmlns:a14="http://schemas.microsoft.com/office/drawing/2010/main" val="0"/>
              </a:ext>
            </a:extLst>
          </a:blip>
          <a:srcRect l="94174" t="64012" r="848"/>
          <a:stretch/>
        </p:blipFill>
        <p:spPr>
          <a:xfrm>
            <a:off x="11542424" y="731946"/>
            <a:ext cx="289281" cy="1021543"/>
          </a:xfrm>
          <a:prstGeom prst="rect">
            <a:avLst/>
          </a:prstGeom>
        </p:spPr>
      </p:pic>
      <p:pic>
        <p:nvPicPr>
          <p:cNvPr id="2" name="Picture 1" descr="Diagram&#10;&#10;Description automatically generated">
            <a:extLst>
              <a:ext uri="{FF2B5EF4-FFF2-40B4-BE49-F238E27FC236}">
                <a16:creationId xmlns:a16="http://schemas.microsoft.com/office/drawing/2014/main" id="{E68134F2-A5E6-47B0-0532-178E7718C195}"/>
              </a:ext>
            </a:extLst>
          </p:cNvPr>
          <p:cNvPicPr>
            <a:picLocks noChangeAspect="1"/>
          </p:cNvPicPr>
          <p:nvPr/>
        </p:nvPicPr>
        <p:blipFill>
          <a:blip r:embed="rId19"/>
          <a:stretch>
            <a:fillRect/>
          </a:stretch>
        </p:blipFill>
        <p:spPr>
          <a:xfrm>
            <a:off x="7491356" y="2688724"/>
            <a:ext cx="4523387" cy="2424796"/>
          </a:xfrm>
          <a:prstGeom prst="rect">
            <a:avLst/>
          </a:prstGeom>
        </p:spPr>
      </p:pic>
      <p:grpSp>
        <p:nvGrpSpPr>
          <p:cNvPr id="47" name="Group 46">
            <a:extLst>
              <a:ext uri="{FF2B5EF4-FFF2-40B4-BE49-F238E27FC236}">
                <a16:creationId xmlns:a16="http://schemas.microsoft.com/office/drawing/2014/main" id="{36E4DCB4-C1CD-4206-B7D5-F0738B6FF2A9}"/>
              </a:ext>
            </a:extLst>
          </p:cNvPr>
          <p:cNvGrpSpPr/>
          <p:nvPr/>
        </p:nvGrpSpPr>
        <p:grpSpPr>
          <a:xfrm>
            <a:off x="4985649" y="2675933"/>
            <a:ext cx="2555129" cy="1576426"/>
            <a:chOff x="6701942" y="853574"/>
            <a:chExt cx="5302180" cy="3831557"/>
          </a:xfrm>
        </p:grpSpPr>
        <p:grpSp>
          <p:nvGrpSpPr>
            <p:cNvPr id="52" name="Group 51">
              <a:extLst>
                <a:ext uri="{FF2B5EF4-FFF2-40B4-BE49-F238E27FC236}">
                  <a16:creationId xmlns:a16="http://schemas.microsoft.com/office/drawing/2014/main" id="{9B2D7D1E-3B52-11F3-7534-CBF281828B64}"/>
                </a:ext>
              </a:extLst>
            </p:cNvPr>
            <p:cNvGrpSpPr/>
            <p:nvPr/>
          </p:nvGrpSpPr>
          <p:grpSpPr>
            <a:xfrm>
              <a:off x="6701942" y="853574"/>
              <a:ext cx="5302180" cy="3327503"/>
              <a:chOff x="0" y="1016854"/>
              <a:chExt cx="5302180" cy="3327503"/>
            </a:xfrm>
          </p:grpSpPr>
          <p:pic>
            <p:nvPicPr>
              <p:cNvPr id="54" name="Picture 53">
                <a:extLst>
                  <a:ext uri="{FF2B5EF4-FFF2-40B4-BE49-F238E27FC236}">
                    <a16:creationId xmlns:a16="http://schemas.microsoft.com/office/drawing/2014/main" id="{2808D4CE-6510-3E25-228C-EBA052E84D19}"/>
                  </a:ext>
                </a:extLst>
              </p:cNvPr>
              <p:cNvPicPr>
                <a:picLocks noChangeAspect="1"/>
              </p:cNvPicPr>
              <p:nvPr/>
            </p:nvPicPr>
            <p:blipFill>
              <a:blip r:embed="rId20"/>
              <a:stretch>
                <a:fillRect/>
              </a:stretch>
            </p:blipFill>
            <p:spPr>
              <a:xfrm>
                <a:off x="0" y="1016854"/>
                <a:ext cx="2588797" cy="3327503"/>
              </a:xfrm>
              <a:prstGeom prst="rect">
                <a:avLst/>
              </a:prstGeom>
            </p:spPr>
          </p:pic>
          <p:pic>
            <p:nvPicPr>
              <p:cNvPr id="55" name="Picture 54">
                <a:extLst>
                  <a:ext uri="{FF2B5EF4-FFF2-40B4-BE49-F238E27FC236}">
                    <a16:creationId xmlns:a16="http://schemas.microsoft.com/office/drawing/2014/main" id="{F3294B46-BD53-7BFF-BD97-C00FA5FACB43}"/>
                  </a:ext>
                </a:extLst>
              </p:cNvPr>
              <p:cNvPicPr>
                <a:picLocks noChangeAspect="1"/>
              </p:cNvPicPr>
              <p:nvPr/>
            </p:nvPicPr>
            <p:blipFill>
              <a:blip r:embed="rId21"/>
              <a:stretch>
                <a:fillRect/>
              </a:stretch>
            </p:blipFill>
            <p:spPr>
              <a:xfrm>
                <a:off x="2464212" y="1094270"/>
                <a:ext cx="2837968" cy="3250087"/>
              </a:xfrm>
              <a:prstGeom prst="rect">
                <a:avLst/>
              </a:prstGeom>
            </p:spPr>
          </p:pic>
          <p:pic>
            <p:nvPicPr>
              <p:cNvPr id="56" name="Picture 55">
                <a:extLst>
                  <a:ext uri="{FF2B5EF4-FFF2-40B4-BE49-F238E27FC236}">
                    <a16:creationId xmlns:a16="http://schemas.microsoft.com/office/drawing/2014/main" id="{04342574-EF9F-A72C-A995-B88A34336FD1}"/>
                  </a:ext>
                </a:extLst>
              </p:cNvPr>
              <p:cNvPicPr>
                <a:picLocks noChangeAspect="1"/>
              </p:cNvPicPr>
              <p:nvPr/>
            </p:nvPicPr>
            <p:blipFill>
              <a:blip r:embed="rId22"/>
              <a:stretch>
                <a:fillRect/>
              </a:stretch>
            </p:blipFill>
            <p:spPr>
              <a:xfrm>
                <a:off x="2021560" y="1144073"/>
                <a:ext cx="567234" cy="8453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7" name="Rectangle 56">
                <a:extLst>
                  <a:ext uri="{FF2B5EF4-FFF2-40B4-BE49-F238E27FC236}">
                    <a16:creationId xmlns:a16="http://schemas.microsoft.com/office/drawing/2014/main" id="{CEE27474-8022-5657-FEC0-2C0979CE15FE}"/>
                  </a:ext>
                </a:extLst>
              </p:cNvPr>
              <p:cNvSpPr/>
              <p:nvPr/>
            </p:nvSpPr>
            <p:spPr>
              <a:xfrm>
                <a:off x="3786809" y="2454965"/>
                <a:ext cx="168965" cy="21866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Connector 57">
                <a:extLst>
                  <a:ext uri="{FF2B5EF4-FFF2-40B4-BE49-F238E27FC236}">
                    <a16:creationId xmlns:a16="http://schemas.microsoft.com/office/drawing/2014/main" id="{4875944C-0DBA-ACFD-E310-8A4AEA88765A}"/>
                  </a:ext>
                </a:extLst>
              </p:cNvPr>
              <p:cNvCxnSpPr>
                <a:cxnSpLocks/>
                <a:endCxn id="57" idx="1"/>
              </p:cNvCxnSpPr>
              <p:nvPr/>
            </p:nvCxnSpPr>
            <p:spPr>
              <a:xfrm>
                <a:off x="2588797" y="2022686"/>
                <a:ext cx="1198012" cy="54161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3" name="TextBox 52">
              <a:extLst>
                <a:ext uri="{FF2B5EF4-FFF2-40B4-BE49-F238E27FC236}">
                  <a16:creationId xmlns:a16="http://schemas.microsoft.com/office/drawing/2014/main" id="{C75A889A-BC2B-969D-C6A7-898EC07CC2A9}"/>
                </a:ext>
              </a:extLst>
            </p:cNvPr>
            <p:cNvSpPr txBox="1"/>
            <p:nvPr/>
          </p:nvSpPr>
          <p:spPr>
            <a:xfrm>
              <a:off x="7304667" y="4049279"/>
              <a:ext cx="4241839" cy="635852"/>
            </a:xfrm>
            <a:prstGeom prst="rect">
              <a:avLst/>
            </a:prstGeom>
            <a:noFill/>
          </p:spPr>
          <p:txBody>
            <a:bodyPr wrap="none" rtlCol="0">
              <a:spAutoFit/>
            </a:bodyPr>
            <a:lstStyle/>
            <a:p>
              <a:r>
                <a:rPr lang="en-US" sz="1100" dirty="0"/>
                <a:t>From Murugesan </a:t>
              </a:r>
              <a:r>
                <a:rPr lang="en-US" sz="1100" i="1" dirty="0"/>
                <a:t>et al., </a:t>
              </a:r>
              <a:r>
                <a:rPr lang="en-US" sz="1100" dirty="0"/>
                <a:t>2020.</a:t>
              </a:r>
            </a:p>
          </p:txBody>
        </p:sp>
      </p:grpSp>
    </p:spTree>
    <p:extLst>
      <p:ext uri="{BB962C8B-B14F-4D97-AF65-F5344CB8AC3E}">
        <p14:creationId xmlns:p14="http://schemas.microsoft.com/office/powerpoint/2010/main" val="1343215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7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72</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8" y="359772"/>
            <a:ext cx="10471608" cy="570225"/>
          </a:xfrm>
        </p:spPr>
        <p:txBody>
          <a:bodyPr/>
          <a:lstStyle/>
          <a:p>
            <a:r>
              <a:rPr lang="en-US" dirty="0"/>
              <a:t>Team &amp; Acknowledgments</a:t>
            </a:r>
            <a:endParaRPr lang="en-US" sz="2400" dirty="0"/>
          </a:p>
        </p:txBody>
      </p:sp>
      <p:sp>
        <p:nvSpPr>
          <p:cNvPr id="7" name="Slide Number Placeholder 3"/>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72</a:t>
            </a:fld>
            <a:endParaRPr lang="en-US" dirty="0"/>
          </a:p>
        </p:txBody>
      </p:sp>
      <p:pic>
        <p:nvPicPr>
          <p:cNvPr id="14" name="Picture 13">
            <a:extLst>
              <a:ext uri="{FF2B5EF4-FFF2-40B4-BE49-F238E27FC236}">
                <a16:creationId xmlns:a16="http://schemas.microsoft.com/office/drawing/2014/main" id="{1B1C1F07-532E-430E-9389-8D2FA54F7A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732" y="1220728"/>
            <a:ext cx="1411986" cy="1745587"/>
          </a:xfrm>
          <a:prstGeom prst="rect">
            <a:avLst/>
          </a:prstGeom>
        </p:spPr>
      </p:pic>
      <p:sp>
        <p:nvSpPr>
          <p:cNvPr id="15" name="TextBox 14">
            <a:extLst>
              <a:ext uri="{FF2B5EF4-FFF2-40B4-BE49-F238E27FC236}">
                <a16:creationId xmlns:a16="http://schemas.microsoft.com/office/drawing/2014/main" id="{4CBEFB71-3B15-48D5-ABFC-A4226F1CB290}"/>
              </a:ext>
            </a:extLst>
          </p:cNvPr>
          <p:cNvSpPr txBox="1"/>
          <p:nvPr/>
        </p:nvSpPr>
        <p:spPr>
          <a:xfrm>
            <a:off x="720648" y="3014452"/>
            <a:ext cx="2527443" cy="338554"/>
          </a:xfrm>
          <a:prstGeom prst="rect">
            <a:avLst/>
          </a:prstGeom>
          <a:noFill/>
        </p:spPr>
        <p:txBody>
          <a:bodyPr wrap="square" rtlCol="0">
            <a:spAutoFit/>
          </a:bodyPr>
          <a:lstStyle/>
          <a:p>
            <a:pPr algn="ctr"/>
            <a:r>
              <a:rPr lang="en-US" sz="1600" dirty="0"/>
              <a:t>Irina Tezaur</a:t>
            </a:r>
          </a:p>
        </p:txBody>
      </p:sp>
      <p:pic>
        <p:nvPicPr>
          <p:cNvPr id="18" name="Picture 17">
            <a:extLst>
              <a:ext uri="{FF2B5EF4-FFF2-40B4-BE49-F238E27FC236}">
                <a16:creationId xmlns:a16="http://schemas.microsoft.com/office/drawing/2014/main" id="{FBA5E44E-C2CF-4967-A2BB-775AC3B2DE4F}"/>
              </a:ext>
            </a:extLst>
          </p:cNvPr>
          <p:cNvPicPr>
            <a:picLocks noChangeAspect="1"/>
          </p:cNvPicPr>
          <p:nvPr/>
        </p:nvPicPr>
        <p:blipFill>
          <a:blip r:embed="rId4"/>
          <a:stretch>
            <a:fillRect/>
          </a:stretch>
        </p:blipFill>
        <p:spPr>
          <a:xfrm>
            <a:off x="2961935" y="1220728"/>
            <a:ext cx="1745587" cy="1745587"/>
          </a:xfrm>
          <a:prstGeom prst="rect">
            <a:avLst/>
          </a:prstGeom>
        </p:spPr>
      </p:pic>
      <p:pic>
        <p:nvPicPr>
          <p:cNvPr id="19" name="Picture 18">
            <a:extLst>
              <a:ext uri="{FF2B5EF4-FFF2-40B4-BE49-F238E27FC236}">
                <a16:creationId xmlns:a16="http://schemas.microsoft.com/office/drawing/2014/main" id="{18CF21DE-E52B-420A-8A17-903729B52276}"/>
              </a:ext>
            </a:extLst>
          </p:cNvPr>
          <p:cNvPicPr>
            <a:picLocks noChangeAspect="1"/>
          </p:cNvPicPr>
          <p:nvPr/>
        </p:nvPicPr>
        <p:blipFill>
          <a:blip r:embed="rId5"/>
          <a:stretch>
            <a:fillRect/>
          </a:stretch>
        </p:blipFill>
        <p:spPr>
          <a:xfrm>
            <a:off x="4851773" y="1258635"/>
            <a:ext cx="1629691" cy="1709578"/>
          </a:xfrm>
          <a:prstGeom prst="rect">
            <a:avLst/>
          </a:prstGeom>
        </p:spPr>
      </p:pic>
      <p:pic>
        <p:nvPicPr>
          <p:cNvPr id="20" name="Picture 19">
            <a:extLst>
              <a:ext uri="{FF2B5EF4-FFF2-40B4-BE49-F238E27FC236}">
                <a16:creationId xmlns:a16="http://schemas.microsoft.com/office/drawing/2014/main" id="{E948BA9E-7482-4D2F-BA38-1D2937B76CFC}"/>
              </a:ext>
            </a:extLst>
          </p:cNvPr>
          <p:cNvPicPr>
            <a:picLocks noChangeAspect="1"/>
          </p:cNvPicPr>
          <p:nvPr/>
        </p:nvPicPr>
        <p:blipFill>
          <a:blip r:embed="rId6"/>
          <a:stretch>
            <a:fillRect/>
          </a:stretch>
        </p:blipFill>
        <p:spPr>
          <a:xfrm>
            <a:off x="9896698" y="3875607"/>
            <a:ext cx="1633532" cy="1225150"/>
          </a:xfrm>
          <a:prstGeom prst="rect">
            <a:avLst/>
          </a:prstGeom>
        </p:spPr>
      </p:pic>
      <p:pic>
        <p:nvPicPr>
          <p:cNvPr id="22" name="Picture 21">
            <a:extLst>
              <a:ext uri="{FF2B5EF4-FFF2-40B4-BE49-F238E27FC236}">
                <a16:creationId xmlns:a16="http://schemas.microsoft.com/office/drawing/2014/main" id="{3A3482B7-438B-4428-AEFA-CF2038121CEA}"/>
              </a:ext>
            </a:extLst>
          </p:cNvPr>
          <p:cNvPicPr>
            <a:picLocks noChangeAspect="1"/>
          </p:cNvPicPr>
          <p:nvPr/>
        </p:nvPicPr>
        <p:blipFill>
          <a:blip r:embed="rId7"/>
          <a:stretch>
            <a:fillRect/>
          </a:stretch>
        </p:blipFill>
        <p:spPr>
          <a:xfrm>
            <a:off x="533622" y="4226619"/>
            <a:ext cx="1993821" cy="874138"/>
          </a:xfrm>
          <a:prstGeom prst="rect">
            <a:avLst/>
          </a:prstGeom>
        </p:spPr>
      </p:pic>
      <p:sp>
        <p:nvSpPr>
          <p:cNvPr id="26" name="TextBox 25">
            <a:extLst>
              <a:ext uri="{FF2B5EF4-FFF2-40B4-BE49-F238E27FC236}">
                <a16:creationId xmlns:a16="http://schemas.microsoft.com/office/drawing/2014/main" id="{61B34A19-62EA-44BE-8716-08E2E2872AF8}"/>
              </a:ext>
            </a:extLst>
          </p:cNvPr>
          <p:cNvSpPr txBox="1"/>
          <p:nvPr/>
        </p:nvSpPr>
        <p:spPr>
          <a:xfrm>
            <a:off x="2571006" y="3035416"/>
            <a:ext cx="2527443" cy="338554"/>
          </a:xfrm>
          <a:prstGeom prst="rect">
            <a:avLst/>
          </a:prstGeom>
          <a:noFill/>
        </p:spPr>
        <p:txBody>
          <a:bodyPr wrap="square" rtlCol="0">
            <a:spAutoFit/>
          </a:bodyPr>
          <a:lstStyle/>
          <a:p>
            <a:pPr algn="ctr"/>
            <a:r>
              <a:rPr lang="en-US" sz="1600" dirty="0"/>
              <a:t>Joshua Barnett</a:t>
            </a:r>
          </a:p>
        </p:txBody>
      </p:sp>
      <p:sp>
        <p:nvSpPr>
          <p:cNvPr id="27" name="TextBox 26">
            <a:extLst>
              <a:ext uri="{FF2B5EF4-FFF2-40B4-BE49-F238E27FC236}">
                <a16:creationId xmlns:a16="http://schemas.microsoft.com/office/drawing/2014/main" id="{3B186F79-1B35-4064-86A3-CAEB51E42F95}"/>
              </a:ext>
            </a:extLst>
          </p:cNvPr>
          <p:cNvSpPr txBox="1"/>
          <p:nvPr/>
        </p:nvSpPr>
        <p:spPr>
          <a:xfrm>
            <a:off x="4478717" y="3038836"/>
            <a:ext cx="2527443" cy="338554"/>
          </a:xfrm>
          <a:prstGeom prst="rect">
            <a:avLst/>
          </a:prstGeom>
          <a:noFill/>
        </p:spPr>
        <p:txBody>
          <a:bodyPr wrap="square" rtlCol="0">
            <a:spAutoFit/>
          </a:bodyPr>
          <a:lstStyle/>
          <a:p>
            <a:pPr algn="ctr"/>
            <a:r>
              <a:rPr lang="en-US" sz="1600" dirty="0"/>
              <a:t>Alejandro Mota</a:t>
            </a:r>
          </a:p>
        </p:txBody>
      </p:sp>
      <p:pic>
        <p:nvPicPr>
          <p:cNvPr id="3" name="Picture 2">
            <a:extLst>
              <a:ext uri="{FF2B5EF4-FFF2-40B4-BE49-F238E27FC236}">
                <a16:creationId xmlns:a16="http://schemas.microsoft.com/office/drawing/2014/main" id="{8F65902C-EA2A-4152-8827-A78A5B703C27}"/>
              </a:ext>
            </a:extLst>
          </p:cNvPr>
          <p:cNvPicPr>
            <a:picLocks noChangeAspect="1"/>
          </p:cNvPicPr>
          <p:nvPr/>
        </p:nvPicPr>
        <p:blipFill>
          <a:blip r:embed="rId8"/>
          <a:stretch>
            <a:fillRect/>
          </a:stretch>
        </p:blipFill>
        <p:spPr>
          <a:xfrm>
            <a:off x="6695977" y="1244436"/>
            <a:ext cx="1723777" cy="1723777"/>
          </a:xfrm>
          <a:prstGeom prst="rect">
            <a:avLst/>
          </a:prstGeom>
        </p:spPr>
      </p:pic>
      <p:sp>
        <p:nvSpPr>
          <p:cNvPr id="23" name="TextBox 22">
            <a:extLst>
              <a:ext uri="{FF2B5EF4-FFF2-40B4-BE49-F238E27FC236}">
                <a16:creationId xmlns:a16="http://schemas.microsoft.com/office/drawing/2014/main" id="{6375B710-8DFF-4050-B5CD-AE22CB79B85D}"/>
              </a:ext>
            </a:extLst>
          </p:cNvPr>
          <p:cNvSpPr txBox="1"/>
          <p:nvPr/>
        </p:nvSpPr>
        <p:spPr>
          <a:xfrm>
            <a:off x="6242145" y="3036100"/>
            <a:ext cx="2527443" cy="338554"/>
          </a:xfrm>
          <a:prstGeom prst="rect">
            <a:avLst/>
          </a:prstGeom>
          <a:noFill/>
        </p:spPr>
        <p:txBody>
          <a:bodyPr wrap="square" rtlCol="0">
            <a:spAutoFit/>
          </a:bodyPr>
          <a:lstStyle/>
          <a:p>
            <a:pPr algn="ctr"/>
            <a:r>
              <a:rPr lang="en-US" sz="1600" dirty="0"/>
              <a:t>Chris Wentland</a:t>
            </a:r>
          </a:p>
        </p:txBody>
      </p:sp>
      <p:pic>
        <p:nvPicPr>
          <p:cNvPr id="8" name="Picture 7">
            <a:extLst>
              <a:ext uri="{FF2B5EF4-FFF2-40B4-BE49-F238E27FC236}">
                <a16:creationId xmlns:a16="http://schemas.microsoft.com/office/drawing/2014/main" id="{86BA535F-8CC1-92BA-A2E7-5EABBA4FE663}"/>
              </a:ext>
            </a:extLst>
          </p:cNvPr>
          <p:cNvPicPr>
            <a:picLocks noChangeAspect="1"/>
          </p:cNvPicPr>
          <p:nvPr/>
        </p:nvPicPr>
        <p:blipFill>
          <a:blip r:embed="rId9"/>
          <a:stretch>
            <a:fillRect/>
          </a:stretch>
        </p:blipFill>
        <p:spPr>
          <a:xfrm>
            <a:off x="8612216" y="1258831"/>
            <a:ext cx="1682836" cy="1701887"/>
          </a:xfrm>
          <a:prstGeom prst="rect">
            <a:avLst/>
          </a:prstGeom>
        </p:spPr>
      </p:pic>
      <p:sp>
        <p:nvSpPr>
          <p:cNvPr id="10" name="TextBox 9">
            <a:extLst>
              <a:ext uri="{FF2B5EF4-FFF2-40B4-BE49-F238E27FC236}">
                <a16:creationId xmlns:a16="http://schemas.microsoft.com/office/drawing/2014/main" id="{37D86A47-3F7D-3DFE-8B81-D5FA0F1FD3C3}"/>
              </a:ext>
            </a:extLst>
          </p:cNvPr>
          <p:cNvSpPr txBox="1"/>
          <p:nvPr/>
        </p:nvSpPr>
        <p:spPr>
          <a:xfrm>
            <a:off x="8186021" y="3033364"/>
            <a:ext cx="2527443" cy="338554"/>
          </a:xfrm>
          <a:prstGeom prst="rect">
            <a:avLst/>
          </a:prstGeom>
          <a:noFill/>
        </p:spPr>
        <p:txBody>
          <a:bodyPr wrap="square" rtlCol="0">
            <a:spAutoFit/>
          </a:bodyPr>
          <a:lstStyle/>
          <a:p>
            <a:pPr algn="ctr"/>
            <a:r>
              <a:rPr lang="en-US" sz="1600" dirty="0"/>
              <a:t>Francesco Rizzi</a:t>
            </a:r>
          </a:p>
        </p:txBody>
      </p:sp>
      <p:pic>
        <p:nvPicPr>
          <p:cNvPr id="2" name="Picture 1">
            <a:extLst>
              <a:ext uri="{FF2B5EF4-FFF2-40B4-BE49-F238E27FC236}">
                <a16:creationId xmlns:a16="http://schemas.microsoft.com/office/drawing/2014/main" id="{93A9ACC4-5BFC-640D-78C1-8B7DF7CA0E73}"/>
              </a:ext>
            </a:extLst>
          </p:cNvPr>
          <p:cNvPicPr>
            <a:picLocks noChangeAspect="1"/>
          </p:cNvPicPr>
          <p:nvPr/>
        </p:nvPicPr>
        <p:blipFill>
          <a:blip r:embed="rId10"/>
          <a:stretch>
            <a:fillRect/>
          </a:stretch>
        </p:blipFill>
        <p:spPr>
          <a:xfrm>
            <a:off x="3974411" y="3819011"/>
            <a:ext cx="1692207" cy="1689354"/>
          </a:xfrm>
          <a:prstGeom prst="rect">
            <a:avLst/>
          </a:prstGeom>
        </p:spPr>
      </p:pic>
      <p:pic>
        <p:nvPicPr>
          <p:cNvPr id="1026" name="Picture 2" descr="Prediction and Optimization of Truss ...">
            <a:extLst>
              <a:ext uri="{FF2B5EF4-FFF2-40B4-BE49-F238E27FC236}">
                <a16:creationId xmlns:a16="http://schemas.microsoft.com/office/drawing/2014/main" id="{A356953F-5CDE-2DCF-6900-8D5C83DE97A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54811" y="3842088"/>
            <a:ext cx="1537592" cy="177147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6EC5A03-A985-3A6D-7214-4863F71480FD}"/>
              </a:ext>
            </a:extLst>
          </p:cNvPr>
          <p:cNvSpPr txBox="1"/>
          <p:nvPr/>
        </p:nvSpPr>
        <p:spPr>
          <a:xfrm>
            <a:off x="3556792" y="5599365"/>
            <a:ext cx="2527443" cy="338554"/>
          </a:xfrm>
          <a:prstGeom prst="rect">
            <a:avLst/>
          </a:prstGeom>
          <a:noFill/>
        </p:spPr>
        <p:txBody>
          <a:bodyPr wrap="square" rtlCol="0">
            <a:spAutoFit/>
          </a:bodyPr>
          <a:lstStyle/>
          <a:p>
            <a:pPr algn="ctr"/>
            <a:r>
              <a:rPr lang="en-US" sz="1600" dirty="0"/>
              <a:t>Coleman Alleman</a:t>
            </a:r>
          </a:p>
        </p:txBody>
      </p:sp>
      <p:sp>
        <p:nvSpPr>
          <p:cNvPr id="12" name="TextBox 11">
            <a:extLst>
              <a:ext uri="{FF2B5EF4-FFF2-40B4-BE49-F238E27FC236}">
                <a16:creationId xmlns:a16="http://schemas.microsoft.com/office/drawing/2014/main" id="{A154365F-CB4D-E057-FEAD-FA64214B1393}"/>
              </a:ext>
            </a:extLst>
          </p:cNvPr>
          <p:cNvSpPr txBox="1"/>
          <p:nvPr/>
        </p:nvSpPr>
        <p:spPr>
          <a:xfrm>
            <a:off x="6005304" y="5699092"/>
            <a:ext cx="2527443" cy="338554"/>
          </a:xfrm>
          <a:prstGeom prst="rect">
            <a:avLst/>
          </a:prstGeom>
          <a:noFill/>
        </p:spPr>
        <p:txBody>
          <a:bodyPr wrap="square" rtlCol="0">
            <a:spAutoFit/>
          </a:bodyPr>
          <a:lstStyle/>
          <a:p>
            <a:pPr algn="ctr"/>
            <a:r>
              <a:rPr lang="en-US" sz="1600" dirty="0"/>
              <a:t>Greg Phlipot</a:t>
            </a:r>
          </a:p>
        </p:txBody>
      </p:sp>
    </p:spTree>
    <p:extLst>
      <p:ext uri="{BB962C8B-B14F-4D97-AF65-F5344CB8AC3E}">
        <p14:creationId xmlns:p14="http://schemas.microsoft.com/office/powerpoint/2010/main" val="2154972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0F3AE-3E7B-9D66-0D5F-37E17718AF0B}"/>
              </a:ext>
            </a:extLst>
          </p:cNvPr>
          <p:cNvSpPr>
            <a:spLocks noGrp="1"/>
          </p:cNvSpPr>
          <p:nvPr>
            <p:ph type="title"/>
          </p:nvPr>
        </p:nvSpPr>
        <p:spPr/>
        <p:txBody>
          <a:bodyPr/>
          <a:lstStyle/>
          <a:p>
            <a:r>
              <a:rPr lang="en-US" dirty="0"/>
              <a:t>References  </a:t>
            </a:r>
          </a:p>
        </p:txBody>
      </p:sp>
      <p:sp>
        <p:nvSpPr>
          <p:cNvPr id="4" name="Slide Number Placeholder 3">
            <a:extLst>
              <a:ext uri="{FF2B5EF4-FFF2-40B4-BE49-F238E27FC236}">
                <a16:creationId xmlns:a16="http://schemas.microsoft.com/office/drawing/2014/main" id="{0C83CCE3-9A8E-6021-58EB-36EFA79E3232}"/>
              </a:ext>
            </a:extLst>
          </p:cNvPr>
          <p:cNvSpPr>
            <a:spLocks noGrp="1"/>
          </p:cNvSpPr>
          <p:nvPr>
            <p:ph type="sldNum" sz="quarter" idx="12"/>
          </p:nvPr>
        </p:nvSpPr>
        <p:spPr/>
        <p:txBody>
          <a:bodyPr/>
          <a:lstStyle/>
          <a:p>
            <a:fld id="{6113E31D-E2AB-40D1-8B51-AFA5AFEF393A}" type="slidenum">
              <a:rPr lang="en-US" smtClean="0"/>
              <a:t>73</a:t>
            </a:fld>
            <a:endParaRPr lang="en-US" dirty="0"/>
          </a:p>
        </p:txBody>
      </p:sp>
      <p:sp>
        <p:nvSpPr>
          <p:cNvPr id="5" name="TextBox 4">
            <a:extLst>
              <a:ext uri="{FF2B5EF4-FFF2-40B4-BE49-F238E27FC236}">
                <a16:creationId xmlns:a16="http://schemas.microsoft.com/office/drawing/2014/main" id="{D38D83BB-97DB-4992-A8EC-D27546B8EF5B}"/>
              </a:ext>
            </a:extLst>
          </p:cNvPr>
          <p:cNvSpPr txBox="1"/>
          <p:nvPr/>
        </p:nvSpPr>
        <p:spPr>
          <a:xfrm>
            <a:off x="173420" y="989028"/>
            <a:ext cx="11845159" cy="5509200"/>
          </a:xfrm>
          <a:prstGeom prst="rect">
            <a:avLst/>
          </a:prstGeom>
          <a:noFill/>
        </p:spPr>
        <p:txBody>
          <a:bodyPr wrap="square">
            <a:spAutoFit/>
          </a:bodyPr>
          <a:lstStyle/>
          <a:p>
            <a:r>
              <a:rPr lang="en-US" sz="2000" dirty="0">
                <a:cs typeface="Calibri" panose="020F0502020204030204" pitchFamily="34" charset="0"/>
              </a:rPr>
              <a:t>[1] A. Mota, </a:t>
            </a:r>
            <a:r>
              <a:rPr lang="en-US" sz="2000" b="1" dirty="0">
                <a:cs typeface="Calibri" panose="020F0502020204030204" pitchFamily="34" charset="0"/>
              </a:rPr>
              <a:t>I. Tezaur</a:t>
            </a:r>
            <a:r>
              <a:rPr lang="en-US" sz="2000" dirty="0">
                <a:cs typeface="Calibri" panose="020F0502020204030204" pitchFamily="34" charset="0"/>
              </a:rPr>
              <a:t>, C. Alleman. “The Schwarz Alternating Method in Solid Mechanics", </a:t>
            </a:r>
            <a:r>
              <a:rPr lang="en-US" sz="2000" i="1" dirty="0" err="1">
                <a:cs typeface="Calibri" panose="020F0502020204030204" pitchFamily="34" charset="0"/>
              </a:rPr>
              <a:t>Comput</a:t>
            </a:r>
            <a:r>
              <a:rPr lang="en-US" sz="2000" i="1" dirty="0">
                <a:cs typeface="Calibri" panose="020F0502020204030204" pitchFamily="34" charset="0"/>
              </a:rPr>
              <a:t>. Meth. Appl. Mech. </a:t>
            </a:r>
            <a:r>
              <a:rPr lang="en-US" sz="2000" i="1" dirty="0" err="1">
                <a:cs typeface="Calibri" panose="020F0502020204030204" pitchFamily="34" charset="0"/>
              </a:rPr>
              <a:t>Engng</a:t>
            </a:r>
            <a:r>
              <a:rPr lang="en-US" sz="2000" i="1" dirty="0">
                <a:cs typeface="Calibri" panose="020F0502020204030204" pitchFamily="34" charset="0"/>
              </a:rPr>
              <a:t>. </a:t>
            </a:r>
            <a:r>
              <a:rPr lang="en-US" sz="2000" dirty="0">
                <a:cs typeface="Calibri" panose="020F0502020204030204" pitchFamily="34" charset="0"/>
              </a:rPr>
              <a:t>319 (2017), 19-51. </a:t>
            </a:r>
          </a:p>
          <a:p>
            <a:endParaRPr lang="en-US" sz="400" dirty="0">
              <a:cs typeface="Calibri" panose="020F0502020204030204" pitchFamily="34" charset="0"/>
            </a:endParaRPr>
          </a:p>
          <a:p>
            <a:endParaRPr lang="en-US" sz="400" dirty="0">
              <a:cs typeface="Calibri" panose="020F0502020204030204" pitchFamily="34" charset="0"/>
            </a:endParaRPr>
          </a:p>
          <a:p>
            <a:r>
              <a:rPr lang="en-US" sz="2000" dirty="0">
                <a:cs typeface="Calibri" panose="020F0502020204030204" pitchFamily="34" charset="0"/>
              </a:rPr>
              <a:t>[2] A. Mota, </a:t>
            </a:r>
            <a:r>
              <a:rPr lang="en-US" sz="2000" b="1" dirty="0">
                <a:cs typeface="Calibri" panose="020F0502020204030204" pitchFamily="34" charset="0"/>
              </a:rPr>
              <a:t>I. Tezaur</a:t>
            </a:r>
            <a:r>
              <a:rPr lang="en-US" sz="2000" dirty="0">
                <a:cs typeface="Calibri" panose="020F0502020204030204" pitchFamily="34" charset="0"/>
              </a:rPr>
              <a:t>, G. Phlipot. “The Schwarz Alternating Method for Dynamic Solid Mechanics”, </a:t>
            </a:r>
            <a:r>
              <a:rPr lang="en-US" sz="2000" i="1" dirty="0" err="1">
                <a:cs typeface="Calibri" panose="020F0502020204030204" pitchFamily="34" charset="0"/>
              </a:rPr>
              <a:t>Comput</a:t>
            </a:r>
            <a:r>
              <a:rPr lang="en-US" sz="2000" i="1" dirty="0">
                <a:cs typeface="Calibri" panose="020F0502020204030204" pitchFamily="34" charset="0"/>
              </a:rPr>
              <a:t>. Meth. Appl. Mech. </a:t>
            </a:r>
            <a:r>
              <a:rPr lang="en-US" sz="2000" i="1" dirty="0" err="1">
                <a:cs typeface="Calibri" panose="020F0502020204030204" pitchFamily="34" charset="0"/>
              </a:rPr>
              <a:t>Engng</a:t>
            </a:r>
            <a:r>
              <a:rPr lang="en-US" sz="2000" i="1" dirty="0">
                <a:cs typeface="Calibri" panose="020F0502020204030204" pitchFamily="34" charset="0"/>
              </a:rPr>
              <a:t>. </a:t>
            </a:r>
            <a:r>
              <a:rPr lang="en-US" sz="2000" dirty="0">
                <a:cs typeface="Calibri" panose="020F0502020204030204" pitchFamily="34" charset="0"/>
              </a:rPr>
              <a:t>121 (21) (2022) 5036-5071. </a:t>
            </a:r>
          </a:p>
          <a:p>
            <a:endParaRPr lang="en-US" sz="400" dirty="0">
              <a:cs typeface="Calibri" panose="020F0502020204030204" pitchFamily="34" charset="0"/>
            </a:endParaRPr>
          </a:p>
          <a:p>
            <a:endParaRPr lang="en-US" sz="400" dirty="0">
              <a:cs typeface="Calibri" panose="020F0502020204030204" pitchFamily="34" charset="0"/>
            </a:endParaRPr>
          </a:p>
          <a:p>
            <a:r>
              <a:rPr lang="en-US" sz="2000" dirty="0">
                <a:cs typeface="Calibri" panose="020F0502020204030204" pitchFamily="34" charset="0"/>
              </a:rPr>
              <a:t>[3] </a:t>
            </a:r>
            <a:r>
              <a:rPr lang="en-US" sz="2000" b="0" i="0" dirty="0">
                <a:effectLst/>
                <a:cs typeface="Calibri" panose="020F0502020204030204" pitchFamily="34" charset="0"/>
              </a:rPr>
              <a:t>J. Barnett, </a:t>
            </a:r>
            <a:r>
              <a:rPr lang="en-US" sz="2000" b="1" i="0" dirty="0">
                <a:effectLst/>
                <a:cs typeface="Calibri" panose="020F0502020204030204" pitchFamily="34" charset="0"/>
              </a:rPr>
              <a:t>I. Tezaur</a:t>
            </a:r>
            <a:r>
              <a:rPr lang="en-US" sz="2000" b="0" i="0" dirty="0">
                <a:effectLst/>
                <a:cs typeface="Calibri" panose="020F0502020204030204" pitchFamily="34" charset="0"/>
              </a:rPr>
              <a:t>, A. Mota. “The Schwarz alternating method for the seamless coupling of nonlinear reduced order models and full order models”, </a:t>
            </a:r>
            <a:r>
              <a:rPr lang="en-US" sz="2000" b="0" i="0" dirty="0" err="1">
                <a:effectLst/>
                <a:cs typeface="Calibri" panose="020F0502020204030204" pitchFamily="34" charset="0"/>
              </a:rPr>
              <a:t>ArXiv</a:t>
            </a:r>
            <a:r>
              <a:rPr lang="en-US" sz="2000" b="0" i="0" dirty="0">
                <a:effectLst/>
                <a:cs typeface="Calibri" panose="020F0502020204030204" pitchFamily="34" charset="0"/>
              </a:rPr>
              <a:t> pre-print, 2022. </a:t>
            </a:r>
            <a:r>
              <a:rPr lang="en-US" sz="2000" b="0" i="0" dirty="0">
                <a:solidFill>
                  <a:srgbClr val="0070C0"/>
                </a:solidFill>
                <a:effectLst/>
                <a:cs typeface="Calibri" panose="020F0502020204030204" pitchFamily="34" charset="0"/>
                <a:hlinkClick r:id="rId2">
                  <a:extLst>
                    <a:ext uri="{A12FA001-AC4F-418D-AE19-62706E023703}">
                      <ahyp:hlinkClr xmlns="" xmlns:ahyp="http://schemas.microsoft.com/office/drawing/2018/hyperlinkcolor" val="tx"/>
                    </a:ext>
                  </a:extLst>
                </a:hlinkClick>
              </a:rPr>
              <a:t>https://arxiv.org/abs/2210.12551</a:t>
            </a:r>
            <a:r>
              <a:rPr lang="en-US" sz="2000" b="0" i="0" dirty="0">
                <a:solidFill>
                  <a:srgbClr val="0070C0"/>
                </a:solidFill>
                <a:effectLst/>
                <a:cs typeface="Calibri" panose="020F0502020204030204" pitchFamily="34" charset="0"/>
              </a:rPr>
              <a:t>   </a:t>
            </a:r>
          </a:p>
          <a:p>
            <a:endParaRPr lang="en-US" sz="400" b="0" i="0" dirty="0">
              <a:effectLst/>
              <a:cs typeface="Calibri" panose="020F0502020204030204" pitchFamily="34" charset="0"/>
            </a:endParaRPr>
          </a:p>
          <a:p>
            <a:endParaRPr lang="en-US" sz="400" b="0" i="0" dirty="0">
              <a:effectLst/>
              <a:cs typeface="Calibri" panose="020F0502020204030204" pitchFamily="34" charset="0"/>
            </a:endParaRPr>
          </a:p>
          <a:p>
            <a:r>
              <a:rPr lang="en-US" sz="2000" dirty="0"/>
              <a:t>[4] W. Snyder, </a:t>
            </a:r>
            <a:r>
              <a:rPr lang="en-US" sz="2000" b="1" dirty="0"/>
              <a:t>I. Tezaur</a:t>
            </a:r>
            <a:r>
              <a:rPr lang="en-US" sz="2000" dirty="0"/>
              <a:t>, C. Wentland.  “Domain decomposition-based coupling of physics-informed neural networks via the Schwarz alternating method”, </a:t>
            </a:r>
            <a:r>
              <a:rPr lang="en-US" sz="2000" dirty="0" err="1"/>
              <a:t>ArXiv</a:t>
            </a:r>
            <a:r>
              <a:rPr lang="en-US" sz="2000" dirty="0"/>
              <a:t> pre-print, 2023. </a:t>
            </a:r>
            <a:r>
              <a:rPr lang="en-US" sz="2000" dirty="0">
                <a:solidFill>
                  <a:srgbClr val="0070C0"/>
                </a:solidFill>
                <a:hlinkClick r:id="rId3">
                  <a:extLst>
                    <a:ext uri="{A12FA001-AC4F-418D-AE19-62706E023703}">
                      <ahyp:hlinkClr xmlns="" xmlns:ahyp="http://schemas.microsoft.com/office/drawing/2018/hyperlinkcolor" val="tx"/>
                    </a:ext>
                  </a:extLst>
                </a:hlinkClick>
              </a:rPr>
              <a:t>https://arxiv.org/abs/2311.00224</a:t>
            </a:r>
            <a:r>
              <a:rPr lang="en-US" sz="2000" dirty="0">
                <a:solidFill>
                  <a:srgbClr val="0070C0"/>
                </a:solidFill>
              </a:rPr>
              <a:t> </a:t>
            </a:r>
          </a:p>
          <a:p>
            <a:endParaRPr lang="en-US" sz="400" dirty="0"/>
          </a:p>
          <a:p>
            <a:endParaRPr lang="en-US" sz="400" dirty="0"/>
          </a:p>
          <a:p>
            <a:r>
              <a:rPr lang="en-US" sz="2000" dirty="0"/>
              <a:t>[5] A. Mota, D. Koliesnikova, </a:t>
            </a:r>
            <a:r>
              <a:rPr lang="en-US" sz="2000" b="1" dirty="0"/>
              <a:t>I. Tezaur</a:t>
            </a:r>
            <a:r>
              <a:rPr lang="en-US" sz="2000" dirty="0"/>
              <a:t>.  “</a:t>
            </a:r>
            <a:r>
              <a:rPr lang="en-US" sz="2000" b="0" i="0" dirty="0">
                <a:solidFill>
                  <a:srgbClr val="212529"/>
                </a:solidFill>
                <a:effectLst/>
              </a:rPr>
              <a:t>A Fundamentally New Coupled Approach to Contact Mechanics via the Dirichlet-Neumann Schwarz Alternating Method”, </a:t>
            </a:r>
            <a:r>
              <a:rPr lang="en-US" sz="2000" b="0" i="0" dirty="0" err="1">
                <a:solidFill>
                  <a:srgbClr val="212529"/>
                </a:solidFill>
                <a:effectLst/>
              </a:rPr>
              <a:t>ArXiv</a:t>
            </a:r>
            <a:r>
              <a:rPr lang="en-US" sz="2000" b="0" i="0" dirty="0">
                <a:solidFill>
                  <a:srgbClr val="212529"/>
                </a:solidFill>
                <a:effectLst/>
              </a:rPr>
              <a:t> pre-print, 2023. </a:t>
            </a:r>
            <a:r>
              <a:rPr lang="en-US" sz="2000" b="0" i="0" dirty="0">
                <a:solidFill>
                  <a:srgbClr val="212529"/>
                </a:solidFill>
                <a:effectLst/>
                <a:hlinkClick r:id="rId4"/>
              </a:rPr>
              <a:t>https://arxiv.org/abs/2311.05643</a:t>
            </a:r>
            <a:r>
              <a:rPr lang="en-US" sz="2000" b="0" i="0" dirty="0">
                <a:solidFill>
                  <a:srgbClr val="212529"/>
                </a:solidFill>
                <a:effectLst/>
              </a:rPr>
              <a:t> </a:t>
            </a:r>
            <a:endParaRPr lang="en-US" sz="2000" dirty="0"/>
          </a:p>
          <a:p>
            <a:endParaRPr lang="en-US" sz="2000" b="0" i="1" dirty="0">
              <a:effectLst/>
            </a:endParaRPr>
          </a:p>
          <a:p>
            <a:endParaRPr lang="en-US" sz="2000" b="0" i="1" dirty="0">
              <a:effectLst/>
            </a:endParaRPr>
          </a:p>
          <a:p>
            <a:r>
              <a:rPr lang="en-US" sz="2000" dirty="0"/>
              <a:t> </a:t>
            </a:r>
            <a:endParaRPr lang="en-US" sz="2000" dirty="0">
              <a:cs typeface="Calibri" panose="020F0502020204030204" pitchFamily="34" charset="0"/>
            </a:endParaRPr>
          </a:p>
        </p:txBody>
      </p:sp>
      <p:sp>
        <p:nvSpPr>
          <p:cNvPr id="6" name="TextBox 5"/>
          <p:cNvSpPr txBox="1"/>
          <p:nvPr/>
        </p:nvSpPr>
        <p:spPr>
          <a:xfrm>
            <a:off x="3224072" y="5667231"/>
            <a:ext cx="5919928" cy="830997"/>
          </a:xfrm>
          <a:prstGeom prst="rect">
            <a:avLst/>
          </a:prstGeom>
          <a:noFill/>
          <a:ln w="28575">
            <a:solidFill>
              <a:schemeClr val="tx1"/>
            </a:solidFill>
          </a:ln>
        </p:spPr>
        <p:txBody>
          <a:bodyPr wrap="square" rtlCol="0">
            <a:spAutoFit/>
          </a:bodyPr>
          <a:lstStyle/>
          <a:p>
            <a:pPr algn="ctr"/>
            <a:r>
              <a:rPr lang="en-US" sz="2400" b="1" i="1" dirty="0"/>
              <a:t>Email: </a:t>
            </a:r>
            <a:r>
              <a:rPr lang="en-US" sz="2400" dirty="0">
                <a:hlinkClick r:id="rId5"/>
              </a:rPr>
              <a:t>ikalash@sandia.gov</a:t>
            </a:r>
            <a:r>
              <a:rPr lang="en-US" sz="2400" dirty="0"/>
              <a:t> </a:t>
            </a:r>
          </a:p>
          <a:p>
            <a:pPr algn="ctr"/>
            <a:r>
              <a:rPr lang="en-US" sz="2400" b="1" i="1" dirty="0"/>
              <a:t>URL: </a:t>
            </a:r>
            <a:r>
              <a:rPr lang="en-US" sz="2400" dirty="0">
                <a:hlinkClick r:id="rId6"/>
              </a:rPr>
              <a:t>www.sandia.gov/~ikalash</a:t>
            </a:r>
            <a:r>
              <a:rPr lang="en-US" sz="2400" dirty="0"/>
              <a:t> </a:t>
            </a:r>
          </a:p>
        </p:txBody>
      </p:sp>
    </p:spTree>
    <p:extLst>
      <p:ext uri="{BB962C8B-B14F-4D97-AF65-F5344CB8AC3E}">
        <p14:creationId xmlns:p14="http://schemas.microsoft.com/office/powerpoint/2010/main" val="2030774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49EE8-C502-4CFF-ACF8-45BE1106A4A9}"/>
              </a:ext>
            </a:extLst>
          </p:cNvPr>
          <p:cNvSpPr>
            <a:spLocks noGrp="1"/>
          </p:cNvSpPr>
          <p:nvPr>
            <p:ph type="title"/>
          </p:nvPr>
        </p:nvSpPr>
        <p:spPr>
          <a:xfrm>
            <a:off x="915857" y="3226262"/>
            <a:ext cx="10058400" cy="570225"/>
          </a:xfrm>
        </p:spPr>
        <p:txBody>
          <a:bodyPr/>
          <a:lstStyle/>
          <a:p>
            <a:pPr algn="ctr"/>
            <a:r>
              <a:rPr lang="en-US" dirty="0"/>
              <a:t>Start of Backup Slides</a:t>
            </a:r>
          </a:p>
        </p:txBody>
      </p:sp>
      <p:sp>
        <p:nvSpPr>
          <p:cNvPr id="4" name="Slide Number Placeholder 3">
            <a:extLst>
              <a:ext uri="{FF2B5EF4-FFF2-40B4-BE49-F238E27FC236}">
                <a16:creationId xmlns:a16="http://schemas.microsoft.com/office/drawing/2014/main" id="{EE907B47-4C62-465C-93E2-7C321D006035}"/>
              </a:ext>
            </a:extLst>
          </p:cNvPr>
          <p:cNvSpPr>
            <a:spLocks noGrp="1"/>
          </p:cNvSpPr>
          <p:nvPr>
            <p:ph type="sldNum" sz="quarter" idx="12"/>
          </p:nvPr>
        </p:nvSpPr>
        <p:spPr/>
        <p:txBody>
          <a:bodyPr/>
          <a:lstStyle/>
          <a:p>
            <a:fld id="{6113E31D-E2AB-40D1-8B51-AFA5AFEF393A}" type="slidenum">
              <a:rPr lang="en-US" smtClean="0"/>
              <a:t>74</a:t>
            </a:fld>
            <a:endParaRPr lang="en-US" dirty="0"/>
          </a:p>
        </p:txBody>
      </p:sp>
    </p:spTree>
    <p:extLst>
      <p:ext uri="{BB962C8B-B14F-4D97-AF65-F5344CB8AC3E}">
        <p14:creationId xmlns:p14="http://schemas.microsoft.com/office/powerpoint/2010/main" val="1149630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ontent Placeholder 2"/>
              <p:cNvSpPr txBox="1">
                <a:spLocks/>
              </p:cNvSpPr>
              <p:nvPr/>
            </p:nvSpPr>
            <p:spPr bwMode="auto">
              <a:xfrm>
                <a:off x="272527" y="1821520"/>
                <a:ext cx="8160544" cy="40637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a:buFont typeface="Arial" panose="020B0604020202020204" pitchFamily="34" charset="0"/>
                  <a:buChar char="•"/>
                  <a:defRPr/>
                </a:pPr>
                <a:r>
                  <a:rPr lang="en-US" sz="1800" b="1" u="sng" dirty="0">
                    <a:solidFill>
                      <a:srgbClr val="0070C0"/>
                    </a:solidFill>
                    <a:latin typeface="+mn-lt"/>
                    <a:cs typeface="Calibri" pitchFamily="34" charset="0"/>
                  </a:rPr>
                  <a:t>S.L. </a:t>
                </a:r>
                <a:r>
                  <a:rPr lang="en-US" sz="1800" b="1" u="sng" dirty="0" err="1">
                    <a:solidFill>
                      <a:srgbClr val="0070C0"/>
                    </a:solidFill>
                    <a:latin typeface="+mn-lt"/>
                    <a:cs typeface="Calibri" pitchFamily="34" charset="0"/>
                  </a:rPr>
                  <a:t>Sobolev</a:t>
                </a:r>
                <a:r>
                  <a:rPr lang="en-US" sz="1800" b="1" u="sng" dirty="0">
                    <a:solidFill>
                      <a:srgbClr val="0070C0"/>
                    </a:solidFill>
                    <a:latin typeface="+mn-lt"/>
                    <a:cs typeface="Calibri" pitchFamily="34" charset="0"/>
                  </a:rPr>
                  <a:t> (1936)</a:t>
                </a:r>
                <a:r>
                  <a:rPr lang="en-US" sz="1800" u="sng" dirty="0">
                    <a:latin typeface="+mn-lt"/>
                    <a:cs typeface="Calibri" pitchFamily="34" charset="0"/>
                  </a:rPr>
                  <a:t>:</a:t>
                </a:r>
                <a:r>
                  <a:rPr lang="en-US" sz="1800" dirty="0">
                    <a:latin typeface="+mn-lt"/>
                    <a:cs typeface="Calibri" pitchFamily="34" charset="0"/>
                  </a:rPr>
                  <a:t>  posed Schwarz method for </a:t>
                </a:r>
                <a:r>
                  <a:rPr lang="en-US" sz="1800" b="1" i="1" dirty="0">
                    <a:latin typeface="+mn-lt"/>
                    <a:cs typeface="Calibri" pitchFamily="34" charset="0"/>
                  </a:rPr>
                  <a:t>linear elasticity </a:t>
                </a:r>
                <a:r>
                  <a:rPr lang="en-US" sz="1800" dirty="0">
                    <a:latin typeface="+mn-lt"/>
                    <a:cs typeface="Calibri" pitchFamily="34" charset="0"/>
                  </a:rPr>
                  <a:t>in </a:t>
                </a:r>
                <a:r>
                  <a:rPr lang="en-US" sz="1800" dirty="0" err="1">
                    <a:latin typeface="+mn-lt"/>
                    <a:cs typeface="Calibri" pitchFamily="34" charset="0"/>
                  </a:rPr>
                  <a:t>variational</a:t>
                </a:r>
                <a:r>
                  <a:rPr lang="en-US" sz="1800" dirty="0">
                    <a:latin typeface="+mn-lt"/>
                    <a:cs typeface="Calibri" pitchFamily="34" charset="0"/>
                  </a:rPr>
                  <a:t> form and </a:t>
                </a:r>
                <a:r>
                  <a:rPr lang="en-US" sz="1800" b="1" i="1" dirty="0">
                    <a:latin typeface="+mn-lt"/>
                    <a:cs typeface="Calibri" pitchFamily="34" charset="0"/>
                  </a:rPr>
                  <a:t>proved method’s convergence</a:t>
                </a:r>
                <a:r>
                  <a:rPr lang="en-US" sz="1800" dirty="0">
                    <a:latin typeface="+mn-lt"/>
                    <a:cs typeface="Calibri" pitchFamily="34" charset="0"/>
                  </a:rPr>
                  <a:t> by proposing a convergent sequence of energy </a:t>
                </a:r>
                <a:r>
                  <a:rPr lang="en-US" sz="1800" dirty="0" err="1">
                    <a:latin typeface="+mn-lt"/>
                    <a:cs typeface="Calibri" pitchFamily="34" charset="0"/>
                  </a:rPr>
                  <a:t>functionals</a:t>
                </a:r>
                <a:r>
                  <a:rPr lang="en-US" sz="1800" dirty="0">
                    <a:latin typeface="+mn-lt"/>
                    <a:cs typeface="Calibri" pitchFamily="34" charset="0"/>
                  </a:rPr>
                  <a:t>. </a:t>
                </a:r>
              </a:p>
              <a:p>
                <a:pPr>
                  <a:buFont typeface="Arial" panose="020B0604020202020204" pitchFamily="34" charset="0"/>
                  <a:buChar char="•"/>
                  <a:defRPr/>
                </a:pPr>
                <a:endParaRPr lang="en-US" sz="400" dirty="0">
                  <a:latin typeface="+mn-lt"/>
                  <a:cs typeface="Calibri" pitchFamily="34" charset="0"/>
                </a:endParaRPr>
              </a:p>
              <a:p>
                <a:pPr>
                  <a:buFont typeface="Arial" panose="020B0604020202020204" pitchFamily="34" charset="0"/>
                  <a:buChar char="•"/>
                  <a:defRPr/>
                </a:pPr>
                <a:r>
                  <a:rPr lang="en-US" sz="1800" b="1" u="sng" dirty="0">
                    <a:solidFill>
                      <a:srgbClr val="0070C0"/>
                    </a:solidFill>
                    <a:latin typeface="+mn-lt"/>
                    <a:cs typeface="Calibri" pitchFamily="34" charset="0"/>
                  </a:rPr>
                  <a:t>S.G. </a:t>
                </a:r>
                <a:r>
                  <a:rPr lang="en-US" sz="1800" b="1" u="sng" dirty="0" err="1">
                    <a:solidFill>
                      <a:srgbClr val="0070C0"/>
                    </a:solidFill>
                    <a:latin typeface="+mn-lt"/>
                    <a:cs typeface="Calibri" pitchFamily="34" charset="0"/>
                  </a:rPr>
                  <a:t>Mikhlin</a:t>
                </a:r>
                <a:r>
                  <a:rPr lang="en-US" sz="1800" b="1" u="sng" dirty="0">
                    <a:solidFill>
                      <a:srgbClr val="0070C0"/>
                    </a:solidFill>
                    <a:latin typeface="+mn-lt"/>
                    <a:cs typeface="Calibri" pitchFamily="34" charset="0"/>
                  </a:rPr>
                  <a:t> (1951):</a:t>
                </a:r>
                <a:r>
                  <a:rPr lang="en-US" sz="1800" dirty="0">
                    <a:latin typeface="+mn-lt"/>
                    <a:cs typeface="Calibri" pitchFamily="34" charset="0"/>
                  </a:rPr>
                  <a:t> </a:t>
                </a:r>
                <a:r>
                  <a:rPr lang="en-US" sz="1800" b="1" i="1" dirty="0">
                    <a:latin typeface="+mn-lt"/>
                    <a:cs typeface="Calibri" pitchFamily="34" charset="0"/>
                  </a:rPr>
                  <a:t>proved convergence </a:t>
                </a:r>
                <a:r>
                  <a:rPr lang="en-US" sz="1800" dirty="0">
                    <a:latin typeface="+mn-lt"/>
                    <a:cs typeface="Calibri" pitchFamily="34" charset="0"/>
                  </a:rPr>
                  <a:t>of Schwarz method for general linear elliptic PDEs.</a:t>
                </a:r>
              </a:p>
              <a:p>
                <a:pPr>
                  <a:buFont typeface="Arial" panose="020B0604020202020204" pitchFamily="34" charset="0"/>
                  <a:buChar char="•"/>
                  <a:defRPr/>
                </a:pPr>
                <a:endParaRPr lang="en-US" sz="400" dirty="0">
                  <a:latin typeface="+mn-lt"/>
                  <a:cs typeface="Calibri" pitchFamily="34" charset="0"/>
                </a:endParaRPr>
              </a:p>
              <a:p>
                <a:pPr>
                  <a:buFont typeface="Arial" panose="020B0604020202020204" pitchFamily="34" charset="0"/>
                  <a:buChar char="•"/>
                  <a:defRPr/>
                </a:pPr>
                <a:r>
                  <a:rPr lang="en-US" sz="1800" b="1" u="sng" dirty="0">
                    <a:solidFill>
                      <a:srgbClr val="0070C0"/>
                    </a:solidFill>
                    <a:latin typeface="+mn-lt"/>
                    <a:cs typeface="Calibri" pitchFamily="34" charset="0"/>
                  </a:rPr>
                  <a:t>P.-L. Lions (1988):</a:t>
                </a:r>
                <a:r>
                  <a:rPr lang="en-US" sz="1800" dirty="0">
                    <a:latin typeface="+mn-lt"/>
                    <a:cs typeface="Calibri" pitchFamily="34" charset="0"/>
                  </a:rPr>
                  <a:t> studied convergence of Schwarz for </a:t>
                </a:r>
                <a:r>
                  <a:rPr lang="en-US" sz="1800" b="1" i="1" dirty="0">
                    <a:latin typeface="+mn-lt"/>
                    <a:cs typeface="Calibri" pitchFamily="34" charset="0"/>
                  </a:rPr>
                  <a:t>nonlinear monotone elliptic problems </a:t>
                </a:r>
                <a:r>
                  <a:rPr lang="en-US" sz="1800" dirty="0">
                    <a:latin typeface="+mn-lt"/>
                    <a:cs typeface="Calibri" pitchFamily="34" charset="0"/>
                  </a:rPr>
                  <a:t>using max principle</a:t>
                </a:r>
                <a:r>
                  <a:rPr lang="en-US" sz="1800" b="1" i="1" dirty="0">
                    <a:latin typeface="+mn-lt"/>
                    <a:cs typeface="Calibri" pitchFamily="34" charset="0"/>
                  </a:rPr>
                  <a:t>.</a:t>
                </a:r>
              </a:p>
              <a:p>
                <a:pPr>
                  <a:buFont typeface="Arial" panose="020B0604020202020204" pitchFamily="34" charset="0"/>
                  <a:buChar char="•"/>
                  <a:defRPr/>
                </a:pPr>
                <a:endParaRPr lang="en-US" sz="400" b="1" u="sng" dirty="0">
                  <a:solidFill>
                    <a:srgbClr val="0070C0"/>
                  </a:solidFill>
                  <a:latin typeface="+mn-lt"/>
                  <a:cs typeface="Calibri" pitchFamily="34" charset="0"/>
                </a:endParaRPr>
              </a:p>
              <a:p>
                <a:pPr>
                  <a:buFont typeface="Arial" panose="020B0604020202020204" pitchFamily="34" charset="0"/>
                  <a:buChar char="•"/>
                  <a:defRPr/>
                </a:pPr>
                <a:r>
                  <a:rPr lang="en-US" sz="1800" b="1" u="sng" dirty="0">
                    <a:solidFill>
                      <a:srgbClr val="0070C0"/>
                    </a:solidFill>
                    <a:latin typeface="+mn-lt"/>
                    <a:cs typeface="Calibri" pitchFamily="34" charset="0"/>
                  </a:rPr>
                  <a:t>A. Mota, I. Tezaur, C. Alleman (2017):</a:t>
                </a:r>
                <a:r>
                  <a:rPr lang="en-US" sz="1800" dirty="0">
                    <a:latin typeface="+mn-lt"/>
                    <a:cs typeface="Calibri" pitchFamily="34" charset="0"/>
                  </a:rPr>
                  <a:t> proved </a:t>
                </a:r>
                <a:r>
                  <a:rPr lang="en-US" sz="1800" b="1" i="1" dirty="0">
                    <a:latin typeface="+mn-lt"/>
                    <a:cs typeface="Calibri" pitchFamily="34" charset="0"/>
                  </a:rPr>
                  <a:t>convergence </a:t>
                </a:r>
                <a:r>
                  <a:rPr lang="en-US" sz="1800" dirty="0">
                    <a:latin typeface="+mn-lt"/>
                    <a:cs typeface="Calibri" pitchFamily="34" charset="0"/>
                  </a:rPr>
                  <a:t>of the alternating Schwarz method for </a:t>
                </a:r>
                <a:r>
                  <a:rPr lang="en-US" sz="1800" b="1" i="1" dirty="0">
                    <a:latin typeface="+mn-lt"/>
                    <a:cs typeface="Calibri" pitchFamily="34" charset="0"/>
                  </a:rPr>
                  <a:t>finite deformation quasi-static nonlinear PDEs</a:t>
                </a:r>
                <a:r>
                  <a:rPr lang="en-US" sz="1800" dirty="0">
                    <a:latin typeface="+mn-lt"/>
                    <a:cs typeface="Calibri" pitchFamily="34" charset="0"/>
                  </a:rPr>
                  <a:t> (with energy functional </a:t>
                </a:r>
                <a14:m>
                  <m:oMath xmlns:m="http://schemas.openxmlformats.org/officeDocument/2006/math">
                    <m:r>
                      <a:rPr lang="el-GR" sz="1800" b="1" i="1" dirty="0">
                        <a:latin typeface="Cambria Math" panose="02040503050406030204" pitchFamily="18" charset="0"/>
                        <a:ea typeface="Cambria Math" panose="02040503050406030204" pitchFamily="18" charset="0"/>
                        <a:cs typeface="Calibri" pitchFamily="34" charset="0"/>
                      </a:rPr>
                      <m:t>𝜱</m:t>
                    </m:r>
                    <m:r>
                      <a:rPr lang="en-US" sz="1800" i="1" dirty="0">
                        <a:latin typeface="Cambria Math" panose="02040503050406030204" pitchFamily="18" charset="0"/>
                        <a:ea typeface="Cambria Math" panose="02040503050406030204" pitchFamily="18" charset="0"/>
                        <a:cs typeface="Calibri" pitchFamily="34" charset="0"/>
                      </a:rPr>
                      <m:t>[</m:t>
                    </m:r>
                    <m:r>
                      <a:rPr lang="en-US" sz="1800" b="1" i="1" dirty="0">
                        <a:latin typeface="Cambria Math" panose="02040503050406030204" pitchFamily="18" charset="0"/>
                        <a:ea typeface="Cambria Math" panose="02040503050406030204" pitchFamily="18" charset="0"/>
                        <a:cs typeface="Calibri" pitchFamily="34" charset="0"/>
                      </a:rPr>
                      <m:t>𝝋</m:t>
                    </m:r>
                    <m:r>
                      <a:rPr lang="en-US" sz="1800" i="1" dirty="0">
                        <a:latin typeface="Cambria Math" panose="02040503050406030204" pitchFamily="18" charset="0"/>
                        <a:ea typeface="Cambria Math" panose="02040503050406030204" pitchFamily="18" charset="0"/>
                        <a:cs typeface="Calibri" pitchFamily="34" charset="0"/>
                      </a:rPr>
                      <m:t>]</m:t>
                    </m:r>
                  </m:oMath>
                </a14:m>
                <a:r>
                  <a:rPr lang="en-US" sz="1800" dirty="0">
                    <a:latin typeface="+mn-lt"/>
                    <a:cs typeface="Calibri" pitchFamily="34" charset="0"/>
                  </a:rPr>
                  <a:t>) with a </a:t>
                </a:r>
                <a:r>
                  <a:rPr lang="en-US" sz="1800" b="1" i="1" dirty="0">
                    <a:latin typeface="+mn-lt"/>
                    <a:cs typeface="Calibri" pitchFamily="34" charset="0"/>
                  </a:rPr>
                  <a:t>geometric convergence rate.</a:t>
                </a:r>
                <a:endParaRPr lang="en-US" sz="1800" dirty="0">
                  <a:latin typeface="+mn-lt"/>
                  <a:cs typeface="Calibri" pitchFamily="34" charset="0"/>
                </a:endParaRPr>
              </a:p>
            </p:txBody>
          </p:sp>
        </mc:Choice>
        <mc:Fallback xmlns="">
          <p:sp>
            <p:nvSpPr>
              <p:cNvPr id="6" name="Content Placeholder 2"/>
              <p:cNvSpPr txBox="1">
                <a:spLocks noRot="1" noChangeAspect="1" noMove="1" noResize="1" noEditPoints="1" noAdjustHandles="1" noChangeArrowheads="1" noChangeShapeType="1" noTextEdit="1"/>
              </p:cNvSpPr>
              <p:nvPr/>
            </p:nvSpPr>
            <p:spPr bwMode="auto">
              <a:xfrm>
                <a:off x="272527" y="1821520"/>
                <a:ext cx="8160544" cy="4063778"/>
              </a:xfrm>
              <a:prstGeom prst="rect">
                <a:avLst/>
              </a:prstGeom>
              <a:blipFill>
                <a:blip r:embed="rId3"/>
                <a:stretch>
                  <a:fillRect l="-523" t="-1051" r="-897"/>
                </a:stretch>
              </a:blipFill>
              <a:ln w="9525">
                <a:noFill/>
                <a:miter lim="800000"/>
                <a:headEnd/>
                <a:tailEnd/>
              </a:ln>
            </p:spPr>
            <p:txBody>
              <a:bodyPr/>
              <a:lstStyle/>
              <a:p>
                <a:r>
                  <a:rPr lang="en-US">
                    <a:noFill/>
                  </a:rPr>
                  <a:t> </a:t>
                </a:r>
              </a:p>
            </p:txBody>
          </p:sp>
        </mc:Fallback>
      </mc:AlternateContent>
      <p:pic>
        <p:nvPicPr>
          <p:cNvPr id="7" name="Picture 6" descr="Mikhlin.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8615" y="2215615"/>
            <a:ext cx="1104250" cy="1276544"/>
          </a:xfrm>
          <a:prstGeom prst="rect">
            <a:avLst/>
          </a:prstGeom>
        </p:spPr>
      </p:pic>
      <p:sp>
        <p:nvSpPr>
          <p:cNvPr id="13" name="Subtitle 2"/>
          <p:cNvSpPr txBox="1">
            <a:spLocks/>
          </p:cNvSpPr>
          <p:nvPr/>
        </p:nvSpPr>
        <p:spPr bwMode="auto">
          <a:xfrm>
            <a:off x="7935791" y="3517728"/>
            <a:ext cx="2222951" cy="5542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lgn="ctr">
              <a:buNone/>
            </a:pPr>
            <a:r>
              <a:rPr lang="en-US" sz="1200" dirty="0">
                <a:latin typeface="+mn-lt"/>
              </a:rPr>
              <a:t>S.G. </a:t>
            </a:r>
            <a:r>
              <a:rPr lang="en-US" sz="1200" dirty="0" err="1">
                <a:latin typeface="+mn-lt"/>
              </a:rPr>
              <a:t>Mikhlin</a:t>
            </a:r>
            <a:r>
              <a:rPr lang="en-US" sz="1200" dirty="0">
                <a:latin typeface="+mn-lt"/>
              </a:rPr>
              <a:t> </a:t>
            </a:r>
          </a:p>
          <a:p>
            <a:pPr marL="0" indent="0" algn="ctr">
              <a:buNone/>
            </a:pPr>
            <a:r>
              <a:rPr lang="en-US" sz="1200" dirty="0">
                <a:latin typeface="+mn-lt"/>
              </a:rPr>
              <a:t>(1908 – 1990)</a:t>
            </a:r>
            <a:endParaRPr lang="en-US" sz="1200" i="1" dirty="0">
              <a:latin typeface="+mn-lt"/>
            </a:endParaRPr>
          </a:p>
        </p:txBody>
      </p:sp>
      <p:pic>
        <p:nvPicPr>
          <p:cNvPr id="9" name="Picture 8" descr="Sobolev_SL_7.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1975" y="250001"/>
            <a:ext cx="1946152" cy="1571519"/>
          </a:xfrm>
          <a:prstGeom prst="rect">
            <a:avLst/>
          </a:prstGeom>
        </p:spPr>
      </p:pic>
      <p:sp>
        <p:nvSpPr>
          <p:cNvPr id="14" name="Subtitle 2"/>
          <p:cNvSpPr txBox="1">
            <a:spLocks/>
          </p:cNvSpPr>
          <p:nvPr/>
        </p:nvSpPr>
        <p:spPr bwMode="auto">
          <a:xfrm>
            <a:off x="8719173" y="1799317"/>
            <a:ext cx="2991757" cy="4193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lgn="ctr">
              <a:buNone/>
            </a:pPr>
            <a:r>
              <a:rPr lang="en-US" sz="1200" dirty="0">
                <a:latin typeface="+mn-lt"/>
              </a:rPr>
              <a:t>S.L. </a:t>
            </a:r>
            <a:r>
              <a:rPr lang="en-US" sz="1200" dirty="0" err="1">
                <a:latin typeface="+mn-lt"/>
              </a:rPr>
              <a:t>Sobolev</a:t>
            </a:r>
            <a:r>
              <a:rPr lang="en-US" sz="1200" dirty="0">
                <a:latin typeface="+mn-lt"/>
              </a:rPr>
              <a:t> (1908 – 1989)</a:t>
            </a:r>
            <a:endParaRPr lang="en-US" sz="1200" i="1" dirty="0">
              <a:latin typeface="+mn-lt"/>
            </a:endParaRPr>
          </a:p>
        </p:txBody>
      </p:sp>
      <mc:AlternateContent xmlns:mc="http://schemas.openxmlformats.org/markup-compatibility/2006" xmlns:a14="http://schemas.microsoft.com/office/drawing/2010/main">
        <mc:Choice Requires="a14">
          <p:sp>
            <p:nvSpPr>
              <p:cNvPr id="2" name="TextBox 1"/>
              <p:cNvSpPr txBox="1"/>
              <p:nvPr/>
            </p:nvSpPr>
            <p:spPr>
              <a:xfrm>
                <a:off x="2520879" y="5495327"/>
                <a:ext cx="4141498" cy="963662"/>
              </a:xfrm>
              <a:prstGeom prst="rect">
                <a:avLst/>
              </a:prstGeom>
              <a:noFill/>
              <a:ln w="19050">
                <a:solidFill>
                  <a:srgbClr val="0070C0"/>
                </a:solidFill>
              </a:ln>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l-GR" sz="1700" b="1" i="1">
                          <a:latin typeface="Cambria Math" panose="02040503050406030204" pitchFamily="18" charset="0"/>
                          <a:ea typeface="Cambria Math" panose="02040503050406030204" pitchFamily="18" charset="0"/>
                        </a:rPr>
                        <m:t>𝜱</m:t>
                      </m:r>
                      <m:d>
                        <m:dPr>
                          <m:begChr m:val="["/>
                          <m:endChr m:val="]"/>
                          <m:ctrlPr>
                            <a:rPr lang="en-US" sz="1700" i="1">
                              <a:latin typeface="Cambria Math" panose="02040503050406030204" pitchFamily="18" charset="0"/>
                              <a:ea typeface="Cambria Math" panose="02040503050406030204" pitchFamily="18" charset="0"/>
                            </a:rPr>
                          </m:ctrlPr>
                        </m:dPr>
                        <m:e>
                          <m:r>
                            <a:rPr lang="en-US" sz="1700" b="1" i="1">
                              <a:latin typeface="Cambria Math" panose="02040503050406030204" pitchFamily="18" charset="0"/>
                              <a:ea typeface="Cambria Math" panose="02040503050406030204" pitchFamily="18" charset="0"/>
                            </a:rPr>
                            <m:t>𝝋</m:t>
                          </m:r>
                        </m:e>
                      </m:d>
                      <m:r>
                        <a:rPr lang="en-US" sz="1700" i="1">
                          <a:latin typeface="Cambria Math" panose="02040503050406030204" pitchFamily="18" charset="0"/>
                          <a:ea typeface="Cambria Math" panose="02040503050406030204" pitchFamily="18" charset="0"/>
                        </a:rPr>
                        <m:t>= </m:t>
                      </m:r>
                      <m:nary>
                        <m:naryPr>
                          <m:ctrlPr>
                            <a:rPr lang="en-US" sz="1700" i="1">
                              <a:latin typeface="Cambria Math" panose="02040503050406030204" pitchFamily="18" charset="0"/>
                              <a:ea typeface="Cambria Math" panose="02040503050406030204" pitchFamily="18" charset="0"/>
                            </a:rPr>
                          </m:ctrlPr>
                        </m:naryPr>
                        <m:sub>
                          <m:r>
                            <m:rPr>
                              <m:brk m:alnAt="23"/>
                            </m:rPr>
                            <a:rPr lang="en-US" sz="1700" i="1">
                              <a:latin typeface="Cambria Math" panose="02040503050406030204" pitchFamily="18" charset="0"/>
                              <a:ea typeface="Cambria Math" panose="02040503050406030204" pitchFamily="18" charset="0"/>
                            </a:rPr>
                            <m:t>𝐵</m:t>
                          </m:r>
                        </m:sub>
                        <m:sup/>
                        <m:e>
                          <m:r>
                            <a:rPr lang="en-US" sz="1700" i="1">
                              <a:latin typeface="Cambria Math" panose="02040503050406030204" pitchFamily="18" charset="0"/>
                              <a:ea typeface="Cambria Math" panose="02040503050406030204" pitchFamily="18" charset="0"/>
                            </a:rPr>
                            <m:t>𝐴</m:t>
                          </m:r>
                          <m:d>
                            <m:dPr>
                              <m:ctrlPr>
                                <a:rPr lang="en-US" sz="1700" i="1">
                                  <a:latin typeface="Cambria Math" panose="02040503050406030204" pitchFamily="18" charset="0"/>
                                  <a:ea typeface="Cambria Math" panose="02040503050406030204" pitchFamily="18" charset="0"/>
                                </a:rPr>
                              </m:ctrlPr>
                            </m:dPr>
                            <m:e>
                              <m:r>
                                <a:rPr lang="en-US" sz="1700" b="1" i="1">
                                  <a:latin typeface="Cambria Math" panose="02040503050406030204" pitchFamily="18" charset="0"/>
                                  <a:ea typeface="Cambria Math" panose="02040503050406030204" pitchFamily="18" charset="0"/>
                                </a:rPr>
                                <m:t>𝑭</m:t>
                              </m:r>
                              <m:r>
                                <a:rPr lang="en-US" sz="1700" i="1">
                                  <a:latin typeface="Cambria Math" panose="02040503050406030204" pitchFamily="18" charset="0"/>
                                  <a:ea typeface="Cambria Math" panose="02040503050406030204" pitchFamily="18" charset="0"/>
                                </a:rPr>
                                <m:t>,</m:t>
                              </m:r>
                              <m:r>
                                <a:rPr lang="en-US" sz="1700" b="1" i="1">
                                  <a:latin typeface="Cambria Math" panose="02040503050406030204" pitchFamily="18" charset="0"/>
                                  <a:ea typeface="Cambria Math" panose="02040503050406030204" pitchFamily="18" charset="0"/>
                                </a:rPr>
                                <m:t>𝒁</m:t>
                              </m:r>
                            </m:e>
                          </m:d>
                          <m:r>
                            <a:rPr lang="en-US" sz="1700" i="1">
                              <a:latin typeface="Cambria Math" panose="02040503050406030204" pitchFamily="18" charset="0"/>
                              <a:ea typeface="Cambria Math" panose="02040503050406030204" pitchFamily="18" charset="0"/>
                            </a:rPr>
                            <m:t> </m:t>
                          </m:r>
                          <m:r>
                            <a:rPr lang="en-US" sz="1700" i="1">
                              <a:latin typeface="Cambria Math" panose="02040503050406030204" pitchFamily="18" charset="0"/>
                              <a:ea typeface="Cambria Math" panose="02040503050406030204" pitchFamily="18" charset="0"/>
                            </a:rPr>
                            <m:t>𝑑𝑉</m:t>
                          </m:r>
                          <m:r>
                            <a:rPr lang="en-US" sz="1700" i="1">
                              <a:latin typeface="Cambria Math" panose="02040503050406030204" pitchFamily="18" charset="0"/>
                              <a:ea typeface="Cambria Math" panose="02040503050406030204" pitchFamily="18" charset="0"/>
                            </a:rPr>
                            <m:t>−</m:t>
                          </m:r>
                        </m:e>
                      </m:nary>
                      <m:nary>
                        <m:naryPr>
                          <m:ctrlPr>
                            <a:rPr lang="en-US" sz="1700" i="1">
                              <a:latin typeface="Cambria Math" panose="02040503050406030204" pitchFamily="18" charset="0"/>
                              <a:ea typeface="Cambria Math" panose="02040503050406030204" pitchFamily="18" charset="0"/>
                            </a:rPr>
                          </m:ctrlPr>
                        </m:naryPr>
                        <m:sub>
                          <m:r>
                            <m:rPr>
                              <m:brk m:alnAt="23"/>
                            </m:rPr>
                            <a:rPr lang="en-US" sz="1700" i="1">
                              <a:latin typeface="Cambria Math" panose="02040503050406030204" pitchFamily="18" charset="0"/>
                              <a:ea typeface="Cambria Math" panose="02040503050406030204" pitchFamily="18" charset="0"/>
                            </a:rPr>
                            <m:t>𝐵</m:t>
                          </m:r>
                        </m:sub>
                        <m:sup/>
                        <m:e>
                          <m:r>
                            <a:rPr lang="en-US" sz="1700" b="1" i="1">
                              <a:latin typeface="Cambria Math" panose="02040503050406030204" pitchFamily="18" charset="0"/>
                              <a:ea typeface="Cambria Math" panose="02040503050406030204" pitchFamily="18" charset="0"/>
                            </a:rPr>
                            <m:t>𝑩</m:t>
                          </m:r>
                          <m:r>
                            <a:rPr lang="en-US" sz="1700" i="1">
                              <a:latin typeface="Cambria Math" panose="02040503050406030204" pitchFamily="18" charset="0"/>
                              <a:ea typeface="Cambria Math" panose="02040503050406030204" pitchFamily="18" charset="0"/>
                            </a:rPr>
                            <m:t>∙</m:t>
                          </m:r>
                          <m:r>
                            <a:rPr lang="en-US" sz="1700" b="1" i="1">
                              <a:latin typeface="Cambria Math" panose="02040503050406030204" pitchFamily="18" charset="0"/>
                              <a:ea typeface="Cambria Math" panose="02040503050406030204" pitchFamily="18" charset="0"/>
                            </a:rPr>
                            <m:t>𝝋</m:t>
                          </m:r>
                          <m:r>
                            <a:rPr lang="en-US" sz="1700" i="1">
                              <a:latin typeface="Cambria Math" panose="02040503050406030204" pitchFamily="18" charset="0"/>
                              <a:ea typeface="Cambria Math" panose="02040503050406030204" pitchFamily="18" charset="0"/>
                            </a:rPr>
                            <m:t> </m:t>
                          </m:r>
                          <m:r>
                            <a:rPr lang="en-US" sz="1700" i="1">
                              <a:latin typeface="Cambria Math" panose="02040503050406030204" pitchFamily="18" charset="0"/>
                              <a:ea typeface="Cambria Math" panose="02040503050406030204" pitchFamily="18" charset="0"/>
                            </a:rPr>
                            <m:t>𝑑𝑉</m:t>
                          </m:r>
                        </m:e>
                      </m:nary>
                    </m:oMath>
                  </m:oMathPara>
                </a14:m>
                <a:endParaRPr lang="en-US" sz="1700" dirty="0"/>
              </a:p>
              <a:p>
                <a:pPr algn="ctr"/>
                <a14:m>
                  <m:oMathPara xmlns:m="http://schemas.openxmlformats.org/officeDocument/2006/math">
                    <m:oMathParaPr>
                      <m:jc m:val="centerGroup"/>
                    </m:oMathParaPr>
                    <m:oMath xmlns:m="http://schemas.openxmlformats.org/officeDocument/2006/math">
                      <m:r>
                        <a:rPr lang="en-US" sz="1700" i="1">
                          <a:latin typeface="Cambria Math" panose="02040503050406030204" pitchFamily="18" charset="0"/>
                          <a:ea typeface="Cambria Math" panose="02040503050406030204" pitchFamily="18" charset="0"/>
                        </a:rPr>
                        <m:t>𝛻</m:t>
                      </m:r>
                      <m:r>
                        <a:rPr lang="en-US" sz="1700" i="1">
                          <a:latin typeface="Cambria Math" panose="02040503050406030204" pitchFamily="18" charset="0"/>
                          <a:ea typeface="Cambria Math" panose="02040503050406030204" pitchFamily="18" charset="0"/>
                        </a:rPr>
                        <m:t>∙</m:t>
                      </m:r>
                      <m:r>
                        <a:rPr lang="en-US" sz="1700" b="1" i="1">
                          <a:latin typeface="Cambria Math" panose="02040503050406030204" pitchFamily="18" charset="0"/>
                          <a:ea typeface="Cambria Math" panose="02040503050406030204" pitchFamily="18" charset="0"/>
                        </a:rPr>
                        <m:t>𝑷</m:t>
                      </m:r>
                      <m:r>
                        <a:rPr lang="en-US" sz="1700" i="1">
                          <a:latin typeface="Cambria Math" panose="02040503050406030204" pitchFamily="18" charset="0"/>
                          <a:ea typeface="Cambria Math" panose="02040503050406030204" pitchFamily="18" charset="0"/>
                        </a:rPr>
                        <m:t>+</m:t>
                      </m:r>
                      <m:r>
                        <a:rPr lang="en-US" sz="1700" b="1" i="1">
                          <a:latin typeface="Cambria Math" panose="02040503050406030204" pitchFamily="18" charset="0"/>
                          <a:ea typeface="Cambria Math" panose="02040503050406030204" pitchFamily="18" charset="0"/>
                        </a:rPr>
                        <m:t>𝑩</m:t>
                      </m:r>
                      <m:r>
                        <a:rPr lang="en-US" sz="1700" i="1">
                          <a:latin typeface="Cambria Math" panose="02040503050406030204" pitchFamily="18" charset="0"/>
                          <a:ea typeface="Cambria Math" panose="02040503050406030204" pitchFamily="18" charset="0"/>
                        </a:rPr>
                        <m:t>=</m:t>
                      </m:r>
                      <m:r>
                        <a:rPr lang="en-US" sz="1700" b="1" i="1">
                          <a:latin typeface="Cambria Math" panose="02040503050406030204" pitchFamily="18" charset="0"/>
                          <a:ea typeface="Cambria Math" panose="02040503050406030204" pitchFamily="18" charset="0"/>
                        </a:rPr>
                        <m:t>𝟎</m:t>
                      </m:r>
                    </m:oMath>
                  </m:oMathPara>
                </a14:m>
                <a:endParaRPr lang="en-US" sz="1700" dirty="0"/>
              </a:p>
            </p:txBody>
          </p:sp>
        </mc:Choice>
        <mc:Fallback xmlns="">
          <p:sp>
            <p:nvSpPr>
              <p:cNvPr id="2" name="TextBox 1"/>
              <p:cNvSpPr txBox="1">
                <a:spLocks noRot="1" noChangeAspect="1" noMove="1" noResize="1" noEditPoints="1" noAdjustHandles="1" noChangeArrowheads="1" noChangeShapeType="1" noTextEdit="1"/>
              </p:cNvSpPr>
              <p:nvPr/>
            </p:nvSpPr>
            <p:spPr>
              <a:xfrm>
                <a:off x="2520879" y="5495327"/>
                <a:ext cx="4141498" cy="963662"/>
              </a:xfrm>
              <a:prstGeom prst="rect">
                <a:avLst/>
              </a:prstGeom>
              <a:blipFill>
                <a:blip r:embed="rId6"/>
                <a:stretch>
                  <a:fillRect/>
                </a:stretch>
              </a:blipFill>
              <a:ln w="19050">
                <a:solidFill>
                  <a:srgbClr val="0070C0"/>
                </a:solidFill>
              </a:ln>
            </p:spPr>
            <p:txBody>
              <a:bodyPr/>
              <a:lstStyle/>
              <a:p>
                <a:r>
                  <a:rPr lang="en-US">
                    <a:noFill/>
                  </a:rPr>
                  <a:t> </a:t>
                </a:r>
              </a:p>
            </p:txBody>
          </p:sp>
        </mc:Fallback>
      </mc:AlternateContent>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70152" y="4979991"/>
            <a:ext cx="872785" cy="1078992"/>
          </a:xfrm>
          <a:prstGeom prst="rect">
            <a:avLst/>
          </a:prstGeom>
        </p:spPr>
      </p:pic>
      <p:pic>
        <p:nvPicPr>
          <p:cNvPr id="11" name="Picture 10"/>
          <p:cNvPicPr>
            <a:picLocks noChangeAspect="1"/>
          </p:cNvPicPr>
          <p:nvPr/>
        </p:nvPicPr>
        <p:blipFill>
          <a:blip r:embed="rId8"/>
          <a:stretch>
            <a:fillRect/>
          </a:stretch>
        </p:blipFill>
        <p:spPr>
          <a:xfrm>
            <a:off x="10442937" y="4984399"/>
            <a:ext cx="1076399" cy="1074584"/>
          </a:xfrm>
          <a:prstGeom prst="rect">
            <a:avLst/>
          </a:prstGeom>
        </p:spPr>
      </p:pic>
      <p:sp>
        <p:nvSpPr>
          <p:cNvPr id="15" name="Subtitle 2"/>
          <p:cNvSpPr txBox="1">
            <a:spLocks/>
          </p:cNvSpPr>
          <p:nvPr/>
        </p:nvSpPr>
        <p:spPr bwMode="auto">
          <a:xfrm>
            <a:off x="8965177" y="6133634"/>
            <a:ext cx="2222951" cy="5542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lgn="ctr">
              <a:buNone/>
            </a:pPr>
            <a:r>
              <a:rPr lang="en-US" sz="1200" dirty="0">
                <a:latin typeface="+mn-lt"/>
              </a:rPr>
              <a:t>A. Mota, I. Tezaur, C. Alleman</a:t>
            </a:r>
            <a:endParaRPr lang="en-US" sz="1200" i="1" dirty="0">
              <a:latin typeface="+mn-lt"/>
            </a:endParaRPr>
          </a:p>
        </p:txBody>
      </p:sp>
      <p:sp>
        <p:nvSpPr>
          <p:cNvPr id="17" name="TextBox 16"/>
          <p:cNvSpPr txBox="1"/>
          <p:nvPr/>
        </p:nvSpPr>
        <p:spPr>
          <a:xfrm>
            <a:off x="1087208" y="880842"/>
            <a:ext cx="6845706" cy="646331"/>
          </a:xfrm>
          <a:prstGeom prst="rect">
            <a:avLst/>
          </a:prstGeom>
          <a:solidFill>
            <a:schemeClr val="accent3">
              <a:lumMod val="20000"/>
              <a:lumOff val="80000"/>
            </a:schemeClr>
          </a:solidFill>
        </p:spPr>
        <p:txBody>
          <a:bodyPr wrap="square" rtlCol="0">
            <a:spAutoFit/>
          </a:bodyPr>
          <a:lstStyle/>
          <a:p>
            <a:pPr algn="ctr"/>
            <a:r>
              <a:rPr lang="en-US" dirty="0"/>
              <a:t>Using the Schwarz alternating as a </a:t>
            </a:r>
            <a:r>
              <a:rPr lang="en-US" b="1" i="1" dirty="0"/>
              <a:t>discretization method </a:t>
            </a:r>
            <a:r>
              <a:rPr lang="en-US" dirty="0"/>
              <a:t>for PDEs is natural idea with a sound </a:t>
            </a:r>
            <a:r>
              <a:rPr lang="en-US" b="1" i="1" dirty="0"/>
              <a:t>theoretical foundation</a:t>
            </a:r>
            <a:r>
              <a:rPr lang="en-US" dirty="0"/>
              <a:t>.</a:t>
            </a:r>
          </a:p>
        </p:txBody>
      </p:sp>
      <p:sp>
        <p:nvSpPr>
          <p:cNvPr id="16" name="Title 1">
            <a:extLst>
              <a:ext uri="{FF2B5EF4-FFF2-40B4-BE49-F238E27FC236}">
                <a16:creationId xmlns:a16="http://schemas.microsoft.com/office/drawing/2014/main" id="{21D2F29D-FC37-4728-8E91-B88A20D53334}"/>
              </a:ext>
            </a:extLst>
          </p:cNvPr>
          <p:cNvSpPr txBox="1">
            <a:spLocks/>
          </p:cNvSpPr>
          <p:nvPr/>
        </p:nvSpPr>
        <p:spPr>
          <a:xfrm>
            <a:off x="791122" y="140360"/>
            <a:ext cx="6284068" cy="476619"/>
          </a:xfrm>
          <a:prstGeom prst="rect">
            <a:avLst/>
          </a:prstGeom>
          <a:solidFill>
            <a:schemeClr val="bg1"/>
          </a:solidFill>
        </p:spPr>
        <p:txBody>
          <a:bodyPr>
            <a:noAutofit/>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2800" dirty="0">
                <a:solidFill>
                  <a:schemeClr val="tx1"/>
                </a:solidFill>
                <a:latin typeface="Gill Sans MT" panose="020B0502020104020203" pitchFamily="34" charset="0"/>
              </a:rPr>
              <a:t>Theoretical Foundation</a:t>
            </a:r>
          </a:p>
        </p:txBody>
      </p:sp>
      <p:pic>
        <p:nvPicPr>
          <p:cNvPr id="12" name="Picture 11">
            <a:extLst>
              <a:ext uri="{FF2B5EF4-FFF2-40B4-BE49-F238E27FC236}">
                <a16:creationId xmlns:a16="http://schemas.microsoft.com/office/drawing/2014/main" id="{48BA7EAD-31AC-4C24-8FF1-650AF61DC385}"/>
              </a:ext>
            </a:extLst>
          </p:cNvPr>
          <p:cNvPicPr>
            <a:picLocks noChangeAspect="1"/>
          </p:cNvPicPr>
          <p:nvPr/>
        </p:nvPicPr>
        <p:blipFill>
          <a:blip r:embed="rId9"/>
          <a:stretch>
            <a:fillRect/>
          </a:stretch>
        </p:blipFill>
        <p:spPr>
          <a:xfrm>
            <a:off x="8575451" y="5010491"/>
            <a:ext cx="994701" cy="1043461"/>
          </a:xfrm>
          <a:prstGeom prst="rect">
            <a:avLst/>
          </a:prstGeom>
        </p:spPr>
      </p:pic>
      <p:pic>
        <p:nvPicPr>
          <p:cNvPr id="5" name="Picture 4">
            <a:extLst>
              <a:ext uri="{FF2B5EF4-FFF2-40B4-BE49-F238E27FC236}">
                <a16:creationId xmlns:a16="http://schemas.microsoft.com/office/drawing/2014/main" id="{404E4C6C-020B-49D3-ACB2-38F1CF940EB8}"/>
              </a:ext>
            </a:extLst>
          </p:cNvPr>
          <p:cNvPicPr>
            <a:picLocks noChangeAspect="1"/>
          </p:cNvPicPr>
          <p:nvPr/>
        </p:nvPicPr>
        <p:blipFill>
          <a:blip r:embed="rId10"/>
          <a:stretch>
            <a:fillRect/>
          </a:stretch>
        </p:blipFill>
        <p:spPr>
          <a:xfrm>
            <a:off x="9787063" y="2383216"/>
            <a:ext cx="1508760" cy="2139696"/>
          </a:xfrm>
          <a:prstGeom prst="rect">
            <a:avLst/>
          </a:prstGeom>
        </p:spPr>
      </p:pic>
      <p:sp>
        <p:nvSpPr>
          <p:cNvPr id="18" name="Subtitle 2">
            <a:extLst>
              <a:ext uri="{FF2B5EF4-FFF2-40B4-BE49-F238E27FC236}">
                <a16:creationId xmlns:a16="http://schemas.microsoft.com/office/drawing/2014/main" id="{ED380E77-7437-4AA6-AE4C-C73D41E88712}"/>
              </a:ext>
            </a:extLst>
          </p:cNvPr>
          <p:cNvSpPr txBox="1">
            <a:spLocks/>
          </p:cNvSpPr>
          <p:nvPr/>
        </p:nvSpPr>
        <p:spPr bwMode="auto">
          <a:xfrm>
            <a:off x="9072801" y="4530709"/>
            <a:ext cx="2991757" cy="4193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lgn="ctr">
              <a:buNone/>
            </a:pPr>
            <a:r>
              <a:rPr lang="en-US" sz="1200" dirty="0">
                <a:latin typeface="+mn-lt"/>
              </a:rPr>
              <a:t>P.- L. Lions (1956-)</a:t>
            </a:r>
          </a:p>
        </p:txBody>
      </p:sp>
      <p:sp>
        <p:nvSpPr>
          <p:cNvPr id="3" name="Slide Number Placeholder 2">
            <a:extLst>
              <a:ext uri="{FF2B5EF4-FFF2-40B4-BE49-F238E27FC236}">
                <a16:creationId xmlns:a16="http://schemas.microsoft.com/office/drawing/2014/main" id="{27B04FFB-4C63-4480-A3B7-1FE9CFF404D9}"/>
              </a:ext>
            </a:extLst>
          </p:cNvPr>
          <p:cNvSpPr>
            <a:spLocks noGrp="1"/>
          </p:cNvSpPr>
          <p:nvPr>
            <p:ph type="sldNum" sz="quarter" idx="12"/>
          </p:nvPr>
        </p:nvSpPr>
        <p:spPr/>
        <p:txBody>
          <a:bodyPr/>
          <a:lstStyle/>
          <a:p>
            <a:fld id="{A5E55A7B-7854-E145-92D9-B491DF4BAE2D}" type="slidenum">
              <a:rPr lang="en-US" smtClean="0"/>
              <a:pPr/>
              <a:t>75</a:t>
            </a:fld>
            <a:endParaRPr lang="en-US" dirty="0"/>
          </a:p>
        </p:txBody>
      </p:sp>
    </p:spTree>
    <p:extLst>
      <p:ext uri="{BB962C8B-B14F-4D97-AF65-F5344CB8AC3E}">
        <p14:creationId xmlns:p14="http://schemas.microsoft.com/office/powerpoint/2010/main" val="2457306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bwMode="auto">
          <a:xfrm>
            <a:off x="274649" y="1447284"/>
            <a:ext cx="11622825" cy="10310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a:buFont typeface="Arial" panose="020B0604020202020204" pitchFamily="34" charset="0"/>
              <a:buChar char="•"/>
              <a:defRPr/>
            </a:pPr>
            <a:r>
              <a:rPr lang="en-US" sz="1800" dirty="0">
                <a:latin typeface="+mn-lt"/>
                <a:cs typeface="Calibri" pitchFamily="34" charset="0"/>
              </a:rPr>
              <a:t>Notched cylinder subjected to tensile load with an </a:t>
            </a:r>
            <a:r>
              <a:rPr lang="en-US" sz="1800" b="1" i="1" dirty="0">
                <a:latin typeface="+mn-lt"/>
                <a:cs typeface="Calibri" pitchFamily="34" charset="0"/>
              </a:rPr>
              <a:t>elastic </a:t>
            </a:r>
            <a:r>
              <a:rPr lang="en-US" sz="1800" dirty="0">
                <a:latin typeface="+mn-lt"/>
                <a:cs typeface="Calibri" pitchFamily="34" charset="0"/>
              </a:rPr>
              <a:t>and </a:t>
            </a:r>
            <a:r>
              <a:rPr lang="en-US" sz="1800" b="1" i="1" dirty="0">
                <a:latin typeface="+mn-lt"/>
                <a:cs typeface="Calibri" pitchFamily="34" charset="0"/>
              </a:rPr>
              <a:t>J2 </a:t>
            </a:r>
            <a:r>
              <a:rPr lang="en-US" sz="1800" b="1" i="1" dirty="0" err="1">
                <a:latin typeface="+mn-lt"/>
                <a:cs typeface="Calibri" pitchFamily="34" charset="0"/>
              </a:rPr>
              <a:t>elasto</a:t>
            </a:r>
            <a:r>
              <a:rPr lang="en-US" sz="1800" b="1" i="1" dirty="0">
                <a:latin typeface="+mn-lt"/>
                <a:cs typeface="Calibri" pitchFamily="34" charset="0"/>
              </a:rPr>
              <a:t>-plastic </a:t>
            </a:r>
            <a:r>
              <a:rPr lang="en-US" sz="1800" dirty="0">
                <a:latin typeface="+mn-lt"/>
                <a:cs typeface="Calibri" pitchFamily="34" charset="0"/>
              </a:rPr>
              <a:t>regions.</a:t>
            </a:r>
            <a:endParaRPr lang="en-US" sz="400" dirty="0">
              <a:latin typeface="+mn-lt"/>
              <a:cs typeface="Calibri" pitchFamily="34" charset="0"/>
            </a:endParaRPr>
          </a:p>
          <a:p>
            <a:pPr>
              <a:buFont typeface="Arial" panose="020B0604020202020204" pitchFamily="34" charset="0"/>
              <a:buChar char="•"/>
              <a:defRPr/>
            </a:pPr>
            <a:r>
              <a:rPr lang="en-US" sz="400" dirty="0">
                <a:latin typeface="+mn-lt"/>
                <a:cs typeface="Calibri" pitchFamily="34" charset="0"/>
              </a:rPr>
              <a:t> </a:t>
            </a:r>
          </a:p>
          <a:p>
            <a:pPr>
              <a:buFont typeface="Arial" panose="020B0604020202020204" pitchFamily="34" charset="0"/>
              <a:buChar char="•"/>
              <a:defRPr/>
            </a:pPr>
            <a:r>
              <a:rPr lang="en-US" sz="1800" b="1" i="1" dirty="0">
                <a:latin typeface="+mn-lt"/>
                <a:cs typeface="Calibri" pitchFamily="34" charset="0"/>
              </a:rPr>
              <a:t>Coarse</a:t>
            </a:r>
            <a:r>
              <a:rPr lang="en-US" sz="1800" dirty="0">
                <a:latin typeface="+mn-lt"/>
                <a:cs typeface="Calibri" pitchFamily="34" charset="0"/>
              </a:rPr>
              <a:t> region is </a:t>
            </a:r>
            <a:r>
              <a:rPr lang="en-US" sz="1800" b="1" i="1" dirty="0">
                <a:latin typeface="+mn-lt"/>
                <a:cs typeface="Calibri" pitchFamily="34" charset="0"/>
              </a:rPr>
              <a:t>elastic</a:t>
            </a:r>
            <a:r>
              <a:rPr lang="en-US" sz="1800" dirty="0">
                <a:latin typeface="+mn-lt"/>
                <a:cs typeface="Calibri" pitchFamily="34" charset="0"/>
              </a:rPr>
              <a:t> and </a:t>
            </a:r>
            <a:r>
              <a:rPr lang="en-US" sz="1800" b="1" i="1" dirty="0">
                <a:latin typeface="+mn-lt"/>
                <a:cs typeface="Calibri" pitchFamily="34" charset="0"/>
              </a:rPr>
              <a:t>fine</a:t>
            </a:r>
            <a:r>
              <a:rPr lang="en-US" sz="1800" dirty="0">
                <a:latin typeface="+mn-lt"/>
                <a:cs typeface="Calibri" pitchFamily="34" charset="0"/>
              </a:rPr>
              <a:t> region is </a:t>
            </a:r>
            <a:r>
              <a:rPr lang="en-US" sz="1800" b="1" i="1" dirty="0" err="1">
                <a:latin typeface="+mn-lt"/>
                <a:cs typeface="Calibri" pitchFamily="34" charset="0"/>
              </a:rPr>
              <a:t>elasto</a:t>
            </a:r>
            <a:r>
              <a:rPr lang="en-US" sz="1800" b="1" i="1" dirty="0">
                <a:latin typeface="+mn-lt"/>
                <a:cs typeface="Calibri" pitchFamily="34" charset="0"/>
              </a:rPr>
              <a:t>-plastic</a:t>
            </a:r>
            <a:r>
              <a:rPr lang="en-US" sz="1800" dirty="0">
                <a:latin typeface="+mn-lt"/>
                <a:cs typeface="Calibri" pitchFamily="34" charset="0"/>
              </a:rPr>
              <a:t>. </a:t>
            </a:r>
          </a:p>
          <a:p>
            <a:pPr>
              <a:buFont typeface="Arial" panose="020B0604020202020204" pitchFamily="34" charset="0"/>
              <a:buChar char="•"/>
              <a:defRPr/>
            </a:pPr>
            <a:endParaRPr lang="en-US" sz="400" dirty="0">
              <a:latin typeface="+mn-lt"/>
              <a:cs typeface="Calibri" pitchFamily="34" charset="0"/>
            </a:endParaRPr>
          </a:p>
          <a:p>
            <a:pPr>
              <a:buFont typeface="Arial" panose="020B0604020202020204" pitchFamily="34" charset="0"/>
              <a:buChar char="•"/>
              <a:defRPr/>
            </a:pPr>
            <a:r>
              <a:rPr lang="en-US" sz="1800" dirty="0">
                <a:latin typeface="+mn-lt"/>
                <a:cs typeface="Calibri" pitchFamily="34" charset="0"/>
              </a:rPr>
              <a:t>The </a:t>
            </a:r>
            <a:r>
              <a:rPr lang="en-US" sz="1800" b="1" i="1" dirty="0">
                <a:latin typeface="+mn-lt"/>
                <a:cs typeface="Calibri" pitchFamily="34" charset="0"/>
              </a:rPr>
              <a:t>overlap region </a:t>
            </a:r>
            <a:r>
              <a:rPr lang="en-US" sz="1800" dirty="0">
                <a:latin typeface="+mn-lt"/>
                <a:cs typeface="Calibri" pitchFamily="34" charset="0"/>
              </a:rPr>
              <a:t>in the first mesh is nearer the notch, where plastic behavior is expected.</a:t>
            </a:r>
            <a:endParaRPr lang="en-US" sz="1800" dirty="0">
              <a:latin typeface="+mn-lt"/>
            </a:endParaRPr>
          </a:p>
        </p:txBody>
      </p:sp>
      <p:pic>
        <p:nvPicPr>
          <p:cNvPr id="2" name="Picture 1" descr="two-overlap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5053" y="3074235"/>
            <a:ext cx="5949919" cy="3622388"/>
          </a:xfrm>
          <a:prstGeom prst="rect">
            <a:avLst/>
          </a:prstGeom>
        </p:spPr>
      </p:pic>
      <p:sp>
        <p:nvSpPr>
          <p:cNvPr id="9" name="Content Placeholder 2"/>
          <p:cNvSpPr txBox="1">
            <a:spLocks/>
          </p:cNvSpPr>
          <p:nvPr/>
        </p:nvSpPr>
        <p:spPr bwMode="auto">
          <a:xfrm>
            <a:off x="3927573" y="2697516"/>
            <a:ext cx="3000339" cy="3204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lgn="ctr">
              <a:buNone/>
              <a:defRPr/>
            </a:pPr>
            <a:r>
              <a:rPr lang="en-US" sz="1400" dirty="0">
                <a:latin typeface="+mn-lt"/>
                <a:cs typeface="Calibri" pitchFamily="34" charset="0"/>
              </a:rPr>
              <a:t>Overlap far from notch.</a:t>
            </a:r>
            <a:endParaRPr lang="en-US" sz="1400" dirty="0">
              <a:latin typeface="+mn-lt"/>
            </a:endParaRPr>
          </a:p>
        </p:txBody>
      </p:sp>
      <p:sp>
        <p:nvSpPr>
          <p:cNvPr id="10" name="Content Placeholder 2"/>
          <p:cNvSpPr txBox="1">
            <a:spLocks/>
          </p:cNvSpPr>
          <p:nvPr/>
        </p:nvSpPr>
        <p:spPr bwMode="auto">
          <a:xfrm>
            <a:off x="6877153" y="2708667"/>
            <a:ext cx="3000339" cy="3204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lgn="ctr">
              <a:buNone/>
              <a:defRPr/>
            </a:pPr>
            <a:r>
              <a:rPr lang="en-US" sz="1400" dirty="0">
                <a:latin typeface="+mn-lt"/>
                <a:cs typeface="Calibri" pitchFamily="34" charset="0"/>
              </a:rPr>
              <a:t>Overlap near notch.</a:t>
            </a:r>
            <a:endParaRPr lang="en-US" sz="1400" dirty="0">
              <a:latin typeface="+mn-lt"/>
            </a:endParaRPr>
          </a:p>
        </p:txBody>
      </p:sp>
      <p:sp>
        <p:nvSpPr>
          <p:cNvPr id="11" name="Content Placeholder 2"/>
          <p:cNvSpPr txBox="1">
            <a:spLocks/>
          </p:cNvSpPr>
          <p:nvPr/>
        </p:nvSpPr>
        <p:spPr bwMode="auto">
          <a:xfrm>
            <a:off x="1595360" y="3413438"/>
            <a:ext cx="2013838" cy="3204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lgn="ctr">
              <a:buNone/>
              <a:defRPr/>
            </a:pPr>
            <a:r>
              <a:rPr lang="en-US" sz="1400" dirty="0">
                <a:latin typeface="+mn-lt"/>
                <a:cs typeface="Calibri" pitchFamily="34" charset="0"/>
              </a:rPr>
              <a:t>Coupled regions</a:t>
            </a:r>
            <a:endParaRPr lang="en-US" sz="1400" dirty="0">
              <a:latin typeface="+mn-lt"/>
            </a:endParaRPr>
          </a:p>
        </p:txBody>
      </p:sp>
      <p:sp>
        <p:nvSpPr>
          <p:cNvPr id="12" name="Content Placeholder 2"/>
          <p:cNvSpPr txBox="1">
            <a:spLocks/>
          </p:cNvSpPr>
          <p:nvPr/>
        </p:nvSpPr>
        <p:spPr bwMode="auto">
          <a:xfrm>
            <a:off x="1547882" y="4564969"/>
            <a:ext cx="2108794" cy="3204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lgn="ctr">
              <a:buNone/>
              <a:defRPr/>
            </a:pPr>
            <a:r>
              <a:rPr lang="en-US" sz="1400" dirty="0">
                <a:latin typeface="+mn-lt"/>
                <a:cs typeface="Calibri" pitchFamily="34" charset="0"/>
              </a:rPr>
              <a:t>Coarse, elastic region</a:t>
            </a:r>
            <a:endParaRPr lang="en-US" sz="1400" dirty="0">
              <a:latin typeface="+mn-lt"/>
            </a:endParaRPr>
          </a:p>
        </p:txBody>
      </p:sp>
      <p:sp>
        <p:nvSpPr>
          <p:cNvPr id="13" name="Content Placeholder 2"/>
          <p:cNvSpPr txBox="1">
            <a:spLocks/>
          </p:cNvSpPr>
          <p:nvPr/>
        </p:nvSpPr>
        <p:spPr bwMode="auto">
          <a:xfrm>
            <a:off x="1524142" y="5741887"/>
            <a:ext cx="2132534" cy="3668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lgn="ctr">
              <a:buNone/>
              <a:defRPr/>
            </a:pPr>
            <a:r>
              <a:rPr lang="en-US" sz="1400" dirty="0">
                <a:latin typeface="+mn-lt"/>
                <a:cs typeface="Calibri" pitchFamily="34" charset="0"/>
              </a:rPr>
              <a:t>Fine, </a:t>
            </a:r>
            <a:r>
              <a:rPr lang="en-US" sz="1400" dirty="0" err="1">
                <a:latin typeface="+mn-lt"/>
                <a:cs typeface="Calibri" pitchFamily="34" charset="0"/>
              </a:rPr>
              <a:t>elasto</a:t>
            </a:r>
            <a:r>
              <a:rPr lang="en-US" sz="1400" dirty="0">
                <a:latin typeface="+mn-lt"/>
                <a:cs typeface="Calibri" pitchFamily="34" charset="0"/>
              </a:rPr>
              <a:t>-plastic region</a:t>
            </a:r>
            <a:endParaRPr lang="en-US" sz="1400" dirty="0">
              <a:latin typeface="+mn-lt"/>
            </a:endParaRPr>
          </a:p>
        </p:txBody>
      </p:sp>
      <p:sp>
        <p:nvSpPr>
          <p:cNvPr id="14" name="Title 1"/>
          <p:cNvSpPr txBox="1">
            <a:spLocks/>
          </p:cNvSpPr>
          <p:nvPr/>
        </p:nvSpPr>
        <p:spPr>
          <a:xfrm>
            <a:off x="702441" y="181717"/>
            <a:ext cx="9102531" cy="696154"/>
          </a:xfrm>
          <a:prstGeom prst="rect">
            <a:avLst/>
          </a:prstGeom>
          <a:solidFill>
            <a:schemeClr val="bg1"/>
          </a:solidFill>
        </p:spPr>
        <p:txBody>
          <a:bodyPr>
            <a:noAutofit/>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2800" dirty="0">
                <a:solidFill>
                  <a:schemeClr val="tx1"/>
                </a:solidFill>
                <a:latin typeface="Gill Sans MT" panose="020B0502020104020203" pitchFamily="34" charset="0"/>
              </a:rPr>
              <a:t>Notched Cylinder: Coupling Different Materials</a:t>
            </a:r>
          </a:p>
        </p:txBody>
      </p:sp>
      <p:sp>
        <p:nvSpPr>
          <p:cNvPr id="3" name="TextBox 2"/>
          <p:cNvSpPr txBox="1"/>
          <p:nvPr/>
        </p:nvSpPr>
        <p:spPr>
          <a:xfrm>
            <a:off x="2030258" y="902308"/>
            <a:ext cx="9004187" cy="369332"/>
          </a:xfrm>
          <a:prstGeom prst="rect">
            <a:avLst/>
          </a:prstGeom>
          <a:solidFill>
            <a:srgbClr val="99FF99"/>
          </a:solidFill>
        </p:spPr>
        <p:txBody>
          <a:bodyPr wrap="square" rtlCol="0">
            <a:spAutoFit/>
          </a:bodyPr>
          <a:lstStyle/>
          <a:p>
            <a:pPr algn="ctr"/>
            <a:r>
              <a:rPr lang="en-US" dirty="0"/>
              <a:t>The Schwarz </a:t>
            </a:r>
            <a:r>
              <a:rPr lang="en-US" dirty="0">
                <a:cs typeface="Calibri" pitchFamily="34" charset="0"/>
              </a:rPr>
              <a:t>method is capable of coupling regions with </a:t>
            </a:r>
            <a:r>
              <a:rPr lang="en-US" b="1" i="1" dirty="0">
                <a:cs typeface="Calibri" pitchFamily="34" charset="0"/>
              </a:rPr>
              <a:t>different material models</a:t>
            </a:r>
            <a:r>
              <a:rPr lang="en-US" dirty="0">
                <a:cs typeface="Calibri" pitchFamily="34" charset="0"/>
              </a:rPr>
              <a:t>.</a:t>
            </a:r>
            <a:endParaRPr lang="en-US" dirty="0"/>
          </a:p>
        </p:txBody>
      </p:sp>
      <p:sp>
        <p:nvSpPr>
          <p:cNvPr id="4" name="Slide Number Placeholder 3">
            <a:extLst>
              <a:ext uri="{FF2B5EF4-FFF2-40B4-BE49-F238E27FC236}">
                <a16:creationId xmlns:a16="http://schemas.microsoft.com/office/drawing/2014/main" id="{550714B1-3F29-4391-AC85-9C063FC3FD72}"/>
              </a:ext>
            </a:extLst>
          </p:cNvPr>
          <p:cNvSpPr>
            <a:spLocks noGrp="1"/>
          </p:cNvSpPr>
          <p:nvPr>
            <p:ph type="sldNum" sz="quarter" idx="12"/>
          </p:nvPr>
        </p:nvSpPr>
        <p:spPr/>
        <p:txBody>
          <a:bodyPr/>
          <a:lstStyle/>
          <a:p>
            <a:fld id="{A5E55A7B-7854-E145-92D9-B491DF4BAE2D}" type="slidenum">
              <a:rPr lang="en-US" smtClean="0"/>
              <a:pPr/>
              <a:t>76</a:t>
            </a:fld>
            <a:endParaRPr lang="en-US" dirty="0"/>
          </a:p>
        </p:txBody>
      </p:sp>
    </p:spTree>
    <p:extLst>
      <p:ext uri="{BB962C8B-B14F-4D97-AF65-F5344CB8AC3E}">
        <p14:creationId xmlns:p14="http://schemas.microsoft.com/office/powerpoint/2010/main" val="423778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bwMode="auto">
          <a:xfrm>
            <a:off x="575539" y="1667933"/>
            <a:ext cx="11040921" cy="155632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a:buFont typeface="Arial" panose="020B0604020202020204" pitchFamily="34" charset="0"/>
              <a:buChar char="•"/>
              <a:defRPr/>
            </a:pPr>
            <a:r>
              <a:rPr lang="en-US" sz="1800" dirty="0">
                <a:latin typeface="+mn-lt"/>
                <a:cs typeface="Calibri" pitchFamily="34" charset="0"/>
              </a:rPr>
              <a:t>When the </a:t>
            </a:r>
            <a:r>
              <a:rPr lang="en-US" sz="1800" b="1" i="1" dirty="0">
                <a:latin typeface="+mn-lt"/>
                <a:cs typeface="Calibri" pitchFamily="34" charset="0"/>
              </a:rPr>
              <a:t>overlap </a:t>
            </a:r>
            <a:r>
              <a:rPr lang="en-US" sz="1800" dirty="0">
                <a:latin typeface="+mn-lt"/>
                <a:cs typeface="Calibri" pitchFamily="34" charset="0"/>
              </a:rPr>
              <a:t>region is </a:t>
            </a:r>
            <a:r>
              <a:rPr lang="en-US" sz="1800" b="1" i="1" dirty="0">
                <a:latin typeface="+mn-lt"/>
                <a:cs typeface="Calibri" pitchFamily="34" charset="0"/>
              </a:rPr>
              <a:t>far from the notch</a:t>
            </a:r>
            <a:r>
              <a:rPr lang="en-US" sz="1800" dirty="0">
                <a:latin typeface="+mn-lt"/>
                <a:cs typeface="Calibri" pitchFamily="34" charset="0"/>
              </a:rPr>
              <a:t>, no plastic deformation exists in it: the coarse and fine regions predict the </a:t>
            </a:r>
            <a:r>
              <a:rPr lang="en-US" sz="1800" b="1" i="1" dirty="0">
                <a:latin typeface="+mn-lt"/>
                <a:cs typeface="Calibri" pitchFamily="34" charset="0"/>
              </a:rPr>
              <a:t>same behavior</a:t>
            </a:r>
            <a:r>
              <a:rPr lang="en-US" sz="1800" dirty="0">
                <a:latin typeface="+mn-lt"/>
                <a:cs typeface="Calibri" pitchFamily="34" charset="0"/>
              </a:rPr>
              <a:t>. </a:t>
            </a:r>
          </a:p>
          <a:p>
            <a:pPr>
              <a:buFont typeface="Arial" panose="020B0604020202020204" pitchFamily="34" charset="0"/>
              <a:buChar char="•"/>
              <a:defRPr/>
            </a:pPr>
            <a:endParaRPr lang="en-US" sz="400" dirty="0">
              <a:latin typeface="+mn-lt"/>
              <a:cs typeface="Calibri" pitchFamily="34" charset="0"/>
            </a:endParaRPr>
          </a:p>
          <a:p>
            <a:pPr>
              <a:buFont typeface="Arial" panose="020B0604020202020204" pitchFamily="34" charset="0"/>
              <a:buChar char="•"/>
              <a:defRPr/>
            </a:pPr>
            <a:r>
              <a:rPr lang="en-US" sz="1800" dirty="0">
                <a:latin typeface="+mn-lt"/>
                <a:cs typeface="Calibri" pitchFamily="34" charset="0"/>
              </a:rPr>
              <a:t>When the </a:t>
            </a:r>
            <a:r>
              <a:rPr lang="en-US" sz="1800" b="1" i="1" dirty="0">
                <a:latin typeface="+mn-lt"/>
                <a:cs typeface="Calibri" pitchFamily="34" charset="0"/>
              </a:rPr>
              <a:t>overlap</a:t>
            </a:r>
            <a:r>
              <a:rPr lang="en-US" sz="1800" dirty="0">
                <a:latin typeface="+mn-lt"/>
                <a:cs typeface="Calibri" pitchFamily="34" charset="0"/>
              </a:rPr>
              <a:t> region is </a:t>
            </a:r>
            <a:r>
              <a:rPr lang="en-US" sz="1800" b="1" i="1" dirty="0">
                <a:latin typeface="+mn-lt"/>
                <a:cs typeface="Calibri" pitchFamily="34" charset="0"/>
              </a:rPr>
              <a:t>near the notch</a:t>
            </a:r>
            <a:r>
              <a:rPr lang="en-US" sz="1800" dirty="0">
                <a:latin typeface="+mn-lt"/>
                <a:cs typeface="Calibri" pitchFamily="34" charset="0"/>
              </a:rPr>
              <a:t>, plastic deformation spills onto it and the two models predict different behavior, affecting convergence </a:t>
            </a:r>
            <a:r>
              <a:rPr lang="en-US" sz="1800" b="1" i="1" dirty="0">
                <a:latin typeface="+mn-lt"/>
                <a:cs typeface="Calibri" pitchFamily="34" charset="0"/>
              </a:rPr>
              <a:t>adversely</a:t>
            </a:r>
            <a:r>
              <a:rPr lang="en-US" sz="1800" dirty="0">
                <a:latin typeface="+mn-lt"/>
                <a:cs typeface="Calibri" pitchFamily="34" charset="0"/>
              </a:rPr>
              <a:t>.</a:t>
            </a:r>
            <a:endParaRPr lang="en-US" sz="1800" dirty="0">
              <a:latin typeface="+mn-lt"/>
            </a:endParaRPr>
          </a:p>
        </p:txBody>
      </p:sp>
      <p:sp>
        <p:nvSpPr>
          <p:cNvPr id="9" name="Content Placeholder 2"/>
          <p:cNvSpPr txBox="1">
            <a:spLocks/>
          </p:cNvSpPr>
          <p:nvPr/>
        </p:nvSpPr>
        <p:spPr bwMode="auto">
          <a:xfrm>
            <a:off x="3450541" y="6430787"/>
            <a:ext cx="2761065" cy="3204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lgn="ctr">
              <a:buNone/>
              <a:defRPr/>
            </a:pPr>
            <a:r>
              <a:rPr lang="en-US" sz="1600" dirty="0">
                <a:latin typeface="+mn-lt"/>
                <a:cs typeface="Calibri" pitchFamily="34" charset="0"/>
              </a:rPr>
              <a:t>Overlap far from notch.</a:t>
            </a:r>
            <a:endParaRPr lang="en-US" sz="1600" dirty="0">
              <a:latin typeface="+mn-lt"/>
            </a:endParaRPr>
          </a:p>
        </p:txBody>
      </p:sp>
      <p:sp>
        <p:nvSpPr>
          <p:cNvPr id="10" name="Content Placeholder 2"/>
          <p:cNvSpPr txBox="1">
            <a:spLocks/>
          </p:cNvSpPr>
          <p:nvPr/>
        </p:nvSpPr>
        <p:spPr bwMode="auto">
          <a:xfrm>
            <a:off x="6247100" y="6430787"/>
            <a:ext cx="2563823" cy="3204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lgn="ctr">
              <a:buNone/>
              <a:defRPr/>
            </a:pPr>
            <a:r>
              <a:rPr lang="en-US" sz="1600" dirty="0">
                <a:latin typeface="+mn-lt"/>
                <a:cs typeface="Calibri" pitchFamily="34" charset="0"/>
              </a:rPr>
              <a:t>Overlap near notch.</a:t>
            </a:r>
            <a:endParaRPr lang="en-US" sz="1600" dirty="0">
              <a:latin typeface="+mn-lt"/>
            </a:endParaRPr>
          </a:p>
        </p:txBody>
      </p:sp>
      <p:pic>
        <p:nvPicPr>
          <p:cNvPr id="8" name="Picture 7" descr="albany_9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4855" y="4219839"/>
            <a:ext cx="1507125" cy="784053"/>
          </a:xfrm>
          <a:prstGeom prst="rect">
            <a:avLst/>
          </a:prstGeom>
        </p:spPr>
      </p:pic>
      <p:sp>
        <p:nvSpPr>
          <p:cNvPr id="2" name="Slide Number Placeholder 1">
            <a:extLst>
              <a:ext uri="{FF2B5EF4-FFF2-40B4-BE49-F238E27FC236}">
                <a16:creationId xmlns:a16="http://schemas.microsoft.com/office/drawing/2014/main" id="{1FAD23F0-95FA-4361-9521-A55B3F8C274E}"/>
              </a:ext>
            </a:extLst>
          </p:cNvPr>
          <p:cNvSpPr>
            <a:spLocks noGrp="1"/>
          </p:cNvSpPr>
          <p:nvPr>
            <p:ph type="sldNum" sz="quarter" idx="12"/>
          </p:nvPr>
        </p:nvSpPr>
        <p:spPr/>
        <p:txBody>
          <a:bodyPr/>
          <a:lstStyle/>
          <a:p>
            <a:fld id="{A5E55A7B-7854-E145-92D9-B491DF4BAE2D}" type="slidenum">
              <a:rPr lang="en-US" smtClean="0"/>
              <a:pPr/>
              <a:t>77</a:t>
            </a:fld>
            <a:endParaRPr lang="en-US" dirty="0"/>
          </a:p>
        </p:txBody>
      </p:sp>
      <p:pic>
        <p:nvPicPr>
          <p:cNvPr id="5" name="Picture 4" descr="Chart&#10;&#10;Description automatically generated">
            <a:extLst>
              <a:ext uri="{FF2B5EF4-FFF2-40B4-BE49-F238E27FC236}">
                <a16:creationId xmlns:a16="http://schemas.microsoft.com/office/drawing/2014/main" id="{44280BCF-C076-445C-86FC-1FEEBD9CDCA0}"/>
              </a:ext>
            </a:extLst>
          </p:cNvPr>
          <p:cNvPicPr>
            <a:picLocks noChangeAspect="1"/>
          </p:cNvPicPr>
          <p:nvPr/>
        </p:nvPicPr>
        <p:blipFill>
          <a:blip r:embed="rId4"/>
          <a:stretch>
            <a:fillRect/>
          </a:stretch>
        </p:blipFill>
        <p:spPr>
          <a:xfrm>
            <a:off x="3450541" y="3224260"/>
            <a:ext cx="5125733" cy="3123639"/>
          </a:xfrm>
          <a:prstGeom prst="rect">
            <a:avLst/>
          </a:prstGeom>
        </p:spPr>
      </p:pic>
      <p:sp>
        <p:nvSpPr>
          <p:cNvPr id="3" name="Title 1">
            <a:extLst>
              <a:ext uri="{FF2B5EF4-FFF2-40B4-BE49-F238E27FC236}">
                <a16:creationId xmlns:a16="http://schemas.microsoft.com/office/drawing/2014/main" id="{C4A067E6-1228-40D0-0554-BD06A52AAF06}"/>
              </a:ext>
            </a:extLst>
          </p:cNvPr>
          <p:cNvSpPr txBox="1">
            <a:spLocks/>
          </p:cNvSpPr>
          <p:nvPr/>
        </p:nvSpPr>
        <p:spPr>
          <a:xfrm>
            <a:off x="702441" y="181717"/>
            <a:ext cx="9102531" cy="696154"/>
          </a:xfrm>
          <a:prstGeom prst="rect">
            <a:avLst/>
          </a:prstGeom>
          <a:solidFill>
            <a:schemeClr val="bg1"/>
          </a:solidFill>
        </p:spPr>
        <p:txBody>
          <a:bodyPr>
            <a:noAutofit/>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2800" dirty="0">
                <a:solidFill>
                  <a:schemeClr val="tx1"/>
                </a:solidFill>
                <a:latin typeface="Gill Sans MT" panose="020B0502020104020203" pitchFamily="34" charset="0"/>
              </a:rPr>
              <a:t>Notched Cylinder: Coupling Different Materials</a:t>
            </a:r>
          </a:p>
        </p:txBody>
      </p:sp>
      <p:sp>
        <p:nvSpPr>
          <p:cNvPr id="7" name="TextBox 6"/>
          <p:cNvSpPr txBox="1"/>
          <p:nvPr/>
        </p:nvSpPr>
        <p:spPr>
          <a:xfrm>
            <a:off x="2877747" y="877871"/>
            <a:ext cx="5950300" cy="646331"/>
          </a:xfrm>
          <a:prstGeom prst="rect">
            <a:avLst/>
          </a:prstGeom>
          <a:solidFill>
            <a:schemeClr val="accent1">
              <a:lumMod val="20000"/>
              <a:lumOff val="80000"/>
            </a:schemeClr>
          </a:solidFill>
        </p:spPr>
        <p:txBody>
          <a:bodyPr wrap="square" rtlCol="0">
            <a:spAutoFit/>
          </a:bodyPr>
          <a:lstStyle/>
          <a:p>
            <a:pPr algn="ctr"/>
            <a:r>
              <a:rPr lang="en-US" dirty="0"/>
              <a:t>Need to be careful to do domain decomposition so that material models are </a:t>
            </a:r>
            <a:r>
              <a:rPr lang="en-US" b="1" i="1" dirty="0"/>
              <a:t>consistent</a:t>
            </a:r>
            <a:r>
              <a:rPr lang="en-US" dirty="0"/>
              <a:t> in overlap region.</a:t>
            </a:r>
          </a:p>
        </p:txBody>
      </p:sp>
    </p:spTree>
    <p:extLst>
      <p:ext uri="{BB962C8B-B14F-4D97-AF65-F5344CB8AC3E}">
        <p14:creationId xmlns:p14="http://schemas.microsoft.com/office/powerpoint/2010/main" val="42151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0F3AE-3E7B-9D66-0D5F-37E17718AF0B}"/>
              </a:ext>
            </a:extLst>
          </p:cNvPr>
          <p:cNvSpPr>
            <a:spLocks noGrp="1"/>
          </p:cNvSpPr>
          <p:nvPr>
            <p:ph type="title"/>
          </p:nvPr>
        </p:nvSpPr>
        <p:spPr>
          <a:xfrm>
            <a:off x="686194" y="232552"/>
            <a:ext cx="10058400" cy="570225"/>
          </a:xfrm>
        </p:spPr>
        <p:txBody>
          <a:bodyPr/>
          <a:lstStyle/>
          <a:p>
            <a:r>
              <a:rPr lang="en-US" dirty="0"/>
              <a:t>Single Domain Predictive ROM</a:t>
            </a:r>
          </a:p>
        </p:txBody>
      </p:sp>
      <p:sp>
        <p:nvSpPr>
          <p:cNvPr id="4" name="Slide Number Placeholder 3">
            <a:extLst>
              <a:ext uri="{FF2B5EF4-FFF2-40B4-BE49-F238E27FC236}">
                <a16:creationId xmlns:a16="http://schemas.microsoft.com/office/drawing/2014/main" id="{0C83CCE3-9A8E-6021-58EB-36EFA79E3232}"/>
              </a:ext>
            </a:extLst>
          </p:cNvPr>
          <p:cNvSpPr>
            <a:spLocks noGrp="1"/>
          </p:cNvSpPr>
          <p:nvPr>
            <p:ph type="sldNum" sz="quarter" idx="12"/>
          </p:nvPr>
        </p:nvSpPr>
        <p:spPr/>
        <p:txBody>
          <a:bodyPr/>
          <a:lstStyle/>
          <a:p>
            <a:fld id="{6113E31D-E2AB-40D1-8B51-AFA5AFEF393A}" type="slidenum">
              <a:rPr lang="en-US" smtClean="0"/>
              <a:t>78</a:t>
            </a:fld>
            <a:endParaRPr lang="en-US" dirty="0"/>
          </a:p>
        </p:txBody>
      </p:sp>
      <p:grpSp>
        <p:nvGrpSpPr>
          <p:cNvPr id="37" name="Group 36">
            <a:extLst>
              <a:ext uri="{FF2B5EF4-FFF2-40B4-BE49-F238E27FC236}">
                <a16:creationId xmlns:a16="http://schemas.microsoft.com/office/drawing/2014/main" id="{34D6EFC2-ADCA-0363-6447-08E4E711B2B4}"/>
              </a:ext>
            </a:extLst>
          </p:cNvPr>
          <p:cNvGrpSpPr/>
          <p:nvPr/>
        </p:nvGrpSpPr>
        <p:grpSpPr>
          <a:xfrm>
            <a:off x="9392105" y="249464"/>
            <a:ext cx="1882076" cy="1804984"/>
            <a:chOff x="10014857" y="4760035"/>
            <a:chExt cx="1989947" cy="1949858"/>
          </a:xfrm>
        </p:grpSpPr>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78AEBEE0-777D-6A08-F070-BCFE9310A561}"/>
                    </a:ext>
                  </a:extLst>
                </p:cNvPr>
                <p:cNvSpPr/>
                <p:nvPr/>
              </p:nvSpPr>
              <p:spPr>
                <a:xfrm>
                  <a:off x="10439613" y="5134776"/>
                  <a:ext cx="1243004" cy="1256819"/>
                </a:xfrm>
                <a:prstGeom prst="rect">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800" b="0" i="1" smtClean="0">
                                <a:solidFill>
                                  <a:schemeClr val="tx1"/>
                                </a:solidFill>
                                <a:latin typeface="Cambria Math" panose="02040503050406030204" pitchFamily="18" charset="0"/>
                                <a:ea typeface="Cambria Math" panose="02040503050406030204" pitchFamily="18" charset="0"/>
                              </a:rPr>
                            </m:ctrlPr>
                          </m:sSubPr>
                          <m:e>
                            <m:r>
                              <m:rPr>
                                <m:sty m:val="p"/>
                              </m:rPr>
                              <a:rPr lang="el-GR" sz="1800" i="1" smtClean="0">
                                <a:solidFill>
                                  <a:schemeClr val="tx1"/>
                                </a:solidFill>
                                <a:latin typeface="Cambria Math" panose="02040503050406030204" pitchFamily="18" charset="0"/>
                                <a:ea typeface="Cambria Math" panose="02040503050406030204" pitchFamily="18" charset="0"/>
                              </a:rPr>
                              <m:t>Ω</m:t>
                            </m:r>
                          </m:e>
                          <m:sub>
                            <m:r>
                              <a:rPr lang="en-US" sz="1800" b="0" i="1" smtClean="0">
                                <a:solidFill>
                                  <a:schemeClr val="tx1"/>
                                </a:solidFill>
                                <a:latin typeface="Cambria Math" panose="02040503050406030204" pitchFamily="18" charset="0"/>
                                <a:ea typeface="Cambria Math" panose="02040503050406030204" pitchFamily="18" charset="0"/>
                              </a:rPr>
                              <m:t>1</m:t>
                            </m:r>
                          </m:sub>
                        </m:sSub>
                      </m:oMath>
                    </m:oMathPara>
                  </a14:m>
                  <a:endParaRPr lang="en-US" dirty="0">
                    <a:solidFill>
                      <a:schemeClr val="tx1"/>
                    </a:solidFill>
                  </a:endParaRPr>
                </a:p>
              </p:txBody>
            </p:sp>
          </mc:Choice>
          <mc:Fallback xmlns="">
            <p:sp>
              <p:nvSpPr>
                <p:cNvPr id="35" name="Rectangle 34">
                  <a:extLst>
                    <a:ext uri="{FF2B5EF4-FFF2-40B4-BE49-F238E27FC236}">
                      <a16:creationId xmlns:a16="http://schemas.microsoft.com/office/drawing/2014/main" id="{78AEBEE0-777D-6A08-F070-BCFE9310A561}"/>
                    </a:ext>
                  </a:extLst>
                </p:cNvPr>
                <p:cNvSpPr>
                  <a:spLocks noRot="1" noChangeAspect="1" noMove="1" noResize="1" noEditPoints="1" noAdjustHandles="1" noChangeArrowheads="1" noChangeShapeType="1" noTextEdit="1"/>
                </p:cNvSpPr>
                <p:nvPr/>
              </p:nvSpPr>
              <p:spPr>
                <a:xfrm>
                  <a:off x="10439613" y="5134776"/>
                  <a:ext cx="1243004" cy="1256819"/>
                </a:xfrm>
                <a:prstGeom prst="rect">
                  <a:avLst/>
                </a:prstGeom>
                <a:blipFill>
                  <a:blip r:embed="rId3"/>
                  <a:stretch>
                    <a:fillRect/>
                  </a:stretch>
                </a:blipFill>
                <a:ln>
                  <a:noFill/>
                </a:ln>
              </p:spPr>
              <p:txBody>
                <a:bodyPr/>
                <a:lstStyle/>
                <a:p>
                  <a:r>
                    <a:rPr lang="en-US">
                      <a:noFill/>
                    </a:rPr>
                    <a:t> </a:t>
                  </a:r>
                </a:p>
              </p:txBody>
            </p:sp>
          </mc:Fallback>
        </mc:AlternateContent>
        <p:cxnSp>
          <p:nvCxnSpPr>
            <p:cNvPr id="5" name="Straight Connector 4">
              <a:extLst>
                <a:ext uri="{FF2B5EF4-FFF2-40B4-BE49-F238E27FC236}">
                  <a16:creationId xmlns:a16="http://schemas.microsoft.com/office/drawing/2014/main" id="{C9959F98-6306-FDC1-70EF-B7113EBF18A7}"/>
                </a:ext>
              </a:extLst>
            </p:cNvPr>
            <p:cNvCxnSpPr/>
            <p:nvPr/>
          </p:nvCxnSpPr>
          <p:spPr>
            <a:xfrm>
              <a:off x="10442890" y="5144021"/>
              <a:ext cx="124827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2DA77E3-82E7-F502-C689-64211D4664C8}"/>
                    </a:ext>
                  </a:extLst>
                </p:cNvPr>
                <p:cNvSpPr txBox="1"/>
                <p:nvPr/>
              </p:nvSpPr>
              <p:spPr>
                <a:xfrm>
                  <a:off x="10999972" y="4904909"/>
                  <a:ext cx="156132"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chemeClr val="tx1"/>
                            </a:solidFill>
                            <a:latin typeface="Cambria Math" panose="02040503050406030204" pitchFamily="18" charset="0"/>
                            <a:ea typeface="Cambria Math" panose="02040503050406030204" pitchFamily="18" charset="0"/>
                          </a:rPr>
                          <m:t>𝑥</m:t>
                        </m:r>
                      </m:oMath>
                    </m:oMathPara>
                  </a14:m>
                  <a:endParaRPr lang="en-US" sz="1400" dirty="0">
                    <a:solidFill>
                      <a:schemeClr val="tx1"/>
                    </a:solidFill>
                  </a:endParaRPr>
                </a:p>
              </p:txBody>
            </p:sp>
          </mc:Choice>
          <mc:Fallback xmlns="">
            <p:sp>
              <p:nvSpPr>
                <p:cNvPr id="6" name="TextBox 5">
                  <a:extLst>
                    <a:ext uri="{FF2B5EF4-FFF2-40B4-BE49-F238E27FC236}">
                      <a16:creationId xmlns:a16="http://schemas.microsoft.com/office/drawing/2014/main" id="{C2DA77E3-82E7-F502-C689-64211D4664C8}"/>
                    </a:ext>
                  </a:extLst>
                </p:cNvPr>
                <p:cNvSpPr txBox="1">
                  <a:spLocks noRot="1" noChangeAspect="1" noMove="1" noResize="1" noEditPoints="1" noAdjustHandles="1" noChangeArrowheads="1" noChangeShapeType="1" noTextEdit="1"/>
                </p:cNvSpPr>
                <p:nvPr/>
              </p:nvSpPr>
              <p:spPr>
                <a:xfrm>
                  <a:off x="10999972" y="4904909"/>
                  <a:ext cx="156132" cy="215444"/>
                </a:xfrm>
                <a:prstGeom prst="rect">
                  <a:avLst/>
                </a:prstGeom>
                <a:blipFill>
                  <a:blip r:embed="rId4"/>
                  <a:stretch>
                    <a:fillRect l="-7143" r="-7143" b="-5556"/>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C43C78E8-4D4C-D6FE-9064-CB19CB63625C}"/>
                </a:ext>
              </a:extLst>
            </p:cNvPr>
            <p:cNvSpPr txBox="1"/>
            <p:nvPr/>
          </p:nvSpPr>
          <p:spPr>
            <a:xfrm>
              <a:off x="10303503" y="4838875"/>
              <a:ext cx="272220"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0</a:t>
              </a:r>
            </a:p>
          </p:txBody>
        </p:sp>
        <p:sp>
          <p:nvSpPr>
            <p:cNvPr id="10" name="TextBox 9">
              <a:extLst>
                <a:ext uri="{FF2B5EF4-FFF2-40B4-BE49-F238E27FC236}">
                  <a16:creationId xmlns:a16="http://schemas.microsoft.com/office/drawing/2014/main" id="{4DEEC725-1FC7-B6FA-9DE1-18261AD3A260}"/>
                </a:ext>
              </a:extLst>
            </p:cNvPr>
            <p:cNvSpPr txBox="1"/>
            <p:nvPr/>
          </p:nvSpPr>
          <p:spPr>
            <a:xfrm>
              <a:off x="11454152" y="4838874"/>
              <a:ext cx="550652"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100</a:t>
              </a:r>
            </a:p>
          </p:txBody>
        </p:sp>
        <p:cxnSp>
          <p:nvCxnSpPr>
            <p:cNvPr id="13" name="Straight Connector 12">
              <a:extLst>
                <a:ext uri="{FF2B5EF4-FFF2-40B4-BE49-F238E27FC236}">
                  <a16:creationId xmlns:a16="http://schemas.microsoft.com/office/drawing/2014/main" id="{A6640804-86DB-FE92-EE33-45791EB6AF64}"/>
                </a:ext>
              </a:extLst>
            </p:cNvPr>
            <p:cNvCxnSpPr/>
            <p:nvPr/>
          </p:nvCxnSpPr>
          <p:spPr>
            <a:xfrm>
              <a:off x="10434344" y="5086382"/>
              <a:ext cx="0" cy="9679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D1C6293-3172-64E4-C1A9-EBF02B1FD5B3}"/>
                </a:ext>
              </a:extLst>
            </p:cNvPr>
            <p:cNvCxnSpPr/>
            <p:nvPr/>
          </p:nvCxnSpPr>
          <p:spPr>
            <a:xfrm>
              <a:off x="11682617" y="5086382"/>
              <a:ext cx="0" cy="9679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0587A6EE-E8B1-2923-60C8-BB316FEE1747}"/>
                </a:ext>
              </a:extLst>
            </p:cNvPr>
            <p:cNvSpPr/>
            <p:nvPr/>
          </p:nvSpPr>
          <p:spPr>
            <a:xfrm>
              <a:off x="10014857" y="4760035"/>
              <a:ext cx="1905514" cy="194985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32" name="Group 31">
              <a:extLst>
                <a:ext uri="{FF2B5EF4-FFF2-40B4-BE49-F238E27FC236}">
                  <a16:creationId xmlns:a16="http://schemas.microsoft.com/office/drawing/2014/main" id="{8EFB68AC-03D0-50E6-407C-CCD382B9A0C1}"/>
                </a:ext>
              </a:extLst>
            </p:cNvPr>
            <p:cNvGrpSpPr/>
            <p:nvPr/>
          </p:nvGrpSpPr>
          <p:grpSpPr>
            <a:xfrm rot="16200000">
              <a:off x="9702727" y="5624054"/>
              <a:ext cx="1256819" cy="278264"/>
              <a:chOff x="9574372" y="5612483"/>
              <a:chExt cx="1256819" cy="278264"/>
            </a:xfrm>
          </p:grpSpPr>
          <p:cxnSp>
            <p:nvCxnSpPr>
              <p:cNvPr id="25" name="Straight Connector 24">
                <a:extLst>
                  <a:ext uri="{FF2B5EF4-FFF2-40B4-BE49-F238E27FC236}">
                    <a16:creationId xmlns:a16="http://schemas.microsoft.com/office/drawing/2014/main" id="{E4A960C2-04FA-A16C-F63D-FDF8492984FE}"/>
                  </a:ext>
                </a:extLst>
              </p:cNvPr>
              <p:cNvCxnSpPr>
                <a:cxnSpLocks/>
              </p:cNvCxnSpPr>
              <p:nvPr/>
            </p:nvCxnSpPr>
            <p:spPr>
              <a:xfrm>
                <a:off x="9582918" y="5851595"/>
                <a:ext cx="124827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50F2172-AE1E-AEDD-01C4-1556D538B49B}"/>
                      </a:ext>
                    </a:extLst>
                  </p:cNvPr>
                  <p:cNvSpPr txBox="1"/>
                  <p:nvPr/>
                </p:nvSpPr>
                <p:spPr>
                  <a:xfrm>
                    <a:off x="10148880" y="5612483"/>
                    <a:ext cx="15857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chemeClr val="tx1"/>
                              </a:solidFill>
                              <a:latin typeface="Cambria Math" panose="02040503050406030204" pitchFamily="18" charset="0"/>
                              <a:ea typeface="Cambria Math" panose="02040503050406030204" pitchFamily="18" charset="0"/>
                            </a:rPr>
                            <m:t>𝑦</m:t>
                          </m:r>
                        </m:oMath>
                      </m:oMathPara>
                    </a14:m>
                    <a:endParaRPr lang="en-US" sz="1400" dirty="0">
                      <a:solidFill>
                        <a:schemeClr val="tx1"/>
                      </a:solidFill>
                    </a:endParaRPr>
                  </a:p>
                </p:txBody>
              </p:sp>
            </mc:Choice>
            <mc:Fallback xmlns="">
              <p:sp>
                <p:nvSpPr>
                  <p:cNvPr id="26" name="TextBox 25">
                    <a:extLst>
                      <a:ext uri="{FF2B5EF4-FFF2-40B4-BE49-F238E27FC236}">
                        <a16:creationId xmlns:a16="http://schemas.microsoft.com/office/drawing/2014/main" id="{550F2172-AE1E-AEDD-01C4-1556D538B49B}"/>
                      </a:ext>
                    </a:extLst>
                  </p:cNvPr>
                  <p:cNvSpPr txBox="1">
                    <a:spLocks noRot="1" noChangeAspect="1" noMove="1" noResize="1" noEditPoints="1" noAdjustHandles="1" noChangeArrowheads="1" noChangeShapeType="1" noTextEdit="1"/>
                  </p:cNvSpPr>
                  <p:nvPr/>
                </p:nvSpPr>
                <p:spPr>
                  <a:xfrm>
                    <a:off x="10148880" y="5612483"/>
                    <a:ext cx="158570" cy="215444"/>
                  </a:xfrm>
                  <a:prstGeom prst="rect">
                    <a:avLst/>
                  </a:prstGeom>
                  <a:blipFill>
                    <a:blip r:embed="rId5"/>
                    <a:stretch>
                      <a:fillRect t="-23077" r="-27778" b="-30769"/>
                    </a:stretch>
                  </a:blipFill>
                </p:spPr>
                <p:txBody>
                  <a:bodyPr/>
                  <a:lstStyle/>
                  <a:p>
                    <a:r>
                      <a:rPr lang="en-US">
                        <a:noFill/>
                      </a:rPr>
                      <a:t> </a:t>
                    </a:r>
                  </a:p>
                </p:txBody>
              </p:sp>
            </mc:Fallback>
          </mc:AlternateContent>
          <p:cxnSp>
            <p:nvCxnSpPr>
              <p:cNvPr id="27" name="Straight Connector 26">
                <a:extLst>
                  <a:ext uri="{FF2B5EF4-FFF2-40B4-BE49-F238E27FC236}">
                    <a16:creationId xmlns:a16="http://schemas.microsoft.com/office/drawing/2014/main" id="{DEC5708A-B6FF-7031-7F3B-A761E6D09A4A}"/>
                  </a:ext>
                </a:extLst>
              </p:cNvPr>
              <p:cNvCxnSpPr>
                <a:cxnSpLocks/>
              </p:cNvCxnSpPr>
              <p:nvPr/>
            </p:nvCxnSpPr>
            <p:spPr>
              <a:xfrm>
                <a:off x="9574372" y="5793956"/>
                <a:ext cx="0" cy="9679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DA5E2800-A6E2-9AAC-8855-395231D975F2}"/>
                  </a:ext>
                </a:extLst>
              </p:cNvPr>
              <p:cNvCxnSpPr>
                <a:cxnSpLocks/>
              </p:cNvCxnSpPr>
              <p:nvPr/>
            </p:nvCxnSpPr>
            <p:spPr>
              <a:xfrm>
                <a:off x="10822645" y="5793956"/>
                <a:ext cx="0" cy="9679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33" name="TextBox 32">
              <a:extLst>
                <a:ext uri="{FF2B5EF4-FFF2-40B4-BE49-F238E27FC236}">
                  <a16:creationId xmlns:a16="http://schemas.microsoft.com/office/drawing/2014/main" id="{441E7C97-C57E-9657-AFC5-C2CC873C9C9A}"/>
                </a:ext>
              </a:extLst>
            </p:cNvPr>
            <p:cNvSpPr txBox="1"/>
            <p:nvPr/>
          </p:nvSpPr>
          <p:spPr>
            <a:xfrm rot="16200000">
              <a:off x="10001934" y="6187022"/>
              <a:ext cx="550652"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100</a:t>
              </a:r>
            </a:p>
          </p:txBody>
        </p:sp>
        <p:sp>
          <p:nvSpPr>
            <p:cNvPr id="34" name="TextBox 33">
              <a:extLst>
                <a:ext uri="{FF2B5EF4-FFF2-40B4-BE49-F238E27FC236}">
                  <a16:creationId xmlns:a16="http://schemas.microsoft.com/office/drawing/2014/main" id="{E261D736-6491-54F5-27E8-29BC7BE7929C}"/>
                </a:ext>
              </a:extLst>
            </p:cNvPr>
            <p:cNvSpPr txBox="1"/>
            <p:nvPr/>
          </p:nvSpPr>
          <p:spPr>
            <a:xfrm rot="16200000">
              <a:off x="10140507" y="4999122"/>
              <a:ext cx="272220"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0</a:t>
              </a:r>
            </a:p>
          </p:txBody>
        </p:sp>
      </p:grpSp>
      <p:pic>
        <p:nvPicPr>
          <p:cNvPr id="17" name="Picture 16">
            <a:extLst>
              <a:ext uri="{FF2B5EF4-FFF2-40B4-BE49-F238E27FC236}">
                <a16:creationId xmlns:a16="http://schemas.microsoft.com/office/drawing/2014/main" id="{230A3AC9-19EC-B9FE-E06A-AE0682864E44}"/>
              </a:ext>
            </a:extLst>
          </p:cNvPr>
          <p:cNvPicPr>
            <a:picLocks noChangeAspect="1"/>
          </p:cNvPicPr>
          <p:nvPr/>
        </p:nvPicPr>
        <p:blipFill>
          <a:blip r:embed="rId6"/>
          <a:stretch>
            <a:fillRect/>
          </a:stretch>
        </p:blipFill>
        <p:spPr>
          <a:xfrm>
            <a:off x="466234" y="3088140"/>
            <a:ext cx="3073935" cy="2977444"/>
          </a:xfrm>
          <a:prstGeom prst="rect">
            <a:avLst/>
          </a:prstGeom>
        </p:spPr>
      </p:pic>
      <p:pic>
        <p:nvPicPr>
          <p:cNvPr id="18" name="Picture 17">
            <a:extLst>
              <a:ext uri="{FF2B5EF4-FFF2-40B4-BE49-F238E27FC236}">
                <a16:creationId xmlns:a16="http://schemas.microsoft.com/office/drawing/2014/main" id="{C27B3034-CD81-AE55-1812-A06CDCE5F878}"/>
              </a:ext>
            </a:extLst>
          </p:cNvPr>
          <p:cNvPicPr>
            <a:picLocks noChangeAspect="1"/>
          </p:cNvPicPr>
          <p:nvPr/>
        </p:nvPicPr>
        <p:blipFill>
          <a:blip r:embed="rId7"/>
          <a:stretch>
            <a:fillRect/>
          </a:stretch>
        </p:blipFill>
        <p:spPr>
          <a:xfrm>
            <a:off x="3979384" y="3058553"/>
            <a:ext cx="4365976" cy="3274482"/>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6AB2798-ECD6-E325-E691-4AE52FFF62F2}"/>
                  </a:ext>
                </a:extLst>
              </p:cNvPr>
              <p:cNvSpPr txBox="1"/>
              <p:nvPr/>
            </p:nvSpPr>
            <p:spPr>
              <a:xfrm>
                <a:off x="274649" y="796307"/>
                <a:ext cx="11073787" cy="2800767"/>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2000" b="1" dirty="0">
                    <a:effectLst/>
                  </a:rPr>
                  <a:t>Uniform sampling </a:t>
                </a:r>
                <a:r>
                  <a:rPr lang="en-US" sz="2000" dirty="0">
                    <a:effectLst/>
                  </a:rPr>
                  <a:t>of </a:t>
                </a:r>
                <a14:m>
                  <m:oMath xmlns:m="http://schemas.openxmlformats.org/officeDocument/2006/math">
                    <m:r>
                      <a:rPr lang="en-US" sz="2000" i="1" smtClean="0">
                        <a:effectLst/>
                        <a:latin typeface="Cambria Math" panose="02040503050406030204" pitchFamily="18" charset="0"/>
                        <a:ea typeface="Cambria Math" panose="02040503050406030204" pitchFamily="18" charset="0"/>
                      </a:rPr>
                      <m:t>𝒟</m:t>
                    </m:r>
                    <m:r>
                      <a:rPr lang="en-US" sz="2000" b="0" i="1" smtClean="0">
                        <a:effectLst/>
                        <a:latin typeface="Cambria Math" panose="02040503050406030204" pitchFamily="18" charset="0"/>
                        <a:ea typeface="Cambria Math" panose="02040503050406030204" pitchFamily="18" charset="0"/>
                      </a:rPr>
                      <m:t>=</m:t>
                    </m:r>
                    <m:d>
                      <m:dPr>
                        <m:begChr m:val="["/>
                        <m:endChr m:val="]"/>
                        <m:ctrlPr>
                          <a:rPr lang="en-US" sz="2000" b="0" i="1" smtClean="0">
                            <a:effectLst/>
                            <a:latin typeface="Cambria Math" panose="02040503050406030204" pitchFamily="18" charset="0"/>
                            <a:ea typeface="Cambria Math" panose="02040503050406030204" pitchFamily="18" charset="0"/>
                          </a:rPr>
                        </m:ctrlPr>
                      </m:dPr>
                      <m:e>
                        <m:r>
                          <a:rPr lang="en-US" sz="2000" b="0" i="1" smtClean="0">
                            <a:effectLst/>
                            <a:latin typeface="Cambria Math" panose="02040503050406030204" pitchFamily="18" charset="0"/>
                            <a:ea typeface="Cambria Math" panose="02040503050406030204" pitchFamily="18" charset="0"/>
                          </a:rPr>
                          <m:t>4.25, 5.50</m:t>
                        </m:r>
                      </m:e>
                    </m:d>
                    <m:r>
                      <a:rPr lang="en-US" sz="2000" b="0" i="1" smtClean="0">
                        <a:effectLst/>
                        <a:latin typeface="Cambria Math" panose="02040503050406030204" pitchFamily="18" charset="0"/>
                        <a:ea typeface="Cambria Math" panose="02040503050406030204" pitchFamily="18" charset="0"/>
                      </a:rPr>
                      <m:t>×[0.015, 0.03]</m:t>
                    </m:r>
                  </m:oMath>
                </a14:m>
                <a:r>
                  <a:rPr lang="en-US" sz="2000" dirty="0">
                    <a:effectLst/>
                  </a:rPr>
                  <a:t> by a </a:t>
                </a:r>
                <a14:m>
                  <m:oMath xmlns:m="http://schemas.openxmlformats.org/officeDocument/2006/math">
                    <m:r>
                      <a:rPr lang="en-US" sz="2000" b="0" i="1" smtClean="0">
                        <a:effectLst/>
                        <a:latin typeface="Cambria Math" panose="02040503050406030204" pitchFamily="18" charset="0"/>
                      </a:rPr>
                      <m:t>3</m:t>
                    </m:r>
                    <m:r>
                      <a:rPr lang="en-US" sz="2000" b="0" i="1" smtClean="0">
                        <a:effectLst/>
                        <a:latin typeface="Cambria Math" panose="02040503050406030204" pitchFamily="18" charset="0"/>
                        <a:ea typeface="Cambria Math" panose="02040503050406030204" pitchFamily="18" charset="0"/>
                      </a:rPr>
                      <m:t>×3 </m:t>
                    </m:r>
                  </m:oMath>
                </a14:m>
                <a:r>
                  <a:rPr lang="en-US" sz="2000" dirty="0">
                    <a:effectLst/>
                  </a:rPr>
                  <a:t>grid                                           ⇒ 9 training parameters characterized by </a:t>
                </a:r>
                <a14:m>
                  <m:oMath xmlns:m="http://schemas.openxmlformats.org/officeDocument/2006/math">
                    <m:r>
                      <m:rPr>
                        <m:sty m:val="p"/>
                      </m:rPr>
                      <a:rPr lang="en-US" sz="2000" b="0" i="0" smtClean="0">
                        <a:effectLst/>
                        <a:latin typeface="Cambria Math" panose="02040503050406030204" pitchFamily="18" charset="0"/>
                      </a:rPr>
                      <m:t>Δ</m:t>
                    </m:r>
                    <m:sSub>
                      <m:sSubPr>
                        <m:ctrlPr>
                          <a:rPr lang="en-US" sz="2000" b="0" i="1" smtClean="0">
                            <a:effectLst/>
                            <a:latin typeface="Cambria Math" panose="02040503050406030204" pitchFamily="18" charset="0"/>
                          </a:rPr>
                        </m:ctrlPr>
                      </m:sSubPr>
                      <m:e>
                        <m:r>
                          <a:rPr lang="en-US" sz="2000" b="0" i="1" smtClean="0">
                            <a:effectLst/>
                            <a:latin typeface="Cambria Math" panose="02040503050406030204" pitchFamily="18" charset="0"/>
                          </a:rPr>
                          <m:t>𝜇</m:t>
                        </m:r>
                      </m:e>
                      <m:sub>
                        <m:r>
                          <a:rPr lang="en-US" sz="2000" b="0" i="1" smtClean="0">
                            <a:effectLst/>
                            <a:latin typeface="Cambria Math" panose="02040503050406030204" pitchFamily="18" charset="0"/>
                          </a:rPr>
                          <m:t>1</m:t>
                        </m:r>
                      </m:sub>
                    </m:sSub>
                    <m:r>
                      <a:rPr lang="en-US" sz="2000" b="0" i="1" smtClean="0">
                        <a:effectLst/>
                        <a:latin typeface="Cambria Math" panose="02040503050406030204" pitchFamily="18" charset="0"/>
                      </a:rPr>
                      <m:t>=0.625</m:t>
                    </m:r>
                    <m:r>
                      <a:rPr lang="en-US" sz="2000" b="0" i="0" smtClean="0">
                        <a:effectLst/>
                        <a:latin typeface="Cambria Math" panose="02040503050406030204" pitchFamily="18" charset="0"/>
                      </a:rPr>
                      <m:t>,</m:t>
                    </m:r>
                  </m:oMath>
                </a14:m>
                <a:r>
                  <a:rPr lang="en-US" sz="2000" dirty="0"/>
                  <a:t> </a:t>
                </a:r>
                <a14:m>
                  <m:oMath xmlns:m="http://schemas.openxmlformats.org/officeDocument/2006/math">
                    <m:r>
                      <m:rPr>
                        <m:sty m:val="p"/>
                      </m:rPr>
                      <a:rPr lang="en-US" sz="2000">
                        <a:latin typeface="Cambria Math" panose="02040503050406030204" pitchFamily="18" charset="0"/>
                      </a:rPr>
                      <m:t>Δ</m:t>
                    </m:r>
                    <m:sSub>
                      <m:sSubPr>
                        <m:ctrlPr>
                          <a:rPr lang="en-US" sz="2000" i="1">
                            <a:latin typeface="Cambria Math" panose="02040503050406030204" pitchFamily="18" charset="0"/>
                          </a:rPr>
                        </m:ctrlPr>
                      </m:sSubPr>
                      <m:e>
                        <m:r>
                          <a:rPr lang="en-US" sz="2000" i="1">
                            <a:latin typeface="Cambria Math" panose="02040503050406030204" pitchFamily="18" charset="0"/>
                          </a:rPr>
                          <m:t>𝜇</m:t>
                        </m:r>
                      </m:e>
                      <m:sub>
                        <m:r>
                          <a:rPr lang="en-US" sz="2000" b="0" i="1" smtClean="0">
                            <a:latin typeface="Cambria Math" panose="02040503050406030204" pitchFamily="18" charset="0"/>
                          </a:rPr>
                          <m:t>2</m:t>
                        </m:r>
                      </m:sub>
                    </m:sSub>
                    <m:r>
                      <a:rPr lang="en-US" sz="2000" i="1">
                        <a:latin typeface="Cambria Math" panose="02040503050406030204" pitchFamily="18" charset="0"/>
                      </a:rPr>
                      <m:t>=</m:t>
                    </m:r>
                    <m:r>
                      <a:rPr lang="en-US" sz="2000" b="0" i="1" smtClean="0">
                        <a:latin typeface="Cambria Math" panose="02040503050406030204" pitchFamily="18" charset="0"/>
                      </a:rPr>
                      <m:t>0.0075</m:t>
                    </m:r>
                  </m:oMath>
                </a14:m>
                <a:endParaRPr lang="en-US" sz="2000" dirty="0">
                  <a:effectLst/>
                </a:endParaRPr>
              </a:p>
              <a:p>
                <a:pPr marL="800100" lvl="1" indent="-342900">
                  <a:spcAft>
                    <a:spcPts val="600"/>
                  </a:spcAft>
                  <a:buFont typeface="Wingdings" panose="05000000000000000000" pitchFamily="2" charset="2"/>
                  <a:buChar char="Ø"/>
                </a:pPr>
                <a14:m>
                  <m:oMath xmlns:m="http://schemas.openxmlformats.org/officeDocument/2006/math">
                    <m:r>
                      <a:rPr lang="en-US" sz="2000" b="0" i="1" smtClean="0">
                        <a:latin typeface="Cambria Math" panose="02040503050406030204" pitchFamily="18" charset="0"/>
                        <a:cs typeface="Calibri" panose="020F0502020204030204" pitchFamily="34" charset="0"/>
                      </a:rPr>
                      <m:t>&gt;200</m:t>
                    </m:r>
                  </m:oMath>
                </a14:m>
                <a:r>
                  <a:rPr lang="en-US" sz="2000" dirty="0">
                    <a:cs typeface="Calibri" panose="020F0502020204030204" pitchFamily="34" charset="0"/>
                  </a:rPr>
                  <a:t> POD modes required to capture </a:t>
                </a:r>
                <a14:m>
                  <m:oMath xmlns:m="http://schemas.openxmlformats.org/officeDocument/2006/math">
                    <m:r>
                      <a:rPr lang="en-US" sz="2000" b="0" i="0" smtClean="0">
                        <a:latin typeface="Cambria Math" panose="02040503050406030204" pitchFamily="18" charset="0"/>
                        <a:ea typeface="Cambria Math" panose="02040503050406030204" pitchFamily="18" charset="0"/>
                        <a:cs typeface="Calibri" panose="020F0502020204030204" pitchFamily="34" charset="0"/>
                      </a:rPr>
                      <m:t>99</m:t>
                    </m:r>
                  </m:oMath>
                </a14:m>
                <a:r>
                  <a:rPr lang="en-US" sz="2000" dirty="0">
                    <a:cs typeface="Calibri" panose="020F0502020204030204" pitchFamily="34" charset="0"/>
                  </a:rPr>
                  <a:t>% snapshot energy</a:t>
                </a:r>
                <a:endParaRPr lang="en-US" sz="2000" dirty="0">
                  <a:effectLst/>
                </a:endParaRPr>
              </a:p>
              <a:p>
                <a:pPr marL="285750" indent="-285750">
                  <a:spcAft>
                    <a:spcPts val="600"/>
                  </a:spcAft>
                  <a:buFont typeface="Arial" panose="020B0604020202020204" pitchFamily="34" charset="0"/>
                  <a:buChar char="•"/>
                </a:pPr>
                <a:r>
                  <a:rPr lang="en-US" sz="2000" dirty="0">
                    <a:effectLst/>
                  </a:rPr>
                  <a:t>Queried but </a:t>
                </a:r>
                <a:r>
                  <a:rPr lang="en-US" sz="2000" b="1" dirty="0">
                    <a:effectLst/>
                  </a:rPr>
                  <a:t>unsampled parameter </a:t>
                </a:r>
                <a:r>
                  <a:rPr lang="en-US" sz="2000" dirty="0">
                    <a:effectLst/>
                  </a:rPr>
                  <a:t>point </a:t>
                </a:r>
                <a14:m>
                  <m:oMath xmlns:m="http://schemas.openxmlformats.org/officeDocument/2006/math">
                    <m:r>
                      <a:rPr lang="en-US" sz="2000" b="0" i="1" smtClean="0">
                        <a:effectLst/>
                        <a:latin typeface="Cambria Math" panose="02040503050406030204" pitchFamily="18" charset="0"/>
                      </a:rPr>
                      <m:t>𝜇</m:t>
                    </m:r>
                    <m:r>
                      <a:rPr lang="en-US" sz="2000" b="0" i="1" smtClean="0">
                        <a:effectLst/>
                        <a:latin typeface="Cambria Math" panose="02040503050406030204" pitchFamily="18" charset="0"/>
                      </a:rPr>
                      <m:t>=[4.75, 0.02]</m:t>
                    </m:r>
                  </m:oMath>
                </a14:m>
                <a:endParaRPr lang="en-US" sz="2000" dirty="0"/>
              </a:p>
              <a:p>
                <a:pPr marL="285750" indent="-285750">
                  <a:spcAft>
                    <a:spcPts val="600"/>
                  </a:spcAft>
                  <a:buFont typeface="Arial" panose="020B0604020202020204" pitchFamily="34" charset="0"/>
                  <a:buChar char="•"/>
                </a:pPr>
                <a:r>
                  <a:rPr lang="en-US" sz="2000" b="1" dirty="0"/>
                  <a:t>Reduced mesh </a:t>
                </a:r>
                <a:r>
                  <a:rPr lang="en-US" sz="2000" dirty="0"/>
                  <a:t>resulting from solving non-negative least squares problem defining ECSW gives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𝑛</m:t>
                        </m:r>
                      </m:e>
                      <m:sub>
                        <m:r>
                          <a:rPr lang="en-US" sz="2000" b="0" i="1" smtClean="0">
                            <a:latin typeface="Cambria Math" panose="02040503050406030204" pitchFamily="18" charset="0"/>
                          </a:rPr>
                          <m:t>𝑒</m:t>
                        </m:r>
                      </m:sub>
                    </m:sSub>
                    <m:r>
                      <a:rPr lang="en-US" sz="2000" b="0" i="1" smtClean="0">
                        <a:latin typeface="Cambria Math" panose="02040503050406030204" pitchFamily="18" charset="0"/>
                      </a:rPr>
                      <m:t>=5,689</m:t>
                    </m:r>
                  </m:oMath>
                </a14:m>
                <a:r>
                  <a:rPr lang="en-US" sz="2000" dirty="0">
                    <a:effectLst/>
                  </a:rPr>
                  <a:t> elements (9.1% of </a:t>
                </a:r>
                <a14:m>
                  <m:oMath xmlns:m="http://schemas.openxmlformats.org/officeDocument/2006/math">
                    <m:sSub>
                      <m:sSubPr>
                        <m:ctrlPr>
                          <a:rPr lang="en-US" sz="2000" b="0" i="1" smtClean="0">
                            <a:effectLst/>
                            <a:latin typeface="Cambria Math" panose="02040503050406030204" pitchFamily="18" charset="0"/>
                          </a:rPr>
                        </m:ctrlPr>
                      </m:sSubPr>
                      <m:e>
                        <m:r>
                          <a:rPr lang="en-US" sz="2000" b="0" i="1" smtClean="0">
                            <a:effectLst/>
                            <a:latin typeface="Cambria Math" panose="02040503050406030204" pitchFamily="18" charset="0"/>
                          </a:rPr>
                          <m:t>𝑁</m:t>
                        </m:r>
                      </m:e>
                      <m:sub>
                        <m:r>
                          <a:rPr lang="en-US" sz="2000" b="0" i="1" smtClean="0">
                            <a:effectLst/>
                            <a:latin typeface="Cambria Math" panose="02040503050406030204" pitchFamily="18" charset="0"/>
                          </a:rPr>
                          <m:t>𝑒</m:t>
                        </m:r>
                      </m:sub>
                    </m:sSub>
                    <m:r>
                      <a:rPr lang="en-US" sz="2000" b="0" i="1" smtClean="0">
                        <a:effectLst/>
                        <a:latin typeface="Cambria Math" panose="02040503050406030204" pitchFamily="18" charset="0"/>
                      </a:rPr>
                      <m:t>=62,500</m:t>
                    </m:r>
                  </m:oMath>
                </a14:m>
                <a:r>
                  <a:rPr lang="en-US" sz="2000" dirty="0">
                    <a:effectLst/>
                  </a:rPr>
                  <a:t> elements). </a:t>
                </a:r>
              </a:p>
              <a:p>
                <a:pPr marL="285750" indent="-285750">
                  <a:buFont typeface="Arial" panose="020B0604020202020204" pitchFamily="34" charset="0"/>
                  <a:buChar char="•"/>
                </a:pPr>
                <a:endParaRPr lang="en-US" b="1" dirty="0">
                  <a:highlight>
                    <a:srgbClr val="FFFF00"/>
                  </a:highlight>
                </a:endParaRPr>
              </a:p>
              <a:p>
                <a:pPr marL="285750" indent="-285750">
                  <a:buFont typeface="Arial" panose="020B0604020202020204" pitchFamily="34" charset="0"/>
                  <a:buChar char="•"/>
                </a:pPr>
                <a:endParaRPr lang="en-US" dirty="0"/>
              </a:p>
            </p:txBody>
          </p:sp>
        </mc:Choice>
        <mc:Fallback xmlns="">
          <p:sp>
            <p:nvSpPr>
              <p:cNvPr id="19" name="TextBox 18">
                <a:extLst>
                  <a:ext uri="{FF2B5EF4-FFF2-40B4-BE49-F238E27FC236}">
                    <a16:creationId xmlns:a16="http://schemas.microsoft.com/office/drawing/2014/main" id="{56AB2798-ECD6-E325-E691-4AE52FFF62F2}"/>
                  </a:ext>
                </a:extLst>
              </p:cNvPr>
              <p:cNvSpPr txBox="1">
                <a:spLocks noRot="1" noChangeAspect="1" noMove="1" noResize="1" noEditPoints="1" noAdjustHandles="1" noChangeArrowheads="1" noChangeShapeType="1" noTextEdit="1"/>
              </p:cNvSpPr>
              <p:nvPr/>
            </p:nvSpPr>
            <p:spPr>
              <a:xfrm>
                <a:off x="274649" y="796307"/>
                <a:ext cx="11073787" cy="2800767"/>
              </a:xfrm>
              <a:prstGeom prst="rect">
                <a:avLst/>
              </a:prstGeom>
              <a:blipFill>
                <a:blip r:embed="rId8"/>
                <a:stretch>
                  <a:fillRect l="-495" t="-1525" r="-2752"/>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C3F7EB60-95C1-29B6-9263-BEBF0AE92A58}"/>
              </a:ext>
            </a:extLst>
          </p:cNvPr>
          <p:cNvSpPr txBox="1"/>
          <p:nvPr/>
        </p:nvSpPr>
        <p:spPr>
          <a:xfrm>
            <a:off x="426369" y="6107431"/>
            <a:ext cx="3553015" cy="646331"/>
          </a:xfrm>
          <a:prstGeom prst="rect">
            <a:avLst/>
          </a:prstGeom>
          <a:noFill/>
        </p:spPr>
        <p:txBody>
          <a:bodyPr wrap="square" rtlCol="0">
            <a:spAutoFit/>
          </a:bodyPr>
          <a:lstStyle/>
          <a:p>
            <a:pPr algn="ctr"/>
            <a:r>
              <a:rPr lang="en-US" i="1" dirty="0"/>
              <a:t>Figure above: </a:t>
            </a:r>
            <a:r>
              <a:rPr lang="en-US" dirty="0"/>
              <a:t>Reduced mesh of single domain HROM</a:t>
            </a:r>
            <a:endParaRPr lang="en-US" b="1" dirty="0"/>
          </a:p>
        </p:txBody>
      </p:sp>
      <p:sp>
        <p:nvSpPr>
          <p:cNvPr id="21" name="TextBox 20">
            <a:extLst>
              <a:ext uri="{FF2B5EF4-FFF2-40B4-BE49-F238E27FC236}">
                <a16:creationId xmlns:a16="http://schemas.microsoft.com/office/drawing/2014/main" id="{417EA2BB-6828-C6DA-3D4C-7A7BDF71B4AA}"/>
              </a:ext>
            </a:extLst>
          </p:cNvPr>
          <p:cNvSpPr txBox="1"/>
          <p:nvPr/>
        </p:nvSpPr>
        <p:spPr>
          <a:xfrm>
            <a:off x="4446423" y="6122857"/>
            <a:ext cx="3553015" cy="646331"/>
          </a:xfrm>
          <a:prstGeom prst="rect">
            <a:avLst/>
          </a:prstGeom>
          <a:noFill/>
        </p:spPr>
        <p:txBody>
          <a:bodyPr wrap="square" rtlCol="0">
            <a:spAutoFit/>
          </a:bodyPr>
          <a:lstStyle/>
          <a:p>
            <a:pPr algn="ctr"/>
            <a:r>
              <a:rPr lang="en-US" i="1" dirty="0"/>
              <a:t>Figure above: </a:t>
            </a:r>
            <a:r>
              <a:rPr lang="en-US" dirty="0"/>
              <a:t>HROM and FOM results at various time steps</a:t>
            </a:r>
            <a:endParaRPr lang="en-US" b="1" dirty="0"/>
          </a:p>
        </p:txBody>
      </p:sp>
      <mc:AlternateContent xmlns:mc="http://schemas.openxmlformats.org/markup-compatibility/2006" xmlns:a14="http://schemas.microsoft.com/office/drawing/2010/main">
        <mc:Choice Requires="a14">
          <p:graphicFrame>
            <p:nvGraphicFramePr>
              <p:cNvPr id="29" name="Table 7">
                <a:extLst>
                  <a:ext uri="{FF2B5EF4-FFF2-40B4-BE49-F238E27FC236}">
                    <a16:creationId xmlns:a16="http://schemas.microsoft.com/office/drawing/2014/main" id="{5C56D2F0-5528-4120-8A78-03A02ACA7261}"/>
                  </a:ext>
                </a:extLst>
              </p:cNvPr>
              <p:cNvGraphicFramePr>
                <a:graphicFrameLocks noGrp="1"/>
              </p:cNvGraphicFramePr>
              <p:nvPr/>
            </p:nvGraphicFramePr>
            <p:xfrm>
              <a:off x="8502508" y="2771267"/>
              <a:ext cx="3389784" cy="1127760"/>
            </p:xfrm>
            <a:graphic>
              <a:graphicData uri="http://schemas.openxmlformats.org/drawingml/2006/table">
                <a:tbl>
                  <a:tblPr firstRow="1" bandRow="1">
                    <a:tableStyleId>{5C22544A-7EE6-4342-B048-85BDC9FD1C3A}</a:tableStyleId>
                  </a:tblPr>
                  <a:tblGrid>
                    <a:gridCol w="1060667">
                      <a:extLst>
                        <a:ext uri="{9D8B030D-6E8A-4147-A177-3AD203B41FA5}">
                          <a16:colId xmlns:a16="http://schemas.microsoft.com/office/drawing/2014/main" val="32633393"/>
                        </a:ext>
                      </a:extLst>
                    </a:gridCol>
                    <a:gridCol w="466796">
                      <a:extLst>
                        <a:ext uri="{9D8B030D-6E8A-4147-A177-3AD203B41FA5}">
                          <a16:colId xmlns:a16="http://schemas.microsoft.com/office/drawing/2014/main" val="2585095201"/>
                        </a:ext>
                      </a:extLst>
                    </a:gridCol>
                    <a:gridCol w="751568">
                      <a:extLst>
                        <a:ext uri="{9D8B030D-6E8A-4147-A177-3AD203B41FA5}">
                          <a16:colId xmlns:a16="http://schemas.microsoft.com/office/drawing/2014/main" val="201237497"/>
                        </a:ext>
                      </a:extLst>
                    </a:gridCol>
                    <a:gridCol w="1110753">
                      <a:extLst>
                        <a:ext uri="{9D8B030D-6E8A-4147-A177-3AD203B41FA5}">
                          <a16:colId xmlns:a16="http://schemas.microsoft.com/office/drawing/2014/main" val="2331536176"/>
                        </a:ext>
                      </a:extLst>
                    </a:gridCol>
                  </a:tblGrid>
                  <a:tr h="0">
                    <a:tc>
                      <a:txBody>
                        <a:bodyPr/>
                        <a:lstStyle/>
                        <a:p>
                          <a:pPr algn="ctr"/>
                          <a:r>
                            <a:rPr lang="en-US" sz="1400" b="0" i="0" dirty="0">
                              <a:latin typeface="+mn-lt"/>
                            </a:rPr>
                            <a:t>%</a:t>
                          </a:r>
                          <a:r>
                            <a:rPr lang="en-US" sz="1400" b="0" i="0" baseline="0" dirty="0">
                              <a:latin typeface="+mn-lt"/>
                            </a:rPr>
                            <a:t> SV Energy</a:t>
                          </a:r>
                          <a:endParaRPr lang="en-US" sz="1400" b="0" i="0" dirty="0">
                            <a:latin typeface="+mn-lt"/>
                          </a:endParaRPr>
                        </a:p>
                      </a:txBody>
                      <a:tcPr anchor="ct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400" b="0" i="1" dirty="0" smtClean="0">
                                    <a:latin typeface="Cambria Math" panose="02040503050406030204" pitchFamily="18" charset="0"/>
                                  </a:rPr>
                                  <m:t>𝑀</m:t>
                                </m:r>
                              </m:oMath>
                            </m:oMathPara>
                          </a14:m>
                          <a:endParaRPr lang="en-US" sz="1400" b="0" i="0" dirty="0">
                            <a:latin typeface="+mn-lt"/>
                          </a:endParaRPr>
                        </a:p>
                      </a:txBody>
                      <a:tcPr anchor="ct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US" sz="1400" b="0" i="0" dirty="0">
                              <a:latin typeface="+mn-lt"/>
                            </a:rPr>
                            <a:t>MSE* (%)</a:t>
                          </a:r>
                        </a:p>
                      </a:txBody>
                      <a:tcPr anchor="ctr"/>
                    </a:tc>
                    <a:tc>
                      <a:txBody>
                        <a:bodyPr/>
                        <a:lstStyle/>
                        <a:p>
                          <a:pPr algn="ctr"/>
                          <a:r>
                            <a:rPr lang="en-US" sz="1400" b="0" i="0" dirty="0">
                              <a:latin typeface="+mn-lt"/>
                            </a:rPr>
                            <a:t>CPU</a:t>
                          </a:r>
                          <a:r>
                            <a:rPr lang="en-US" sz="1400" b="0" i="0" baseline="0" dirty="0">
                              <a:latin typeface="+mn-lt"/>
                            </a:rPr>
                            <a:t> time* (s)</a:t>
                          </a:r>
                          <a:endParaRPr lang="en-US" sz="1400" b="0" i="0" dirty="0">
                            <a:latin typeface="+mn-lt"/>
                          </a:endParaRPr>
                        </a:p>
                      </a:txBody>
                      <a:tcPr anchor="ctr"/>
                    </a:tc>
                    <a:extLst>
                      <a:ext uri="{0D108BD9-81ED-4DB2-BD59-A6C34878D82A}">
                        <a16:rowId xmlns:a16="http://schemas.microsoft.com/office/drawing/2014/main" val="1771279892"/>
                      </a:ext>
                    </a:extLst>
                  </a:tr>
                  <a:tr h="0">
                    <a:tc>
                      <a:txBody>
                        <a:bodyPr/>
                        <a:lstStyle/>
                        <a:p>
                          <a:pPr algn="ctr"/>
                          <a:r>
                            <a:rPr lang="en-US" sz="1400" dirty="0"/>
                            <a:t>95</a:t>
                          </a:r>
                        </a:p>
                      </a:txBody>
                      <a:tcPr anchor="ctr"/>
                    </a:tc>
                    <a:tc>
                      <a:txBody>
                        <a:bodyPr/>
                        <a:lstStyle/>
                        <a:p>
                          <a:pPr algn="ctr"/>
                          <a:r>
                            <a:rPr lang="en-US" sz="1400" dirty="0">
                              <a:latin typeface="+mn-lt"/>
                            </a:rPr>
                            <a:t>69</a:t>
                          </a:r>
                        </a:p>
                      </a:txBody>
                      <a:tcPr anchor="ctr"/>
                    </a:tc>
                    <a:tc>
                      <a:txBody>
                        <a:bodyPr/>
                        <a:lstStyle/>
                        <a:p>
                          <a:pPr algn="ctr"/>
                          <a:r>
                            <a:rPr lang="en-US" sz="1400" dirty="0">
                              <a:latin typeface="+mn-lt"/>
                            </a:rPr>
                            <a:t>1.1</a:t>
                          </a:r>
                        </a:p>
                      </a:txBody>
                      <a:tcPr anchor="ctr"/>
                    </a:tc>
                    <a:tc>
                      <a:txBody>
                        <a:bodyPr/>
                        <a:lstStyle/>
                        <a:p>
                          <a:pPr algn="ctr"/>
                          <a:r>
                            <a:rPr lang="en-US" sz="1400" dirty="0">
                              <a:latin typeface="+mn-lt"/>
                            </a:rPr>
                            <a:t>138</a:t>
                          </a:r>
                        </a:p>
                      </a:txBody>
                      <a:tcPr anchor="ctr"/>
                    </a:tc>
                    <a:extLst>
                      <a:ext uri="{0D108BD9-81ED-4DB2-BD59-A6C34878D82A}">
                        <a16:rowId xmlns:a16="http://schemas.microsoft.com/office/drawing/2014/main" val="1084344374"/>
                      </a:ext>
                    </a:extLst>
                  </a:tr>
                  <a:tr h="0">
                    <a:tc>
                      <a:txBody>
                        <a:bodyPr/>
                        <a:lstStyle/>
                        <a:p>
                          <a:pPr algn="ctr"/>
                          <a:r>
                            <a:rPr lang="en-US" sz="1400" dirty="0"/>
                            <a:t>99</a:t>
                          </a:r>
                        </a:p>
                      </a:txBody>
                      <a:tcPr anchor="ctr"/>
                    </a:tc>
                    <a:tc>
                      <a:txBody>
                        <a:bodyPr/>
                        <a:lstStyle/>
                        <a:p>
                          <a:pPr algn="ctr"/>
                          <a:r>
                            <a:rPr lang="en-US" sz="1400" dirty="0">
                              <a:latin typeface="+mn-lt"/>
                            </a:rPr>
                            <a:t>177</a:t>
                          </a:r>
                        </a:p>
                      </a:txBody>
                      <a:tcPr anchor="ctr"/>
                    </a:tc>
                    <a:tc>
                      <a:txBody>
                        <a:bodyPr/>
                        <a:lstStyle/>
                        <a:p>
                          <a:pPr algn="ctr"/>
                          <a:r>
                            <a:rPr lang="en-US" sz="1400" dirty="0">
                              <a:latin typeface="+mn-lt"/>
                            </a:rPr>
                            <a:t>0.17</a:t>
                          </a:r>
                        </a:p>
                      </a:txBody>
                      <a:tcPr anchor="ctr"/>
                    </a:tc>
                    <a:tc>
                      <a:txBody>
                        <a:bodyPr/>
                        <a:lstStyle/>
                        <a:p>
                          <a:pPr algn="ctr"/>
                          <a:r>
                            <a:rPr lang="en-US" sz="1400" dirty="0">
                              <a:latin typeface="+mn-lt"/>
                            </a:rPr>
                            <a:t>447</a:t>
                          </a:r>
                        </a:p>
                      </a:txBody>
                      <a:tcPr anchor="ctr"/>
                    </a:tc>
                    <a:extLst>
                      <a:ext uri="{0D108BD9-81ED-4DB2-BD59-A6C34878D82A}">
                        <a16:rowId xmlns:a16="http://schemas.microsoft.com/office/drawing/2014/main" val="141860015"/>
                      </a:ext>
                    </a:extLst>
                  </a:tr>
                </a:tbl>
              </a:graphicData>
            </a:graphic>
          </p:graphicFrame>
        </mc:Choice>
        <mc:Fallback xmlns="">
          <p:graphicFrame>
            <p:nvGraphicFramePr>
              <p:cNvPr id="29" name="Table 7">
                <a:extLst>
                  <a:ext uri="{FF2B5EF4-FFF2-40B4-BE49-F238E27FC236}">
                    <a16:creationId xmlns:a16="http://schemas.microsoft.com/office/drawing/2014/main" id="{5C56D2F0-5528-4120-8A78-03A02ACA7261}"/>
                  </a:ext>
                </a:extLst>
              </p:cNvPr>
              <p:cNvGraphicFramePr>
                <a:graphicFrameLocks noGrp="1"/>
              </p:cNvGraphicFramePr>
              <p:nvPr>
                <p:extLst>
                  <p:ext uri="{D42A27DB-BD31-4B8C-83A1-F6EECF244321}">
                    <p14:modId xmlns:p14="http://schemas.microsoft.com/office/powerpoint/2010/main" val="2280520677"/>
                  </p:ext>
                </p:extLst>
              </p:nvPr>
            </p:nvGraphicFramePr>
            <p:xfrm>
              <a:off x="8502508" y="2771267"/>
              <a:ext cx="3389784" cy="1127760"/>
            </p:xfrm>
            <a:graphic>
              <a:graphicData uri="http://schemas.openxmlformats.org/drawingml/2006/table">
                <a:tbl>
                  <a:tblPr firstRow="1" bandRow="1">
                    <a:tableStyleId>{5C22544A-7EE6-4342-B048-85BDC9FD1C3A}</a:tableStyleId>
                  </a:tblPr>
                  <a:tblGrid>
                    <a:gridCol w="1060667">
                      <a:extLst>
                        <a:ext uri="{9D8B030D-6E8A-4147-A177-3AD203B41FA5}">
                          <a16:colId xmlns:a16="http://schemas.microsoft.com/office/drawing/2014/main" val="32633393"/>
                        </a:ext>
                      </a:extLst>
                    </a:gridCol>
                    <a:gridCol w="466796">
                      <a:extLst>
                        <a:ext uri="{9D8B030D-6E8A-4147-A177-3AD203B41FA5}">
                          <a16:colId xmlns:a16="http://schemas.microsoft.com/office/drawing/2014/main" val="2585095201"/>
                        </a:ext>
                      </a:extLst>
                    </a:gridCol>
                    <a:gridCol w="751568">
                      <a:extLst>
                        <a:ext uri="{9D8B030D-6E8A-4147-A177-3AD203B41FA5}">
                          <a16:colId xmlns:a16="http://schemas.microsoft.com/office/drawing/2014/main" val="201237497"/>
                        </a:ext>
                      </a:extLst>
                    </a:gridCol>
                    <a:gridCol w="1110753">
                      <a:extLst>
                        <a:ext uri="{9D8B030D-6E8A-4147-A177-3AD203B41FA5}">
                          <a16:colId xmlns:a16="http://schemas.microsoft.com/office/drawing/2014/main" val="2331536176"/>
                        </a:ext>
                      </a:extLst>
                    </a:gridCol>
                  </a:tblGrid>
                  <a:tr h="518160">
                    <a:tc>
                      <a:txBody>
                        <a:bodyPr/>
                        <a:lstStyle/>
                        <a:p>
                          <a:pPr algn="ctr"/>
                          <a:r>
                            <a:rPr lang="en-US" sz="1400" b="0" i="0" dirty="0">
                              <a:latin typeface="+mn-lt"/>
                            </a:rPr>
                            <a:t>%</a:t>
                          </a:r>
                          <a:r>
                            <a:rPr lang="en-US" sz="1400" b="0" i="0" baseline="0" dirty="0">
                              <a:latin typeface="+mn-lt"/>
                            </a:rPr>
                            <a:t> SV Energy</a:t>
                          </a:r>
                          <a:endParaRPr lang="en-US" sz="1400" b="0" i="0" dirty="0">
                            <a:latin typeface="+mn-lt"/>
                          </a:endParaRPr>
                        </a:p>
                      </a:txBody>
                      <a:tcPr anchor="ctr"/>
                    </a:tc>
                    <a:tc>
                      <a:txBody>
                        <a:bodyPr/>
                        <a:lstStyle/>
                        <a:p>
                          <a:endParaRPr lang="en-US"/>
                        </a:p>
                      </a:txBody>
                      <a:tcPr anchor="ctr">
                        <a:blipFill>
                          <a:blip r:embed="rId9"/>
                          <a:stretch>
                            <a:fillRect l="-227273" t="-2353" r="-403896" b="-129412"/>
                          </a:stretch>
                        </a:blip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US" sz="1400" b="0" i="0" dirty="0">
                              <a:latin typeface="+mn-lt"/>
                            </a:rPr>
                            <a:t>MSE* (%)</a:t>
                          </a:r>
                        </a:p>
                      </a:txBody>
                      <a:tcPr anchor="ctr"/>
                    </a:tc>
                    <a:tc>
                      <a:txBody>
                        <a:bodyPr/>
                        <a:lstStyle/>
                        <a:p>
                          <a:pPr algn="ctr"/>
                          <a:r>
                            <a:rPr lang="en-US" sz="1400" b="0" i="0" dirty="0">
                              <a:latin typeface="+mn-lt"/>
                            </a:rPr>
                            <a:t>CPU</a:t>
                          </a:r>
                          <a:r>
                            <a:rPr lang="en-US" sz="1400" b="0" i="0" baseline="0" dirty="0">
                              <a:latin typeface="+mn-lt"/>
                            </a:rPr>
                            <a:t> time* (s)</a:t>
                          </a:r>
                          <a:endParaRPr lang="en-US" sz="1400" b="0" i="0" dirty="0">
                            <a:latin typeface="+mn-lt"/>
                          </a:endParaRPr>
                        </a:p>
                      </a:txBody>
                      <a:tcPr anchor="ctr"/>
                    </a:tc>
                    <a:extLst>
                      <a:ext uri="{0D108BD9-81ED-4DB2-BD59-A6C34878D82A}">
                        <a16:rowId xmlns:a16="http://schemas.microsoft.com/office/drawing/2014/main" val="1771279892"/>
                      </a:ext>
                    </a:extLst>
                  </a:tr>
                  <a:tr h="304800">
                    <a:tc>
                      <a:txBody>
                        <a:bodyPr/>
                        <a:lstStyle/>
                        <a:p>
                          <a:pPr algn="ctr"/>
                          <a:r>
                            <a:rPr lang="en-US" sz="1400" dirty="0"/>
                            <a:t>95</a:t>
                          </a:r>
                        </a:p>
                      </a:txBody>
                      <a:tcPr anchor="ctr"/>
                    </a:tc>
                    <a:tc>
                      <a:txBody>
                        <a:bodyPr/>
                        <a:lstStyle/>
                        <a:p>
                          <a:pPr algn="ctr"/>
                          <a:r>
                            <a:rPr lang="en-US" sz="1400" dirty="0">
                              <a:latin typeface="+mn-lt"/>
                            </a:rPr>
                            <a:t>69</a:t>
                          </a:r>
                        </a:p>
                      </a:txBody>
                      <a:tcPr anchor="ctr"/>
                    </a:tc>
                    <a:tc>
                      <a:txBody>
                        <a:bodyPr/>
                        <a:lstStyle/>
                        <a:p>
                          <a:pPr algn="ctr"/>
                          <a:r>
                            <a:rPr lang="en-US" sz="1400" dirty="0">
                              <a:latin typeface="+mn-lt"/>
                            </a:rPr>
                            <a:t>1.1</a:t>
                          </a:r>
                        </a:p>
                      </a:txBody>
                      <a:tcPr anchor="ctr"/>
                    </a:tc>
                    <a:tc>
                      <a:txBody>
                        <a:bodyPr/>
                        <a:lstStyle/>
                        <a:p>
                          <a:pPr algn="ctr"/>
                          <a:r>
                            <a:rPr lang="en-US" sz="1400" dirty="0">
                              <a:latin typeface="+mn-lt"/>
                            </a:rPr>
                            <a:t>138</a:t>
                          </a:r>
                        </a:p>
                      </a:txBody>
                      <a:tcPr anchor="ctr"/>
                    </a:tc>
                    <a:extLst>
                      <a:ext uri="{0D108BD9-81ED-4DB2-BD59-A6C34878D82A}">
                        <a16:rowId xmlns:a16="http://schemas.microsoft.com/office/drawing/2014/main" val="1084344374"/>
                      </a:ext>
                    </a:extLst>
                  </a:tr>
                  <a:tr h="304800">
                    <a:tc>
                      <a:txBody>
                        <a:bodyPr/>
                        <a:lstStyle/>
                        <a:p>
                          <a:pPr algn="ctr"/>
                          <a:r>
                            <a:rPr lang="en-US" sz="1400" dirty="0"/>
                            <a:t>99</a:t>
                          </a:r>
                        </a:p>
                      </a:txBody>
                      <a:tcPr anchor="ctr"/>
                    </a:tc>
                    <a:tc>
                      <a:txBody>
                        <a:bodyPr/>
                        <a:lstStyle/>
                        <a:p>
                          <a:pPr algn="ctr"/>
                          <a:r>
                            <a:rPr lang="en-US" sz="1400" dirty="0">
                              <a:latin typeface="+mn-lt"/>
                            </a:rPr>
                            <a:t>177</a:t>
                          </a:r>
                        </a:p>
                      </a:txBody>
                      <a:tcPr anchor="ctr"/>
                    </a:tc>
                    <a:tc>
                      <a:txBody>
                        <a:bodyPr/>
                        <a:lstStyle/>
                        <a:p>
                          <a:pPr algn="ctr"/>
                          <a:r>
                            <a:rPr lang="en-US" sz="1400" dirty="0">
                              <a:latin typeface="+mn-lt"/>
                            </a:rPr>
                            <a:t>0.17</a:t>
                          </a:r>
                        </a:p>
                      </a:txBody>
                      <a:tcPr anchor="ctr"/>
                    </a:tc>
                    <a:tc>
                      <a:txBody>
                        <a:bodyPr/>
                        <a:lstStyle/>
                        <a:p>
                          <a:pPr algn="ctr"/>
                          <a:r>
                            <a:rPr lang="en-US" sz="1400" dirty="0">
                              <a:latin typeface="+mn-lt"/>
                            </a:rPr>
                            <a:t>447</a:t>
                          </a:r>
                        </a:p>
                      </a:txBody>
                      <a:tcPr anchor="ctr"/>
                    </a:tc>
                    <a:extLst>
                      <a:ext uri="{0D108BD9-81ED-4DB2-BD59-A6C34878D82A}">
                        <a16:rowId xmlns:a16="http://schemas.microsoft.com/office/drawing/2014/main" val="141860015"/>
                      </a:ext>
                    </a:extLst>
                  </a:tr>
                </a:tbl>
              </a:graphicData>
            </a:graphic>
          </p:graphicFrame>
        </mc:Fallback>
      </mc:AlternateContent>
      <p:sp>
        <p:nvSpPr>
          <p:cNvPr id="3" name="TextBox 2"/>
          <p:cNvSpPr txBox="1"/>
          <p:nvPr/>
        </p:nvSpPr>
        <p:spPr>
          <a:xfrm>
            <a:off x="8379646" y="3926459"/>
            <a:ext cx="3730353" cy="307777"/>
          </a:xfrm>
          <a:prstGeom prst="rect">
            <a:avLst/>
          </a:prstGeom>
          <a:noFill/>
        </p:spPr>
        <p:txBody>
          <a:bodyPr wrap="square" rtlCol="0">
            <a:spAutoFit/>
          </a:bodyPr>
          <a:lstStyle/>
          <a:p>
            <a:r>
              <a:rPr lang="en-US" sz="1400" dirty="0"/>
              <a:t>* Numbers in table are w/o hyper-reduction</a:t>
            </a:r>
          </a:p>
        </p:txBody>
      </p:sp>
      <p:pic>
        <p:nvPicPr>
          <p:cNvPr id="8" name="Picture 7">
            <a:extLst>
              <a:ext uri="{FF2B5EF4-FFF2-40B4-BE49-F238E27FC236}">
                <a16:creationId xmlns:a16="http://schemas.microsoft.com/office/drawing/2014/main" id="{71E5D083-4DEE-A448-FD65-D8EB696FA443}"/>
              </a:ext>
            </a:extLst>
          </p:cNvPr>
          <p:cNvPicPr>
            <a:picLocks noChangeAspect="1"/>
          </p:cNvPicPr>
          <p:nvPr/>
        </p:nvPicPr>
        <p:blipFill>
          <a:blip r:embed="rId10"/>
          <a:stretch>
            <a:fillRect/>
          </a:stretch>
        </p:blipFill>
        <p:spPr>
          <a:xfrm>
            <a:off x="8364750" y="4234236"/>
            <a:ext cx="3379937" cy="2534952"/>
          </a:xfrm>
          <a:prstGeom prst="rect">
            <a:avLst/>
          </a:prstGeom>
        </p:spPr>
      </p:pic>
    </p:spTree>
    <p:extLst>
      <p:ext uri="{BB962C8B-B14F-4D97-AF65-F5344CB8AC3E}">
        <p14:creationId xmlns:p14="http://schemas.microsoft.com/office/powerpoint/2010/main" val="336682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rom_rom_rom_rom_99p.mov">
            <a:hlinkClick r:id="" action="ppaction://media"/>
            <a:extLst>
              <a:ext uri="{FF2B5EF4-FFF2-40B4-BE49-F238E27FC236}">
                <a16:creationId xmlns:a16="http://schemas.microsoft.com/office/drawing/2014/main" id="{05604C34-6581-E1D0-24EC-085E7C60776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336828" y="639957"/>
            <a:ext cx="5056415" cy="3792311"/>
          </a:xfrm>
          <a:prstGeom prst="rect">
            <a:avLst/>
          </a:prstGeom>
        </p:spPr>
      </p:pic>
      <p:pic>
        <p:nvPicPr>
          <p:cNvPr id="87" name="rom_rom_rom_rom_95p.mov">
            <a:hlinkClick r:id="" action="ppaction://media"/>
            <a:extLst>
              <a:ext uri="{FF2B5EF4-FFF2-40B4-BE49-F238E27FC236}">
                <a16:creationId xmlns:a16="http://schemas.microsoft.com/office/drawing/2014/main" id="{0C67FB09-F1EB-A263-6219-D65B8148861D}"/>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1938419" y="635253"/>
            <a:ext cx="5056415" cy="3792311"/>
          </a:xfrm>
          <a:prstGeom prst="rect">
            <a:avLst/>
          </a:prstGeom>
        </p:spPr>
      </p:pic>
      <p:sp>
        <p:nvSpPr>
          <p:cNvPr id="2" name="Title 1">
            <a:extLst>
              <a:ext uri="{FF2B5EF4-FFF2-40B4-BE49-F238E27FC236}">
                <a16:creationId xmlns:a16="http://schemas.microsoft.com/office/drawing/2014/main" id="{5E6C1C89-F316-1527-F5E4-A02D2E4E2D09}"/>
              </a:ext>
            </a:extLst>
          </p:cNvPr>
          <p:cNvSpPr>
            <a:spLocks noGrp="1"/>
          </p:cNvSpPr>
          <p:nvPr>
            <p:ph type="title"/>
          </p:nvPr>
        </p:nvSpPr>
        <p:spPr>
          <a:xfrm>
            <a:off x="614724" y="236643"/>
            <a:ext cx="10058400" cy="711392"/>
          </a:xfrm>
          <a:solidFill>
            <a:schemeClr val="bg1"/>
          </a:solidFill>
        </p:spPr>
        <p:txBody>
          <a:bodyPr/>
          <a:lstStyle/>
          <a:p>
            <a:r>
              <a:rPr lang="en-US" dirty="0"/>
              <a:t>All-ROM Coupling</a:t>
            </a:r>
            <a:br>
              <a:rPr lang="en-US" dirty="0"/>
            </a:br>
            <a:endParaRPr lang="en-US" dirty="0"/>
          </a:p>
        </p:txBody>
      </p:sp>
      <p:sp>
        <p:nvSpPr>
          <p:cNvPr id="4" name="Slide Number Placeholder 3">
            <a:extLst>
              <a:ext uri="{FF2B5EF4-FFF2-40B4-BE49-F238E27FC236}">
                <a16:creationId xmlns:a16="http://schemas.microsoft.com/office/drawing/2014/main" id="{4B1B73F2-1AE5-8585-D5E3-8412154559B1}"/>
              </a:ext>
            </a:extLst>
          </p:cNvPr>
          <p:cNvSpPr>
            <a:spLocks noGrp="1"/>
          </p:cNvSpPr>
          <p:nvPr>
            <p:ph type="sldNum" sz="quarter" idx="12"/>
          </p:nvPr>
        </p:nvSpPr>
        <p:spPr/>
        <p:txBody>
          <a:bodyPr/>
          <a:lstStyle/>
          <a:p>
            <a:fld id="{6113E31D-E2AB-40D1-8B51-AFA5AFEF393A}" type="slidenum">
              <a:rPr lang="en-US" smtClean="0"/>
              <a:t>79</a:t>
            </a:fld>
            <a:endParaRPr lang="en-US" dirty="0"/>
          </a:p>
        </p:txBody>
      </p:sp>
      <p:grpSp>
        <p:nvGrpSpPr>
          <p:cNvPr id="35" name="Group 34">
            <a:extLst>
              <a:ext uri="{FF2B5EF4-FFF2-40B4-BE49-F238E27FC236}">
                <a16:creationId xmlns:a16="http://schemas.microsoft.com/office/drawing/2014/main" id="{C00B76EF-1A0D-3BEA-F980-6C6F1B4B7967}"/>
              </a:ext>
            </a:extLst>
          </p:cNvPr>
          <p:cNvGrpSpPr/>
          <p:nvPr/>
        </p:nvGrpSpPr>
        <p:grpSpPr>
          <a:xfrm>
            <a:off x="10014857" y="4760035"/>
            <a:ext cx="1989947" cy="1949858"/>
            <a:chOff x="10014857" y="4760035"/>
            <a:chExt cx="1989947" cy="1949858"/>
          </a:xfrm>
        </p:grpSpPr>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632A491E-1E4D-604D-8597-DE86E5A45FC7}"/>
                    </a:ext>
                  </a:extLst>
                </p:cNvPr>
                <p:cNvSpPr/>
                <p:nvPr/>
              </p:nvSpPr>
              <p:spPr>
                <a:xfrm>
                  <a:off x="10426361" y="5147656"/>
                  <a:ext cx="785330" cy="740856"/>
                </a:xfrm>
                <a:prstGeom prst="rect">
                  <a:avLst/>
                </a:prstGeom>
                <a:solidFill>
                  <a:srgbClr val="126FB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800" b="0" i="1" smtClean="0">
                                <a:solidFill>
                                  <a:schemeClr val="tx1"/>
                                </a:solidFill>
                                <a:latin typeface="Cambria Math" panose="02040503050406030204" pitchFamily="18" charset="0"/>
                                <a:ea typeface="Cambria Math" panose="02040503050406030204" pitchFamily="18" charset="0"/>
                              </a:rPr>
                            </m:ctrlPr>
                          </m:sSubPr>
                          <m:e>
                            <m:r>
                              <m:rPr>
                                <m:sty m:val="p"/>
                              </m:rPr>
                              <a:rPr lang="el-GR" sz="1800" i="1" smtClean="0">
                                <a:solidFill>
                                  <a:schemeClr val="tx1"/>
                                </a:solidFill>
                                <a:latin typeface="Cambria Math" panose="02040503050406030204" pitchFamily="18" charset="0"/>
                                <a:ea typeface="Cambria Math" panose="02040503050406030204" pitchFamily="18" charset="0"/>
                              </a:rPr>
                              <m:t>Ω</m:t>
                            </m:r>
                          </m:e>
                          <m:sub>
                            <m:r>
                              <a:rPr lang="en-US" sz="1800" b="0" i="1" smtClean="0">
                                <a:solidFill>
                                  <a:schemeClr val="tx1"/>
                                </a:solidFill>
                                <a:latin typeface="Cambria Math" panose="02040503050406030204" pitchFamily="18" charset="0"/>
                                <a:ea typeface="Cambria Math" panose="02040503050406030204" pitchFamily="18" charset="0"/>
                              </a:rPr>
                              <m:t>1</m:t>
                            </m:r>
                          </m:sub>
                        </m:sSub>
                      </m:oMath>
                    </m:oMathPara>
                  </a14:m>
                  <a:endParaRPr lang="en-US" dirty="0">
                    <a:solidFill>
                      <a:schemeClr val="tx1"/>
                    </a:solidFill>
                  </a:endParaRPr>
                </a:p>
              </p:txBody>
            </p:sp>
          </mc:Choice>
          <mc:Fallback xmlns="">
            <p:sp>
              <p:nvSpPr>
                <p:cNvPr id="36" name="Rectangle 35">
                  <a:extLst>
                    <a:ext uri="{FF2B5EF4-FFF2-40B4-BE49-F238E27FC236}">
                      <a16:creationId xmlns:a16="http://schemas.microsoft.com/office/drawing/2014/main" id="{632A491E-1E4D-604D-8597-DE86E5A45FC7}"/>
                    </a:ext>
                  </a:extLst>
                </p:cNvPr>
                <p:cNvSpPr>
                  <a:spLocks noRot="1" noChangeAspect="1" noMove="1" noResize="1" noEditPoints="1" noAdjustHandles="1" noChangeArrowheads="1" noChangeShapeType="1" noTextEdit="1"/>
                </p:cNvSpPr>
                <p:nvPr/>
              </p:nvSpPr>
              <p:spPr>
                <a:xfrm>
                  <a:off x="10426361" y="5147656"/>
                  <a:ext cx="785330" cy="740856"/>
                </a:xfrm>
                <a:prstGeom prst="rect">
                  <a:avLst/>
                </a:prstGeom>
                <a:blipFill>
                  <a:blip r:embed="rId13"/>
                  <a:stretch>
                    <a:fillRect/>
                  </a:stretch>
                </a:blipFill>
                <a:ln>
                  <a:noFill/>
                </a:ln>
              </p:spPr>
              <p:txBody>
                <a:bodyPr/>
                <a:lstStyle/>
                <a:p>
                  <a:r>
                    <a:rPr lang="en-US">
                      <a:noFill/>
                    </a:rPr>
                    <a:t> </a:t>
                  </a:r>
                </a:p>
              </p:txBody>
            </p:sp>
          </mc:Fallback>
        </mc:AlternateContent>
        <p:cxnSp>
          <p:nvCxnSpPr>
            <p:cNvPr id="37" name="Straight Connector 36">
              <a:extLst>
                <a:ext uri="{FF2B5EF4-FFF2-40B4-BE49-F238E27FC236}">
                  <a16:creationId xmlns:a16="http://schemas.microsoft.com/office/drawing/2014/main" id="{87F45BF4-D69A-9C71-5588-181C74D9438D}"/>
                </a:ext>
              </a:extLst>
            </p:cNvPr>
            <p:cNvCxnSpPr/>
            <p:nvPr/>
          </p:nvCxnSpPr>
          <p:spPr>
            <a:xfrm>
              <a:off x="10442890" y="5144021"/>
              <a:ext cx="124827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A71DC68B-5E8B-A873-6CEC-18079F078778}"/>
                    </a:ext>
                  </a:extLst>
                </p:cNvPr>
                <p:cNvSpPr txBox="1"/>
                <p:nvPr/>
              </p:nvSpPr>
              <p:spPr>
                <a:xfrm>
                  <a:off x="10999972" y="4904909"/>
                  <a:ext cx="156132"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chemeClr val="tx1"/>
                            </a:solidFill>
                            <a:latin typeface="Cambria Math" panose="02040503050406030204" pitchFamily="18" charset="0"/>
                            <a:ea typeface="Cambria Math" panose="02040503050406030204" pitchFamily="18" charset="0"/>
                          </a:rPr>
                          <m:t>𝑥</m:t>
                        </m:r>
                      </m:oMath>
                    </m:oMathPara>
                  </a14:m>
                  <a:endParaRPr lang="en-US" sz="1400" dirty="0">
                    <a:solidFill>
                      <a:schemeClr val="tx1"/>
                    </a:solidFill>
                  </a:endParaRPr>
                </a:p>
              </p:txBody>
            </p:sp>
          </mc:Choice>
          <mc:Fallback xmlns="">
            <p:sp>
              <p:nvSpPr>
                <p:cNvPr id="38" name="TextBox 37">
                  <a:extLst>
                    <a:ext uri="{FF2B5EF4-FFF2-40B4-BE49-F238E27FC236}">
                      <a16:creationId xmlns:a16="http://schemas.microsoft.com/office/drawing/2014/main" id="{A71DC68B-5E8B-A873-6CEC-18079F078778}"/>
                    </a:ext>
                  </a:extLst>
                </p:cNvPr>
                <p:cNvSpPr txBox="1">
                  <a:spLocks noRot="1" noChangeAspect="1" noMove="1" noResize="1" noEditPoints="1" noAdjustHandles="1" noChangeArrowheads="1" noChangeShapeType="1" noTextEdit="1"/>
                </p:cNvSpPr>
                <p:nvPr/>
              </p:nvSpPr>
              <p:spPr>
                <a:xfrm>
                  <a:off x="10999972" y="4904909"/>
                  <a:ext cx="156132" cy="215444"/>
                </a:xfrm>
                <a:prstGeom prst="rect">
                  <a:avLst/>
                </a:prstGeom>
                <a:blipFill>
                  <a:blip r:embed="rId14"/>
                  <a:stretch>
                    <a:fillRect l="-7143" r="-7143" b="-5556"/>
                  </a:stretch>
                </a:blipFill>
              </p:spPr>
              <p:txBody>
                <a:bodyPr/>
                <a:lstStyle/>
                <a:p>
                  <a:r>
                    <a:rPr lang="en-US">
                      <a:noFill/>
                    </a:rPr>
                    <a:t> </a:t>
                  </a:r>
                </a:p>
              </p:txBody>
            </p:sp>
          </mc:Fallback>
        </mc:AlternateContent>
        <p:sp>
          <p:nvSpPr>
            <p:cNvPr id="39" name="TextBox 38">
              <a:extLst>
                <a:ext uri="{FF2B5EF4-FFF2-40B4-BE49-F238E27FC236}">
                  <a16:creationId xmlns:a16="http://schemas.microsoft.com/office/drawing/2014/main" id="{60556CDC-7930-27DE-BC98-AE3AA334BD94}"/>
                </a:ext>
              </a:extLst>
            </p:cNvPr>
            <p:cNvSpPr txBox="1"/>
            <p:nvPr/>
          </p:nvSpPr>
          <p:spPr>
            <a:xfrm>
              <a:off x="10303503" y="4838875"/>
              <a:ext cx="272220"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0</a:t>
              </a:r>
            </a:p>
          </p:txBody>
        </p:sp>
        <p:sp>
          <p:nvSpPr>
            <p:cNvPr id="40" name="TextBox 39">
              <a:extLst>
                <a:ext uri="{FF2B5EF4-FFF2-40B4-BE49-F238E27FC236}">
                  <a16:creationId xmlns:a16="http://schemas.microsoft.com/office/drawing/2014/main" id="{A79E0853-74FE-0935-0546-18330C13FF24}"/>
                </a:ext>
              </a:extLst>
            </p:cNvPr>
            <p:cNvSpPr txBox="1"/>
            <p:nvPr/>
          </p:nvSpPr>
          <p:spPr>
            <a:xfrm>
              <a:off x="11454152" y="4838874"/>
              <a:ext cx="550652"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100</a:t>
              </a:r>
            </a:p>
          </p:txBody>
        </p:sp>
        <p:cxnSp>
          <p:nvCxnSpPr>
            <p:cNvPr id="41" name="Straight Connector 40">
              <a:extLst>
                <a:ext uri="{FF2B5EF4-FFF2-40B4-BE49-F238E27FC236}">
                  <a16:creationId xmlns:a16="http://schemas.microsoft.com/office/drawing/2014/main" id="{376B07C9-C8DC-A216-1BDD-A38D2D33238D}"/>
                </a:ext>
              </a:extLst>
            </p:cNvPr>
            <p:cNvCxnSpPr/>
            <p:nvPr/>
          </p:nvCxnSpPr>
          <p:spPr>
            <a:xfrm>
              <a:off x="10434344" y="5086382"/>
              <a:ext cx="0" cy="9679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F13B7976-CA78-F1B6-4C19-7AB0026A1660}"/>
                </a:ext>
              </a:extLst>
            </p:cNvPr>
            <p:cNvCxnSpPr/>
            <p:nvPr/>
          </p:nvCxnSpPr>
          <p:spPr>
            <a:xfrm>
              <a:off x="11682617" y="5086382"/>
              <a:ext cx="0" cy="9679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3" name="Rectangle 42">
              <a:extLst>
                <a:ext uri="{FF2B5EF4-FFF2-40B4-BE49-F238E27FC236}">
                  <a16:creationId xmlns:a16="http://schemas.microsoft.com/office/drawing/2014/main" id="{5A1CC89A-B321-5D48-AB26-74F3B361EEDB}"/>
                </a:ext>
              </a:extLst>
            </p:cNvPr>
            <p:cNvSpPr/>
            <p:nvPr/>
          </p:nvSpPr>
          <p:spPr>
            <a:xfrm>
              <a:off x="10014857" y="4760035"/>
              <a:ext cx="1905514" cy="194985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44" name="Group 43">
              <a:extLst>
                <a:ext uri="{FF2B5EF4-FFF2-40B4-BE49-F238E27FC236}">
                  <a16:creationId xmlns:a16="http://schemas.microsoft.com/office/drawing/2014/main" id="{6374B862-0AA3-F356-8607-8C89174AE9B3}"/>
                </a:ext>
              </a:extLst>
            </p:cNvPr>
            <p:cNvGrpSpPr/>
            <p:nvPr/>
          </p:nvGrpSpPr>
          <p:grpSpPr>
            <a:xfrm rot="16200000">
              <a:off x="9702727" y="5624054"/>
              <a:ext cx="1256819" cy="278264"/>
              <a:chOff x="9574372" y="5612483"/>
              <a:chExt cx="1256819" cy="278264"/>
            </a:xfrm>
          </p:grpSpPr>
          <p:cxnSp>
            <p:nvCxnSpPr>
              <p:cNvPr id="48" name="Straight Connector 47">
                <a:extLst>
                  <a:ext uri="{FF2B5EF4-FFF2-40B4-BE49-F238E27FC236}">
                    <a16:creationId xmlns:a16="http://schemas.microsoft.com/office/drawing/2014/main" id="{4D80D0C6-6E85-72F7-D824-3A984FA46DF0}"/>
                  </a:ext>
                </a:extLst>
              </p:cNvPr>
              <p:cNvCxnSpPr>
                <a:cxnSpLocks/>
              </p:cNvCxnSpPr>
              <p:nvPr/>
            </p:nvCxnSpPr>
            <p:spPr>
              <a:xfrm>
                <a:off x="9582918" y="5851595"/>
                <a:ext cx="124827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435D0564-074D-B149-CAF8-B22A5D142F23}"/>
                      </a:ext>
                    </a:extLst>
                  </p:cNvPr>
                  <p:cNvSpPr txBox="1"/>
                  <p:nvPr/>
                </p:nvSpPr>
                <p:spPr>
                  <a:xfrm>
                    <a:off x="10160894" y="5612483"/>
                    <a:ext cx="16030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chemeClr val="tx1"/>
                              </a:solidFill>
                              <a:latin typeface="Cambria Math" panose="02040503050406030204" pitchFamily="18" charset="0"/>
                              <a:ea typeface="Cambria Math" panose="02040503050406030204" pitchFamily="18" charset="0"/>
                            </a:rPr>
                            <m:t>𝑦</m:t>
                          </m:r>
                        </m:oMath>
                      </m:oMathPara>
                    </a14:m>
                    <a:endParaRPr lang="en-US" sz="1400" dirty="0">
                      <a:solidFill>
                        <a:schemeClr val="tx1"/>
                      </a:solidFill>
                    </a:endParaRPr>
                  </a:p>
                </p:txBody>
              </p:sp>
            </mc:Choice>
            <mc:Fallback xmlns="">
              <p:sp>
                <p:nvSpPr>
                  <p:cNvPr id="49" name="TextBox 48">
                    <a:extLst>
                      <a:ext uri="{FF2B5EF4-FFF2-40B4-BE49-F238E27FC236}">
                        <a16:creationId xmlns:a16="http://schemas.microsoft.com/office/drawing/2014/main" id="{435D0564-074D-B149-CAF8-B22A5D142F23}"/>
                      </a:ext>
                    </a:extLst>
                  </p:cNvPr>
                  <p:cNvSpPr txBox="1">
                    <a:spLocks noRot="1" noChangeAspect="1" noMove="1" noResize="1" noEditPoints="1" noAdjustHandles="1" noChangeArrowheads="1" noChangeShapeType="1" noTextEdit="1"/>
                  </p:cNvSpPr>
                  <p:nvPr/>
                </p:nvSpPr>
                <p:spPr>
                  <a:xfrm>
                    <a:off x="10160894" y="5612483"/>
                    <a:ext cx="160300" cy="215444"/>
                  </a:xfrm>
                  <a:prstGeom prst="rect">
                    <a:avLst/>
                  </a:prstGeom>
                  <a:blipFill>
                    <a:blip r:embed="rId15"/>
                    <a:stretch>
                      <a:fillRect t="-23077" r="-27778" b="-30769"/>
                    </a:stretch>
                  </a:blipFill>
                </p:spPr>
                <p:txBody>
                  <a:bodyPr/>
                  <a:lstStyle/>
                  <a:p>
                    <a:r>
                      <a:rPr lang="en-US">
                        <a:noFill/>
                      </a:rPr>
                      <a:t> </a:t>
                    </a:r>
                  </a:p>
                </p:txBody>
              </p:sp>
            </mc:Fallback>
          </mc:AlternateContent>
          <p:cxnSp>
            <p:nvCxnSpPr>
              <p:cNvPr id="50" name="Straight Connector 49">
                <a:extLst>
                  <a:ext uri="{FF2B5EF4-FFF2-40B4-BE49-F238E27FC236}">
                    <a16:creationId xmlns:a16="http://schemas.microsoft.com/office/drawing/2014/main" id="{C37F425E-1AA0-B422-7126-B7AB51B13E11}"/>
                  </a:ext>
                </a:extLst>
              </p:cNvPr>
              <p:cNvCxnSpPr>
                <a:cxnSpLocks/>
              </p:cNvCxnSpPr>
              <p:nvPr/>
            </p:nvCxnSpPr>
            <p:spPr>
              <a:xfrm>
                <a:off x="9574372" y="5793956"/>
                <a:ext cx="0" cy="9679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719B0A0D-73C9-89FE-E9C7-FC2E16D10B82}"/>
                  </a:ext>
                </a:extLst>
              </p:cNvPr>
              <p:cNvCxnSpPr>
                <a:cxnSpLocks/>
              </p:cNvCxnSpPr>
              <p:nvPr/>
            </p:nvCxnSpPr>
            <p:spPr>
              <a:xfrm>
                <a:off x="10822645" y="5793956"/>
                <a:ext cx="0" cy="9679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5" name="TextBox 44">
              <a:extLst>
                <a:ext uri="{FF2B5EF4-FFF2-40B4-BE49-F238E27FC236}">
                  <a16:creationId xmlns:a16="http://schemas.microsoft.com/office/drawing/2014/main" id="{19CD6F09-74F6-A2BB-59B7-ACE2431780D2}"/>
                </a:ext>
              </a:extLst>
            </p:cNvPr>
            <p:cNvSpPr txBox="1"/>
            <p:nvPr/>
          </p:nvSpPr>
          <p:spPr>
            <a:xfrm rot="16200000">
              <a:off x="10001934" y="6187022"/>
              <a:ext cx="550652"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100</a:t>
              </a:r>
            </a:p>
          </p:txBody>
        </p:sp>
        <p:sp>
          <p:nvSpPr>
            <p:cNvPr id="46" name="TextBox 45">
              <a:extLst>
                <a:ext uri="{FF2B5EF4-FFF2-40B4-BE49-F238E27FC236}">
                  <a16:creationId xmlns:a16="http://schemas.microsoft.com/office/drawing/2014/main" id="{92B79E4E-32A9-0968-4FDD-E5D48CDE84ED}"/>
                </a:ext>
              </a:extLst>
            </p:cNvPr>
            <p:cNvSpPr txBox="1"/>
            <p:nvPr/>
          </p:nvSpPr>
          <p:spPr>
            <a:xfrm rot="16200000">
              <a:off x="10140507" y="4999122"/>
              <a:ext cx="272220"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0</a:t>
              </a:r>
            </a:p>
          </p:txBody>
        </p:sp>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ACE37EF9-D834-D301-C8A3-D968736C1BEE}"/>
                    </a:ext>
                  </a:extLst>
                </p:cNvPr>
                <p:cNvSpPr/>
                <p:nvPr/>
              </p:nvSpPr>
              <p:spPr>
                <a:xfrm>
                  <a:off x="10888230" y="5145508"/>
                  <a:ext cx="785330" cy="740856"/>
                </a:xfrm>
                <a:prstGeom prst="rect">
                  <a:avLst/>
                </a:prstGeom>
                <a:solidFill>
                  <a:srgbClr val="FF800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800" b="0" i="1" smtClean="0">
                                <a:solidFill>
                                  <a:schemeClr val="tx1"/>
                                </a:solidFill>
                                <a:latin typeface="Cambria Math" panose="02040503050406030204" pitchFamily="18" charset="0"/>
                                <a:ea typeface="Cambria Math" panose="02040503050406030204" pitchFamily="18" charset="0"/>
                              </a:rPr>
                            </m:ctrlPr>
                          </m:sSubPr>
                          <m:e>
                            <m:r>
                              <m:rPr>
                                <m:sty m:val="p"/>
                              </m:rPr>
                              <a:rPr lang="el-GR" sz="1800" i="1" smtClean="0">
                                <a:solidFill>
                                  <a:schemeClr val="tx1"/>
                                </a:solidFill>
                                <a:latin typeface="Cambria Math" panose="02040503050406030204" pitchFamily="18" charset="0"/>
                                <a:ea typeface="Cambria Math" panose="02040503050406030204" pitchFamily="18" charset="0"/>
                              </a:rPr>
                              <m:t>Ω</m:t>
                            </m:r>
                          </m:e>
                          <m:sub>
                            <m:r>
                              <a:rPr lang="en-US" sz="1800" b="0" i="1" smtClean="0">
                                <a:solidFill>
                                  <a:schemeClr val="tx1"/>
                                </a:solidFill>
                                <a:latin typeface="Cambria Math" panose="02040503050406030204" pitchFamily="18" charset="0"/>
                                <a:ea typeface="Cambria Math" panose="02040503050406030204" pitchFamily="18" charset="0"/>
                              </a:rPr>
                              <m:t>2</m:t>
                            </m:r>
                          </m:sub>
                        </m:sSub>
                      </m:oMath>
                    </m:oMathPara>
                  </a14:m>
                  <a:endParaRPr lang="en-US" dirty="0">
                    <a:solidFill>
                      <a:schemeClr val="tx1"/>
                    </a:solidFill>
                  </a:endParaRPr>
                </a:p>
              </p:txBody>
            </p:sp>
          </mc:Choice>
          <mc:Fallback xmlns="">
            <p:sp>
              <p:nvSpPr>
                <p:cNvPr id="47" name="Rectangle 46">
                  <a:extLst>
                    <a:ext uri="{FF2B5EF4-FFF2-40B4-BE49-F238E27FC236}">
                      <a16:creationId xmlns:a16="http://schemas.microsoft.com/office/drawing/2014/main" id="{ACE37EF9-D834-D301-C8A3-D968736C1BEE}"/>
                    </a:ext>
                  </a:extLst>
                </p:cNvPr>
                <p:cNvSpPr>
                  <a:spLocks noRot="1" noChangeAspect="1" noMove="1" noResize="1" noEditPoints="1" noAdjustHandles="1" noChangeArrowheads="1" noChangeShapeType="1" noTextEdit="1"/>
                </p:cNvSpPr>
                <p:nvPr/>
              </p:nvSpPr>
              <p:spPr>
                <a:xfrm>
                  <a:off x="10888230" y="5145508"/>
                  <a:ext cx="785330" cy="740856"/>
                </a:xfrm>
                <a:prstGeom prst="rect">
                  <a:avLst/>
                </a:prstGeom>
                <a:blipFill>
                  <a:blip r:embed="rId16"/>
                  <a:stretch>
                    <a:fillRect/>
                  </a:stretch>
                </a:blipFill>
                <a:ln>
                  <a:no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946CDFCB-0101-2EC0-05C1-F98E282E7C5A}"/>
                  </a:ext>
                </a:extLst>
              </p:cNvPr>
              <p:cNvSpPr/>
              <p:nvPr/>
            </p:nvSpPr>
            <p:spPr>
              <a:xfrm>
                <a:off x="10884880" y="5655738"/>
                <a:ext cx="785330" cy="740856"/>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800" b="0" i="1" smtClean="0">
                              <a:solidFill>
                                <a:schemeClr val="tx1"/>
                              </a:solidFill>
                              <a:latin typeface="Cambria Math" panose="02040503050406030204" pitchFamily="18" charset="0"/>
                              <a:ea typeface="Cambria Math" panose="02040503050406030204" pitchFamily="18" charset="0"/>
                            </a:rPr>
                          </m:ctrlPr>
                        </m:sSubPr>
                        <m:e>
                          <m:r>
                            <m:rPr>
                              <m:sty m:val="p"/>
                            </m:rPr>
                            <a:rPr lang="el-GR" sz="1800" i="1" smtClean="0">
                              <a:solidFill>
                                <a:schemeClr val="tx1"/>
                              </a:solidFill>
                              <a:latin typeface="Cambria Math" panose="02040503050406030204" pitchFamily="18" charset="0"/>
                              <a:ea typeface="Cambria Math" panose="02040503050406030204" pitchFamily="18" charset="0"/>
                            </a:rPr>
                            <m:t>Ω</m:t>
                          </m:r>
                        </m:e>
                        <m:sub>
                          <m:r>
                            <a:rPr lang="en-US" sz="1800" b="0" i="1" smtClean="0">
                              <a:solidFill>
                                <a:schemeClr val="tx1"/>
                              </a:solidFill>
                              <a:latin typeface="Cambria Math" panose="02040503050406030204" pitchFamily="18" charset="0"/>
                              <a:ea typeface="Cambria Math" panose="02040503050406030204" pitchFamily="18" charset="0"/>
                            </a:rPr>
                            <m:t>3</m:t>
                          </m:r>
                        </m:sub>
                      </m:sSub>
                    </m:oMath>
                  </m:oMathPara>
                </a14:m>
                <a:endParaRPr lang="en-US" dirty="0">
                  <a:solidFill>
                    <a:schemeClr val="tx1"/>
                  </a:solidFill>
                </a:endParaRPr>
              </a:p>
            </p:txBody>
          </p:sp>
        </mc:Choice>
        <mc:Fallback xmlns="">
          <p:sp>
            <p:nvSpPr>
              <p:cNvPr id="3" name="Rectangle 2">
                <a:extLst>
                  <a:ext uri="{FF2B5EF4-FFF2-40B4-BE49-F238E27FC236}">
                    <a16:creationId xmlns:a16="http://schemas.microsoft.com/office/drawing/2014/main" id="{946CDFCB-0101-2EC0-05C1-F98E282E7C5A}"/>
                  </a:ext>
                </a:extLst>
              </p:cNvPr>
              <p:cNvSpPr>
                <a:spLocks noRot="1" noChangeAspect="1" noMove="1" noResize="1" noEditPoints="1" noAdjustHandles="1" noChangeArrowheads="1" noChangeShapeType="1" noTextEdit="1"/>
              </p:cNvSpPr>
              <p:nvPr/>
            </p:nvSpPr>
            <p:spPr>
              <a:xfrm>
                <a:off x="10884880" y="5655738"/>
                <a:ext cx="785330" cy="740856"/>
              </a:xfrm>
              <a:prstGeom prst="rect">
                <a:avLst/>
              </a:prstGeom>
              <a:blipFill>
                <a:blip r:embed="rId1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424D3488-C5A7-7F32-9A39-D1AB3687AD00}"/>
                  </a:ext>
                </a:extLst>
              </p:cNvPr>
              <p:cNvSpPr/>
              <p:nvPr/>
            </p:nvSpPr>
            <p:spPr>
              <a:xfrm>
                <a:off x="10429395" y="5648591"/>
                <a:ext cx="785330" cy="740856"/>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800" b="0" i="1" smtClean="0">
                              <a:solidFill>
                                <a:schemeClr val="tx1"/>
                              </a:solidFill>
                              <a:latin typeface="Cambria Math" panose="02040503050406030204" pitchFamily="18" charset="0"/>
                              <a:ea typeface="Cambria Math" panose="02040503050406030204" pitchFamily="18" charset="0"/>
                            </a:rPr>
                          </m:ctrlPr>
                        </m:sSubPr>
                        <m:e>
                          <m:r>
                            <m:rPr>
                              <m:sty m:val="p"/>
                            </m:rPr>
                            <a:rPr lang="el-GR" sz="1800" i="1" smtClean="0">
                              <a:solidFill>
                                <a:schemeClr val="tx1"/>
                              </a:solidFill>
                              <a:latin typeface="Cambria Math" panose="02040503050406030204" pitchFamily="18" charset="0"/>
                              <a:ea typeface="Cambria Math" panose="02040503050406030204" pitchFamily="18" charset="0"/>
                            </a:rPr>
                            <m:t>Ω</m:t>
                          </m:r>
                        </m:e>
                        <m:sub>
                          <m:r>
                            <a:rPr lang="en-US" sz="1800" b="0" i="1" smtClean="0">
                              <a:solidFill>
                                <a:schemeClr val="tx1"/>
                              </a:solidFill>
                              <a:latin typeface="Cambria Math" panose="02040503050406030204" pitchFamily="18" charset="0"/>
                              <a:ea typeface="Cambria Math" panose="02040503050406030204" pitchFamily="18" charset="0"/>
                            </a:rPr>
                            <m:t>4</m:t>
                          </m:r>
                        </m:sub>
                      </m:sSub>
                    </m:oMath>
                  </m:oMathPara>
                </a14:m>
                <a:endParaRPr lang="en-US" dirty="0">
                  <a:solidFill>
                    <a:schemeClr val="tx1"/>
                  </a:solidFill>
                </a:endParaRPr>
              </a:p>
            </p:txBody>
          </p:sp>
        </mc:Choice>
        <mc:Fallback xmlns="">
          <p:sp>
            <p:nvSpPr>
              <p:cNvPr id="5" name="Rectangle 4">
                <a:extLst>
                  <a:ext uri="{FF2B5EF4-FFF2-40B4-BE49-F238E27FC236}">
                    <a16:creationId xmlns:a16="http://schemas.microsoft.com/office/drawing/2014/main" id="{424D3488-C5A7-7F32-9A39-D1AB3687AD00}"/>
                  </a:ext>
                </a:extLst>
              </p:cNvPr>
              <p:cNvSpPr>
                <a:spLocks noRot="1" noChangeAspect="1" noMove="1" noResize="1" noEditPoints="1" noAdjustHandles="1" noChangeArrowheads="1" noChangeShapeType="1" noTextEdit="1"/>
              </p:cNvSpPr>
              <p:nvPr/>
            </p:nvSpPr>
            <p:spPr>
              <a:xfrm>
                <a:off x="10429395" y="5648591"/>
                <a:ext cx="785330" cy="740856"/>
              </a:xfrm>
              <a:prstGeom prst="rect">
                <a:avLst/>
              </a:prstGeom>
              <a:blipFill>
                <a:blip r:embed="rId18"/>
                <a:stretch>
                  <a:fillRect/>
                </a:stretch>
              </a:blipFill>
              <a:ln>
                <a:noFill/>
              </a:ln>
            </p:spPr>
            <p:txBody>
              <a:bodyPr/>
              <a:lstStyle/>
              <a:p>
                <a:r>
                  <a:rPr lang="en-US">
                    <a:noFill/>
                  </a:rPr>
                  <a:t> </a:t>
                </a:r>
              </a:p>
            </p:txBody>
          </p:sp>
        </mc:Fallback>
      </mc:AlternateContent>
      <p:sp>
        <p:nvSpPr>
          <p:cNvPr id="54" name="TextBox 18">
            <a:extLst>
              <a:ext uri="{FF2B5EF4-FFF2-40B4-BE49-F238E27FC236}">
                <a16:creationId xmlns:a16="http://schemas.microsoft.com/office/drawing/2014/main" id="{17C11445-3323-DB97-E05C-D1E559368AA5}"/>
              </a:ext>
            </a:extLst>
          </p:cNvPr>
          <p:cNvSpPr txBox="1"/>
          <p:nvPr/>
        </p:nvSpPr>
        <p:spPr>
          <a:xfrm>
            <a:off x="7000953" y="819273"/>
            <a:ext cx="4276592"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i="1" dirty="0"/>
              <a:t>99% Singular Value (SV) Energy Retention</a:t>
            </a:r>
            <a:endParaRPr lang="en-US" sz="1600" dirty="0"/>
          </a:p>
        </p:txBody>
      </p:sp>
      <p:sp>
        <p:nvSpPr>
          <p:cNvPr id="56" name="TextBox 17">
            <a:extLst>
              <a:ext uri="{FF2B5EF4-FFF2-40B4-BE49-F238E27FC236}">
                <a16:creationId xmlns:a16="http://schemas.microsoft.com/office/drawing/2014/main" id="{A57A8DAD-1301-0991-A237-07544C1EA481}"/>
              </a:ext>
            </a:extLst>
          </p:cNvPr>
          <p:cNvSpPr txBox="1"/>
          <p:nvPr/>
        </p:nvSpPr>
        <p:spPr>
          <a:xfrm>
            <a:off x="2711666" y="831955"/>
            <a:ext cx="4061540"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i="1" dirty="0"/>
              <a:t>95% Singular Value (SV) Energy Retention</a:t>
            </a:r>
            <a:endParaRPr lang="en-US" sz="1600" dirty="0"/>
          </a:p>
        </p:txBody>
      </p:sp>
      <p:grpSp>
        <p:nvGrpSpPr>
          <p:cNvPr id="67" name="Group 66">
            <a:extLst>
              <a:ext uri="{FF2B5EF4-FFF2-40B4-BE49-F238E27FC236}">
                <a16:creationId xmlns:a16="http://schemas.microsoft.com/office/drawing/2014/main" id="{450F25E6-A26B-960C-7FD6-BD2935B9CC53}"/>
              </a:ext>
            </a:extLst>
          </p:cNvPr>
          <p:cNvGrpSpPr/>
          <p:nvPr/>
        </p:nvGrpSpPr>
        <p:grpSpPr>
          <a:xfrm>
            <a:off x="484348" y="1421566"/>
            <a:ext cx="1252502" cy="1727427"/>
            <a:chOff x="9275810" y="1215881"/>
            <a:chExt cx="1252502" cy="1727427"/>
          </a:xfrm>
        </p:grpSpPr>
        <p:grpSp>
          <p:nvGrpSpPr>
            <p:cNvPr id="68" name="Group 67">
              <a:extLst>
                <a:ext uri="{FF2B5EF4-FFF2-40B4-BE49-F238E27FC236}">
                  <a16:creationId xmlns:a16="http://schemas.microsoft.com/office/drawing/2014/main" id="{B623F34C-1DC0-9503-6A05-DF1DA6A229F8}"/>
                </a:ext>
              </a:extLst>
            </p:cNvPr>
            <p:cNvGrpSpPr/>
            <p:nvPr/>
          </p:nvGrpSpPr>
          <p:grpSpPr>
            <a:xfrm>
              <a:off x="9275810" y="1215881"/>
              <a:ext cx="1252502" cy="1727427"/>
              <a:chOff x="10667869" y="1558343"/>
              <a:chExt cx="1252502" cy="1727427"/>
            </a:xfrm>
          </p:grpSpPr>
          <p:grpSp>
            <p:nvGrpSpPr>
              <p:cNvPr id="73" name="Group 72">
                <a:extLst>
                  <a:ext uri="{FF2B5EF4-FFF2-40B4-BE49-F238E27FC236}">
                    <a16:creationId xmlns:a16="http://schemas.microsoft.com/office/drawing/2014/main" id="{91C78A67-0C4E-0672-E396-A0BA52B07619}"/>
                  </a:ext>
                </a:extLst>
              </p:cNvPr>
              <p:cNvGrpSpPr/>
              <p:nvPr/>
            </p:nvGrpSpPr>
            <p:grpSpPr>
              <a:xfrm>
                <a:off x="11220182" y="1558343"/>
                <a:ext cx="468367" cy="1358054"/>
                <a:chOff x="11220182" y="1558343"/>
                <a:chExt cx="468367" cy="1358054"/>
              </a:xfrm>
            </p:grpSpPr>
            <p:grpSp>
              <p:nvGrpSpPr>
                <p:cNvPr id="76" name="Group 75">
                  <a:extLst>
                    <a:ext uri="{FF2B5EF4-FFF2-40B4-BE49-F238E27FC236}">
                      <a16:creationId xmlns:a16="http://schemas.microsoft.com/office/drawing/2014/main" id="{DCB983FC-8073-8485-198A-EE74687809BB}"/>
                    </a:ext>
                  </a:extLst>
                </p:cNvPr>
                <p:cNvGrpSpPr/>
                <p:nvPr/>
              </p:nvGrpSpPr>
              <p:grpSpPr>
                <a:xfrm>
                  <a:off x="11220182" y="1558343"/>
                  <a:ext cx="468367" cy="676280"/>
                  <a:chOff x="11220182" y="1558343"/>
                  <a:chExt cx="468367" cy="676280"/>
                </a:xfrm>
              </p:grpSpPr>
              <mc:AlternateContent xmlns:mc="http://schemas.openxmlformats.org/markup-compatibility/2006" xmlns:a14="http://schemas.microsoft.com/office/drawing/2010/main">
                <mc:Choice Requires="a14">
                  <p:sp>
                    <p:nvSpPr>
                      <p:cNvPr id="80" name="TextBox 64">
                        <a:extLst>
                          <a:ext uri="{FF2B5EF4-FFF2-40B4-BE49-F238E27FC236}">
                            <a16:creationId xmlns:a16="http://schemas.microsoft.com/office/drawing/2014/main" id="{09E087B8-F3CE-D5F5-A470-EB213DC5803E}"/>
                          </a:ext>
                        </a:extLst>
                      </p:cNvPr>
                      <p:cNvSpPr txBox="1"/>
                      <p:nvPr/>
                    </p:nvSpPr>
                    <p:spPr>
                      <a:xfrm>
                        <a:off x="11222330" y="1558343"/>
                        <a:ext cx="466219"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Ω</m:t>
                                  </m:r>
                                </m:e>
                                <m:sub>
                                  <m:r>
                                    <a:rPr lang="en-US" b="0" i="1" smtClean="0">
                                      <a:latin typeface="Cambria Math" panose="02040503050406030204" pitchFamily="18" charset="0"/>
                                    </a:rPr>
                                    <m:t>1</m:t>
                                  </m:r>
                                </m:sub>
                              </m:sSub>
                            </m:oMath>
                          </m:oMathPara>
                        </a14:m>
                        <a:endParaRPr lang="en-US" dirty="0"/>
                      </a:p>
                    </p:txBody>
                  </p:sp>
                </mc:Choice>
                <mc:Fallback xmlns="">
                  <p:sp>
                    <p:nvSpPr>
                      <p:cNvPr id="80" name="TextBox 64">
                        <a:extLst>
                          <a:ext uri="{FF2B5EF4-FFF2-40B4-BE49-F238E27FC236}">
                            <a16:creationId xmlns:a16="http://schemas.microsoft.com/office/drawing/2014/main" id="{09E087B8-F3CE-D5F5-A470-EB213DC5803E}"/>
                          </a:ext>
                        </a:extLst>
                      </p:cNvPr>
                      <p:cNvSpPr txBox="1">
                        <a:spLocks noRot="1" noChangeAspect="1" noMove="1" noResize="1" noEditPoints="1" noAdjustHandles="1" noChangeArrowheads="1" noChangeShapeType="1" noTextEdit="1"/>
                      </p:cNvSpPr>
                      <p:nvPr/>
                    </p:nvSpPr>
                    <p:spPr>
                      <a:xfrm>
                        <a:off x="11222330" y="1558343"/>
                        <a:ext cx="466219" cy="369332"/>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TextBox 65">
                        <a:extLst>
                          <a:ext uri="{FF2B5EF4-FFF2-40B4-BE49-F238E27FC236}">
                            <a16:creationId xmlns:a16="http://schemas.microsoft.com/office/drawing/2014/main" id="{F90036F8-C6A7-C510-C11D-230D135FA3D3}"/>
                          </a:ext>
                        </a:extLst>
                      </p:cNvPr>
                      <p:cNvSpPr txBox="1"/>
                      <p:nvPr/>
                    </p:nvSpPr>
                    <p:spPr>
                      <a:xfrm>
                        <a:off x="11220182" y="1865291"/>
                        <a:ext cx="466219"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Ω</m:t>
                                  </m:r>
                                </m:e>
                                <m:sub>
                                  <m:r>
                                    <a:rPr lang="en-US" b="0" i="1" smtClean="0">
                                      <a:latin typeface="Cambria Math" panose="02040503050406030204" pitchFamily="18" charset="0"/>
                                    </a:rPr>
                                    <m:t>2</m:t>
                                  </m:r>
                                </m:sub>
                              </m:sSub>
                            </m:oMath>
                          </m:oMathPara>
                        </a14:m>
                        <a:endParaRPr lang="en-US" dirty="0"/>
                      </a:p>
                    </p:txBody>
                  </p:sp>
                </mc:Choice>
                <mc:Fallback xmlns="">
                  <p:sp>
                    <p:nvSpPr>
                      <p:cNvPr id="81" name="TextBox 65">
                        <a:extLst>
                          <a:ext uri="{FF2B5EF4-FFF2-40B4-BE49-F238E27FC236}">
                            <a16:creationId xmlns:a16="http://schemas.microsoft.com/office/drawing/2014/main" id="{F90036F8-C6A7-C510-C11D-230D135FA3D3}"/>
                          </a:ext>
                        </a:extLst>
                      </p:cNvPr>
                      <p:cNvSpPr txBox="1">
                        <a:spLocks noRot="1" noChangeAspect="1" noMove="1" noResize="1" noEditPoints="1" noAdjustHandles="1" noChangeArrowheads="1" noChangeShapeType="1" noTextEdit="1"/>
                      </p:cNvSpPr>
                      <p:nvPr/>
                    </p:nvSpPr>
                    <p:spPr>
                      <a:xfrm>
                        <a:off x="11220182" y="1865291"/>
                        <a:ext cx="466219" cy="369332"/>
                      </a:xfrm>
                      <a:prstGeom prst="rect">
                        <a:avLst/>
                      </a:prstGeom>
                      <a:blipFill>
                        <a:blip r:embed="rId20"/>
                        <a:stretch>
                          <a:fillRect b="-1667"/>
                        </a:stretch>
                      </a:blipFill>
                    </p:spPr>
                    <p:txBody>
                      <a:bodyPr/>
                      <a:lstStyle/>
                      <a:p>
                        <a:r>
                          <a:rPr lang="en-US">
                            <a:noFill/>
                          </a:rPr>
                          <a:t> </a:t>
                        </a:r>
                      </a:p>
                    </p:txBody>
                  </p:sp>
                </mc:Fallback>
              </mc:AlternateContent>
            </p:grpSp>
            <p:grpSp>
              <p:nvGrpSpPr>
                <p:cNvPr id="77" name="Group 76">
                  <a:extLst>
                    <a:ext uri="{FF2B5EF4-FFF2-40B4-BE49-F238E27FC236}">
                      <a16:creationId xmlns:a16="http://schemas.microsoft.com/office/drawing/2014/main" id="{65C74563-592B-6B96-771C-E008A0E3983E}"/>
                    </a:ext>
                  </a:extLst>
                </p:cNvPr>
                <p:cNvGrpSpPr/>
                <p:nvPr/>
              </p:nvGrpSpPr>
              <p:grpSpPr>
                <a:xfrm>
                  <a:off x="11220182" y="2240117"/>
                  <a:ext cx="468367" cy="676280"/>
                  <a:chOff x="11220182" y="1558343"/>
                  <a:chExt cx="468367" cy="676280"/>
                </a:xfrm>
              </p:grpSpPr>
              <mc:AlternateContent xmlns:mc="http://schemas.openxmlformats.org/markup-compatibility/2006" xmlns:a14="http://schemas.microsoft.com/office/drawing/2010/main">
                <mc:Choice Requires="a14">
                  <p:sp>
                    <p:nvSpPr>
                      <p:cNvPr id="78" name="TextBox 62">
                        <a:extLst>
                          <a:ext uri="{FF2B5EF4-FFF2-40B4-BE49-F238E27FC236}">
                            <a16:creationId xmlns:a16="http://schemas.microsoft.com/office/drawing/2014/main" id="{A25C9D31-D4D6-9504-B28A-0F1C6FEC4B87}"/>
                          </a:ext>
                        </a:extLst>
                      </p:cNvPr>
                      <p:cNvSpPr txBox="1"/>
                      <p:nvPr/>
                    </p:nvSpPr>
                    <p:spPr>
                      <a:xfrm>
                        <a:off x="11222330" y="1558343"/>
                        <a:ext cx="466219"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Ω</m:t>
                                  </m:r>
                                </m:e>
                                <m:sub>
                                  <m:r>
                                    <a:rPr lang="en-US" b="0" i="1" smtClean="0">
                                      <a:latin typeface="Cambria Math" panose="02040503050406030204" pitchFamily="18" charset="0"/>
                                    </a:rPr>
                                    <m:t>3</m:t>
                                  </m:r>
                                </m:sub>
                              </m:sSub>
                            </m:oMath>
                          </m:oMathPara>
                        </a14:m>
                        <a:endParaRPr lang="en-US" dirty="0"/>
                      </a:p>
                    </p:txBody>
                  </p:sp>
                </mc:Choice>
                <mc:Fallback xmlns="">
                  <p:sp>
                    <p:nvSpPr>
                      <p:cNvPr id="78" name="TextBox 62">
                        <a:extLst>
                          <a:ext uri="{FF2B5EF4-FFF2-40B4-BE49-F238E27FC236}">
                            <a16:creationId xmlns:a16="http://schemas.microsoft.com/office/drawing/2014/main" id="{A25C9D31-D4D6-9504-B28A-0F1C6FEC4B87}"/>
                          </a:ext>
                        </a:extLst>
                      </p:cNvPr>
                      <p:cNvSpPr txBox="1">
                        <a:spLocks noRot="1" noChangeAspect="1" noMove="1" noResize="1" noEditPoints="1" noAdjustHandles="1" noChangeArrowheads="1" noChangeShapeType="1" noTextEdit="1"/>
                      </p:cNvSpPr>
                      <p:nvPr/>
                    </p:nvSpPr>
                    <p:spPr>
                      <a:xfrm>
                        <a:off x="11222330" y="1558343"/>
                        <a:ext cx="466219" cy="369332"/>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63">
                        <a:extLst>
                          <a:ext uri="{FF2B5EF4-FFF2-40B4-BE49-F238E27FC236}">
                            <a16:creationId xmlns:a16="http://schemas.microsoft.com/office/drawing/2014/main" id="{9399E489-BF4C-4D98-FB05-C33E3D8EC2F4}"/>
                          </a:ext>
                        </a:extLst>
                      </p:cNvPr>
                      <p:cNvSpPr txBox="1"/>
                      <p:nvPr/>
                    </p:nvSpPr>
                    <p:spPr>
                      <a:xfrm>
                        <a:off x="11220182" y="1865291"/>
                        <a:ext cx="466219"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Ω</m:t>
                                  </m:r>
                                </m:e>
                                <m:sub>
                                  <m:r>
                                    <a:rPr lang="en-US" b="0" i="1" smtClean="0">
                                      <a:latin typeface="Cambria Math" panose="02040503050406030204" pitchFamily="18" charset="0"/>
                                    </a:rPr>
                                    <m:t>4</m:t>
                                  </m:r>
                                </m:sub>
                              </m:sSub>
                            </m:oMath>
                          </m:oMathPara>
                        </a14:m>
                        <a:endParaRPr lang="en-US" dirty="0"/>
                      </a:p>
                    </p:txBody>
                  </p:sp>
                </mc:Choice>
                <mc:Fallback xmlns="">
                  <p:sp>
                    <p:nvSpPr>
                      <p:cNvPr id="79" name="TextBox 63">
                        <a:extLst>
                          <a:ext uri="{FF2B5EF4-FFF2-40B4-BE49-F238E27FC236}">
                            <a16:creationId xmlns:a16="http://schemas.microsoft.com/office/drawing/2014/main" id="{9399E489-BF4C-4D98-FB05-C33E3D8EC2F4}"/>
                          </a:ext>
                        </a:extLst>
                      </p:cNvPr>
                      <p:cNvSpPr txBox="1">
                        <a:spLocks noRot="1" noChangeAspect="1" noMove="1" noResize="1" noEditPoints="1" noAdjustHandles="1" noChangeArrowheads="1" noChangeShapeType="1" noTextEdit="1"/>
                      </p:cNvSpPr>
                      <p:nvPr/>
                    </p:nvSpPr>
                    <p:spPr>
                      <a:xfrm>
                        <a:off x="11220182" y="1865291"/>
                        <a:ext cx="466219" cy="369332"/>
                      </a:xfrm>
                      <a:prstGeom prst="rect">
                        <a:avLst/>
                      </a:prstGeom>
                      <a:blipFill>
                        <a:blip r:embed="rId22"/>
                        <a:stretch>
                          <a:fillRect/>
                        </a:stretch>
                      </a:blipFill>
                    </p:spPr>
                    <p:txBody>
                      <a:bodyPr/>
                      <a:lstStyle/>
                      <a:p>
                        <a:r>
                          <a:rPr lang="en-US">
                            <a:noFill/>
                          </a:rPr>
                          <a:t> </a:t>
                        </a:r>
                      </a:p>
                    </p:txBody>
                  </p:sp>
                </mc:Fallback>
              </mc:AlternateContent>
            </p:grpSp>
          </p:grpSp>
          <p:cxnSp>
            <p:nvCxnSpPr>
              <p:cNvPr id="74" name="Straight Connector 73">
                <a:extLst>
                  <a:ext uri="{FF2B5EF4-FFF2-40B4-BE49-F238E27FC236}">
                    <a16:creationId xmlns:a16="http://schemas.microsoft.com/office/drawing/2014/main" id="{935F54F2-7208-7F1B-6154-AEC5318F8750}"/>
                  </a:ext>
                </a:extLst>
              </p:cNvPr>
              <p:cNvCxnSpPr/>
              <p:nvPr/>
            </p:nvCxnSpPr>
            <p:spPr>
              <a:xfrm>
                <a:off x="10667869" y="3089454"/>
                <a:ext cx="56592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59">
                <a:extLst>
                  <a:ext uri="{FF2B5EF4-FFF2-40B4-BE49-F238E27FC236}">
                    <a16:creationId xmlns:a16="http://schemas.microsoft.com/office/drawing/2014/main" id="{CC34158F-E255-F396-85DE-5E2234567A80}"/>
                  </a:ext>
                </a:extLst>
              </p:cNvPr>
              <p:cNvSpPr txBox="1"/>
              <p:nvPr/>
            </p:nvSpPr>
            <p:spPr>
              <a:xfrm>
                <a:off x="11233100" y="2916438"/>
                <a:ext cx="687271"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1 SD</a:t>
                </a:r>
              </a:p>
            </p:txBody>
          </p:sp>
        </p:grpSp>
        <p:sp>
          <p:nvSpPr>
            <p:cNvPr id="69" name="Oval 68">
              <a:extLst>
                <a:ext uri="{FF2B5EF4-FFF2-40B4-BE49-F238E27FC236}">
                  <a16:creationId xmlns:a16="http://schemas.microsoft.com/office/drawing/2014/main" id="{5AC35C69-08FE-1B2B-5B76-03E906800F27}"/>
                </a:ext>
              </a:extLst>
            </p:cNvPr>
            <p:cNvSpPr/>
            <p:nvPr/>
          </p:nvSpPr>
          <p:spPr>
            <a:xfrm>
              <a:off x="9503590" y="1364038"/>
              <a:ext cx="90054" cy="90054"/>
            </a:xfrm>
            <a:prstGeom prst="ellipse">
              <a:avLst/>
            </a:prstGeom>
            <a:solidFill>
              <a:srgbClr val="126F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0" name="Oval 69">
              <a:extLst>
                <a:ext uri="{FF2B5EF4-FFF2-40B4-BE49-F238E27FC236}">
                  <a16:creationId xmlns:a16="http://schemas.microsoft.com/office/drawing/2014/main" id="{912DEA48-0C5A-8B43-7D7F-720EFCF9C866}"/>
                </a:ext>
              </a:extLst>
            </p:cNvPr>
            <p:cNvSpPr/>
            <p:nvPr/>
          </p:nvSpPr>
          <p:spPr>
            <a:xfrm>
              <a:off x="9503590" y="1668218"/>
              <a:ext cx="90054" cy="90054"/>
            </a:xfrm>
            <a:prstGeom prst="ellipse">
              <a:avLst/>
            </a:prstGeom>
            <a:solidFill>
              <a:srgbClr val="FF8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1" name="Oval 70">
              <a:extLst>
                <a:ext uri="{FF2B5EF4-FFF2-40B4-BE49-F238E27FC236}">
                  <a16:creationId xmlns:a16="http://schemas.microsoft.com/office/drawing/2014/main" id="{997D1716-2537-937E-E222-DFA7EA047DB5}"/>
                </a:ext>
              </a:extLst>
            </p:cNvPr>
            <p:cNvSpPr/>
            <p:nvPr/>
          </p:nvSpPr>
          <p:spPr>
            <a:xfrm>
              <a:off x="9503590" y="2044156"/>
              <a:ext cx="90054" cy="90054"/>
            </a:xfrm>
            <a:prstGeom prst="ellipse">
              <a:avLst/>
            </a:prstGeom>
            <a:solidFill>
              <a:srgbClr val="63A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2" name="Oval 71">
              <a:extLst>
                <a:ext uri="{FF2B5EF4-FFF2-40B4-BE49-F238E27FC236}">
                  <a16:creationId xmlns:a16="http://schemas.microsoft.com/office/drawing/2014/main" id="{0C3DD49F-B5FB-3982-43AB-E157F27DAD87}"/>
                </a:ext>
              </a:extLst>
            </p:cNvPr>
            <p:cNvSpPr/>
            <p:nvPr/>
          </p:nvSpPr>
          <p:spPr>
            <a:xfrm>
              <a:off x="9506425" y="2373530"/>
              <a:ext cx="90054" cy="90054"/>
            </a:xfrm>
            <a:prstGeom prst="ellipse">
              <a:avLst/>
            </a:prstGeom>
            <a:solidFill>
              <a:srgbClr val="BE4E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mc:AlternateContent xmlns:mc="http://schemas.openxmlformats.org/markup-compatibility/2006" xmlns:a14="http://schemas.microsoft.com/office/drawing/2010/main">
        <mc:Choice Requires="a14">
          <p:graphicFrame>
            <p:nvGraphicFramePr>
              <p:cNvPr id="84" name="Table 7">
                <a:extLst>
                  <a:ext uri="{FF2B5EF4-FFF2-40B4-BE49-F238E27FC236}">
                    <a16:creationId xmlns:a16="http://schemas.microsoft.com/office/drawing/2014/main" id="{5C56D2F0-5528-4120-8A78-03A02ACA7261}"/>
                  </a:ext>
                </a:extLst>
              </p:cNvPr>
              <p:cNvGraphicFramePr>
                <a:graphicFrameLocks noGrp="1"/>
              </p:cNvGraphicFramePr>
              <p:nvPr/>
            </p:nvGraphicFramePr>
            <p:xfrm>
              <a:off x="3568775" y="4427564"/>
              <a:ext cx="6270992" cy="2133600"/>
            </p:xfrm>
            <a:graphic>
              <a:graphicData uri="http://schemas.openxmlformats.org/drawingml/2006/table">
                <a:tbl>
                  <a:tblPr firstRow="1" bandRow="1">
                    <a:tableStyleId>{5C22544A-7EE6-4342-B048-85BDC9FD1C3A}</a:tableStyleId>
                  </a:tblPr>
                  <a:tblGrid>
                    <a:gridCol w="1219518">
                      <a:extLst>
                        <a:ext uri="{9D8B030D-6E8A-4147-A177-3AD203B41FA5}">
                          <a16:colId xmlns:a16="http://schemas.microsoft.com/office/drawing/2014/main" val="4184981928"/>
                        </a:ext>
                      </a:extLst>
                    </a:gridCol>
                    <a:gridCol w="446135">
                      <a:extLst>
                        <a:ext uri="{9D8B030D-6E8A-4147-A177-3AD203B41FA5}">
                          <a16:colId xmlns:a16="http://schemas.microsoft.com/office/drawing/2014/main" val="32633393"/>
                        </a:ext>
                      </a:extLst>
                    </a:gridCol>
                    <a:gridCol w="779780">
                      <a:extLst>
                        <a:ext uri="{9D8B030D-6E8A-4147-A177-3AD203B41FA5}">
                          <a16:colId xmlns:a16="http://schemas.microsoft.com/office/drawing/2014/main" val="201237497"/>
                        </a:ext>
                      </a:extLst>
                    </a:gridCol>
                    <a:gridCol w="1232218">
                      <a:extLst>
                        <a:ext uri="{9D8B030D-6E8A-4147-A177-3AD203B41FA5}">
                          <a16:colId xmlns:a16="http://schemas.microsoft.com/office/drawing/2014/main" val="2331536176"/>
                        </a:ext>
                      </a:extLst>
                    </a:gridCol>
                    <a:gridCol w="517843">
                      <a:extLst>
                        <a:ext uri="{9D8B030D-6E8A-4147-A177-3AD203B41FA5}">
                          <a16:colId xmlns:a16="http://schemas.microsoft.com/office/drawing/2014/main" val="2306751297"/>
                        </a:ext>
                      </a:extLst>
                    </a:gridCol>
                    <a:gridCol w="813118">
                      <a:extLst>
                        <a:ext uri="{9D8B030D-6E8A-4147-A177-3AD203B41FA5}">
                          <a16:colId xmlns:a16="http://schemas.microsoft.com/office/drawing/2014/main" val="1703307233"/>
                        </a:ext>
                      </a:extLst>
                    </a:gridCol>
                    <a:gridCol w="1262380">
                      <a:extLst>
                        <a:ext uri="{9D8B030D-6E8A-4147-A177-3AD203B41FA5}">
                          <a16:colId xmlns:a16="http://schemas.microsoft.com/office/drawing/2014/main" val="3266737614"/>
                        </a:ext>
                      </a:extLst>
                    </a:gridCol>
                  </a:tblGrid>
                  <a:tr h="282131">
                    <a:tc rowSpan="2">
                      <a:txBody>
                        <a:bodyPr/>
                        <a:lstStyle/>
                        <a:p>
                          <a:pPr algn="ctr"/>
                          <a:endParaRPr lang="en-US" sz="1400" i="0" dirty="0">
                            <a:latin typeface="+mn-lt"/>
                          </a:endParaRPr>
                        </a:p>
                        <a:p>
                          <a:pPr algn="ctr"/>
                          <a:r>
                            <a:rPr lang="en-US" sz="1400" i="0" dirty="0">
                              <a:latin typeface="+mn-lt"/>
                            </a:rPr>
                            <a:t>Subdomains</a:t>
                          </a:r>
                        </a:p>
                      </a:txBody>
                      <a:tcPr/>
                    </a:tc>
                    <a:tc gridSpan="3">
                      <a:txBody>
                        <a:bodyPr/>
                        <a:lstStyle/>
                        <a:p>
                          <a:pPr algn="ctr"/>
                          <a:r>
                            <a:rPr lang="en-US" sz="1400" dirty="0">
                              <a:latin typeface="+mn-lt"/>
                            </a:rPr>
                            <a:t>95% SV Energy</a:t>
                          </a:r>
                        </a:p>
                      </a:txBody>
                      <a:tcPr anchor="ctr"/>
                    </a:tc>
                    <a:tc hMerge="1">
                      <a:txBody>
                        <a:bodyPr/>
                        <a:lstStyle/>
                        <a:p>
                          <a:endParaRPr lang="en-US" dirty="0"/>
                        </a:p>
                      </a:txBody>
                      <a:tcPr anchor="ctr"/>
                    </a:tc>
                    <a:tc hMerge="1">
                      <a:txBody>
                        <a:bodyPr/>
                        <a:lstStyle/>
                        <a:p>
                          <a:endParaRPr lang="en-US" dirty="0"/>
                        </a:p>
                      </a:txBody>
                      <a:tcPr anchor="ctr"/>
                    </a:tc>
                    <a:tc gridSpan="3">
                      <a:txBody>
                        <a:bodyPr/>
                        <a:lstStyle/>
                        <a:p>
                          <a:pPr algn="ctr"/>
                          <a:r>
                            <a:rPr lang="en-US" sz="1400" dirty="0">
                              <a:latin typeface="+mn-lt"/>
                            </a:rPr>
                            <a:t>99% SV Energy</a:t>
                          </a:r>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2667421606"/>
                      </a:ext>
                    </a:extLst>
                  </a:tr>
                  <a:tr h="0">
                    <a:tc vMerge="1">
                      <a:txBody>
                        <a:bodyPr/>
                        <a:lstStyle/>
                        <a:p>
                          <a:endParaRPr lang="en-US"/>
                        </a:p>
                      </a:txBody>
                      <a:tcPr/>
                    </a:tc>
                    <a:tc>
                      <a:txBody>
                        <a:bodyPr/>
                        <a:lstStyle/>
                        <a:p>
                          <a:pPr algn="ctr"/>
                          <a14:m>
                            <m:oMathPara xmlns:m="http://schemas.openxmlformats.org/officeDocument/2006/math">
                              <m:oMathParaPr>
                                <m:jc m:val="centerGroup"/>
                              </m:oMathParaPr>
                              <m:oMath xmlns:m="http://schemas.openxmlformats.org/officeDocument/2006/math">
                                <m:r>
                                  <a:rPr lang="en-US" sz="1400" b="0" i="1" dirty="0" smtClean="0">
                                    <a:latin typeface="Cambria Math" panose="02040503050406030204" pitchFamily="18" charset="0"/>
                                  </a:rPr>
                                  <m:t>𝑀</m:t>
                                </m:r>
                              </m:oMath>
                            </m:oMathPara>
                          </a14:m>
                          <a:endParaRPr lang="en-US" sz="1400" b="0" i="0" dirty="0">
                            <a:latin typeface="+mn-lt"/>
                          </a:endParaRPr>
                        </a:p>
                      </a:txBody>
                      <a:tcPr anchor="ct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US" sz="1400" b="0" i="0" dirty="0">
                              <a:latin typeface="+mn-lt"/>
                            </a:rPr>
                            <a:t>MSE (%)</a:t>
                          </a:r>
                        </a:p>
                      </a:txBody>
                      <a:tcPr anchor="ctr"/>
                    </a:tc>
                    <a:tc>
                      <a:txBody>
                        <a:bodyPr/>
                        <a:lstStyle/>
                        <a:p>
                          <a:pPr algn="ctr"/>
                          <a:r>
                            <a:rPr lang="en-US" sz="1400" b="0" i="0" dirty="0">
                              <a:latin typeface="+mn-lt"/>
                            </a:rPr>
                            <a:t>CPU</a:t>
                          </a:r>
                          <a:r>
                            <a:rPr lang="en-US" sz="1400" b="0" i="0" baseline="0" dirty="0">
                              <a:latin typeface="+mn-lt"/>
                            </a:rPr>
                            <a:t> time (s)</a:t>
                          </a:r>
                          <a:endParaRPr lang="en-US" sz="1400" b="0" i="0" dirty="0">
                            <a:latin typeface="+mn-lt"/>
                          </a:endParaRPr>
                        </a:p>
                      </a:txBody>
                      <a:tcPr anchor="ct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400" b="0" i="1" dirty="0" smtClean="0">
                                    <a:latin typeface="Cambria Math" panose="02040503050406030204" pitchFamily="18" charset="0"/>
                                  </a:rPr>
                                  <m:t>𝑀</m:t>
                                </m:r>
                              </m:oMath>
                            </m:oMathPara>
                          </a14:m>
                          <a:endParaRPr lang="en-US" sz="1400" b="0" i="0" dirty="0">
                            <a:latin typeface="+mn-lt"/>
                          </a:endParaRPr>
                        </a:p>
                      </a:txBody>
                      <a:tcPr anchor="ct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US" sz="1400" b="0" i="0" dirty="0">
                              <a:latin typeface="+mn-lt"/>
                            </a:rPr>
                            <a:t>MSE (%)</a:t>
                          </a:r>
                        </a:p>
                      </a:txBody>
                      <a:tcPr anchor="ctr"/>
                    </a:tc>
                    <a:tc>
                      <a:txBody>
                        <a:bodyPr/>
                        <a:lstStyle/>
                        <a:p>
                          <a:pPr algn="ctr"/>
                          <a:r>
                            <a:rPr lang="en-US" sz="1400" b="0" i="0" dirty="0">
                              <a:latin typeface="+mn-lt"/>
                            </a:rPr>
                            <a:t>CPU</a:t>
                          </a:r>
                          <a:r>
                            <a:rPr lang="en-US" sz="1400" b="0" i="0" baseline="0" dirty="0">
                              <a:latin typeface="+mn-lt"/>
                            </a:rPr>
                            <a:t> time (s)</a:t>
                          </a:r>
                          <a:endParaRPr lang="en-US" sz="1400" b="0" i="0" dirty="0">
                            <a:latin typeface="+mn-lt"/>
                          </a:endParaRPr>
                        </a:p>
                      </a:txBody>
                      <a:tcPr anchor="ctr"/>
                    </a:tc>
                    <a:extLst>
                      <a:ext uri="{0D108BD9-81ED-4DB2-BD59-A6C34878D82A}">
                        <a16:rowId xmlns:a16="http://schemas.microsoft.com/office/drawing/2014/main" val="1771279892"/>
                      </a:ext>
                    </a:extLst>
                  </a:tr>
                  <a:tr h="0">
                    <a:tc>
                      <a:txBody>
                        <a:bodyPr/>
                        <a:lstStyle/>
                        <a:p>
                          <a:pPr algn="ct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m:rPr>
                                        <m:sty m:val="p"/>
                                      </m:rPr>
                                      <a:rPr lang="en-US" sz="1400" b="0" i="0" smtClean="0">
                                        <a:latin typeface="Cambria Math" panose="02040503050406030204" pitchFamily="18" charset="0"/>
                                      </a:rPr>
                                      <m:t>Ω</m:t>
                                    </m:r>
                                  </m:e>
                                  <m:sub>
                                    <m:r>
                                      <a:rPr lang="en-US" sz="1400" b="0" i="0" smtClean="0">
                                        <a:latin typeface="Cambria Math" panose="02040503050406030204" pitchFamily="18" charset="0"/>
                                      </a:rPr>
                                      <m:t>1</m:t>
                                    </m:r>
                                  </m:sub>
                                </m:sSub>
                              </m:oMath>
                            </m:oMathPara>
                          </a14:m>
                          <a:endParaRPr lang="en-US" sz="1400" i="0" dirty="0">
                            <a:latin typeface="+mn-lt"/>
                          </a:endParaRPr>
                        </a:p>
                      </a:txBody>
                      <a:tcPr/>
                    </a:tc>
                    <a:tc>
                      <a:txBody>
                        <a:bodyPr/>
                        <a:lstStyle/>
                        <a:p>
                          <a:pPr algn="ctr"/>
                          <a:r>
                            <a:rPr lang="en-US" sz="1400" i="0" dirty="0">
                              <a:latin typeface="+mn-lt"/>
                            </a:rPr>
                            <a:t>57</a:t>
                          </a:r>
                        </a:p>
                      </a:txBody>
                      <a:tcPr anchor="ctr"/>
                    </a:tc>
                    <a:tc>
                      <a:txBody>
                        <a:bodyPr/>
                        <a:lstStyle/>
                        <a:p>
                          <a:pPr algn="ctr"/>
                          <a:r>
                            <a:rPr lang="en-US" sz="1400" dirty="0">
                              <a:latin typeface="+mn-lt"/>
                            </a:rPr>
                            <a:t>1.1</a:t>
                          </a:r>
                        </a:p>
                      </a:txBody>
                      <a:tcPr anchor="ctr"/>
                    </a:tc>
                    <a:tc>
                      <a:txBody>
                        <a:bodyPr/>
                        <a:lstStyle/>
                        <a:p>
                          <a:pPr algn="ctr"/>
                          <a:r>
                            <a:rPr lang="en-US" sz="1400" dirty="0">
                              <a:latin typeface="+mn-lt"/>
                            </a:rPr>
                            <a:t>85</a:t>
                          </a:r>
                        </a:p>
                      </a:txBody>
                      <a:tcPr anchor="ctr"/>
                    </a:tc>
                    <a:tc>
                      <a:txBody>
                        <a:bodyPr/>
                        <a:lstStyle/>
                        <a:p>
                          <a:pPr algn="ctr"/>
                          <a:r>
                            <a:rPr lang="en-US" sz="1400" dirty="0">
                              <a:latin typeface="+mn-lt"/>
                            </a:rPr>
                            <a:t>146</a:t>
                          </a:r>
                        </a:p>
                      </a:txBody>
                      <a:tcPr anchor="ctr"/>
                    </a:tc>
                    <a:tc>
                      <a:txBody>
                        <a:bodyPr/>
                        <a:lstStyle/>
                        <a:p>
                          <a:pPr algn="ctr"/>
                          <a:r>
                            <a:rPr lang="en-US" sz="1400" dirty="0">
                              <a:latin typeface="+mn-lt"/>
                            </a:rPr>
                            <a:t>0.18</a:t>
                          </a:r>
                        </a:p>
                      </a:txBody>
                      <a:tcPr anchor="ctr"/>
                    </a:tc>
                    <a:tc>
                      <a:txBody>
                        <a:bodyPr/>
                        <a:lstStyle/>
                        <a:p>
                          <a:pPr algn="ctr"/>
                          <a:r>
                            <a:rPr lang="en-US" sz="1400" dirty="0">
                              <a:latin typeface="+mn-lt"/>
                            </a:rPr>
                            <a:t>295</a:t>
                          </a:r>
                        </a:p>
                      </a:txBody>
                      <a:tcPr anchor="ctr"/>
                    </a:tc>
                    <a:extLst>
                      <a:ext uri="{0D108BD9-81ED-4DB2-BD59-A6C34878D82A}">
                        <a16:rowId xmlns:a16="http://schemas.microsoft.com/office/drawing/2014/main" val="1084344374"/>
                      </a:ext>
                    </a:extLst>
                  </a:tr>
                  <a:tr h="0">
                    <a:tc>
                      <a:txBody>
                        <a:bodyPr/>
                        <a:lstStyle/>
                        <a:p>
                          <a:pPr algn="ct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m:rPr>
                                        <m:sty m:val="p"/>
                                      </m:rPr>
                                      <a:rPr lang="en-US" sz="1400" b="0" i="0" smtClean="0">
                                        <a:latin typeface="Cambria Math" panose="02040503050406030204" pitchFamily="18" charset="0"/>
                                      </a:rPr>
                                      <m:t>Ω</m:t>
                                    </m:r>
                                  </m:e>
                                  <m:sub>
                                    <m:r>
                                      <a:rPr lang="en-US" sz="1400" b="0" i="0" smtClean="0">
                                        <a:latin typeface="Cambria Math" panose="02040503050406030204" pitchFamily="18" charset="0"/>
                                      </a:rPr>
                                      <m:t>2</m:t>
                                    </m:r>
                                  </m:sub>
                                </m:sSub>
                              </m:oMath>
                            </m:oMathPara>
                          </a14:m>
                          <a:endParaRPr lang="en-US" sz="1400" i="0" dirty="0">
                            <a:latin typeface="+mn-lt"/>
                          </a:endParaRPr>
                        </a:p>
                      </a:txBody>
                      <a:tcPr/>
                    </a:tc>
                    <a:tc>
                      <a:txBody>
                        <a:bodyPr/>
                        <a:lstStyle/>
                        <a:p>
                          <a:pPr algn="ctr"/>
                          <a:r>
                            <a:rPr lang="en-US" sz="1400" i="0" dirty="0">
                              <a:latin typeface="+mn-lt"/>
                            </a:rPr>
                            <a:t>44</a:t>
                          </a:r>
                        </a:p>
                      </a:txBody>
                      <a:tcPr anchor="ctr"/>
                    </a:tc>
                    <a:tc>
                      <a:txBody>
                        <a:bodyPr/>
                        <a:lstStyle/>
                        <a:p>
                          <a:pPr algn="ctr"/>
                          <a:r>
                            <a:rPr lang="en-US" sz="1400" dirty="0">
                              <a:latin typeface="+mn-lt"/>
                            </a:rPr>
                            <a:t>1.2</a:t>
                          </a:r>
                        </a:p>
                      </a:txBody>
                      <a:tcPr anchor="ctr"/>
                    </a:tc>
                    <a:tc>
                      <a:txBody>
                        <a:bodyPr/>
                        <a:lstStyle/>
                        <a:p>
                          <a:pPr algn="ctr"/>
                          <a:r>
                            <a:rPr lang="en-US" sz="1400" dirty="0">
                              <a:latin typeface="+mn-lt"/>
                            </a:rPr>
                            <a:t>56</a:t>
                          </a:r>
                        </a:p>
                      </a:txBody>
                      <a:tcPr anchor="ctr"/>
                    </a:tc>
                    <a:tc>
                      <a:txBody>
                        <a:bodyPr/>
                        <a:lstStyle/>
                        <a:p>
                          <a:pPr algn="ctr"/>
                          <a:r>
                            <a:rPr lang="en-US" sz="1400" dirty="0">
                              <a:latin typeface="+mn-lt"/>
                            </a:rPr>
                            <a:t>120</a:t>
                          </a:r>
                        </a:p>
                      </a:txBody>
                      <a:tcPr anchor="ctr"/>
                    </a:tc>
                    <a:tc>
                      <a:txBody>
                        <a:bodyPr/>
                        <a:lstStyle/>
                        <a:p>
                          <a:pPr algn="ctr"/>
                          <a:r>
                            <a:rPr lang="en-US" sz="1400" dirty="0">
                              <a:latin typeface="+mn-lt"/>
                            </a:rPr>
                            <a:t>0.18</a:t>
                          </a:r>
                        </a:p>
                      </a:txBody>
                      <a:tcPr anchor="ctr"/>
                    </a:tc>
                    <a:tc>
                      <a:txBody>
                        <a:bodyPr/>
                        <a:lstStyle/>
                        <a:p>
                          <a:pPr algn="ctr"/>
                          <a:r>
                            <a:rPr lang="en-US" sz="1400" dirty="0">
                              <a:latin typeface="+mn-lt"/>
                            </a:rPr>
                            <a:t>216</a:t>
                          </a:r>
                        </a:p>
                      </a:txBody>
                      <a:tcPr anchor="ctr"/>
                    </a:tc>
                    <a:extLst>
                      <a:ext uri="{0D108BD9-81ED-4DB2-BD59-A6C34878D82A}">
                        <a16:rowId xmlns:a16="http://schemas.microsoft.com/office/drawing/2014/main" val="107006200"/>
                      </a:ext>
                    </a:extLst>
                  </a:tr>
                  <a:tr h="0">
                    <a:tc>
                      <a:txBody>
                        <a:bodyPr/>
                        <a:lstStyle/>
                        <a:p>
                          <a:pPr algn="ct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m:rPr>
                                        <m:sty m:val="p"/>
                                      </m:rPr>
                                      <a:rPr lang="en-US" sz="1400" b="0" i="0" smtClean="0">
                                        <a:latin typeface="Cambria Math" panose="02040503050406030204" pitchFamily="18" charset="0"/>
                                      </a:rPr>
                                      <m:t>Ω</m:t>
                                    </m:r>
                                  </m:e>
                                  <m:sub>
                                    <m:r>
                                      <a:rPr lang="en-US" sz="1400" b="0" i="0" smtClean="0">
                                        <a:latin typeface="Cambria Math" panose="02040503050406030204" pitchFamily="18" charset="0"/>
                                      </a:rPr>
                                      <m:t>3</m:t>
                                    </m:r>
                                  </m:sub>
                                </m:sSub>
                              </m:oMath>
                            </m:oMathPara>
                          </a14:m>
                          <a:endParaRPr lang="en-US" sz="1400" i="0" dirty="0">
                            <a:latin typeface="+mn-lt"/>
                          </a:endParaRPr>
                        </a:p>
                      </a:txBody>
                      <a:tcPr/>
                    </a:tc>
                    <a:tc>
                      <a:txBody>
                        <a:bodyPr/>
                        <a:lstStyle/>
                        <a:p>
                          <a:pPr algn="ctr"/>
                          <a:r>
                            <a:rPr lang="en-US" sz="1400" i="0" dirty="0">
                              <a:latin typeface="+mn-lt"/>
                            </a:rPr>
                            <a:t>24</a:t>
                          </a:r>
                        </a:p>
                      </a:txBody>
                      <a:tcPr anchor="ctr"/>
                    </a:tc>
                    <a:tc>
                      <a:txBody>
                        <a:bodyPr/>
                        <a:lstStyle/>
                        <a:p>
                          <a:pPr algn="ctr"/>
                          <a:r>
                            <a:rPr lang="en-US" sz="1400" dirty="0">
                              <a:latin typeface="+mn-lt"/>
                            </a:rPr>
                            <a:t>1.4</a:t>
                          </a:r>
                        </a:p>
                      </a:txBody>
                      <a:tcPr anchor="ctr"/>
                    </a:tc>
                    <a:tc>
                      <a:txBody>
                        <a:bodyPr/>
                        <a:lstStyle/>
                        <a:p>
                          <a:pPr algn="ctr"/>
                          <a:r>
                            <a:rPr lang="en-US" sz="1400" dirty="0">
                              <a:latin typeface="+mn-lt"/>
                            </a:rPr>
                            <a:t>43</a:t>
                          </a:r>
                        </a:p>
                      </a:txBody>
                      <a:tcPr anchor="ctr"/>
                    </a:tc>
                    <a:tc>
                      <a:txBody>
                        <a:bodyPr/>
                        <a:lstStyle/>
                        <a:p>
                          <a:pPr algn="ctr"/>
                          <a:r>
                            <a:rPr lang="en-US" sz="1400" dirty="0">
                              <a:latin typeface="+mn-lt"/>
                            </a:rPr>
                            <a:t>60</a:t>
                          </a:r>
                        </a:p>
                      </a:txBody>
                      <a:tcPr anchor="ctr"/>
                    </a:tc>
                    <a:tc>
                      <a:txBody>
                        <a:bodyPr/>
                        <a:lstStyle/>
                        <a:p>
                          <a:pPr algn="ctr"/>
                          <a:r>
                            <a:rPr lang="en-US" sz="1400" dirty="0">
                              <a:latin typeface="+mn-lt"/>
                            </a:rPr>
                            <a:t>0.16</a:t>
                          </a:r>
                        </a:p>
                      </a:txBody>
                      <a:tcPr anchor="ctr"/>
                    </a:tc>
                    <a:tc>
                      <a:txBody>
                        <a:bodyPr/>
                        <a:lstStyle/>
                        <a:p>
                          <a:pPr algn="ctr"/>
                          <a:r>
                            <a:rPr lang="en-US" sz="1400" dirty="0">
                              <a:latin typeface="+mn-lt"/>
                            </a:rPr>
                            <a:t>89</a:t>
                          </a:r>
                        </a:p>
                      </a:txBody>
                      <a:tcPr anchor="ctr"/>
                    </a:tc>
                    <a:extLst>
                      <a:ext uri="{0D108BD9-81ED-4DB2-BD59-A6C34878D82A}">
                        <a16:rowId xmlns:a16="http://schemas.microsoft.com/office/drawing/2014/main" val="2279596091"/>
                      </a:ext>
                    </a:extLst>
                  </a:tr>
                  <a:tr h="0">
                    <a:tc>
                      <a:txBody>
                        <a:bodyPr/>
                        <a:lstStyle/>
                        <a:p>
                          <a:pPr algn="ct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m:rPr>
                                        <m:sty m:val="p"/>
                                      </m:rPr>
                                      <a:rPr lang="en-US" sz="1400" b="0" i="0" smtClean="0">
                                        <a:latin typeface="Cambria Math" panose="02040503050406030204" pitchFamily="18" charset="0"/>
                                      </a:rPr>
                                      <m:t>Ω</m:t>
                                    </m:r>
                                  </m:e>
                                  <m:sub>
                                    <m:r>
                                      <a:rPr lang="en-US" sz="1400" b="0" i="0" smtClean="0">
                                        <a:latin typeface="Cambria Math" panose="02040503050406030204" pitchFamily="18" charset="0"/>
                                      </a:rPr>
                                      <m:t>4</m:t>
                                    </m:r>
                                  </m:sub>
                                </m:sSub>
                              </m:oMath>
                            </m:oMathPara>
                          </a14:m>
                          <a:endParaRPr lang="en-US" sz="1400" i="0" dirty="0">
                            <a:latin typeface="+mn-lt"/>
                          </a:endParaRPr>
                        </a:p>
                      </a:txBody>
                      <a:tcPr/>
                    </a:tc>
                    <a:tc>
                      <a:txBody>
                        <a:bodyPr/>
                        <a:lstStyle/>
                        <a:p>
                          <a:pPr algn="ctr"/>
                          <a:r>
                            <a:rPr lang="en-US" sz="1400" i="0" dirty="0">
                              <a:latin typeface="+mn-lt"/>
                            </a:rPr>
                            <a:t>32</a:t>
                          </a:r>
                        </a:p>
                      </a:txBody>
                      <a:tcPr anchor="ctr"/>
                    </a:tc>
                    <a:tc>
                      <a:txBody>
                        <a:bodyPr/>
                        <a:lstStyle/>
                        <a:p>
                          <a:pPr algn="ctr"/>
                          <a:r>
                            <a:rPr lang="en-US" sz="1400" dirty="0">
                              <a:latin typeface="+mn-lt"/>
                            </a:rPr>
                            <a:t>1.9</a:t>
                          </a:r>
                        </a:p>
                      </a:txBody>
                      <a:tcPr anchor="ctr"/>
                    </a:tc>
                    <a:tc>
                      <a:txBody>
                        <a:bodyPr/>
                        <a:lstStyle/>
                        <a:p>
                          <a:pPr algn="ctr"/>
                          <a:r>
                            <a:rPr lang="en-US" sz="1400" dirty="0">
                              <a:latin typeface="+mn-lt"/>
                            </a:rPr>
                            <a:t>61</a:t>
                          </a:r>
                        </a:p>
                      </a:txBody>
                      <a:tcPr anchor="ctr"/>
                    </a:tc>
                    <a:tc>
                      <a:txBody>
                        <a:bodyPr/>
                        <a:lstStyle/>
                        <a:p>
                          <a:pPr algn="ctr"/>
                          <a:r>
                            <a:rPr lang="en-US" sz="1400" dirty="0">
                              <a:latin typeface="+mn-lt"/>
                            </a:rPr>
                            <a:t>66</a:t>
                          </a:r>
                        </a:p>
                      </a:txBody>
                      <a:tcPr anchor="ctr"/>
                    </a:tc>
                    <a:tc>
                      <a:txBody>
                        <a:bodyPr/>
                        <a:lstStyle/>
                        <a:p>
                          <a:pPr algn="ctr"/>
                          <a:r>
                            <a:rPr lang="en-US" sz="1400" dirty="0">
                              <a:latin typeface="+mn-lt"/>
                            </a:rPr>
                            <a:t>0.25</a:t>
                          </a:r>
                        </a:p>
                      </a:txBody>
                      <a:tcPr anchor="ctr"/>
                    </a:tc>
                    <a:tc>
                      <a:txBody>
                        <a:bodyPr/>
                        <a:lstStyle/>
                        <a:p>
                          <a:pPr algn="ctr"/>
                          <a:r>
                            <a:rPr lang="en-US" sz="1400" dirty="0">
                              <a:latin typeface="+mn-lt"/>
                            </a:rPr>
                            <a:t>100</a:t>
                          </a:r>
                        </a:p>
                      </a:txBody>
                      <a:tcPr anchor="ctr"/>
                    </a:tc>
                    <a:extLst>
                      <a:ext uri="{0D108BD9-81ED-4DB2-BD59-A6C34878D82A}">
                        <a16:rowId xmlns:a16="http://schemas.microsoft.com/office/drawing/2014/main" val="1276872879"/>
                      </a:ext>
                    </a:extLst>
                  </a:tr>
                  <a:tr h="0">
                    <a:tc>
                      <a:txBody>
                        <a:bodyPr/>
                        <a:lstStyle/>
                        <a:p>
                          <a:pPr algn="ctr"/>
                          <a:r>
                            <a:rPr lang="en-US" sz="1400" b="1" i="0" dirty="0">
                              <a:latin typeface="+mn-lt"/>
                            </a:rPr>
                            <a:t>Total</a:t>
                          </a:r>
                        </a:p>
                      </a:txBody>
                      <a:tcPr/>
                    </a:tc>
                    <a:tc>
                      <a:txBody>
                        <a:bodyPr/>
                        <a:lstStyle/>
                        <a:p>
                          <a:pPr algn="ctr"/>
                          <a:endParaRPr lang="en-US" sz="1400" i="0" dirty="0">
                            <a:latin typeface="+mn-lt"/>
                          </a:endParaRPr>
                        </a:p>
                      </a:txBody>
                      <a:tcPr anchor="ctr"/>
                    </a:tc>
                    <a:tc>
                      <a:txBody>
                        <a:bodyPr/>
                        <a:lstStyle/>
                        <a:p>
                          <a:pPr algn="ctr"/>
                          <a:endParaRPr lang="en-US" sz="1400" i="0" dirty="0">
                            <a:latin typeface="+mn-lt"/>
                          </a:endParaRPr>
                        </a:p>
                      </a:txBody>
                      <a:tcPr anchor="ctr"/>
                    </a:tc>
                    <a:tc>
                      <a:txBody>
                        <a:bodyPr/>
                        <a:lstStyle/>
                        <a:p>
                          <a:pPr algn="ctr"/>
                          <a:r>
                            <a:rPr lang="en-US" sz="1400" b="1" dirty="0">
                              <a:latin typeface="+mn-lt"/>
                            </a:rPr>
                            <a:t>245</a:t>
                          </a:r>
                        </a:p>
                      </a:txBody>
                      <a:tcPr anchor="ctr"/>
                    </a:tc>
                    <a:tc>
                      <a:txBody>
                        <a:bodyPr/>
                        <a:lstStyle/>
                        <a:p>
                          <a:pPr algn="ctr"/>
                          <a:endParaRPr lang="en-US" sz="1400" b="1" dirty="0">
                            <a:latin typeface="+mn-lt"/>
                          </a:endParaRPr>
                        </a:p>
                      </a:txBody>
                      <a:tcPr anchor="ctr"/>
                    </a:tc>
                    <a:tc>
                      <a:txBody>
                        <a:bodyPr/>
                        <a:lstStyle/>
                        <a:p>
                          <a:pPr algn="ctr"/>
                          <a:endParaRPr lang="en-US" sz="1400" b="1" dirty="0">
                            <a:latin typeface="+mn-lt"/>
                          </a:endParaRPr>
                        </a:p>
                      </a:txBody>
                      <a:tcPr anchor="ctr"/>
                    </a:tc>
                    <a:tc>
                      <a:txBody>
                        <a:bodyPr/>
                        <a:lstStyle/>
                        <a:p>
                          <a:pPr algn="ctr"/>
                          <a:r>
                            <a:rPr lang="en-US" sz="1400" b="1" dirty="0">
                              <a:latin typeface="+mn-lt"/>
                            </a:rPr>
                            <a:t>700</a:t>
                          </a:r>
                        </a:p>
                      </a:txBody>
                      <a:tcPr anchor="ctr"/>
                    </a:tc>
                    <a:extLst>
                      <a:ext uri="{0D108BD9-81ED-4DB2-BD59-A6C34878D82A}">
                        <a16:rowId xmlns:a16="http://schemas.microsoft.com/office/drawing/2014/main" val="1577413723"/>
                      </a:ext>
                    </a:extLst>
                  </a:tr>
                </a:tbl>
              </a:graphicData>
            </a:graphic>
          </p:graphicFrame>
        </mc:Choice>
        <mc:Fallback xmlns="">
          <p:graphicFrame>
            <p:nvGraphicFramePr>
              <p:cNvPr id="84" name="Table 7">
                <a:extLst>
                  <a:ext uri="{FF2B5EF4-FFF2-40B4-BE49-F238E27FC236}">
                    <a16:creationId xmlns:a16="http://schemas.microsoft.com/office/drawing/2014/main" id="{5C56D2F0-5528-4120-8A78-03A02ACA7261}"/>
                  </a:ext>
                </a:extLst>
              </p:cNvPr>
              <p:cNvGraphicFramePr>
                <a:graphicFrameLocks noGrp="1"/>
              </p:cNvGraphicFramePr>
              <p:nvPr>
                <p:extLst>
                  <p:ext uri="{D42A27DB-BD31-4B8C-83A1-F6EECF244321}">
                    <p14:modId xmlns:p14="http://schemas.microsoft.com/office/powerpoint/2010/main" val="1203920939"/>
                  </p:ext>
                </p:extLst>
              </p:nvPr>
            </p:nvGraphicFramePr>
            <p:xfrm>
              <a:off x="3568775" y="4427564"/>
              <a:ext cx="6270992" cy="2133600"/>
            </p:xfrm>
            <a:graphic>
              <a:graphicData uri="http://schemas.openxmlformats.org/drawingml/2006/table">
                <a:tbl>
                  <a:tblPr firstRow="1" bandRow="1">
                    <a:tableStyleId>{5C22544A-7EE6-4342-B048-85BDC9FD1C3A}</a:tableStyleId>
                  </a:tblPr>
                  <a:tblGrid>
                    <a:gridCol w="1219518">
                      <a:extLst>
                        <a:ext uri="{9D8B030D-6E8A-4147-A177-3AD203B41FA5}">
                          <a16:colId xmlns:a16="http://schemas.microsoft.com/office/drawing/2014/main" val="4184981928"/>
                        </a:ext>
                      </a:extLst>
                    </a:gridCol>
                    <a:gridCol w="446135">
                      <a:extLst>
                        <a:ext uri="{9D8B030D-6E8A-4147-A177-3AD203B41FA5}">
                          <a16:colId xmlns:a16="http://schemas.microsoft.com/office/drawing/2014/main" val="32633393"/>
                        </a:ext>
                      </a:extLst>
                    </a:gridCol>
                    <a:gridCol w="779780">
                      <a:extLst>
                        <a:ext uri="{9D8B030D-6E8A-4147-A177-3AD203B41FA5}">
                          <a16:colId xmlns:a16="http://schemas.microsoft.com/office/drawing/2014/main" val="201237497"/>
                        </a:ext>
                      </a:extLst>
                    </a:gridCol>
                    <a:gridCol w="1232218">
                      <a:extLst>
                        <a:ext uri="{9D8B030D-6E8A-4147-A177-3AD203B41FA5}">
                          <a16:colId xmlns:a16="http://schemas.microsoft.com/office/drawing/2014/main" val="2331536176"/>
                        </a:ext>
                      </a:extLst>
                    </a:gridCol>
                    <a:gridCol w="517843">
                      <a:extLst>
                        <a:ext uri="{9D8B030D-6E8A-4147-A177-3AD203B41FA5}">
                          <a16:colId xmlns:a16="http://schemas.microsoft.com/office/drawing/2014/main" val="2306751297"/>
                        </a:ext>
                      </a:extLst>
                    </a:gridCol>
                    <a:gridCol w="813118">
                      <a:extLst>
                        <a:ext uri="{9D8B030D-6E8A-4147-A177-3AD203B41FA5}">
                          <a16:colId xmlns:a16="http://schemas.microsoft.com/office/drawing/2014/main" val="1703307233"/>
                        </a:ext>
                      </a:extLst>
                    </a:gridCol>
                    <a:gridCol w="1262380">
                      <a:extLst>
                        <a:ext uri="{9D8B030D-6E8A-4147-A177-3AD203B41FA5}">
                          <a16:colId xmlns:a16="http://schemas.microsoft.com/office/drawing/2014/main" val="3266737614"/>
                        </a:ext>
                      </a:extLst>
                    </a:gridCol>
                  </a:tblGrid>
                  <a:tr h="304800">
                    <a:tc rowSpan="2">
                      <a:txBody>
                        <a:bodyPr/>
                        <a:lstStyle/>
                        <a:p>
                          <a:pPr algn="ctr"/>
                          <a:endParaRPr lang="en-US" sz="1400" i="0" dirty="0">
                            <a:latin typeface="+mn-lt"/>
                          </a:endParaRPr>
                        </a:p>
                        <a:p>
                          <a:pPr algn="ctr"/>
                          <a:r>
                            <a:rPr lang="en-US" sz="1400" i="0" dirty="0">
                              <a:latin typeface="+mn-lt"/>
                            </a:rPr>
                            <a:t>Subdomains</a:t>
                          </a:r>
                        </a:p>
                      </a:txBody>
                      <a:tcPr/>
                    </a:tc>
                    <a:tc gridSpan="3">
                      <a:txBody>
                        <a:bodyPr/>
                        <a:lstStyle/>
                        <a:p>
                          <a:pPr algn="ctr"/>
                          <a:r>
                            <a:rPr lang="en-US" sz="1400" dirty="0" smtClean="0">
                              <a:latin typeface="+mn-lt"/>
                            </a:rPr>
                            <a:t>95% SV Energy</a:t>
                          </a:r>
                          <a:endParaRPr lang="en-US" sz="1400" dirty="0">
                            <a:latin typeface="+mn-lt"/>
                          </a:endParaRPr>
                        </a:p>
                      </a:txBody>
                      <a:tcPr anchor="ctr"/>
                    </a:tc>
                    <a:tc hMerge="1">
                      <a:txBody>
                        <a:bodyPr/>
                        <a:lstStyle/>
                        <a:p>
                          <a:endParaRPr lang="en-US" dirty="0"/>
                        </a:p>
                      </a:txBody>
                      <a:tcPr anchor="ctr"/>
                    </a:tc>
                    <a:tc hMerge="1">
                      <a:txBody>
                        <a:bodyPr/>
                        <a:lstStyle/>
                        <a:p>
                          <a:endParaRPr lang="en-US" dirty="0"/>
                        </a:p>
                      </a:txBody>
                      <a:tcPr anchor="ctr"/>
                    </a:tc>
                    <a:tc gridSpan="3">
                      <a:txBody>
                        <a:bodyPr/>
                        <a:lstStyle/>
                        <a:p>
                          <a:pPr algn="ctr"/>
                          <a:r>
                            <a:rPr lang="en-US" sz="1400" dirty="0" smtClean="0">
                              <a:latin typeface="+mn-lt"/>
                            </a:rPr>
                            <a:t>99% SV Energy</a:t>
                          </a:r>
                          <a:endParaRPr lang="en-US" sz="1400" dirty="0">
                            <a:latin typeface="+mn-lt"/>
                          </a:endParaRPr>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2667421606"/>
                      </a:ext>
                    </a:extLst>
                  </a:tr>
                  <a:tr h="304800">
                    <a:tc vMerge="1">
                      <a:txBody>
                        <a:bodyPr/>
                        <a:lstStyle/>
                        <a:p>
                          <a:endParaRPr lang="en-US"/>
                        </a:p>
                      </a:txBody>
                      <a:tcPr/>
                    </a:tc>
                    <a:tc>
                      <a:txBody>
                        <a:bodyPr/>
                        <a:lstStyle/>
                        <a:p>
                          <a:endParaRPr lang="en-US"/>
                        </a:p>
                      </a:txBody>
                      <a:tcPr anchor="ctr">
                        <a:blipFill>
                          <a:blip r:embed="rId23"/>
                          <a:stretch>
                            <a:fillRect l="-271622" t="-104000" r="-1027027" b="-520000"/>
                          </a:stretch>
                        </a:blip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US" sz="1400" b="0" i="0" dirty="0" smtClean="0">
                              <a:latin typeface="+mn-lt"/>
                            </a:rPr>
                            <a:t>MSE (%)</a:t>
                          </a:r>
                          <a:endParaRPr lang="en-US" sz="1400" b="0" i="0" dirty="0">
                            <a:latin typeface="+mn-lt"/>
                          </a:endParaRPr>
                        </a:p>
                      </a:txBody>
                      <a:tcPr anchor="ctr"/>
                    </a:tc>
                    <a:tc>
                      <a:txBody>
                        <a:bodyPr/>
                        <a:lstStyle/>
                        <a:p>
                          <a:pPr algn="ctr"/>
                          <a:r>
                            <a:rPr lang="en-US" sz="1400" b="0" i="0" dirty="0" smtClean="0">
                              <a:latin typeface="+mn-lt"/>
                            </a:rPr>
                            <a:t>CPU</a:t>
                          </a:r>
                          <a:r>
                            <a:rPr lang="en-US" sz="1400" b="0" i="0" baseline="0" dirty="0" smtClean="0">
                              <a:latin typeface="+mn-lt"/>
                            </a:rPr>
                            <a:t> time (s)</a:t>
                          </a:r>
                          <a:endParaRPr lang="en-US" sz="1400" b="0" i="0" dirty="0">
                            <a:latin typeface="+mn-lt"/>
                          </a:endParaRPr>
                        </a:p>
                      </a:txBody>
                      <a:tcPr anchor="ctr"/>
                    </a:tc>
                    <a:tc>
                      <a:txBody>
                        <a:bodyPr/>
                        <a:lstStyle/>
                        <a:p>
                          <a:endParaRPr lang="en-US"/>
                        </a:p>
                      </a:txBody>
                      <a:tcPr anchor="ctr">
                        <a:blipFill>
                          <a:blip r:embed="rId23"/>
                          <a:stretch>
                            <a:fillRect l="-711765" t="-104000" r="-405882" b="-520000"/>
                          </a:stretch>
                        </a:blip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US" sz="1400" b="0" i="0" dirty="0" smtClean="0">
                              <a:latin typeface="+mn-lt"/>
                            </a:rPr>
                            <a:t>MSE (%)</a:t>
                          </a:r>
                          <a:endParaRPr lang="en-US" sz="1400" b="0" i="0" dirty="0">
                            <a:latin typeface="+mn-lt"/>
                          </a:endParaRPr>
                        </a:p>
                      </a:txBody>
                      <a:tcPr anchor="ctr"/>
                    </a:tc>
                    <a:tc>
                      <a:txBody>
                        <a:bodyPr/>
                        <a:lstStyle/>
                        <a:p>
                          <a:pPr algn="ctr"/>
                          <a:r>
                            <a:rPr lang="en-US" sz="1400" b="0" i="0" dirty="0" smtClean="0">
                              <a:latin typeface="+mn-lt"/>
                            </a:rPr>
                            <a:t>CPU</a:t>
                          </a:r>
                          <a:r>
                            <a:rPr lang="en-US" sz="1400" b="0" i="0" baseline="0" dirty="0" smtClean="0">
                              <a:latin typeface="+mn-lt"/>
                            </a:rPr>
                            <a:t> time (s)</a:t>
                          </a:r>
                          <a:endParaRPr lang="en-US" sz="1400" b="0" i="0" dirty="0">
                            <a:latin typeface="+mn-lt"/>
                          </a:endParaRPr>
                        </a:p>
                      </a:txBody>
                      <a:tcPr anchor="ctr"/>
                    </a:tc>
                    <a:extLst>
                      <a:ext uri="{0D108BD9-81ED-4DB2-BD59-A6C34878D82A}">
                        <a16:rowId xmlns:a16="http://schemas.microsoft.com/office/drawing/2014/main" val="1771279892"/>
                      </a:ext>
                    </a:extLst>
                  </a:tr>
                  <a:tr h="304800">
                    <a:tc>
                      <a:txBody>
                        <a:bodyPr/>
                        <a:lstStyle/>
                        <a:p>
                          <a:endParaRPr lang="en-US"/>
                        </a:p>
                      </a:txBody>
                      <a:tcPr>
                        <a:blipFill>
                          <a:blip r:embed="rId23"/>
                          <a:stretch>
                            <a:fillRect l="-500" t="-204000" r="-417000" b="-420000"/>
                          </a:stretch>
                        </a:blipFill>
                      </a:tcPr>
                    </a:tc>
                    <a:tc>
                      <a:txBody>
                        <a:bodyPr/>
                        <a:lstStyle/>
                        <a:p>
                          <a:pPr algn="ctr"/>
                          <a:r>
                            <a:rPr lang="en-US" sz="1400" i="0" dirty="0" smtClean="0">
                              <a:latin typeface="+mn-lt"/>
                            </a:rPr>
                            <a:t>57</a:t>
                          </a:r>
                          <a:endParaRPr lang="en-US" sz="1400" i="0" dirty="0">
                            <a:latin typeface="+mn-lt"/>
                          </a:endParaRPr>
                        </a:p>
                      </a:txBody>
                      <a:tcPr anchor="ctr"/>
                    </a:tc>
                    <a:tc>
                      <a:txBody>
                        <a:bodyPr/>
                        <a:lstStyle/>
                        <a:p>
                          <a:pPr algn="ctr"/>
                          <a:r>
                            <a:rPr lang="en-US" sz="1400" dirty="0">
                              <a:latin typeface="+mn-lt"/>
                            </a:rPr>
                            <a:t>1.1</a:t>
                          </a:r>
                        </a:p>
                      </a:txBody>
                      <a:tcPr anchor="ctr"/>
                    </a:tc>
                    <a:tc>
                      <a:txBody>
                        <a:bodyPr/>
                        <a:lstStyle/>
                        <a:p>
                          <a:pPr algn="ctr"/>
                          <a:r>
                            <a:rPr lang="en-US" sz="1400" dirty="0" smtClean="0">
                              <a:latin typeface="+mn-lt"/>
                            </a:rPr>
                            <a:t>85</a:t>
                          </a:r>
                          <a:endParaRPr lang="en-US" sz="1400" dirty="0">
                            <a:latin typeface="+mn-lt"/>
                          </a:endParaRPr>
                        </a:p>
                      </a:txBody>
                      <a:tcPr anchor="ctr"/>
                    </a:tc>
                    <a:tc>
                      <a:txBody>
                        <a:bodyPr/>
                        <a:lstStyle/>
                        <a:p>
                          <a:pPr algn="ctr"/>
                          <a:r>
                            <a:rPr lang="en-US" sz="1400" dirty="0" smtClean="0">
                              <a:latin typeface="+mn-lt"/>
                            </a:rPr>
                            <a:t>146</a:t>
                          </a:r>
                          <a:endParaRPr lang="en-US" sz="1400" dirty="0">
                            <a:latin typeface="+mn-lt"/>
                          </a:endParaRPr>
                        </a:p>
                      </a:txBody>
                      <a:tcPr anchor="ctr"/>
                    </a:tc>
                    <a:tc>
                      <a:txBody>
                        <a:bodyPr/>
                        <a:lstStyle/>
                        <a:p>
                          <a:pPr algn="ctr"/>
                          <a:r>
                            <a:rPr lang="en-US" sz="1400" dirty="0" smtClean="0">
                              <a:latin typeface="+mn-lt"/>
                            </a:rPr>
                            <a:t>0.18</a:t>
                          </a:r>
                          <a:endParaRPr lang="en-US" sz="1400" dirty="0">
                            <a:latin typeface="+mn-lt"/>
                          </a:endParaRPr>
                        </a:p>
                      </a:txBody>
                      <a:tcPr anchor="ctr"/>
                    </a:tc>
                    <a:tc>
                      <a:txBody>
                        <a:bodyPr/>
                        <a:lstStyle/>
                        <a:p>
                          <a:pPr algn="ctr"/>
                          <a:r>
                            <a:rPr lang="en-US" sz="1400" dirty="0" smtClean="0">
                              <a:latin typeface="+mn-lt"/>
                            </a:rPr>
                            <a:t>295</a:t>
                          </a:r>
                          <a:endParaRPr lang="en-US" sz="1400" dirty="0">
                            <a:latin typeface="+mn-lt"/>
                          </a:endParaRPr>
                        </a:p>
                      </a:txBody>
                      <a:tcPr anchor="ctr"/>
                    </a:tc>
                    <a:extLst>
                      <a:ext uri="{0D108BD9-81ED-4DB2-BD59-A6C34878D82A}">
                        <a16:rowId xmlns:a16="http://schemas.microsoft.com/office/drawing/2014/main" val="1084344374"/>
                      </a:ext>
                    </a:extLst>
                  </a:tr>
                  <a:tr h="304800">
                    <a:tc>
                      <a:txBody>
                        <a:bodyPr/>
                        <a:lstStyle/>
                        <a:p>
                          <a:endParaRPr lang="en-US"/>
                        </a:p>
                      </a:txBody>
                      <a:tcPr>
                        <a:blipFill>
                          <a:blip r:embed="rId23"/>
                          <a:stretch>
                            <a:fillRect l="-500" t="-298039" r="-417000" b="-311765"/>
                          </a:stretch>
                        </a:blipFill>
                      </a:tcPr>
                    </a:tc>
                    <a:tc>
                      <a:txBody>
                        <a:bodyPr/>
                        <a:lstStyle/>
                        <a:p>
                          <a:pPr algn="ctr"/>
                          <a:r>
                            <a:rPr lang="en-US" sz="1400" i="0" dirty="0" smtClean="0">
                              <a:latin typeface="+mn-lt"/>
                            </a:rPr>
                            <a:t>44</a:t>
                          </a:r>
                          <a:endParaRPr lang="en-US" sz="1400" i="0" dirty="0">
                            <a:latin typeface="+mn-lt"/>
                          </a:endParaRPr>
                        </a:p>
                      </a:txBody>
                      <a:tcPr anchor="ctr"/>
                    </a:tc>
                    <a:tc>
                      <a:txBody>
                        <a:bodyPr/>
                        <a:lstStyle/>
                        <a:p>
                          <a:pPr algn="ctr"/>
                          <a:r>
                            <a:rPr lang="en-US" sz="1400" dirty="0">
                              <a:latin typeface="+mn-lt"/>
                            </a:rPr>
                            <a:t>1.2</a:t>
                          </a:r>
                        </a:p>
                      </a:txBody>
                      <a:tcPr anchor="ctr"/>
                    </a:tc>
                    <a:tc>
                      <a:txBody>
                        <a:bodyPr/>
                        <a:lstStyle/>
                        <a:p>
                          <a:pPr algn="ctr"/>
                          <a:r>
                            <a:rPr lang="en-US" sz="1400" dirty="0" smtClean="0">
                              <a:latin typeface="+mn-lt"/>
                            </a:rPr>
                            <a:t>56</a:t>
                          </a:r>
                          <a:endParaRPr lang="en-US" sz="1400" dirty="0">
                            <a:latin typeface="+mn-lt"/>
                          </a:endParaRPr>
                        </a:p>
                      </a:txBody>
                      <a:tcPr anchor="ctr"/>
                    </a:tc>
                    <a:tc>
                      <a:txBody>
                        <a:bodyPr/>
                        <a:lstStyle/>
                        <a:p>
                          <a:pPr algn="ctr"/>
                          <a:r>
                            <a:rPr lang="en-US" sz="1400" dirty="0" smtClean="0">
                              <a:latin typeface="+mn-lt"/>
                            </a:rPr>
                            <a:t>120</a:t>
                          </a:r>
                          <a:endParaRPr lang="en-US" sz="1400" dirty="0">
                            <a:latin typeface="+mn-lt"/>
                          </a:endParaRPr>
                        </a:p>
                      </a:txBody>
                      <a:tcPr anchor="ctr"/>
                    </a:tc>
                    <a:tc>
                      <a:txBody>
                        <a:bodyPr/>
                        <a:lstStyle/>
                        <a:p>
                          <a:pPr algn="ctr"/>
                          <a:r>
                            <a:rPr lang="en-US" sz="1400" dirty="0" smtClean="0">
                              <a:latin typeface="+mn-lt"/>
                            </a:rPr>
                            <a:t>0.18</a:t>
                          </a:r>
                          <a:endParaRPr lang="en-US" sz="1400" dirty="0">
                            <a:latin typeface="+mn-lt"/>
                          </a:endParaRPr>
                        </a:p>
                      </a:txBody>
                      <a:tcPr anchor="ctr"/>
                    </a:tc>
                    <a:tc>
                      <a:txBody>
                        <a:bodyPr/>
                        <a:lstStyle/>
                        <a:p>
                          <a:pPr algn="ctr"/>
                          <a:r>
                            <a:rPr lang="en-US" sz="1400" dirty="0" smtClean="0">
                              <a:latin typeface="+mn-lt"/>
                            </a:rPr>
                            <a:t>216</a:t>
                          </a:r>
                          <a:endParaRPr lang="en-US" sz="1400" dirty="0">
                            <a:latin typeface="+mn-lt"/>
                          </a:endParaRPr>
                        </a:p>
                      </a:txBody>
                      <a:tcPr anchor="ctr"/>
                    </a:tc>
                    <a:extLst>
                      <a:ext uri="{0D108BD9-81ED-4DB2-BD59-A6C34878D82A}">
                        <a16:rowId xmlns:a16="http://schemas.microsoft.com/office/drawing/2014/main" val="107006200"/>
                      </a:ext>
                    </a:extLst>
                  </a:tr>
                  <a:tr h="304800">
                    <a:tc>
                      <a:txBody>
                        <a:bodyPr/>
                        <a:lstStyle/>
                        <a:p>
                          <a:endParaRPr lang="en-US"/>
                        </a:p>
                      </a:txBody>
                      <a:tcPr>
                        <a:blipFill>
                          <a:blip r:embed="rId23"/>
                          <a:stretch>
                            <a:fillRect l="-500" t="-406000" r="-417000" b="-218000"/>
                          </a:stretch>
                        </a:blipFill>
                      </a:tcPr>
                    </a:tc>
                    <a:tc>
                      <a:txBody>
                        <a:bodyPr/>
                        <a:lstStyle/>
                        <a:p>
                          <a:pPr algn="ctr"/>
                          <a:r>
                            <a:rPr lang="en-US" sz="1400" i="0" dirty="0" smtClean="0">
                              <a:latin typeface="+mn-lt"/>
                            </a:rPr>
                            <a:t>24</a:t>
                          </a:r>
                          <a:endParaRPr lang="en-US" sz="1400" i="0" dirty="0">
                            <a:latin typeface="+mn-lt"/>
                          </a:endParaRPr>
                        </a:p>
                      </a:txBody>
                      <a:tcPr anchor="ctr"/>
                    </a:tc>
                    <a:tc>
                      <a:txBody>
                        <a:bodyPr/>
                        <a:lstStyle/>
                        <a:p>
                          <a:pPr algn="ctr"/>
                          <a:r>
                            <a:rPr lang="en-US" sz="1400" dirty="0">
                              <a:latin typeface="+mn-lt"/>
                            </a:rPr>
                            <a:t>1.4</a:t>
                          </a:r>
                        </a:p>
                      </a:txBody>
                      <a:tcPr anchor="ctr"/>
                    </a:tc>
                    <a:tc>
                      <a:txBody>
                        <a:bodyPr/>
                        <a:lstStyle/>
                        <a:p>
                          <a:pPr algn="ctr"/>
                          <a:r>
                            <a:rPr lang="en-US" sz="1400" dirty="0" smtClean="0">
                              <a:latin typeface="+mn-lt"/>
                            </a:rPr>
                            <a:t>43</a:t>
                          </a:r>
                          <a:endParaRPr lang="en-US" sz="1400" dirty="0">
                            <a:latin typeface="+mn-lt"/>
                          </a:endParaRPr>
                        </a:p>
                      </a:txBody>
                      <a:tcPr anchor="ctr"/>
                    </a:tc>
                    <a:tc>
                      <a:txBody>
                        <a:bodyPr/>
                        <a:lstStyle/>
                        <a:p>
                          <a:pPr algn="ctr"/>
                          <a:r>
                            <a:rPr lang="en-US" sz="1400" dirty="0" smtClean="0">
                              <a:latin typeface="+mn-lt"/>
                            </a:rPr>
                            <a:t>60</a:t>
                          </a:r>
                          <a:endParaRPr lang="en-US" sz="1400" dirty="0">
                            <a:latin typeface="+mn-lt"/>
                          </a:endParaRPr>
                        </a:p>
                      </a:txBody>
                      <a:tcPr anchor="ctr"/>
                    </a:tc>
                    <a:tc>
                      <a:txBody>
                        <a:bodyPr/>
                        <a:lstStyle/>
                        <a:p>
                          <a:pPr algn="ctr"/>
                          <a:r>
                            <a:rPr lang="en-US" sz="1400" dirty="0" smtClean="0">
                              <a:latin typeface="+mn-lt"/>
                            </a:rPr>
                            <a:t>0.16</a:t>
                          </a:r>
                          <a:endParaRPr lang="en-US" sz="1400" dirty="0">
                            <a:latin typeface="+mn-lt"/>
                          </a:endParaRPr>
                        </a:p>
                      </a:txBody>
                      <a:tcPr anchor="ctr"/>
                    </a:tc>
                    <a:tc>
                      <a:txBody>
                        <a:bodyPr/>
                        <a:lstStyle/>
                        <a:p>
                          <a:pPr algn="ctr"/>
                          <a:r>
                            <a:rPr lang="en-US" sz="1400" dirty="0" smtClean="0">
                              <a:latin typeface="+mn-lt"/>
                            </a:rPr>
                            <a:t>89</a:t>
                          </a:r>
                          <a:endParaRPr lang="en-US" sz="1400" dirty="0">
                            <a:latin typeface="+mn-lt"/>
                          </a:endParaRPr>
                        </a:p>
                      </a:txBody>
                      <a:tcPr anchor="ctr"/>
                    </a:tc>
                    <a:extLst>
                      <a:ext uri="{0D108BD9-81ED-4DB2-BD59-A6C34878D82A}">
                        <a16:rowId xmlns:a16="http://schemas.microsoft.com/office/drawing/2014/main" val="2279596091"/>
                      </a:ext>
                    </a:extLst>
                  </a:tr>
                  <a:tr h="304800">
                    <a:tc>
                      <a:txBody>
                        <a:bodyPr/>
                        <a:lstStyle/>
                        <a:p>
                          <a:endParaRPr lang="en-US"/>
                        </a:p>
                      </a:txBody>
                      <a:tcPr>
                        <a:blipFill>
                          <a:blip r:embed="rId23"/>
                          <a:stretch>
                            <a:fillRect l="-500" t="-506000" r="-417000" b="-118000"/>
                          </a:stretch>
                        </a:blipFill>
                      </a:tcPr>
                    </a:tc>
                    <a:tc>
                      <a:txBody>
                        <a:bodyPr/>
                        <a:lstStyle/>
                        <a:p>
                          <a:pPr algn="ctr"/>
                          <a:r>
                            <a:rPr lang="en-US" sz="1400" i="0" dirty="0" smtClean="0">
                              <a:latin typeface="+mn-lt"/>
                            </a:rPr>
                            <a:t>32</a:t>
                          </a:r>
                          <a:endParaRPr lang="en-US" sz="1400" i="0" dirty="0">
                            <a:latin typeface="+mn-lt"/>
                          </a:endParaRPr>
                        </a:p>
                      </a:txBody>
                      <a:tcPr anchor="ctr"/>
                    </a:tc>
                    <a:tc>
                      <a:txBody>
                        <a:bodyPr/>
                        <a:lstStyle/>
                        <a:p>
                          <a:pPr algn="ctr"/>
                          <a:r>
                            <a:rPr lang="en-US" sz="1400" dirty="0">
                              <a:latin typeface="+mn-lt"/>
                            </a:rPr>
                            <a:t>1.9</a:t>
                          </a:r>
                        </a:p>
                      </a:txBody>
                      <a:tcPr anchor="ctr"/>
                    </a:tc>
                    <a:tc>
                      <a:txBody>
                        <a:bodyPr/>
                        <a:lstStyle/>
                        <a:p>
                          <a:pPr algn="ctr"/>
                          <a:r>
                            <a:rPr lang="en-US" sz="1400" dirty="0" smtClean="0">
                              <a:latin typeface="+mn-lt"/>
                            </a:rPr>
                            <a:t>61</a:t>
                          </a:r>
                          <a:endParaRPr lang="en-US" sz="1400" dirty="0">
                            <a:latin typeface="+mn-lt"/>
                          </a:endParaRPr>
                        </a:p>
                      </a:txBody>
                      <a:tcPr anchor="ctr"/>
                    </a:tc>
                    <a:tc>
                      <a:txBody>
                        <a:bodyPr/>
                        <a:lstStyle/>
                        <a:p>
                          <a:pPr algn="ctr"/>
                          <a:r>
                            <a:rPr lang="en-US" sz="1400" dirty="0" smtClean="0">
                              <a:latin typeface="+mn-lt"/>
                            </a:rPr>
                            <a:t>66</a:t>
                          </a:r>
                          <a:endParaRPr lang="en-US" sz="1400" dirty="0">
                            <a:latin typeface="+mn-lt"/>
                          </a:endParaRPr>
                        </a:p>
                      </a:txBody>
                      <a:tcPr anchor="ctr"/>
                    </a:tc>
                    <a:tc>
                      <a:txBody>
                        <a:bodyPr/>
                        <a:lstStyle/>
                        <a:p>
                          <a:pPr algn="ctr"/>
                          <a:r>
                            <a:rPr lang="en-US" sz="1400" dirty="0" smtClean="0">
                              <a:latin typeface="+mn-lt"/>
                            </a:rPr>
                            <a:t>0.25</a:t>
                          </a:r>
                          <a:endParaRPr lang="en-US" sz="1400" dirty="0">
                            <a:latin typeface="+mn-lt"/>
                          </a:endParaRPr>
                        </a:p>
                      </a:txBody>
                      <a:tcPr anchor="ctr"/>
                    </a:tc>
                    <a:tc>
                      <a:txBody>
                        <a:bodyPr/>
                        <a:lstStyle/>
                        <a:p>
                          <a:pPr algn="ctr"/>
                          <a:r>
                            <a:rPr lang="en-US" sz="1400" dirty="0" smtClean="0">
                              <a:latin typeface="+mn-lt"/>
                            </a:rPr>
                            <a:t>100</a:t>
                          </a:r>
                          <a:endParaRPr lang="en-US" sz="1400" dirty="0">
                            <a:latin typeface="+mn-lt"/>
                          </a:endParaRPr>
                        </a:p>
                      </a:txBody>
                      <a:tcPr anchor="ctr"/>
                    </a:tc>
                    <a:extLst>
                      <a:ext uri="{0D108BD9-81ED-4DB2-BD59-A6C34878D82A}">
                        <a16:rowId xmlns:a16="http://schemas.microsoft.com/office/drawing/2014/main" val="1276872879"/>
                      </a:ext>
                    </a:extLst>
                  </a:tr>
                  <a:tr h="304800">
                    <a:tc>
                      <a:txBody>
                        <a:bodyPr/>
                        <a:lstStyle/>
                        <a:p>
                          <a:pPr algn="ctr"/>
                          <a:r>
                            <a:rPr lang="en-US" sz="1400" b="1" i="0" dirty="0">
                              <a:latin typeface="+mn-lt"/>
                            </a:rPr>
                            <a:t>Total</a:t>
                          </a:r>
                        </a:p>
                      </a:txBody>
                      <a:tcPr/>
                    </a:tc>
                    <a:tc>
                      <a:txBody>
                        <a:bodyPr/>
                        <a:lstStyle/>
                        <a:p>
                          <a:pPr algn="ctr"/>
                          <a:endParaRPr lang="en-US" sz="1400" i="0" dirty="0">
                            <a:latin typeface="+mn-lt"/>
                          </a:endParaRPr>
                        </a:p>
                      </a:txBody>
                      <a:tcPr anchor="ctr"/>
                    </a:tc>
                    <a:tc>
                      <a:txBody>
                        <a:bodyPr/>
                        <a:lstStyle/>
                        <a:p>
                          <a:pPr algn="ctr"/>
                          <a:endParaRPr lang="en-US" sz="1400" i="0" dirty="0">
                            <a:latin typeface="+mn-lt"/>
                          </a:endParaRPr>
                        </a:p>
                      </a:txBody>
                      <a:tcPr anchor="ctr"/>
                    </a:tc>
                    <a:tc>
                      <a:txBody>
                        <a:bodyPr/>
                        <a:lstStyle/>
                        <a:p>
                          <a:pPr algn="ctr"/>
                          <a:r>
                            <a:rPr lang="en-US" sz="1400" b="1" dirty="0" smtClean="0">
                              <a:latin typeface="+mn-lt"/>
                            </a:rPr>
                            <a:t>245</a:t>
                          </a:r>
                          <a:endParaRPr lang="en-US" sz="1400" b="1" dirty="0">
                            <a:latin typeface="+mn-lt"/>
                          </a:endParaRPr>
                        </a:p>
                      </a:txBody>
                      <a:tcPr anchor="ctr"/>
                    </a:tc>
                    <a:tc>
                      <a:txBody>
                        <a:bodyPr/>
                        <a:lstStyle/>
                        <a:p>
                          <a:pPr algn="ctr"/>
                          <a:endParaRPr lang="en-US" sz="1400" b="1" dirty="0">
                            <a:latin typeface="+mn-lt"/>
                          </a:endParaRPr>
                        </a:p>
                      </a:txBody>
                      <a:tcPr anchor="ctr"/>
                    </a:tc>
                    <a:tc>
                      <a:txBody>
                        <a:bodyPr/>
                        <a:lstStyle/>
                        <a:p>
                          <a:pPr algn="ctr"/>
                          <a:endParaRPr lang="en-US" sz="1400" b="1" dirty="0">
                            <a:latin typeface="+mn-lt"/>
                          </a:endParaRPr>
                        </a:p>
                      </a:txBody>
                      <a:tcPr anchor="ctr"/>
                    </a:tc>
                    <a:tc>
                      <a:txBody>
                        <a:bodyPr/>
                        <a:lstStyle/>
                        <a:p>
                          <a:pPr algn="ctr"/>
                          <a:r>
                            <a:rPr lang="en-US" sz="1400" b="1" dirty="0" smtClean="0">
                              <a:latin typeface="+mn-lt"/>
                            </a:rPr>
                            <a:t>700</a:t>
                          </a:r>
                          <a:endParaRPr lang="en-US" sz="1400" b="1" dirty="0">
                            <a:latin typeface="+mn-lt"/>
                          </a:endParaRPr>
                        </a:p>
                      </a:txBody>
                      <a:tcPr anchor="ctr"/>
                    </a:tc>
                    <a:extLst>
                      <a:ext uri="{0D108BD9-81ED-4DB2-BD59-A6C34878D82A}">
                        <a16:rowId xmlns:a16="http://schemas.microsoft.com/office/drawing/2014/main" val="1577413723"/>
                      </a:ext>
                    </a:extLst>
                  </a:tr>
                </a:tbl>
              </a:graphicData>
            </a:graphic>
          </p:graphicFrame>
        </mc:Fallback>
      </mc:AlternateContent>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E55EA818-F022-46BC-3C50-F586828BBC51}"/>
                  </a:ext>
                </a:extLst>
              </p:cNvPr>
              <p:cNvSpPr txBox="1"/>
              <p:nvPr/>
            </p:nvSpPr>
            <p:spPr>
              <a:xfrm>
                <a:off x="67659" y="4389302"/>
                <a:ext cx="3934768" cy="3170099"/>
              </a:xfrm>
              <a:prstGeom prst="rect">
                <a:avLst/>
              </a:prstGeom>
              <a:noFill/>
            </p:spPr>
            <p:txBody>
              <a:bodyPr wrap="square">
                <a:spAutoFit/>
              </a:bodyPr>
              <a:lstStyle/>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dirty="0"/>
                  <a:t>Method converges in </a:t>
                </a:r>
                <a:r>
                  <a:rPr lang="en-US" b="1" dirty="0"/>
                  <a:t>only 3 Schwarz iterations </a:t>
                </a:r>
                <a:r>
                  <a:rPr lang="en-US" dirty="0"/>
                  <a:t>per controller time-step</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b="1" dirty="0"/>
                  <a:t>Errors</a:t>
                </a:r>
                <a:r>
                  <a:rPr lang="en-US" dirty="0"/>
                  <a:t> </a:t>
                </a:r>
                <a:r>
                  <a:rPr lang="en-US" i="1" dirty="0"/>
                  <a:t>O</a:t>
                </a:r>
                <a:r>
                  <a:rPr lang="en-US" dirty="0"/>
                  <a:t>(1%) or less</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b="1" dirty="0"/>
                  <a:t>1.47</a:t>
                </a:r>
                <a14:m>
                  <m:oMath xmlns:m="http://schemas.openxmlformats.org/officeDocument/2006/math">
                    <m:r>
                      <a:rPr lang="en-US" b="1" i="1">
                        <a:latin typeface="Cambria Math" panose="02040503050406030204" pitchFamily="18" charset="0"/>
                        <a:ea typeface="Cambria Math" panose="02040503050406030204" pitchFamily="18" charset="0"/>
                      </a:rPr>
                      <m:t>×</m:t>
                    </m:r>
                  </m:oMath>
                </a14:m>
                <a:r>
                  <a:rPr lang="en-US" b="1" dirty="0"/>
                  <a:t> speedup </a:t>
                </a:r>
                <a:r>
                  <a:rPr lang="en-US" dirty="0"/>
                  <a:t>over all-FOM coupling for 95% SV energy retention case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endParaRPr lang="en-US" dirty="0"/>
              </a:p>
              <a:p>
                <a:endParaRPr lang="en-US" dirty="0"/>
              </a:p>
            </p:txBody>
          </p:sp>
        </mc:Choice>
        <mc:Fallback xmlns="">
          <p:sp>
            <p:nvSpPr>
              <p:cNvPr id="85" name="TextBox 84">
                <a:extLst>
                  <a:ext uri="{FF2B5EF4-FFF2-40B4-BE49-F238E27FC236}">
                    <a16:creationId xmlns:a16="http://schemas.microsoft.com/office/drawing/2014/main" id="{E55EA818-F022-46BC-3C50-F586828BBC51}"/>
                  </a:ext>
                </a:extLst>
              </p:cNvPr>
              <p:cNvSpPr txBox="1">
                <a:spLocks noRot="1" noChangeAspect="1" noMove="1" noResize="1" noEditPoints="1" noAdjustHandles="1" noChangeArrowheads="1" noChangeShapeType="1" noTextEdit="1"/>
              </p:cNvSpPr>
              <p:nvPr/>
            </p:nvSpPr>
            <p:spPr>
              <a:xfrm>
                <a:off x="67659" y="4389302"/>
                <a:ext cx="3934768" cy="3170099"/>
              </a:xfrm>
              <a:prstGeom prst="rect">
                <a:avLst/>
              </a:prstGeom>
              <a:blipFill>
                <a:blip r:embed="rId24"/>
                <a:stretch>
                  <a:fillRect l="-929"/>
                </a:stretch>
              </a:blipFill>
            </p:spPr>
            <p:txBody>
              <a:bodyPr/>
              <a:lstStyle/>
              <a:p>
                <a:r>
                  <a:rPr lang="en-US">
                    <a:noFill/>
                  </a:rPr>
                  <a:t> </a:t>
                </a:r>
              </a:p>
            </p:txBody>
          </p:sp>
        </mc:Fallback>
      </mc:AlternateContent>
      <p:sp>
        <p:nvSpPr>
          <p:cNvPr id="13" name="Rounded Rectangle 12"/>
          <p:cNvSpPr/>
          <p:nvPr/>
        </p:nvSpPr>
        <p:spPr>
          <a:xfrm>
            <a:off x="5376295" y="5061926"/>
            <a:ext cx="535258" cy="1191755"/>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ounded Rectangle 87"/>
          <p:cNvSpPr/>
          <p:nvPr/>
        </p:nvSpPr>
        <p:spPr>
          <a:xfrm>
            <a:off x="7896286" y="5061926"/>
            <a:ext cx="535258" cy="1191755"/>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6427420" y="6278137"/>
            <a:ext cx="420811" cy="283027"/>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0917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5" fill="hold"/>
                                        <p:tgtEl>
                                          <p:spTgt spid="86"/>
                                        </p:tgtEl>
                                      </p:cBhvr>
                                    </p:cmd>
                                  </p:childTnLst>
                                </p:cTn>
                              </p:par>
                              <p:par>
                                <p:cTn id="7" presetID="1" presetClass="mediacall" presetSubtype="0" fill="hold" nodeType="withEffect">
                                  <p:stCondLst>
                                    <p:cond delay="0"/>
                                  </p:stCondLst>
                                  <p:childTnLst>
                                    <p:cmd type="call" cmd="playFrom(0.0)">
                                      <p:cBhvr>
                                        <p:cTn id="8" dur="2125" fill="hold"/>
                                        <p:tgtEl>
                                          <p:spTgt spid="87"/>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5">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86"/>
                </p:tgtEl>
              </p:cMediaNode>
            </p:video>
            <p:video>
              <p:cMediaNode vol="80000">
                <p:cTn id="28" fill="hold" display="0">
                  <p:stCondLst>
                    <p:cond delay="indefinite"/>
                  </p:stCondLst>
                </p:cTn>
                <p:tgtEl>
                  <p:spTgt spid="87"/>
                </p:tgtEl>
              </p:cMediaNode>
            </p:video>
          </p:childTnLst>
        </p:cTn>
      </p:par>
    </p:tnLst>
    <p:bldLst>
      <p:bldP spid="13" grpId="0" animBg="1"/>
      <p:bldP spid="88" grpId="0" animBg="1"/>
      <p:bldP spid="5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4DEDE73E-F27A-4E8A-AFEC-DAC5059E9626}"/>
              </a:ext>
            </a:extLst>
          </p:cNvPr>
          <p:cNvPicPr>
            <a:picLocks noChangeAspect="1"/>
          </p:cNvPicPr>
          <p:nvPr/>
        </p:nvPicPr>
        <p:blipFill>
          <a:blip r:embed="rId3"/>
          <a:stretch>
            <a:fillRect/>
          </a:stretch>
        </p:blipFill>
        <p:spPr>
          <a:xfrm>
            <a:off x="6550225" y="3808504"/>
            <a:ext cx="4983447" cy="2671415"/>
          </a:xfrm>
          <a:prstGeom prst="rect">
            <a:avLst/>
          </a:prstGeom>
        </p:spPr>
      </p:pic>
      <p:sp>
        <p:nvSpPr>
          <p:cNvPr id="101" name="TextShape 1"/>
          <p:cNvSpPr txBox="1"/>
          <p:nvPr/>
        </p:nvSpPr>
        <p:spPr>
          <a:xfrm>
            <a:off x="742950" y="-8685"/>
            <a:ext cx="8229240" cy="991440"/>
          </a:xfrm>
          <a:prstGeom prst="rect">
            <a:avLst/>
          </a:prstGeom>
          <a:noFill/>
          <a:ln>
            <a:noFill/>
          </a:ln>
        </p:spPr>
        <p:txBody>
          <a:bodyPr anchor="ctr"/>
          <a:lstStyle/>
          <a:p>
            <a:r>
              <a:rPr lang="en-US" sz="2800" dirty="0">
                <a:latin typeface="Gill Sans MT" panose="020B0502020104020203" pitchFamily="34" charset="0"/>
              </a:rPr>
              <a:t>Outline</a:t>
            </a:r>
            <a:endParaRPr sz="2800" dirty="0">
              <a:latin typeface="Gill Sans MT" panose="020B0502020104020203" pitchFamily="34" charset="0"/>
            </a:endParaRPr>
          </a:p>
        </p:txBody>
      </p:sp>
      <p:sp>
        <p:nvSpPr>
          <p:cNvPr id="102" name="TextShape 2"/>
          <p:cNvSpPr txBox="1"/>
          <p:nvPr/>
        </p:nvSpPr>
        <p:spPr>
          <a:xfrm>
            <a:off x="198449" y="951071"/>
            <a:ext cx="6726226" cy="5348870"/>
          </a:xfrm>
          <a:prstGeom prst="rect">
            <a:avLst/>
          </a:prstGeom>
          <a:noFill/>
          <a:ln>
            <a:noFill/>
          </a:ln>
        </p:spPr>
        <p:txBody>
          <a:bodyPr/>
          <a:lstStyle/>
          <a:p>
            <a:pPr marL="457200" indent="-457200">
              <a:buAutoNum type="arabicPeriod"/>
            </a:pPr>
            <a:r>
              <a:rPr lang="en-US" sz="2200" b="1" dirty="0"/>
              <a:t>Schwarz Alternating Method for Coupling of Full Order Models (FOMs) in Solid Mechanics</a:t>
            </a:r>
          </a:p>
          <a:p>
            <a:pPr marL="457200" indent="-457200">
              <a:buAutoNum type="arabicPeriod"/>
            </a:pPr>
            <a:endParaRPr lang="en-US" sz="400" dirty="0"/>
          </a:p>
          <a:p>
            <a:pPr marL="914400" lvl="1" indent="-457200">
              <a:buFont typeface="Arial" panose="020B0604020202020204" pitchFamily="34" charset="0"/>
              <a:buChar char="•"/>
            </a:pPr>
            <a:r>
              <a:rPr lang="en-US" sz="2200" dirty="0"/>
              <a:t>Motivation &amp; Background</a:t>
            </a:r>
          </a:p>
          <a:p>
            <a:pPr marL="914400" lvl="1" indent="-457200">
              <a:buFont typeface="Arial" panose="020B0604020202020204" pitchFamily="34" charset="0"/>
              <a:buChar char="•"/>
            </a:pPr>
            <a:endParaRPr lang="en-US" sz="400" dirty="0"/>
          </a:p>
          <a:p>
            <a:pPr marL="914400" lvl="1" indent="-457200">
              <a:buFont typeface="Arial" panose="020B0604020202020204" pitchFamily="34" charset="0"/>
              <a:buChar char="•"/>
            </a:pPr>
            <a:r>
              <a:rPr lang="en-US" sz="2200" b="1" dirty="0"/>
              <a:t>Quasistatic Formulation</a:t>
            </a:r>
          </a:p>
          <a:p>
            <a:pPr marL="914400" lvl="1" indent="-457200">
              <a:buFont typeface="Arial" panose="020B0604020202020204" pitchFamily="34" charset="0"/>
              <a:buChar char="•"/>
            </a:pPr>
            <a:endParaRPr lang="en-US" sz="400" dirty="0"/>
          </a:p>
          <a:p>
            <a:pPr marL="1371600" lvl="2" indent="-457200">
              <a:buFont typeface="Wingdings" panose="05000000000000000000" pitchFamily="2" charset="2"/>
              <a:buChar char="Ø"/>
            </a:pPr>
            <a:r>
              <a:rPr lang="en-US" sz="2200" dirty="0"/>
              <a:t>Numerical Examples</a:t>
            </a:r>
          </a:p>
          <a:p>
            <a:pPr marL="1371600" lvl="2" indent="-457200">
              <a:buFont typeface="Wingdings" panose="05000000000000000000" pitchFamily="2" charset="2"/>
              <a:buChar char="Ø"/>
            </a:pPr>
            <a:endParaRPr lang="en-US" sz="400" dirty="0"/>
          </a:p>
          <a:p>
            <a:pPr marL="914400" lvl="1" indent="-457200">
              <a:buFont typeface="Arial" panose="020B0604020202020204" pitchFamily="34" charset="0"/>
              <a:buChar char="•"/>
            </a:pPr>
            <a:r>
              <a:rPr lang="en-US" sz="2200" dirty="0"/>
              <a:t>Extension to Dynamics </a:t>
            </a:r>
          </a:p>
          <a:p>
            <a:pPr marL="914400" lvl="1" indent="-457200">
              <a:buFont typeface="Arial" panose="020B0604020202020204" pitchFamily="34" charset="0"/>
              <a:buChar char="•"/>
            </a:pPr>
            <a:endParaRPr lang="en-US" sz="400" dirty="0"/>
          </a:p>
          <a:p>
            <a:pPr marL="1371600" lvl="2" indent="-457200">
              <a:buFont typeface="Wingdings" panose="05000000000000000000" pitchFamily="2" charset="2"/>
              <a:buChar char="Ø"/>
            </a:pPr>
            <a:r>
              <a:rPr lang="en-US" sz="2200" dirty="0"/>
              <a:t>Numerical Examples</a:t>
            </a:r>
          </a:p>
          <a:p>
            <a:pPr marL="1371600" lvl="2" indent="-457200">
              <a:buFont typeface="Wingdings" panose="05000000000000000000" pitchFamily="2" charset="2"/>
              <a:buChar char="Ø"/>
            </a:pPr>
            <a:endParaRPr lang="en-US" sz="400" dirty="0"/>
          </a:p>
          <a:p>
            <a:pPr marL="1371600" lvl="2" indent="-457200">
              <a:buFont typeface="Wingdings" panose="05000000000000000000" pitchFamily="2" charset="2"/>
              <a:buChar char="Ø"/>
            </a:pPr>
            <a:endParaRPr lang="en-US" sz="400" dirty="0"/>
          </a:p>
          <a:p>
            <a:pPr marL="457200" indent="-457200">
              <a:buAutoNum type="arabicPeriod"/>
            </a:pPr>
            <a:r>
              <a:rPr lang="en-US" sz="2200" dirty="0"/>
              <a:t>Schwarz Alternating Method for FOM-ROM* and ROM-ROM Coupling</a:t>
            </a:r>
          </a:p>
          <a:p>
            <a:pPr marL="457200" indent="-457200">
              <a:buAutoNum type="arabicPeriod"/>
            </a:pPr>
            <a:endParaRPr lang="en-US" sz="400" dirty="0"/>
          </a:p>
          <a:p>
            <a:pPr marL="914400" lvl="1" indent="-457200">
              <a:buFont typeface="Arial" panose="020B0604020202020204" pitchFamily="34" charset="0"/>
              <a:buChar char="•"/>
            </a:pPr>
            <a:r>
              <a:rPr lang="en-US" sz="2200" dirty="0"/>
              <a:t>Motivation &amp; Background </a:t>
            </a:r>
          </a:p>
          <a:p>
            <a:pPr marL="914400" lvl="1" indent="-457200">
              <a:buFont typeface="Arial" panose="020B0604020202020204" pitchFamily="34" charset="0"/>
              <a:buChar char="•"/>
            </a:pPr>
            <a:endParaRPr lang="en-US" sz="400" dirty="0"/>
          </a:p>
          <a:p>
            <a:pPr marL="914400" lvl="1" indent="-457200">
              <a:buFont typeface="Arial" panose="020B0604020202020204" pitchFamily="34" charset="0"/>
              <a:buChar char="•"/>
            </a:pPr>
            <a:r>
              <a:rPr lang="en-US" sz="2200" dirty="0"/>
              <a:t>Formulation</a:t>
            </a:r>
          </a:p>
          <a:p>
            <a:pPr marL="914400" lvl="1" indent="-457200">
              <a:buFont typeface="Arial" panose="020B0604020202020204" pitchFamily="34" charset="0"/>
              <a:buChar char="•"/>
            </a:pPr>
            <a:endParaRPr lang="en-US" sz="400" dirty="0"/>
          </a:p>
          <a:p>
            <a:pPr marL="914400" lvl="1" indent="-457200">
              <a:buFont typeface="Arial" panose="020B0604020202020204" pitchFamily="34" charset="0"/>
              <a:buChar char="•"/>
            </a:pPr>
            <a:r>
              <a:rPr lang="en-US" sz="2200" dirty="0"/>
              <a:t>Numerical Examples</a:t>
            </a:r>
          </a:p>
          <a:p>
            <a:pPr marL="914400" lvl="1" indent="-457200">
              <a:buFont typeface="Arial" panose="020B0604020202020204" pitchFamily="34" charset="0"/>
              <a:buChar char="•"/>
            </a:pPr>
            <a:endParaRPr lang="en-US" sz="400" dirty="0"/>
          </a:p>
          <a:p>
            <a:pPr marL="914400" lvl="1" indent="-457200">
              <a:buFont typeface="Arial" panose="020B0604020202020204" pitchFamily="34" charset="0"/>
              <a:buChar char="•"/>
            </a:pPr>
            <a:endParaRPr lang="en-US" sz="400" dirty="0"/>
          </a:p>
          <a:p>
            <a:pPr marL="457200" indent="-457200">
              <a:buFont typeface="+mj-lt"/>
              <a:buAutoNum type="arabicPeriod"/>
            </a:pPr>
            <a:r>
              <a:rPr lang="en-US" sz="2200" dirty="0"/>
              <a:t>Summary and Future Work </a:t>
            </a:r>
          </a:p>
          <a:p>
            <a:endParaRPr lang="en-US" sz="2200" dirty="0"/>
          </a:p>
          <a:p>
            <a:pPr marL="914400" lvl="1" indent="-457200">
              <a:buFont typeface="Arial" panose="020B0604020202020204" pitchFamily="34" charset="0"/>
              <a:buChar char="•"/>
            </a:pPr>
            <a:endParaRPr lang="en-US" sz="2200" dirty="0"/>
          </a:p>
          <a:p>
            <a:pPr marL="914400" lvl="1" indent="-457200">
              <a:buFont typeface="Arial" panose="020B0604020202020204" pitchFamily="34" charset="0"/>
              <a:buChar char="•"/>
            </a:pPr>
            <a:endParaRPr lang="en-US" sz="2200" dirty="0"/>
          </a:p>
          <a:p>
            <a:endParaRPr sz="2200" dirty="0"/>
          </a:p>
        </p:txBody>
      </p:sp>
      <p:sp>
        <p:nvSpPr>
          <p:cNvPr id="2" name="Slide Number Placeholder 1">
            <a:extLst>
              <a:ext uri="{FF2B5EF4-FFF2-40B4-BE49-F238E27FC236}">
                <a16:creationId xmlns:a16="http://schemas.microsoft.com/office/drawing/2014/main" id="{805E14DB-F505-4B6E-B151-6BAAB23A7FBF}"/>
              </a:ext>
            </a:extLst>
          </p:cNvPr>
          <p:cNvSpPr>
            <a:spLocks noGrp="1"/>
          </p:cNvSpPr>
          <p:nvPr>
            <p:ph type="sldNum" sz="quarter" idx="12"/>
          </p:nvPr>
        </p:nvSpPr>
        <p:spPr/>
        <p:txBody>
          <a:bodyPr/>
          <a:lstStyle/>
          <a:p>
            <a:fld id="{A5E55A7B-7854-E145-92D9-B491DF4BAE2D}" type="slidenum">
              <a:rPr lang="en-US" smtClean="0"/>
              <a:pPr/>
              <a:t>8</a:t>
            </a:fld>
            <a:endParaRPr lang="en-US" dirty="0"/>
          </a:p>
        </p:txBody>
      </p:sp>
      <p:sp>
        <p:nvSpPr>
          <p:cNvPr id="3" name="TextBox 2">
            <a:extLst>
              <a:ext uri="{FF2B5EF4-FFF2-40B4-BE49-F238E27FC236}">
                <a16:creationId xmlns:a16="http://schemas.microsoft.com/office/drawing/2014/main" id="{9C17EAC9-2546-4C83-9D8B-C19B660FE055}"/>
              </a:ext>
            </a:extLst>
          </p:cNvPr>
          <p:cNvSpPr txBox="1"/>
          <p:nvPr/>
        </p:nvSpPr>
        <p:spPr>
          <a:xfrm>
            <a:off x="64951" y="6479919"/>
            <a:ext cx="4911047" cy="338554"/>
          </a:xfrm>
          <a:prstGeom prst="rect">
            <a:avLst/>
          </a:prstGeom>
          <a:noFill/>
        </p:spPr>
        <p:txBody>
          <a:bodyPr wrap="square" rtlCol="0">
            <a:spAutoFit/>
          </a:bodyPr>
          <a:lstStyle/>
          <a:p>
            <a:r>
              <a:rPr lang="en-US" sz="1600" dirty="0">
                <a:cs typeface="Calibri" panose="020F0502020204030204" pitchFamily="34" charset="0"/>
              </a:rPr>
              <a:t>* Projection-based Reduced Order Model</a:t>
            </a:r>
          </a:p>
        </p:txBody>
      </p:sp>
      <p:pic>
        <p:nvPicPr>
          <p:cNvPr id="4" name="Picture 3" descr="notched-cylinder-hex-coarse-tet-fine-deformed.png">
            <a:extLst>
              <a:ext uri="{FF2B5EF4-FFF2-40B4-BE49-F238E27FC236}">
                <a16:creationId xmlns:a16="http://schemas.microsoft.com/office/drawing/2014/main" id="{1EC5274F-3932-4BA7-C07C-B0ED02DFD9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0705" y="738680"/>
            <a:ext cx="3614888" cy="2470775"/>
          </a:xfrm>
          <a:prstGeom prst="rect">
            <a:avLst/>
          </a:prstGeom>
        </p:spPr>
      </p:pic>
    </p:spTree>
    <p:extLst>
      <p:ext uri="{BB962C8B-B14F-4D97-AF65-F5344CB8AC3E}">
        <p14:creationId xmlns:p14="http://schemas.microsoft.com/office/powerpoint/2010/main" val="27168239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80</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8" y="232552"/>
            <a:ext cx="10471608" cy="570225"/>
          </a:xfrm>
        </p:spPr>
        <p:txBody>
          <a:bodyPr/>
          <a:lstStyle/>
          <a:p>
            <a:r>
              <a:rPr lang="en-US" dirty="0"/>
              <a:t>Schwarz Boundary Sampling for All-HROM Coupling</a:t>
            </a:r>
          </a:p>
        </p:txBody>
      </p:sp>
      <p:sp>
        <p:nvSpPr>
          <p:cNvPr id="7" name="Slide Number Placeholder 3"/>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80</a:t>
            </a:fld>
            <a:endParaRPr lang="en-US" dirty="0"/>
          </a:p>
        </p:txBody>
      </p:sp>
      <p:sp>
        <p:nvSpPr>
          <p:cNvPr id="2" name="TextBox 1">
            <a:extLst>
              <a:ext uri="{FF2B5EF4-FFF2-40B4-BE49-F238E27FC236}">
                <a16:creationId xmlns:a16="http://schemas.microsoft.com/office/drawing/2014/main" id="{4D125CA8-BE9F-4623-2E26-8449D07CE57F}"/>
              </a:ext>
            </a:extLst>
          </p:cNvPr>
          <p:cNvSpPr txBox="1"/>
          <p:nvPr/>
        </p:nvSpPr>
        <p:spPr>
          <a:xfrm>
            <a:off x="2344629" y="802777"/>
            <a:ext cx="7502742" cy="646331"/>
          </a:xfrm>
          <a:prstGeom prst="rect">
            <a:avLst/>
          </a:prstGeom>
          <a:solidFill>
            <a:schemeClr val="accent3">
              <a:lumMod val="20000"/>
              <a:lumOff val="80000"/>
            </a:schemeClr>
          </a:solidFill>
        </p:spPr>
        <p:txBody>
          <a:bodyPr wrap="square" rtlCol="0">
            <a:spAutoFit/>
          </a:bodyPr>
          <a:lstStyle/>
          <a:p>
            <a:pPr algn="ctr"/>
            <a:r>
              <a:rPr lang="en-US" b="1" i="1" u="sng" dirty="0"/>
              <a:t>Key question</a:t>
            </a:r>
            <a:r>
              <a:rPr lang="en-US" b="1" dirty="0"/>
              <a:t>:</a:t>
            </a:r>
            <a:r>
              <a:rPr lang="en-US" b="1" i="1" dirty="0"/>
              <a:t> </a:t>
            </a:r>
            <a:r>
              <a:rPr lang="en-US" dirty="0"/>
              <a:t>how many </a:t>
            </a:r>
            <a:r>
              <a:rPr lang="en-US" b="1" dirty="0"/>
              <a:t>Schwarz boundary points </a:t>
            </a:r>
            <a:r>
              <a:rPr lang="en-US" dirty="0"/>
              <a:t>need to be included in </a:t>
            </a:r>
            <a:r>
              <a:rPr lang="en-US" b="1" dirty="0"/>
              <a:t>sample mesh</a:t>
            </a:r>
            <a:r>
              <a:rPr lang="en-US" dirty="0"/>
              <a:t> when performing HROM coupling?</a:t>
            </a:r>
          </a:p>
        </p:txBody>
      </p:sp>
      <p:sp>
        <p:nvSpPr>
          <p:cNvPr id="10" name="Rectangle 9">
            <a:extLst>
              <a:ext uri="{FF2B5EF4-FFF2-40B4-BE49-F238E27FC236}">
                <a16:creationId xmlns:a16="http://schemas.microsoft.com/office/drawing/2014/main" id="{B2445420-7CE3-2EEC-02A8-AD9FECB029AE}"/>
              </a:ext>
            </a:extLst>
          </p:cNvPr>
          <p:cNvSpPr/>
          <p:nvPr/>
        </p:nvSpPr>
        <p:spPr>
          <a:xfrm>
            <a:off x="5929745" y="2336800"/>
            <a:ext cx="2854036" cy="2382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978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yper_decomp_contours_compare_domrate_new">
            <a:hlinkClick r:id="" action="ppaction://media"/>
            <a:extLst>
              <a:ext uri="{FF2B5EF4-FFF2-40B4-BE49-F238E27FC236}">
                <a16:creationId xmlns:a16="http://schemas.microsoft.com/office/drawing/2014/main" id="{FCE0ECA1-8FEA-422F-8764-CD6DFA6DE8B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4866" y="1883063"/>
            <a:ext cx="7878618" cy="2954482"/>
          </a:xfrm>
          <a:prstGeom prst="rect">
            <a:avLst/>
          </a:prstGeom>
        </p:spPr>
      </p:pic>
      <p:pic>
        <p:nvPicPr>
          <p:cNvPr id="12" name="Picture 11">
            <a:extLst>
              <a:ext uri="{FF2B5EF4-FFF2-40B4-BE49-F238E27FC236}">
                <a16:creationId xmlns:a16="http://schemas.microsoft.com/office/drawing/2014/main" id="{C860B6EC-FAC3-B6C7-3442-0DC975B778B9}"/>
              </a:ext>
            </a:extLst>
          </p:cNvPr>
          <p:cNvPicPr>
            <a:picLocks noChangeAspect="1"/>
          </p:cNvPicPr>
          <p:nvPr/>
        </p:nvPicPr>
        <p:blipFill>
          <a:blip r:embed="rId6"/>
          <a:stretch>
            <a:fillRect/>
          </a:stretch>
        </p:blipFill>
        <p:spPr>
          <a:xfrm>
            <a:off x="8107225" y="1822489"/>
            <a:ext cx="2926080" cy="2926080"/>
          </a:xfrm>
          <a:prstGeom prst="rect">
            <a:avLst/>
          </a:prstGeom>
        </p:spPr>
      </p:pic>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81</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8" y="232552"/>
            <a:ext cx="10471608" cy="570225"/>
          </a:xfrm>
        </p:spPr>
        <p:txBody>
          <a:bodyPr/>
          <a:lstStyle/>
          <a:p>
            <a:r>
              <a:rPr lang="en-US" dirty="0"/>
              <a:t>Schwarz Boundary Sampling for All-HROM Coupling</a:t>
            </a:r>
          </a:p>
        </p:txBody>
      </p:sp>
      <p:sp>
        <p:nvSpPr>
          <p:cNvPr id="7" name="Slide Number Placeholder 3"/>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81</a:t>
            </a:fld>
            <a:endParaRPr lang="en-US" dirty="0"/>
          </a:p>
        </p:txBody>
      </p:sp>
      <p:sp>
        <p:nvSpPr>
          <p:cNvPr id="3" name="TextBox 2">
            <a:extLst>
              <a:ext uri="{FF2B5EF4-FFF2-40B4-BE49-F238E27FC236}">
                <a16:creationId xmlns:a16="http://schemas.microsoft.com/office/drawing/2014/main" id="{9537F941-F460-510A-E2B5-91DEFC3162C3}"/>
              </a:ext>
            </a:extLst>
          </p:cNvPr>
          <p:cNvSpPr txBox="1"/>
          <p:nvPr/>
        </p:nvSpPr>
        <p:spPr>
          <a:xfrm>
            <a:off x="71667" y="1558083"/>
            <a:ext cx="11769570" cy="1046440"/>
          </a:xfrm>
          <a:prstGeom prst="rect">
            <a:avLst/>
          </a:prstGeom>
          <a:noFill/>
        </p:spPr>
        <p:txBody>
          <a:bodyPr wrap="square" rtlCol="0">
            <a:spAutoFit/>
          </a:bodyPr>
          <a:lstStyle/>
          <a:p>
            <a:pPr marL="285750" indent="-285750">
              <a:buFont typeface="Arial" panose="020B0604020202020204" pitchFamily="34" charset="0"/>
              <a:buChar char="•"/>
            </a:pPr>
            <a:r>
              <a:rPr lang="en-US" b="1" dirty="0"/>
              <a:t>Naïve/sparsely-sampled </a:t>
            </a:r>
            <a:r>
              <a:rPr lang="en-US" dirty="0"/>
              <a:t>Schwarz boundary results in </a:t>
            </a:r>
            <a:r>
              <a:rPr lang="en-US" b="1" dirty="0"/>
              <a:t>failure</a:t>
            </a:r>
            <a:r>
              <a:rPr lang="en-US" dirty="0"/>
              <a:t> to transmit coupling information during Schwarz</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p:txBody>
      </p:sp>
      <p:sp>
        <p:nvSpPr>
          <p:cNvPr id="10" name="Rectangle 9">
            <a:extLst>
              <a:ext uri="{FF2B5EF4-FFF2-40B4-BE49-F238E27FC236}">
                <a16:creationId xmlns:a16="http://schemas.microsoft.com/office/drawing/2014/main" id="{B2445420-7CE3-2EEC-02A8-AD9FECB029AE}"/>
              </a:ext>
            </a:extLst>
          </p:cNvPr>
          <p:cNvSpPr/>
          <p:nvPr/>
        </p:nvSpPr>
        <p:spPr>
          <a:xfrm>
            <a:off x="5953376" y="2366257"/>
            <a:ext cx="2234950" cy="2382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B9B1625-CD24-EB3E-8259-6B269D140BDA}"/>
                  </a:ext>
                </a:extLst>
              </p:cNvPr>
              <p:cNvSpPr txBox="1"/>
              <p:nvPr/>
            </p:nvSpPr>
            <p:spPr>
              <a:xfrm>
                <a:off x="560975" y="4831693"/>
                <a:ext cx="5821352" cy="563744"/>
              </a:xfrm>
              <a:prstGeom prst="rect">
                <a:avLst/>
              </a:prstGeom>
              <a:noFill/>
            </p:spPr>
            <p:txBody>
              <a:bodyPr wrap="square" rtlCol="0">
                <a:spAutoFit/>
              </a:bodyPr>
              <a:lstStyle/>
              <a:p>
                <a:pPr algn="ctr"/>
                <a:r>
                  <a:rPr lang="en-US" sz="1500" i="1" dirty="0"/>
                  <a:t>Movie above: </a:t>
                </a:r>
                <a:r>
                  <a:rPr lang="en-US" sz="1500" dirty="0"/>
                  <a:t>FOM (left) and all HROM with </a:t>
                </a:r>
                <a14:m>
                  <m:oMath xmlns:m="http://schemas.openxmlformats.org/officeDocument/2006/math">
                    <m:sSub>
                      <m:sSubPr>
                        <m:ctrlPr>
                          <a:rPr lang="en-US" sz="1500" i="1" smtClean="0">
                            <a:latin typeface="Cambria Math" panose="02040503050406030204" pitchFamily="18" charset="0"/>
                          </a:rPr>
                        </m:ctrlPr>
                      </m:sSubPr>
                      <m:e>
                        <m:r>
                          <a:rPr lang="en-US" sz="1500" b="0" i="1" smtClean="0">
                            <a:latin typeface="Cambria Math" panose="02040503050406030204" pitchFamily="18" charset="0"/>
                          </a:rPr>
                          <m:t>𝑁</m:t>
                        </m:r>
                      </m:e>
                      <m:sub>
                        <m:r>
                          <a:rPr lang="en-US" sz="1500" b="0" i="1" smtClean="0">
                            <a:latin typeface="Cambria Math" panose="02040503050406030204" pitchFamily="18" charset="0"/>
                          </a:rPr>
                          <m:t>𝑏</m:t>
                        </m:r>
                      </m:sub>
                    </m:sSub>
                    <m:r>
                      <a:rPr lang="en-US" sz="1500" b="0" i="1" smtClean="0">
                        <a:latin typeface="Cambria Math" panose="02040503050406030204" pitchFamily="18" charset="0"/>
                      </a:rPr>
                      <m:t>=5</m:t>
                    </m:r>
                  </m:oMath>
                </a14:m>
                <a:r>
                  <a:rPr lang="en-US" sz="1500" dirty="0"/>
                  <a:t>% (right).  ROMs have </a:t>
                </a:r>
                <a14:m>
                  <m:oMath xmlns:m="http://schemas.openxmlformats.org/officeDocument/2006/math">
                    <m:r>
                      <a:rPr lang="en-US" sz="1500" i="1" dirty="0" smtClean="0">
                        <a:latin typeface="Cambria Math" panose="02040503050406030204" pitchFamily="18" charset="0"/>
                      </a:rPr>
                      <m:t>𝐾</m:t>
                    </m:r>
                    <m:r>
                      <a:rPr lang="en-US" sz="1500" i="1" dirty="0" smtClean="0">
                        <a:latin typeface="Cambria Math" panose="02040503050406030204" pitchFamily="18" charset="0"/>
                      </a:rPr>
                      <m:t>=100 </m:t>
                    </m:r>
                  </m:oMath>
                </a14:m>
                <a:r>
                  <a:rPr lang="en-US" sz="1500" dirty="0"/>
                  <a:t>modes and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𝑁</m:t>
                        </m:r>
                      </m:e>
                      <m:sub>
                        <m:r>
                          <a:rPr lang="en-US" sz="1600" i="1">
                            <a:latin typeface="Cambria Math" panose="02040503050406030204" pitchFamily="18" charset="0"/>
                          </a:rPr>
                          <m:t>𝑠</m:t>
                        </m:r>
                      </m:sub>
                    </m:sSub>
                    <m:r>
                      <a:rPr lang="en-US" sz="1600" b="0" i="1" smtClean="0">
                        <a:latin typeface="Cambria Math" panose="02040503050406030204" pitchFamily="18" charset="0"/>
                      </a:rPr>
                      <m:t>=0.5%</m:t>
                    </m:r>
                    <m:r>
                      <a:rPr lang="en-US" sz="1600" b="0" i="1" smtClean="0">
                        <a:latin typeface="Cambria Math" panose="02040503050406030204" pitchFamily="18" charset="0"/>
                      </a:rPr>
                      <m:t>𝑁</m:t>
                    </m:r>
                  </m:oMath>
                </a14:m>
                <a:r>
                  <a:rPr lang="en-US" sz="1500" dirty="0"/>
                  <a:t> sample mesh points.</a:t>
                </a:r>
              </a:p>
            </p:txBody>
          </p:sp>
        </mc:Choice>
        <mc:Fallback xmlns="">
          <p:sp>
            <p:nvSpPr>
              <p:cNvPr id="11" name="TextBox 10">
                <a:extLst>
                  <a:ext uri="{FF2B5EF4-FFF2-40B4-BE49-F238E27FC236}">
                    <a16:creationId xmlns:a16="http://schemas.microsoft.com/office/drawing/2014/main" id="{DB9B1625-CD24-EB3E-8259-6B269D140BDA}"/>
                  </a:ext>
                </a:extLst>
              </p:cNvPr>
              <p:cNvSpPr txBox="1">
                <a:spLocks noRot="1" noChangeAspect="1" noMove="1" noResize="1" noEditPoints="1" noAdjustHandles="1" noChangeArrowheads="1" noChangeShapeType="1" noTextEdit="1"/>
              </p:cNvSpPr>
              <p:nvPr/>
            </p:nvSpPr>
            <p:spPr>
              <a:xfrm>
                <a:off x="560975" y="4831693"/>
                <a:ext cx="5821352" cy="563744"/>
              </a:xfrm>
              <a:prstGeom prst="rect">
                <a:avLst/>
              </a:prstGeom>
              <a:blipFill>
                <a:blip r:embed="rId7"/>
                <a:stretch>
                  <a:fillRect t="-3261" b="-108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380971C-2AFB-DCD9-6FC0-F24564DAAF70}"/>
                  </a:ext>
                </a:extLst>
              </p:cNvPr>
              <p:cNvSpPr txBox="1"/>
              <p:nvPr/>
            </p:nvSpPr>
            <p:spPr>
              <a:xfrm>
                <a:off x="8216034" y="4735531"/>
                <a:ext cx="2926080" cy="523220"/>
              </a:xfrm>
              <a:prstGeom prst="rect">
                <a:avLst/>
              </a:prstGeom>
              <a:noFill/>
            </p:spPr>
            <p:txBody>
              <a:bodyPr wrap="square" rtlCol="0">
                <a:spAutoFit/>
              </a:bodyPr>
              <a:lstStyle/>
              <a:p>
                <a:pPr algn="ctr"/>
                <a:r>
                  <a:rPr lang="en-US" sz="1400" i="1" dirty="0"/>
                  <a:t>Figure above</a:t>
                </a:r>
                <a:r>
                  <a:rPr lang="en-US" sz="1400" dirty="0"/>
                  <a:t>: example sample mesh with sampling rate </a:t>
                </a:r>
                <a14:m>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𝑁</m:t>
                        </m:r>
                      </m:e>
                      <m:sub>
                        <m:r>
                          <a:rPr lang="en-US" sz="1400" b="0" i="1" smtClean="0">
                            <a:latin typeface="Cambria Math" panose="02040503050406030204" pitchFamily="18" charset="0"/>
                          </a:rPr>
                          <m:t>𝑏</m:t>
                        </m:r>
                      </m:sub>
                    </m:sSub>
                    <m:r>
                      <a:rPr lang="en-US" sz="1400" b="0" i="1" smtClean="0">
                        <a:latin typeface="Cambria Math" panose="02040503050406030204" pitchFamily="18" charset="0"/>
                      </a:rPr>
                      <m:t>=5%.</m:t>
                    </m:r>
                  </m:oMath>
                </a14:m>
                <a:r>
                  <a:rPr lang="en-US" sz="1400" dirty="0"/>
                  <a:t> </a:t>
                </a:r>
              </a:p>
            </p:txBody>
          </p:sp>
        </mc:Choice>
        <mc:Fallback xmlns="">
          <p:sp>
            <p:nvSpPr>
              <p:cNvPr id="13" name="TextBox 12">
                <a:extLst>
                  <a:ext uri="{FF2B5EF4-FFF2-40B4-BE49-F238E27FC236}">
                    <a16:creationId xmlns:a16="http://schemas.microsoft.com/office/drawing/2014/main" id="{F380971C-2AFB-DCD9-6FC0-F24564DAAF70}"/>
                  </a:ext>
                </a:extLst>
              </p:cNvPr>
              <p:cNvSpPr txBox="1">
                <a:spLocks noRot="1" noChangeAspect="1" noMove="1" noResize="1" noEditPoints="1" noAdjustHandles="1" noChangeArrowheads="1" noChangeShapeType="1" noTextEdit="1"/>
              </p:cNvSpPr>
              <p:nvPr/>
            </p:nvSpPr>
            <p:spPr>
              <a:xfrm>
                <a:off x="8216034" y="4735531"/>
                <a:ext cx="2926080" cy="523220"/>
              </a:xfrm>
              <a:prstGeom prst="rect">
                <a:avLst/>
              </a:prstGeom>
              <a:blipFill>
                <a:blip r:embed="rId8"/>
                <a:stretch>
                  <a:fillRect l="-625" t="-3488" b="-9302"/>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EB81AF39-CCDE-82B6-AC8F-F191272FA941}"/>
              </a:ext>
            </a:extLst>
          </p:cNvPr>
          <p:cNvSpPr txBox="1"/>
          <p:nvPr/>
        </p:nvSpPr>
        <p:spPr>
          <a:xfrm>
            <a:off x="2344629" y="802777"/>
            <a:ext cx="7502742" cy="646331"/>
          </a:xfrm>
          <a:prstGeom prst="rect">
            <a:avLst/>
          </a:prstGeom>
          <a:solidFill>
            <a:schemeClr val="accent3">
              <a:lumMod val="20000"/>
              <a:lumOff val="80000"/>
            </a:schemeClr>
          </a:solidFill>
        </p:spPr>
        <p:txBody>
          <a:bodyPr wrap="square" rtlCol="0">
            <a:spAutoFit/>
          </a:bodyPr>
          <a:lstStyle/>
          <a:p>
            <a:pPr algn="ctr"/>
            <a:r>
              <a:rPr lang="en-US" b="1" i="1" u="sng" dirty="0"/>
              <a:t>Key question</a:t>
            </a:r>
            <a:r>
              <a:rPr lang="en-US" b="1" dirty="0"/>
              <a:t>:</a:t>
            </a:r>
            <a:r>
              <a:rPr lang="en-US" b="1" i="1" dirty="0"/>
              <a:t> </a:t>
            </a:r>
            <a:r>
              <a:rPr lang="en-US" dirty="0"/>
              <a:t>how many </a:t>
            </a:r>
            <a:r>
              <a:rPr lang="en-US" b="1" dirty="0"/>
              <a:t>Schwarz boundary points </a:t>
            </a:r>
            <a:r>
              <a:rPr lang="en-US" dirty="0"/>
              <a:t>need to be included in </a:t>
            </a:r>
            <a:r>
              <a:rPr lang="en-US" b="1" dirty="0"/>
              <a:t>sample mesh</a:t>
            </a:r>
            <a:r>
              <a:rPr lang="en-US" dirty="0"/>
              <a:t> when performing HROM coupling?</a:t>
            </a:r>
          </a:p>
        </p:txBody>
      </p:sp>
    </p:spTree>
    <p:extLst>
      <p:ext uri="{BB962C8B-B14F-4D97-AF65-F5344CB8AC3E}">
        <p14:creationId xmlns:p14="http://schemas.microsoft.com/office/powerpoint/2010/main" val="3501607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82</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8" y="232552"/>
            <a:ext cx="10471608" cy="570225"/>
          </a:xfrm>
        </p:spPr>
        <p:txBody>
          <a:bodyPr/>
          <a:lstStyle/>
          <a:p>
            <a:r>
              <a:rPr lang="en-US" dirty="0"/>
              <a:t>Schwarz Boundary Sampling for All-HROM Coupling</a:t>
            </a:r>
          </a:p>
        </p:txBody>
      </p:sp>
      <p:sp>
        <p:nvSpPr>
          <p:cNvPr id="7" name="Slide Number Placeholder 3"/>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82</a:t>
            </a:fld>
            <a:endParaRPr lang="en-US" dirty="0"/>
          </a:p>
        </p:txBody>
      </p:sp>
      <p:sp>
        <p:nvSpPr>
          <p:cNvPr id="10" name="Rectangle 9">
            <a:extLst>
              <a:ext uri="{FF2B5EF4-FFF2-40B4-BE49-F238E27FC236}">
                <a16:creationId xmlns:a16="http://schemas.microsoft.com/office/drawing/2014/main" id="{B2445420-7CE3-2EEC-02A8-AD9FECB029AE}"/>
              </a:ext>
            </a:extLst>
          </p:cNvPr>
          <p:cNvSpPr/>
          <p:nvPr/>
        </p:nvSpPr>
        <p:spPr>
          <a:xfrm>
            <a:off x="5929745" y="2336800"/>
            <a:ext cx="2854036" cy="2382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46051E6-B0D8-19F1-CCEF-3616B8E539EA}"/>
              </a:ext>
            </a:extLst>
          </p:cNvPr>
          <p:cNvPicPr>
            <a:picLocks noChangeAspect="1"/>
          </p:cNvPicPr>
          <p:nvPr/>
        </p:nvPicPr>
        <p:blipFill>
          <a:blip r:embed="rId3"/>
          <a:stretch>
            <a:fillRect/>
          </a:stretch>
        </p:blipFill>
        <p:spPr>
          <a:xfrm>
            <a:off x="628288" y="1878531"/>
            <a:ext cx="7878274" cy="2953162"/>
          </a:xfrm>
          <a:prstGeom prst="rect">
            <a:avLst/>
          </a:prstGeom>
        </p:spPr>
      </p:pic>
      <p:sp>
        <p:nvSpPr>
          <p:cNvPr id="14" name="Rectangle 13">
            <a:extLst>
              <a:ext uri="{FF2B5EF4-FFF2-40B4-BE49-F238E27FC236}">
                <a16:creationId xmlns:a16="http://schemas.microsoft.com/office/drawing/2014/main" id="{0EFC1109-0D77-2C65-B603-DCB9828792B5}"/>
              </a:ext>
            </a:extLst>
          </p:cNvPr>
          <p:cNvSpPr/>
          <p:nvPr/>
        </p:nvSpPr>
        <p:spPr>
          <a:xfrm>
            <a:off x="5943605" y="2267531"/>
            <a:ext cx="2854036" cy="2382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06FF0F3-4288-EBB8-A433-67AE920D28AE}"/>
              </a:ext>
            </a:extLst>
          </p:cNvPr>
          <p:cNvPicPr>
            <a:picLocks noChangeAspect="1"/>
          </p:cNvPicPr>
          <p:nvPr/>
        </p:nvPicPr>
        <p:blipFill>
          <a:blip r:embed="rId4"/>
          <a:stretch>
            <a:fillRect/>
          </a:stretch>
        </p:blipFill>
        <p:spPr>
          <a:xfrm>
            <a:off x="8107218" y="1823906"/>
            <a:ext cx="2926080" cy="2926080"/>
          </a:xfrm>
          <a:prstGeom prst="rect">
            <a:avLst/>
          </a:prstGeom>
        </p:spPr>
      </p:pic>
      <p:sp>
        <p:nvSpPr>
          <p:cNvPr id="3" name="TextBox 2">
            <a:extLst>
              <a:ext uri="{FF2B5EF4-FFF2-40B4-BE49-F238E27FC236}">
                <a16:creationId xmlns:a16="http://schemas.microsoft.com/office/drawing/2014/main" id="{9537F941-F460-510A-E2B5-91DEFC3162C3}"/>
              </a:ext>
            </a:extLst>
          </p:cNvPr>
          <p:cNvSpPr txBox="1"/>
          <p:nvPr/>
        </p:nvSpPr>
        <p:spPr>
          <a:xfrm>
            <a:off x="71667" y="1558083"/>
            <a:ext cx="11769570" cy="1046440"/>
          </a:xfrm>
          <a:prstGeom prst="rect">
            <a:avLst/>
          </a:prstGeom>
          <a:noFill/>
        </p:spPr>
        <p:txBody>
          <a:bodyPr wrap="square" rtlCol="0">
            <a:spAutoFit/>
          </a:bodyPr>
          <a:lstStyle/>
          <a:p>
            <a:pPr marL="285750" indent="-285750">
              <a:buFont typeface="Arial" panose="020B0604020202020204" pitchFamily="34" charset="0"/>
              <a:buChar char="•"/>
            </a:pPr>
            <a:r>
              <a:rPr lang="en-US" b="1" dirty="0"/>
              <a:t>Naïve/sparsely-sampled </a:t>
            </a:r>
            <a:r>
              <a:rPr lang="en-US" dirty="0"/>
              <a:t>Schwarz boundary results in </a:t>
            </a:r>
            <a:r>
              <a:rPr lang="en-US" b="1" dirty="0"/>
              <a:t>failure</a:t>
            </a:r>
            <a:r>
              <a:rPr lang="en-US" dirty="0"/>
              <a:t> to transmit coupling information during Schwarz</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7ED2C9E-2D24-931B-46C3-3078E847E982}"/>
                  </a:ext>
                </a:extLst>
              </p:cNvPr>
              <p:cNvSpPr txBox="1"/>
              <p:nvPr/>
            </p:nvSpPr>
            <p:spPr>
              <a:xfrm>
                <a:off x="64951" y="5558847"/>
                <a:ext cx="11566589" cy="707886"/>
              </a:xfrm>
              <a:prstGeom prst="rect">
                <a:avLst/>
              </a:prstGeom>
              <a:noFill/>
            </p:spPr>
            <p:txBody>
              <a:bodyPr wrap="square">
                <a:spAutoFit/>
              </a:bodyPr>
              <a:lstStyle/>
              <a:p>
                <a:pPr marL="285750" indent="-285750">
                  <a:buFont typeface="Arial" panose="020B0604020202020204" pitchFamily="34" charset="0"/>
                  <a:buChar char="•"/>
                </a:pPr>
                <a:r>
                  <a:rPr lang="en-US" dirty="0"/>
                  <a:t>Including </a:t>
                </a:r>
                <a:r>
                  <a:rPr lang="en-US" b="1" dirty="0"/>
                  <a:t>too many Schwarz boundary points </a:t>
                </a:r>
                <a:r>
                  <a:rPr lang="en-US" dirty="0"/>
                  <a:t>(</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𝑏</m:t>
                        </m:r>
                      </m:sub>
                    </m:sSub>
                  </m:oMath>
                </a14:m>
                <a:r>
                  <a:rPr lang="en-US" dirty="0"/>
                  <a:t>) in sample mesh given </a:t>
                </a:r>
                <a:r>
                  <a:rPr lang="en-US" b="1" dirty="0"/>
                  <a:t>fixed budget </a:t>
                </a:r>
                <a:r>
                  <a:rPr lang="en-US" dirty="0"/>
                  <a:t>of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b="0" i="1" smtClean="0">
                            <a:latin typeface="Cambria Math" panose="02040503050406030204" pitchFamily="18" charset="0"/>
                          </a:rPr>
                          <m:t>𝑠</m:t>
                        </m:r>
                      </m:sub>
                    </m:sSub>
                  </m:oMath>
                </a14:m>
                <a:r>
                  <a:rPr lang="en-US" dirty="0"/>
                  <a:t> sample mesh points may lead to </a:t>
                </a:r>
                <a:r>
                  <a:rPr lang="en-US" b="1" dirty="0"/>
                  <a:t>too few sample mesh points </a:t>
                </a:r>
                <a:r>
                  <a:rPr lang="en-US" dirty="0"/>
                  <a:t>in </a:t>
                </a:r>
                <a:r>
                  <a:rPr lang="en-US" b="1" dirty="0"/>
                  <a:t>interior</a:t>
                </a:r>
              </a:p>
              <a:p>
                <a:pPr marL="285750" indent="-285750">
                  <a:buFont typeface="Arial" panose="020B0604020202020204" pitchFamily="34" charset="0"/>
                  <a:buChar char="•"/>
                </a:pPr>
                <a:endParaRPr lang="en-US" sz="400" b="1" dirty="0"/>
              </a:p>
            </p:txBody>
          </p:sp>
        </mc:Choice>
        <mc:Fallback xmlns="">
          <p:sp>
            <p:nvSpPr>
              <p:cNvPr id="15" name="TextBox 14">
                <a:extLst>
                  <a:ext uri="{FF2B5EF4-FFF2-40B4-BE49-F238E27FC236}">
                    <a16:creationId xmlns:a16="http://schemas.microsoft.com/office/drawing/2014/main" id="{E7ED2C9E-2D24-931B-46C3-3078E847E982}"/>
                  </a:ext>
                </a:extLst>
              </p:cNvPr>
              <p:cNvSpPr txBox="1">
                <a:spLocks noRot="1" noChangeAspect="1" noMove="1" noResize="1" noEditPoints="1" noAdjustHandles="1" noChangeArrowheads="1" noChangeShapeType="1" noTextEdit="1"/>
              </p:cNvSpPr>
              <p:nvPr/>
            </p:nvSpPr>
            <p:spPr>
              <a:xfrm>
                <a:off x="64951" y="5558847"/>
                <a:ext cx="11566589" cy="707886"/>
              </a:xfrm>
              <a:prstGeom prst="rect">
                <a:avLst/>
              </a:prstGeom>
              <a:blipFill>
                <a:blip r:embed="rId5"/>
                <a:stretch>
                  <a:fillRect l="-369" t="-6034" b="-34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0323ABE-8F34-2B03-448D-9489656A27BF}"/>
                  </a:ext>
                </a:extLst>
              </p:cNvPr>
              <p:cNvSpPr txBox="1"/>
              <p:nvPr/>
            </p:nvSpPr>
            <p:spPr>
              <a:xfrm>
                <a:off x="560975" y="4831693"/>
                <a:ext cx="5821352" cy="563744"/>
              </a:xfrm>
              <a:prstGeom prst="rect">
                <a:avLst/>
              </a:prstGeom>
              <a:noFill/>
            </p:spPr>
            <p:txBody>
              <a:bodyPr wrap="square" rtlCol="0">
                <a:spAutoFit/>
              </a:bodyPr>
              <a:lstStyle/>
              <a:p>
                <a:pPr algn="ctr"/>
                <a:r>
                  <a:rPr lang="en-US" sz="1500" i="1" dirty="0"/>
                  <a:t>Movie above: </a:t>
                </a:r>
                <a:r>
                  <a:rPr lang="en-US" sz="1500" dirty="0"/>
                  <a:t>FOM (left) and all HROM with </a:t>
                </a:r>
                <a14:m>
                  <m:oMath xmlns:m="http://schemas.openxmlformats.org/officeDocument/2006/math">
                    <m:sSub>
                      <m:sSubPr>
                        <m:ctrlPr>
                          <a:rPr lang="en-US" sz="1500" i="1" smtClean="0">
                            <a:latin typeface="Cambria Math" panose="02040503050406030204" pitchFamily="18" charset="0"/>
                          </a:rPr>
                        </m:ctrlPr>
                      </m:sSubPr>
                      <m:e>
                        <m:r>
                          <a:rPr lang="en-US" sz="1500" b="0" i="1" smtClean="0">
                            <a:latin typeface="Cambria Math" panose="02040503050406030204" pitchFamily="18" charset="0"/>
                          </a:rPr>
                          <m:t>𝑁</m:t>
                        </m:r>
                      </m:e>
                      <m:sub>
                        <m:r>
                          <a:rPr lang="en-US" sz="1500" b="0" i="1" smtClean="0">
                            <a:latin typeface="Cambria Math" panose="02040503050406030204" pitchFamily="18" charset="0"/>
                          </a:rPr>
                          <m:t>𝑏</m:t>
                        </m:r>
                      </m:sub>
                    </m:sSub>
                    <m:r>
                      <a:rPr lang="en-US" sz="1500" b="0" i="1" smtClean="0">
                        <a:latin typeface="Cambria Math" panose="02040503050406030204" pitchFamily="18" charset="0"/>
                      </a:rPr>
                      <m:t>=5</m:t>
                    </m:r>
                  </m:oMath>
                </a14:m>
                <a:r>
                  <a:rPr lang="en-US" sz="1500" dirty="0"/>
                  <a:t>% (right).  ROMs have </a:t>
                </a:r>
                <a14:m>
                  <m:oMath xmlns:m="http://schemas.openxmlformats.org/officeDocument/2006/math">
                    <m:r>
                      <a:rPr lang="en-US" sz="1500" i="1" dirty="0" smtClean="0">
                        <a:latin typeface="Cambria Math" panose="02040503050406030204" pitchFamily="18" charset="0"/>
                      </a:rPr>
                      <m:t>𝐾</m:t>
                    </m:r>
                    <m:r>
                      <a:rPr lang="en-US" sz="1500" i="1" dirty="0" smtClean="0">
                        <a:latin typeface="Cambria Math" panose="02040503050406030204" pitchFamily="18" charset="0"/>
                      </a:rPr>
                      <m:t>=100 </m:t>
                    </m:r>
                  </m:oMath>
                </a14:m>
                <a:r>
                  <a:rPr lang="en-US" sz="1500" dirty="0"/>
                  <a:t>modes and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𝑁</m:t>
                        </m:r>
                      </m:e>
                      <m:sub>
                        <m:r>
                          <a:rPr lang="en-US" sz="1600" i="1">
                            <a:latin typeface="Cambria Math" panose="02040503050406030204" pitchFamily="18" charset="0"/>
                          </a:rPr>
                          <m:t>𝑠</m:t>
                        </m:r>
                      </m:sub>
                    </m:sSub>
                    <m:r>
                      <a:rPr lang="en-US" sz="1600" b="0" i="1" smtClean="0">
                        <a:latin typeface="Cambria Math" panose="02040503050406030204" pitchFamily="18" charset="0"/>
                      </a:rPr>
                      <m:t>=0.5%</m:t>
                    </m:r>
                    <m:r>
                      <a:rPr lang="en-US" sz="1600" b="0" i="1" smtClean="0">
                        <a:latin typeface="Cambria Math" panose="02040503050406030204" pitchFamily="18" charset="0"/>
                      </a:rPr>
                      <m:t>𝑁</m:t>
                    </m:r>
                  </m:oMath>
                </a14:m>
                <a:r>
                  <a:rPr lang="en-US" sz="1500" dirty="0"/>
                  <a:t> sample mesh points.</a:t>
                </a:r>
              </a:p>
            </p:txBody>
          </p:sp>
        </mc:Choice>
        <mc:Fallback xmlns="">
          <p:sp>
            <p:nvSpPr>
              <p:cNvPr id="16" name="TextBox 15">
                <a:extLst>
                  <a:ext uri="{FF2B5EF4-FFF2-40B4-BE49-F238E27FC236}">
                    <a16:creationId xmlns:a16="http://schemas.microsoft.com/office/drawing/2014/main" id="{00323ABE-8F34-2B03-448D-9489656A27BF}"/>
                  </a:ext>
                </a:extLst>
              </p:cNvPr>
              <p:cNvSpPr txBox="1">
                <a:spLocks noRot="1" noChangeAspect="1" noMove="1" noResize="1" noEditPoints="1" noAdjustHandles="1" noChangeArrowheads="1" noChangeShapeType="1" noTextEdit="1"/>
              </p:cNvSpPr>
              <p:nvPr/>
            </p:nvSpPr>
            <p:spPr>
              <a:xfrm>
                <a:off x="560975" y="4831693"/>
                <a:ext cx="5821352" cy="563744"/>
              </a:xfrm>
              <a:prstGeom prst="rect">
                <a:avLst/>
              </a:prstGeom>
              <a:blipFill>
                <a:blip r:embed="rId6"/>
                <a:stretch>
                  <a:fillRect t="-3261" b="-108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2938063-AD4C-9FCD-6230-E1739AA072EC}"/>
                  </a:ext>
                </a:extLst>
              </p:cNvPr>
              <p:cNvSpPr txBox="1"/>
              <p:nvPr/>
            </p:nvSpPr>
            <p:spPr>
              <a:xfrm>
                <a:off x="8216034" y="4735531"/>
                <a:ext cx="2926080" cy="523220"/>
              </a:xfrm>
              <a:prstGeom prst="rect">
                <a:avLst/>
              </a:prstGeom>
              <a:noFill/>
            </p:spPr>
            <p:txBody>
              <a:bodyPr wrap="square" rtlCol="0">
                <a:spAutoFit/>
              </a:bodyPr>
              <a:lstStyle/>
              <a:p>
                <a:pPr algn="ctr"/>
                <a:r>
                  <a:rPr lang="en-US" sz="1400" i="1" dirty="0"/>
                  <a:t>Figure above</a:t>
                </a:r>
                <a:r>
                  <a:rPr lang="en-US" sz="1400" dirty="0"/>
                  <a:t>: example sample mesh with sampling rate </a:t>
                </a:r>
                <a14:m>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𝑁</m:t>
                        </m:r>
                      </m:e>
                      <m:sub>
                        <m:r>
                          <a:rPr lang="en-US" sz="1400" b="0" i="1" smtClean="0">
                            <a:latin typeface="Cambria Math" panose="02040503050406030204" pitchFamily="18" charset="0"/>
                          </a:rPr>
                          <m:t>𝑏</m:t>
                        </m:r>
                      </m:sub>
                    </m:sSub>
                    <m:r>
                      <a:rPr lang="en-US" sz="1400" b="0" i="1" smtClean="0">
                        <a:latin typeface="Cambria Math" panose="02040503050406030204" pitchFamily="18" charset="0"/>
                      </a:rPr>
                      <m:t>=0.</m:t>
                    </m:r>
                  </m:oMath>
                </a14:m>
                <a:r>
                  <a:rPr lang="en-US" sz="1400" dirty="0"/>
                  <a:t> </a:t>
                </a:r>
              </a:p>
            </p:txBody>
          </p:sp>
        </mc:Choice>
        <mc:Fallback xmlns="">
          <p:sp>
            <p:nvSpPr>
              <p:cNvPr id="8" name="TextBox 7">
                <a:extLst>
                  <a:ext uri="{FF2B5EF4-FFF2-40B4-BE49-F238E27FC236}">
                    <a16:creationId xmlns:a16="http://schemas.microsoft.com/office/drawing/2014/main" id="{D2938063-AD4C-9FCD-6230-E1739AA072EC}"/>
                  </a:ext>
                </a:extLst>
              </p:cNvPr>
              <p:cNvSpPr txBox="1">
                <a:spLocks noRot="1" noChangeAspect="1" noMove="1" noResize="1" noEditPoints="1" noAdjustHandles="1" noChangeArrowheads="1" noChangeShapeType="1" noTextEdit="1"/>
              </p:cNvSpPr>
              <p:nvPr/>
            </p:nvSpPr>
            <p:spPr>
              <a:xfrm>
                <a:off x="8216034" y="4735531"/>
                <a:ext cx="2926080" cy="523220"/>
              </a:xfrm>
              <a:prstGeom prst="rect">
                <a:avLst/>
              </a:prstGeom>
              <a:blipFill>
                <a:blip r:embed="rId7"/>
                <a:stretch>
                  <a:fillRect t="-3488" b="-9302"/>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7A6B7F6A-397A-88CE-77B8-07D658D0AC0F}"/>
              </a:ext>
            </a:extLst>
          </p:cNvPr>
          <p:cNvSpPr txBox="1"/>
          <p:nvPr/>
        </p:nvSpPr>
        <p:spPr>
          <a:xfrm>
            <a:off x="2344629" y="802777"/>
            <a:ext cx="7502742" cy="646331"/>
          </a:xfrm>
          <a:prstGeom prst="rect">
            <a:avLst/>
          </a:prstGeom>
          <a:solidFill>
            <a:schemeClr val="accent3">
              <a:lumMod val="20000"/>
              <a:lumOff val="80000"/>
            </a:schemeClr>
          </a:solidFill>
        </p:spPr>
        <p:txBody>
          <a:bodyPr wrap="square" rtlCol="0">
            <a:spAutoFit/>
          </a:bodyPr>
          <a:lstStyle/>
          <a:p>
            <a:pPr algn="ctr"/>
            <a:r>
              <a:rPr lang="en-US" b="1" i="1" u="sng" dirty="0"/>
              <a:t>Key question</a:t>
            </a:r>
            <a:r>
              <a:rPr lang="en-US" b="1" dirty="0"/>
              <a:t>:</a:t>
            </a:r>
            <a:r>
              <a:rPr lang="en-US" b="1" i="1" dirty="0"/>
              <a:t> </a:t>
            </a:r>
            <a:r>
              <a:rPr lang="en-US" dirty="0"/>
              <a:t>how many </a:t>
            </a:r>
            <a:r>
              <a:rPr lang="en-US" b="1" dirty="0"/>
              <a:t>Schwarz boundary points </a:t>
            </a:r>
            <a:r>
              <a:rPr lang="en-US" dirty="0"/>
              <a:t>need to be included in </a:t>
            </a:r>
            <a:r>
              <a:rPr lang="en-US" b="1" dirty="0"/>
              <a:t>sample mesh</a:t>
            </a:r>
            <a:r>
              <a:rPr lang="en-US" dirty="0"/>
              <a:t> when performing HROM coupling?</a:t>
            </a:r>
          </a:p>
        </p:txBody>
      </p:sp>
    </p:spTree>
    <p:extLst>
      <p:ext uri="{BB962C8B-B14F-4D97-AF65-F5344CB8AC3E}">
        <p14:creationId xmlns:p14="http://schemas.microsoft.com/office/powerpoint/2010/main" val="385978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83</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8" y="232552"/>
            <a:ext cx="10471608" cy="570225"/>
          </a:xfrm>
        </p:spPr>
        <p:txBody>
          <a:bodyPr/>
          <a:lstStyle/>
          <a:p>
            <a:r>
              <a:rPr lang="en-US" dirty="0"/>
              <a:t>Schwarz Boundary Sampling for All-HROM Coupling</a:t>
            </a:r>
          </a:p>
        </p:txBody>
      </p:sp>
      <p:sp>
        <p:nvSpPr>
          <p:cNvPr id="7" name="Slide Number Placeholder 3"/>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83</a:t>
            </a:fld>
            <a:endParaRPr lang="en-US" dirty="0"/>
          </a:p>
        </p:txBody>
      </p:sp>
      <p:sp>
        <p:nvSpPr>
          <p:cNvPr id="10" name="Rectangle 9">
            <a:extLst>
              <a:ext uri="{FF2B5EF4-FFF2-40B4-BE49-F238E27FC236}">
                <a16:creationId xmlns:a16="http://schemas.microsoft.com/office/drawing/2014/main" id="{B2445420-7CE3-2EEC-02A8-AD9FECB029AE}"/>
              </a:ext>
            </a:extLst>
          </p:cNvPr>
          <p:cNvSpPr/>
          <p:nvPr/>
        </p:nvSpPr>
        <p:spPr>
          <a:xfrm>
            <a:off x="5929745" y="2336800"/>
            <a:ext cx="2854036" cy="2382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46051E6-B0D8-19F1-CCEF-3616B8E539EA}"/>
              </a:ext>
            </a:extLst>
          </p:cNvPr>
          <p:cNvPicPr>
            <a:picLocks noChangeAspect="1"/>
          </p:cNvPicPr>
          <p:nvPr/>
        </p:nvPicPr>
        <p:blipFill>
          <a:blip r:embed="rId3"/>
          <a:stretch>
            <a:fillRect/>
          </a:stretch>
        </p:blipFill>
        <p:spPr>
          <a:xfrm>
            <a:off x="628288" y="1878531"/>
            <a:ext cx="7878274" cy="2953162"/>
          </a:xfrm>
          <a:prstGeom prst="rect">
            <a:avLst/>
          </a:prstGeom>
        </p:spPr>
      </p:pic>
      <p:sp>
        <p:nvSpPr>
          <p:cNvPr id="14" name="Rectangle 13">
            <a:extLst>
              <a:ext uri="{FF2B5EF4-FFF2-40B4-BE49-F238E27FC236}">
                <a16:creationId xmlns:a16="http://schemas.microsoft.com/office/drawing/2014/main" id="{0EFC1109-0D77-2C65-B603-DCB9828792B5}"/>
              </a:ext>
            </a:extLst>
          </p:cNvPr>
          <p:cNvSpPr/>
          <p:nvPr/>
        </p:nvSpPr>
        <p:spPr>
          <a:xfrm>
            <a:off x="5943605" y="2267531"/>
            <a:ext cx="2854036" cy="2382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0E3C24B-9BA4-18AA-6393-217209934F74}"/>
              </a:ext>
            </a:extLst>
          </p:cNvPr>
          <p:cNvPicPr>
            <a:picLocks noChangeAspect="1"/>
          </p:cNvPicPr>
          <p:nvPr/>
        </p:nvPicPr>
        <p:blipFill>
          <a:blip r:embed="rId4"/>
          <a:stretch>
            <a:fillRect/>
          </a:stretch>
        </p:blipFill>
        <p:spPr>
          <a:xfrm>
            <a:off x="8107225" y="1822489"/>
            <a:ext cx="2926080" cy="2926080"/>
          </a:xfrm>
          <a:prstGeom prst="rect">
            <a:avLst/>
          </a:prstGeom>
        </p:spPr>
      </p:pic>
      <p:sp>
        <p:nvSpPr>
          <p:cNvPr id="3" name="TextBox 2">
            <a:extLst>
              <a:ext uri="{FF2B5EF4-FFF2-40B4-BE49-F238E27FC236}">
                <a16:creationId xmlns:a16="http://schemas.microsoft.com/office/drawing/2014/main" id="{9537F941-F460-510A-E2B5-91DEFC3162C3}"/>
              </a:ext>
            </a:extLst>
          </p:cNvPr>
          <p:cNvSpPr txBox="1"/>
          <p:nvPr/>
        </p:nvSpPr>
        <p:spPr>
          <a:xfrm>
            <a:off x="71667" y="1558083"/>
            <a:ext cx="11769570" cy="1046440"/>
          </a:xfrm>
          <a:prstGeom prst="rect">
            <a:avLst/>
          </a:prstGeom>
          <a:noFill/>
        </p:spPr>
        <p:txBody>
          <a:bodyPr wrap="square" rtlCol="0">
            <a:spAutoFit/>
          </a:bodyPr>
          <a:lstStyle/>
          <a:p>
            <a:pPr marL="285750" indent="-285750">
              <a:buFont typeface="Arial" panose="020B0604020202020204" pitchFamily="34" charset="0"/>
              <a:buChar char="•"/>
            </a:pPr>
            <a:r>
              <a:rPr lang="en-US" b="1" dirty="0"/>
              <a:t>Naïve/sparsely-sampled </a:t>
            </a:r>
            <a:r>
              <a:rPr lang="en-US" dirty="0"/>
              <a:t>Schwarz boundary results in </a:t>
            </a:r>
            <a:r>
              <a:rPr lang="en-US" b="1" dirty="0"/>
              <a:t>failure</a:t>
            </a:r>
            <a:r>
              <a:rPr lang="en-US" dirty="0"/>
              <a:t> to transmit coupling information during Schwarz</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2EBEA05-CA8C-0F5C-0C12-CA922E1361BB}"/>
                  </a:ext>
                </a:extLst>
              </p:cNvPr>
              <p:cNvSpPr txBox="1"/>
              <p:nvPr/>
            </p:nvSpPr>
            <p:spPr>
              <a:xfrm>
                <a:off x="64951" y="5558847"/>
                <a:ext cx="11566589" cy="707886"/>
              </a:xfrm>
              <a:prstGeom prst="rect">
                <a:avLst/>
              </a:prstGeom>
              <a:noFill/>
            </p:spPr>
            <p:txBody>
              <a:bodyPr wrap="square">
                <a:spAutoFit/>
              </a:bodyPr>
              <a:lstStyle/>
              <a:p>
                <a:pPr marL="285750" indent="-285750">
                  <a:buFont typeface="Arial" panose="020B0604020202020204" pitchFamily="34" charset="0"/>
                  <a:buChar char="•"/>
                </a:pPr>
                <a:r>
                  <a:rPr lang="en-US" dirty="0"/>
                  <a:t>Including </a:t>
                </a:r>
                <a:r>
                  <a:rPr lang="en-US" b="1" dirty="0"/>
                  <a:t>too many Schwarz boundary points </a:t>
                </a:r>
                <a:r>
                  <a:rPr lang="en-US" dirty="0"/>
                  <a:t>(</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𝑏</m:t>
                        </m:r>
                      </m:sub>
                    </m:sSub>
                  </m:oMath>
                </a14:m>
                <a:r>
                  <a:rPr lang="en-US" dirty="0"/>
                  <a:t>) in sample mesh given </a:t>
                </a:r>
                <a:r>
                  <a:rPr lang="en-US" b="1" dirty="0"/>
                  <a:t>fixed budget </a:t>
                </a:r>
                <a:r>
                  <a:rPr lang="en-US" dirty="0"/>
                  <a:t>of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b="0" i="1" smtClean="0">
                            <a:latin typeface="Cambria Math" panose="02040503050406030204" pitchFamily="18" charset="0"/>
                          </a:rPr>
                          <m:t>𝑠</m:t>
                        </m:r>
                      </m:sub>
                    </m:sSub>
                  </m:oMath>
                </a14:m>
                <a:r>
                  <a:rPr lang="en-US" dirty="0"/>
                  <a:t> sample mesh points may lead to </a:t>
                </a:r>
                <a:r>
                  <a:rPr lang="en-US" b="1" dirty="0"/>
                  <a:t>too few sample mesh points </a:t>
                </a:r>
                <a:r>
                  <a:rPr lang="en-US" dirty="0"/>
                  <a:t>in </a:t>
                </a:r>
                <a:r>
                  <a:rPr lang="en-US" b="1" dirty="0"/>
                  <a:t>interior</a:t>
                </a:r>
              </a:p>
              <a:p>
                <a:pPr marL="285750" indent="-285750">
                  <a:buFont typeface="Arial" panose="020B0604020202020204" pitchFamily="34" charset="0"/>
                  <a:buChar char="•"/>
                </a:pPr>
                <a:endParaRPr lang="en-US" sz="400" b="1" dirty="0"/>
              </a:p>
            </p:txBody>
          </p:sp>
        </mc:Choice>
        <mc:Fallback xmlns="">
          <p:sp>
            <p:nvSpPr>
              <p:cNvPr id="12" name="TextBox 11">
                <a:extLst>
                  <a:ext uri="{FF2B5EF4-FFF2-40B4-BE49-F238E27FC236}">
                    <a16:creationId xmlns:a16="http://schemas.microsoft.com/office/drawing/2014/main" id="{B2EBEA05-CA8C-0F5C-0C12-CA922E1361BB}"/>
                  </a:ext>
                </a:extLst>
              </p:cNvPr>
              <p:cNvSpPr txBox="1">
                <a:spLocks noRot="1" noChangeAspect="1" noMove="1" noResize="1" noEditPoints="1" noAdjustHandles="1" noChangeArrowheads="1" noChangeShapeType="1" noTextEdit="1"/>
              </p:cNvSpPr>
              <p:nvPr/>
            </p:nvSpPr>
            <p:spPr>
              <a:xfrm>
                <a:off x="64951" y="5558847"/>
                <a:ext cx="11566589" cy="707886"/>
              </a:xfrm>
              <a:prstGeom prst="rect">
                <a:avLst/>
              </a:prstGeom>
              <a:blipFill>
                <a:blip r:embed="rId5"/>
                <a:stretch>
                  <a:fillRect l="-369" t="-6034" b="-34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0B33A67-C6C7-FE3E-A6CC-5B4645A3642E}"/>
                  </a:ext>
                </a:extLst>
              </p:cNvPr>
              <p:cNvSpPr txBox="1"/>
              <p:nvPr/>
            </p:nvSpPr>
            <p:spPr>
              <a:xfrm>
                <a:off x="560975" y="4831693"/>
                <a:ext cx="5821352" cy="563744"/>
              </a:xfrm>
              <a:prstGeom prst="rect">
                <a:avLst/>
              </a:prstGeom>
              <a:noFill/>
            </p:spPr>
            <p:txBody>
              <a:bodyPr wrap="square" rtlCol="0">
                <a:spAutoFit/>
              </a:bodyPr>
              <a:lstStyle/>
              <a:p>
                <a:pPr algn="ctr"/>
                <a:r>
                  <a:rPr lang="en-US" sz="1500" i="1" dirty="0"/>
                  <a:t>Movie above: </a:t>
                </a:r>
                <a:r>
                  <a:rPr lang="en-US" sz="1500" dirty="0"/>
                  <a:t>FOM (left) and all HROM with </a:t>
                </a:r>
                <a14:m>
                  <m:oMath xmlns:m="http://schemas.openxmlformats.org/officeDocument/2006/math">
                    <m:sSub>
                      <m:sSubPr>
                        <m:ctrlPr>
                          <a:rPr lang="en-US" sz="1500" i="1" smtClean="0">
                            <a:latin typeface="Cambria Math" panose="02040503050406030204" pitchFamily="18" charset="0"/>
                          </a:rPr>
                        </m:ctrlPr>
                      </m:sSubPr>
                      <m:e>
                        <m:r>
                          <a:rPr lang="en-US" sz="1500" b="0" i="1" smtClean="0">
                            <a:latin typeface="Cambria Math" panose="02040503050406030204" pitchFamily="18" charset="0"/>
                          </a:rPr>
                          <m:t>𝑁</m:t>
                        </m:r>
                      </m:e>
                      <m:sub>
                        <m:r>
                          <a:rPr lang="en-US" sz="1500" b="0" i="1" smtClean="0">
                            <a:latin typeface="Cambria Math" panose="02040503050406030204" pitchFamily="18" charset="0"/>
                          </a:rPr>
                          <m:t>𝑏</m:t>
                        </m:r>
                      </m:sub>
                    </m:sSub>
                    <m:r>
                      <a:rPr lang="en-US" sz="1500" b="0" i="1" smtClean="0">
                        <a:latin typeface="Cambria Math" panose="02040503050406030204" pitchFamily="18" charset="0"/>
                      </a:rPr>
                      <m:t>=5%</m:t>
                    </m:r>
                  </m:oMath>
                </a14:m>
                <a:r>
                  <a:rPr lang="en-US" sz="1500" dirty="0"/>
                  <a:t> (right).  ROMs have </a:t>
                </a:r>
                <a14:m>
                  <m:oMath xmlns:m="http://schemas.openxmlformats.org/officeDocument/2006/math">
                    <m:r>
                      <a:rPr lang="en-US" sz="1500" i="1" dirty="0" smtClean="0">
                        <a:latin typeface="Cambria Math" panose="02040503050406030204" pitchFamily="18" charset="0"/>
                      </a:rPr>
                      <m:t>𝐾</m:t>
                    </m:r>
                    <m:r>
                      <a:rPr lang="en-US" sz="1500" i="1" dirty="0" smtClean="0">
                        <a:latin typeface="Cambria Math" panose="02040503050406030204" pitchFamily="18" charset="0"/>
                      </a:rPr>
                      <m:t>=100 </m:t>
                    </m:r>
                  </m:oMath>
                </a14:m>
                <a:r>
                  <a:rPr lang="en-US" sz="1500" dirty="0"/>
                  <a:t>modes and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𝑁</m:t>
                        </m:r>
                      </m:e>
                      <m:sub>
                        <m:r>
                          <a:rPr lang="en-US" sz="1600" i="1">
                            <a:latin typeface="Cambria Math" panose="02040503050406030204" pitchFamily="18" charset="0"/>
                          </a:rPr>
                          <m:t>𝑠</m:t>
                        </m:r>
                      </m:sub>
                    </m:sSub>
                    <m:r>
                      <a:rPr lang="en-US" sz="1600" b="0" i="1" smtClean="0">
                        <a:latin typeface="Cambria Math" panose="02040503050406030204" pitchFamily="18" charset="0"/>
                      </a:rPr>
                      <m:t>=0.5%</m:t>
                    </m:r>
                    <m:r>
                      <a:rPr lang="en-US" sz="1600" b="0" i="1" smtClean="0">
                        <a:latin typeface="Cambria Math" panose="02040503050406030204" pitchFamily="18" charset="0"/>
                      </a:rPr>
                      <m:t>𝑁</m:t>
                    </m:r>
                  </m:oMath>
                </a14:m>
                <a:r>
                  <a:rPr lang="en-US" sz="1500" dirty="0"/>
                  <a:t> sample mesh points.</a:t>
                </a:r>
              </a:p>
            </p:txBody>
          </p:sp>
        </mc:Choice>
        <mc:Fallback xmlns="">
          <p:sp>
            <p:nvSpPr>
              <p:cNvPr id="15" name="TextBox 14">
                <a:extLst>
                  <a:ext uri="{FF2B5EF4-FFF2-40B4-BE49-F238E27FC236}">
                    <a16:creationId xmlns:a16="http://schemas.microsoft.com/office/drawing/2014/main" id="{E0B33A67-C6C7-FE3E-A6CC-5B4645A3642E}"/>
                  </a:ext>
                </a:extLst>
              </p:cNvPr>
              <p:cNvSpPr txBox="1">
                <a:spLocks noRot="1" noChangeAspect="1" noMove="1" noResize="1" noEditPoints="1" noAdjustHandles="1" noChangeArrowheads="1" noChangeShapeType="1" noTextEdit="1"/>
              </p:cNvSpPr>
              <p:nvPr/>
            </p:nvSpPr>
            <p:spPr>
              <a:xfrm>
                <a:off x="560975" y="4831693"/>
                <a:ext cx="5821352" cy="563744"/>
              </a:xfrm>
              <a:prstGeom prst="rect">
                <a:avLst/>
              </a:prstGeom>
              <a:blipFill>
                <a:blip r:embed="rId6"/>
                <a:stretch>
                  <a:fillRect t="-3261" b="-108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863E997-247D-6479-6ABA-8D880634C327}"/>
                  </a:ext>
                </a:extLst>
              </p:cNvPr>
              <p:cNvSpPr txBox="1"/>
              <p:nvPr/>
            </p:nvSpPr>
            <p:spPr>
              <a:xfrm>
                <a:off x="8216034" y="4735531"/>
                <a:ext cx="2926080" cy="523220"/>
              </a:xfrm>
              <a:prstGeom prst="rect">
                <a:avLst/>
              </a:prstGeom>
              <a:noFill/>
            </p:spPr>
            <p:txBody>
              <a:bodyPr wrap="square" rtlCol="0">
                <a:spAutoFit/>
              </a:bodyPr>
              <a:lstStyle/>
              <a:p>
                <a:pPr algn="ctr"/>
                <a:r>
                  <a:rPr lang="en-US" sz="1400" i="1" dirty="0"/>
                  <a:t>Figure above</a:t>
                </a:r>
                <a:r>
                  <a:rPr lang="en-US" sz="1400" dirty="0"/>
                  <a:t>: example sample mesh with sampling rate </a:t>
                </a:r>
                <a14:m>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𝑁</m:t>
                        </m:r>
                      </m:e>
                      <m:sub>
                        <m:r>
                          <a:rPr lang="en-US" sz="1400" b="0" i="1" smtClean="0">
                            <a:latin typeface="Cambria Math" panose="02040503050406030204" pitchFamily="18" charset="0"/>
                          </a:rPr>
                          <m:t>𝑏</m:t>
                        </m:r>
                      </m:sub>
                    </m:sSub>
                    <m:r>
                      <a:rPr lang="en-US" sz="1400" b="0" i="1" smtClean="0">
                        <a:latin typeface="Cambria Math" panose="02040503050406030204" pitchFamily="18" charset="0"/>
                      </a:rPr>
                      <m:t>=5%.</m:t>
                    </m:r>
                  </m:oMath>
                </a14:m>
                <a:r>
                  <a:rPr lang="en-US" sz="1400" dirty="0"/>
                  <a:t> </a:t>
                </a:r>
              </a:p>
            </p:txBody>
          </p:sp>
        </mc:Choice>
        <mc:Fallback xmlns="">
          <p:sp>
            <p:nvSpPr>
              <p:cNvPr id="6" name="TextBox 5">
                <a:extLst>
                  <a:ext uri="{FF2B5EF4-FFF2-40B4-BE49-F238E27FC236}">
                    <a16:creationId xmlns:a16="http://schemas.microsoft.com/office/drawing/2014/main" id="{D863E997-247D-6479-6ABA-8D880634C327}"/>
                  </a:ext>
                </a:extLst>
              </p:cNvPr>
              <p:cNvSpPr txBox="1">
                <a:spLocks noRot="1" noChangeAspect="1" noMove="1" noResize="1" noEditPoints="1" noAdjustHandles="1" noChangeArrowheads="1" noChangeShapeType="1" noTextEdit="1"/>
              </p:cNvSpPr>
              <p:nvPr/>
            </p:nvSpPr>
            <p:spPr>
              <a:xfrm>
                <a:off x="8216034" y="4735531"/>
                <a:ext cx="2926080" cy="523220"/>
              </a:xfrm>
              <a:prstGeom prst="rect">
                <a:avLst/>
              </a:prstGeom>
              <a:blipFill>
                <a:blip r:embed="rId7"/>
                <a:stretch>
                  <a:fillRect l="-625" t="-3488" b="-9302"/>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B3993A9A-1569-4A9C-62F9-BC20DC7B6387}"/>
              </a:ext>
            </a:extLst>
          </p:cNvPr>
          <p:cNvSpPr txBox="1"/>
          <p:nvPr/>
        </p:nvSpPr>
        <p:spPr>
          <a:xfrm>
            <a:off x="2344629" y="802777"/>
            <a:ext cx="7502742" cy="646331"/>
          </a:xfrm>
          <a:prstGeom prst="rect">
            <a:avLst/>
          </a:prstGeom>
          <a:solidFill>
            <a:schemeClr val="accent3">
              <a:lumMod val="20000"/>
              <a:lumOff val="80000"/>
            </a:schemeClr>
          </a:solidFill>
        </p:spPr>
        <p:txBody>
          <a:bodyPr wrap="square" rtlCol="0">
            <a:spAutoFit/>
          </a:bodyPr>
          <a:lstStyle/>
          <a:p>
            <a:pPr algn="ctr"/>
            <a:r>
              <a:rPr lang="en-US" b="1" i="1" u="sng" dirty="0"/>
              <a:t>Key question</a:t>
            </a:r>
            <a:r>
              <a:rPr lang="en-US" b="1" dirty="0"/>
              <a:t>:</a:t>
            </a:r>
            <a:r>
              <a:rPr lang="en-US" b="1" i="1" dirty="0"/>
              <a:t> </a:t>
            </a:r>
            <a:r>
              <a:rPr lang="en-US" dirty="0"/>
              <a:t>how many </a:t>
            </a:r>
            <a:r>
              <a:rPr lang="en-US" b="1" dirty="0"/>
              <a:t>Schwarz boundary points </a:t>
            </a:r>
            <a:r>
              <a:rPr lang="en-US" dirty="0"/>
              <a:t>need to be included in </a:t>
            </a:r>
            <a:r>
              <a:rPr lang="en-US" b="1" dirty="0"/>
              <a:t>sample mesh</a:t>
            </a:r>
            <a:r>
              <a:rPr lang="en-US" dirty="0"/>
              <a:t> when performing HROM coupling?</a:t>
            </a:r>
          </a:p>
        </p:txBody>
      </p:sp>
    </p:spTree>
    <p:extLst>
      <p:ext uri="{BB962C8B-B14F-4D97-AF65-F5344CB8AC3E}">
        <p14:creationId xmlns:p14="http://schemas.microsoft.com/office/powerpoint/2010/main" val="1330463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84</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8" y="232552"/>
            <a:ext cx="10471608" cy="570225"/>
          </a:xfrm>
        </p:spPr>
        <p:txBody>
          <a:bodyPr/>
          <a:lstStyle/>
          <a:p>
            <a:r>
              <a:rPr lang="en-US" dirty="0"/>
              <a:t>Schwarz Boundary Sampling for All-HROM Coupling</a:t>
            </a:r>
          </a:p>
        </p:txBody>
      </p:sp>
      <p:sp>
        <p:nvSpPr>
          <p:cNvPr id="7" name="Slide Number Placeholder 3"/>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84</a:t>
            </a:fld>
            <a:endParaRPr lang="en-US" dirty="0"/>
          </a:p>
        </p:txBody>
      </p:sp>
      <p:sp>
        <p:nvSpPr>
          <p:cNvPr id="10" name="Rectangle 9">
            <a:extLst>
              <a:ext uri="{FF2B5EF4-FFF2-40B4-BE49-F238E27FC236}">
                <a16:creationId xmlns:a16="http://schemas.microsoft.com/office/drawing/2014/main" id="{B2445420-7CE3-2EEC-02A8-AD9FECB029AE}"/>
              </a:ext>
            </a:extLst>
          </p:cNvPr>
          <p:cNvSpPr/>
          <p:nvPr/>
        </p:nvSpPr>
        <p:spPr>
          <a:xfrm>
            <a:off x="5929745" y="2336800"/>
            <a:ext cx="2854036" cy="2382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46051E6-B0D8-19F1-CCEF-3616B8E539EA}"/>
              </a:ext>
            </a:extLst>
          </p:cNvPr>
          <p:cNvPicPr>
            <a:picLocks noChangeAspect="1"/>
          </p:cNvPicPr>
          <p:nvPr/>
        </p:nvPicPr>
        <p:blipFill>
          <a:blip r:embed="rId3"/>
          <a:stretch>
            <a:fillRect/>
          </a:stretch>
        </p:blipFill>
        <p:spPr>
          <a:xfrm>
            <a:off x="628288" y="1878531"/>
            <a:ext cx="7878274" cy="2953162"/>
          </a:xfrm>
          <a:prstGeom prst="rect">
            <a:avLst/>
          </a:prstGeom>
        </p:spPr>
      </p:pic>
      <p:sp>
        <p:nvSpPr>
          <p:cNvPr id="14" name="Rectangle 13">
            <a:extLst>
              <a:ext uri="{FF2B5EF4-FFF2-40B4-BE49-F238E27FC236}">
                <a16:creationId xmlns:a16="http://schemas.microsoft.com/office/drawing/2014/main" id="{0EFC1109-0D77-2C65-B603-DCB9828792B5}"/>
              </a:ext>
            </a:extLst>
          </p:cNvPr>
          <p:cNvSpPr/>
          <p:nvPr/>
        </p:nvSpPr>
        <p:spPr>
          <a:xfrm>
            <a:off x="5943605" y="2267531"/>
            <a:ext cx="2854036" cy="2382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3B4B774-29C6-AB83-C051-2FA5A1B7D5B0}"/>
              </a:ext>
            </a:extLst>
          </p:cNvPr>
          <p:cNvPicPr>
            <a:picLocks noChangeAspect="1"/>
          </p:cNvPicPr>
          <p:nvPr/>
        </p:nvPicPr>
        <p:blipFill>
          <a:blip r:embed="rId4"/>
          <a:stretch>
            <a:fillRect/>
          </a:stretch>
        </p:blipFill>
        <p:spPr>
          <a:xfrm>
            <a:off x="8107205" y="1821950"/>
            <a:ext cx="2926080" cy="2926080"/>
          </a:xfrm>
          <a:prstGeom prst="rect">
            <a:avLst/>
          </a:prstGeom>
        </p:spPr>
      </p:pic>
      <p:sp>
        <p:nvSpPr>
          <p:cNvPr id="3" name="TextBox 2">
            <a:extLst>
              <a:ext uri="{FF2B5EF4-FFF2-40B4-BE49-F238E27FC236}">
                <a16:creationId xmlns:a16="http://schemas.microsoft.com/office/drawing/2014/main" id="{9537F941-F460-510A-E2B5-91DEFC3162C3}"/>
              </a:ext>
            </a:extLst>
          </p:cNvPr>
          <p:cNvSpPr txBox="1"/>
          <p:nvPr/>
        </p:nvSpPr>
        <p:spPr>
          <a:xfrm>
            <a:off x="71667" y="1558083"/>
            <a:ext cx="11769570" cy="1046440"/>
          </a:xfrm>
          <a:prstGeom prst="rect">
            <a:avLst/>
          </a:prstGeom>
          <a:noFill/>
        </p:spPr>
        <p:txBody>
          <a:bodyPr wrap="square" rtlCol="0">
            <a:spAutoFit/>
          </a:bodyPr>
          <a:lstStyle/>
          <a:p>
            <a:pPr marL="285750" indent="-285750">
              <a:buFont typeface="Arial" panose="020B0604020202020204" pitchFamily="34" charset="0"/>
              <a:buChar char="•"/>
            </a:pPr>
            <a:r>
              <a:rPr lang="en-US" b="1" dirty="0"/>
              <a:t>Naïve/sparsely-sampled </a:t>
            </a:r>
            <a:r>
              <a:rPr lang="en-US" dirty="0"/>
              <a:t>Schwarz boundary results in </a:t>
            </a:r>
            <a:r>
              <a:rPr lang="en-US" b="1" dirty="0"/>
              <a:t>failure</a:t>
            </a:r>
            <a:r>
              <a:rPr lang="en-US" dirty="0"/>
              <a:t> to transmit coupling information during Schwarz</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FC1F049-A95F-740D-2E30-AED8F867240B}"/>
                  </a:ext>
                </a:extLst>
              </p:cNvPr>
              <p:cNvSpPr txBox="1"/>
              <p:nvPr/>
            </p:nvSpPr>
            <p:spPr>
              <a:xfrm>
                <a:off x="64951" y="5558847"/>
                <a:ext cx="11566589" cy="707886"/>
              </a:xfrm>
              <a:prstGeom prst="rect">
                <a:avLst/>
              </a:prstGeom>
              <a:noFill/>
            </p:spPr>
            <p:txBody>
              <a:bodyPr wrap="square">
                <a:spAutoFit/>
              </a:bodyPr>
              <a:lstStyle/>
              <a:p>
                <a:pPr marL="285750" indent="-285750">
                  <a:buFont typeface="Arial" panose="020B0604020202020204" pitchFamily="34" charset="0"/>
                  <a:buChar char="•"/>
                </a:pPr>
                <a:r>
                  <a:rPr lang="en-US" dirty="0"/>
                  <a:t>Including </a:t>
                </a:r>
                <a:r>
                  <a:rPr lang="en-US" b="1" dirty="0"/>
                  <a:t>too many Schwarz boundary points </a:t>
                </a:r>
                <a:r>
                  <a:rPr lang="en-US" dirty="0"/>
                  <a:t>(</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𝑏</m:t>
                        </m:r>
                      </m:sub>
                    </m:sSub>
                  </m:oMath>
                </a14:m>
                <a:r>
                  <a:rPr lang="en-US" dirty="0"/>
                  <a:t>) in sample mesh given </a:t>
                </a:r>
                <a:r>
                  <a:rPr lang="en-US" b="1" dirty="0"/>
                  <a:t>fixed budget </a:t>
                </a:r>
                <a:r>
                  <a:rPr lang="en-US" dirty="0"/>
                  <a:t>of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b="0" i="1" smtClean="0">
                            <a:latin typeface="Cambria Math" panose="02040503050406030204" pitchFamily="18" charset="0"/>
                          </a:rPr>
                          <m:t>𝑠</m:t>
                        </m:r>
                      </m:sub>
                    </m:sSub>
                  </m:oMath>
                </a14:m>
                <a:r>
                  <a:rPr lang="en-US" dirty="0"/>
                  <a:t> sample mesh points may lead to </a:t>
                </a:r>
                <a:r>
                  <a:rPr lang="en-US" b="1" dirty="0"/>
                  <a:t>too few sample mesh points </a:t>
                </a:r>
                <a:r>
                  <a:rPr lang="en-US" dirty="0"/>
                  <a:t>in </a:t>
                </a:r>
                <a:r>
                  <a:rPr lang="en-US" b="1" dirty="0"/>
                  <a:t>interior</a:t>
                </a:r>
              </a:p>
              <a:p>
                <a:pPr marL="285750" indent="-285750">
                  <a:buFont typeface="Arial" panose="020B0604020202020204" pitchFamily="34" charset="0"/>
                  <a:buChar char="•"/>
                </a:pPr>
                <a:endParaRPr lang="en-US" sz="400" b="1" dirty="0"/>
              </a:p>
            </p:txBody>
          </p:sp>
        </mc:Choice>
        <mc:Fallback xmlns="">
          <p:sp>
            <p:nvSpPr>
              <p:cNvPr id="17" name="TextBox 16">
                <a:extLst>
                  <a:ext uri="{FF2B5EF4-FFF2-40B4-BE49-F238E27FC236}">
                    <a16:creationId xmlns:a16="http://schemas.microsoft.com/office/drawing/2014/main" id="{AFC1F049-A95F-740D-2E30-AED8F867240B}"/>
                  </a:ext>
                </a:extLst>
              </p:cNvPr>
              <p:cNvSpPr txBox="1">
                <a:spLocks noRot="1" noChangeAspect="1" noMove="1" noResize="1" noEditPoints="1" noAdjustHandles="1" noChangeArrowheads="1" noChangeShapeType="1" noTextEdit="1"/>
              </p:cNvSpPr>
              <p:nvPr/>
            </p:nvSpPr>
            <p:spPr>
              <a:xfrm>
                <a:off x="64951" y="5558847"/>
                <a:ext cx="11566589" cy="707886"/>
              </a:xfrm>
              <a:prstGeom prst="rect">
                <a:avLst/>
              </a:prstGeom>
              <a:blipFill>
                <a:blip r:embed="rId5"/>
                <a:stretch>
                  <a:fillRect l="-369" t="-6034" b="-34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FA3D861-F2C3-3E54-3277-9AE1A15C421D}"/>
                  </a:ext>
                </a:extLst>
              </p:cNvPr>
              <p:cNvSpPr txBox="1"/>
              <p:nvPr/>
            </p:nvSpPr>
            <p:spPr>
              <a:xfrm>
                <a:off x="560975" y="4831693"/>
                <a:ext cx="5821352" cy="563744"/>
              </a:xfrm>
              <a:prstGeom prst="rect">
                <a:avLst/>
              </a:prstGeom>
              <a:noFill/>
            </p:spPr>
            <p:txBody>
              <a:bodyPr wrap="square" rtlCol="0">
                <a:spAutoFit/>
              </a:bodyPr>
              <a:lstStyle/>
              <a:p>
                <a:pPr algn="ctr"/>
                <a:r>
                  <a:rPr lang="en-US" sz="1500" i="1" dirty="0"/>
                  <a:t>Movie above: </a:t>
                </a:r>
                <a:r>
                  <a:rPr lang="en-US" sz="1500" dirty="0"/>
                  <a:t>FOM (left) and all HROM with </a:t>
                </a:r>
                <a14:m>
                  <m:oMath xmlns:m="http://schemas.openxmlformats.org/officeDocument/2006/math">
                    <m:sSub>
                      <m:sSubPr>
                        <m:ctrlPr>
                          <a:rPr lang="en-US" sz="1500" i="1" smtClean="0">
                            <a:latin typeface="Cambria Math" panose="02040503050406030204" pitchFamily="18" charset="0"/>
                          </a:rPr>
                        </m:ctrlPr>
                      </m:sSubPr>
                      <m:e>
                        <m:r>
                          <a:rPr lang="en-US" sz="1500" b="0" i="1" smtClean="0">
                            <a:latin typeface="Cambria Math" panose="02040503050406030204" pitchFamily="18" charset="0"/>
                          </a:rPr>
                          <m:t>𝑁</m:t>
                        </m:r>
                      </m:e>
                      <m:sub>
                        <m:r>
                          <a:rPr lang="en-US" sz="1500" b="0" i="1" smtClean="0">
                            <a:latin typeface="Cambria Math" panose="02040503050406030204" pitchFamily="18" charset="0"/>
                          </a:rPr>
                          <m:t>𝑏</m:t>
                        </m:r>
                      </m:sub>
                    </m:sSub>
                    <m:r>
                      <a:rPr lang="en-US" sz="1500" b="0" i="1" smtClean="0">
                        <a:latin typeface="Cambria Math" panose="02040503050406030204" pitchFamily="18" charset="0"/>
                      </a:rPr>
                      <m:t>=5%</m:t>
                    </m:r>
                  </m:oMath>
                </a14:m>
                <a:r>
                  <a:rPr lang="en-US" sz="1500" dirty="0"/>
                  <a:t> (right).  ROMs have </a:t>
                </a:r>
                <a14:m>
                  <m:oMath xmlns:m="http://schemas.openxmlformats.org/officeDocument/2006/math">
                    <m:r>
                      <a:rPr lang="en-US" sz="1500" i="1" dirty="0" smtClean="0">
                        <a:latin typeface="Cambria Math" panose="02040503050406030204" pitchFamily="18" charset="0"/>
                      </a:rPr>
                      <m:t>𝐾</m:t>
                    </m:r>
                    <m:r>
                      <a:rPr lang="en-US" sz="1500" i="1" dirty="0" smtClean="0">
                        <a:latin typeface="Cambria Math" panose="02040503050406030204" pitchFamily="18" charset="0"/>
                      </a:rPr>
                      <m:t>=100 </m:t>
                    </m:r>
                  </m:oMath>
                </a14:m>
                <a:r>
                  <a:rPr lang="en-US" sz="1500" dirty="0"/>
                  <a:t>modes and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𝑁</m:t>
                        </m:r>
                      </m:e>
                      <m:sub>
                        <m:r>
                          <a:rPr lang="en-US" sz="1600" i="1">
                            <a:latin typeface="Cambria Math" panose="02040503050406030204" pitchFamily="18" charset="0"/>
                          </a:rPr>
                          <m:t>𝑠</m:t>
                        </m:r>
                      </m:sub>
                    </m:sSub>
                    <m:r>
                      <a:rPr lang="en-US" sz="1600" b="0" i="1" smtClean="0">
                        <a:latin typeface="Cambria Math" panose="02040503050406030204" pitchFamily="18" charset="0"/>
                      </a:rPr>
                      <m:t>=0.5%</m:t>
                    </m:r>
                    <m:r>
                      <a:rPr lang="en-US" sz="1600" b="0" i="1" smtClean="0">
                        <a:latin typeface="Cambria Math" panose="02040503050406030204" pitchFamily="18" charset="0"/>
                      </a:rPr>
                      <m:t>𝑁</m:t>
                    </m:r>
                  </m:oMath>
                </a14:m>
                <a:r>
                  <a:rPr lang="en-US" sz="1500" dirty="0"/>
                  <a:t> sample mesh points.</a:t>
                </a:r>
              </a:p>
            </p:txBody>
          </p:sp>
        </mc:Choice>
        <mc:Fallback xmlns="">
          <p:sp>
            <p:nvSpPr>
              <p:cNvPr id="18" name="TextBox 17">
                <a:extLst>
                  <a:ext uri="{FF2B5EF4-FFF2-40B4-BE49-F238E27FC236}">
                    <a16:creationId xmlns:a16="http://schemas.microsoft.com/office/drawing/2014/main" id="{5FA3D861-F2C3-3E54-3277-9AE1A15C421D}"/>
                  </a:ext>
                </a:extLst>
              </p:cNvPr>
              <p:cNvSpPr txBox="1">
                <a:spLocks noRot="1" noChangeAspect="1" noMove="1" noResize="1" noEditPoints="1" noAdjustHandles="1" noChangeArrowheads="1" noChangeShapeType="1" noTextEdit="1"/>
              </p:cNvSpPr>
              <p:nvPr/>
            </p:nvSpPr>
            <p:spPr>
              <a:xfrm>
                <a:off x="560975" y="4831693"/>
                <a:ext cx="5821352" cy="563744"/>
              </a:xfrm>
              <a:prstGeom prst="rect">
                <a:avLst/>
              </a:prstGeom>
              <a:blipFill>
                <a:blip r:embed="rId6"/>
                <a:stretch>
                  <a:fillRect t="-3261" b="-108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6F182E4-C472-9709-4C65-2F4CDAFD1DDE}"/>
                  </a:ext>
                </a:extLst>
              </p:cNvPr>
              <p:cNvSpPr txBox="1"/>
              <p:nvPr/>
            </p:nvSpPr>
            <p:spPr>
              <a:xfrm>
                <a:off x="8107205" y="4719782"/>
                <a:ext cx="3034909" cy="523220"/>
              </a:xfrm>
              <a:prstGeom prst="rect">
                <a:avLst/>
              </a:prstGeom>
              <a:noFill/>
            </p:spPr>
            <p:txBody>
              <a:bodyPr wrap="square" rtlCol="0">
                <a:spAutoFit/>
              </a:bodyPr>
              <a:lstStyle/>
              <a:p>
                <a:pPr algn="ctr"/>
                <a:r>
                  <a:rPr lang="en-US" sz="1400" i="1" dirty="0"/>
                  <a:t>Figure above</a:t>
                </a:r>
                <a:r>
                  <a:rPr lang="en-US" sz="1400" dirty="0"/>
                  <a:t>: example sample mesh with sampling rate </a:t>
                </a:r>
                <a14:m>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𝑁</m:t>
                        </m:r>
                      </m:e>
                      <m:sub>
                        <m:r>
                          <a:rPr lang="en-US" sz="1400" b="0" i="1" smtClean="0">
                            <a:latin typeface="Cambria Math" panose="02040503050406030204" pitchFamily="18" charset="0"/>
                          </a:rPr>
                          <m:t>𝑏</m:t>
                        </m:r>
                      </m:sub>
                    </m:sSub>
                    <m:r>
                      <a:rPr lang="en-US" sz="1400" b="0" i="1" smtClean="0">
                        <a:latin typeface="Cambria Math" panose="02040503050406030204" pitchFamily="18" charset="0"/>
                      </a:rPr>
                      <m:t>=10%.</m:t>
                    </m:r>
                  </m:oMath>
                </a14:m>
                <a:r>
                  <a:rPr lang="en-US" sz="1400" dirty="0"/>
                  <a:t> </a:t>
                </a:r>
              </a:p>
            </p:txBody>
          </p:sp>
        </mc:Choice>
        <mc:Fallback xmlns="">
          <p:sp>
            <p:nvSpPr>
              <p:cNvPr id="6" name="TextBox 5">
                <a:extLst>
                  <a:ext uri="{FF2B5EF4-FFF2-40B4-BE49-F238E27FC236}">
                    <a16:creationId xmlns:a16="http://schemas.microsoft.com/office/drawing/2014/main" id="{86F182E4-C472-9709-4C65-2F4CDAFD1DDE}"/>
                  </a:ext>
                </a:extLst>
              </p:cNvPr>
              <p:cNvSpPr txBox="1">
                <a:spLocks noRot="1" noChangeAspect="1" noMove="1" noResize="1" noEditPoints="1" noAdjustHandles="1" noChangeArrowheads="1" noChangeShapeType="1" noTextEdit="1"/>
              </p:cNvSpPr>
              <p:nvPr/>
            </p:nvSpPr>
            <p:spPr>
              <a:xfrm>
                <a:off x="8107205" y="4719782"/>
                <a:ext cx="3034909" cy="523220"/>
              </a:xfrm>
              <a:prstGeom prst="rect">
                <a:avLst/>
              </a:prstGeom>
              <a:blipFill>
                <a:blip r:embed="rId7"/>
                <a:stretch>
                  <a:fillRect l="-402" t="-3488" b="-10465"/>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DA458BFB-F33F-D9A5-0BC5-F3CC7FACF50D}"/>
              </a:ext>
            </a:extLst>
          </p:cNvPr>
          <p:cNvSpPr txBox="1"/>
          <p:nvPr/>
        </p:nvSpPr>
        <p:spPr>
          <a:xfrm>
            <a:off x="2344629" y="802777"/>
            <a:ext cx="7502742" cy="646331"/>
          </a:xfrm>
          <a:prstGeom prst="rect">
            <a:avLst/>
          </a:prstGeom>
          <a:solidFill>
            <a:schemeClr val="accent3">
              <a:lumMod val="20000"/>
              <a:lumOff val="80000"/>
            </a:schemeClr>
          </a:solidFill>
        </p:spPr>
        <p:txBody>
          <a:bodyPr wrap="square" rtlCol="0">
            <a:spAutoFit/>
          </a:bodyPr>
          <a:lstStyle/>
          <a:p>
            <a:pPr algn="ctr"/>
            <a:r>
              <a:rPr lang="en-US" b="1" i="1" u="sng" dirty="0"/>
              <a:t>Key question</a:t>
            </a:r>
            <a:r>
              <a:rPr lang="en-US" b="1" dirty="0"/>
              <a:t>:</a:t>
            </a:r>
            <a:r>
              <a:rPr lang="en-US" b="1" i="1" dirty="0"/>
              <a:t> </a:t>
            </a:r>
            <a:r>
              <a:rPr lang="en-US" dirty="0"/>
              <a:t>how many </a:t>
            </a:r>
            <a:r>
              <a:rPr lang="en-US" b="1" dirty="0"/>
              <a:t>Schwarz boundary points </a:t>
            </a:r>
            <a:r>
              <a:rPr lang="en-US" dirty="0"/>
              <a:t>need to be included in </a:t>
            </a:r>
            <a:r>
              <a:rPr lang="en-US" b="1" dirty="0"/>
              <a:t>sample mesh</a:t>
            </a:r>
            <a:r>
              <a:rPr lang="en-US" dirty="0"/>
              <a:t> when performing HROM coupling?</a:t>
            </a:r>
          </a:p>
        </p:txBody>
      </p:sp>
    </p:spTree>
    <p:extLst>
      <p:ext uri="{BB962C8B-B14F-4D97-AF65-F5344CB8AC3E}">
        <p14:creationId xmlns:p14="http://schemas.microsoft.com/office/powerpoint/2010/main" val="2055802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85</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8" y="232552"/>
            <a:ext cx="10471608" cy="570225"/>
          </a:xfrm>
        </p:spPr>
        <p:txBody>
          <a:bodyPr/>
          <a:lstStyle/>
          <a:p>
            <a:r>
              <a:rPr lang="en-US" dirty="0"/>
              <a:t>Schwarz Boundary Sampling for All-HROM Coupling</a:t>
            </a:r>
          </a:p>
        </p:txBody>
      </p:sp>
      <p:sp>
        <p:nvSpPr>
          <p:cNvPr id="7" name="Slide Number Placeholder 3"/>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85</a:t>
            </a:fld>
            <a:endParaRPr lang="en-US" dirty="0"/>
          </a:p>
        </p:txBody>
      </p:sp>
      <p:sp>
        <p:nvSpPr>
          <p:cNvPr id="10" name="Rectangle 9">
            <a:extLst>
              <a:ext uri="{FF2B5EF4-FFF2-40B4-BE49-F238E27FC236}">
                <a16:creationId xmlns:a16="http://schemas.microsoft.com/office/drawing/2014/main" id="{B2445420-7CE3-2EEC-02A8-AD9FECB029AE}"/>
              </a:ext>
            </a:extLst>
          </p:cNvPr>
          <p:cNvSpPr/>
          <p:nvPr/>
        </p:nvSpPr>
        <p:spPr>
          <a:xfrm>
            <a:off x="5929745" y="2336800"/>
            <a:ext cx="2854036" cy="2382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46051E6-B0D8-19F1-CCEF-3616B8E539EA}"/>
              </a:ext>
            </a:extLst>
          </p:cNvPr>
          <p:cNvPicPr>
            <a:picLocks noChangeAspect="1"/>
          </p:cNvPicPr>
          <p:nvPr/>
        </p:nvPicPr>
        <p:blipFill>
          <a:blip r:embed="rId3"/>
          <a:stretch>
            <a:fillRect/>
          </a:stretch>
        </p:blipFill>
        <p:spPr>
          <a:xfrm>
            <a:off x="628288" y="1878531"/>
            <a:ext cx="7878274" cy="2953162"/>
          </a:xfrm>
          <a:prstGeom prst="rect">
            <a:avLst/>
          </a:prstGeom>
        </p:spPr>
      </p:pic>
      <p:sp>
        <p:nvSpPr>
          <p:cNvPr id="14" name="Rectangle 13">
            <a:extLst>
              <a:ext uri="{FF2B5EF4-FFF2-40B4-BE49-F238E27FC236}">
                <a16:creationId xmlns:a16="http://schemas.microsoft.com/office/drawing/2014/main" id="{0EFC1109-0D77-2C65-B603-DCB9828792B5}"/>
              </a:ext>
            </a:extLst>
          </p:cNvPr>
          <p:cNvSpPr/>
          <p:nvPr/>
        </p:nvSpPr>
        <p:spPr>
          <a:xfrm>
            <a:off x="5943605" y="2267531"/>
            <a:ext cx="2854036" cy="2382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0849B6E-05B3-DEC3-3CA6-9A0E87189080}"/>
              </a:ext>
            </a:extLst>
          </p:cNvPr>
          <p:cNvPicPr>
            <a:picLocks noChangeAspect="1"/>
          </p:cNvPicPr>
          <p:nvPr/>
        </p:nvPicPr>
        <p:blipFill>
          <a:blip r:embed="rId4"/>
          <a:stretch>
            <a:fillRect/>
          </a:stretch>
        </p:blipFill>
        <p:spPr>
          <a:xfrm>
            <a:off x="8107216" y="1821410"/>
            <a:ext cx="2926080" cy="2926080"/>
          </a:xfrm>
          <a:prstGeom prst="rect">
            <a:avLst/>
          </a:prstGeom>
        </p:spPr>
      </p:pic>
      <p:sp>
        <p:nvSpPr>
          <p:cNvPr id="3" name="TextBox 2">
            <a:extLst>
              <a:ext uri="{FF2B5EF4-FFF2-40B4-BE49-F238E27FC236}">
                <a16:creationId xmlns:a16="http://schemas.microsoft.com/office/drawing/2014/main" id="{9537F941-F460-510A-E2B5-91DEFC3162C3}"/>
              </a:ext>
            </a:extLst>
          </p:cNvPr>
          <p:cNvSpPr txBox="1"/>
          <p:nvPr/>
        </p:nvSpPr>
        <p:spPr>
          <a:xfrm>
            <a:off x="71667" y="1558083"/>
            <a:ext cx="11769570" cy="1046440"/>
          </a:xfrm>
          <a:prstGeom prst="rect">
            <a:avLst/>
          </a:prstGeom>
          <a:noFill/>
        </p:spPr>
        <p:txBody>
          <a:bodyPr wrap="square" rtlCol="0">
            <a:spAutoFit/>
          </a:bodyPr>
          <a:lstStyle/>
          <a:p>
            <a:pPr marL="285750" indent="-285750">
              <a:buFont typeface="Arial" panose="020B0604020202020204" pitchFamily="34" charset="0"/>
              <a:buChar char="•"/>
            </a:pPr>
            <a:r>
              <a:rPr lang="en-US" b="1" dirty="0"/>
              <a:t>Naïve/sparsely-sampled </a:t>
            </a:r>
            <a:r>
              <a:rPr lang="en-US" dirty="0"/>
              <a:t>Schwarz boundary results in </a:t>
            </a:r>
            <a:r>
              <a:rPr lang="en-US" b="1" dirty="0"/>
              <a:t>failure</a:t>
            </a:r>
            <a:r>
              <a:rPr lang="en-US" dirty="0"/>
              <a:t> to transmit coupling information during Schwarz</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3FBAE1D-551A-2F1F-04A9-21375797DE56}"/>
                  </a:ext>
                </a:extLst>
              </p:cNvPr>
              <p:cNvSpPr txBox="1"/>
              <p:nvPr/>
            </p:nvSpPr>
            <p:spPr>
              <a:xfrm>
                <a:off x="64951" y="5558847"/>
                <a:ext cx="11566589" cy="707886"/>
              </a:xfrm>
              <a:prstGeom prst="rect">
                <a:avLst/>
              </a:prstGeom>
              <a:noFill/>
            </p:spPr>
            <p:txBody>
              <a:bodyPr wrap="square">
                <a:spAutoFit/>
              </a:bodyPr>
              <a:lstStyle/>
              <a:p>
                <a:pPr marL="285750" indent="-285750">
                  <a:buFont typeface="Arial" panose="020B0604020202020204" pitchFamily="34" charset="0"/>
                  <a:buChar char="•"/>
                </a:pPr>
                <a:r>
                  <a:rPr lang="en-US" dirty="0"/>
                  <a:t>Including </a:t>
                </a:r>
                <a:r>
                  <a:rPr lang="en-US" b="1" dirty="0"/>
                  <a:t>too many Schwarz boundary points </a:t>
                </a:r>
                <a:r>
                  <a:rPr lang="en-US" dirty="0"/>
                  <a:t>(</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𝑏</m:t>
                        </m:r>
                      </m:sub>
                    </m:sSub>
                  </m:oMath>
                </a14:m>
                <a:r>
                  <a:rPr lang="en-US" dirty="0"/>
                  <a:t>) in sample mesh given </a:t>
                </a:r>
                <a:r>
                  <a:rPr lang="en-US" b="1" dirty="0"/>
                  <a:t>fixed budget </a:t>
                </a:r>
                <a:r>
                  <a:rPr lang="en-US" dirty="0"/>
                  <a:t>of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b="0" i="1" smtClean="0">
                            <a:latin typeface="Cambria Math" panose="02040503050406030204" pitchFamily="18" charset="0"/>
                          </a:rPr>
                          <m:t>𝑠</m:t>
                        </m:r>
                      </m:sub>
                    </m:sSub>
                  </m:oMath>
                </a14:m>
                <a:r>
                  <a:rPr lang="en-US" dirty="0"/>
                  <a:t> sample mesh points may lead to </a:t>
                </a:r>
                <a:r>
                  <a:rPr lang="en-US" b="1" dirty="0"/>
                  <a:t>too few sample mesh points </a:t>
                </a:r>
                <a:r>
                  <a:rPr lang="en-US" dirty="0"/>
                  <a:t>in </a:t>
                </a:r>
                <a:r>
                  <a:rPr lang="en-US" b="1" dirty="0"/>
                  <a:t>interior</a:t>
                </a:r>
              </a:p>
              <a:p>
                <a:pPr marL="285750" indent="-285750">
                  <a:buFont typeface="Arial" panose="020B0604020202020204" pitchFamily="34" charset="0"/>
                  <a:buChar char="•"/>
                </a:pPr>
                <a:endParaRPr lang="en-US" sz="400" b="1" dirty="0"/>
              </a:p>
            </p:txBody>
          </p:sp>
        </mc:Choice>
        <mc:Fallback xmlns="">
          <p:sp>
            <p:nvSpPr>
              <p:cNvPr id="12" name="TextBox 11">
                <a:extLst>
                  <a:ext uri="{FF2B5EF4-FFF2-40B4-BE49-F238E27FC236}">
                    <a16:creationId xmlns:a16="http://schemas.microsoft.com/office/drawing/2014/main" id="{C3FBAE1D-551A-2F1F-04A9-21375797DE56}"/>
                  </a:ext>
                </a:extLst>
              </p:cNvPr>
              <p:cNvSpPr txBox="1">
                <a:spLocks noRot="1" noChangeAspect="1" noMove="1" noResize="1" noEditPoints="1" noAdjustHandles="1" noChangeArrowheads="1" noChangeShapeType="1" noTextEdit="1"/>
              </p:cNvSpPr>
              <p:nvPr/>
            </p:nvSpPr>
            <p:spPr>
              <a:xfrm>
                <a:off x="64951" y="5558847"/>
                <a:ext cx="11566589" cy="707886"/>
              </a:xfrm>
              <a:prstGeom prst="rect">
                <a:avLst/>
              </a:prstGeom>
              <a:blipFill>
                <a:blip r:embed="rId5"/>
                <a:stretch>
                  <a:fillRect l="-369" t="-6034" b="-34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CF6DDCD-1998-6196-F260-69733FA03E79}"/>
                  </a:ext>
                </a:extLst>
              </p:cNvPr>
              <p:cNvSpPr txBox="1"/>
              <p:nvPr/>
            </p:nvSpPr>
            <p:spPr>
              <a:xfrm>
                <a:off x="560975" y="4831693"/>
                <a:ext cx="5821352" cy="563744"/>
              </a:xfrm>
              <a:prstGeom prst="rect">
                <a:avLst/>
              </a:prstGeom>
              <a:noFill/>
            </p:spPr>
            <p:txBody>
              <a:bodyPr wrap="square" rtlCol="0">
                <a:spAutoFit/>
              </a:bodyPr>
              <a:lstStyle/>
              <a:p>
                <a:pPr algn="ctr"/>
                <a:r>
                  <a:rPr lang="en-US" sz="1500" i="1" dirty="0"/>
                  <a:t>Movie above: </a:t>
                </a:r>
                <a:r>
                  <a:rPr lang="en-US" sz="1500" dirty="0"/>
                  <a:t>FOM (left) and all HROM with </a:t>
                </a:r>
                <a14:m>
                  <m:oMath xmlns:m="http://schemas.openxmlformats.org/officeDocument/2006/math">
                    <m:sSub>
                      <m:sSubPr>
                        <m:ctrlPr>
                          <a:rPr lang="en-US" sz="1500" i="1" smtClean="0">
                            <a:latin typeface="Cambria Math" panose="02040503050406030204" pitchFamily="18" charset="0"/>
                          </a:rPr>
                        </m:ctrlPr>
                      </m:sSubPr>
                      <m:e>
                        <m:r>
                          <a:rPr lang="en-US" sz="1500" b="0" i="1" smtClean="0">
                            <a:latin typeface="Cambria Math" panose="02040503050406030204" pitchFamily="18" charset="0"/>
                          </a:rPr>
                          <m:t>𝑁</m:t>
                        </m:r>
                      </m:e>
                      <m:sub>
                        <m:r>
                          <a:rPr lang="en-US" sz="1500" b="0" i="1" smtClean="0">
                            <a:latin typeface="Cambria Math" panose="02040503050406030204" pitchFamily="18" charset="0"/>
                          </a:rPr>
                          <m:t>𝑏</m:t>
                        </m:r>
                      </m:sub>
                    </m:sSub>
                    <m:r>
                      <a:rPr lang="en-US" sz="1500" b="0" i="1" smtClean="0">
                        <a:latin typeface="Cambria Math" panose="02040503050406030204" pitchFamily="18" charset="0"/>
                      </a:rPr>
                      <m:t>=5</m:t>
                    </m:r>
                  </m:oMath>
                </a14:m>
                <a:r>
                  <a:rPr lang="en-US" sz="1500" dirty="0"/>
                  <a:t>% (right).  ROMs have </a:t>
                </a:r>
                <a14:m>
                  <m:oMath xmlns:m="http://schemas.openxmlformats.org/officeDocument/2006/math">
                    <m:r>
                      <a:rPr lang="en-US" sz="1500" i="1" dirty="0" smtClean="0">
                        <a:latin typeface="Cambria Math" panose="02040503050406030204" pitchFamily="18" charset="0"/>
                      </a:rPr>
                      <m:t>𝐾</m:t>
                    </m:r>
                    <m:r>
                      <a:rPr lang="en-US" sz="1500" i="1" dirty="0" smtClean="0">
                        <a:latin typeface="Cambria Math" panose="02040503050406030204" pitchFamily="18" charset="0"/>
                      </a:rPr>
                      <m:t>=100 </m:t>
                    </m:r>
                  </m:oMath>
                </a14:m>
                <a:r>
                  <a:rPr lang="en-US" sz="1500" dirty="0"/>
                  <a:t>modes and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𝑁</m:t>
                        </m:r>
                      </m:e>
                      <m:sub>
                        <m:r>
                          <a:rPr lang="en-US" sz="1600" i="1">
                            <a:latin typeface="Cambria Math" panose="02040503050406030204" pitchFamily="18" charset="0"/>
                          </a:rPr>
                          <m:t>𝑠</m:t>
                        </m:r>
                      </m:sub>
                    </m:sSub>
                    <m:r>
                      <a:rPr lang="en-US" sz="1600" b="0" i="1" smtClean="0">
                        <a:latin typeface="Cambria Math" panose="02040503050406030204" pitchFamily="18" charset="0"/>
                      </a:rPr>
                      <m:t>=0.5%</m:t>
                    </m:r>
                    <m:r>
                      <a:rPr lang="en-US" sz="1600" b="0" i="1" smtClean="0">
                        <a:latin typeface="Cambria Math" panose="02040503050406030204" pitchFamily="18" charset="0"/>
                      </a:rPr>
                      <m:t>𝑁</m:t>
                    </m:r>
                  </m:oMath>
                </a14:m>
                <a:r>
                  <a:rPr lang="en-US" sz="1500" dirty="0"/>
                  <a:t> sample mesh points.</a:t>
                </a:r>
              </a:p>
            </p:txBody>
          </p:sp>
        </mc:Choice>
        <mc:Fallback xmlns="">
          <p:sp>
            <p:nvSpPr>
              <p:cNvPr id="15" name="TextBox 14">
                <a:extLst>
                  <a:ext uri="{FF2B5EF4-FFF2-40B4-BE49-F238E27FC236}">
                    <a16:creationId xmlns:a16="http://schemas.microsoft.com/office/drawing/2014/main" id="{0CF6DDCD-1998-6196-F260-69733FA03E79}"/>
                  </a:ext>
                </a:extLst>
              </p:cNvPr>
              <p:cNvSpPr txBox="1">
                <a:spLocks noRot="1" noChangeAspect="1" noMove="1" noResize="1" noEditPoints="1" noAdjustHandles="1" noChangeArrowheads="1" noChangeShapeType="1" noTextEdit="1"/>
              </p:cNvSpPr>
              <p:nvPr/>
            </p:nvSpPr>
            <p:spPr>
              <a:xfrm>
                <a:off x="560975" y="4831693"/>
                <a:ext cx="5821352" cy="563744"/>
              </a:xfrm>
              <a:prstGeom prst="rect">
                <a:avLst/>
              </a:prstGeom>
              <a:blipFill>
                <a:blip r:embed="rId6"/>
                <a:stretch>
                  <a:fillRect t="-3261" b="-108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935B5A1-121D-5186-8884-DBF8EB8B2032}"/>
                  </a:ext>
                </a:extLst>
              </p:cNvPr>
              <p:cNvSpPr txBox="1"/>
              <p:nvPr/>
            </p:nvSpPr>
            <p:spPr>
              <a:xfrm>
                <a:off x="8216033" y="4735531"/>
                <a:ext cx="3039399" cy="523220"/>
              </a:xfrm>
              <a:prstGeom prst="rect">
                <a:avLst/>
              </a:prstGeom>
              <a:noFill/>
            </p:spPr>
            <p:txBody>
              <a:bodyPr wrap="square" rtlCol="0">
                <a:spAutoFit/>
              </a:bodyPr>
              <a:lstStyle/>
              <a:p>
                <a:pPr algn="ctr"/>
                <a:r>
                  <a:rPr lang="en-US" sz="1400" i="1" dirty="0"/>
                  <a:t>Figure above</a:t>
                </a:r>
                <a:r>
                  <a:rPr lang="en-US" sz="1400" dirty="0"/>
                  <a:t>: example sample mesh with sampling rate </a:t>
                </a:r>
                <a14:m>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𝑁</m:t>
                        </m:r>
                      </m:e>
                      <m:sub>
                        <m:r>
                          <a:rPr lang="en-US" sz="1400" b="0" i="1" smtClean="0">
                            <a:latin typeface="Cambria Math" panose="02040503050406030204" pitchFamily="18" charset="0"/>
                          </a:rPr>
                          <m:t>𝑏</m:t>
                        </m:r>
                      </m:sub>
                    </m:sSub>
                    <m:r>
                      <a:rPr lang="en-US" sz="1400" b="0" i="1" smtClean="0">
                        <a:latin typeface="Cambria Math" panose="02040503050406030204" pitchFamily="18" charset="0"/>
                      </a:rPr>
                      <m:t>=15%.</m:t>
                    </m:r>
                  </m:oMath>
                </a14:m>
                <a:r>
                  <a:rPr lang="en-US" sz="1400" dirty="0"/>
                  <a:t> </a:t>
                </a:r>
              </a:p>
            </p:txBody>
          </p:sp>
        </mc:Choice>
        <mc:Fallback xmlns="">
          <p:sp>
            <p:nvSpPr>
              <p:cNvPr id="6" name="TextBox 5">
                <a:extLst>
                  <a:ext uri="{FF2B5EF4-FFF2-40B4-BE49-F238E27FC236}">
                    <a16:creationId xmlns:a16="http://schemas.microsoft.com/office/drawing/2014/main" id="{4935B5A1-121D-5186-8884-DBF8EB8B2032}"/>
                  </a:ext>
                </a:extLst>
              </p:cNvPr>
              <p:cNvSpPr txBox="1">
                <a:spLocks noRot="1" noChangeAspect="1" noMove="1" noResize="1" noEditPoints="1" noAdjustHandles="1" noChangeArrowheads="1" noChangeShapeType="1" noTextEdit="1"/>
              </p:cNvSpPr>
              <p:nvPr/>
            </p:nvSpPr>
            <p:spPr>
              <a:xfrm>
                <a:off x="8216033" y="4735531"/>
                <a:ext cx="3039399" cy="523220"/>
              </a:xfrm>
              <a:prstGeom prst="rect">
                <a:avLst/>
              </a:prstGeom>
              <a:blipFill>
                <a:blip r:embed="rId7"/>
                <a:stretch>
                  <a:fillRect l="-402" t="-3488" b="-9302"/>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85CBB370-9DD8-3314-7135-8F73AA043977}"/>
              </a:ext>
            </a:extLst>
          </p:cNvPr>
          <p:cNvSpPr txBox="1"/>
          <p:nvPr/>
        </p:nvSpPr>
        <p:spPr>
          <a:xfrm>
            <a:off x="2344629" y="802777"/>
            <a:ext cx="7502742" cy="646331"/>
          </a:xfrm>
          <a:prstGeom prst="rect">
            <a:avLst/>
          </a:prstGeom>
          <a:solidFill>
            <a:schemeClr val="accent3">
              <a:lumMod val="20000"/>
              <a:lumOff val="80000"/>
            </a:schemeClr>
          </a:solidFill>
        </p:spPr>
        <p:txBody>
          <a:bodyPr wrap="square" rtlCol="0">
            <a:spAutoFit/>
          </a:bodyPr>
          <a:lstStyle/>
          <a:p>
            <a:pPr algn="ctr"/>
            <a:r>
              <a:rPr lang="en-US" b="1" i="1" u="sng" dirty="0"/>
              <a:t>Key question</a:t>
            </a:r>
            <a:r>
              <a:rPr lang="en-US" b="1" dirty="0"/>
              <a:t>:</a:t>
            </a:r>
            <a:r>
              <a:rPr lang="en-US" b="1" i="1" dirty="0"/>
              <a:t> </a:t>
            </a:r>
            <a:r>
              <a:rPr lang="en-US" dirty="0"/>
              <a:t>how many </a:t>
            </a:r>
            <a:r>
              <a:rPr lang="en-US" b="1" dirty="0"/>
              <a:t>Schwarz boundary points </a:t>
            </a:r>
            <a:r>
              <a:rPr lang="en-US" dirty="0"/>
              <a:t>need to be included in </a:t>
            </a:r>
            <a:r>
              <a:rPr lang="en-US" b="1" dirty="0"/>
              <a:t>sample mesh</a:t>
            </a:r>
            <a:r>
              <a:rPr lang="en-US" dirty="0"/>
              <a:t> when performing HROM coupling?</a:t>
            </a:r>
          </a:p>
        </p:txBody>
      </p:sp>
    </p:spTree>
    <p:extLst>
      <p:ext uri="{BB962C8B-B14F-4D97-AF65-F5344CB8AC3E}">
        <p14:creationId xmlns:p14="http://schemas.microsoft.com/office/powerpoint/2010/main" val="62249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83CCE3-9A8E-6021-58EB-36EFA79E3232}"/>
              </a:ext>
            </a:extLst>
          </p:cNvPr>
          <p:cNvSpPr>
            <a:spLocks noGrp="1"/>
          </p:cNvSpPr>
          <p:nvPr>
            <p:ph type="sldNum" sz="quarter" idx="12"/>
          </p:nvPr>
        </p:nvSpPr>
        <p:spPr/>
        <p:txBody>
          <a:bodyPr/>
          <a:lstStyle/>
          <a:p>
            <a:fld id="{6113E31D-E2AB-40D1-8B51-AFA5AFEF393A}" type="slidenum">
              <a:rPr lang="en-US" smtClean="0"/>
              <a:t>86</a:t>
            </a:fld>
            <a:endParaRPr lang="en-US"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B1C3619-ED66-4FD0-9E0F-1BE5840A0AC5}"/>
                  </a:ext>
                </a:extLst>
              </p:cNvPr>
              <p:cNvSpPr txBox="1"/>
              <p:nvPr/>
            </p:nvSpPr>
            <p:spPr>
              <a:xfrm>
                <a:off x="133058" y="5151790"/>
                <a:ext cx="12058942" cy="1908215"/>
              </a:xfrm>
              <a:prstGeom prst="rect">
                <a:avLst/>
              </a:prstGeom>
              <a:noFill/>
            </p:spPr>
            <p:txBody>
              <a:bodyPr wrap="square">
                <a:spAutoFit/>
              </a:bodyPr>
              <a:lstStyle/>
              <a:p>
                <a:r>
                  <a:rPr lang="en-US" b="1" dirty="0">
                    <a:solidFill>
                      <a:srgbClr val="0070C0"/>
                    </a:solidFill>
                  </a:rPr>
                  <a:t>FOM discretization: </a:t>
                </a:r>
              </a:p>
              <a:p>
                <a:endParaRPr lang="en-US" sz="200" b="1" dirty="0">
                  <a:solidFill>
                    <a:srgbClr val="0070C0"/>
                  </a:solidFill>
                </a:endParaRPr>
              </a:p>
              <a:p>
                <a:endParaRPr lang="en-US" sz="200" dirty="0"/>
              </a:p>
              <a:p>
                <a:pPr marL="285750" indent="-285750">
                  <a:buFont typeface="Arial" panose="020B0604020202020204" pitchFamily="34" charset="0"/>
                  <a:buChar char="•"/>
                </a:pPr>
                <a:r>
                  <a:rPr lang="en-US" dirty="0"/>
                  <a:t>Spatial discretization given by a first-order </a:t>
                </a:r>
                <a:r>
                  <a:rPr lang="en-US" b="1" dirty="0"/>
                  <a:t>cell-centered finite volume </a:t>
                </a:r>
                <a:r>
                  <a:rPr lang="en-US" dirty="0"/>
                  <a:t>discretization</a:t>
                </a:r>
                <a:r>
                  <a:rPr lang="en-US" b="1" dirty="0"/>
                  <a:t> </a:t>
                </a:r>
                <a:r>
                  <a:rPr lang="en-US" dirty="0"/>
                  <a:t>with </a:t>
                </a:r>
                <a14:m>
                  <m:oMath xmlns:m="http://schemas.openxmlformats.org/officeDocument/2006/math">
                    <m:r>
                      <a:rPr lang="en-US" i="1" dirty="0" smtClean="0">
                        <a:latin typeface="Cambria Math" panose="02040503050406030204" pitchFamily="18" charset="0"/>
                      </a:rPr>
                      <m:t>𝑁</m:t>
                    </m:r>
                    <m:r>
                      <a:rPr lang="en-US" i="1" dirty="0" smtClean="0">
                        <a:latin typeface="Cambria Math" panose="02040503050406030204" pitchFamily="18" charset="0"/>
                      </a:rPr>
                      <m:t> = 300 </m:t>
                    </m:r>
                  </m:oMath>
                </a14:m>
                <a:r>
                  <a:rPr lang="en-US" dirty="0"/>
                  <a:t>or</a:t>
                </a:r>
                <a14:m>
                  <m:oMath xmlns:m="http://schemas.openxmlformats.org/officeDocument/2006/math">
                    <m:r>
                      <a:rPr lang="en-US" i="1" dirty="0">
                        <a:latin typeface="Cambria Math" panose="02040503050406030204" pitchFamily="18" charset="0"/>
                      </a:rPr>
                      <m:t>𝑁</m:t>
                    </m:r>
                    <m:r>
                      <a:rPr lang="en-US" i="1" dirty="0">
                        <a:latin typeface="Cambria Math" panose="02040503050406030204" pitchFamily="18" charset="0"/>
                      </a:rPr>
                      <m:t> =</m:t>
                    </m:r>
                    <m:r>
                      <a:rPr lang="en-US" i="1" dirty="0">
                        <a:latin typeface="Cambria Math" panose="02040503050406030204" pitchFamily="18" charset="0"/>
                      </a:rPr>
                      <m:t>𝑁</m:t>
                    </m:r>
                    <m:r>
                      <a:rPr lang="en-US" i="1" dirty="0">
                        <a:latin typeface="Cambria Math" panose="02040503050406030204" pitchFamily="18" charset="0"/>
                      </a:rPr>
                      <m:t> =100 </m:t>
                    </m:r>
                  </m:oMath>
                </a14:m>
                <a:r>
                  <a:rPr lang="en-US" dirty="0"/>
                  <a:t>elements in each dimension </a:t>
                </a:r>
              </a:p>
              <a:p>
                <a:pPr marL="285750" indent="-285750">
                  <a:buFont typeface="Arial" panose="020B0604020202020204" pitchFamily="34" charset="0"/>
                  <a:buChar char="•"/>
                </a:pPr>
                <a:endParaRPr lang="en-US" sz="200" dirty="0"/>
              </a:p>
              <a:p>
                <a:pPr marL="285750" indent="-285750">
                  <a:buFont typeface="Arial" panose="020B0604020202020204" pitchFamily="34" charset="0"/>
                  <a:buChar char="•"/>
                </a:pPr>
                <a:r>
                  <a:rPr lang="en-US" dirty="0"/>
                  <a:t>Implicit first order temporal discretization: </a:t>
                </a:r>
                <a:r>
                  <a:rPr lang="en-US" b="1" dirty="0"/>
                  <a:t>backward Euler </a:t>
                </a:r>
                <a:r>
                  <a:rPr lang="en-US" dirty="0"/>
                  <a:t>with fixed </a:t>
                </a:r>
                <a14:m>
                  <m:oMath xmlns:m="http://schemas.openxmlformats.org/officeDocument/2006/math">
                    <m:r>
                      <a:rPr lang="en-US" i="1" dirty="0" smtClean="0">
                        <a:latin typeface="Cambria Math" panose="02040503050406030204" pitchFamily="18" charset="0"/>
                      </a:rPr>
                      <m:t>∆</m:t>
                    </m:r>
                    <m:r>
                      <a:rPr lang="en-US" i="1" dirty="0" smtClean="0">
                        <a:latin typeface="Cambria Math" panose="02040503050406030204" pitchFamily="18" charset="0"/>
                      </a:rPr>
                      <m:t>𝑡</m:t>
                    </m:r>
                    <m:r>
                      <a:rPr lang="en-US" i="1" dirty="0" smtClean="0">
                        <a:latin typeface="Cambria Math" panose="02040503050406030204" pitchFamily="18" charset="0"/>
                      </a:rPr>
                      <m:t> = 0.0</m:t>
                    </m:r>
                    <m:r>
                      <a:rPr lang="en-US" b="0" i="0" dirty="0" smtClean="0">
                        <a:latin typeface="Cambria Math" panose="02040503050406030204" pitchFamily="18" charset="0"/>
                      </a:rPr>
                      <m:t>05</m:t>
                    </m:r>
                  </m:oMath>
                </a14:m>
                <a:endParaRPr lang="en-US" dirty="0"/>
              </a:p>
              <a:p>
                <a:pPr marL="285750" indent="-285750">
                  <a:buFont typeface="Arial" panose="020B0604020202020204" pitchFamily="34" charset="0"/>
                  <a:buChar char="•"/>
                </a:pPr>
                <a:endParaRPr lang="en-US" sz="300" dirty="0"/>
              </a:p>
              <a:p>
                <a:pPr marL="285750" indent="-285750">
                  <a:buFont typeface="Arial" panose="020B0604020202020204" pitchFamily="34" charset="0"/>
                  <a:buChar char="•"/>
                </a:pPr>
                <a:r>
                  <a:rPr lang="en-US" dirty="0"/>
                  <a:t>Implemented in </a:t>
                </a:r>
                <a:r>
                  <a:rPr lang="en-US" b="1" dirty="0" err="1"/>
                  <a:t>Pressio-demoapps</a:t>
                </a:r>
                <a:r>
                  <a:rPr lang="en-US" dirty="0"/>
                  <a:t> (</a:t>
                </a:r>
                <a:r>
                  <a:rPr lang="en-US" sz="1800" dirty="0">
                    <a:hlinkClick r:id="rId7"/>
                  </a:rPr>
                  <a:t>https://github.com/Pressio/pressio-demoapps</a:t>
                </a:r>
                <a:r>
                  <a:rPr lang="en-US" sz="1800" dirty="0"/>
                  <a:t>)</a:t>
                </a:r>
                <a:endParaRPr lang="en-US" dirty="0"/>
              </a:p>
              <a:p>
                <a:r>
                  <a:rPr lang="en-US" dirty="0"/>
                  <a:t> </a:t>
                </a:r>
              </a:p>
            </p:txBody>
          </p:sp>
        </mc:Choice>
        <mc:Fallback xmlns="">
          <p:sp>
            <p:nvSpPr>
              <p:cNvPr id="12" name="TextBox 11">
                <a:extLst>
                  <a:ext uri="{FF2B5EF4-FFF2-40B4-BE49-F238E27FC236}">
                    <a16:creationId xmlns:a16="http://schemas.microsoft.com/office/drawing/2014/main" id="{6B1C3619-ED66-4FD0-9E0F-1BE5840A0AC5}"/>
                  </a:ext>
                </a:extLst>
              </p:cNvPr>
              <p:cNvSpPr txBox="1">
                <a:spLocks noRot="1" noChangeAspect="1" noMove="1" noResize="1" noEditPoints="1" noAdjustHandles="1" noChangeArrowheads="1" noChangeShapeType="1" noTextEdit="1"/>
              </p:cNvSpPr>
              <p:nvPr/>
            </p:nvSpPr>
            <p:spPr>
              <a:xfrm>
                <a:off x="133058" y="5151790"/>
                <a:ext cx="12058942" cy="1908215"/>
              </a:xfrm>
              <a:prstGeom prst="rect">
                <a:avLst/>
              </a:prstGeom>
              <a:blipFill>
                <a:blip r:embed="rId8"/>
                <a:stretch>
                  <a:fillRect l="-455" t="-1917"/>
                </a:stretch>
              </a:blipFill>
            </p:spPr>
            <p:txBody>
              <a:bodyPr/>
              <a:lstStyle/>
              <a:p>
                <a:r>
                  <a:rPr lang="en-US">
                    <a:noFill/>
                  </a:rPr>
                  <a:t> </a:t>
                </a:r>
              </a:p>
            </p:txBody>
          </p:sp>
        </mc:Fallback>
      </mc:AlternateContent>
      <p:sp>
        <p:nvSpPr>
          <p:cNvPr id="29" name="Title 1">
            <a:extLst>
              <a:ext uri="{FF2B5EF4-FFF2-40B4-BE49-F238E27FC236}">
                <a16:creationId xmlns:a16="http://schemas.microsoft.com/office/drawing/2014/main" id="{83863BC4-F263-42E1-AC02-86C3AA872B5D}"/>
              </a:ext>
            </a:extLst>
          </p:cNvPr>
          <p:cNvSpPr>
            <a:spLocks noGrp="1"/>
          </p:cNvSpPr>
          <p:nvPr>
            <p:ph type="title"/>
          </p:nvPr>
        </p:nvSpPr>
        <p:spPr>
          <a:xfrm>
            <a:off x="720648" y="359772"/>
            <a:ext cx="10471608" cy="570225"/>
          </a:xfrm>
        </p:spPr>
        <p:txBody>
          <a:bodyPr/>
          <a:lstStyle/>
          <a:p>
            <a:r>
              <a:rPr lang="en-US" dirty="0"/>
              <a:t>Model Problem 3: 2D Euler Equations Riemann Problem</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78AD2BE-40ED-BC13-6B5B-AA84D073770D}"/>
                  </a:ext>
                </a:extLst>
              </p:cNvPr>
              <p:cNvSpPr txBox="1"/>
              <p:nvPr/>
            </p:nvSpPr>
            <p:spPr>
              <a:xfrm>
                <a:off x="133058" y="3125818"/>
                <a:ext cx="5933084" cy="1877437"/>
              </a:xfrm>
              <a:prstGeom prst="rect">
                <a:avLst/>
              </a:prstGeom>
              <a:noFill/>
            </p:spPr>
            <p:txBody>
              <a:bodyPr wrap="square" rtlCol="0">
                <a:spAutoFit/>
              </a:bodyPr>
              <a:lstStyle/>
              <a:p>
                <a:r>
                  <a:rPr lang="en-US" b="1" dirty="0">
                    <a:solidFill>
                      <a:srgbClr val="0070C0"/>
                    </a:solidFill>
                    <a:ea typeface="Cambria Math" panose="02040503050406030204" pitchFamily="18" charset="0"/>
                  </a:rPr>
                  <a:t>Problem setup: </a:t>
                </a:r>
              </a:p>
              <a:p>
                <a:endParaRPr lang="en-US" sz="200" b="1" dirty="0">
                  <a:solidFill>
                    <a:srgbClr val="0070C0"/>
                  </a:solidFill>
                  <a:ea typeface="Cambria Math" panose="02040503050406030204" pitchFamily="18" charset="0"/>
                </a:endParaRPr>
              </a:p>
              <a:p>
                <a:endParaRPr lang="en-US" sz="200" b="1" dirty="0">
                  <a:solidFill>
                    <a:srgbClr val="0070C0"/>
                  </a:solidFill>
                  <a:ea typeface="Cambria Math" panose="02040503050406030204" pitchFamily="18" charset="0"/>
                </a:endParaRPr>
              </a:p>
              <a:p>
                <a:pPr marL="285750" indent="-285750">
                  <a:buFont typeface="Arial" panose="020B0604020202020204" pitchFamily="34" charset="0"/>
                  <a:buChar char="•"/>
                </a:pPr>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Ω</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(0,1)</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oMath>
                </a14:m>
                <a:r>
                  <a:rPr lang="en-US" dirty="0"/>
                  <a:t> </a:t>
                </a:r>
                <a14:m>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ea typeface="Cambria Math" panose="02040503050406030204" pitchFamily="18" charset="0"/>
                      </a:rPr>
                      <m:t>∈</m:t>
                    </m:r>
                    <m:d>
                      <m:dPr>
                        <m:begChr m:val="["/>
                        <m:endChr m:val="]"/>
                        <m:ctrlPr>
                          <a:rPr lang="en-US" b="0" i="1" dirty="0" smtClean="0">
                            <a:latin typeface="Cambria Math" panose="02040503050406030204" pitchFamily="18" charset="0"/>
                            <a:ea typeface="Cambria Math" panose="02040503050406030204" pitchFamily="18" charset="0"/>
                          </a:rPr>
                        </m:ctrlPr>
                      </m:dPr>
                      <m:e>
                        <m:r>
                          <a:rPr lang="en-US" b="0" i="1" dirty="0" smtClean="0">
                            <a:latin typeface="Cambria Math" panose="02040503050406030204" pitchFamily="18" charset="0"/>
                            <a:ea typeface="Cambria Math" panose="02040503050406030204" pitchFamily="18" charset="0"/>
                          </a:rPr>
                          <m:t>0, 0.8</m:t>
                        </m:r>
                      </m:e>
                    </m:d>
                  </m:oMath>
                </a14:m>
                <a:r>
                  <a:rPr lang="en-US" b="0" dirty="0">
                    <a:ea typeface="Cambria Math" panose="02040503050406030204" pitchFamily="18" charset="0"/>
                  </a:rPr>
                  <a:t>, </a:t>
                </a:r>
                <a:r>
                  <a:rPr lang="en-US" dirty="0">
                    <a:ea typeface="Cambria Math" panose="02040503050406030204" pitchFamily="18" charset="0"/>
                  </a:rPr>
                  <a:t>homogeneous Neumann BCs</a:t>
                </a:r>
                <a:endParaRPr lang="en-US" b="0" dirty="0">
                  <a:ea typeface="Cambria Math" panose="02040503050406030204" pitchFamily="18" charset="0"/>
                </a:endParaRPr>
              </a:p>
              <a:p>
                <a:pPr marL="285750" indent="-285750">
                  <a:buFont typeface="Arial" panose="020B0604020202020204" pitchFamily="34" charset="0"/>
                  <a:buChar char="•"/>
                </a:pPr>
                <a:endParaRPr lang="en-US" sz="200" b="0" dirty="0">
                  <a:ea typeface="Cambria Math" panose="02040503050406030204" pitchFamily="18" charset="0"/>
                </a:endParaRPr>
              </a:p>
              <a:p>
                <a:pPr marL="285750" indent="-285750">
                  <a:buFont typeface="Arial" panose="020B0604020202020204" pitchFamily="34" charset="0"/>
                  <a:buChar char="•"/>
                </a:pPr>
                <a:endParaRPr lang="en-US" sz="200" b="0" dirty="0">
                  <a:ea typeface="Cambria Math" panose="02040503050406030204" pitchFamily="18" charset="0"/>
                </a:endParaRPr>
              </a:p>
              <a:p>
                <a:pPr marL="285750" indent="-285750">
                  <a:buFont typeface="Arial" panose="020B0604020202020204" pitchFamily="34" charset="0"/>
                  <a:buChar char="•"/>
                </a:pPr>
                <a:r>
                  <a:rPr lang="en-US" dirty="0"/>
                  <a:t>Fix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𝜌</m:t>
                        </m:r>
                      </m:e>
                      <m:sub>
                        <m:r>
                          <a:rPr lang="en-US" b="0" i="1" smtClean="0">
                            <a:latin typeface="Cambria Math" panose="02040503050406030204" pitchFamily="18" charset="0"/>
                          </a:rPr>
                          <m:t>1</m:t>
                        </m:r>
                      </m:sub>
                    </m:sSub>
                    <m:r>
                      <a:rPr lang="en-US" b="0" i="1" smtClean="0">
                        <a:latin typeface="Cambria Math" panose="02040503050406030204" pitchFamily="18" charset="0"/>
                      </a:rPr>
                      <m:t>=1.5</m:t>
                    </m:r>
                  </m:oMath>
                </a14:m>
                <a:r>
                  <a:rPr lang="en-US" dirty="0"/>
                  <a:t>,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1</m:t>
                        </m:r>
                      </m:sub>
                    </m:sSub>
                    <m:r>
                      <a:rPr lang="en-US" b="0" i="1" smtClean="0">
                        <a:latin typeface="Cambria Math" panose="02040503050406030204" pitchFamily="18" charset="0"/>
                      </a:rPr>
                      <m:t>=0</m:t>
                    </m:r>
                  </m:oMath>
                </a14:m>
                <a:r>
                  <a:rPr lang="en-US" dirty="0"/>
                  <a:t>,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3</m:t>
                        </m:r>
                      </m:sub>
                    </m:sSub>
                    <m:r>
                      <a:rPr lang="en-US" b="0" i="1" smtClean="0">
                        <a:latin typeface="Cambria Math" panose="02040503050406030204" pitchFamily="18" charset="0"/>
                      </a:rPr>
                      <m:t>=0.029</m:t>
                    </m:r>
                  </m:oMath>
                </a14:m>
                <a:endParaRPr lang="en-US" b="0" dirty="0"/>
              </a:p>
              <a:p>
                <a:pPr marL="285750" indent="-285750">
                  <a:buFont typeface="Arial" panose="020B0604020202020204" pitchFamily="34" charset="0"/>
                  <a:buChar char="•"/>
                </a:pPr>
                <a:r>
                  <a:rPr lang="en-US" dirty="0"/>
                  <a:t>Vary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oMath>
                </a14:m>
                <a:r>
                  <a:rPr lang="en-US" dirty="0"/>
                  <a:t>; IC from compatibility conditions*</a:t>
                </a:r>
              </a:p>
              <a:p>
                <a:pPr marL="742950" lvl="1" indent="-285750">
                  <a:buFont typeface="Wingdings" panose="05000000000000000000" pitchFamily="2" charset="2"/>
                  <a:buChar char="Ø"/>
                </a:pPr>
                <a:r>
                  <a:rPr lang="en-US" dirty="0"/>
                  <a:t>Training: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m:t>
                    </m:r>
                    <m:d>
                      <m:dPr>
                        <m:begChr m:val="["/>
                        <m:endChr m:val="]"/>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1.0, 1.25,1.5,1.75,2.0</m:t>
                        </m:r>
                      </m:e>
                    </m:d>
                  </m:oMath>
                </a14:m>
                <a:endParaRPr lang="en-US" b="0" dirty="0">
                  <a:ea typeface="Cambria Math" panose="02040503050406030204" pitchFamily="18" charset="0"/>
                </a:endParaRPr>
              </a:p>
              <a:p>
                <a:pPr marL="742950" lvl="1" indent="-285750">
                  <a:buFont typeface="Wingdings" panose="05000000000000000000" pitchFamily="2" charset="2"/>
                  <a:buChar char="Ø"/>
                </a:pPr>
                <a:r>
                  <a:rPr lang="en-US" dirty="0"/>
                  <a:t>Testing: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m:t>
                    </m:r>
                    <m:d>
                      <m:dPr>
                        <m:begChr m:val="["/>
                        <m:endChr m:val="]"/>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1.125, 1.375,1.625,1.875</m:t>
                        </m:r>
                      </m:e>
                    </m:d>
                  </m:oMath>
                </a14:m>
                <a:endParaRPr lang="en-US" dirty="0"/>
              </a:p>
            </p:txBody>
          </p:sp>
        </mc:Choice>
        <mc:Fallback xmlns="">
          <p:sp>
            <p:nvSpPr>
              <p:cNvPr id="3" name="TextBox 2">
                <a:extLst>
                  <a:ext uri="{FF2B5EF4-FFF2-40B4-BE49-F238E27FC236}">
                    <a16:creationId xmlns:a16="http://schemas.microsoft.com/office/drawing/2014/main" id="{778AD2BE-40ED-BC13-6B5B-AA84D073770D}"/>
                  </a:ext>
                </a:extLst>
              </p:cNvPr>
              <p:cNvSpPr txBox="1">
                <a:spLocks noRot="1" noChangeAspect="1" noMove="1" noResize="1" noEditPoints="1" noAdjustHandles="1" noChangeArrowheads="1" noChangeShapeType="1" noTextEdit="1"/>
              </p:cNvSpPr>
              <p:nvPr/>
            </p:nvSpPr>
            <p:spPr>
              <a:xfrm>
                <a:off x="133058" y="3125818"/>
                <a:ext cx="5933084" cy="1877437"/>
              </a:xfrm>
              <a:prstGeom prst="rect">
                <a:avLst/>
              </a:prstGeom>
              <a:blipFill>
                <a:blip r:embed="rId9"/>
                <a:stretch>
                  <a:fillRect l="-925" t="-2273" b="-3896"/>
                </a:stretch>
              </a:blipFill>
            </p:spPr>
            <p:txBody>
              <a:bodyPr/>
              <a:lstStyle/>
              <a:p>
                <a:r>
                  <a:rPr lang="en-US">
                    <a:noFill/>
                  </a:rPr>
                  <a:t> </a:t>
                </a:r>
              </a:p>
            </p:txBody>
          </p:sp>
        </mc:Fallback>
      </mc:AlternateContent>
      <p:pic>
        <p:nvPicPr>
          <p:cNvPr id="18" name="Picture 17">
            <a:extLst>
              <a:ext uri="{FF2B5EF4-FFF2-40B4-BE49-F238E27FC236}">
                <a16:creationId xmlns:a16="http://schemas.microsoft.com/office/drawing/2014/main" id="{B2316DBE-50EA-32DB-D382-E4695E4280E9}"/>
              </a:ext>
            </a:extLst>
          </p:cNvPr>
          <p:cNvPicPr>
            <a:picLocks noChangeAspect="1"/>
          </p:cNvPicPr>
          <p:nvPr/>
        </p:nvPicPr>
        <p:blipFill>
          <a:blip r:embed="rId10"/>
          <a:stretch>
            <a:fillRect/>
          </a:stretch>
        </p:blipFill>
        <p:spPr>
          <a:xfrm>
            <a:off x="9702098" y="341419"/>
            <a:ext cx="1566377" cy="551132"/>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1C3574D-7234-76AD-5829-81A494640904}"/>
                  </a:ext>
                </a:extLst>
              </p:cNvPr>
              <p:cNvSpPr txBox="1"/>
              <p:nvPr/>
            </p:nvSpPr>
            <p:spPr>
              <a:xfrm>
                <a:off x="6302403" y="4064536"/>
                <a:ext cx="4889853" cy="584775"/>
              </a:xfrm>
              <a:prstGeom prst="rect">
                <a:avLst/>
              </a:prstGeom>
              <a:noFill/>
            </p:spPr>
            <p:txBody>
              <a:bodyPr wrap="square" rtlCol="0">
                <a:spAutoFit/>
              </a:bodyPr>
              <a:lstStyle/>
              <a:p>
                <a:pPr algn="ctr"/>
                <a:r>
                  <a:rPr lang="en-US" sz="1600" i="1" dirty="0"/>
                  <a:t>Figure above: </a:t>
                </a:r>
                <a:r>
                  <a:rPr lang="en-US" sz="1600" dirty="0"/>
                  <a:t>FOM solutions to Euler Riemann problem for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𝑝</m:t>
                        </m:r>
                      </m:e>
                      <m:sub>
                        <m:r>
                          <a:rPr lang="en-US" sz="1600" i="1">
                            <a:latin typeface="Cambria Math" panose="02040503050406030204" pitchFamily="18" charset="0"/>
                          </a:rPr>
                          <m:t>1</m:t>
                        </m:r>
                      </m:sub>
                    </m:sSub>
                    <m:r>
                      <a:rPr lang="en-US" sz="1600" b="0" i="1" smtClean="0">
                        <a:latin typeface="Cambria Math" panose="02040503050406030204" pitchFamily="18" charset="0"/>
                        <a:ea typeface="Cambria Math" panose="02040503050406030204" pitchFamily="18" charset="0"/>
                      </a:rPr>
                      <m:t>=0.875</m:t>
                    </m:r>
                  </m:oMath>
                </a14:m>
                <a:r>
                  <a:rPr lang="en-US" sz="1600" dirty="0"/>
                  <a:t> (left) and</a:t>
                </a:r>
                <a14:m>
                  <m:oMath xmlns:m="http://schemas.openxmlformats.org/officeDocument/2006/math">
                    <m:r>
                      <a:rPr lang="en-US" sz="1600" b="0" i="0" smtClean="0">
                        <a:latin typeface="Cambria Math" panose="02040503050406030204" pitchFamily="18" charset="0"/>
                      </a:rPr>
                      <m:t> </m:t>
                    </m:r>
                    <m:sSub>
                      <m:sSubPr>
                        <m:ctrlPr>
                          <a:rPr lang="en-US" sz="1600" i="1">
                            <a:latin typeface="Cambria Math" panose="02040503050406030204" pitchFamily="18" charset="0"/>
                          </a:rPr>
                        </m:ctrlPr>
                      </m:sSubPr>
                      <m:e>
                        <m:r>
                          <a:rPr lang="en-US" sz="1600" i="1">
                            <a:latin typeface="Cambria Math" panose="02040503050406030204" pitchFamily="18" charset="0"/>
                          </a:rPr>
                          <m:t>𝑝</m:t>
                        </m:r>
                      </m:e>
                      <m:sub>
                        <m:r>
                          <a:rPr lang="en-US" sz="1600" i="1">
                            <a:latin typeface="Cambria Math" panose="02040503050406030204" pitchFamily="18" charset="0"/>
                          </a:rPr>
                          <m:t>1</m:t>
                        </m:r>
                      </m:sub>
                    </m:sSub>
                    <m:r>
                      <a:rPr lang="en-US" sz="1600" i="1">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1.5</m:t>
                    </m:r>
                  </m:oMath>
                </a14:m>
                <a:r>
                  <a:rPr lang="en-US" sz="1600" dirty="0"/>
                  <a:t> (right).</a:t>
                </a:r>
              </a:p>
            </p:txBody>
          </p:sp>
        </mc:Choice>
        <mc:Fallback xmlns="">
          <p:sp>
            <p:nvSpPr>
              <p:cNvPr id="7" name="TextBox 6">
                <a:extLst>
                  <a:ext uri="{FF2B5EF4-FFF2-40B4-BE49-F238E27FC236}">
                    <a16:creationId xmlns:a16="http://schemas.microsoft.com/office/drawing/2014/main" id="{61C3574D-7234-76AD-5829-81A494640904}"/>
                  </a:ext>
                </a:extLst>
              </p:cNvPr>
              <p:cNvSpPr txBox="1">
                <a:spLocks noRot="1" noChangeAspect="1" noMove="1" noResize="1" noEditPoints="1" noAdjustHandles="1" noChangeArrowheads="1" noChangeShapeType="1" noTextEdit="1"/>
              </p:cNvSpPr>
              <p:nvPr/>
            </p:nvSpPr>
            <p:spPr>
              <a:xfrm>
                <a:off x="6302403" y="4064536"/>
                <a:ext cx="4889853" cy="584775"/>
              </a:xfrm>
              <a:prstGeom prst="rect">
                <a:avLst/>
              </a:prstGeom>
              <a:blipFill>
                <a:blip r:embed="rId11"/>
                <a:stretch>
                  <a:fillRect t="-4167" b="-11458"/>
                </a:stretch>
              </a:blipFill>
            </p:spPr>
            <p:txBody>
              <a:bodyPr/>
              <a:lstStyle/>
              <a:p>
                <a:r>
                  <a:rPr lang="en-US">
                    <a:noFill/>
                  </a:rPr>
                  <a:t> </a:t>
                </a:r>
              </a:p>
            </p:txBody>
          </p:sp>
        </mc:Fallback>
      </mc:AlternateContent>
      <p:grpSp>
        <p:nvGrpSpPr>
          <p:cNvPr id="9" name="Group 8">
            <a:extLst>
              <a:ext uri="{FF2B5EF4-FFF2-40B4-BE49-F238E27FC236}">
                <a16:creationId xmlns:a16="http://schemas.microsoft.com/office/drawing/2014/main" id="{DAF1CEC3-BB25-7116-88EE-7ED40CC6CBC1}"/>
              </a:ext>
            </a:extLst>
          </p:cNvPr>
          <p:cNvGrpSpPr/>
          <p:nvPr/>
        </p:nvGrpSpPr>
        <p:grpSpPr>
          <a:xfrm>
            <a:off x="274649" y="987813"/>
            <a:ext cx="5019312" cy="1989470"/>
            <a:chOff x="392690" y="1758742"/>
            <a:chExt cx="5019312" cy="1989470"/>
          </a:xfrm>
        </p:grpSpPr>
        <p:sp>
          <p:nvSpPr>
            <p:cNvPr id="20" name="Rectangle 19">
              <a:extLst>
                <a:ext uri="{FF2B5EF4-FFF2-40B4-BE49-F238E27FC236}">
                  <a16:creationId xmlns:a16="http://schemas.microsoft.com/office/drawing/2014/main" id="{FF748918-83CB-CD45-3A11-C420AC1E8A27}"/>
                </a:ext>
              </a:extLst>
            </p:cNvPr>
            <p:cNvSpPr/>
            <p:nvPr/>
          </p:nvSpPr>
          <p:spPr>
            <a:xfrm>
              <a:off x="392690" y="1758742"/>
              <a:ext cx="5019312" cy="1989470"/>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7ADAC68-8B6F-3582-DA97-42762DA8BEFC}"/>
                    </a:ext>
                  </a:extLst>
                </p:cNvPr>
                <p:cNvSpPr txBox="1"/>
                <p:nvPr/>
              </p:nvSpPr>
              <p:spPr>
                <a:xfrm>
                  <a:off x="557088" y="1920136"/>
                  <a:ext cx="4700133" cy="1755352"/>
                </a:xfrm>
                <a:prstGeom prst="rect">
                  <a:avLst/>
                </a:prstGeom>
                <a:noFill/>
              </p:spPr>
              <p:txBody>
                <a:bodyPr wrap="none" lIns="0" tIns="0" rIns="0" bIns="0" rtlCol="0">
                  <a:spAutoFit/>
                </a:bodyPr>
                <a:lstStyle/>
                <a:p>
                  <a:pPr algn="ctr"/>
                  <a14:m>
                    <m:oMath xmlns:m="http://schemas.openxmlformats.org/officeDocument/2006/math">
                      <m:f>
                        <m:fPr>
                          <m:ctrlPr>
                            <a:rPr lang="en-US" i="1" smtClean="0">
                              <a:latin typeface="Cambria Math" panose="02040503050406030204" pitchFamily="18" charset="0"/>
                            </a:rPr>
                          </m:ctrlPr>
                        </m:fPr>
                        <m:num>
                          <m:r>
                            <a:rPr lang="en-US" i="1" smtClean="0">
                              <a:latin typeface="Cambria Math" panose="02040503050406030204" pitchFamily="18" charset="0"/>
                            </a:rPr>
                            <m:t>𝜕</m:t>
                          </m:r>
                        </m:num>
                        <m:den>
                          <m:r>
                            <a:rPr lang="en-US" i="1" smtClean="0">
                              <a:latin typeface="Cambria Math" panose="02040503050406030204" pitchFamily="18" charset="0"/>
                            </a:rPr>
                            <m:t>𝜕</m:t>
                          </m:r>
                          <m:r>
                            <a:rPr lang="en-US" b="0" i="1" smtClean="0">
                              <a:latin typeface="Cambria Math" panose="02040503050406030204" pitchFamily="18" charset="0"/>
                            </a:rPr>
                            <m:t>𝑡</m:t>
                          </m:r>
                        </m:den>
                      </m:f>
                      <m:d>
                        <m:dPr>
                          <m:ctrlPr>
                            <a:rPr lang="en-US" i="1" smtClean="0">
                              <a:latin typeface="Cambria Math" panose="02040503050406030204" pitchFamily="18" charset="0"/>
                            </a:rPr>
                          </m:ctrlPr>
                        </m:dPr>
                        <m:e>
                          <m:m>
                            <m:mPr>
                              <m:mcs>
                                <m:mc>
                                  <m:mcPr>
                                    <m:count m:val="1"/>
                                    <m:mcJc m:val="center"/>
                                  </m:mcPr>
                                </m:mc>
                              </m:mcs>
                              <m:ctrlPr>
                                <a:rPr lang="en-US" i="1" smtClean="0">
                                  <a:latin typeface="Cambria Math" panose="02040503050406030204" pitchFamily="18" charset="0"/>
                                </a:rPr>
                              </m:ctrlPr>
                            </m:mPr>
                            <m:mr>
                              <m:e>
                                <m:r>
                                  <m:rPr>
                                    <m:brk m:alnAt="7"/>
                                  </m:rPr>
                                  <a:rPr lang="en-US" i="1" smtClean="0">
                                    <a:latin typeface="Cambria Math" panose="02040503050406030204" pitchFamily="18" charset="0"/>
                                    <a:ea typeface="Cambria Math" panose="02040503050406030204" pitchFamily="18" charset="0"/>
                                  </a:rPr>
                                  <m:t>𝜌</m:t>
                                </m:r>
                              </m:e>
                            </m:mr>
                            <m:mr>
                              <m:e>
                                <m:r>
                                  <a:rPr lang="en-US"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𝑢</m:t>
                                </m:r>
                              </m:e>
                            </m:mr>
                            <m:mr>
                              <m:e>
                                <m:eqArr>
                                  <m:eqArrPr>
                                    <m:ctrlPr>
                                      <a:rPr lang="en-US" i="1" smtClean="0">
                                        <a:latin typeface="Cambria Math" panose="02040503050406030204" pitchFamily="18" charset="0"/>
                                      </a:rPr>
                                    </m:ctrlPr>
                                  </m:eqArrPr>
                                  <m:e>
                                    <m:r>
                                      <a:rPr lang="en-US"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𝑣</m:t>
                                    </m:r>
                                  </m:e>
                                  <m:e>
                                    <m:r>
                                      <a:rPr lang="en-US"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𝐸</m:t>
                                    </m:r>
                                  </m:e>
                                </m:eqArr>
                              </m:e>
                            </m:mr>
                          </m:m>
                        </m:e>
                      </m:d>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m:t>
                          </m:r>
                        </m:num>
                        <m:den>
                          <m:r>
                            <a:rPr lang="en-US" i="1">
                              <a:latin typeface="Cambria Math" panose="02040503050406030204" pitchFamily="18" charset="0"/>
                            </a:rPr>
                            <m:t>𝜕</m:t>
                          </m:r>
                          <m:r>
                            <a:rPr lang="en-US" b="0" i="1" smtClean="0">
                              <a:latin typeface="Cambria Math" panose="02040503050406030204" pitchFamily="18" charset="0"/>
                            </a:rPr>
                            <m:t>𝑥</m:t>
                          </m:r>
                        </m:den>
                      </m:f>
                      <m:d>
                        <m:dPr>
                          <m:ctrlPr>
                            <a:rPr lang="en-US" i="1" smtClean="0">
                              <a:latin typeface="Cambria Math" panose="02040503050406030204" pitchFamily="18" charset="0"/>
                            </a:rPr>
                          </m:ctrlPr>
                        </m:dPr>
                        <m:e>
                          <m:m>
                            <m:mPr>
                              <m:mcs>
                                <m:mc>
                                  <m:mcPr>
                                    <m:count m:val="1"/>
                                    <m:mcJc m:val="center"/>
                                  </m:mcPr>
                                </m:mc>
                              </m:mcs>
                              <m:ctrlPr>
                                <a:rPr lang="en-US" i="1" smtClean="0">
                                  <a:latin typeface="Cambria Math" panose="02040503050406030204" pitchFamily="18" charset="0"/>
                                </a:rPr>
                              </m:ctrlPr>
                            </m:mPr>
                            <m:mr>
                              <m:e>
                                <m:r>
                                  <m:rPr>
                                    <m:brk m:alnAt="7"/>
                                  </m:rPr>
                                  <a:rPr lang="en-US"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𝑢</m:t>
                                </m:r>
                              </m:e>
                            </m:mr>
                            <m:mr>
                              <m:e>
                                <m:r>
                                  <a:rPr lang="en-US" i="1" smtClean="0">
                                    <a:latin typeface="Cambria Math" panose="02040503050406030204" pitchFamily="18" charset="0"/>
                                    <a:ea typeface="Cambria Math" panose="02040503050406030204" pitchFamily="18" charset="0"/>
                                  </a:rPr>
                                  <m:t>𝜌</m:t>
                                </m:r>
                                <m:sSup>
                                  <m:sSupPr>
                                    <m:ctrlPr>
                                      <a:rPr lang="en-US"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𝑢</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𝑝</m:t>
                                </m:r>
                              </m:e>
                            </m:mr>
                            <m:mr>
                              <m:e>
                                <m:eqArr>
                                  <m:eqArrPr>
                                    <m:ctrlPr>
                                      <a:rPr lang="en-US" i="1" smtClean="0">
                                        <a:latin typeface="Cambria Math" panose="02040503050406030204" pitchFamily="18" charset="0"/>
                                      </a:rPr>
                                    </m:ctrlPr>
                                  </m:eqArrPr>
                                  <m:e>
                                    <m:r>
                                      <a:rPr lang="en-US"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𝑢𝑣</m:t>
                                    </m:r>
                                  </m:e>
                                  <m:e>
                                    <m:d>
                                      <m:dPr>
                                        <m:ctrlPr>
                                          <a:rPr lang="en-US" b="0" i="1" smtClean="0">
                                            <a:latin typeface="Cambria Math" panose="02040503050406030204" pitchFamily="18" charset="0"/>
                                          </a:rPr>
                                        </m:ctrlPr>
                                      </m:dPr>
                                      <m:e>
                                        <m:r>
                                          <a:rPr lang="en-US" b="0" i="1" smtClean="0">
                                            <a:latin typeface="Cambria Math" panose="02040503050406030204" pitchFamily="18" charset="0"/>
                                          </a:rPr>
                                          <m:t>𝐸</m:t>
                                        </m:r>
                                        <m:r>
                                          <a:rPr lang="en-US" b="0" i="1" smtClean="0">
                                            <a:latin typeface="Cambria Math" panose="02040503050406030204" pitchFamily="18" charset="0"/>
                                          </a:rPr>
                                          <m:t>+</m:t>
                                        </m:r>
                                        <m:r>
                                          <a:rPr lang="en-US" b="0" i="1" smtClean="0">
                                            <a:latin typeface="Cambria Math" panose="02040503050406030204" pitchFamily="18" charset="0"/>
                                          </a:rPr>
                                          <m:t>𝑝</m:t>
                                        </m:r>
                                      </m:e>
                                    </m:d>
                                    <m:r>
                                      <a:rPr lang="en-US" b="0" i="1" smtClean="0">
                                        <a:latin typeface="Cambria Math" panose="02040503050406030204" pitchFamily="18" charset="0"/>
                                      </a:rPr>
                                      <m:t>𝑢</m:t>
                                    </m:r>
                                  </m:e>
                                </m:eqArr>
                              </m:e>
                            </m:mr>
                          </m:m>
                        </m:e>
                      </m:d>
                    </m:oMath>
                  </a14:m>
                  <a:r>
                    <a:rPr lang="en-US" dirty="0"/>
                    <a:t>+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m:t>
                          </m:r>
                        </m:num>
                        <m:den>
                          <m:r>
                            <a:rPr lang="en-US" i="1">
                              <a:latin typeface="Cambria Math" panose="02040503050406030204" pitchFamily="18" charset="0"/>
                            </a:rPr>
                            <m:t>𝜕</m:t>
                          </m:r>
                          <m:r>
                            <a:rPr lang="en-US" b="0" i="1" smtClean="0">
                              <a:latin typeface="Cambria Math" panose="02040503050406030204" pitchFamily="18" charset="0"/>
                            </a:rPr>
                            <m:t>𝑦</m:t>
                          </m:r>
                        </m:den>
                      </m:f>
                      <m:d>
                        <m:dPr>
                          <m:ctrlPr>
                            <a:rPr lang="en-US" i="1" smtClean="0">
                              <a:latin typeface="Cambria Math" panose="02040503050406030204" pitchFamily="18" charset="0"/>
                            </a:rPr>
                          </m:ctrlPr>
                        </m:dPr>
                        <m:e>
                          <m:m>
                            <m:mPr>
                              <m:mcs>
                                <m:mc>
                                  <m:mcPr>
                                    <m:count m:val="1"/>
                                    <m:mcJc m:val="center"/>
                                  </m:mcPr>
                                </m:mc>
                              </m:mcs>
                              <m:ctrlPr>
                                <a:rPr lang="en-US" i="1" smtClean="0">
                                  <a:latin typeface="Cambria Math" panose="02040503050406030204" pitchFamily="18" charset="0"/>
                                </a:rPr>
                              </m:ctrlPr>
                            </m:mPr>
                            <m:mr>
                              <m:e>
                                <m:r>
                                  <m:rPr>
                                    <m:brk m:alnAt="7"/>
                                  </m:rPr>
                                  <a:rPr lang="en-US"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𝑣</m:t>
                                </m:r>
                              </m:e>
                            </m:mr>
                            <m:mr>
                              <m:e>
                                <m:r>
                                  <a:rPr lang="en-US"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𝑢𝑣</m:t>
                                </m:r>
                              </m:e>
                            </m:mr>
                            <m:mr>
                              <m:e>
                                <m:eqArr>
                                  <m:eqArrPr>
                                    <m:ctrlPr>
                                      <a:rPr lang="en-US" i="1" smtClean="0">
                                        <a:latin typeface="Cambria Math" panose="02040503050406030204" pitchFamily="18" charset="0"/>
                                      </a:rPr>
                                    </m:ctrlPr>
                                  </m:eqArrPr>
                                  <m:e>
                                    <m:r>
                                      <a:rPr lang="en-US" i="1" smtClean="0">
                                        <a:latin typeface="Cambria Math" panose="02040503050406030204" pitchFamily="18" charset="0"/>
                                        <a:ea typeface="Cambria Math" panose="02040503050406030204" pitchFamily="18" charset="0"/>
                                      </a:rPr>
                                      <m:t>𝜌</m:t>
                                    </m:r>
                                    <m:sSup>
                                      <m:sSupPr>
                                        <m:ctrlPr>
                                          <a:rPr lang="en-US"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𝑣</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𝑝</m:t>
                                    </m:r>
                                  </m:e>
                                  <m:e>
                                    <m:d>
                                      <m:dPr>
                                        <m:ctrlPr>
                                          <a:rPr lang="en-US" b="0" i="1" smtClean="0">
                                            <a:latin typeface="Cambria Math" panose="02040503050406030204" pitchFamily="18" charset="0"/>
                                          </a:rPr>
                                        </m:ctrlPr>
                                      </m:dPr>
                                      <m:e>
                                        <m:r>
                                          <a:rPr lang="en-US" b="0" i="1" smtClean="0">
                                            <a:latin typeface="Cambria Math" panose="02040503050406030204" pitchFamily="18" charset="0"/>
                                          </a:rPr>
                                          <m:t>𝐸</m:t>
                                        </m:r>
                                        <m:r>
                                          <a:rPr lang="en-US" b="0" i="1" smtClean="0">
                                            <a:latin typeface="Cambria Math" panose="02040503050406030204" pitchFamily="18" charset="0"/>
                                          </a:rPr>
                                          <m:t>+</m:t>
                                        </m:r>
                                        <m:r>
                                          <a:rPr lang="en-US" b="0" i="1" smtClean="0">
                                            <a:latin typeface="Cambria Math" panose="02040503050406030204" pitchFamily="18" charset="0"/>
                                          </a:rPr>
                                          <m:t>𝑝</m:t>
                                        </m:r>
                                      </m:e>
                                    </m:d>
                                    <m:r>
                                      <a:rPr lang="en-US" b="0" i="1" smtClean="0">
                                        <a:latin typeface="Cambria Math" panose="02040503050406030204" pitchFamily="18" charset="0"/>
                                      </a:rPr>
                                      <m:t>𝑣</m:t>
                                    </m:r>
                                  </m:e>
                                </m:eqArr>
                              </m:e>
                            </m:mr>
                          </m:m>
                        </m:e>
                      </m:d>
                      <m:r>
                        <a:rPr lang="en-US" b="0" i="0" smtClean="0">
                          <a:latin typeface="Cambria Math" panose="02040503050406030204" pitchFamily="18" charset="0"/>
                        </a:rPr>
                        <m:t>=</m:t>
                      </m:r>
                      <m:r>
                        <a:rPr lang="en-US" b="1" i="0" smtClean="0">
                          <a:latin typeface="Cambria Math" panose="02040503050406030204" pitchFamily="18" charset="0"/>
                        </a:rPr>
                        <m:t>𝟎</m:t>
                      </m:r>
                    </m:oMath>
                  </a14:m>
                  <a:endParaRPr lang="en-US" b="1" dirty="0"/>
                </a:p>
                <a:p>
                  <a:endParaRPr lang="en-US" sz="400" b="1" dirty="0"/>
                </a:p>
                <a:p>
                  <a:pPr/>
                  <a14:m>
                    <m:oMathPara xmlns:m="http://schemas.openxmlformats.org/officeDocument/2006/math">
                      <m:oMathParaPr>
                        <m:jc m:val="center"/>
                      </m:oMathParaPr>
                      <m:oMath xmlns:m="http://schemas.openxmlformats.org/officeDocument/2006/math">
                        <m:r>
                          <a:rPr lang="en-US" b="0" i="1" smtClean="0">
                            <a:latin typeface="Cambria Math" panose="02040503050406030204" pitchFamily="18" charset="0"/>
                          </a:rPr>
                          <m:t>𝑝</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𝛾</m:t>
                        </m:r>
                        <m:r>
                          <a:rPr lang="en-US" b="0" i="1" smtClean="0">
                            <a:latin typeface="Cambria Math" panose="02040503050406030204" pitchFamily="18" charset="0"/>
                            <a:ea typeface="Cambria Math" panose="02040503050406030204" pitchFamily="18" charset="0"/>
                          </a:rPr>
                          <m:t>−1)</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𝐸</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b="0" i="1" smtClean="0">
                                    <a:latin typeface="Cambria Math" panose="02040503050406030204" pitchFamily="18" charset="0"/>
                                    <a:ea typeface="Cambria Math" panose="02040503050406030204" pitchFamily="18" charset="0"/>
                                  </a:rPr>
                                  <m:t>2</m:t>
                                </m:r>
                              </m:den>
                            </m:f>
                            <m:r>
                              <a:rPr lang="en-US" b="0"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𝑢</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𝑣</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e>
                        </m:d>
                      </m:oMath>
                    </m:oMathPara>
                  </a14:m>
                  <a:endParaRPr lang="en-US" dirty="0"/>
                </a:p>
              </p:txBody>
            </p:sp>
          </mc:Choice>
          <mc:Fallback xmlns="">
            <p:sp>
              <p:nvSpPr>
                <p:cNvPr id="8" name="TextBox 7">
                  <a:extLst>
                    <a:ext uri="{FF2B5EF4-FFF2-40B4-BE49-F238E27FC236}">
                      <a16:creationId xmlns:a16="http://schemas.microsoft.com/office/drawing/2014/main" id="{97ADAC68-8B6F-3582-DA97-42762DA8BEFC}"/>
                    </a:ext>
                  </a:extLst>
                </p:cNvPr>
                <p:cNvSpPr txBox="1">
                  <a:spLocks noRot="1" noChangeAspect="1" noMove="1" noResize="1" noEditPoints="1" noAdjustHandles="1" noChangeArrowheads="1" noChangeShapeType="1" noTextEdit="1"/>
                </p:cNvSpPr>
                <p:nvPr/>
              </p:nvSpPr>
              <p:spPr>
                <a:xfrm>
                  <a:off x="557088" y="1920136"/>
                  <a:ext cx="4700133" cy="1755352"/>
                </a:xfrm>
                <a:prstGeom prst="rect">
                  <a:avLst/>
                </a:prstGeom>
                <a:blipFill>
                  <a:blip r:embed="rId12"/>
                  <a:stretch>
                    <a:fillRect/>
                  </a:stretch>
                </a:blipFill>
              </p:spPr>
              <p:txBody>
                <a:bodyPr/>
                <a:lstStyle/>
                <a:p>
                  <a:r>
                    <a:rPr lang="en-US">
                      <a:noFill/>
                    </a:rPr>
                    <a:t> </a:t>
                  </a:r>
                </a:p>
              </p:txBody>
            </p:sp>
          </mc:Fallback>
        </mc:AlternateContent>
      </p:grpSp>
      <p:pic>
        <p:nvPicPr>
          <p:cNvPr id="10" name="fom_p1_0p875">
            <a:hlinkClick r:id="" action="ppaction://media"/>
            <a:extLst>
              <a:ext uri="{FF2B5EF4-FFF2-40B4-BE49-F238E27FC236}">
                <a16:creationId xmlns:a16="http://schemas.microsoft.com/office/drawing/2014/main" id="{B4EA7D0D-7F60-34E9-14D4-EF04A5FF1DD7}"/>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5833252" y="1273019"/>
            <a:ext cx="3171518" cy="2718444"/>
          </a:xfrm>
          <a:prstGeom prst="rect">
            <a:avLst/>
          </a:prstGeom>
        </p:spPr>
      </p:pic>
      <p:pic>
        <p:nvPicPr>
          <p:cNvPr id="11" name="fom_p1_1p5">
            <a:hlinkClick r:id="" action="ppaction://media"/>
            <a:extLst>
              <a:ext uri="{FF2B5EF4-FFF2-40B4-BE49-F238E27FC236}">
                <a16:creationId xmlns:a16="http://schemas.microsoft.com/office/drawing/2014/main" id="{4DD5467F-1129-B052-0127-E0434F5B3907}"/>
              </a:ext>
            </a:extLst>
          </p:cNvPr>
          <p:cNvPicPr>
            <a:picLocks noChangeAspect="1"/>
          </p:cNvPicPr>
          <p:nvPr>
            <a:videoFile r:link="rId4"/>
            <p:extLst>
              <p:ext uri="{DAA4B4D4-6D71-4841-9C94-3DE7FCFB9230}">
                <p14:media xmlns:p14="http://schemas.microsoft.com/office/powerpoint/2010/main" r:embed="rId3"/>
              </p:ext>
            </p:extLst>
          </p:nvPr>
        </p:nvPicPr>
        <p:blipFill>
          <a:blip r:embed="rId14"/>
          <a:stretch>
            <a:fillRect/>
          </a:stretch>
        </p:blipFill>
        <p:spPr>
          <a:xfrm>
            <a:off x="8911633" y="1293770"/>
            <a:ext cx="3147309" cy="2697693"/>
          </a:xfrm>
          <a:prstGeom prst="rect">
            <a:avLst/>
          </a:prstGeom>
        </p:spPr>
      </p:pic>
      <p:sp>
        <p:nvSpPr>
          <p:cNvPr id="6" name="TextBox 5">
            <a:extLst>
              <a:ext uri="{FF2B5EF4-FFF2-40B4-BE49-F238E27FC236}">
                <a16:creationId xmlns:a16="http://schemas.microsoft.com/office/drawing/2014/main" id="{590C771C-E611-B938-1733-200B3B8D53EE}"/>
              </a:ext>
            </a:extLst>
          </p:cNvPr>
          <p:cNvSpPr txBox="1"/>
          <p:nvPr/>
        </p:nvSpPr>
        <p:spPr>
          <a:xfrm>
            <a:off x="9694821" y="6408106"/>
            <a:ext cx="2077813" cy="338554"/>
          </a:xfrm>
          <a:prstGeom prst="rect">
            <a:avLst/>
          </a:prstGeom>
          <a:noFill/>
        </p:spPr>
        <p:txBody>
          <a:bodyPr wrap="none" rtlCol="0">
            <a:spAutoFit/>
          </a:bodyPr>
          <a:lstStyle/>
          <a:p>
            <a:r>
              <a:rPr lang="en-US" sz="1600" dirty="0"/>
              <a:t>*</a:t>
            </a:r>
            <a:r>
              <a:rPr lang="en-US" sz="1600" b="0" i="0" u="none" strike="noStrike" baseline="0" dirty="0"/>
              <a:t>Schulz-Rinne, 1993.</a:t>
            </a:r>
            <a:endParaRPr lang="en-US" sz="1600" dirty="0"/>
          </a:p>
        </p:txBody>
      </p:sp>
      <p:sp>
        <p:nvSpPr>
          <p:cNvPr id="2" name="TextBox 1">
            <a:extLst>
              <a:ext uri="{FF2B5EF4-FFF2-40B4-BE49-F238E27FC236}">
                <a16:creationId xmlns:a16="http://schemas.microsoft.com/office/drawing/2014/main" id="{D92E59F9-C769-3081-90E2-3660E09ABAB1}"/>
              </a:ext>
            </a:extLst>
          </p:cNvPr>
          <p:cNvSpPr txBox="1"/>
          <p:nvPr/>
        </p:nvSpPr>
        <p:spPr>
          <a:xfrm>
            <a:off x="7237133" y="4741645"/>
            <a:ext cx="3348999" cy="523220"/>
          </a:xfrm>
          <a:prstGeom prst="rect">
            <a:avLst/>
          </a:prstGeom>
          <a:solidFill>
            <a:srgbClr val="FFE6B3"/>
          </a:solidFill>
        </p:spPr>
        <p:txBody>
          <a:bodyPr wrap="square" rtlCol="0">
            <a:spAutoFit/>
          </a:bodyPr>
          <a:lstStyle/>
          <a:p>
            <a:endParaRPr lang="en-US" sz="400" b="1" i="1" dirty="0"/>
          </a:p>
          <a:p>
            <a:pPr algn="ctr"/>
            <a:r>
              <a:rPr lang="en-US" sz="2000" b="1" i="1" dirty="0"/>
              <a:t>Preliminary results (WIP)</a:t>
            </a:r>
          </a:p>
          <a:p>
            <a:endParaRPr lang="en-US" sz="400" b="1" i="1" dirty="0"/>
          </a:p>
        </p:txBody>
      </p:sp>
    </p:spTree>
    <p:extLst>
      <p:ext uri="{BB962C8B-B14F-4D97-AF65-F5344CB8AC3E}">
        <p14:creationId xmlns:p14="http://schemas.microsoft.com/office/powerpoint/2010/main" val="297949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00" fill="hold"/>
                                        <p:tgtEl>
                                          <p:spTgt spid="10"/>
                                        </p:tgtEl>
                                      </p:cBhvr>
                                    </p:cmd>
                                  </p:childTnLst>
                                </p:cTn>
                              </p:par>
                              <p:par>
                                <p:cTn id="7" presetID="1" presetClass="mediacall" presetSubtype="0" fill="hold" nodeType="withEffect">
                                  <p:stCondLst>
                                    <p:cond delay="0"/>
                                  </p:stCondLst>
                                  <p:childTnLst>
                                    <p:cmd type="call" cmd="playFrom(0.0)">
                                      <p:cBhvr>
                                        <p:cTn id="8" dur="74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10"/>
                </p:tgtEl>
              </p:cMediaNode>
            </p:video>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0"/>
                                        </p:tgtEl>
                                      </p:cBhvr>
                                    </p:cmd>
                                  </p:childTnLst>
                                </p:cTn>
                              </p:par>
                            </p:childTnLst>
                          </p:cTn>
                        </p:par>
                      </p:childTnLst>
                    </p:cTn>
                  </p:par>
                </p:childTnLst>
              </p:cTn>
              <p:nextCondLst>
                <p:cond evt="onClick" delay="0">
                  <p:tgtEl>
                    <p:spTgt spid="10"/>
                  </p:tgtEl>
                </p:cond>
              </p:nextCondLst>
            </p:seq>
            <p:video>
              <p:cMediaNode vol="80000">
                <p:cTn id="15" fill="hold" display="0">
                  <p:stCondLst>
                    <p:cond delay="indefinite"/>
                  </p:stCondLst>
                </p:cTn>
                <p:tgtEl>
                  <p:spTgt spid="11"/>
                </p:tgtEl>
              </p:cMediaNode>
            </p:vide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E70EAB5-BC8E-0BC5-AEDF-7E12709F4F29}"/>
              </a:ext>
            </a:extLst>
          </p:cNvPr>
          <p:cNvPicPr>
            <a:picLocks noChangeAspect="1"/>
          </p:cNvPicPr>
          <p:nvPr/>
        </p:nvPicPr>
        <p:blipFill>
          <a:blip r:embed="rId3"/>
          <a:stretch>
            <a:fillRect/>
          </a:stretch>
        </p:blipFill>
        <p:spPr>
          <a:xfrm>
            <a:off x="8159958" y="3399465"/>
            <a:ext cx="3939082" cy="2819643"/>
          </a:xfrm>
          <a:prstGeom prst="rect">
            <a:avLst/>
          </a:prstGeom>
        </p:spPr>
      </p:pic>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87</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8" y="232552"/>
            <a:ext cx="10471608" cy="570225"/>
          </a:xfrm>
        </p:spPr>
        <p:txBody>
          <a:bodyPr/>
          <a:lstStyle/>
          <a:p>
            <a:r>
              <a:rPr lang="en-US" dirty="0"/>
              <a:t>Schwarz Coupling Details </a:t>
            </a:r>
          </a:p>
        </p:txBody>
      </p:sp>
      <p:sp>
        <p:nvSpPr>
          <p:cNvPr id="7" name="Slide Number Placeholder 3"/>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87</a:t>
            </a:fld>
            <a:endParaRPr lang="en-US"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8D52781-F021-4DA5-84BC-0E26EC4A5161}"/>
                  </a:ext>
                </a:extLst>
              </p:cNvPr>
              <p:cNvSpPr txBox="1"/>
              <p:nvPr/>
            </p:nvSpPr>
            <p:spPr>
              <a:xfrm>
                <a:off x="92960" y="930067"/>
                <a:ext cx="8860545" cy="6278642"/>
              </a:xfrm>
              <a:prstGeom prst="rect">
                <a:avLst/>
              </a:prstGeom>
              <a:noFill/>
            </p:spPr>
            <p:txBody>
              <a:bodyPr wrap="square">
                <a:spAutoFit/>
              </a:bodyPr>
              <a:lstStyle/>
              <a:p>
                <a:r>
                  <a:rPr lang="en-US" sz="2000" b="1" i="1" dirty="0">
                    <a:solidFill>
                      <a:srgbClr val="0070C0"/>
                    </a:solidFill>
                  </a:rPr>
                  <a:t>Choice of domain decomposition</a:t>
                </a:r>
              </a:p>
              <a:p>
                <a:pPr marL="342900" indent="-342900">
                  <a:buFont typeface="Arial" panose="020B0604020202020204" pitchFamily="34" charset="0"/>
                  <a:buChar char="•"/>
                </a:pPr>
                <a:endParaRPr lang="en-US" sz="400" dirty="0"/>
              </a:p>
              <a:p>
                <a:pPr marL="342900" indent="-342900">
                  <a:buFont typeface="Arial" panose="020B0604020202020204" pitchFamily="34" charset="0"/>
                  <a:buChar char="•"/>
                </a:pPr>
                <a:endParaRPr lang="en-US" sz="400" dirty="0"/>
              </a:p>
              <a:p>
                <a:pPr marL="342900" indent="-342900">
                  <a:buClr>
                    <a:schemeClr val="tx1"/>
                  </a:buClr>
                  <a:buFont typeface="Arial" panose="020B0604020202020204" pitchFamily="34" charset="0"/>
                  <a:buChar char="•"/>
                </a:pPr>
                <a:r>
                  <a:rPr lang="en-US" sz="2000" b="1" dirty="0"/>
                  <a:t> Overlapping </a:t>
                </a:r>
                <a:r>
                  <a:rPr lang="en-US" sz="2000" dirty="0"/>
                  <a:t>and</a:t>
                </a:r>
                <a:r>
                  <a:rPr lang="en-US" sz="2000" b="1" dirty="0"/>
                  <a:t> non-overlapping </a:t>
                </a:r>
                <a:r>
                  <a:rPr lang="en-US" sz="2000" dirty="0"/>
                  <a:t>DD of </a:t>
                </a:r>
                <a14:m>
                  <m:oMath xmlns:m="http://schemas.openxmlformats.org/officeDocument/2006/math">
                    <m:r>
                      <m:rPr>
                        <m:sty m:val="p"/>
                      </m:rPr>
                      <a:rPr lang="el-GR" sz="2000" i="1" smtClean="0">
                        <a:latin typeface="Cambria Math" panose="02040503050406030204" pitchFamily="18" charset="0"/>
                        <a:ea typeface="Cambria Math" panose="02040503050406030204" pitchFamily="18" charset="0"/>
                      </a:rPr>
                      <m:t>Ω</m:t>
                    </m:r>
                    <m:r>
                      <a:rPr lang="en-US" sz="2000" b="0" i="1" smtClean="0">
                        <a:latin typeface="Cambria Math" panose="02040503050406030204" pitchFamily="18" charset="0"/>
                        <a:ea typeface="Cambria Math" panose="02040503050406030204" pitchFamily="18" charset="0"/>
                      </a:rPr>
                      <m:t> </m:t>
                    </m:r>
                  </m:oMath>
                </a14:m>
                <a:r>
                  <a:rPr lang="en-US" sz="2000" dirty="0"/>
                  <a:t>into </a:t>
                </a:r>
                <a:r>
                  <a:rPr lang="en-US" sz="2000" b="1" dirty="0"/>
                  <a:t>4 subdomains </a:t>
                </a:r>
                <a:r>
                  <a:rPr lang="en-US" sz="2000" dirty="0"/>
                  <a:t>coupled via </a:t>
                </a:r>
                <a:r>
                  <a:rPr lang="en-US" sz="2000" b="1" dirty="0"/>
                  <a:t>additive/multiplicative Schwarz</a:t>
                </a:r>
              </a:p>
              <a:p>
                <a:pPr marL="342900" indent="-342900">
                  <a:buFont typeface="Arial" panose="020B0604020202020204" pitchFamily="34" charset="0"/>
                  <a:buChar char="•"/>
                </a:pPr>
                <a:endParaRPr lang="en-US" sz="400" b="1" dirty="0"/>
              </a:p>
              <a:p>
                <a:pPr marL="342900" indent="-342900">
                  <a:buFont typeface="Arial" panose="020B0604020202020204" pitchFamily="34" charset="0"/>
                  <a:buChar char="•"/>
                </a:pPr>
                <a:endParaRPr lang="en-US" sz="400" b="1" dirty="0"/>
              </a:p>
              <a:p>
                <a:pPr marL="342900" indent="-342900">
                  <a:buFont typeface="Arial" panose="020B0604020202020204" pitchFamily="34" charset="0"/>
                  <a:buChar char="•"/>
                </a:pPr>
                <a:r>
                  <a:rPr lang="en-US" sz="2000" b="1" dirty="0"/>
                  <a:t>All-ROM </a:t>
                </a:r>
                <a:r>
                  <a:rPr lang="en-US" sz="2000" dirty="0"/>
                  <a:t>or </a:t>
                </a:r>
                <a:r>
                  <a:rPr lang="en-US" sz="2000" b="1" dirty="0"/>
                  <a:t>All-HROM </a:t>
                </a:r>
                <a:r>
                  <a:rPr lang="en-US" sz="2000" dirty="0"/>
                  <a:t>coupling via </a:t>
                </a:r>
                <a:r>
                  <a:rPr lang="en-US" sz="2000" dirty="0" err="1"/>
                  <a:t>Pressio</a:t>
                </a:r>
                <a:r>
                  <a:rPr lang="en-US" sz="2000" dirty="0"/>
                  <a:t>*</a:t>
                </a:r>
              </a:p>
              <a:p>
                <a:pPr marL="800100" lvl="1" indent="-342900">
                  <a:buFont typeface="Wingdings" panose="05000000000000000000" pitchFamily="2" charset="2"/>
                  <a:buChar char="Ø"/>
                </a:pPr>
                <a:endParaRPr lang="en-US" sz="400" dirty="0"/>
              </a:p>
              <a:p>
                <a:pPr lvl="1"/>
                <a:endParaRPr lang="en-US" sz="400" dirty="0"/>
              </a:p>
              <a:p>
                <a:pPr lvl="1"/>
                <a:endParaRPr lang="en-US" sz="400" dirty="0"/>
              </a:p>
              <a:p>
                <a:r>
                  <a:rPr lang="en-US" sz="2000" b="1" i="1" dirty="0">
                    <a:solidFill>
                      <a:srgbClr val="0070C0"/>
                    </a:solidFill>
                  </a:rPr>
                  <a:t>Snapshot collection and reduced basis construction</a:t>
                </a:r>
              </a:p>
              <a:p>
                <a:endParaRPr lang="en-US" sz="400" b="1" i="1" dirty="0">
                  <a:solidFill>
                    <a:srgbClr val="0070C0"/>
                  </a:solidFill>
                </a:endParaRPr>
              </a:p>
              <a:p>
                <a:endParaRPr lang="en-US" sz="400" b="1" i="1" dirty="0">
                  <a:solidFill>
                    <a:srgbClr val="0070C0"/>
                  </a:solidFill>
                </a:endParaRPr>
              </a:p>
              <a:p>
                <a:pPr marL="342900" indent="-342900">
                  <a:buFont typeface="Arial" panose="020B0604020202020204" pitchFamily="34" charset="0"/>
                  <a:buChar char="•"/>
                </a:pPr>
                <a:r>
                  <a:rPr lang="en-US" sz="2000" b="1" dirty="0"/>
                  <a:t>Single-domain FOM </a:t>
                </a:r>
                <a:r>
                  <a:rPr lang="en-US" sz="2000" dirty="0"/>
                  <a:t>on </a:t>
                </a:r>
                <a14:m>
                  <m:oMath xmlns:m="http://schemas.openxmlformats.org/officeDocument/2006/math">
                    <m:r>
                      <m:rPr>
                        <m:sty m:val="p"/>
                      </m:rPr>
                      <a:rPr lang="el-GR" sz="2000" i="1" smtClean="0">
                        <a:latin typeface="Cambria Math" panose="02040503050406030204" pitchFamily="18" charset="0"/>
                        <a:ea typeface="Cambria Math" panose="02040503050406030204" pitchFamily="18" charset="0"/>
                      </a:rPr>
                      <m:t>Ω</m:t>
                    </m:r>
                  </m:oMath>
                </a14:m>
                <a:r>
                  <a:rPr lang="en-US" sz="2000" dirty="0"/>
                  <a:t> used to generate snapshots/POD modes</a:t>
                </a:r>
              </a:p>
              <a:p>
                <a:endParaRPr lang="en-US" sz="400" b="1" dirty="0">
                  <a:solidFill>
                    <a:srgbClr val="0070C0"/>
                  </a:solidFill>
                </a:endParaRPr>
              </a:p>
              <a:p>
                <a:endParaRPr lang="en-US" sz="400" b="1" dirty="0">
                  <a:solidFill>
                    <a:srgbClr val="0070C0"/>
                  </a:solidFill>
                </a:endParaRPr>
              </a:p>
              <a:p>
                <a:endParaRPr lang="en-US" sz="400" b="1" dirty="0">
                  <a:solidFill>
                    <a:srgbClr val="0070C0"/>
                  </a:solidFill>
                </a:endParaRPr>
              </a:p>
              <a:p>
                <a:r>
                  <a:rPr lang="en-US" sz="2000" b="1" i="1" dirty="0">
                    <a:solidFill>
                      <a:srgbClr val="0070C0"/>
                    </a:solidFill>
                  </a:rPr>
                  <a:t>Enforcement of boundary conditions (BCs) in ROM at Schwarz boundaries</a:t>
                </a:r>
              </a:p>
              <a:p>
                <a:endParaRPr lang="en-US" sz="400" b="1" i="1" dirty="0">
                  <a:solidFill>
                    <a:srgbClr val="0070C0"/>
                  </a:solidFill>
                </a:endParaRPr>
              </a:p>
              <a:p>
                <a:endParaRPr lang="en-US" sz="400" b="1" i="1" dirty="0">
                  <a:solidFill>
                    <a:srgbClr val="0070C0"/>
                  </a:solidFill>
                </a:endParaRPr>
              </a:p>
              <a:p>
                <a:pPr marL="342900" indent="-342900">
                  <a:buFont typeface="Arial" panose="020B0604020202020204" pitchFamily="34" charset="0"/>
                  <a:buChar char="•"/>
                </a:pPr>
                <a:r>
                  <a:rPr lang="en-US" sz="2000" dirty="0"/>
                  <a:t>BCs are imposed </a:t>
                </a:r>
                <a:r>
                  <a:rPr lang="en-US" sz="2000" b="1" dirty="0"/>
                  <a:t>approximately</a:t>
                </a:r>
                <a:r>
                  <a:rPr lang="en-US" sz="2000" dirty="0"/>
                  <a:t> by fictitious ghost cell states</a:t>
                </a:r>
              </a:p>
              <a:p>
                <a:pPr marL="342900" indent="-342900">
                  <a:buFont typeface="Arial" panose="020B0604020202020204" pitchFamily="34" charset="0"/>
                  <a:buChar char="•"/>
                </a:pPr>
                <a:endParaRPr lang="en-US" sz="400" dirty="0"/>
              </a:p>
              <a:p>
                <a:pPr marL="800100" lvl="1" indent="-342900">
                  <a:buFont typeface="Wingdings" panose="05000000000000000000" pitchFamily="2" charset="2"/>
                  <a:buChar char="Ø"/>
                </a:pPr>
                <a:endParaRPr lang="en-US" sz="400" dirty="0"/>
              </a:p>
              <a:p>
                <a:pPr marL="342900" indent="-342900">
                  <a:buClr>
                    <a:schemeClr val="tx1"/>
                  </a:buClr>
                  <a:buFont typeface="Arial" panose="020B0604020202020204" pitchFamily="34" charset="0"/>
                  <a:buChar char="•"/>
                </a:pPr>
                <a:r>
                  <a:rPr lang="en-US" sz="2000" b="1" dirty="0"/>
                  <a:t>Dirichlet-Dirichlet BCs </a:t>
                </a:r>
                <a:r>
                  <a:rPr lang="en-US" sz="2000" dirty="0"/>
                  <a:t>for both overlapping and non-overlapping</a:t>
                </a:r>
              </a:p>
              <a:p>
                <a:pPr marL="342900" indent="-342900">
                  <a:buFont typeface="Arial" panose="020B0604020202020204" pitchFamily="34" charset="0"/>
                  <a:buChar char="•"/>
                </a:pPr>
                <a:endParaRPr lang="en-US" sz="400" b="1" i="1" dirty="0"/>
              </a:p>
              <a:p>
                <a:pPr marL="342900" indent="-342900">
                  <a:buFont typeface="Arial" panose="020B0604020202020204" pitchFamily="34" charset="0"/>
                  <a:buChar char="•"/>
                </a:pPr>
                <a:endParaRPr lang="en-US" sz="400" b="1" i="1" dirty="0"/>
              </a:p>
              <a:p>
                <a:r>
                  <a:rPr lang="en-US" sz="2000" b="1" i="1" dirty="0">
                    <a:solidFill>
                      <a:srgbClr val="0070C0"/>
                    </a:solidFill>
                  </a:rPr>
                  <a:t>Choice of hyper-reduction</a:t>
                </a:r>
              </a:p>
              <a:p>
                <a:endParaRPr lang="en-US" sz="400" b="1" i="1" dirty="0">
                  <a:solidFill>
                    <a:srgbClr val="0070C0"/>
                  </a:solidFill>
                </a:endParaRPr>
              </a:p>
              <a:p>
                <a:endParaRPr lang="en-US" sz="400" b="1" i="1" dirty="0">
                  <a:solidFill>
                    <a:srgbClr val="0070C0"/>
                  </a:solidFill>
                </a:endParaRPr>
              </a:p>
              <a:p>
                <a:pPr marL="342900" indent="-342900">
                  <a:buClr>
                    <a:schemeClr val="tx1"/>
                  </a:buClr>
                  <a:buFont typeface="Arial" panose="020B0604020202020204" pitchFamily="34" charset="0"/>
                  <a:buChar char="•"/>
                </a:pPr>
                <a:r>
                  <a:rPr lang="en-US" sz="2000" b="1" dirty="0"/>
                  <a:t>Collocation </a:t>
                </a:r>
                <a:r>
                  <a:rPr lang="en-US" sz="2000" dirty="0"/>
                  <a:t>and </a:t>
                </a:r>
                <a:r>
                  <a:rPr lang="en-US" sz="2000" b="1" dirty="0" err="1"/>
                  <a:t>gappy</a:t>
                </a:r>
                <a:r>
                  <a:rPr lang="en-US" sz="2000" b="1" dirty="0"/>
                  <a:t> POD </a:t>
                </a:r>
                <a:r>
                  <a:rPr lang="en-US" sz="2000" dirty="0"/>
                  <a:t>for hyper-reduction</a:t>
                </a:r>
              </a:p>
              <a:p>
                <a:pPr marL="342900" indent="-342900">
                  <a:buFont typeface="Arial" panose="020B0604020202020204" pitchFamily="34" charset="0"/>
                  <a:buChar char="•"/>
                </a:pPr>
                <a:endParaRPr lang="en-US" sz="400" dirty="0"/>
              </a:p>
              <a:p>
                <a:pPr marL="342900" indent="-342900">
                  <a:buFont typeface="Arial" panose="020B0604020202020204" pitchFamily="34" charset="0"/>
                  <a:buChar char="•"/>
                </a:pPr>
                <a:r>
                  <a:rPr lang="en-US" sz="2000" dirty="0"/>
                  <a:t>Assume </a:t>
                </a:r>
                <a:r>
                  <a:rPr lang="en-US" sz="2000" b="1" dirty="0"/>
                  <a:t>fixed budget </a:t>
                </a:r>
                <a:r>
                  <a:rPr lang="en-US" sz="2000" dirty="0"/>
                  <a:t>of </a:t>
                </a:r>
                <a:r>
                  <a:rPr lang="en-US" sz="2000" b="1" dirty="0"/>
                  <a:t>sample mesh points </a:t>
                </a:r>
                <a:r>
                  <a:rPr lang="en-US" sz="2000" dirty="0"/>
                  <a:t>at Schwarz boundaries</a:t>
                </a:r>
              </a:p>
              <a:p>
                <a:pPr marL="342900" indent="-342900">
                  <a:buFont typeface="Arial" panose="020B0604020202020204" pitchFamily="34" charset="0"/>
                  <a:buChar char="•"/>
                </a:pPr>
                <a:endParaRPr lang="en-US" sz="400" dirty="0"/>
              </a:p>
              <a:p>
                <a:endParaRPr lang="en-US" sz="2000" dirty="0"/>
              </a:p>
              <a:p>
                <a:pPr marL="342900" indent="-342900">
                  <a:buFont typeface="Arial" panose="020B0604020202020204" pitchFamily="34" charset="0"/>
                  <a:buChar char="•"/>
                </a:pPr>
                <a:endParaRPr lang="en-US" sz="2000" dirty="0"/>
              </a:p>
              <a:p>
                <a:pPr marL="800100" lvl="1" indent="-342900">
                  <a:buFont typeface="Arial" panose="020B0604020202020204" pitchFamily="34" charset="0"/>
                  <a:buChar char="•"/>
                </a:pPr>
                <a:endParaRPr lang="en-US" sz="1000" dirty="0"/>
              </a:p>
              <a:p>
                <a:pPr marL="800100" lvl="1" indent="-342900">
                  <a:buFont typeface="Arial" panose="020B0604020202020204" pitchFamily="34" charset="0"/>
                  <a:buChar char="•"/>
                </a:pPr>
                <a:endParaRPr lang="en-US" sz="400" dirty="0"/>
              </a:p>
            </p:txBody>
          </p:sp>
        </mc:Choice>
        <mc:Fallback xmlns="">
          <p:sp>
            <p:nvSpPr>
              <p:cNvPr id="8" name="TextBox 7">
                <a:extLst>
                  <a:ext uri="{FF2B5EF4-FFF2-40B4-BE49-F238E27FC236}">
                    <a16:creationId xmlns:a16="http://schemas.microsoft.com/office/drawing/2014/main" id="{38D52781-F021-4DA5-84BC-0E26EC4A5161}"/>
                  </a:ext>
                </a:extLst>
              </p:cNvPr>
              <p:cNvSpPr txBox="1">
                <a:spLocks noRot="1" noChangeAspect="1" noMove="1" noResize="1" noEditPoints="1" noAdjustHandles="1" noChangeArrowheads="1" noChangeShapeType="1" noTextEdit="1"/>
              </p:cNvSpPr>
              <p:nvPr/>
            </p:nvSpPr>
            <p:spPr>
              <a:xfrm>
                <a:off x="92960" y="930067"/>
                <a:ext cx="8860545" cy="6278642"/>
              </a:xfrm>
              <a:prstGeom prst="rect">
                <a:avLst/>
              </a:prstGeom>
              <a:blipFill>
                <a:blip r:embed="rId4"/>
                <a:stretch>
                  <a:fillRect l="-688" t="-6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6FFB957-A582-762D-B5E1-6695FA30C032}"/>
                  </a:ext>
                </a:extLst>
              </p:cNvPr>
              <p:cNvSpPr txBox="1"/>
              <p:nvPr/>
            </p:nvSpPr>
            <p:spPr>
              <a:xfrm>
                <a:off x="8301757" y="2753134"/>
                <a:ext cx="3655484" cy="584775"/>
              </a:xfrm>
              <a:prstGeom prst="rect">
                <a:avLst/>
              </a:prstGeom>
              <a:noFill/>
            </p:spPr>
            <p:txBody>
              <a:bodyPr wrap="square" rtlCol="0">
                <a:spAutoFit/>
              </a:bodyPr>
              <a:lstStyle/>
              <a:p>
                <a:pPr algn="ctr"/>
                <a:r>
                  <a:rPr lang="en-US" sz="1600" i="1" dirty="0"/>
                  <a:t>Figure above: </a:t>
                </a:r>
                <a:r>
                  <a:rPr lang="en-US" sz="1600" dirty="0"/>
                  <a:t>DD of </a:t>
                </a:r>
                <a14:m>
                  <m:oMath xmlns:m="http://schemas.openxmlformats.org/officeDocument/2006/math">
                    <m:r>
                      <m:rPr>
                        <m:sty m:val="p"/>
                      </m:rPr>
                      <a:rPr lang="el-GR" sz="1600" i="1" smtClean="0">
                        <a:latin typeface="Cambria Math" panose="02040503050406030204" pitchFamily="18" charset="0"/>
                        <a:ea typeface="Cambria Math" panose="02040503050406030204" pitchFamily="18" charset="0"/>
                      </a:rPr>
                      <m:t>Ω</m:t>
                    </m:r>
                    <m:r>
                      <a:rPr lang="en-US" sz="1600" b="0" i="1" smtClean="0">
                        <a:latin typeface="Cambria Math" panose="02040503050406030204" pitchFamily="18" charset="0"/>
                        <a:ea typeface="Cambria Math" panose="02040503050406030204" pitchFamily="18" charset="0"/>
                      </a:rPr>
                      <m:t> </m:t>
                    </m:r>
                  </m:oMath>
                </a14:m>
                <a:r>
                  <a:rPr lang="en-US" sz="1600" dirty="0"/>
                  <a:t>into 4 subdomains</a:t>
                </a:r>
              </a:p>
            </p:txBody>
          </p:sp>
        </mc:Choice>
        <mc:Fallback xmlns="">
          <p:sp>
            <p:nvSpPr>
              <p:cNvPr id="14" name="TextBox 13">
                <a:extLst>
                  <a:ext uri="{FF2B5EF4-FFF2-40B4-BE49-F238E27FC236}">
                    <a16:creationId xmlns:a16="http://schemas.microsoft.com/office/drawing/2014/main" id="{36FFB957-A582-762D-B5E1-6695FA30C032}"/>
                  </a:ext>
                </a:extLst>
              </p:cNvPr>
              <p:cNvSpPr txBox="1">
                <a:spLocks noRot="1" noChangeAspect="1" noMove="1" noResize="1" noEditPoints="1" noAdjustHandles="1" noChangeArrowheads="1" noChangeShapeType="1" noTextEdit="1"/>
              </p:cNvSpPr>
              <p:nvPr/>
            </p:nvSpPr>
            <p:spPr>
              <a:xfrm>
                <a:off x="8301757" y="2753134"/>
                <a:ext cx="3655484" cy="584775"/>
              </a:xfrm>
              <a:prstGeom prst="rect">
                <a:avLst/>
              </a:prstGeom>
              <a:blipFill>
                <a:blip r:embed="rId5"/>
                <a:stretch>
                  <a:fillRect t="-4167" b="-11458"/>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C7958D3B-774A-639D-0788-CCE1D10CEEC3}"/>
              </a:ext>
            </a:extLst>
          </p:cNvPr>
          <p:cNvSpPr txBox="1"/>
          <p:nvPr/>
        </p:nvSpPr>
        <p:spPr>
          <a:xfrm>
            <a:off x="274649" y="6550223"/>
            <a:ext cx="6109854" cy="307777"/>
          </a:xfrm>
          <a:prstGeom prst="rect">
            <a:avLst/>
          </a:prstGeom>
          <a:noFill/>
        </p:spPr>
        <p:txBody>
          <a:bodyPr wrap="square">
            <a:spAutoFit/>
          </a:bodyPr>
          <a:lstStyle/>
          <a:p>
            <a:r>
              <a:rPr lang="en-US" sz="1400" dirty="0"/>
              <a:t>*</a:t>
            </a:r>
            <a:r>
              <a:rPr lang="en-US" sz="1400" dirty="0">
                <a:hlinkClick r:id="rId6"/>
              </a:rPr>
              <a:t>https://github.com/Pressio/pressio-demoapps</a:t>
            </a:r>
            <a:endParaRPr lang="en-US" sz="1400" dirty="0"/>
          </a:p>
        </p:txBody>
      </p:sp>
      <p:pic>
        <p:nvPicPr>
          <p:cNvPr id="16" name="Picture 15">
            <a:extLst>
              <a:ext uri="{FF2B5EF4-FFF2-40B4-BE49-F238E27FC236}">
                <a16:creationId xmlns:a16="http://schemas.microsoft.com/office/drawing/2014/main" id="{E7E1A211-A30F-0B5F-86E6-736E5377CDF9}"/>
              </a:ext>
            </a:extLst>
          </p:cNvPr>
          <p:cNvPicPr>
            <a:picLocks noChangeAspect="1"/>
          </p:cNvPicPr>
          <p:nvPr/>
        </p:nvPicPr>
        <p:blipFill>
          <a:blip r:embed="rId7"/>
          <a:stretch>
            <a:fillRect/>
          </a:stretch>
        </p:blipFill>
        <p:spPr>
          <a:xfrm>
            <a:off x="6727767" y="2010801"/>
            <a:ext cx="1425509" cy="501567"/>
          </a:xfrm>
          <a:prstGeom prst="rect">
            <a:avLst/>
          </a:prstGeom>
        </p:spPr>
      </p:pic>
      <p:pic>
        <p:nvPicPr>
          <p:cNvPr id="2" name="Picture 1">
            <a:extLst>
              <a:ext uri="{FF2B5EF4-FFF2-40B4-BE49-F238E27FC236}">
                <a16:creationId xmlns:a16="http://schemas.microsoft.com/office/drawing/2014/main" id="{F747984F-F855-22BD-F6BF-486DF2FC2C4C}"/>
              </a:ext>
            </a:extLst>
          </p:cNvPr>
          <p:cNvPicPr>
            <a:picLocks noChangeAspect="1"/>
          </p:cNvPicPr>
          <p:nvPr/>
        </p:nvPicPr>
        <p:blipFill>
          <a:blip r:embed="rId8"/>
          <a:stretch>
            <a:fillRect/>
          </a:stretch>
        </p:blipFill>
        <p:spPr>
          <a:xfrm>
            <a:off x="8953505" y="62604"/>
            <a:ext cx="2850076" cy="2714818"/>
          </a:xfrm>
          <a:prstGeom prst="rect">
            <a:avLst/>
          </a:prstGeom>
        </p:spPr>
      </p:pic>
      <p:sp>
        <p:nvSpPr>
          <p:cNvPr id="18" name="TextBox 17">
            <a:extLst>
              <a:ext uri="{FF2B5EF4-FFF2-40B4-BE49-F238E27FC236}">
                <a16:creationId xmlns:a16="http://schemas.microsoft.com/office/drawing/2014/main" id="{91A4671B-6D02-21C1-6363-DECBCF2A444A}"/>
              </a:ext>
            </a:extLst>
          </p:cNvPr>
          <p:cNvSpPr txBox="1"/>
          <p:nvPr/>
        </p:nvSpPr>
        <p:spPr>
          <a:xfrm>
            <a:off x="8359896" y="6118381"/>
            <a:ext cx="3655484" cy="584775"/>
          </a:xfrm>
          <a:prstGeom prst="rect">
            <a:avLst/>
          </a:prstGeom>
          <a:noFill/>
        </p:spPr>
        <p:txBody>
          <a:bodyPr wrap="square" rtlCol="0">
            <a:spAutoFit/>
          </a:bodyPr>
          <a:lstStyle/>
          <a:p>
            <a:pPr algn="ctr"/>
            <a:r>
              <a:rPr lang="en-US" sz="1600" i="1" dirty="0"/>
              <a:t>Figure above: </a:t>
            </a:r>
            <a:r>
              <a:rPr lang="en-US" sz="1600" dirty="0"/>
              <a:t>Slow decay of POD energy for Euler problem</a:t>
            </a:r>
          </a:p>
        </p:txBody>
      </p:sp>
    </p:spTree>
    <p:extLst>
      <p:ext uri="{BB962C8B-B14F-4D97-AF65-F5344CB8AC3E}">
        <p14:creationId xmlns:p14="http://schemas.microsoft.com/office/powerpoint/2010/main" val="130733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83CCE3-9A8E-6021-58EB-36EFA79E3232}"/>
              </a:ext>
            </a:extLst>
          </p:cNvPr>
          <p:cNvSpPr>
            <a:spLocks noGrp="1"/>
          </p:cNvSpPr>
          <p:nvPr>
            <p:ph type="sldNum" sz="quarter" idx="12"/>
          </p:nvPr>
        </p:nvSpPr>
        <p:spPr/>
        <p:txBody>
          <a:bodyPr/>
          <a:lstStyle/>
          <a:p>
            <a:fld id="{6113E31D-E2AB-40D1-8B51-AFA5AFEF393A}" type="slidenum">
              <a:rPr lang="en-US" smtClean="0"/>
              <a:t>88</a:t>
            </a:fld>
            <a:endParaRPr lang="en-US" dirty="0"/>
          </a:p>
        </p:txBody>
      </p:sp>
      <p:sp>
        <p:nvSpPr>
          <p:cNvPr id="29" name="Title 1">
            <a:extLst>
              <a:ext uri="{FF2B5EF4-FFF2-40B4-BE49-F238E27FC236}">
                <a16:creationId xmlns:a16="http://schemas.microsoft.com/office/drawing/2014/main" id="{83863BC4-F263-42E1-AC02-86C3AA872B5D}"/>
              </a:ext>
            </a:extLst>
          </p:cNvPr>
          <p:cNvSpPr>
            <a:spLocks noGrp="1"/>
          </p:cNvSpPr>
          <p:nvPr>
            <p:ph type="title"/>
          </p:nvPr>
        </p:nvSpPr>
        <p:spPr>
          <a:xfrm>
            <a:off x="720648" y="124772"/>
            <a:ext cx="10471608" cy="570225"/>
          </a:xfrm>
        </p:spPr>
        <p:txBody>
          <a:bodyPr/>
          <a:lstStyle/>
          <a:p>
            <a:r>
              <a:rPr lang="en-US" dirty="0"/>
              <a:t>Model Problem 3:  All-ROM Coupling + Overlapping Schwarz</a:t>
            </a:r>
          </a:p>
        </p:txBody>
      </p:sp>
      <p:pic>
        <p:nvPicPr>
          <p:cNvPr id="7" name="Picture 6">
            <a:extLst>
              <a:ext uri="{FF2B5EF4-FFF2-40B4-BE49-F238E27FC236}">
                <a16:creationId xmlns:a16="http://schemas.microsoft.com/office/drawing/2014/main" id="{F6E2BC5C-C71A-ED94-D342-E1BC251B969D}"/>
              </a:ext>
            </a:extLst>
          </p:cNvPr>
          <p:cNvPicPr>
            <a:picLocks noChangeAspect="1"/>
          </p:cNvPicPr>
          <p:nvPr/>
        </p:nvPicPr>
        <p:blipFill>
          <a:blip r:embed="rId5"/>
          <a:stretch>
            <a:fillRect/>
          </a:stretch>
        </p:blipFill>
        <p:spPr>
          <a:xfrm>
            <a:off x="7567032" y="3650318"/>
            <a:ext cx="4187073" cy="3082910"/>
          </a:xfrm>
          <a:prstGeom prst="rect">
            <a:avLst/>
          </a:prstGeom>
        </p:spPr>
      </p:pic>
      <p:pic>
        <p:nvPicPr>
          <p:cNvPr id="6" name="Picture 5">
            <a:extLst>
              <a:ext uri="{FF2B5EF4-FFF2-40B4-BE49-F238E27FC236}">
                <a16:creationId xmlns:a16="http://schemas.microsoft.com/office/drawing/2014/main" id="{9CAC93FD-4906-235B-601D-BAEBADA49D69}"/>
              </a:ext>
            </a:extLst>
          </p:cNvPr>
          <p:cNvPicPr>
            <a:picLocks noChangeAspect="1"/>
          </p:cNvPicPr>
          <p:nvPr/>
        </p:nvPicPr>
        <p:blipFill>
          <a:blip r:embed="rId6"/>
          <a:stretch>
            <a:fillRect/>
          </a:stretch>
        </p:blipFill>
        <p:spPr>
          <a:xfrm>
            <a:off x="7383314" y="618070"/>
            <a:ext cx="4167286" cy="3032248"/>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53BE89B-F455-5AF5-951B-7E7B52828115}"/>
                  </a:ext>
                </a:extLst>
              </p:cNvPr>
              <p:cNvSpPr txBox="1"/>
              <p:nvPr/>
            </p:nvSpPr>
            <p:spPr>
              <a:xfrm>
                <a:off x="274649" y="759759"/>
                <a:ext cx="6816107" cy="2677656"/>
              </a:xfrm>
              <a:prstGeom prst="rect">
                <a:avLst/>
              </a:prstGeom>
              <a:noFill/>
            </p:spPr>
            <p:txBody>
              <a:bodyPr wrap="square" rtlCol="0">
                <a:spAutoFit/>
              </a:bodyPr>
              <a:lstStyle/>
              <a:p>
                <a:pPr marL="285750" indent="-285750">
                  <a:buFont typeface="Arial" panose="020B0604020202020204" pitchFamily="34" charset="0"/>
                  <a:buChar char="•"/>
                </a:pPr>
                <a:r>
                  <a:rPr lang="en-US" dirty="0"/>
                  <a:t>For smaller basis sizes and larger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oMath>
                </a14:m>
                <a:r>
                  <a:rPr lang="en-US" dirty="0"/>
                  <a:t>, monolithic ROM is </a:t>
                </a:r>
                <a:r>
                  <a:rPr lang="en-US" b="1" dirty="0"/>
                  <a:t>unstable</a:t>
                </a:r>
                <a:r>
                  <a:rPr lang="en-US" dirty="0"/>
                  <a:t> whereas </a:t>
                </a:r>
                <a:r>
                  <a:rPr lang="en-US" b="1" dirty="0"/>
                  <a:t>Schwarz ROM </a:t>
                </a:r>
                <a:r>
                  <a:rPr lang="en-US" dirty="0"/>
                  <a:t>gives </a:t>
                </a:r>
                <a:r>
                  <a:rPr lang="en-US" b="1" dirty="0"/>
                  <a:t>accurate solution</a:t>
                </a:r>
                <a:r>
                  <a:rPr lang="en-US" dirty="0"/>
                  <a:t>!</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dirty="0"/>
                  <a:t>I</a:t>
                </a:r>
                <a:r>
                  <a:rPr lang="en-US" sz="1800" b="0" i="0" u="none" strike="noStrike" baseline="0" dirty="0"/>
                  <a:t>ncreased </a:t>
                </a:r>
                <a:r>
                  <a:rPr lang="en-US" sz="1800" b="1" i="0" u="none" strike="noStrike" baseline="0" dirty="0"/>
                  <a:t>overlap</a:t>
                </a:r>
                <a:r>
                  <a:rPr lang="en-US" sz="1800" b="0" i="0" u="none" strike="noStrike" baseline="0" dirty="0"/>
                  <a:t> degrades accuracy (top right)</a:t>
                </a:r>
              </a:p>
              <a:p>
                <a:pPr marL="285750" indent="-285750">
                  <a:buFont typeface="Arial" panose="020B0604020202020204" pitchFamily="34" charset="0"/>
                  <a:buChar char="•"/>
                </a:pPr>
                <a:endParaRPr lang="en-US" sz="400" b="0" i="0" u="none" strike="noStrike" baseline="0" dirty="0"/>
              </a:p>
              <a:p>
                <a:pPr marL="285750" indent="-285750">
                  <a:buFont typeface="Arial" panose="020B0604020202020204" pitchFamily="34" charset="0"/>
                  <a:buChar char="•"/>
                </a:pPr>
                <a:endParaRPr lang="en-US" sz="400" b="0" i="0" u="none" strike="noStrike" baseline="0" dirty="0"/>
              </a:p>
              <a:p>
                <a:pPr marL="285750" indent="-285750">
                  <a:buFont typeface="Arial" panose="020B0604020202020204" pitchFamily="34" charset="0"/>
                  <a:buChar char="•"/>
                </a:pPr>
                <a:r>
                  <a:rPr lang="en-US" sz="1800" b="0" i="0" u="none" strike="noStrike" baseline="0" dirty="0"/>
                  <a:t>Shock transmission </a:t>
                </a:r>
                <a:r>
                  <a:rPr lang="en-US" sz="1800" b="1" i="0" u="none" strike="noStrike" baseline="0" dirty="0"/>
                  <a:t>error </a:t>
                </a:r>
                <a:r>
                  <a:rPr lang="en-US" sz="1800" b="0" i="0" u="none" strike="noStrike" baseline="0" dirty="0"/>
                  <a:t>significantly </a:t>
                </a:r>
                <a:r>
                  <a:rPr lang="en-US" sz="1800" b="1" i="0" u="none" strike="noStrike" baseline="0" dirty="0"/>
                  <a:t>increases</a:t>
                </a:r>
                <a:r>
                  <a:rPr lang="en-US" sz="1800" b="0" i="0" u="none" strike="noStrike" baseline="0" dirty="0"/>
                  <a:t> with </a:t>
                </a:r>
                <a:r>
                  <a:rPr lang="en-US" sz="1800" b="1" i="0" u="none" strike="noStrike" baseline="0" dirty="0"/>
                  <a:t>overlap</a:t>
                </a:r>
              </a:p>
              <a:p>
                <a:pPr marL="285750" indent="-285750">
                  <a:buFont typeface="Arial" panose="020B0604020202020204" pitchFamily="34" charset="0"/>
                  <a:buChar char="•"/>
                </a:pPr>
                <a14:m>
                  <m:oMath xmlns:m="http://schemas.openxmlformats.org/officeDocument/2006/math">
                    <m:r>
                      <a:rPr lang="en-US" i="1" dirty="0" smtClean="0">
                        <a:latin typeface="Cambria Math" panose="02040503050406030204" pitchFamily="18" charset="0"/>
                      </a:rPr>
                      <m:t>~</m:t>
                    </m:r>
                  </m:oMath>
                </a14:m>
                <a:r>
                  <a:rPr lang="en-US" dirty="0"/>
                  <a:t>4.4 </a:t>
                </a:r>
                <a:r>
                  <a:rPr lang="en-US" b="1" dirty="0"/>
                  <a:t>average # Schwarz iterations </a:t>
                </a:r>
                <a:r>
                  <a:rPr lang="en-US" dirty="0"/>
                  <a:t>with additive Schwarz vs. </a:t>
                </a:r>
                <a14:m>
                  <m:oMath xmlns:m="http://schemas.openxmlformats.org/officeDocument/2006/math">
                    <m:r>
                      <a:rPr lang="en-US" i="1" dirty="0" smtClean="0">
                        <a:latin typeface="Cambria Math" panose="02040503050406030204" pitchFamily="18" charset="0"/>
                      </a:rPr>
                      <m:t>~</m:t>
                    </m:r>
                  </m:oMath>
                </a14:m>
                <a:r>
                  <a:rPr lang="en-US" dirty="0"/>
                  <a:t>3.6 for multiplicative Schwarz</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dirty="0"/>
                  <a:t>With </a:t>
                </a:r>
                <a:r>
                  <a:rPr lang="en-US" b="1" dirty="0"/>
                  <a:t>additive Schwarz</a:t>
                </a:r>
                <a:r>
                  <a:rPr lang="en-US" dirty="0"/>
                  <a:t>, can achieve </a:t>
                </a:r>
                <a:r>
                  <a:rPr lang="en-US" b="1" dirty="0"/>
                  <a:t>lower error </a:t>
                </a:r>
                <a:r>
                  <a:rPr lang="en-US" dirty="0"/>
                  <a:t>than monolithic ROM for </a:t>
                </a:r>
                <a:r>
                  <a:rPr lang="en-US" b="1" dirty="0"/>
                  <a:t>same CPU time </a:t>
                </a:r>
                <a:r>
                  <a:rPr lang="en-US"/>
                  <a:t>(bottom right) </a:t>
                </a:r>
                <a:endParaRPr lang="en-US" b="1" dirty="0"/>
              </a:p>
            </p:txBody>
          </p:sp>
        </mc:Choice>
        <mc:Fallback xmlns="">
          <p:sp>
            <p:nvSpPr>
              <p:cNvPr id="10" name="TextBox 9">
                <a:extLst>
                  <a:ext uri="{FF2B5EF4-FFF2-40B4-BE49-F238E27FC236}">
                    <a16:creationId xmlns:a16="http://schemas.microsoft.com/office/drawing/2014/main" id="{453BE89B-F455-5AF5-951B-7E7B52828115}"/>
                  </a:ext>
                </a:extLst>
              </p:cNvPr>
              <p:cNvSpPr txBox="1">
                <a:spLocks noRot="1" noChangeAspect="1" noMove="1" noResize="1" noEditPoints="1" noAdjustHandles="1" noChangeArrowheads="1" noChangeShapeType="1" noTextEdit="1"/>
              </p:cNvSpPr>
              <p:nvPr/>
            </p:nvSpPr>
            <p:spPr>
              <a:xfrm>
                <a:off x="274649" y="759759"/>
                <a:ext cx="6816107" cy="2677656"/>
              </a:xfrm>
              <a:prstGeom prst="rect">
                <a:avLst/>
              </a:prstGeom>
              <a:blipFill>
                <a:blip r:embed="rId7"/>
                <a:stretch>
                  <a:fillRect l="-537" t="-1595" r="-626" b="-25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7540316-5E42-D964-E8D1-D2F2071844A8}"/>
                  </a:ext>
                </a:extLst>
              </p:cNvPr>
              <p:cNvSpPr txBox="1"/>
              <p:nvPr/>
            </p:nvSpPr>
            <p:spPr>
              <a:xfrm>
                <a:off x="552402" y="6087652"/>
                <a:ext cx="6464594" cy="584775"/>
              </a:xfrm>
              <a:prstGeom prst="rect">
                <a:avLst/>
              </a:prstGeom>
              <a:noFill/>
            </p:spPr>
            <p:txBody>
              <a:bodyPr wrap="square" rtlCol="0">
                <a:spAutoFit/>
              </a:bodyPr>
              <a:lstStyle/>
              <a:p>
                <a:pPr algn="ctr"/>
                <a:r>
                  <a:rPr lang="en-US" sz="1600" i="1" dirty="0"/>
                  <a:t>Movie above:</a:t>
                </a:r>
                <a:r>
                  <a:rPr lang="en-US" sz="1600" dirty="0"/>
                  <a:t> FOM (left), </a:t>
                </a:r>
                <a14:m>
                  <m:oMath xmlns:m="http://schemas.openxmlformats.org/officeDocument/2006/math">
                    <m:r>
                      <a:rPr lang="en-US" sz="1600" i="1" dirty="0" smtClean="0">
                        <a:latin typeface="Cambria Math" panose="02040503050406030204" pitchFamily="18" charset="0"/>
                      </a:rPr>
                      <m:t>𝐾</m:t>
                    </m:r>
                    <m:r>
                      <a:rPr lang="en-US" sz="1600" i="1" dirty="0" smtClean="0">
                        <a:latin typeface="Cambria Math" panose="02040503050406030204" pitchFamily="18" charset="0"/>
                      </a:rPr>
                      <m:t>=50 </m:t>
                    </m:r>
                  </m:oMath>
                </a14:m>
                <a:r>
                  <a:rPr lang="en-US" sz="1600" dirty="0"/>
                  <a:t>monolithic ROM (middle), and </a:t>
                </a:r>
                <a14:m>
                  <m:oMath xmlns:m="http://schemas.openxmlformats.org/officeDocument/2006/math">
                    <m:r>
                      <a:rPr lang="en-US" sz="1600" i="1" dirty="0" smtClean="0">
                        <a:latin typeface="Cambria Math" panose="02040503050406030204" pitchFamily="18" charset="0"/>
                      </a:rPr>
                      <m:t>𝐾</m:t>
                    </m:r>
                    <m:r>
                      <a:rPr lang="en-US" sz="1600" i="1" dirty="0" smtClean="0">
                        <a:latin typeface="Cambria Math" panose="02040503050406030204" pitchFamily="18" charset="0"/>
                      </a:rPr>
                      <m:t>=50 </m:t>
                    </m:r>
                  </m:oMath>
                </a14:m>
                <a:r>
                  <a:rPr lang="en-US" sz="1600" dirty="0"/>
                  <a:t>overlapping Schwarz ROM with </a:t>
                </a:r>
                <a14:m>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𝑁</m:t>
                        </m:r>
                      </m:e>
                      <m:sub>
                        <m:r>
                          <a:rPr lang="en-US" sz="1600" b="0" i="1" smtClean="0">
                            <a:latin typeface="Cambria Math" panose="02040503050406030204" pitchFamily="18" charset="0"/>
                          </a:rPr>
                          <m:t>𝑜</m:t>
                        </m:r>
                      </m:sub>
                    </m:sSub>
                    <m:r>
                      <a:rPr lang="en-US" sz="1600" b="0" i="1" smtClean="0">
                        <a:latin typeface="Cambria Math" panose="02040503050406030204" pitchFamily="18" charset="0"/>
                      </a:rPr>
                      <m:t>=4</m:t>
                    </m:r>
                  </m:oMath>
                </a14:m>
                <a:r>
                  <a:rPr lang="en-US" sz="1600" dirty="0"/>
                  <a:t> (left) for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𝑝</m:t>
                        </m:r>
                      </m:e>
                      <m:sub>
                        <m:r>
                          <a:rPr lang="en-US" sz="1600" i="1">
                            <a:latin typeface="Cambria Math" panose="02040503050406030204" pitchFamily="18" charset="0"/>
                          </a:rPr>
                          <m:t>1</m:t>
                        </m:r>
                      </m:sub>
                    </m:sSub>
                    <m:r>
                      <a:rPr lang="en-US" sz="1600" i="1">
                        <a:latin typeface="Cambria Math" panose="02040503050406030204" pitchFamily="18" charset="0"/>
                      </a:rPr>
                      <m:t> </m:t>
                    </m:r>
                    <m:r>
                      <a:rPr lang="en-US" sz="1600" i="1" dirty="0" smtClean="0">
                        <a:latin typeface="Cambria Math" panose="02040503050406030204" pitchFamily="18" charset="0"/>
                      </a:rPr>
                      <m:t>=1.875.</m:t>
                    </m:r>
                  </m:oMath>
                </a14:m>
                <a:endParaRPr lang="en-US" sz="1600" dirty="0"/>
              </a:p>
            </p:txBody>
          </p:sp>
        </mc:Choice>
        <mc:Fallback xmlns="">
          <p:sp>
            <p:nvSpPr>
              <p:cNvPr id="12" name="TextBox 11">
                <a:extLst>
                  <a:ext uri="{FF2B5EF4-FFF2-40B4-BE49-F238E27FC236}">
                    <a16:creationId xmlns:a16="http://schemas.microsoft.com/office/drawing/2014/main" id="{87540316-5E42-D964-E8D1-D2F2071844A8}"/>
                  </a:ext>
                </a:extLst>
              </p:cNvPr>
              <p:cNvSpPr txBox="1">
                <a:spLocks noRot="1" noChangeAspect="1" noMove="1" noResize="1" noEditPoints="1" noAdjustHandles="1" noChangeArrowheads="1" noChangeShapeType="1" noTextEdit="1"/>
              </p:cNvSpPr>
              <p:nvPr/>
            </p:nvSpPr>
            <p:spPr>
              <a:xfrm>
                <a:off x="552402" y="6087652"/>
                <a:ext cx="6464594" cy="584775"/>
              </a:xfrm>
              <a:prstGeom prst="rect">
                <a:avLst/>
              </a:prstGeom>
              <a:blipFill>
                <a:blip r:embed="rId9"/>
                <a:stretch>
                  <a:fillRect t="-4167" b="-11458"/>
                </a:stretch>
              </a:blipFill>
            </p:spPr>
            <p:txBody>
              <a:bodyPr/>
              <a:lstStyle/>
              <a:p>
                <a:r>
                  <a:rPr lang="en-US">
                    <a:noFill/>
                  </a:rPr>
                  <a:t> </a:t>
                </a:r>
              </a:p>
            </p:txBody>
          </p:sp>
        </mc:Fallback>
      </mc:AlternateContent>
      <p:pic>
        <p:nvPicPr>
          <p:cNvPr id="2" name="pressure_1p875">
            <a:hlinkClick r:id="" action="ppaction://media"/>
            <a:extLst>
              <a:ext uri="{FF2B5EF4-FFF2-40B4-BE49-F238E27FC236}">
                <a16:creationId xmlns:a16="http://schemas.microsoft.com/office/drawing/2014/main" id="{718D9EDA-B123-81B1-27C3-69BDA85AA659}"/>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274649" y="3513634"/>
            <a:ext cx="6656173" cy="2497798"/>
          </a:xfrm>
          <a:prstGeom prst="rect">
            <a:avLst/>
          </a:prstGeom>
        </p:spPr>
      </p:pic>
    </p:spTree>
    <p:extLst>
      <p:ext uri="{BB962C8B-B14F-4D97-AF65-F5344CB8AC3E}">
        <p14:creationId xmlns:p14="http://schemas.microsoft.com/office/powerpoint/2010/main" val="3130689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83CCE3-9A8E-6021-58EB-36EFA79E3232}"/>
              </a:ext>
            </a:extLst>
          </p:cNvPr>
          <p:cNvSpPr>
            <a:spLocks noGrp="1"/>
          </p:cNvSpPr>
          <p:nvPr>
            <p:ph type="sldNum" sz="quarter" idx="12"/>
          </p:nvPr>
        </p:nvSpPr>
        <p:spPr/>
        <p:txBody>
          <a:bodyPr/>
          <a:lstStyle/>
          <a:p>
            <a:fld id="{6113E31D-E2AB-40D1-8B51-AFA5AFEF393A}" type="slidenum">
              <a:rPr lang="en-US" smtClean="0"/>
              <a:t>89</a:t>
            </a:fld>
            <a:endParaRPr lang="en-US" dirty="0"/>
          </a:p>
        </p:txBody>
      </p:sp>
      <p:sp>
        <p:nvSpPr>
          <p:cNvPr id="29" name="Title 1">
            <a:extLst>
              <a:ext uri="{FF2B5EF4-FFF2-40B4-BE49-F238E27FC236}">
                <a16:creationId xmlns:a16="http://schemas.microsoft.com/office/drawing/2014/main" id="{83863BC4-F263-42E1-AC02-86C3AA872B5D}"/>
              </a:ext>
            </a:extLst>
          </p:cNvPr>
          <p:cNvSpPr>
            <a:spLocks noGrp="1"/>
          </p:cNvSpPr>
          <p:nvPr>
            <p:ph type="title"/>
          </p:nvPr>
        </p:nvSpPr>
        <p:spPr>
          <a:xfrm>
            <a:off x="720647" y="124772"/>
            <a:ext cx="10975359" cy="570225"/>
          </a:xfrm>
        </p:spPr>
        <p:txBody>
          <a:bodyPr/>
          <a:lstStyle/>
          <a:p>
            <a:r>
              <a:rPr lang="en-US" dirty="0"/>
              <a:t>Model Problem 3:  All-HROM Coupling + Non-Overlapping Schwarz</a:t>
            </a:r>
          </a:p>
        </p:txBody>
      </p:sp>
      <p:pic>
        <p:nvPicPr>
          <p:cNvPr id="3" name="Picture 2">
            <a:extLst>
              <a:ext uri="{FF2B5EF4-FFF2-40B4-BE49-F238E27FC236}">
                <a16:creationId xmlns:a16="http://schemas.microsoft.com/office/drawing/2014/main" id="{5200E833-F394-43D2-20ED-BDAA09D640DD}"/>
              </a:ext>
            </a:extLst>
          </p:cNvPr>
          <p:cNvPicPr>
            <a:picLocks noChangeAspect="1"/>
          </p:cNvPicPr>
          <p:nvPr/>
        </p:nvPicPr>
        <p:blipFill>
          <a:blip r:embed="rId5"/>
          <a:stretch>
            <a:fillRect/>
          </a:stretch>
        </p:blipFill>
        <p:spPr>
          <a:xfrm>
            <a:off x="7982117" y="3750955"/>
            <a:ext cx="3349000" cy="2511750"/>
          </a:xfrm>
          <a:prstGeom prst="rect">
            <a:avLst/>
          </a:prstGeom>
        </p:spPr>
      </p:pic>
      <p:sp>
        <p:nvSpPr>
          <p:cNvPr id="5" name="TextBox 4">
            <a:extLst>
              <a:ext uri="{FF2B5EF4-FFF2-40B4-BE49-F238E27FC236}">
                <a16:creationId xmlns:a16="http://schemas.microsoft.com/office/drawing/2014/main" id="{E8B6079D-A6F3-4FBE-A8B6-1EA37123253A}"/>
              </a:ext>
            </a:extLst>
          </p:cNvPr>
          <p:cNvSpPr txBox="1"/>
          <p:nvPr/>
        </p:nvSpPr>
        <p:spPr>
          <a:xfrm>
            <a:off x="64950" y="937985"/>
            <a:ext cx="7195239" cy="1231106"/>
          </a:xfrm>
          <a:prstGeom prst="rect">
            <a:avLst/>
          </a:prstGeom>
          <a:noFill/>
        </p:spPr>
        <p:txBody>
          <a:bodyPr wrap="square" rtlCol="0">
            <a:spAutoFit/>
          </a:bodyPr>
          <a:lstStyle/>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b="1" dirty="0"/>
              <a:t>Hyper-reduction</a:t>
            </a:r>
            <a:r>
              <a:rPr lang="en-US" dirty="0"/>
              <a:t> via </a:t>
            </a:r>
            <a:r>
              <a:rPr lang="en-US" b="1" dirty="0"/>
              <a:t>collocation</a:t>
            </a:r>
            <a:r>
              <a:rPr lang="en-US" dirty="0"/>
              <a:t> works better than </a:t>
            </a:r>
            <a:r>
              <a:rPr lang="en-US" dirty="0" err="1"/>
              <a:t>gappy</a:t>
            </a:r>
            <a:r>
              <a:rPr lang="en-US" dirty="0"/>
              <a:t> POD</a:t>
            </a:r>
          </a:p>
          <a:p>
            <a:endParaRPr lang="en-US" sz="400" dirty="0"/>
          </a:p>
          <a:p>
            <a:endParaRPr lang="en-US" sz="400" dirty="0"/>
          </a:p>
          <a:p>
            <a:pPr marL="285750" indent="-285750">
              <a:buFont typeface="Arial" panose="020B0604020202020204" pitchFamily="34" charset="0"/>
              <a:buChar char="•"/>
            </a:pPr>
            <a:r>
              <a:rPr lang="en-US" dirty="0"/>
              <a:t>Schwarz can give </a:t>
            </a:r>
            <a:r>
              <a:rPr lang="en-US" b="1" dirty="0"/>
              <a:t>improved</a:t>
            </a:r>
            <a:r>
              <a:rPr lang="en-US" dirty="0"/>
              <a:t> </a:t>
            </a:r>
            <a:r>
              <a:rPr lang="en-US" b="1" dirty="0"/>
              <a:t>accuracy </a:t>
            </a:r>
            <a:r>
              <a:rPr lang="en-US" dirty="0"/>
              <a:t>relative to monolithic ROM</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dirty="0"/>
              <a:t>Achieving </a:t>
            </a:r>
            <a:r>
              <a:rPr lang="en-US" b="1" dirty="0"/>
              <a:t>cost-savings</a:t>
            </a:r>
            <a:r>
              <a:rPr lang="en-US" dirty="0"/>
              <a:t> </a:t>
            </a:r>
            <a:r>
              <a:rPr lang="en-US" dirty="0" err="1"/>
              <a:t>w.r.t.</a:t>
            </a:r>
            <a:r>
              <a:rPr lang="en-US" dirty="0"/>
              <a:t> monolithic FOM is WIP</a:t>
            </a:r>
          </a:p>
        </p:txBody>
      </p:sp>
      <p:pic>
        <p:nvPicPr>
          <p:cNvPr id="8" name="hyper_compare_contours_same_modes">
            <a:hlinkClick r:id="" action="ppaction://media"/>
            <a:extLst>
              <a:ext uri="{FF2B5EF4-FFF2-40B4-BE49-F238E27FC236}">
                <a16:creationId xmlns:a16="http://schemas.microsoft.com/office/drawing/2014/main" id="{4DDA4BC3-07C8-51EC-5EDD-DA61E1AB18B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4296" y="2333394"/>
            <a:ext cx="7215893" cy="2705960"/>
          </a:xfrm>
          <a:prstGeom prst="rect">
            <a:avLst/>
          </a:prstGeom>
        </p:spPr>
      </p:pic>
      <p:sp>
        <p:nvSpPr>
          <p:cNvPr id="9" name="TextBox 8">
            <a:extLst>
              <a:ext uri="{FF2B5EF4-FFF2-40B4-BE49-F238E27FC236}">
                <a16:creationId xmlns:a16="http://schemas.microsoft.com/office/drawing/2014/main" id="{8537F67E-E5A5-82DD-9CF2-339CCB34B00E}"/>
              </a:ext>
            </a:extLst>
          </p:cNvPr>
          <p:cNvSpPr txBox="1"/>
          <p:nvPr/>
        </p:nvSpPr>
        <p:spPr>
          <a:xfrm>
            <a:off x="109577" y="5188727"/>
            <a:ext cx="7552944" cy="584775"/>
          </a:xfrm>
          <a:prstGeom prst="rect">
            <a:avLst/>
          </a:prstGeom>
          <a:noFill/>
        </p:spPr>
        <p:txBody>
          <a:bodyPr wrap="square" rtlCol="0">
            <a:spAutoFit/>
          </a:bodyPr>
          <a:lstStyle/>
          <a:p>
            <a:pPr algn="ctr"/>
            <a:r>
              <a:rPr lang="en-US" sz="1600" i="1" dirty="0"/>
              <a:t>Movie above: </a:t>
            </a:r>
            <a:r>
              <a:rPr lang="en-US" sz="1600" dirty="0"/>
              <a:t>FOM (left), HROM (middle) and Schwarz All-HROM (right) solution.  HROMs have 5% sampling rate and 200 POD modes.</a:t>
            </a:r>
          </a:p>
        </p:txBody>
      </p:sp>
      <p:sp>
        <p:nvSpPr>
          <p:cNvPr id="6" name="TextBox 5">
            <a:extLst>
              <a:ext uri="{FF2B5EF4-FFF2-40B4-BE49-F238E27FC236}">
                <a16:creationId xmlns:a16="http://schemas.microsoft.com/office/drawing/2014/main" id="{19A26FA4-E4E8-F9A4-B89A-93543B35761B}"/>
              </a:ext>
            </a:extLst>
          </p:cNvPr>
          <p:cNvSpPr txBox="1"/>
          <p:nvPr/>
        </p:nvSpPr>
        <p:spPr>
          <a:xfrm>
            <a:off x="7453482" y="6215262"/>
            <a:ext cx="4738518" cy="584775"/>
          </a:xfrm>
          <a:prstGeom prst="rect">
            <a:avLst/>
          </a:prstGeom>
          <a:noFill/>
        </p:spPr>
        <p:txBody>
          <a:bodyPr wrap="square">
            <a:spAutoFit/>
          </a:bodyPr>
          <a:lstStyle/>
          <a:p>
            <a:pPr algn="ctr"/>
            <a:r>
              <a:rPr lang="en-US" sz="1600" i="1" dirty="0"/>
              <a:t>Figure above: </a:t>
            </a:r>
            <a:r>
              <a:rPr lang="en-US" sz="1600" dirty="0"/>
              <a:t>monolithic vs. decomposed HROM errors with 5% sampling rate no overlap.  </a:t>
            </a:r>
          </a:p>
        </p:txBody>
      </p:sp>
      <p:sp>
        <p:nvSpPr>
          <p:cNvPr id="10" name="TextBox 9">
            <a:extLst>
              <a:ext uri="{FF2B5EF4-FFF2-40B4-BE49-F238E27FC236}">
                <a16:creationId xmlns:a16="http://schemas.microsoft.com/office/drawing/2014/main" id="{6BD07650-76F2-3F42-4206-87C77C88F2D4}"/>
              </a:ext>
            </a:extLst>
          </p:cNvPr>
          <p:cNvSpPr txBox="1"/>
          <p:nvPr/>
        </p:nvSpPr>
        <p:spPr>
          <a:xfrm>
            <a:off x="1886158" y="5990569"/>
            <a:ext cx="3348999" cy="523220"/>
          </a:xfrm>
          <a:prstGeom prst="rect">
            <a:avLst/>
          </a:prstGeom>
          <a:solidFill>
            <a:srgbClr val="FFE6B3"/>
          </a:solidFill>
        </p:spPr>
        <p:txBody>
          <a:bodyPr wrap="square" rtlCol="0">
            <a:spAutoFit/>
          </a:bodyPr>
          <a:lstStyle/>
          <a:p>
            <a:endParaRPr lang="en-US" sz="400" b="1" i="1" dirty="0"/>
          </a:p>
          <a:p>
            <a:pPr algn="ctr"/>
            <a:r>
              <a:rPr lang="en-US" sz="2000" b="1" i="1" dirty="0"/>
              <a:t>Preliminary results (WIP)</a:t>
            </a:r>
          </a:p>
          <a:p>
            <a:endParaRPr lang="en-US" sz="400" b="1" i="1" dirty="0"/>
          </a:p>
        </p:txBody>
      </p:sp>
      <p:pic>
        <p:nvPicPr>
          <p:cNvPr id="13" name="Picture 12">
            <a:extLst>
              <a:ext uri="{FF2B5EF4-FFF2-40B4-BE49-F238E27FC236}">
                <a16:creationId xmlns:a16="http://schemas.microsoft.com/office/drawing/2014/main" id="{C8727954-9491-8ADD-6F7E-9AF28A9D02EC}"/>
              </a:ext>
            </a:extLst>
          </p:cNvPr>
          <p:cNvPicPr>
            <a:picLocks noChangeAspect="1"/>
          </p:cNvPicPr>
          <p:nvPr/>
        </p:nvPicPr>
        <p:blipFill>
          <a:blip r:embed="rId7"/>
          <a:stretch>
            <a:fillRect/>
          </a:stretch>
        </p:blipFill>
        <p:spPr>
          <a:xfrm>
            <a:off x="7881495" y="620214"/>
            <a:ext cx="3349000" cy="2492385"/>
          </a:xfrm>
          <a:prstGeom prst="rect">
            <a:avLst/>
          </a:prstGeom>
        </p:spPr>
      </p:pic>
      <p:sp>
        <p:nvSpPr>
          <p:cNvPr id="15" name="TextBox 14">
            <a:extLst>
              <a:ext uri="{FF2B5EF4-FFF2-40B4-BE49-F238E27FC236}">
                <a16:creationId xmlns:a16="http://schemas.microsoft.com/office/drawing/2014/main" id="{9A4E047E-8BA9-F97F-B0B2-1AB3F754A326}"/>
              </a:ext>
            </a:extLst>
          </p:cNvPr>
          <p:cNvSpPr txBox="1"/>
          <p:nvPr/>
        </p:nvSpPr>
        <p:spPr>
          <a:xfrm>
            <a:off x="7618225" y="3101599"/>
            <a:ext cx="4529479" cy="584775"/>
          </a:xfrm>
          <a:prstGeom prst="rect">
            <a:avLst/>
          </a:prstGeom>
          <a:noFill/>
        </p:spPr>
        <p:txBody>
          <a:bodyPr wrap="square">
            <a:spAutoFit/>
          </a:bodyPr>
          <a:lstStyle/>
          <a:p>
            <a:pPr algn="ctr"/>
            <a:r>
              <a:rPr lang="en-US" sz="1600" i="1" dirty="0"/>
              <a:t>Figure above: </a:t>
            </a:r>
            <a:r>
              <a:rPr lang="en-US" sz="1600" dirty="0"/>
              <a:t>collocation and </a:t>
            </a:r>
            <a:r>
              <a:rPr lang="en-US" sz="1600" dirty="0" err="1"/>
              <a:t>gappy</a:t>
            </a:r>
            <a:r>
              <a:rPr lang="en-US" sz="1600" dirty="0"/>
              <a:t> POD relative errors for K=200, 1% sampling rate.  </a:t>
            </a:r>
          </a:p>
        </p:txBody>
      </p:sp>
    </p:spTree>
    <p:extLst>
      <p:ext uri="{BB962C8B-B14F-4D97-AF65-F5344CB8AC3E}">
        <p14:creationId xmlns:p14="http://schemas.microsoft.com/office/powerpoint/2010/main" val="140784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13417" y="182237"/>
            <a:ext cx="7915056" cy="649182"/>
          </a:xfrm>
          <a:prstGeom prst="rect">
            <a:avLst/>
          </a:prstGeom>
          <a:solidFill>
            <a:schemeClr val="bg1"/>
          </a:solidFill>
        </p:spPr>
        <p:txBody>
          <a:bodyPr>
            <a:noAutofit/>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2800" dirty="0">
                <a:solidFill>
                  <a:schemeClr val="tx1"/>
                </a:solidFill>
                <a:latin typeface="Gill Sans MT" panose="020B0502020104020203" pitchFamily="34" charset="0"/>
              </a:rPr>
              <a:t>Quasistatic Solid Mechanics Formulation</a:t>
            </a:r>
          </a:p>
        </p:txBody>
      </p:sp>
      <p:sp>
        <p:nvSpPr>
          <p:cNvPr id="4" name="Slide Number Placeholder 3">
            <a:extLst>
              <a:ext uri="{FF2B5EF4-FFF2-40B4-BE49-F238E27FC236}">
                <a16:creationId xmlns:a16="http://schemas.microsoft.com/office/drawing/2014/main" id="{08CC152D-E1DD-4F19-AE0F-28F8A4C5A83F}"/>
              </a:ext>
            </a:extLst>
          </p:cNvPr>
          <p:cNvSpPr>
            <a:spLocks noGrp="1"/>
          </p:cNvSpPr>
          <p:nvPr>
            <p:ph type="sldNum" sz="quarter" idx="12"/>
          </p:nvPr>
        </p:nvSpPr>
        <p:spPr/>
        <p:txBody>
          <a:bodyPr/>
          <a:lstStyle/>
          <a:p>
            <a:fld id="{A5E55A7B-7854-E145-92D9-B491DF4BAE2D}" type="slidenum">
              <a:rPr lang="en-US" smtClean="0"/>
              <a:pPr/>
              <a:t>9</a:t>
            </a:fld>
            <a:endParaRPr lang="en-US" dirty="0"/>
          </a:p>
        </p:txBody>
      </p:sp>
      <p:sp>
        <p:nvSpPr>
          <p:cNvPr id="8" name="TextBox 7">
            <a:extLst>
              <a:ext uri="{FF2B5EF4-FFF2-40B4-BE49-F238E27FC236}">
                <a16:creationId xmlns:a16="http://schemas.microsoft.com/office/drawing/2014/main" id="{518A069B-17BD-418F-9558-884925656B84}"/>
              </a:ext>
            </a:extLst>
          </p:cNvPr>
          <p:cNvSpPr txBox="1"/>
          <p:nvPr/>
        </p:nvSpPr>
        <p:spPr>
          <a:xfrm>
            <a:off x="274649" y="846443"/>
            <a:ext cx="8044665" cy="400110"/>
          </a:xfrm>
          <a:prstGeom prst="rect">
            <a:avLst/>
          </a:prstGeom>
          <a:noFill/>
        </p:spPr>
        <p:txBody>
          <a:bodyPr wrap="square" rtlCol="0">
            <a:spAutoFit/>
          </a:bodyPr>
          <a:lstStyle/>
          <a:p>
            <a:pPr marL="285750" indent="-285750">
              <a:buFont typeface="Arial" panose="020B0604020202020204" pitchFamily="34" charset="0"/>
              <a:buChar char="•"/>
            </a:pPr>
            <a:r>
              <a:rPr lang="en-US" sz="2000" b="1" dirty="0">
                <a:cs typeface="Calibri" panose="020F0502020204030204" pitchFamily="34" charset="0"/>
              </a:rPr>
              <a:t>Energy functional </a:t>
            </a:r>
            <a:r>
              <a:rPr lang="en-US" sz="2000" dirty="0">
                <a:cs typeface="Calibri" panose="020F0502020204030204" pitchFamily="34" charset="0"/>
              </a:rPr>
              <a:t>defining weak form of the governing PDEs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ABFFCCD-3747-4B31-88C2-F1BBC48CFFFD}"/>
                  </a:ext>
                </a:extLst>
              </p:cNvPr>
              <p:cNvSpPr txBox="1"/>
              <p:nvPr/>
            </p:nvSpPr>
            <p:spPr>
              <a:xfrm>
                <a:off x="3642907" y="1428966"/>
                <a:ext cx="4359648" cy="737894"/>
              </a:xfrm>
              <a:prstGeom prst="rect">
                <a:avLst/>
              </a:prstGeom>
              <a:noFill/>
              <a:ln>
                <a:solidFill>
                  <a:schemeClr val="tx1"/>
                </a:solidFill>
              </a:ln>
            </p:spPr>
            <p:txBody>
              <a:bodyPr wrap="square" rtlCol="0">
                <a:spAutoFit/>
              </a:bodyPr>
              <a:lstStyle/>
              <a:p>
                <a:pPr/>
                <a14:m>
                  <m:oMathPara xmlns:m="http://schemas.openxmlformats.org/officeDocument/2006/math">
                    <m:oMathParaPr>
                      <m:jc m:val="center"/>
                    </m:oMathParaPr>
                    <m:oMath xmlns:m="http://schemas.openxmlformats.org/officeDocument/2006/math">
                      <m:r>
                        <m:rPr>
                          <m:sty m:val="p"/>
                        </m:rPr>
                        <a:rPr lang="el-GR" i="1">
                          <a:latin typeface="Cambria Math" panose="02040503050406030204" pitchFamily="18" charset="0"/>
                          <a:ea typeface="Cambria Math" panose="02040503050406030204" pitchFamily="18" charset="0"/>
                        </a:rPr>
                        <m:t>Φ</m:t>
                      </m:r>
                      <m:d>
                        <m:dPr>
                          <m:begChr m:val="["/>
                          <m:endChr m:val="]"/>
                          <m:ctrlPr>
                            <a:rPr lang="en-US" i="1">
                              <a:latin typeface="Cambria Math" panose="02040503050406030204" pitchFamily="18" charset="0"/>
                              <a:ea typeface="Cambria Math" panose="02040503050406030204" pitchFamily="18" charset="0"/>
                            </a:rPr>
                          </m:ctrlPr>
                        </m:dPr>
                        <m:e>
                          <m:r>
                            <a:rPr lang="en-US" b="1" i="1">
                              <a:latin typeface="Cambria Math" panose="02040503050406030204" pitchFamily="18" charset="0"/>
                              <a:ea typeface="Cambria Math" panose="02040503050406030204" pitchFamily="18" charset="0"/>
                            </a:rPr>
                            <m:t>𝝋</m:t>
                          </m:r>
                        </m:e>
                      </m:d>
                      <m:r>
                        <a:rPr lang="en-US" i="1">
                          <a:latin typeface="Cambria Math" panose="02040503050406030204" pitchFamily="18" charset="0"/>
                          <a:ea typeface="Cambria Math" panose="02040503050406030204" pitchFamily="18" charset="0"/>
                        </a:rPr>
                        <m:t>≔</m:t>
                      </m:r>
                      <m:nary>
                        <m:naryPr>
                          <m:ctrlPr>
                            <a:rPr lang="en-US" i="1">
                              <a:latin typeface="Cambria Math" panose="02040503050406030204" pitchFamily="18" charset="0"/>
                              <a:ea typeface="Cambria Math" panose="02040503050406030204" pitchFamily="18" charset="0"/>
                            </a:rPr>
                          </m:ctrlPr>
                        </m:naryPr>
                        <m:sub>
                          <m:r>
                            <m:rPr>
                              <m:sty m:val="p"/>
                              <m:brk m:alnAt="23"/>
                            </m:rPr>
                            <a:rPr lang="el-GR" i="1">
                              <a:latin typeface="Cambria Math" panose="02040503050406030204" pitchFamily="18" charset="0"/>
                              <a:ea typeface="Cambria Math" panose="02040503050406030204" pitchFamily="18" charset="0"/>
                            </a:rPr>
                            <m:t>Ω</m:t>
                          </m:r>
                        </m:sub>
                        <m:sup/>
                        <m:e>
                          <m:r>
                            <a:rPr lang="en-US" i="1">
                              <a:latin typeface="Cambria Math" panose="02040503050406030204" pitchFamily="18" charset="0"/>
                              <a:ea typeface="Cambria Math" panose="02040503050406030204" pitchFamily="18" charset="0"/>
                            </a:rPr>
                            <m:t>𝐴</m:t>
                          </m:r>
                          <m:d>
                            <m:dPr>
                              <m:ctrlPr>
                                <a:rPr lang="en-US" i="1">
                                  <a:latin typeface="Cambria Math" panose="02040503050406030204" pitchFamily="18" charset="0"/>
                                  <a:ea typeface="Cambria Math" panose="02040503050406030204" pitchFamily="18" charset="0"/>
                                </a:rPr>
                              </m:ctrlPr>
                            </m:dPr>
                            <m:e>
                              <m:r>
                                <a:rPr lang="en-US" b="1" i="1">
                                  <a:latin typeface="Cambria Math" panose="02040503050406030204" pitchFamily="18" charset="0"/>
                                  <a:ea typeface="Cambria Math" panose="02040503050406030204" pitchFamily="18" charset="0"/>
                                </a:rPr>
                                <m:t>𝑭</m:t>
                              </m:r>
                              <m:r>
                                <a:rPr lang="en-US" i="1">
                                  <a:latin typeface="Cambria Math" panose="02040503050406030204" pitchFamily="18" charset="0"/>
                                  <a:ea typeface="Cambria Math" panose="02040503050406030204" pitchFamily="18" charset="0"/>
                                </a:rPr>
                                <m:t>,</m:t>
                              </m:r>
                              <m:r>
                                <a:rPr lang="en-US" b="1" i="1">
                                  <a:latin typeface="Cambria Math" panose="02040503050406030204" pitchFamily="18" charset="0"/>
                                  <a:ea typeface="Cambria Math" panose="02040503050406030204" pitchFamily="18" charset="0"/>
                                </a:rPr>
                                <m:t>𝒁</m:t>
                              </m:r>
                            </m:e>
                          </m:d>
                          <m:r>
                            <a:rPr lang="en-US" i="1">
                              <a:latin typeface="Cambria Math" panose="02040503050406030204" pitchFamily="18" charset="0"/>
                              <a:ea typeface="Cambria Math" panose="02040503050406030204" pitchFamily="18" charset="0"/>
                            </a:rPr>
                            <m:t>𝑑𝑉</m:t>
                          </m:r>
                          <m:r>
                            <a:rPr lang="en-US" i="1">
                              <a:latin typeface="Cambria Math" panose="02040503050406030204" pitchFamily="18" charset="0"/>
                              <a:ea typeface="Cambria Math" panose="02040503050406030204" pitchFamily="18" charset="0"/>
                            </a:rPr>
                            <m:t>−</m:t>
                          </m:r>
                          <m:nary>
                            <m:naryPr>
                              <m:ctrlPr>
                                <a:rPr lang="en-US" i="1">
                                  <a:latin typeface="Cambria Math" panose="02040503050406030204" pitchFamily="18" charset="0"/>
                                  <a:ea typeface="Cambria Math" panose="02040503050406030204" pitchFamily="18" charset="0"/>
                                </a:rPr>
                              </m:ctrlPr>
                            </m:naryPr>
                            <m:sub>
                              <m:r>
                                <m:rPr>
                                  <m:sty m:val="p"/>
                                  <m:brk m:alnAt="23"/>
                                </m:rPr>
                                <a:rPr lang="el-GR" i="1">
                                  <a:latin typeface="Cambria Math" panose="02040503050406030204" pitchFamily="18" charset="0"/>
                                  <a:ea typeface="Cambria Math" panose="02040503050406030204" pitchFamily="18" charset="0"/>
                                </a:rPr>
                                <m:t>Ω</m:t>
                              </m:r>
                            </m:sub>
                            <m:sup/>
                            <m:e>
                              <m:r>
                                <a:rPr lang="en-US" i="1">
                                  <a:latin typeface="Cambria Math" panose="02040503050406030204" pitchFamily="18" charset="0"/>
                                  <a:ea typeface="Cambria Math" panose="02040503050406030204" pitchFamily="18" charset="0"/>
                                </a:rPr>
                                <m:t>𝜌</m:t>
                              </m:r>
                              <m:r>
                                <a:rPr lang="en-US" b="1" i="1">
                                  <a:latin typeface="Cambria Math" panose="02040503050406030204" pitchFamily="18" charset="0"/>
                                  <a:ea typeface="Cambria Math" panose="02040503050406030204" pitchFamily="18" charset="0"/>
                                </a:rPr>
                                <m:t>𝑩</m:t>
                              </m:r>
                              <m:r>
                                <a:rPr lang="en-US" i="1">
                                  <a:latin typeface="Cambria Math" panose="02040503050406030204" pitchFamily="18" charset="0"/>
                                  <a:ea typeface="Cambria Math" panose="02040503050406030204" pitchFamily="18" charset="0"/>
                                </a:rPr>
                                <m:t>∙</m:t>
                              </m:r>
                              <m:r>
                                <a:rPr lang="en-US" b="1" i="1">
                                  <a:latin typeface="Cambria Math" panose="02040503050406030204" pitchFamily="18" charset="0"/>
                                  <a:ea typeface="Cambria Math" panose="02040503050406030204" pitchFamily="18" charset="0"/>
                                </a:rPr>
                                <m:t>𝝋</m:t>
                              </m:r>
                              <m:r>
                                <a:rPr lang="en-US" i="1">
                                  <a:latin typeface="Cambria Math" panose="02040503050406030204" pitchFamily="18" charset="0"/>
                                  <a:ea typeface="Cambria Math" panose="02040503050406030204" pitchFamily="18" charset="0"/>
                                </a:rPr>
                                <m:t>𝑑𝑉</m:t>
                              </m:r>
                            </m:e>
                          </m:nary>
                        </m:e>
                      </m:nary>
                    </m:oMath>
                  </m:oMathPara>
                </a14:m>
                <a:endParaRPr lang="en-US" dirty="0"/>
              </a:p>
            </p:txBody>
          </p:sp>
        </mc:Choice>
        <mc:Fallback xmlns="">
          <p:sp>
            <p:nvSpPr>
              <p:cNvPr id="10" name="TextBox 9">
                <a:extLst>
                  <a:ext uri="{FF2B5EF4-FFF2-40B4-BE49-F238E27FC236}">
                    <a16:creationId xmlns:a16="http://schemas.microsoft.com/office/drawing/2014/main" id="{5ABFFCCD-3747-4B31-88C2-F1BBC48CFFFD}"/>
                  </a:ext>
                </a:extLst>
              </p:cNvPr>
              <p:cNvSpPr txBox="1">
                <a:spLocks noRot="1" noChangeAspect="1" noMove="1" noResize="1" noEditPoints="1" noAdjustHandles="1" noChangeArrowheads="1" noChangeShapeType="1" noTextEdit="1"/>
              </p:cNvSpPr>
              <p:nvPr/>
            </p:nvSpPr>
            <p:spPr>
              <a:xfrm>
                <a:off x="3642907" y="1428966"/>
                <a:ext cx="4359648" cy="737894"/>
              </a:xfrm>
              <a:prstGeom prst="rect">
                <a:avLst/>
              </a:prstGeom>
              <a:blipFill>
                <a:blip r:embed="rId3"/>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A2275AC-5C86-41F0-8605-B412EB2F81A2}"/>
                  </a:ext>
                </a:extLst>
              </p:cNvPr>
              <p:cNvSpPr txBox="1"/>
              <p:nvPr/>
            </p:nvSpPr>
            <p:spPr>
              <a:xfrm>
                <a:off x="990708" y="2299135"/>
                <a:ext cx="7780943" cy="1292662"/>
              </a:xfrm>
              <a:prstGeom prst="rect">
                <a:avLst/>
              </a:prstGeom>
              <a:noFill/>
            </p:spPr>
            <p:txBody>
              <a:bodyPr wrap="square" rtlCol="0">
                <a:spAutoFit/>
              </a:bodyPr>
              <a:lstStyle/>
              <a:p>
                <a:pPr marL="285750" indent="-285750">
                  <a:buFont typeface="Wingdings" panose="05000000000000000000" pitchFamily="2" charset="2"/>
                  <a:buChar char="Ø"/>
                </a:pPr>
                <a14:m>
                  <m:oMath xmlns:m="http://schemas.openxmlformats.org/officeDocument/2006/math">
                    <m:r>
                      <a:rPr lang="en-US" i="1" dirty="0" smtClean="0">
                        <a:latin typeface="Cambria Math" panose="02040503050406030204" pitchFamily="18" charset="0"/>
                        <a:cs typeface="Calibri" panose="020F0502020204030204" pitchFamily="34" charset="0"/>
                      </a:rPr>
                      <m:t>𝐴</m:t>
                    </m:r>
                    <m:r>
                      <a:rPr lang="en-US" i="1" dirty="0" smtClean="0">
                        <a:latin typeface="Cambria Math" panose="02040503050406030204" pitchFamily="18" charset="0"/>
                        <a:cs typeface="Calibri" panose="020F0502020204030204" pitchFamily="34" charset="0"/>
                      </a:rPr>
                      <m:t>(</m:t>
                    </m:r>
                    <m:r>
                      <a:rPr lang="en-US" b="1" i="1" dirty="0">
                        <a:latin typeface="Cambria Math" panose="02040503050406030204" pitchFamily="18" charset="0"/>
                        <a:cs typeface="Calibri" panose="020F0502020204030204" pitchFamily="34" charset="0"/>
                      </a:rPr>
                      <m:t>𝑭</m:t>
                    </m:r>
                    <m:r>
                      <a:rPr lang="en-US" i="1" dirty="0">
                        <a:latin typeface="Cambria Math" panose="02040503050406030204" pitchFamily="18" charset="0"/>
                        <a:cs typeface="Calibri" panose="020F0502020204030204" pitchFamily="34" charset="0"/>
                      </a:rPr>
                      <m:t>,</m:t>
                    </m:r>
                    <m:r>
                      <a:rPr lang="en-US" b="1" i="1" dirty="0">
                        <a:latin typeface="Cambria Math" panose="02040503050406030204" pitchFamily="18" charset="0"/>
                        <a:cs typeface="Calibri" panose="020F0502020204030204" pitchFamily="34" charset="0"/>
                      </a:rPr>
                      <m:t>𝒁</m:t>
                    </m:r>
                    <m:r>
                      <a:rPr lang="en-US" i="1" dirty="0">
                        <a:latin typeface="Cambria Math" panose="02040503050406030204" pitchFamily="18" charset="0"/>
                        <a:cs typeface="Calibri" panose="020F0502020204030204" pitchFamily="34" charset="0"/>
                      </a:rPr>
                      <m:t>)</m:t>
                    </m:r>
                  </m:oMath>
                </a14:m>
                <a:r>
                  <a:rPr lang="en-US" dirty="0">
                    <a:cs typeface="Calibri" panose="020F0502020204030204" pitchFamily="34" charset="0"/>
                  </a:rPr>
                  <a:t>: Helmholtz free-energy density</a:t>
                </a:r>
              </a:p>
              <a:p>
                <a:pPr marL="285750" indent="-285750">
                  <a:buFont typeface="Wingdings" panose="05000000000000000000" pitchFamily="2" charset="2"/>
                  <a:buChar char="Ø"/>
                </a:pPr>
                <a:endParaRPr lang="en-US" sz="200" dirty="0">
                  <a:cs typeface="Calibri" panose="020F0502020204030204" pitchFamily="34" charset="0"/>
                </a:endParaRPr>
              </a:p>
              <a:p>
                <a:pPr marL="285750" indent="-285750">
                  <a:buFont typeface="Wingdings" panose="05000000000000000000" pitchFamily="2" charset="2"/>
                  <a:buChar char="Ø"/>
                </a:pPr>
                <a14:m>
                  <m:oMath xmlns:m="http://schemas.openxmlformats.org/officeDocument/2006/math">
                    <m:r>
                      <a:rPr lang="en-US" b="1" i="1" dirty="0">
                        <a:latin typeface="Cambria Math" panose="02040503050406030204" pitchFamily="18" charset="0"/>
                        <a:cs typeface="Calibri" panose="020F0502020204030204" pitchFamily="34" charset="0"/>
                      </a:rPr>
                      <m:t>𝑭</m:t>
                    </m:r>
                    <m:r>
                      <a:rPr lang="en-US" i="1" dirty="0">
                        <a:latin typeface="Cambria Math" panose="02040503050406030204" pitchFamily="18" charset="0"/>
                        <a:cs typeface="Calibri" panose="020F0502020204030204" pitchFamily="34" charset="0"/>
                      </a:rPr>
                      <m:t>:=</m:t>
                    </m:r>
                    <m:r>
                      <a:rPr lang="en-US" i="1" dirty="0">
                        <a:latin typeface="Cambria Math" panose="02040503050406030204" pitchFamily="18" charset="0"/>
                        <a:ea typeface="Cambria Math" panose="02040503050406030204" pitchFamily="18" charset="0"/>
                        <a:cs typeface="Calibri" panose="020F0502020204030204" pitchFamily="34" charset="0"/>
                      </a:rPr>
                      <m:t>𝛻</m:t>
                    </m:r>
                    <m:r>
                      <a:rPr lang="en-US" b="1" i="1">
                        <a:latin typeface="Cambria Math" panose="02040503050406030204" pitchFamily="18" charset="0"/>
                        <a:ea typeface="Cambria Math" panose="02040503050406030204" pitchFamily="18" charset="0"/>
                      </a:rPr>
                      <m:t>𝝋</m:t>
                    </m:r>
                    <m:r>
                      <a:rPr lang="en-US">
                        <a:latin typeface="Cambria Math" panose="02040503050406030204" pitchFamily="18" charset="0"/>
                        <a:ea typeface="Cambria Math" panose="02040503050406030204" pitchFamily="18" charset="0"/>
                      </a:rPr>
                      <m:t>:</m:t>
                    </m:r>
                  </m:oMath>
                </a14:m>
                <a:r>
                  <a:rPr lang="en-US" b="1" dirty="0">
                    <a:cs typeface="Calibri" panose="020F0502020204030204" pitchFamily="34" charset="0"/>
                  </a:rPr>
                  <a:t> </a:t>
                </a:r>
                <a:r>
                  <a:rPr lang="en-US" dirty="0">
                    <a:cs typeface="Calibri" panose="020F0502020204030204" pitchFamily="34" charset="0"/>
                  </a:rPr>
                  <a:t>deformation gradient</a:t>
                </a:r>
              </a:p>
              <a:p>
                <a:pPr marL="285750" indent="-285750">
                  <a:buFont typeface="Wingdings" panose="05000000000000000000" pitchFamily="2" charset="2"/>
                  <a:buChar char="Ø"/>
                </a:pPr>
                <a:endParaRPr lang="en-US" sz="200" b="1" dirty="0">
                  <a:cs typeface="Calibri" panose="020F0502020204030204" pitchFamily="34" charset="0"/>
                </a:endParaRPr>
              </a:p>
              <a:p>
                <a:pPr marL="285750" indent="-285750">
                  <a:buFont typeface="Wingdings" panose="05000000000000000000" pitchFamily="2" charset="2"/>
                  <a:buChar char="Ø"/>
                </a:pPr>
                <a14:m>
                  <m:oMath xmlns:m="http://schemas.openxmlformats.org/officeDocument/2006/math">
                    <m:r>
                      <a:rPr lang="en-US" b="1" i="1" dirty="0">
                        <a:latin typeface="Cambria Math" panose="02040503050406030204" pitchFamily="18" charset="0"/>
                        <a:cs typeface="Calibri" panose="020F0502020204030204" pitchFamily="34" charset="0"/>
                      </a:rPr>
                      <m:t>𝒁</m:t>
                    </m:r>
                  </m:oMath>
                </a14:m>
                <a:r>
                  <a:rPr lang="en-US" dirty="0">
                    <a:cs typeface="Calibri" panose="020F0502020204030204" pitchFamily="34" charset="0"/>
                  </a:rPr>
                  <a:t>: collection of internal variables (for plastic materials) </a:t>
                </a:r>
              </a:p>
              <a:p>
                <a:pPr marL="285750" indent="-285750">
                  <a:buFont typeface="Wingdings" panose="05000000000000000000" pitchFamily="2" charset="2"/>
                  <a:buChar char="Ø"/>
                </a:pPr>
                <a:endParaRPr lang="en-US" sz="200" dirty="0">
                  <a:cs typeface="Calibri" panose="020F0502020204030204" pitchFamily="34" charset="0"/>
                </a:endParaRPr>
              </a:p>
              <a:p>
                <a:pPr marL="285750" indent="-285750">
                  <a:buFont typeface="Wingdings" panose="05000000000000000000" pitchFamily="2" charset="2"/>
                  <a:buChar char="Ø"/>
                </a:pPr>
                <a14:m>
                  <m:oMath xmlns:m="http://schemas.openxmlformats.org/officeDocument/2006/math">
                    <m:r>
                      <a:rPr lang="en-US" i="1">
                        <a:latin typeface="Cambria Math" panose="02040503050406030204" pitchFamily="18" charset="0"/>
                        <a:ea typeface="Cambria Math" panose="02040503050406030204" pitchFamily="18" charset="0"/>
                      </a:rPr>
                      <m:t>𝜌</m:t>
                    </m:r>
                  </m:oMath>
                </a14:m>
                <a:r>
                  <a:rPr lang="en-US" dirty="0">
                    <a:cs typeface="Calibri" panose="020F0502020204030204" pitchFamily="34" charset="0"/>
                  </a:rPr>
                  <a:t>: density, </a:t>
                </a:r>
                <a14:m>
                  <m:oMath xmlns:m="http://schemas.openxmlformats.org/officeDocument/2006/math">
                    <m:r>
                      <a:rPr lang="en-US" b="1" i="1" dirty="0">
                        <a:latin typeface="Cambria Math" panose="02040503050406030204" pitchFamily="18" charset="0"/>
                        <a:cs typeface="Calibri" panose="020F0502020204030204" pitchFamily="34" charset="0"/>
                      </a:rPr>
                      <m:t>𝑩</m:t>
                    </m:r>
                  </m:oMath>
                </a14:m>
                <a:r>
                  <a:rPr lang="en-US" dirty="0">
                    <a:cs typeface="Calibri" panose="020F0502020204030204" pitchFamily="34" charset="0"/>
                  </a:rPr>
                  <a:t>: body force, </a:t>
                </a:r>
                <a14:m>
                  <m:oMath xmlns:m="http://schemas.openxmlformats.org/officeDocument/2006/math">
                    <m:r>
                      <a:rPr lang="en-US" b="1" i="1" smtClean="0">
                        <a:latin typeface="Cambria Math" panose="02040503050406030204" pitchFamily="18" charset="0"/>
                        <a:cs typeface="Calibri" panose="020F0502020204030204" pitchFamily="34" charset="0"/>
                      </a:rPr>
                      <m:t>𝑷</m:t>
                    </m:r>
                    <m:r>
                      <a:rPr lang="en-US" b="0" i="1" smtClean="0">
                        <a:latin typeface="Cambria Math" panose="02040503050406030204" pitchFamily="18" charset="0"/>
                        <a:cs typeface="Calibri" panose="020F0502020204030204" pitchFamily="34" charset="0"/>
                      </a:rPr>
                      <m:t>=</m:t>
                    </m:r>
                    <m:r>
                      <a:rPr lang="en-US" b="0" i="1" smtClean="0">
                        <a:latin typeface="Cambria Math" panose="02040503050406030204" pitchFamily="18" charset="0"/>
                        <a:ea typeface="Cambria Math" panose="02040503050406030204" pitchFamily="18" charset="0"/>
                        <a:cs typeface="Calibri" panose="020F0502020204030204" pitchFamily="34" charset="0"/>
                      </a:rPr>
                      <m:t>𝜕</m:t>
                    </m:r>
                    <m:r>
                      <a:rPr lang="en-US" b="0" i="1" smtClean="0">
                        <a:latin typeface="Cambria Math" panose="02040503050406030204" pitchFamily="18" charset="0"/>
                        <a:ea typeface="Cambria Math" panose="02040503050406030204" pitchFamily="18" charset="0"/>
                        <a:cs typeface="Calibri" panose="020F0502020204030204" pitchFamily="34" charset="0"/>
                      </a:rPr>
                      <m:t>𝐴</m:t>
                    </m:r>
                    <m:r>
                      <a:rPr lang="en-US" b="0" i="1" smtClean="0">
                        <a:latin typeface="Cambria Math" panose="02040503050406030204" pitchFamily="18" charset="0"/>
                        <a:ea typeface="Cambria Math" panose="02040503050406030204" pitchFamily="18" charset="0"/>
                        <a:cs typeface="Calibri" panose="020F0502020204030204" pitchFamily="34" charset="0"/>
                      </a:rPr>
                      <m:t>/</m:t>
                    </m:r>
                    <m:r>
                      <a:rPr lang="en-US" b="0" i="1" smtClean="0">
                        <a:latin typeface="Cambria Math" panose="02040503050406030204" pitchFamily="18" charset="0"/>
                        <a:ea typeface="Cambria Math" panose="02040503050406030204" pitchFamily="18" charset="0"/>
                        <a:cs typeface="Calibri" panose="020F0502020204030204" pitchFamily="34" charset="0"/>
                      </a:rPr>
                      <m:t>𝜕</m:t>
                    </m:r>
                    <m:r>
                      <a:rPr lang="en-US" b="1" i="1" smtClean="0">
                        <a:latin typeface="Cambria Math" panose="02040503050406030204" pitchFamily="18" charset="0"/>
                        <a:ea typeface="Cambria Math" panose="02040503050406030204" pitchFamily="18" charset="0"/>
                        <a:cs typeface="Calibri" panose="020F0502020204030204" pitchFamily="34" charset="0"/>
                      </a:rPr>
                      <m:t>𝑭</m:t>
                    </m:r>
                  </m:oMath>
                </a14:m>
                <a:r>
                  <a:rPr lang="en-US" dirty="0">
                    <a:cs typeface="Calibri" panose="020F0502020204030204" pitchFamily="34" charset="0"/>
                  </a:rPr>
                  <a:t>: </a:t>
                </a:r>
                <a:r>
                  <a:rPr lang="en-US" dirty="0" err="1">
                    <a:cs typeface="Calibri" panose="020F0502020204030204" pitchFamily="34" charset="0"/>
                  </a:rPr>
                  <a:t>Piola</a:t>
                </a:r>
                <a:r>
                  <a:rPr lang="en-US" dirty="0">
                    <a:cs typeface="Calibri" panose="020F0502020204030204" pitchFamily="34" charset="0"/>
                  </a:rPr>
                  <a:t>-Kirchhoff stress</a:t>
                </a:r>
              </a:p>
            </p:txBody>
          </p:sp>
        </mc:Choice>
        <mc:Fallback xmlns="">
          <p:sp>
            <p:nvSpPr>
              <p:cNvPr id="13" name="TextBox 12">
                <a:extLst>
                  <a:ext uri="{FF2B5EF4-FFF2-40B4-BE49-F238E27FC236}">
                    <a16:creationId xmlns:a16="http://schemas.microsoft.com/office/drawing/2014/main" id="{7A2275AC-5C86-41F0-8605-B412EB2F81A2}"/>
                  </a:ext>
                </a:extLst>
              </p:cNvPr>
              <p:cNvSpPr txBox="1">
                <a:spLocks noRot="1" noChangeAspect="1" noMove="1" noResize="1" noEditPoints="1" noAdjustHandles="1" noChangeArrowheads="1" noChangeShapeType="1" noTextEdit="1"/>
              </p:cNvSpPr>
              <p:nvPr/>
            </p:nvSpPr>
            <p:spPr>
              <a:xfrm>
                <a:off x="990708" y="2299135"/>
                <a:ext cx="7780943" cy="1292662"/>
              </a:xfrm>
              <a:prstGeom prst="rect">
                <a:avLst/>
              </a:prstGeom>
              <a:blipFill>
                <a:blip r:embed="rId4"/>
                <a:stretch>
                  <a:fillRect l="-549" t="-2830" b="-61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4A65A03-1552-44CF-9E4A-892761E1425B}"/>
                  </a:ext>
                </a:extLst>
              </p:cNvPr>
              <p:cNvSpPr txBox="1"/>
              <p:nvPr/>
            </p:nvSpPr>
            <p:spPr>
              <a:xfrm>
                <a:off x="274649" y="3702082"/>
                <a:ext cx="8202184" cy="400110"/>
              </a:xfrm>
              <a:prstGeom prst="rect">
                <a:avLst/>
              </a:prstGeom>
              <a:noFill/>
            </p:spPr>
            <p:txBody>
              <a:bodyPr wrap="square" rtlCol="0">
                <a:spAutoFit/>
              </a:bodyPr>
              <a:lstStyle/>
              <a:p>
                <a:pPr marL="285750" indent="-285750">
                  <a:buFont typeface="Arial" panose="020B0604020202020204" pitchFamily="34" charset="0"/>
                  <a:buChar char="•"/>
                </a:pPr>
                <a:r>
                  <a:rPr lang="en-US" sz="2000" b="1" dirty="0">
                    <a:cs typeface="Calibri" panose="020F0502020204030204" pitchFamily="34" charset="0"/>
                  </a:rPr>
                  <a:t>Euler-Lagrange equations</a:t>
                </a:r>
                <a:r>
                  <a:rPr lang="en-US" sz="2000" dirty="0">
                    <a:cs typeface="Calibri" panose="020F0502020204030204" pitchFamily="34" charset="0"/>
                  </a:rPr>
                  <a:t>, obtained by minimizing </a:t>
                </a:r>
                <a14:m>
                  <m:oMath xmlns:m="http://schemas.openxmlformats.org/officeDocument/2006/math">
                    <m:r>
                      <m:rPr>
                        <m:sty m:val="p"/>
                      </m:rPr>
                      <a:rPr lang="el-GR" sz="2000" i="1">
                        <a:latin typeface="Cambria Math" panose="02040503050406030204" pitchFamily="18" charset="0"/>
                        <a:ea typeface="Cambria Math" panose="02040503050406030204" pitchFamily="18" charset="0"/>
                      </a:rPr>
                      <m:t>Φ</m:t>
                    </m:r>
                    <m:d>
                      <m:dPr>
                        <m:begChr m:val="["/>
                        <m:endChr m:val="]"/>
                        <m:ctrlPr>
                          <a:rPr lang="en-US" sz="2000" i="1">
                            <a:latin typeface="Cambria Math" panose="02040503050406030204" pitchFamily="18" charset="0"/>
                            <a:ea typeface="Cambria Math" panose="02040503050406030204" pitchFamily="18" charset="0"/>
                          </a:rPr>
                        </m:ctrlPr>
                      </m:dPr>
                      <m:e>
                        <m:r>
                          <a:rPr lang="en-US" sz="2000" b="1" i="1">
                            <a:latin typeface="Cambria Math" panose="02040503050406030204" pitchFamily="18" charset="0"/>
                            <a:ea typeface="Cambria Math" panose="02040503050406030204" pitchFamily="18" charset="0"/>
                          </a:rPr>
                          <m:t>𝝋</m:t>
                        </m:r>
                      </m:e>
                    </m:d>
                  </m:oMath>
                </a14:m>
                <a:r>
                  <a:rPr lang="en-US" sz="2000" dirty="0">
                    <a:cs typeface="Calibri" panose="020F0502020204030204" pitchFamily="34" charset="0"/>
                  </a:rPr>
                  <a:t>: </a:t>
                </a:r>
              </a:p>
            </p:txBody>
          </p:sp>
        </mc:Choice>
        <mc:Fallback xmlns="">
          <p:sp>
            <p:nvSpPr>
              <p:cNvPr id="14" name="TextBox 13">
                <a:extLst>
                  <a:ext uri="{FF2B5EF4-FFF2-40B4-BE49-F238E27FC236}">
                    <a16:creationId xmlns:a16="http://schemas.microsoft.com/office/drawing/2014/main" id="{C4A65A03-1552-44CF-9E4A-892761E1425B}"/>
                  </a:ext>
                </a:extLst>
              </p:cNvPr>
              <p:cNvSpPr txBox="1">
                <a:spLocks noRot="1" noChangeAspect="1" noMove="1" noResize="1" noEditPoints="1" noAdjustHandles="1" noChangeArrowheads="1" noChangeShapeType="1" noTextEdit="1"/>
              </p:cNvSpPr>
              <p:nvPr/>
            </p:nvSpPr>
            <p:spPr>
              <a:xfrm>
                <a:off x="274649" y="3702082"/>
                <a:ext cx="8202184" cy="400110"/>
              </a:xfrm>
              <a:prstGeom prst="rect">
                <a:avLst/>
              </a:prstGeom>
              <a:blipFill>
                <a:blip r:embed="rId5"/>
                <a:stretch>
                  <a:fillRect l="-669" t="-9091" b="-242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7416FC8B-9D26-4B30-A1FE-DE08F8265CFF}"/>
                  </a:ext>
                </a:extLst>
              </p:cNvPr>
              <p:cNvSpPr txBox="1"/>
              <p:nvPr/>
            </p:nvSpPr>
            <p:spPr>
              <a:xfrm>
                <a:off x="274649" y="4411670"/>
                <a:ext cx="11603315"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cs typeface="Calibri" panose="020F0502020204030204" pitchFamily="34" charset="0"/>
                  </a:rPr>
                  <a:t>Quasistatics solves </a:t>
                </a:r>
                <a:r>
                  <a:rPr lang="en-US" sz="2000" b="1" dirty="0">
                    <a:cs typeface="Calibri" panose="020F0502020204030204" pitchFamily="34" charset="0"/>
                  </a:rPr>
                  <a:t>sequence of problems </a:t>
                </a:r>
                <a:r>
                  <a:rPr lang="en-US" sz="2000" dirty="0">
                    <a:cs typeface="Calibri" panose="020F0502020204030204" pitchFamily="34" charset="0"/>
                  </a:rPr>
                  <a:t>in which loading (body force) </a:t>
                </a:r>
                <a14:m>
                  <m:oMath xmlns:m="http://schemas.openxmlformats.org/officeDocument/2006/math">
                    <m:r>
                      <a:rPr lang="en-US" sz="2000" b="1" i="1" dirty="0">
                        <a:latin typeface="Cambria Math" panose="02040503050406030204" pitchFamily="18" charset="0"/>
                        <a:cs typeface="Calibri" panose="020F0502020204030204" pitchFamily="34" charset="0"/>
                      </a:rPr>
                      <m:t>𝑩</m:t>
                    </m:r>
                  </m:oMath>
                </a14:m>
                <a:r>
                  <a:rPr lang="en-US" sz="2000" dirty="0">
                    <a:cs typeface="Calibri" panose="020F0502020204030204" pitchFamily="34" charset="0"/>
                  </a:rPr>
                  <a:t> is incremented </a:t>
                </a:r>
                <a:r>
                  <a:rPr lang="en-US" sz="2000" b="1" dirty="0" err="1">
                    <a:cs typeface="Calibri" panose="020F0502020204030204" pitchFamily="34" charset="0"/>
                  </a:rPr>
                  <a:t>quasistatically</a:t>
                </a:r>
                <a:r>
                  <a:rPr lang="en-US" sz="2000" dirty="0">
                    <a:cs typeface="Calibri" panose="020F0502020204030204" pitchFamily="34" charset="0"/>
                  </a:rPr>
                  <a:t> </a:t>
                </a:r>
                <a:r>
                  <a:rPr lang="en-US" sz="2000" dirty="0" err="1">
                    <a:cs typeface="Calibri" panose="020F0502020204030204" pitchFamily="34" charset="0"/>
                  </a:rPr>
                  <a:t>w.r.t.</a:t>
                </a:r>
                <a:r>
                  <a:rPr lang="en-US" sz="2000" dirty="0">
                    <a:cs typeface="Calibri" panose="020F0502020204030204" pitchFamily="34" charset="0"/>
                  </a:rPr>
                  <a:t>  </a:t>
                </a:r>
                <a:r>
                  <a:rPr lang="en-US" sz="2000" b="1" dirty="0">
                    <a:cs typeface="Calibri" panose="020F0502020204030204" pitchFamily="34" charset="0"/>
                  </a:rPr>
                  <a:t>pseudo time </a:t>
                </a:r>
                <a14:m>
                  <m:oMath xmlns:m="http://schemas.openxmlformats.org/officeDocument/2006/math">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𝑡</m:t>
                        </m:r>
                      </m:e>
                      <m:sub>
                        <m:r>
                          <a:rPr lang="en-US" sz="2000" i="1">
                            <a:latin typeface="Cambria Math" panose="02040503050406030204" pitchFamily="18" charset="0"/>
                            <a:ea typeface="Cambria Math" panose="02040503050406030204" pitchFamily="18" charset="0"/>
                          </a:rPr>
                          <m:t>𝑖</m:t>
                        </m:r>
                      </m:sub>
                    </m:sSub>
                  </m:oMath>
                </a14:m>
                <a:r>
                  <a:rPr lang="en-US" sz="2000" dirty="0">
                    <a:cs typeface="Calibri" panose="020F0502020204030204" pitchFamily="34" charset="0"/>
                  </a:rPr>
                  <a:t>:</a:t>
                </a:r>
              </a:p>
            </p:txBody>
          </p:sp>
        </mc:Choice>
        <mc:Fallback xmlns="">
          <p:sp>
            <p:nvSpPr>
              <p:cNvPr id="18" name="TextBox 17">
                <a:extLst>
                  <a:ext uri="{FF2B5EF4-FFF2-40B4-BE49-F238E27FC236}">
                    <a16:creationId xmlns:a16="http://schemas.microsoft.com/office/drawing/2014/main" id="{7416FC8B-9D26-4B30-A1FE-DE08F8265CFF}"/>
                  </a:ext>
                </a:extLst>
              </p:cNvPr>
              <p:cNvSpPr txBox="1">
                <a:spLocks noRot="1" noChangeAspect="1" noMove="1" noResize="1" noEditPoints="1" noAdjustHandles="1" noChangeArrowheads="1" noChangeShapeType="1" noTextEdit="1"/>
              </p:cNvSpPr>
              <p:nvPr/>
            </p:nvSpPr>
            <p:spPr>
              <a:xfrm>
                <a:off x="274649" y="4411670"/>
                <a:ext cx="11603315" cy="707886"/>
              </a:xfrm>
              <a:prstGeom prst="rect">
                <a:avLst/>
              </a:prstGeom>
              <a:blipFill>
                <a:blip r:embed="rId6"/>
                <a:stretch>
                  <a:fillRect l="-473" t="-6034" b="-137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EC822FEA-39CE-4379-B30E-937DD0FDE6C8}"/>
                  </a:ext>
                </a:extLst>
              </p:cNvPr>
              <p:cNvSpPr txBox="1"/>
              <p:nvPr/>
            </p:nvSpPr>
            <p:spPr>
              <a:xfrm>
                <a:off x="1626104" y="5429034"/>
                <a:ext cx="8939792" cy="1015663"/>
              </a:xfrm>
              <a:prstGeom prst="rect">
                <a:avLst/>
              </a:prstGeom>
              <a:solidFill>
                <a:srgbClr val="CCFFCC"/>
              </a:solidFill>
              <a:ln w="28575">
                <a:noFill/>
              </a:ln>
            </p:spPr>
            <p:txBody>
              <a:bodyPr wrap="square" rtlCol="0">
                <a:spAutoFit/>
              </a:bodyPr>
              <a:lstStyle/>
              <a:p>
                <a:r>
                  <a:rPr lang="en-US" sz="2000" dirty="0">
                    <a:cs typeface="Calibri" panose="020F0502020204030204" pitchFamily="34" charset="0"/>
                  </a:rPr>
                  <a:t>For </a:t>
                </a:r>
                <a14:m>
                  <m:oMath xmlns:m="http://schemas.openxmlformats.org/officeDocument/2006/math">
                    <m:r>
                      <a:rPr lang="en-US" sz="2000" i="1" dirty="0">
                        <a:latin typeface="Cambria Math" panose="02040503050406030204" pitchFamily="18" charset="0"/>
                        <a:cs typeface="Calibri" panose="020F0502020204030204" pitchFamily="34" charset="0"/>
                      </a:rPr>
                      <m:t>𝑖</m:t>
                    </m:r>
                    <m:r>
                      <a:rPr lang="en-US" sz="2000" i="1" dirty="0">
                        <a:latin typeface="Cambria Math" panose="02040503050406030204" pitchFamily="18" charset="0"/>
                        <a:cs typeface="Calibri" panose="020F0502020204030204" pitchFamily="34" charset="0"/>
                      </a:rPr>
                      <m:t>=1, …, </m:t>
                    </m:r>
                    <m:r>
                      <a:rPr lang="en-US" sz="2000" i="1" dirty="0">
                        <a:latin typeface="Cambria Math" panose="02040503050406030204" pitchFamily="18" charset="0"/>
                        <a:cs typeface="Calibri" panose="020F0502020204030204" pitchFamily="34" charset="0"/>
                      </a:rPr>
                      <m:t>𝑛</m:t>
                    </m:r>
                  </m:oMath>
                </a14:m>
                <a:endParaRPr lang="en-US" sz="2000" dirty="0">
                  <a:cs typeface="Calibri" panose="020F0502020204030204" pitchFamily="34" charset="0"/>
                </a:endParaRPr>
              </a:p>
              <a:p>
                <a:r>
                  <a:rPr lang="en-US" sz="2000" dirty="0">
                    <a:cs typeface="Calibri" panose="020F0502020204030204" pitchFamily="34" charset="0"/>
                  </a:rPr>
                  <a:t>   Solve </a:t>
                </a:r>
                <a14:m>
                  <m:oMath xmlns:m="http://schemas.openxmlformats.org/officeDocument/2006/math">
                    <m:r>
                      <m:rPr>
                        <m:sty m:val="p"/>
                      </m:rPr>
                      <a:rPr lang="en-US" sz="2000" dirty="0">
                        <a:latin typeface="Cambria Math" panose="02040503050406030204" pitchFamily="18" charset="0"/>
                      </a:rPr>
                      <m:t>Div</m:t>
                    </m:r>
                    <m:r>
                      <a:rPr lang="en-US" sz="2000" i="1" dirty="0">
                        <a:latin typeface="Cambria Math" panose="02040503050406030204" pitchFamily="18" charset="0"/>
                      </a:rPr>
                      <m:t> </m:t>
                    </m:r>
                    <m:r>
                      <a:rPr lang="en-US" sz="2000" b="1" i="1" dirty="0">
                        <a:latin typeface="Cambria Math" panose="02040503050406030204" pitchFamily="18" charset="0"/>
                      </a:rPr>
                      <m:t>𝑷</m:t>
                    </m:r>
                    <m:r>
                      <a:rPr lang="en-US" sz="2000" dirty="0">
                        <a:latin typeface="Cambria Math" panose="02040503050406030204" pitchFamily="18" charset="0"/>
                      </a:rPr>
                      <m:t>+</m:t>
                    </m:r>
                    <m:r>
                      <a:rPr lang="en-US" sz="2000" i="1">
                        <a:latin typeface="Cambria Math" panose="02040503050406030204" pitchFamily="18" charset="0"/>
                        <a:ea typeface="Cambria Math" panose="02040503050406030204" pitchFamily="18" charset="0"/>
                      </a:rPr>
                      <m:t>𝜌</m:t>
                    </m:r>
                    <m:r>
                      <a:rPr lang="en-US" sz="2000" b="1" i="1">
                        <a:latin typeface="Cambria Math" panose="02040503050406030204" pitchFamily="18" charset="0"/>
                        <a:ea typeface="Cambria Math" panose="02040503050406030204" pitchFamily="18" charset="0"/>
                      </a:rPr>
                      <m:t>𝑩</m:t>
                    </m:r>
                    <m:r>
                      <a:rPr lang="en-US" sz="2000" b="1"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𝑡</m:t>
                        </m:r>
                      </m:e>
                      <m:sub>
                        <m:r>
                          <a:rPr lang="en-US" sz="2000" i="1">
                            <a:latin typeface="Cambria Math" panose="02040503050406030204" pitchFamily="18" charset="0"/>
                            <a:ea typeface="Cambria Math" panose="02040503050406030204" pitchFamily="18" charset="0"/>
                          </a:rPr>
                          <m:t>𝑖</m:t>
                        </m:r>
                      </m:sub>
                    </m:sSub>
                    <m:r>
                      <a:rPr lang="en-US" sz="2000" b="1" i="1">
                        <a:latin typeface="Cambria Math" panose="02040503050406030204" pitchFamily="18" charset="0"/>
                        <a:ea typeface="Cambria Math" panose="02040503050406030204" pitchFamily="18" charset="0"/>
                      </a:rPr>
                      <m:t>)=</m:t>
                    </m:r>
                    <m:r>
                      <a:rPr lang="en-US" sz="2000" b="1" i="1">
                        <a:latin typeface="Cambria Math" panose="02040503050406030204" pitchFamily="18" charset="0"/>
                        <a:ea typeface="Cambria Math" panose="02040503050406030204" pitchFamily="18" charset="0"/>
                      </a:rPr>
                      <m:t>𝟎</m:t>
                    </m:r>
                  </m:oMath>
                </a14:m>
                <a:r>
                  <a:rPr lang="en-US" sz="2000" dirty="0"/>
                  <a:t> </a:t>
                </a:r>
                <a:r>
                  <a:rPr lang="en-US" sz="2000" dirty="0">
                    <a:cs typeface="Calibri" panose="020F0502020204030204" pitchFamily="34" charset="0"/>
                  </a:rPr>
                  <a:t>with appropriate boundary conditions (BCs)</a:t>
                </a:r>
              </a:p>
              <a:p>
                <a:r>
                  <a:rPr lang="en-US" sz="2000" dirty="0"/>
                  <a:t>   </a:t>
                </a:r>
                <a:r>
                  <a:rPr lang="en-US" sz="2000" dirty="0">
                    <a:cs typeface="Calibri" panose="020F0502020204030204" pitchFamily="34" charset="0"/>
                  </a:rPr>
                  <a:t>Increment pseudo time</a:t>
                </a:r>
                <a:r>
                  <a:rPr lang="en-US" sz="2000" dirty="0"/>
                  <a:t> </a:t>
                </a:r>
                <a14:m>
                  <m:oMath xmlns:m="http://schemas.openxmlformats.org/officeDocument/2006/math">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𝑡</m:t>
                        </m:r>
                      </m:e>
                      <m:sub>
                        <m:r>
                          <a:rPr lang="en-US" sz="2000" i="1">
                            <a:latin typeface="Cambria Math" panose="02040503050406030204" pitchFamily="18" charset="0"/>
                            <a:ea typeface="Cambria Math" panose="02040503050406030204" pitchFamily="18" charset="0"/>
                          </a:rPr>
                          <m:t>𝑖</m:t>
                        </m:r>
                      </m:sub>
                    </m:sSub>
                  </m:oMath>
                </a14:m>
                <a:r>
                  <a:rPr lang="en-US" sz="2000" dirty="0"/>
                  <a:t> </a:t>
                </a:r>
                <a:r>
                  <a:rPr lang="en-US" sz="2000" dirty="0">
                    <a:cs typeface="Calibri" panose="020F0502020204030204" pitchFamily="34" charset="0"/>
                  </a:rPr>
                  <a:t>to obtain </a:t>
                </a:r>
                <a14:m>
                  <m:oMath xmlns:m="http://schemas.openxmlformats.org/officeDocument/2006/math">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𝑡</m:t>
                        </m:r>
                      </m:e>
                      <m:sub>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+1</m:t>
                        </m:r>
                      </m:sub>
                    </m:sSub>
                  </m:oMath>
                </a14:m>
                <a:r>
                  <a:rPr lang="en-US" sz="2000" dirty="0"/>
                  <a:t> </a:t>
                </a:r>
              </a:p>
            </p:txBody>
          </p:sp>
        </mc:Choice>
        <mc:Fallback xmlns="">
          <p:sp>
            <p:nvSpPr>
              <p:cNvPr id="19" name="TextBox 18">
                <a:extLst>
                  <a:ext uri="{FF2B5EF4-FFF2-40B4-BE49-F238E27FC236}">
                    <a16:creationId xmlns:a16="http://schemas.microsoft.com/office/drawing/2014/main" id="{EC822FEA-39CE-4379-B30E-937DD0FDE6C8}"/>
                  </a:ext>
                </a:extLst>
              </p:cNvPr>
              <p:cNvSpPr txBox="1">
                <a:spLocks noRot="1" noChangeAspect="1" noMove="1" noResize="1" noEditPoints="1" noAdjustHandles="1" noChangeArrowheads="1" noChangeShapeType="1" noTextEdit="1"/>
              </p:cNvSpPr>
              <p:nvPr/>
            </p:nvSpPr>
            <p:spPr>
              <a:xfrm>
                <a:off x="1626104" y="5429034"/>
                <a:ext cx="8939792" cy="1015663"/>
              </a:xfrm>
              <a:prstGeom prst="rect">
                <a:avLst/>
              </a:prstGeom>
              <a:blipFill>
                <a:blip r:embed="rId7"/>
                <a:stretch>
                  <a:fillRect l="-750" t="-4217" b="-9639"/>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8BC2530-6087-4777-B730-4D33C2A4DAB5}"/>
                  </a:ext>
                </a:extLst>
              </p:cNvPr>
              <p:cNvSpPr txBox="1"/>
              <p:nvPr/>
            </p:nvSpPr>
            <p:spPr>
              <a:xfrm>
                <a:off x="7298241" y="3613159"/>
                <a:ext cx="2357184" cy="6178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a:latin typeface="Cambria Math" panose="02040503050406030204" pitchFamily="18" charset="0"/>
                            </a:rPr>
                          </m:ctrlPr>
                        </m:dPr>
                        <m:e>
                          <m:eqArr>
                            <m:eqArrPr>
                              <m:ctrlPr>
                                <a:rPr lang="en-US" i="1">
                                  <a:latin typeface="Cambria Math" panose="02040503050406030204" pitchFamily="18" charset="0"/>
                                </a:rPr>
                              </m:ctrlPr>
                            </m:eqArrPr>
                            <m:e>
                              <m:r>
                                <m:rPr>
                                  <m:sty m:val="p"/>
                                </m:rPr>
                                <a:rPr lang="en-US" dirty="0">
                                  <a:latin typeface="Cambria Math" panose="02040503050406030204" pitchFamily="18" charset="0"/>
                                </a:rPr>
                                <m:t>Div</m:t>
                              </m:r>
                              <m:r>
                                <a:rPr lang="en-US" i="1" dirty="0">
                                  <a:latin typeface="Cambria Math" panose="02040503050406030204" pitchFamily="18" charset="0"/>
                                </a:rPr>
                                <m:t> </m:t>
                              </m:r>
                              <m:r>
                                <a:rPr lang="en-US" b="1" i="1" dirty="0">
                                  <a:latin typeface="Cambria Math" panose="02040503050406030204" pitchFamily="18" charset="0"/>
                                </a:rPr>
                                <m:t>𝑷</m:t>
                              </m:r>
                              <m:r>
                                <a:rPr lang="en-US" dirty="0">
                                  <a:latin typeface="Cambria Math" panose="02040503050406030204" pitchFamily="18" charset="0"/>
                                </a:rPr>
                                <m:t>+</m:t>
                              </m:r>
                              <m:r>
                                <a:rPr lang="en-US" i="1">
                                  <a:latin typeface="Cambria Math" panose="02040503050406030204" pitchFamily="18" charset="0"/>
                                  <a:ea typeface="Cambria Math" panose="02040503050406030204" pitchFamily="18" charset="0"/>
                                </a:rPr>
                                <m:t>𝜌</m:t>
                              </m:r>
                              <m:r>
                                <a:rPr lang="en-US" b="1" i="1">
                                  <a:latin typeface="Cambria Math" panose="02040503050406030204" pitchFamily="18" charset="0"/>
                                  <a:ea typeface="Cambria Math" panose="02040503050406030204" pitchFamily="18" charset="0"/>
                                </a:rPr>
                                <m:t>𝑩</m:t>
                              </m:r>
                              <m:r>
                                <a:rPr lang="en-US" b="1" i="1">
                                  <a:latin typeface="Cambria Math" panose="02040503050406030204" pitchFamily="18" charset="0"/>
                                  <a:ea typeface="Cambria Math" panose="02040503050406030204" pitchFamily="18" charset="0"/>
                                </a:rPr>
                                <m:t>=</m:t>
                              </m:r>
                              <m:r>
                                <a:rPr lang="en-US" b="1" i="1">
                                  <a:latin typeface="Cambria Math" panose="02040503050406030204" pitchFamily="18" charset="0"/>
                                  <a:ea typeface="Cambria Math" panose="02040503050406030204" pitchFamily="18" charset="0"/>
                                </a:rPr>
                                <m:t>𝟎</m:t>
                              </m:r>
                              <m:r>
                                <a:rPr lang="en-US" i="1">
                                  <a:latin typeface="Cambria Math" panose="02040503050406030204" pitchFamily="18" charset="0"/>
                                  <a:ea typeface="Cambria Math" panose="02040503050406030204" pitchFamily="18" charset="0"/>
                                </a:rPr>
                                <m:t> </m:t>
                              </m:r>
                              <m:r>
                                <m:rPr>
                                  <m:nor/>
                                </m:rPr>
                                <a:rPr lang="en-US" dirty="0"/>
                                <m:t>, </m:t>
                              </m:r>
                              <m:r>
                                <m:rPr>
                                  <m:nor/>
                                </m:rPr>
                                <a:rPr lang="en-US" dirty="0">
                                  <a:latin typeface="Calibri" panose="020F0502020204030204" pitchFamily="34" charset="0"/>
                                  <a:cs typeface="Calibri" panose="020F0502020204030204" pitchFamily="34" charset="0"/>
                                </a:rPr>
                                <m:t>in</m:t>
                              </m:r>
                              <m:r>
                                <m:rPr>
                                  <m:nor/>
                                </m:rPr>
                                <a:rPr lang="en-US" dirty="0"/>
                                <m:t> </m:t>
                              </m:r>
                              <m:r>
                                <m:rPr>
                                  <m:sty m:val="p"/>
                                  <m:brk m:alnAt="23"/>
                                </m:rPr>
                                <a:rPr lang="el-GR" i="1">
                                  <a:latin typeface="Cambria Math" panose="02040503050406030204" pitchFamily="18" charset="0"/>
                                  <a:ea typeface="Cambria Math" panose="02040503050406030204" pitchFamily="18" charset="0"/>
                                </a:rPr>
                                <m:t>Ω</m:t>
                              </m:r>
                            </m:e>
                            <m:e>
                              <m:r>
                                <a:rPr lang="en-US" b="1" i="1">
                                  <a:latin typeface="Cambria Math" panose="02040503050406030204" pitchFamily="18" charset="0"/>
                                  <a:ea typeface="Cambria Math" panose="02040503050406030204" pitchFamily="18" charset="0"/>
                                </a:rPr>
                                <m:t>𝝋</m:t>
                              </m:r>
                              <m:r>
                                <a:rPr lang="en-US" i="1">
                                  <a:latin typeface="Cambria Math" panose="02040503050406030204" pitchFamily="18" charset="0"/>
                                  <a:ea typeface="Cambria Math" panose="02040503050406030204" pitchFamily="18" charset="0"/>
                                </a:rPr>
                                <m:t>=</m:t>
                              </m:r>
                              <m:r>
                                <a:rPr lang="en-US" b="1" i="1">
                                  <a:latin typeface="Cambria Math" panose="02040503050406030204" pitchFamily="18" charset="0"/>
                                  <a:ea typeface="Cambria Math" panose="02040503050406030204" pitchFamily="18" charset="0"/>
                                </a:rPr>
                                <m:t>𝝌</m:t>
                              </m:r>
                              <m:r>
                                <a:rPr lang="en-US" i="1">
                                  <a:latin typeface="Cambria Math" panose="02040503050406030204" pitchFamily="18" charset="0"/>
                                  <a:ea typeface="Cambria Math" panose="02040503050406030204" pitchFamily="18" charset="0"/>
                                </a:rPr>
                                <m:t>, </m:t>
                              </m:r>
                              <m:r>
                                <m:rPr>
                                  <m:nor/>
                                </m:rPr>
                                <a:rPr lang="en-US" dirty="0"/>
                                <m:t>     </m:t>
                              </m:r>
                              <m:r>
                                <m:rPr>
                                  <m:nor/>
                                </m:rPr>
                                <a:rPr lang="en-US" dirty="0">
                                  <a:latin typeface="Calibri" panose="020F0502020204030204" pitchFamily="34" charset="0"/>
                                  <a:cs typeface="Calibri" panose="020F0502020204030204" pitchFamily="34" charset="0"/>
                                </a:rPr>
                                <m:t>on</m:t>
                              </m:r>
                              <m:r>
                                <m:rPr>
                                  <m:nor/>
                                </m:rPr>
                                <a:rPr lang="en-US" dirty="0"/>
                                <m:t> </m:t>
                              </m:r>
                              <m:r>
                                <a:rPr lang="en-US" i="1" dirty="0">
                                  <a:latin typeface="Cambria Math" panose="02040503050406030204" pitchFamily="18" charset="0"/>
                                  <a:ea typeface="Cambria Math" panose="02040503050406030204" pitchFamily="18" charset="0"/>
                                </a:rPr>
                                <m:t>𝜕</m:t>
                              </m:r>
                              <m:r>
                                <m:rPr>
                                  <m:sty m:val="p"/>
                                  <m:brk m:alnAt="23"/>
                                </m:rPr>
                                <a:rPr lang="el-GR" i="1">
                                  <a:latin typeface="Cambria Math" panose="02040503050406030204" pitchFamily="18" charset="0"/>
                                  <a:ea typeface="Cambria Math" panose="02040503050406030204" pitchFamily="18" charset="0"/>
                                </a:rPr>
                                <m:t>Ω</m:t>
                              </m:r>
                            </m:e>
                          </m:eqArr>
                        </m:e>
                      </m:d>
                    </m:oMath>
                  </m:oMathPara>
                </a14:m>
                <a:endParaRPr lang="en-US" dirty="0"/>
              </a:p>
            </p:txBody>
          </p:sp>
        </mc:Choice>
        <mc:Fallback xmlns="">
          <p:sp>
            <p:nvSpPr>
              <p:cNvPr id="21" name="TextBox 20">
                <a:extLst>
                  <a:ext uri="{FF2B5EF4-FFF2-40B4-BE49-F238E27FC236}">
                    <a16:creationId xmlns:a16="http://schemas.microsoft.com/office/drawing/2014/main" id="{A8BC2530-6087-4777-B730-4D33C2A4DAB5}"/>
                  </a:ext>
                </a:extLst>
              </p:cNvPr>
              <p:cNvSpPr txBox="1">
                <a:spLocks noRot="1" noChangeAspect="1" noMove="1" noResize="1" noEditPoints="1" noAdjustHandles="1" noChangeArrowheads="1" noChangeShapeType="1" noTextEdit="1"/>
              </p:cNvSpPr>
              <p:nvPr/>
            </p:nvSpPr>
            <p:spPr>
              <a:xfrm>
                <a:off x="7298241" y="3613159"/>
                <a:ext cx="2357184" cy="617861"/>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40873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666AC-7066-4B26-AEA6-971847C62D4C}"/>
              </a:ext>
            </a:extLst>
          </p:cNvPr>
          <p:cNvSpPr>
            <a:spLocks noGrp="1"/>
          </p:cNvSpPr>
          <p:nvPr>
            <p:ph type="title"/>
          </p:nvPr>
        </p:nvSpPr>
        <p:spPr/>
        <p:txBody>
          <a:bodyPr/>
          <a:lstStyle/>
          <a:p>
            <a:r>
              <a:rPr lang="en-US"/>
              <a:t>Energy-Conserving Sampling and Weighting (ECSW)</a:t>
            </a:r>
          </a:p>
        </p:txBody>
      </p:sp>
      <p:sp>
        <p:nvSpPr>
          <p:cNvPr id="4" name="Slide Number Placeholder 3">
            <a:extLst>
              <a:ext uri="{FF2B5EF4-FFF2-40B4-BE49-F238E27FC236}">
                <a16:creationId xmlns:a16="http://schemas.microsoft.com/office/drawing/2014/main" id="{A6691A08-A48A-0A53-709D-AAFE61478267}"/>
              </a:ext>
            </a:extLst>
          </p:cNvPr>
          <p:cNvSpPr>
            <a:spLocks noGrp="1"/>
          </p:cNvSpPr>
          <p:nvPr>
            <p:ph type="sldNum" sz="quarter" idx="12"/>
          </p:nvPr>
        </p:nvSpPr>
        <p:spPr/>
        <p:txBody>
          <a:bodyPr/>
          <a:lstStyle/>
          <a:p>
            <a:fld id="{6113E31D-E2AB-40D1-8B51-AFA5AFEF393A}" type="slidenum">
              <a:rPr lang="en-US" smtClean="0"/>
              <a:t>90</a:t>
            </a:fld>
            <a:endParaRPr lang="en-US"/>
          </a:p>
        </p:txBody>
      </p:sp>
      <p:pic>
        <p:nvPicPr>
          <p:cNvPr id="5" name="Picture 4">
            <a:extLst>
              <a:ext uri="{FF2B5EF4-FFF2-40B4-BE49-F238E27FC236}">
                <a16:creationId xmlns:a16="http://schemas.microsoft.com/office/drawing/2014/main" id="{142B5892-318F-D9DE-75C6-228E0B1BD63D}"/>
              </a:ext>
            </a:extLst>
          </p:cNvPr>
          <p:cNvPicPr>
            <a:picLocks noChangeAspect="1"/>
          </p:cNvPicPr>
          <p:nvPr/>
        </p:nvPicPr>
        <p:blipFill>
          <a:blip r:embed="rId2"/>
          <a:stretch>
            <a:fillRect/>
          </a:stretch>
        </p:blipFill>
        <p:spPr>
          <a:xfrm>
            <a:off x="720648" y="4497799"/>
            <a:ext cx="10953094" cy="2211225"/>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7EDFF8C-4391-46E9-9599-50EF93DA40DA}"/>
                  </a:ext>
                </a:extLst>
              </p:cNvPr>
              <p:cNvSpPr txBox="1"/>
              <p:nvPr/>
            </p:nvSpPr>
            <p:spPr>
              <a:xfrm>
                <a:off x="369870" y="1150706"/>
                <a:ext cx="11507056" cy="3453510"/>
              </a:xfrm>
              <a:prstGeom prst="rect">
                <a:avLst/>
              </a:prstGeom>
              <a:noFill/>
            </p:spPr>
            <p:txBody>
              <a:bodyPr wrap="square" rtlCol="0">
                <a:spAutoFit/>
              </a:bodyPr>
              <a:lstStyle/>
              <a:p>
                <a:pPr marL="285750" indent="-285750">
                  <a:buFont typeface="Arial" panose="020B0604020202020204" pitchFamily="34" charset="0"/>
                  <a:buChar char="•"/>
                </a:pPr>
                <a:r>
                  <a:rPr lang="en-US" b="1" dirty="0"/>
                  <a:t>Project-then-approximate</a:t>
                </a:r>
                <a:r>
                  <a:rPr lang="en-US" dirty="0"/>
                  <a:t> paradigm (as opposed to approximate-then-project)</a:t>
                </a:r>
              </a:p>
              <a:p>
                <a:pPr marL="285750" indent="-285750">
                  <a:buFont typeface="Arial" panose="020B0604020202020204" pitchFamily="34" charset="0"/>
                  <a:buChar char="•"/>
                </a:pPr>
                <a:endParaRPr lang="en-US" dirty="0"/>
              </a:p>
              <a:p>
                <a:pPr marL="0" indent="0" algn="ctr">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𝑘</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𝑘</m:t>
                              </m:r>
                            </m:sub>
                          </m:sSub>
                          <m:r>
                            <a:rPr lang="en-US" b="0" i="1" smtClean="0">
                              <a:latin typeface="Cambria Math" panose="02040503050406030204" pitchFamily="18" charset="0"/>
                            </a:rPr>
                            <m:t>,</m:t>
                          </m:r>
                          <m:r>
                            <a:rPr lang="en-US" b="0" i="1" smtClean="0">
                              <a:latin typeface="Cambria Math" panose="02040503050406030204" pitchFamily="18" charset="0"/>
                            </a:rPr>
                            <m:t>𝑡</m:t>
                          </m:r>
                        </m:e>
                      </m:d>
                      <m:r>
                        <m:rPr>
                          <m:aln/>
                        </m:rP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𝑊</m:t>
                          </m:r>
                        </m:e>
                        <m:sup>
                          <m:r>
                            <a:rPr lang="en-US" b="0" i="1" smtClean="0">
                              <a:latin typeface="Cambria Math" panose="02040503050406030204" pitchFamily="18" charset="0"/>
                            </a:rPr>
                            <m:t>𝑇</m:t>
                          </m:r>
                        </m:sup>
                      </m:sSup>
                      <m:r>
                        <a:rPr lang="en-US" b="0" i="1" smtClean="0">
                          <a:latin typeface="Cambria Math" panose="02040503050406030204" pitchFamily="18" charset="0"/>
                        </a:rPr>
                        <m:t>𝑟</m:t>
                      </m:r>
                      <m:d>
                        <m:dPr>
                          <m:ctrlPr>
                            <a:rPr lang="en-US" b="0" i="1" smtClean="0">
                              <a:latin typeface="Cambria Math" panose="02040503050406030204" pitchFamily="18" charset="0"/>
                            </a:rPr>
                          </m:ctrlPr>
                        </m:dPr>
                        <m:e>
                          <m:acc>
                            <m:accPr>
                              <m:chr m:val="̃"/>
                              <m:ctrlPr>
                                <a:rPr lang="en-US" i="1">
                                  <a:latin typeface="Cambria Math" panose="02040503050406030204" pitchFamily="18" charset="0"/>
                                </a:rPr>
                              </m:ctrlPr>
                            </m:accPr>
                            <m:e>
                              <m:r>
                                <a:rPr lang="en-US" i="1">
                                  <a:latin typeface="Cambria Math" panose="02040503050406030204" pitchFamily="18" charset="0"/>
                                </a:rPr>
                                <m:t>𝑢</m:t>
                              </m:r>
                            </m:e>
                          </m:acc>
                          <m:r>
                            <a:rPr lang="en-US" b="0" i="1" smtClean="0">
                              <a:latin typeface="Cambria Math" panose="02040503050406030204" pitchFamily="18" charset="0"/>
                            </a:rPr>
                            <m:t>, </m:t>
                          </m:r>
                          <m:r>
                            <a:rPr lang="en-US" b="0" i="1" smtClean="0">
                              <a:latin typeface="Cambria Math" panose="02040503050406030204" pitchFamily="18" charset="0"/>
                            </a:rPr>
                            <m:t>𝑡</m:t>
                          </m:r>
                        </m:e>
                      </m:d>
                    </m:oMath>
                    <m:oMath xmlns:m="http://schemas.openxmlformats.org/officeDocument/2006/math">
                      <m:r>
                        <m:rPr>
                          <m:aln/>
                        </m:rPr>
                        <a:rPr lang="en-US" i="1">
                          <a:latin typeface="Cambria Math" panose="02040503050406030204" pitchFamily="18" charset="0"/>
                        </a:rPr>
                        <m:t>=</m:t>
                      </m:r>
                      <m:nary>
                        <m:naryPr>
                          <m:chr m:val="∑"/>
                          <m:limLoc m:val="subSup"/>
                          <m:supHide m:val="on"/>
                          <m:ctrlPr>
                            <a:rPr lang="en-US" i="1">
                              <a:latin typeface="Cambria Math" panose="02040503050406030204" pitchFamily="18" charset="0"/>
                            </a:rPr>
                          </m:ctrlPr>
                        </m:naryPr>
                        <m:sub>
                          <m:r>
                            <m:rPr>
                              <m:brk m:alnAt="9"/>
                            </m:rPr>
                            <a:rPr lang="en-US" i="1">
                              <a:latin typeface="Cambria Math" panose="02040503050406030204" pitchFamily="18" charset="0"/>
                            </a:rPr>
                            <m:t>𝑒</m:t>
                          </m:r>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ℰ</m:t>
                          </m:r>
                        </m:sub>
                        <m:sup/>
                        <m:e>
                          <m:sSup>
                            <m:sSupPr>
                              <m:ctrlPr>
                                <a:rPr lang="en-US" i="1">
                                  <a:latin typeface="Cambria Math" panose="02040503050406030204" pitchFamily="18" charset="0"/>
                                </a:rPr>
                              </m:ctrlPr>
                            </m:sSupPr>
                            <m:e>
                              <m:r>
                                <a:rPr lang="en-US" i="1">
                                  <a:latin typeface="Cambria Math" panose="02040503050406030204" pitchFamily="18" charset="0"/>
                                </a:rPr>
                                <m:t>𝑊</m:t>
                              </m:r>
                            </m:e>
                            <m:sup>
                              <m:r>
                                <a:rPr lang="en-US" i="1">
                                  <a:latin typeface="Cambria Math" panose="02040503050406030204" pitchFamily="18" charset="0"/>
                                </a:rPr>
                                <m:t>𝑇</m:t>
                              </m:r>
                            </m:sup>
                          </m:sSup>
                          <m:sSubSup>
                            <m:sSubSupPr>
                              <m:ctrlPr>
                                <a:rPr lang="en-US" i="1">
                                  <a:latin typeface="Cambria Math" panose="02040503050406030204" pitchFamily="18" charset="0"/>
                                </a:rPr>
                              </m:ctrlPr>
                            </m:sSubSupPr>
                            <m:e>
                              <m:r>
                                <a:rPr lang="en-US" i="1">
                                  <a:latin typeface="Cambria Math" panose="02040503050406030204" pitchFamily="18" charset="0"/>
                                </a:rPr>
                                <m:t>𝐿</m:t>
                              </m:r>
                            </m:e>
                            <m:sub>
                              <m:r>
                                <a:rPr lang="en-US" i="1">
                                  <a:latin typeface="Cambria Math" panose="02040503050406030204" pitchFamily="18" charset="0"/>
                                </a:rPr>
                                <m:t>𝑒</m:t>
                              </m:r>
                            </m:sub>
                            <m:sup>
                              <m:r>
                                <a:rPr lang="en-US" i="1">
                                  <a:latin typeface="Cambria Math" panose="02040503050406030204" pitchFamily="18" charset="0"/>
                                </a:rPr>
                                <m:t>𝑇</m:t>
                              </m:r>
                            </m:sup>
                          </m:sSubSup>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𝑒</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𝐿</m:t>
                              </m:r>
                            </m:e>
                            <m:sub>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m:t>
                                  </m:r>
                                </m:sup>
                              </m:sSup>
                            </m:sub>
                          </m:sSub>
                          <m:acc>
                            <m:accPr>
                              <m:chr m:val="̃"/>
                              <m:ctrlPr>
                                <a:rPr lang="en-US" i="1">
                                  <a:latin typeface="Cambria Math" panose="02040503050406030204" pitchFamily="18" charset="0"/>
                                </a:rPr>
                              </m:ctrlPr>
                            </m:accPr>
                            <m:e>
                              <m:r>
                                <a:rPr lang="en-US" i="1">
                                  <a:latin typeface="Cambria Math" panose="02040503050406030204" pitchFamily="18" charset="0"/>
                                </a:rPr>
                                <m:t>𝑢</m:t>
                              </m:r>
                            </m:e>
                          </m:acc>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m:t>
                          </m:r>
                        </m:e>
                      </m:nary>
                    </m:oMath>
                  </m:oMathPara>
                </a14:m>
                <a:endParaRPr lang="en-US" b="0" dirty="0"/>
              </a:p>
              <a:p>
                <a:pPr marL="0" indent="0" algn="ctr">
                  <a:buNone/>
                </a:pPr>
                <a:endParaRPr lang="en-US" b="0" dirty="0"/>
              </a:p>
              <a:p>
                <a:pPr marL="285750" indent="-285750">
                  <a:buFont typeface="Arial" panose="020B0604020202020204" pitchFamily="34" charset="0"/>
                  <a:buChar char="•"/>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𝑒</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0,1</m:t>
                            </m:r>
                          </m:e>
                        </m:d>
                      </m:e>
                      <m:sup>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𝑒</m:t>
                            </m:r>
                          </m:sub>
                        </m:sSub>
                        <m:r>
                          <a:rPr lang="en-US" b="0" i="1" smtClean="0">
                            <a:latin typeface="Cambria Math" panose="02040503050406030204" pitchFamily="18" charset="0"/>
                          </a:rPr>
                          <m:t>×</m:t>
                        </m:r>
                        <m:r>
                          <a:rPr lang="en-US" b="0" i="1" smtClean="0">
                            <a:latin typeface="Cambria Math" panose="02040503050406030204" pitchFamily="18" charset="0"/>
                          </a:rPr>
                          <m:t>𝑁</m:t>
                        </m:r>
                      </m:sup>
                    </m:sSup>
                  </m:oMath>
                </a14:m>
                <a:r>
                  <a:rPr lang="en-US" b="0" dirty="0"/>
                  <a:t> where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𝑒</m:t>
                        </m:r>
                      </m:sub>
                    </m:sSub>
                  </m:oMath>
                </a14:m>
                <a:r>
                  <a:rPr lang="en-US" b="0" dirty="0"/>
                  <a:t> is the </a:t>
                </a:r>
                <a:r>
                  <a:rPr lang="en-US" b="1" dirty="0"/>
                  <a:t>number of degrees of freedom </a:t>
                </a:r>
                <a:r>
                  <a:rPr lang="en-US" b="0" dirty="0"/>
                  <a:t>associated with each mesh element (this is in the context of meshes used in first-order hyperbolic problems where there are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𝑒</m:t>
                        </m:r>
                      </m:sub>
                    </m:sSub>
                  </m:oMath>
                </a14:m>
                <a:r>
                  <a:rPr lang="en-US" b="0" dirty="0"/>
                  <a:t> mesh elements)</a:t>
                </a:r>
              </a:p>
              <a:p>
                <a:pPr marL="285750" indent="-285750">
                  <a:buFont typeface="Arial" panose="020B0604020202020204" pitchFamily="34" charset="0"/>
                  <a:buChar char="•"/>
                </a:pPr>
                <a:endParaRPr lang="en-US" sz="1000" b="0" dirty="0"/>
              </a:p>
              <a:p>
                <a:pPr marL="285750" indent="-285750">
                  <a:buFont typeface="Arial" panose="020B0604020202020204" pitchFamily="34" charset="0"/>
                  <a:buChar char="•"/>
                </a:pPr>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𝐿</m:t>
                        </m:r>
                      </m:e>
                      <m:sub>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m:t>
                            </m:r>
                          </m:sup>
                        </m:sSup>
                      </m:sub>
                    </m:sSub>
                    <m:r>
                      <a:rPr lang="en-US" i="1">
                        <a:latin typeface="Cambria Math" panose="02040503050406030204" pitchFamily="18" charset="0"/>
                      </a:rPr>
                      <m:t>∈</m:t>
                    </m:r>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r>
                              <a:rPr lang="en-US" i="1">
                                <a:latin typeface="Cambria Math" panose="02040503050406030204" pitchFamily="18" charset="0"/>
                              </a:rPr>
                              <m:t>0,1</m:t>
                            </m:r>
                          </m:e>
                        </m:d>
                      </m:e>
                      <m:sup>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𝑒</m:t>
                            </m:r>
                          </m:sub>
                        </m:sSub>
                        <m:r>
                          <a:rPr lang="en-US" i="1">
                            <a:latin typeface="Cambria Math" panose="02040503050406030204" pitchFamily="18" charset="0"/>
                          </a:rPr>
                          <m:t>×</m:t>
                        </m:r>
                        <m:r>
                          <a:rPr lang="en-US" i="1">
                            <a:latin typeface="Cambria Math" panose="02040503050406030204" pitchFamily="18" charset="0"/>
                          </a:rPr>
                          <m:t>𝑁</m:t>
                        </m:r>
                      </m:sup>
                    </m:sSup>
                  </m:oMath>
                </a14:m>
                <a:r>
                  <a:rPr lang="en-US" b="0" dirty="0"/>
                  <a:t> selects degrees of freedom necessary for </a:t>
                </a:r>
                <a:r>
                  <a:rPr lang="en-US" b="1" dirty="0"/>
                  <a:t>flux reconstruction</a:t>
                </a:r>
              </a:p>
              <a:p>
                <a:pPr marL="285750" indent="-285750">
                  <a:buFont typeface="Arial" panose="020B0604020202020204" pitchFamily="34" charset="0"/>
                  <a:buChar char="•"/>
                </a:pPr>
                <a:endParaRPr lang="en-US" sz="1000" b="0" dirty="0"/>
              </a:p>
              <a:p>
                <a:pPr marL="285750" indent="-285750">
                  <a:buFont typeface="Arial" panose="020B0604020202020204" pitchFamily="34" charset="0"/>
                  <a:buChar char="•"/>
                </a:pPr>
                <a:r>
                  <a:rPr lang="en-US" dirty="0"/>
                  <a:t>Equality can be </a:t>
                </a:r>
                <a:r>
                  <a:rPr lang="en-US" b="1" dirty="0"/>
                  <a:t>relaxed</a:t>
                </a:r>
              </a:p>
              <a:p>
                <a:endParaRPr lang="en-US" dirty="0"/>
              </a:p>
            </p:txBody>
          </p:sp>
        </mc:Choice>
        <mc:Fallback xmlns="">
          <p:sp>
            <p:nvSpPr>
              <p:cNvPr id="8" name="TextBox 7">
                <a:extLst>
                  <a:ext uri="{FF2B5EF4-FFF2-40B4-BE49-F238E27FC236}">
                    <a16:creationId xmlns:a16="http://schemas.microsoft.com/office/drawing/2014/main" id="{07EDFF8C-4391-46E9-9599-50EF93DA40DA}"/>
                  </a:ext>
                </a:extLst>
              </p:cNvPr>
              <p:cNvSpPr txBox="1">
                <a:spLocks noRot="1" noChangeAspect="1" noMove="1" noResize="1" noEditPoints="1" noAdjustHandles="1" noChangeArrowheads="1" noChangeShapeType="1" noTextEdit="1"/>
              </p:cNvSpPr>
              <p:nvPr/>
            </p:nvSpPr>
            <p:spPr>
              <a:xfrm>
                <a:off x="369870" y="1150706"/>
                <a:ext cx="11507056" cy="3453510"/>
              </a:xfrm>
              <a:prstGeom prst="rect">
                <a:avLst/>
              </a:prstGeom>
              <a:blipFill>
                <a:blip r:embed="rId3"/>
                <a:stretch>
                  <a:fillRect l="-371" t="-1237"/>
                </a:stretch>
              </a:blipFill>
            </p:spPr>
            <p:txBody>
              <a:bodyPr/>
              <a:lstStyle/>
              <a:p>
                <a:r>
                  <a:rPr lang="en-US">
                    <a:noFill/>
                  </a:rPr>
                  <a:t> </a:t>
                </a:r>
              </a:p>
            </p:txBody>
          </p:sp>
        </mc:Fallback>
      </mc:AlternateContent>
    </p:spTree>
    <p:extLst>
      <p:ext uri="{BB962C8B-B14F-4D97-AF65-F5344CB8AC3E}">
        <p14:creationId xmlns:p14="http://schemas.microsoft.com/office/powerpoint/2010/main" val="2687051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7D32C-34D0-3DCC-E7BB-3D95A25F6D1E}"/>
              </a:ext>
            </a:extLst>
          </p:cNvPr>
          <p:cNvSpPr>
            <a:spLocks noGrp="1"/>
          </p:cNvSpPr>
          <p:nvPr>
            <p:ph type="title"/>
          </p:nvPr>
        </p:nvSpPr>
        <p:spPr/>
        <p:txBody>
          <a:bodyPr/>
          <a:lstStyle/>
          <a:p>
            <a:r>
              <a:rPr lang="en-US" dirty="0"/>
              <a:t>ECSW: Generating the Reduced Mesh and Weights</a:t>
            </a:r>
          </a:p>
        </p:txBody>
      </p:sp>
      <p:sp>
        <p:nvSpPr>
          <p:cNvPr id="4" name="Slide Number Placeholder 3">
            <a:extLst>
              <a:ext uri="{FF2B5EF4-FFF2-40B4-BE49-F238E27FC236}">
                <a16:creationId xmlns:a16="http://schemas.microsoft.com/office/drawing/2014/main" id="{FF2F6486-239E-C5BF-57ED-B1FE05C5860D}"/>
              </a:ext>
            </a:extLst>
          </p:cNvPr>
          <p:cNvSpPr>
            <a:spLocks noGrp="1"/>
          </p:cNvSpPr>
          <p:nvPr>
            <p:ph type="sldNum" sz="quarter" idx="12"/>
          </p:nvPr>
        </p:nvSpPr>
        <p:spPr/>
        <p:txBody>
          <a:bodyPr/>
          <a:lstStyle/>
          <a:p>
            <a:fld id="{6113E31D-E2AB-40D1-8B51-AFA5AFEF393A}" type="slidenum">
              <a:rPr lang="en-US" smtClean="0"/>
              <a:t>91</a:t>
            </a:fld>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D8E33B5-951F-41C4-A64F-33266766F215}"/>
                  </a:ext>
                </a:extLst>
              </p:cNvPr>
              <p:cNvSpPr txBox="1"/>
              <p:nvPr/>
            </p:nvSpPr>
            <p:spPr>
              <a:xfrm>
                <a:off x="164385" y="929997"/>
                <a:ext cx="11527605" cy="5645905"/>
              </a:xfrm>
              <a:prstGeom prst="rect">
                <a:avLst/>
              </a:prstGeom>
              <a:noFill/>
            </p:spPr>
            <p:txBody>
              <a:bodyPr wrap="square" rtlCol="0">
                <a:spAutoFit/>
              </a:bodyPr>
              <a:lstStyle/>
              <a:p>
                <a:pPr marL="285750" indent="-285750">
                  <a:buFont typeface="Arial" panose="020B0604020202020204" pitchFamily="34" charset="0"/>
                  <a:buChar char="•"/>
                </a:pPr>
                <a:r>
                  <a:rPr lang="en-US" dirty="0"/>
                  <a:t>Using a subset of the same snapshots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𝑖</m:t>
                        </m:r>
                      </m:sub>
                    </m:sSub>
                    <m:r>
                      <a:rPr lang="en-US" b="0" i="1" smtClean="0">
                        <a:latin typeface="Cambria Math" panose="02040503050406030204" pitchFamily="18" charset="0"/>
                      </a:rPr>
                      <m:t>, </m:t>
                    </m:r>
                    <m:r>
                      <a:rPr lang="en-US" b="0" i="1" smtClean="0">
                        <a:latin typeface="Cambria Math" panose="02040503050406030204" pitchFamily="18" charset="0"/>
                      </a:rPr>
                      <m:t>𝑖</m:t>
                    </m:r>
                    <m:r>
                      <a:rPr lang="en-US" b="0" i="1" smtClean="0">
                        <a:latin typeface="Cambria Math" panose="02040503050406030204" pitchFamily="18" charset="0"/>
                      </a:rPr>
                      <m:t>∈1,…,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h</m:t>
                        </m:r>
                      </m:sub>
                    </m:sSub>
                  </m:oMath>
                </a14:m>
                <a:r>
                  <a:rPr lang="en-US" dirty="0"/>
                  <a:t> used to generate the </a:t>
                </a:r>
                <a:r>
                  <a:rPr lang="en-US" b="1" dirty="0"/>
                  <a:t>state basis </a:t>
                </a:r>
                <a14:m>
                  <m:oMath xmlns:m="http://schemas.openxmlformats.org/officeDocument/2006/math">
                    <m:r>
                      <a:rPr lang="en-US" b="0" i="1" smtClean="0">
                        <a:latin typeface="Cambria Math" panose="02040503050406030204" pitchFamily="18" charset="0"/>
                      </a:rPr>
                      <m:t>𝑉</m:t>
                    </m:r>
                  </m:oMath>
                </a14:m>
                <a:r>
                  <a:rPr lang="en-US" dirty="0"/>
                  <a:t>, we can train the reduced mesh</a:t>
                </a:r>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dirty="0"/>
                  <a:t>Snapshots are first </a:t>
                </a:r>
                <a:r>
                  <a:rPr lang="en-US" b="1" dirty="0"/>
                  <a:t>projected</a:t>
                </a:r>
                <a:r>
                  <a:rPr lang="en-US" dirty="0"/>
                  <a:t> onto their associated basis and then </a:t>
                </a:r>
                <a:r>
                  <a:rPr lang="en-US" b="1" dirty="0"/>
                  <a:t>reconstructed</a:t>
                </a:r>
              </a:p>
              <a:p>
                <a:pPr marL="285750" indent="-285750">
                  <a:buFont typeface="Arial" panose="020B0604020202020204" pitchFamily="34" charset="0"/>
                  <a:buChar char="•"/>
                </a:pPr>
                <a:endParaRPr lang="en-US" sz="1000" dirty="0"/>
              </a:p>
              <a:p>
                <a:pPr marL="0" indent="0" algn="ctr">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𝑐</m:t>
                          </m:r>
                        </m:e>
                        <m:sub>
                          <m:r>
                            <a:rPr lang="en-US" b="0" i="1" smtClean="0">
                              <a:latin typeface="Cambria Math" panose="02040503050406030204" pitchFamily="18" charset="0"/>
                            </a:rPr>
                            <m:t>𝑠𝑒</m:t>
                          </m:r>
                        </m:sub>
                      </m:sSub>
                      <m:r>
                        <m:rPr>
                          <m:aln/>
                        </m:rPr>
                        <a:rPr lang="en-US" b="0" i="1" smtClean="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𝑊</m:t>
                          </m:r>
                        </m:e>
                        <m:sup>
                          <m:r>
                            <a:rPr lang="en-US" i="1">
                              <a:latin typeface="Cambria Math" panose="02040503050406030204" pitchFamily="18" charset="0"/>
                            </a:rPr>
                            <m:t>𝑇</m:t>
                          </m:r>
                        </m:sup>
                      </m:sSup>
                      <m:sSubSup>
                        <m:sSubSupPr>
                          <m:ctrlPr>
                            <a:rPr lang="en-US" i="1">
                              <a:latin typeface="Cambria Math" panose="02040503050406030204" pitchFamily="18" charset="0"/>
                            </a:rPr>
                          </m:ctrlPr>
                        </m:sSubSupPr>
                        <m:e>
                          <m:r>
                            <a:rPr lang="en-US" i="1">
                              <a:latin typeface="Cambria Math" panose="02040503050406030204" pitchFamily="18" charset="0"/>
                            </a:rPr>
                            <m:t>𝐿</m:t>
                          </m:r>
                        </m:e>
                        <m:sub>
                          <m:r>
                            <a:rPr lang="en-US" i="1">
                              <a:latin typeface="Cambria Math" panose="02040503050406030204" pitchFamily="18" charset="0"/>
                            </a:rPr>
                            <m:t>𝑒</m:t>
                          </m:r>
                        </m:sub>
                        <m:sup>
                          <m:r>
                            <a:rPr lang="en-US" i="1">
                              <a:latin typeface="Cambria Math" panose="02040503050406030204" pitchFamily="18" charset="0"/>
                            </a:rPr>
                            <m:t>𝑇</m:t>
                          </m:r>
                        </m:sup>
                      </m:sSubSup>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𝑒</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𝐿</m:t>
                              </m:r>
                            </m:e>
                            <m:sub>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m:t>
                                  </m:r>
                                </m:sup>
                              </m:sSup>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𝑟𝑒𝑓</m:t>
                                  </m:r>
                                </m:sub>
                              </m:sSub>
                              <m:r>
                                <a:rPr lang="en-US" b="0" i="1" smtClean="0">
                                  <a:latin typeface="Cambria Math" panose="02040503050406030204" pitchFamily="18" charset="0"/>
                                </a:rPr>
                                <m:t>+</m:t>
                              </m:r>
                              <m:r>
                                <a:rPr lang="en-US" b="0" i="1" smtClean="0">
                                  <a:latin typeface="Cambria Math" panose="02040503050406030204" pitchFamily="18" charset="0"/>
                                </a:rPr>
                                <m:t>𝑉</m:t>
                              </m:r>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𝑉</m:t>
                                  </m:r>
                                </m:e>
                                <m:sup>
                                  <m:r>
                                    <a:rPr lang="en-US" b="0" i="1" smtClean="0">
                                      <a:latin typeface="Cambria Math" panose="02040503050406030204" pitchFamily="18" charset="0"/>
                                    </a:rPr>
                                    <m:t>𝑇</m:t>
                                  </m:r>
                                </m:sup>
                              </m:sSup>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𝑠</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𝑟𝑒𝑓</m:t>
                                      </m:r>
                                    </m:sub>
                                  </m:sSub>
                                </m:e>
                              </m:d>
                            </m:e>
                          </m:d>
                          <m:r>
                            <a:rPr lang="en-US" i="1">
                              <a:latin typeface="Cambria Math" panose="02040503050406030204" pitchFamily="18" charset="0"/>
                            </a:rPr>
                            <m:t>,</m:t>
                          </m:r>
                          <m:r>
                            <a:rPr lang="en-US" i="1">
                              <a:latin typeface="Cambria Math" panose="02040503050406030204" pitchFamily="18" charset="0"/>
                            </a:rPr>
                            <m:t>𝑡</m:t>
                          </m:r>
                        </m:e>
                      </m:d>
                      <m:r>
                        <a:rPr lang="en-US" b="0" i="1" smtClean="0">
                          <a:latin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ℝ</m:t>
                          </m:r>
                        </m:e>
                        <m:sup>
                          <m:r>
                            <a:rPr lang="en-US" b="0" i="1" smtClean="0">
                              <a:latin typeface="Cambria Math" panose="02040503050406030204" pitchFamily="18" charset="0"/>
                              <a:ea typeface="Cambria Math" panose="02040503050406030204" pitchFamily="18" charset="0"/>
                            </a:rPr>
                            <m:t>𝑛</m:t>
                          </m:r>
                        </m:sup>
                      </m:sSup>
                    </m:oMath>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𝑑</m:t>
                          </m:r>
                        </m:e>
                        <m:sub>
                          <m:r>
                            <a:rPr lang="en-US" b="0" i="1" smtClean="0">
                              <a:latin typeface="Cambria Math" panose="02040503050406030204" pitchFamily="18" charset="0"/>
                              <a:ea typeface="Cambria Math" panose="02040503050406030204" pitchFamily="18" charset="0"/>
                            </a:rPr>
                            <m:t>𝑠</m:t>
                          </m:r>
                        </m:sub>
                      </m:sSub>
                      <m:r>
                        <a:rPr lang="en-US" b="0" i="1"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rPr>
                          </m:ctrlPr>
                        </m:sSubPr>
                        <m:e>
                          <m:r>
                            <a:rPr lang="en-US" i="1" smtClean="0">
                              <a:latin typeface="Cambria Math" panose="02040503050406030204" pitchFamily="18" charset="0"/>
                            </a:rPr>
                            <m:t>𝑟</m:t>
                          </m:r>
                        </m:e>
                        <m:sub>
                          <m:r>
                            <a:rPr lang="en-US" b="0" i="1" smtClean="0">
                              <a:latin typeface="Cambria Math" panose="02040503050406030204" pitchFamily="18" charset="0"/>
                            </a:rPr>
                            <m:t>𝑘</m:t>
                          </m:r>
                        </m:sub>
                      </m:sSub>
                      <m:d>
                        <m:dPr>
                          <m:ctrlPr>
                            <a:rPr lang="en-US" b="0" i="1" smtClean="0">
                              <a:latin typeface="Cambria Math" panose="02040503050406030204" pitchFamily="18" charset="0"/>
                            </a:rPr>
                          </m:ctrlPr>
                        </m:dPr>
                        <m:e>
                          <m:acc>
                            <m:accPr>
                              <m:chr m:val="̃"/>
                              <m:ctrlPr>
                                <a:rPr lang="en-US" i="1">
                                  <a:latin typeface="Cambria Math" panose="02040503050406030204" pitchFamily="18" charset="0"/>
                                </a:rPr>
                              </m:ctrlPr>
                            </m:accPr>
                            <m:e>
                              <m:r>
                                <a:rPr lang="en-US" i="1">
                                  <a:latin typeface="Cambria Math" panose="02040503050406030204" pitchFamily="18" charset="0"/>
                                </a:rPr>
                                <m:t>𝑢</m:t>
                              </m:r>
                            </m:e>
                          </m:acc>
                          <m:r>
                            <a:rPr lang="en-US" b="0" i="1" smtClean="0">
                              <a:latin typeface="Cambria Math" panose="02040503050406030204" pitchFamily="18" charset="0"/>
                            </a:rPr>
                            <m:t>, </m:t>
                          </m:r>
                          <m:r>
                            <a:rPr lang="en-US" b="0" i="1" smtClean="0">
                              <a:latin typeface="Cambria Math" panose="02040503050406030204" pitchFamily="18" charset="0"/>
                            </a:rPr>
                            <m:t>𝑡</m:t>
                          </m:r>
                        </m:e>
                      </m:d>
                      <m:r>
                        <a:rPr lang="en-US" i="1">
                          <a:latin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ℝ</m:t>
                          </m:r>
                        </m:e>
                        <m:sup>
                          <m:r>
                            <a:rPr lang="en-US" i="1">
                              <a:latin typeface="Cambria Math" panose="02040503050406030204" pitchFamily="18" charset="0"/>
                              <a:ea typeface="Cambria Math" panose="02040503050406030204" pitchFamily="18" charset="0"/>
                            </a:rPr>
                            <m:t>𝑛</m:t>
                          </m:r>
                        </m:sup>
                      </m:sSup>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rPr>
                        <m:t>𝑠</m:t>
                      </m:r>
                      <m:r>
                        <a:rPr lang="en-US" b="0" i="1" smtClean="0">
                          <a:latin typeface="Cambria Math" panose="02040503050406030204" pitchFamily="18" charset="0"/>
                        </a:rPr>
                        <m:t>=1,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h</m:t>
                          </m:r>
                        </m:sub>
                      </m:sSub>
                    </m:oMath>
                  </m:oMathPara>
                </a14:m>
                <a:endParaRPr lang="en-US" b="0" i="1" dirty="0">
                  <a:latin typeface="Cambria Math" panose="02040503050406030204" pitchFamily="18" charset="0"/>
                </a:endParaRPr>
              </a:p>
              <a:p>
                <a:pPr marL="0" indent="0" algn="ctr">
                  <a:buNone/>
                </a:pPr>
                <a:endParaRPr lang="en-US" sz="1000" dirty="0"/>
              </a:p>
              <a:p>
                <a:pPr marL="285750" indent="-285750">
                  <a:buFont typeface="Arial" panose="020B0604020202020204" pitchFamily="34" charset="0"/>
                  <a:buChar char="•"/>
                </a:pPr>
                <a:r>
                  <a:rPr lang="en-US" dirty="0"/>
                  <a:t>We can then form the </a:t>
                </a:r>
                <a:r>
                  <a:rPr lang="en-US" b="1" dirty="0"/>
                  <a:t>system</a:t>
                </a:r>
              </a:p>
              <a:p>
                <a:pPr marL="0" indent="0" algn="ctr">
                  <a:buNone/>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𝑪</m:t>
                      </m:r>
                      <m:r>
                        <a:rPr lang="en-US" b="0" i="1" smtClean="0">
                          <a:latin typeface="Cambria Math" panose="02040503050406030204" pitchFamily="18" charset="0"/>
                        </a:rPr>
                        <m:t>=</m:t>
                      </m:r>
                      <m:d>
                        <m:dPr>
                          <m:ctrlPr>
                            <a:rPr lang="en-US" b="0" i="1" smtClean="0">
                              <a:latin typeface="Cambria Math" panose="02040503050406030204" pitchFamily="18" charset="0"/>
                            </a:rPr>
                          </m:ctrlPr>
                        </m:dPr>
                        <m:e>
                          <m:m>
                            <m:mPr>
                              <m:mcs>
                                <m:mc>
                                  <m:mcPr>
                                    <m:count m:val="3"/>
                                    <m:mcJc m:val="center"/>
                                  </m:mcPr>
                                </m:mc>
                              </m:mcs>
                              <m:ctrlPr>
                                <a:rPr lang="en-US" b="0" i="1" smtClean="0">
                                  <a:latin typeface="Cambria Math" panose="02040503050406030204" pitchFamily="18" charset="0"/>
                                </a:rPr>
                              </m:ctrlPr>
                            </m:mPr>
                            <m:mr>
                              <m:e>
                                <m:sSub>
                                  <m:sSubPr>
                                    <m:ctrlPr>
                                      <a:rPr lang="en-US" b="0" i="1" smtClean="0">
                                        <a:latin typeface="Cambria Math" panose="02040503050406030204" pitchFamily="18" charset="0"/>
                                      </a:rPr>
                                    </m:ctrlPr>
                                  </m:sSubPr>
                                  <m:e>
                                    <m:r>
                                      <m:rPr>
                                        <m:brk m:alnAt="7"/>
                                      </m:rPr>
                                      <a:rPr lang="en-US" b="0" i="1" smtClean="0">
                                        <a:latin typeface="Cambria Math" panose="02040503050406030204" pitchFamily="18" charset="0"/>
                                      </a:rPr>
                                      <m:t>𝑐</m:t>
                                    </m:r>
                                  </m:e>
                                  <m:sub>
                                    <m:r>
                                      <m:rPr>
                                        <m:brk m:alnAt="7"/>
                                      </m:rPr>
                                      <a:rPr lang="en-US" b="0" i="1" smtClean="0">
                                        <a:latin typeface="Cambria Math" panose="02040503050406030204" pitchFamily="18" charset="0"/>
                                      </a:rPr>
                                      <m:t>1</m:t>
                                    </m:r>
                                    <m:r>
                                      <a:rPr lang="en-US" b="0" i="1" smtClean="0">
                                        <a:latin typeface="Cambria Math" panose="02040503050406030204" pitchFamily="18" charset="0"/>
                                      </a:rPr>
                                      <m:t>1</m:t>
                                    </m:r>
                                  </m:sub>
                                </m:sSub>
                              </m:e>
                              <m:e>
                                <m:r>
                                  <a:rPr lang="en-US" b="0" i="1" smtClean="0">
                                    <a:latin typeface="Cambria Math" panose="02040503050406030204" pitchFamily="18" charset="0"/>
                                  </a:rPr>
                                  <m:t>…</m:t>
                                </m:r>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𝑐</m:t>
                                    </m:r>
                                  </m:e>
                                  <m:sub>
                                    <m:r>
                                      <a:rPr lang="en-US" b="0" i="1" smtClean="0">
                                        <a:latin typeface="Cambria Math" panose="02040503050406030204" pitchFamily="18" charset="0"/>
                                      </a:rPr>
                                      <m:t>1</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𝑒</m:t>
                                        </m:r>
                                      </m:sub>
                                    </m:sSub>
                                  </m:sub>
                                </m:sSub>
                              </m:e>
                            </m:mr>
                            <m:mr>
                              <m:e>
                                <m:r>
                                  <a:rPr lang="en-US" b="0" i="1" smtClean="0">
                                    <a:latin typeface="Cambria Math" panose="02040503050406030204" pitchFamily="18" charset="0"/>
                                  </a:rPr>
                                  <m:t>⋮</m:t>
                                </m:r>
                              </m:e>
                              <m:e>
                                <m:r>
                                  <a:rPr lang="en-US" b="0" i="1" smtClean="0">
                                    <a:latin typeface="Cambria Math" panose="02040503050406030204" pitchFamily="18" charset="0"/>
                                  </a:rPr>
                                  <m:t>⋱</m:t>
                                </m:r>
                              </m:e>
                              <m:e>
                                <m:r>
                                  <a:rPr lang="en-US" b="0" i="1" smtClean="0">
                                    <a:latin typeface="Cambria Math" panose="02040503050406030204" pitchFamily="18" charset="0"/>
                                  </a:rPr>
                                  <m:t>⋮</m:t>
                                </m:r>
                              </m:e>
                            </m:mr>
                            <m:m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𝑐</m:t>
                                    </m:r>
                                  </m:e>
                                  <m:sub>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h</m:t>
                                        </m:r>
                                      </m:sub>
                                    </m:sSub>
                                    <m:r>
                                      <a:rPr lang="en-US" b="0" i="1" smtClean="0">
                                        <a:latin typeface="Cambria Math" panose="02040503050406030204" pitchFamily="18" charset="0"/>
                                      </a:rPr>
                                      <m:t>1</m:t>
                                    </m:r>
                                  </m:sub>
                                </m:sSub>
                              </m:e>
                              <m:e>
                                <m:r>
                                  <a:rPr lang="en-US" b="0" i="1" smtClean="0">
                                    <a:latin typeface="Cambria Math" panose="02040503050406030204" pitchFamily="18" charset="0"/>
                                  </a:rPr>
                                  <m:t>…</m:t>
                                </m:r>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𝑐</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h</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𝑒</m:t>
                                        </m:r>
                                      </m:sub>
                                    </m:sSub>
                                  </m:sub>
                                </m:sSub>
                              </m:e>
                            </m:mr>
                          </m:m>
                        </m:e>
                      </m:d>
                      <m:r>
                        <a:rPr lang="en-US" b="0" i="1" smtClean="0">
                          <a:latin typeface="Cambria Math" panose="02040503050406030204" pitchFamily="18" charset="0"/>
                        </a:rPr>
                        <m:t>,  </m:t>
                      </m:r>
                      <m:r>
                        <a:rPr lang="en-US" b="1" i="1" smtClean="0">
                          <a:latin typeface="Cambria Math" panose="02040503050406030204" pitchFamily="18" charset="0"/>
                        </a:rPr>
                        <m:t>𝒅</m:t>
                      </m:r>
                      <m:r>
                        <a:rPr lang="en-US" b="0" i="1" smtClean="0">
                          <a:latin typeface="Cambria Math" panose="02040503050406030204" pitchFamily="18" charset="0"/>
                        </a:rPr>
                        <m:t>=</m:t>
                      </m:r>
                      <m:d>
                        <m:dPr>
                          <m:ctrlPr>
                            <a:rPr lang="en-US" b="0" i="1" smtClean="0">
                              <a:latin typeface="Cambria Math" panose="02040503050406030204" pitchFamily="18" charset="0"/>
                            </a:rPr>
                          </m:ctrlPr>
                        </m:dPr>
                        <m:e>
                          <m:m>
                            <m:mPr>
                              <m:mcs>
                                <m:mc>
                                  <m:mcPr>
                                    <m:count m:val="1"/>
                                    <m:mcJc m:val="center"/>
                                  </m:mcPr>
                                </m:mc>
                              </m:mcs>
                              <m:ctrlPr>
                                <a:rPr lang="en-US" b="0" i="1" smtClean="0">
                                  <a:latin typeface="Cambria Math" panose="02040503050406030204" pitchFamily="18" charset="0"/>
                                </a:rPr>
                              </m:ctrlPr>
                            </m:mPr>
                            <m:mr>
                              <m:e>
                                <m:sSub>
                                  <m:sSubPr>
                                    <m:ctrlPr>
                                      <a:rPr lang="en-US" b="0" i="1" smtClean="0">
                                        <a:latin typeface="Cambria Math" panose="02040503050406030204" pitchFamily="18" charset="0"/>
                                      </a:rPr>
                                    </m:ctrlPr>
                                  </m:sSubPr>
                                  <m:e>
                                    <m:r>
                                      <m:rPr>
                                        <m:brk m:alnAt="7"/>
                                      </m:rPr>
                                      <a:rPr lang="en-US" b="0" i="1" smtClean="0">
                                        <a:latin typeface="Cambria Math" panose="02040503050406030204" pitchFamily="18" charset="0"/>
                                      </a:rPr>
                                      <m:t>𝑑</m:t>
                                    </m:r>
                                  </m:e>
                                  <m:sub>
                                    <m:r>
                                      <m:rPr>
                                        <m:brk m:alnAt="7"/>
                                      </m:rPr>
                                      <a:rPr lang="en-US" b="0" i="1" smtClean="0">
                                        <a:latin typeface="Cambria Math" panose="02040503050406030204" pitchFamily="18" charset="0"/>
                                      </a:rPr>
                                      <m:t>1</m:t>
                                    </m:r>
                                  </m:sub>
                                </m:sSub>
                              </m:e>
                            </m:mr>
                            <m:mr>
                              <m:e>
                                <m:r>
                                  <a:rPr lang="en-US" b="0" i="1" smtClean="0">
                                    <a:latin typeface="Cambria Math" panose="02040503050406030204" pitchFamily="18" charset="0"/>
                                  </a:rPr>
                                  <m:t>⋮</m:t>
                                </m:r>
                              </m:e>
                            </m:mr>
                            <m:m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h</m:t>
                                        </m:r>
                                      </m:sub>
                                    </m:sSub>
                                  </m:sub>
                                </m:sSub>
                              </m:e>
                            </m:mr>
                          </m:m>
                        </m:e>
                      </m:d>
                    </m:oMath>
                  </m:oMathPara>
                </a14:m>
                <a:endParaRPr lang="en-US" dirty="0"/>
              </a:p>
              <a:p>
                <a:pPr marL="0" indent="0" algn="ctr">
                  <a:buNone/>
                </a:pPr>
                <a:endParaRPr lang="en-US" sz="1000" dirty="0"/>
              </a:p>
              <a:p>
                <a:pPr marL="285750" indent="-285750">
                  <a:buFont typeface="Arial" panose="020B0604020202020204" pitchFamily="34" charset="0"/>
                  <a:buChar char="•"/>
                </a:pPr>
                <a:r>
                  <a:rPr lang="en-US" dirty="0"/>
                  <a:t>Where </a:t>
                </a:r>
                <a14:m>
                  <m:oMath xmlns:m="http://schemas.openxmlformats.org/officeDocument/2006/math">
                    <m:r>
                      <a:rPr lang="en-US" b="1" i="1" smtClean="0">
                        <a:latin typeface="Cambria Math" panose="02040503050406030204" pitchFamily="18" charset="0"/>
                      </a:rPr>
                      <m:t>𝑪</m:t>
                    </m:r>
                    <m:r>
                      <a:rPr lang="en-US" b="1" i="1" smtClean="0">
                        <a:latin typeface="Cambria Math" panose="02040503050406030204" pitchFamily="18" charset="0"/>
                      </a:rPr>
                      <m:t>𝝃</m:t>
                    </m:r>
                    <m:r>
                      <a:rPr lang="en-US" b="0" i="1" smtClean="0">
                        <a:latin typeface="Cambria Math" panose="02040503050406030204" pitchFamily="18" charset="0"/>
                      </a:rPr>
                      <m:t>=</m:t>
                    </m:r>
                    <m:r>
                      <a:rPr lang="en-US" b="1" i="1" smtClean="0">
                        <a:latin typeface="Cambria Math" panose="02040503050406030204" pitchFamily="18" charset="0"/>
                      </a:rPr>
                      <m:t>𝒅</m:t>
                    </m:r>
                    <m:r>
                      <a:rPr lang="en-US" b="0" i="1" smtClean="0">
                        <a:latin typeface="Cambria Math" panose="02040503050406030204" pitchFamily="18" charset="0"/>
                      </a:rPr>
                      <m:t>, </m:t>
                    </m:r>
                    <m:r>
                      <a:rPr lang="en-US" b="1" i="1" smtClean="0">
                        <a:latin typeface="Cambria Math" panose="02040503050406030204" pitchFamily="18" charset="0"/>
                      </a:rPr>
                      <m:t>𝝃</m:t>
                    </m:r>
                    <m:r>
                      <a:rPr lang="en-US" b="0" i="1" smtClean="0">
                        <a:latin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ℝ</m:t>
                        </m:r>
                      </m:e>
                      <m:sup>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𝑁</m:t>
                            </m:r>
                          </m:e>
                          <m:sub>
                            <m:r>
                              <a:rPr lang="en-US" b="0" i="1" smtClean="0">
                                <a:latin typeface="Cambria Math" panose="02040503050406030204" pitchFamily="18" charset="0"/>
                                <a:ea typeface="Cambria Math" panose="02040503050406030204" pitchFamily="18" charset="0"/>
                              </a:rPr>
                              <m:t>𝑒</m:t>
                            </m:r>
                          </m:sub>
                        </m:sSub>
                      </m:sup>
                    </m:sSup>
                  </m:oMath>
                </a14:m>
                <a:r>
                  <a:rPr lang="en-US" dirty="0"/>
                  <a:t>, </a:t>
                </a:r>
                <a14:m>
                  <m:oMath xmlns:m="http://schemas.openxmlformats.org/officeDocument/2006/math">
                    <m:r>
                      <a:rPr lang="en-US" b="1" i="1">
                        <a:latin typeface="Cambria Math" panose="02040503050406030204" pitchFamily="18" charset="0"/>
                      </a:rPr>
                      <m:t>𝝃</m:t>
                    </m:r>
                    <m:r>
                      <a:rPr lang="en-US" b="0" i="1" smtClean="0">
                        <a:latin typeface="Cambria Math" panose="02040503050406030204" pitchFamily="18" charset="0"/>
                      </a:rPr>
                      <m:t>=</m:t>
                    </m:r>
                    <m:r>
                      <a:rPr lang="en-US" b="1" i="1" smtClean="0">
                        <a:latin typeface="Cambria Math" panose="02040503050406030204" pitchFamily="18" charset="0"/>
                      </a:rPr>
                      <m:t>𝟏</m:t>
                    </m:r>
                  </m:oMath>
                </a14:m>
                <a:r>
                  <a:rPr lang="en-US" dirty="0"/>
                  <a:t> must be the solution</a:t>
                </a:r>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dirty="0"/>
                  <a:t>Further relax the equality to yield </a:t>
                </a:r>
                <a:r>
                  <a:rPr lang="en-US" b="1" dirty="0"/>
                  <a:t>non-negative least-squares problem</a:t>
                </a:r>
                <a:r>
                  <a:rPr lang="en-US" dirty="0"/>
                  <a:t>: </a:t>
                </a:r>
              </a:p>
              <a:p>
                <a:pPr marL="285750" indent="-285750">
                  <a:buFont typeface="Arial" panose="020B0604020202020204" pitchFamily="34" charset="0"/>
                  <a:buChar char="•"/>
                </a:pPr>
                <a:endParaRPr lang="en-US" sz="1000" dirty="0"/>
              </a:p>
              <a:p>
                <a:pPr algn="ctr"/>
                <a14:m>
                  <m:oMath xmlns:m="http://schemas.openxmlformats.org/officeDocument/2006/math">
                    <m:r>
                      <a:rPr lang="en-US" b="1" i="1" smtClean="0">
                        <a:latin typeface="Cambria Math" panose="02040503050406030204" pitchFamily="18" charset="0"/>
                      </a:rPr>
                      <m:t>𝝃</m:t>
                    </m:r>
                    <m:r>
                      <a:rPr lang="en-US" b="1" i="1" smtClean="0">
                        <a:latin typeface="Cambria Math" panose="02040503050406030204" pitchFamily="18" charset="0"/>
                      </a:rPr>
                      <m:t>=</m:t>
                    </m:r>
                    <m:sSub>
                      <m:sSubPr>
                        <m:ctrlPr>
                          <a:rPr lang="en-US" i="1" dirty="0" smtClean="0">
                            <a:latin typeface="Cambria Math" panose="02040503050406030204" pitchFamily="18" charset="0"/>
                          </a:rPr>
                        </m:ctrlPr>
                      </m:sSubPr>
                      <m:e>
                        <m:r>
                          <m:rPr>
                            <m:sty m:val="p"/>
                          </m:rPr>
                          <a:rPr lang="en-US">
                            <a:latin typeface="Cambria Math" panose="02040503050406030204" pitchFamily="18" charset="0"/>
                          </a:rPr>
                          <m:t>arg</m:t>
                        </m:r>
                        <m:r>
                          <a:rPr lang="en-US">
                            <a:latin typeface="Cambria Math" panose="02040503050406030204" pitchFamily="18" charset="0"/>
                          </a:rPr>
                          <m:t> </m:t>
                        </m:r>
                        <m:r>
                          <m:rPr>
                            <m:sty m:val="p"/>
                          </m:rPr>
                          <a:rPr lang="en-US">
                            <a:latin typeface="Cambria Math" panose="02040503050406030204" pitchFamily="18" charset="0"/>
                          </a:rPr>
                          <m:t>min</m:t>
                        </m:r>
                      </m:e>
                      <m:sub>
                        <m:r>
                          <a:rPr lang="en-US" b="1" i="1" dirty="0" smtClean="0">
                            <a:latin typeface="Cambria Math" panose="02040503050406030204" pitchFamily="18" charset="0"/>
                          </a:rPr>
                          <m:t>𝒙</m:t>
                        </m:r>
                        <m:r>
                          <a:rPr lang="en-US" b="0" i="1" dirty="0" smtClean="0">
                            <a:latin typeface="Cambria Math" panose="02040503050406030204" pitchFamily="18" charset="0"/>
                            <a:ea typeface="Cambria Math" panose="02040503050406030204" pitchFamily="18" charset="0"/>
                          </a:rPr>
                          <m:t>∈</m:t>
                        </m:r>
                        <m:sSup>
                          <m:sSupPr>
                            <m:ctrlPr>
                              <a:rPr lang="en-US" b="0" i="1" dirty="0" smtClean="0">
                                <a:latin typeface="Cambria Math" panose="02040503050406030204" pitchFamily="18" charset="0"/>
                                <a:ea typeface="Cambria Math" panose="02040503050406030204" pitchFamily="18" charset="0"/>
                              </a:rPr>
                            </m:ctrlPr>
                          </m:sSupPr>
                          <m:e>
                            <m:r>
                              <a:rPr lang="en-US" b="0" i="1" dirty="0" smtClean="0">
                                <a:latin typeface="Cambria Math" panose="02040503050406030204" pitchFamily="18" charset="0"/>
                                <a:ea typeface="Cambria Math" panose="02040503050406030204" pitchFamily="18" charset="0"/>
                              </a:rPr>
                              <m:t>ℝ</m:t>
                            </m:r>
                          </m:e>
                          <m:sup>
                            <m:r>
                              <a:rPr lang="en-US" b="0" i="1" dirty="0" smtClean="0">
                                <a:latin typeface="Cambria Math" panose="02040503050406030204" pitchFamily="18" charset="0"/>
                                <a:ea typeface="Cambria Math" panose="02040503050406030204" pitchFamily="18" charset="0"/>
                              </a:rPr>
                              <m:t>𝑛</m:t>
                            </m:r>
                          </m:sup>
                        </m:sSup>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m:t>
                        </m:r>
                        <m:r>
                          <a:rPr lang="en-US" b="1" i="1" smtClean="0">
                            <a:latin typeface="Cambria Math" panose="02040503050406030204" pitchFamily="18" charset="0"/>
                          </a:rPr>
                          <m:t>𝑪𝒙</m:t>
                        </m:r>
                        <m:r>
                          <a:rPr lang="en-US" b="0" i="1" smtClean="0">
                            <a:latin typeface="Cambria Math" panose="02040503050406030204" pitchFamily="18" charset="0"/>
                          </a:rPr>
                          <m:t>−</m:t>
                        </m:r>
                        <m:r>
                          <a:rPr lang="en-US" b="1" i="1" smtClean="0">
                            <a:latin typeface="Cambria Math" panose="02040503050406030204" pitchFamily="18" charset="0"/>
                          </a:rPr>
                          <m:t>𝒅</m:t>
                        </m:r>
                        <m:r>
                          <a:rPr lang="en-US" b="0" i="1" smtClean="0">
                            <a:latin typeface="Cambria Math" panose="02040503050406030204" pitchFamily="18" charset="0"/>
                          </a:rPr>
                          <m:t>||</m:t>
                        </m:r>
                      </m:e>
                      <m:sub>
                        <m:r>
                          <a:rPr lang="en-US" b="0" i="1" smtClean="0">
                            <a:latin typeface="Cambria Math" panose="02040503050406030204" pitchFamily="18" charset="0"/>
                          </a:rPr>
                          <m:t>2</m:t>
                        </m:r>
                      </m:sub>
                    </m:sSub>
                  </m:oMath>
                </a14:m>
                <a:r>
                  <a:rPr lang="en-US" dirty="0"/>
                  <a:t> subject to </a:t>
                </a:r>
                <a14:m>
                  <m:oMath xmlns:m="http://schemas.openxmlformats.org/officeDocument/2006/math">
                    <m:r>
                      <a:rPr lang="en-US" b="1" i="1" smtClean="0">
                        <a:latin typeface="Cambria Math" panose="02040503050406030204" pitchFamily="18" charset="0"/>
                      </a:rPr>
                      <m:t>𝒙</m:t>
                    </m:r>
                    <m:r>
                      <a:rPr lang="en-US" b="0"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𝟎</m:t>
                    </m:r>
                  </m:oMath>
                </a14:m>
                <a:endParaRPr lang="en-US" b="1" dirty="0"/>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dirty="0"/>
                  <a:t>Solve the above optimization problem using a </a:t>
                </a:r>
                <a:r>
                  <a:rPr lang="en-US" b="1" dirty="0"/>
                  <a:t>non-negative least squares solver </a:t>
                </a:r>
                <a:r>
                  <a:rPr lang="en-US" dirty="0"/>
                  <a:t>with an </a:t>
                </a:r>
                <a:r>
                  <a:rPr lang="en-US" b="1" dirty="0"/>
                  <a:t>early termination condition </a:t>
                </a:r>
                <a:r>
                  <a:rPr lang="en-US" dirty="0"/>
                  <a:t>to </a:t>
                </a:r>
                <a:r>
                  <a:rPr lang="en-US" b="1" dirty="0"/>
                  <a:t>promote sparsity</a:t>
                </a:r>
                <a:r>
                  <a:rPr lang="en-US" dirty="0"/>
                  <a:t> of the vector </a:t>
                </a:r>
                <a14:m>
                  <m:oMath xmlns:m="http://schemas.openxmlformats.org/officeDocument/2006/math">
                    <m:r>
                      <a:rPr lang="en-US" b="1" i="1">
                        <a:latin typeface="Cambria Math" panose="02040503050406030204" pitchFamily="18" charset="0"/>
                      </a:rPr>
                      <m:t>𝝃</m:t>
                    </m:r>
                  </m:oMath>
                </a14:m>
                <a:endParaRPr lang="en-US" b="1" dirty="0"/>
              </a:p>
              <a:p>
                <a:endParaRPr lang="en-US" dirty="0"/>
              </a:p>
            </p:txBody>
          </p:sp>
        </mc:Choice>
        <mc:Fallback xmlns="">
          <p:sp>
            <p:nvSpPr>
              <p:cNvPr id="7" name="TextBox 6">
                <a:extLst>
                  <a:ext uri="{FF2B5EF4-FFF2-40B4-BE49-F238E27FC236}">
                    <a16:creationId xmlns:a16="http://schemas.microsoft.com/office/drawing/2014/main" id="{0D8E33B5-951F-41C4-A64F-33266766F215}"/>
                  </a:ext>
                </a:extLst>
              </p:cNvPr>
              <p:cNvSpPr txBox="1">
                <a:spLocks noRot="1" noChangeAspect="1" noMove="1" noResize="1" noEditPoints="1" noAdjustHandles="1" noChangeArrowheads="1" noChangeShapeType="1" noTextEdit="1"/>
              </p:cNvSpPr>
              <p:nvPr/>
            </p:nvSpPr>
            <p:spPr>
              <a:xfrm>
                <a:off x="164385" y="929997"/>
                <a:ext cx="11527605" cy="5645905"/>
              </a:xfrm>
              <a:prstGeom prst="rect">
                <a:avLst/>
              </a:prstGeom>
              <a:blipFill>
                <a:blip r:embed="rId2"/>
                <a:stretch>
                  <a:fillRect l="-370" t="-756"/>
                </a:stretch>
              </a:blipFill>
            </p:spPr>
            <p:txBody>
              <a:bodyPr/>
              <a:lstStyle/>
              <a:p>
                <a:r>
                  <a:rPr lang="en-US">
                    <a:noFill/>
                  </a:rPr>
                  <a:t> </a:t>
                </a:r>
              </a:p>
            </p:txBody>
          </p:sp>
        </mc:Fallback>
      </mc:AlternateContent>
    </p:spTree>
    <p:extLst>
      <p:ext uri="{BB962C8B-B14F-4D97-AF65-F5344CB8AC3E}">
        <p14:creationId xmlns:p14="http://schemas.microsoft.com/office/powerpoint/2010/main" val="786472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andia Theme (White Background)">
  <a:themeElements>
    <a:clrScheme name="Sandia 2018">
      <a:dk1>
        <a:srgbClr val="000000"/>
      </a:dk1>
      <a:lt1>
        <a:srgbClr val="FFFFFF"/>
      </a:lt1>
      <a:dk2>
        <a:srgbClr val="005376"/>
      </a:dk2>
      <a:lt2>
        <a:srgbClr val="E7E6E6"/>
      </a:lt2>
      <a:accent1>
        <a:srgbClr val="008E74"/>
      </a:accent1>
      <a:accent2>
        <a:srgbClr val="6CB312"/>
      </a:accent2>
      <a:accent3>
        <a:srgbClr val="FFA033"/>
      </a:accent3>
      <a:accent4>
        <a:srgbClr val="A92C00"/>
      </a:accent4>
      <a:accent5>
        <a:srgbClr val="7D0D7C"/>
      </a:accent5>
      <a:accent6>
        <a:srgbClr val="00ADD0"/>
      </a:accent6>
      <a:hlink>
        <a:srgbClr val="0563C1"/>
      </a:hlink>
      <a:folHlink>
        <a:srgbClr val="954F72"/>
      </a:folHlink>
    </a:clrScheme>
    <a:fontScheme name="Garamond-Trebuchet MS">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332205F344AD540AEE0C5988AC246EC" ma:contentTypeVersion="2" ma:contentTypeDescription="Create a new document." ma:contentTypeScope="" ma:versionID="a5ef081f47514053affda75db6dc7d0a">
  <xsd:schema xmlns:xsd="http://www.w3.org/2001/XMLSchema" xmlns:xs="http://www.w3.org/2001/XMLSchema" xmlns:p="http://schemas.microsoft.com/office/2006/metadata/properties" xmlns:ns2="317de2d1-d151-4649-898e-e6a41747d2a4" targetNamespace="http://schemas.microsoft.com/office/2006/metadata/properties" ma:root="true" ma:fieldsID="182108b4fd5ff5324528874d0fe37308" ns2:_="">
    <xsd:import namespace="317de2d1-d151-4649-898e-e6a41747d2a4"/>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7de2d1-d151-4649-898e-e6a41747d2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8232DC6-85BC-484A-8F19-80A048D53223}">
  <ds:schemaRefs>
    <ds:schemaRef ds:uri="http://purl.org/dc/terms/"/>
    <ds:schemaRef ds:uri="http://schemas.microsoft.com/office/2006/documentManagement/types"/>
    <ds:schemaRef ds:uri="http://schemas.microsoft.com/office/2006/metadata/properties"/>
    <ds:schemaRef ds:uri="317de2d1-d151-4649-898e-e6a41747d2a4"/>
    <ds:schemaRef ds:uri="http://schemas.microsoft.com/office/infopath/2007/PartnerControls"/>
    <ds:schemaRef ds:uri="http://schemas.openxmlformats.org/package/2006/metadata/core-properties"/>
    <ds:schemaRef ds:uri="http://www.w3.org/XML/1998/namespace"/>
    <ds:schemaRef ds:uri="http://purl.org/dc/dcmitype/"/>
    <ds:schemaRef ds:uri="http://purl.org/dc/elements/1.1/"/>
  </ds:schemaRefs>
</ds:datastoreItem>
</file>

<file path=customXml/itemProps2.xml><?xml version="1.0" encoding="utf-8"?>
<ds:datastoreItem xmlns:ds="http://schemas.openxmlformats.org/officeDocument/2006/customXml" ds:itemID="{57ACEA40-233A-4B3D-80C3-A05A4A6EFACE}">
  <ds:schemaRefs>
    <ds:schemaRef ds:uri="http://schemas.microsoft.com/sharepoint/v3/contenttype/forms"/>
  </ds:schemaRefs>
</ds:datastoreItem>
</file>

<file path=customXml/itemProps3.xml><?xml version="1.0" encoding="utf-8"?>
<ds:datastoreItem xmlns:ds="http://schemas.openxmlformats.org/officeDocument/2006/customXml" ds:itemID="{0C4BE96C-99EB-4C6D-8E16-05FD71FC41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17de2d1-d151-4649-898e-e6a41747d2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Sandia2018_16x9_1</Template>
  <TotalTime>48575</TotalTime>
  <Words>14268</Words>
  <Application>Microsoft Office PowerPoint</Application>
  <PresentationFormat>Widescreen</PresentationFormat>
  <Paragraphs>1965</Paragraphs>
  <Slides>91</Slides>
  <Notes>86</Notes>
  <HiddenSlides>0</HiddenSlides>
  <MMClips>20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91</vt:i4>
      </vt:variant>
    </vt:vector>
  </HeadingPairs>
  <TitlesOfParts>
    <vt:vector size="110" baseType="lpstr">
      <vt:lpstr>ＭＳ Ｐゴシック</vt:lpstr>
      <vt:lpstr>Andale Mono</vt:lpstr>
      <vt:lpstr>Aptos</vt:lpstr>
      <vt:lpstr>Arial</vt:lpstr>
      <vt:lpstr>Calibiri</vt:lpstr>
      <vt:lpstr>Calibri</vt:lpstr>
      <vt:lpstr>Calibri Light</vt:lpstr>
      <vt:lpstr>Cambria Math</vt:lpstr>
      <vt:lpstr>Courier New</vt:lpstr>
      <vt:lpstr>Garamond</vt:lpstr>
      <vt:lpstr>Gill Sans MT</vt:lpstr>
      <vt:lpstr>Menlo</vt:lpstr>
      <vt:lpstr>Symbol</vt:lpstr>
      <vt:lpstr>Times</vt:lpstr>
      <vt:lpstr>Times New Roman</vt:lpstr>
      <vt:lpstr>Trebuchet MS</vt:lpstr>
      <vt:lpstr>Wingdings</vt:lpstr>
      <vt:lpstr>Wingdings 2</vt:lpstr>
      <vt:lpstr>Sandia Theme (White Background)</vt:lpstr>
      <vt:lpstr>Accelerating mod/sim workflows through hybrid domain decomposition-based models and the Schwarz alternating method</vt:lpstr>
      <vt:lpstr>PowerPoint Presentation</vt:lpstr>
      <vt:lpstr>PowerPoint Presentation</vt:lpstr>
      <vt:lpstr>PowerPoint Presentation</vt:lpstr>
      <vt:lpstr>PowerPoint Presentation</vt:lpstr>
      <vt:lpstr>Schwarz Alternating Method for Domain Decomposition</vt:lpstr>
      <vt:lpstr>How We Use the Schwarz Alternating Method</vt:lpstr>
      <vt:lpstr>PowerPoint Presentation</vt:lpstr>
      <vt:lpstr>PowerPoint Presentation</vt:lpstr>
      <vt:lpstr>PowerPoint Presentation</vt:lpstr>
      <vt:lpstr>PowerPoint Presentation</vt:lpstr>
      <vt:lpstr>Additional Parallelism via Additive Schwarz</vt:lpstr>
      <vt:lpstr>Additional Parallelism via Additive Schwarz</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Laser Weld (Albany/LCM)</vt:lpstr>
      <vt:lpstr>Laser Weld (Albany/LCM): Strong Scalability of Parallel Schwarz with DTK</vt:lpstr>
      <vt:lpstr>Laser Weld (Sierra/SM): Uniaxial Tension-Test Models  </vt:lpstr>
      <vt:lpstr>Tensile Bar</vt:lpstr>
      <vt:lpstr>PowerPoint Presentation</vt:lpstr>
      <vt:lpstr>PowerPoint Presentation</vt:lpstr>
      <vt:lpstr>Time-Advancement Within the Schwarz Framework</vt:lpstr>
      <vt:lpstr>Time-Advancement Within the Schwarz Framework</vt:lpstr>
      <vt:lpstr>Time-Advancement Within the Schwarz Framework</vt:lpstr>
      <vt:lpstr>Time-Advancement Within the Schwarz Framework</vt:lpstr>
      <vt:lpstr>Time-Advancement Within the Schwarz Framework</vt:lpstr>
      <vt:lpstr>Time-Advancement Within the Schwarz Framework</vt:lpstr>
      <vt:lpstr>Time-Advancement Within the Schwarz Framework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Motivation for ROM-ROM/ROM-FOM Couplings</vt:lpstr>
      <vt:lpstr>Motivation for ROM-ROM/ROM-FOM Couplings</vt:lpstr>
      <vt:lpstr>PowerPoint Presentation</vt:lpstr>
      <vt:lpstr>Projection-Based Model Order Reduction via the POD/LSPG* Method</vt:lpstr>
      <vt:lpstr>PowerPoint Presentation</vt:lpstr>
      <vt:lpstr>Schwarz Extensions to FOM-ROM and ROM-ROM Couplings</vt:lpstr>
      <vt:lpstr>PowerPoint Presentation</vt:lpstr>
      <vt:lpstr>2D Inviscid Burgers Equation</vt:lpstr>
      <vt:lpstr>Schwarz Coupling Details</vt:lpstr>
      <vt:lpstr>PowerPoint Presentation</vt:lpstr>
      <vt:lpstr>2D Shallow Water Equations (SWE)</vt:lpstr>
      <vt:lpstr>Schwarz Coupling Details </vt:lpstr>
      <vt:lpstr>Schwarz All-ROM Domain Overlap Study</vt:lpstr>
      <vt:lpstr>Schwarz Boundary Sampling for All-HROM Coupling</vt:lpstr>
      <vt:lpstr>Coupled HROM Performance</vt:lpstr>
      <vt:lpstr>Teaser: 2D Euler Equations Riemann Problem</vt:lpstr>
      <vt:lpstr>PowerPoint Presentation</vt:lpstr>
      <vt:lpstr>PowerPoint Presentation</vt:lpstr>
      <vt:lpstr>Ongoing &amp; Future Work</vt:lpstr>
      <vt:lpstr>Team &amp; Acknowledgments</vt:lpstr>
      <vt:lpstr>References  </vt:lpstr>
      <vt:lpstr>Start of Backup Slides</vt:lpstr>
      <vt:lpstr>PowerPoint Presentation</vt:lpstr>
      <vt:lpstr>PowerPoint Presentation</vt:lpstr>
      <vt:lpstr>PowerPoint Presentation</vt:lpstr>
      <vt:lpstr>Single Domain Predictive ROM</vt:lpstr>
      <vt:lpstr>All-ROM Coupling </vt:lpstr>
      <vt:lpstr>Schwarz Boundary Sampling for All-HROM Coupling</vt:lpstr>
      <vt:lpstr>Schwarz Boundary Sampling for All-HROM Coupling</vt:lpstr>
      <vt:lpstr>Schwarz Boundary Sampling for All-HROM Coupling</vt:lpstr>
      <vt:lpstr>Schwarz Boundary Sampling for All-HROM Coupling</vt:lpstr>
      <vt:lpstr>Schwarz Boundary Sampling for All-HROM Coupling</vt:lpstr>
      <vt:lpstr>Schwarz Boundary Sampling for All-HROM Coupling</vt:lpstr>
      <vt:lpstr>Model Problem 3: 2D Euler Equations Riemann Problem</vt:lpstr>
      <vt:lpstr>Schwarz Coupling Details </vt:lpstr>
      <vt:lpstr>Model Problem 3:  All-ROM Coupling + Overlapping Schwarz</vt:lpstr>
      <vt:lpstr>Model Problem 3:  All-HROM Coupling + Non-Overlapping Schwarz</vt:lpstr>
      <vt:lpstr>Energy-Conserving Sampling and Weighting (ECSW)</vt:lpstr>
      <vt:lpstr>ECSW: Generating the Reduced Mesh and Weights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LOFTadmin</cp:lastModifiedBy>
  <cp:revision>913</cp:revision>
  <cp:lastPrinted>2019-08-07T18:49:35Z</cp:lastPrinted>
  <dcterms:created xsi:type="dcterms:W3CDTF">2017-10-14T01:15:26Z</dcterms:created>
  <dcterms:modified xsi:type="dcterms:W3CDTF">2024-06-09T14:50:33Z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0x0101005332205F344AD540AEE0C5988AC246EC</vt:lpwstr>
  </property>
</Properties>
</file>