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3"/>
  </p:notesMasterIdLst>
  <p:handoutMasterIdLst>
    <p:handoutMasterId r:id="rId4"/>
  </p:handoutMasterIdLst>
  <p:sldIdLst>
    <p:sldId id="259" r:id="rId2"/>
  </p:sldIdLst>
  <p:sldSz cx="36576000" cy="27432000"/>
  <p:notesSz cx="6858000" cy="9144000"/>
  <p:defaultTextStyle>
    <a:defPPr>
      <a:defRPr lang="en-US"/>
    </a:defPPr>
    <a:lvl1pPr marL="0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1pPr>
    <a:lvl2pPr marL="1536159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2pPr>
    <a:lvl3pPr marL="3072318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3pPr>
    <a:lvl4pPr marL="4608477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4pPr>
    <a:lvl5pPr marL="6144636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5pPr>
    <a:lvl6pPr marL="7680795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6pPr>
    <a:lvl7pPr marL="9216954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7pPr>
    <a:lvl8pPr marL="10753114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8pPr>
    <a:lvl9pPr marL="12289273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CCFFFF"/>
    <a:srgbClr val="CCECFF"/>
    <a:srgbClr val="054C7D"/>
    <a:srgbClr val="0551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87" autoAdjust="0"/>
    <p:restoredTop sz="94633"/>
  </p:normalViewPr>
  <p:slideViewPr>
    <p:cSldViewPr snapToGrid="0" snapToObjects="1">
      <p:cViewPr>
        <p:scale>
          <a:sx n="66" d="100"/>
          <a:sy n="66" d="100"/>
        </p:scale>
        <p:origin x="-7254" y="-16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0" d="100"/>
          <a:sy n="150" d="100"/>
        </p:scale>
        <p:origin x="544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A8635-719F-B94C-A0BB-D77C10F788F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ED7F8-C41B-E14C-BE82-FE1DCA59B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49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37D22-20B9-364E-B4D8-E9F9B2E2B538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9959A-D1B0-DA47-86FF-396E280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11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0"/>
            <a:ext cx="36538351" cy="4404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9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" y="0"/>
            <a:ext cx="36538317" cy="4404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0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" y="0"/>
            <a:ext cx="36538317" cy="4404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1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" y="0"/>
            <a:ext cx="36538317" cy="4404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M Title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0"/>
            <a:ext cx="36538351" cy="4404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36D7E5-9F58-6E21-6A5F-A476E3921E93}"/>
              </a:ext>
            </a:extLst>
          </p:cNvPr>
          <p:cNvSpPr/>
          <p:nvPr userDrawn="1"/>
        </p:nvSpPr>
        <p:spPr>
          <a:xfrm>
            <a:off x="65313" y="3522148"/>
            <a:ext cx="36445371" cy="21917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 Title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0"/>
            <a:ext cx="36538351" cy="4404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3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" y="0"/>
            <a:ext cx="36538342" cy="4404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4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" y="0"/>
            <a:ext cx="36538342" cy="4404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5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" y="0"/>
            <a:ext cx="36538334" cy="4404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6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" y="0"/>
            <a:ext cx="36538334" cy="4404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7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" y="0"/>
            <a:ext cx="36538326" cy="4404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8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15800" y="26791920"/>
            <a:ext cx="12344400" cy="64008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" y="0"/>
            <a:ext cx="36538326" cy="4404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1460506"/>
            <a:ext cx="31546800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7302500"/>
            <a:ext cx="31546800" cy="1740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120B0-2207-4844-8ED1-48AD4D06A120}" type="datetimeFigureOut">
              <a:rPr lang="en-US" smtClean="0"/>
              <a:pPr/>
              <a:t>5/1/2024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0" y="25425406"/>
            <a:ext cx="123444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95916-94EF-2D41-8470-87A7F50C4C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0" cy="2743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665" y="25620111"/>
            <a:ext cx="2489179" cy="958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9" y="25632747"/>
            <a:ext cx="1552032" cy="3896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6" y="26189342"/>
            <a:ext cx="1440276" cy="41768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80506" y="25620111"/>
            <a:ext cx="6329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Sandia National Laboratories is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multimission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laboratory managed and operated by National Technology &amp;Engineering Solutions of Sandia, LLC, a wholly owned subsidiary of Honeywell International Inc., for the U.S. Department of Energy’s National Nuclear Security Administration under contract DE-NA0003525.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SAND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No. ____________</a:t>
            </a:r>
            <a:endParaRPr lang="en-US" sz="1200" dirty="0">
              <a:latin typeface="+mj-lt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8587498"/>
            <a:ext cx="36576000" cy="6837908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  <a:alpha val="26000"/>
                </a:scheme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6"/>
          </a:p>
        </p:txBody>
      </p:sp>
    </p:spTree>
    <p:extLst>
      <p:ext uri="{BB962C8B-B14F-4D97-AF65-F5344CB8AC3E}">
        <p14:creationId xmlns:p14="http://schemas.microsoft.com/office/powerpoint/2010/main" val="163630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93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3657600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3657600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26" Type="http://schemas.openxmlformats.org/officeDocument/2006/relationships/image" Target="../media/image40.png"/><Relationship Id="rId39" Type="http://schemas.openxmlformats.org/officeDocument/2006/relationships/image" Target="../media/image52.png"/><Relationship Id="rId21" Type="http://schemas.openxmlformats.org/officeDocument/2006/relationships/image" Target="../media/image34.png"/><Relationship Id="rId34" Type="http://schemas.openxmlformats.org/officeDocument/2006/relationships/image" Target="../media/image47.png"/><Relationship Id="rId42" Type="http://schemas.openxmlformats.org/officeDocument/2006/relationships/image" Target="../media/image55.png"/><Relationship Id="rId47" Type="http://schemas.openxmlformats.org/officeDocument/2006/relationships/image" Target="../media/image60.png"/><Relationship Id="rId50" Type="http://schemas.openxmlformats.org/officeDocument/2006/relationships/image" Target="../media/image63.png"/><Relationship Id="rId55" Type="http://schemas.openxmlformats.org/officeDocument/2006/relationships/image" Target="../media/image3.png"/><Relationship Id="rId7" Type="http://schemas.openxmlformats.org/officeDocument/2006/relationships/image" Target="../media/image210.png"/><Relationship Id="rId2" Type="http://schemas.openxmlformats.org/officeDocument/2006/relationships/image" Target="../media/image17.png"/><Relationship Id="rId16" Type="http://schemas.openxmlformats.org/officeDocument/2006/relationships/image" Target="../media/image30.png"/><Relationship Id="rId29" Type="http://schemas.openxmlformats.org/officeDocument/2006/relationships/image" Target="../media/image43.png"/><Relationship Id="rId11" Type="http://schemas.openxmlformats.org/officeDocument/2006/relationships/image" Target="../media/image25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37" Type="http://schemas.openxmlformats.org/officeDocument/2006/relationships/image" Target="../media/image50.png"/><Relationship Id="rId40" Type="http://schemas.openxmlformats.org/officeDocument/2006/relationships/image" Target="../media/image53.png"/><Relationship Id="rId45" Type="http://schemas.openxmlformats.org/officeDocument/2006/relationships/image" Target="../media/image58.png"/><Relationship Id="rId53" Type="http://schemas.openxmlformats.org/officeDocument/2006/relationships/image" Target="../media/image66.png"/><Relationship Id="rId58" Type="http://schemas.openxmlformats.org/officeDocument/2006/relationships/image" Target="../media/image69.png"/><Relationship Id="rId5" Type="http://schemas.openxmlformats.org/officeDocument/2006/relationships/image" Target="../media/image20.png"/><Relationship Id="rId19" Type="http://schemas.openxmlformats.org/officeDocument/2006/relationships/image" Target="../media/image32.png"/><Relationship Id="rId4" Type="http://schemas.openxmlformats.org/officeDocument/2006/relationships/image" Target="../media/image19.emf"/><Relationship Id="rId9" Type="http://schemas.openxmlformats.org/officeDocument/2006/relationships/image" Target="../media/image22.jpg"/><Relationship Id="rId14" Type="http://schemas.openxmlformats.org/officeDocument/2006/relationships/image" Target="../media/image28.png"/><Relationship Id="rId22" Type="http://schemas.openxmlformats.org/officeDocument/2006/relationships/image" Target="../media/image35.JPG"/><Relationship Id="rId27" Type="http://schemas.openxmlformats.org/officeDocument/2006/relationships/image" Target="../media/image41.png"/><Relationship Id="rId30" Type="http://schemas.openxmlformats.org/officeDocument/2006/relationships/image" Target="../media/image39.png"/><Relationship Id="rId35" Type="http://schemas.openxmlformats.org/officeDocument/2006/relationships/image" Target="../media/image48.png"/><Relationship Id="rId43" Type="http://schemas.openxmlformats.org/officeDocument/2006/relationships/image" Target="../media/image56.png"/><Relationship Id="rId48" Type="http://schemas.openxmlformats.org/officeDocument/2006/relationships/image" Target="../media/image61.emf"/><Relationship Id="rId56" Type="http://schemas.openxmlformats.org/officeDocument/2006/relationships/image" Target="../media/image4.png"/><Relationship Id="rId8" Type="http://schemas.openxmlformats.org/officeDocument/2006/relationships/image" Target="../media/image22.png"/><Relationship Id="rId51" Type="http://schemas.openxmlformats.org/officeDocument/2006/relationships/image" Target="../media/image64.png"/><Relationship Id="rId3" Type="http://schemas.openxmlformats.org/officeDocument/2006/relationships/image" Target="../media/image18.png"/><Relationship Id="rId12" Type="http://schemas.openxmlformats.org/officeDocument/2006/relationships/image" Target="../media/image26.png"/><Relationship Id="rId17" Type="http://schemas.openxmlformats.org/officeDocument/2006/relationships/image" Target="../media/image24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38" Type="http://schemas.openxmlformats.org/officeDocument/2006/relationships/image" Target="../media/image51.png"/><Relationship Id="rId46" Type="http://schemas.openxmlformats.org/officeDocument/2006/relationships/image" Target="../media/image59.png"/><Relationship Id="rId20" Type="http://schemas.openxmlformats.org/officeDocument/2006/relationships/image" Target="../media/image33.png"/><Relationship Id="rId41" Type="http://schemas.openxmlformats.org/officeDocument/2006/relationships/image" Target="../media/image54.png"/><Relationship Id="rId5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5" Type="http://schemas.openxmlformats.org/officeDocument/2006/relationships/image" Target="../media/image29.png"/><Relationship Id="rId23" Type="http://schemas.openxmlformats.org/officeDocument/2006/relationships/image" Target="../media/image36.JPG"/><Relationship Id="rId28" Type="http://schemas.openxmlformats.org/officeDocument/2006/relationships/image" Target="../media/image42.png"/><Relationship Id="rId36" Type="http://schemas.openxmlformats.org/officeDocument/2006/relationships/image" Target="../media/image49.png"/><Relationship Id="rId49" Type="http://schemas.openxmlformats.org/officeDocument/2006/relationships/image" Target="../media/image62.png"/><Relationship Id="rId57" Type="http://schemas.openxmlformats.org/officeDocument/2006/relationships/image" Target="../media/image68.png"/><Relationship Id="rId10" Type="http://schemas.openxmlformats.org/officeDocument/2006/relationships/image" Target="../media/image23.png"/><Relationship Id="rId31" Type="http://schemas.openxmlformats.org/officeDocument/2006/relationships/image" Target="../media/image44.png"/><Relationship Id="rId44" Type="http://schemas.openxmlformats.org/officeDocument/2006/relationships/image" Target="../media/image57.png"/><Relationship Id="rId52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62FE86-D140-4C41-BFAE-FC0F93480C10}"/>
              </a:ext>
            </a:extLst>
          </p:cNvPr>
          <p:cNvSpPr/>
          <p:nvPr/>
        </p:nvSpPr>
        <p:spPr>
          <a:xfrm>
            <a:off x="0" y="529390"/>
            <a:ext cx="31991968" cy="2992758"/>
          </a:xfrm>
          <a:prstGeom prst="rect">
            <a:avLst/>
          </a:prstGeom>
          <a:solidFill>
            <a:srgbClr val="0551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8B7451-7FE2-C4AE-4F09-6FD403622B99}"/>
              </a:ext>
            </a:extLst>
          </p:cNvPr>
          <p:cNvSpPr txBox="1"/>
          <p:nvPr/>
        </p:nvSpPr>
        <p:spPr>
          <a:xfrm>
            <a:off x="4469521" y="2655196"/>
            <a:ext cx="33789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Alejandro Mota</a:t>
            </a:r>
            <a:r>
              <a:rPr lang="en-US" sz="4000" baseline="30000" dirty="0">
                <a:solidFill>
                  <a:schemeClr val="bg1"/>
                </a:solidFill>
              </a:rPr>
              <a:t>1</a:t>
            </a:r>
            <a:r>
              <a:rPr lang="en-US" sz="4000" dirty="0">
                <a:solidFill>
                  <a:schemeClr val="bg1"/>
                </a:solidFill>
              </a:rPr>
              <a:t>, Jenn Frederick</a:t>
            </a:r>
            <a:r>
              <a:rPr lang="en-US" sz="4000" baseline="30000" dirty="0">
                <a:solidFill>
                  <a:schemeClr val="bg1"/>
                </a:solidFill>
              </a:rPr>
              <a:t>1</a:t>
            </a:r>
            <a:r>
              <a:rPr lang="en-US" sz="4000" dirty="0">
                <a:solidFill>
                  <a:schemeClr val="bg1"/>
                </a:solidFill>
              </a:rPr>
              <a:t>, Irina Tezaur</a:t>
            </a:r>
            <a:r>
              <a:rPr lang="en-US" sz="4000" baseline="30000" dirty="0">
                <a:solidFill>
                  <a:schemeClr val="bg1"/>
                </a:solidFill>
              </a:rPr>
              <a:t>1</a:t>
            </a:r>
            <a:r>
              <a:rPr lang="en-US" sz="4000" dirty="0">
                <a:solidFill>
                  <a:schemeClr val="bg1"/>
                </a:solidFill>
              </a:rPr>
              <a:t>, Diana Bull</a:t>
            </a:r>
            <a:r>
              <a:rPr lang="en-US" sz="4000" baseline="30000" dirty="0">
                <a:solidFill>
                  <a:schemeClr val="bg1"/>
                </a:solidFill>
              </a:rPr>
              <a:t>1</a:t>
            </a:r>
            <a:r>
              <a:rPr lang="en-US" sz="4000" dirty="0">
                <a:solidFill>
                  <a:schemeClr val="bg1"/>
                </a:solidFill>
              </a:rPr>
              <a:t>, Elyce Bayat</a:t>
            </a:r>
            <a:r>
              <a:rPr lang="en-US" sz="4000" baseline="30000" dirty="0">
                <a:solidFill>
                  <a:schemeClr val="bg1"/>
                </a:solidFill>
              </a:rPr>
              <a:t>1</a:t>
            </a:r>
            <a:r>
              <a:rPr lang="en-US" sz="4000" dirty="0">
                <a:solidFill>
                  <a:schemeClr val="bg1"/>
                </a:solidFill>
              </a:rPr>
              <a:t>, Charles Choens</a:t>
            </a:r>
            <a:r>
              <a:rPr lang="en-US" sz="4000" baseline="30000" dirty="0">
                <a:solidFill>
                  <a:schemeClr val="bg1"/>
                </a:solidFill>
              </a:rPr>
              <a:t>1</a:t>
            </a:r>
            <a:r>
              <a:rPr lang="en-US" sz="4000" dirty="0">
                <a:solidFill>
                  <a:schemeClr val="bg1"/>
                </a:solidFill>
              </a:rPr>
              <a:t>, Ben Jones</a:t>
            </a:r>
            <a:r>
              <a:rPr lang="en-US" sz="4000" baseline="30000" dirty="0">
                <a:solidFill>
                  <a:schemeClr val="bg1"/>
                </a:solidFill>
              </a:rPr>
              <a:t>2</a:t>
            </a:r>
            <a:r>
              <a:rPr lang="en-US" sz="4000" dirty="0">
                <a:solidFill>
                  <a:schemeClr val="bg1"/>
                </a:solidFill>
              </a:rPr>
              <a:t>, Chris Flanary</a:t>
            </a:r>
            <a:r>
              <a:rPr lang="en-US" sz="4000" baseline="30000" dirty="0">
                <a:solidFill>
                  <a:schemeClr val="bg1"/>
                </a:solidFill>
              </a:rPr>
              <a:t>3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endParaRPr lang="en-US" sz="4000" baseline="300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782AC8-BDE4-99D1-1988-1B2BDDDD5312}"/>
              </a:ext>
            </a:extLst>
          </p:cNvPr>
          <p:cNvSpPr/>
          <p:nvPr/>
        </p:nvSpPr>
        <p:spPr>
          <a:xfrm>
            <a:off x="493021" y="3894249"/>
            <a:ext cx="11977030" cy="654758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31604EB-4CB3-5DFA-5672-1C7F01E0E8C6}"/>
              </a:ext>
            </a:extLst>
          </p:cNvPr>
          <p:cNvGrpSpPr/>
          <p:nvPr/>
        </p:nvGrpSpPr>
        <p:grpSpPr>
          <a:xfrm>
            <a:off x="547955" y="3952725"/>
            <a:ext cx="11771134" cy="6317611"/>
            <a:chOff x="674949" y="5086167"/>
            <a:chExt cx="11771134" cy="63176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6A5D4B-FBEA-C7C8-1A55-18F0090F7534}"/>
                </a:ext>
              </a:extLst>
            </p:cNvPr>
            <p:cNvSpPr txBox="1"/>
            <p:nvPr/>
          </p:nvSpPr>
          <p:spPr>
            <a:xfrm>
              <a:off x="4931394" y="5086167"/>
              <a:ext cx="259391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dirty="0">
                  <a:solidFill>
                    <a:srgbClr val="0070C0"/>
                  </a:solidFill>
                </a:rPr>
                <a:t>Motivation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C41E4D6-9614-3D67-90E3-A40FDC7CF2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27774" y="8407917"/>
              <a:ext cx="6118309" cy="2995861"/>
              <a:chOff x="866034" y="3195673"/>
              <a:chExt cx="7628827" cy="3735494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7020D49-1E78-5572-C9EB-C7AB8A50DFB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66034" y="3195673"/>
                <a:ext cx="7628827" cy="3735494"/>
                <a:chOff x="2313670" y="1292735"/>
                <a:chExt cx="6745720" cy="3303077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1293FEB7-C4FD-F308-7640-B1D01993B6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313670" y="1292735"/>
                  <a:ext cx="6745720" cy="3303077"/>
                </a:xfrm>
                <a:prstGeom prst="rect">
                  <a:avLst/>
                </a:prstGeom>
              </p:spPr>
            </p:pic>
            <p:sp>
              <p:nvSpPr>
                <p:cNvPr id="25" name="Donut 26">
                  <a:extLst>
                    <a:ext uri="{FF2B5EF4-FFF2-40B4-BE49-F238E27FC236}">
                      <a16:creationId xmlns:a16="http://schemas.microsoft.com/office/drawing/2014/main" id="{6F44219A-3F8F-57E7-3833-BE2A1F6C0C18}"/>
                    </a:ext>
                  </a:extLst>
                </p:cNvPr>
                <p:cNvSpPr/>
                <p:nvPr/>
              </p:nvSpPr>
              <p:spPr>
                <a:xfrm>
                  <a:off x="4194039" y="2672810"/>
                  <a:ext cx="190500" cy="180975"/>
                </a:xfrm>
                <a:prstGeom prst="donut">
                  <a:avLst/>
                </a:prstGeom>
                <a:solidFill>
                  <a:srgbClr val="00B050"/>
                </a:solidFill>
                <a:ln>
                  <a:solidFill>
                    <a:srgbClr val="5CFC0C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Donut 27">
                  <a:extLst>
                    <a:ext uri="{FF2B5EF4-FFF2-40B4-BE49-F238E27FC236}">
                      <a16:creationId xmlns:a16="http://schemas.microsoft.com/office/drawing/2014/main" id="{2F981065-A09E-C2F4-AF33-2D31B1B4D095}"/>
                    </a:ext>
                  </a:extLst>
                </p:cNvPr>
                <p:cNvSpPr/>
                <p:nvPr/>
              </p:nvSpPr>
              <p:spPr>
                <a:xfrm>
                  <a:off x="7831617" y="3435001"/>
                  <a:ext cx="190500" cy="180975"/>
                </a:xfrm>
                <a:prstGeom prst="donut">
                  <a:avLst/>
                </a:prstGeom>
                <a:solidFill>
                  <a:srgbClr val="00B050"/>
                </a:solidFill>
                <a:ln>
                  <a:solidFill>
                    <a:srgbClr val="5CFC0C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Donut 28">
                  <a:extLst>
                    <a:ext uri="{FF2B5EF4-FFF2-40B4-BE49-F238E27FC236}">
                      <a16:creationId xmlns:a16="http://schemas.microsoft.com/office/drawing/2014/main" id="{36EC6DB5-FC94-C278-0727-ECB04419A88F}"/>
                    </a:ext>
                  </a:extLst>
                </p:cNvPr>
                <p:cNvSpPr/>
                <p:nvPr/>
              </p:nvSpPr>
              <p:spPr>
                <a:xfrm>
                  <a:off x="6991134" y="3504139"/>
                  <a:ext cx="190500" cy="180975"/>
                </a:xfrm>
                <a:prstGeom prst="donut">
                  <a:avLst/>
                </a:prstGeom>
                <a:solidFill>
                  <a:srgbClr val="00B050"/>
                </a:solidFill>
                <a:ln>
                  <a:solidFill>
                    <a:srgbClr val="5CFC0C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Donut 31">
                  <a:extLst>
                    <a:ext uri="{FF2B5EF4-FFF2-40B4-BE49-F238E27FC236}">
                      <a16:creationId xmlns:a16="http://schemas.microsoft.com/office/drawing/2014/main" id="{7CF21895-60B5-F3E7-28A8-8EF687A58D47}"/>
                    </a:ext>
                  </a:extLst>
                </p:cNvPr>
                <p:cNvSpPr/>
                <p:nvPr/>
              </p:nvSpPr>
              <p:spPr>
                <a:xfrm>
                  <a:off x="6174512" y="3310468"/>
                  <a:ext cx="190500" cy="180975"/>
                </a:xfrm>
                <a:prstGeom prst="donut">
                  <a:avLst/>
                </a:prstGeom>
                <a:solidFill>
                  <a:srgbClr val="00B050"/>
                </a:solidFill>
                <a:ln>
                  <a:solidFill>
                    <a:srgbClr val="5CFC0C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Donut 32">
                  <a:extLst>
                    <a:ext uri="{FF2B5EF4-FFF2-40B4-BE49-F238E27FC236}">
                      <a16:creationId xmlns:a16="http://schemas.microsoft.com/office/drawing/2014/main" id="{DB7CE2A8-BF52-7852-E5DC-12BFD32F1327}"/>
                    </a:ext>
                  </a:extLst>
                </p:cNvPr>
                <p:cNvSpPr/>
                <p:nvPr/>
              </p:nvSpPr>
              <p:spPr>
                <a:xfrm>
                  <a:off x="3297585" y="3121110"/>
                  <a:ext cx="190500" cy="180975"/>
                </a:xfrm>
                <a:prstGeom prst="donut">
                  <a:avLst/>
                </a:prstGeom>
                <a:solidFill>
                  <a:srgbClr val="00B050"/>
                </a:solidFill>
                <a:ln>
                  <a:solidFill>
                    <a:srgbClr val="5CFC0C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E9436C3-6FF5-71D5-7654-67396A46EFA4}"/>
                    </a:ext>
                  </a:extLst>
                </p:cNvPr>
                <p:cNvSpPr txBox="1"/>
                <p:nvPr/>
              </p:nvSpPr>
              <p:spPr>
                <a:xfrm>
                  <a:off x="3031596" y="3423504"/>
                  <a:ext cx="1461451" cy="231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rgbClr val="5CFC0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Wainwright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ECA5C24D-E534-8BC9-F065-BEFD17233EA9}"/>
                    </a:ext>
                  </a:extLst>
                </p:cNvPr>
                <p:cNvSpPr txBox="1"/>
                <p:nvPr/>
              </p:nvSpPr>
              <p:spPr>
                <a:xfrm>
                  <a:off x="3989794" y="2813468"/>
                  <a:ext cx="740659" cy="288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rgbClr val="5CFC0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Barrow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FDD98E0-A7B7-610D-0DC9-A672BADFD5E8}"/>
                    </a:ext>
                  </a:extLst>
                </p:cNvPr>
                <p:cNvSpPr txBox="1"/>
                <p:nvPr/>
              </p:nvSpPr>
              <p:spPr>
                <a:xfrm>
                  <a:off x="6729774" y="3665199"/>
                  <a:ext cx="684038" cy="381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rgbClr val="5CFC0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Bullen Point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5C73D9B1-A643-67DA-20BD-02F18B0E381B}"/>
                    </a:ext>
                  </a:extLst>
                </p:cNvPr>
                <p:cNvSpPr txBox="1"/>
                <p:nvPr/>
              </p:nvSpPr>
              <p:spPr>
                <a:xfrm>
                  <a:off x="5872421" y="3423504"/>
                  <a:ext cx="800595" cy="288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b="1" dirty="0" err="1">
                      <a:solidFill>
                        <a:srgbClr val="5CFC0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Oliktok</a:t>
                  </a:r>
                  <a:endParaRPr lang="en-US" sz="11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14091FA-A166-B5F2-9D74-221846CFCF1F}"/>
                    </a:ext>
                  </a:extLst>
                </p:cNvPr>
                <p:cNvSpPr txBox="1"/>
                <p:nvPr/>
              </p:nvSpPr>
              <p:spPr>
                <a:xfrm>
                  <a:off x="7593733" y="3554309"/>
                  <a:ext cx="746501" cy="381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rgbClr val="5CFC0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Barter Island</a:t>
                  </a:r>
                </a:p>
              </p:txBody>
            </p:sp>
            <p:sp>
              <p:nvSpPr>
                <p:cNvPr id="35" name="Donut 39">
                  <a:extLst>
                    <a:ext uri="{FF2B5EF4-FFF2-40B4-BE49-F238E27FC236}">
                      <a16:creationId xmlns:a16="http://schemas.microsoft.com/office/drawing/2014/main" id="{7908D7CD-A7E0-5B38-8DF7-47052A2A8564}"/>
                    </a:ext>
                  </a:extLst>
                </p:cNvPr>
                <p:cNvSpPr/>
                <p:nvPr/>
              </p:nvSpPr>
              <p:spPr>
                <a:xfrm>
                  <a:off x="4917939" y="1694418"/>
                  <a:ext cx="190500" cy="180975"/>
                </a:xfrm>
                <a:prstGeom prst="donut">
                  <a:avLst/>
                </a:prstGeom>
                <a:solidFill>
                  <a:srgbClr val="00B050"/>
                </a:solidFill>
                <a:ln>
                  <a:solidFill>
                    <a:srgbClr val="5CFC0C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12C3036-3BE9-6085-2815-714A7E821CC7}"/>
                    </a:ext>
                  </a:extLst>
                </p:cNvPr>
                <p:cNvSpPr txBox="1"/>
                <p:nvPr/>
              </p:nvSpPr>
              <p:spPr>
                <a:xfrm>
                  <a:off x="5077261" y="1660651"/>
                  <a:ext cx="1616681" cy="231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rgbClr val="5CFC0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Active DOD sites</a:t>
                  </a:r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16F2716-50F9-D877-4345-04BBEB9D9972}"/>
                  </a:ext>
                </a:extLst>
              </p:cNvPr>
              <p:cNvSpPr/>
              <p:nvPr/>
            </p:nvSpPr>
            <p:spPr>
              <a:xfrm>
                <a:off x="1677946" y="3295936"/>
                <a:ext cx="4955908" cy="1787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DAE6109-5F1C-29C5-2915-29A37B7181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41688" y="7969407"/>
              <a:ext cx="1295689" cy="20238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DF0E1C6-37C5-A644-036A-B05E944008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37377" y="7615266"/>
              <a:ext cx="1450269" cy="23779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F1FB884-B35F-46B9-337A-C7584A216FDD}"/>
                </a:ext>
              </a:extLst>
            </p:cNvPr>
            <p:cNvSpPr/>
            <p:nvPr/>
          </p:nvSpPr>
          <p:spPr>
            <a:xfrm>
              <a:off x="916560" y="8773917"/>
              <a:ext cx="5224914" cy="24622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Erosion is threatening:</a:t>
              </a:r>
            </a:p>
            <a:p>
              <a:pPr algn="ctr"/>
              <a:endParaRPr lang="en-US" sz="4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Coastal communities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 threatened with displacement</a:t>
              </a:r>
            </a:p>
            <a:p>
              <a:pPr marL="568325" lvl="1" indent="-342900">
                <a:buFont typeface="Arial" panose="020B0604020202020204" pitchFamily="34" charset="0"/>
                <a:buChar char="•"/>
              </a:pPr>
              <a:endParaRPr lang="en-US" sz="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Coastal infrastructure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 active DoD sites, including toxic waste sites, in northern Alaska</a:t>
              </a:r>
            </a:p>
            <a:p>
              <a:pPr marL="568325" lvl="1" indent="-342900">
                <a:buFont typeface="Arial" panose="020B0604020202020204" pitchFamily="34" charset="0"/>
                <a:buChar char="•"/>
              </a:pPr>
              <a:endParaRPr lang="en-US" sz="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Global carbon balance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 permafrost stores greenhouse gases (CO</a:t>
              </a:r>
              <a:r>
                <a:rPr 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, CH</a:t>
              </a:r>
              <a:r>
                <a:rPr 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, NO</a:t>
              </a:r>
              <a:r>
                <a:rPr lang="en-US" sz="200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A54314A-F3B9-A1B1-41D1-BC04192B6150}"/>
                </a:ext>
              </a:extLst>
            </p:cNvPr>
            <p:cNvSpPr/>
            <p:nvPr/>
          </p:nvSpPr>
          <p:spPr>
            <a:xfrm>
              <a:off x="674949" y="6965457"/>
              <a:ext cx="5786989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Primary culprit is </a:t>
              </a: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loss of Arctic sea ice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 since 1979 sea ice</a:t>
              </a: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has lost 51% in area and 75% in volume </a:t>
              </a: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Increasing </a:t>
              </a: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ice-free season </a:t>
              </a: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Increasing </a:t>
              </a: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wave energy 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and </a:t>
              </a: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storm surge</a:t>
              </a: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Increasing </a:t>
              </a: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sea water 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temperatures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DF430D3-5D1B-1DB8-F079-D29A9FC218A4}"/>
                    </a:ext>
                  </a:extLst>
                </p:cNvPr>
                <p:cNvSpPr/>
                <p:nvPr/>
              </p:nvSpPr>
              <p:spPr>
                <a:xfrm>
                  <a:off x="769191" y="6029549"/>
                  <a:ext cx="6209735" cy="769441"/>
                </a:xfrm>
                <a:prstGeom prst="rect">
                  <a:avLst/>
                </a:prstGeom>
                <a:solidFill>
                  <a:srgbClr val="CCFF99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The Arctic is warming at </a:t>
                  </a:r>
                  <a:r>
                    <a:rPr lang="en-US" sz="22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  <a14:m>
                    <m:oMath xmlns:m="http://schemas.openxmlformats.org/officeDocument/2006/math">
                      <m:r>
                        <a:rPr lang="en-US" sz="2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</m:oMath>
                  </a14:m>
                  <a:r>
                    <a:rPr lang="en-US" sz="22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2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the rate of the global average resulting in </a:t>
                  </a:r>
                  <a:r>
                    <a:rPr lang="en-US" sz="22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accelerated coastal erosion</a:t>
                  </a:r>
                  <a:r>
                    <a:rPr lang="en-US" sz="2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!</a:t>
                  </a:r>
                </a:p>
              </p:txBody>
            </p:sp>
          </mc:Choice>
          <mc:Fallback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DF430D3-5D1B-1DB8-F079-D29A9FC218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91" y="6029549"/>
                  <a:ext cx="6209735" cy="769441"/>
                </a:xfrm>
                <a:prstGeom prst="rect">
                  <a:avLst/>
                </a:prstGeom>
                <a:blipFill>
                  <a:blip r:embed="rId3"/>
                  <a:stretch>
                    <a:fillRect t="-5556" b="-158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68AD8BD-0C40-5042-5E4E-A98AF602B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5078" y="6011840"/>
              <a:ext cx="3184597" cy="2442700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8D6F440-76E3-7341-57AD-8C5A7B9E9502}"/>
              </a:ext>
            </a:extLst>
          </p:cNvPr>
          <p:cNvGrpSpPr/>
          <p:nvPr/>
        </p:nvGrpSpPr>
        <p:grpSpPr>
          <a:xfrm>
            <a:off x="693567" y="10937388"/>
            <a:ext cx="11485853" cy="6649391"/>
            <a:chOff x="296307" y="11921252"/>
            <a:chExt cx="11485853" cy="664939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900DDE7-2FD4-0494-EA3B-19212670B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307" y="12108323"/>
              <a:ext cx="11351736" cy="64623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1D407C-186D-D515-5384-6CEE6819E30A}"/>
                </a:ext>
              </a:extLst>
            </p:cNvPr>
            <p:cNvSpPr txBox="1"/>
            <p:nvPr/>
          </p:nvSpPr>
          <p:spPr>
            <a:xfrm>
              <a:off x="296307" y="11921252"/>
              <a:ext cx="11485853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dirty="0">
                  <a:solidFill>
                    <a:srgbClr val="0070C0"/>
                  </a:solidFill>
                </a:rPr>
                <a:t>Arctic Coastal Erosion (ACE) Model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1EB2EEBB-0AFE-7206-4CDE-8A4D2FFA2ABF}"/>
              </a:ext>
            </a:extLst>
          </p:cNvPr>
          <p:cNvGrpSpPr/>
          <p:nvPr/>
        </p:nvGrpSpPr>
        <p:grpSpPr>
          <a:xfrm>
            <a:off x="556809" y="18269264"/>
            <a:ext cx="12206768" cy="6847253"/>
            <a:chOff x="556809" y="18269264"/>
            <a:chExt cx="12206768" cy="684725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3EE060-6813-6BB6-54B7-4E9F9D8BBF2F}"/>
                </a:ext>
              </a:extLst>
            </p:cNvPr>
            <p:cNvSpPr txBox="1"/>
            <p:nvPr/>
          </p:nvSpPr>
          <p:spPr>
            <a:xfrm>
              <a:off x="4521982" y="18269264"/>
              <a:ext cx="353814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dirty="0">
                  <a:solidFill>
                    <a:srgbClr val="0070C0"/>
                  </a:solidFill>
                </a:rPr>
                <a:t>Thermal Model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9E38AD3-E89E-C9F4-DEEC-E25EC63FC5E6}"/>
                </a:ext>
              </a:extLst>
            </p:cNvPr>
            <p:cNvGrpSpPr/>
            <p:nvPr/>
          </p:nvGrpSpPr>
          <p:grpSpPr>
            <a:xfrm>
              <a:off x="556809" y="18997428"/>
              <a:ext cx="12206768" cy="5989199"/>
              <a:chOff x="-132571" y="865966"/>
              <a:chExt cx="12206768" cy="5989199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6FCAE740-312F-5CE9-B84B-7C627DCA15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79050" y="3518620"/>
                <a:ext cx="4295147" cy="3221360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DD77AC6-107F-FB6B-CAF3-F8C822154206}"/>
                  </a:ext>
                </a:extLst>
              </p:cNvPr>
              <p:cNvSpPr txBox="1"/>
              <p:nvPr/>
            </p:nvSpPr>
            <p:spPr>
              <a:xfrm>
                <a:off x="-72809" y="865966"/>
                <a:ext cx="754777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Transient heat conduction 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 a non-homogeneous porous media with water-ice phase change: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839C3C96-8803-63E6-88A7-720A730429B6}"/>
                      </a:ext>
                    </a:extLst>
                  </p:cNvPr>
                  <p:cNvSpPr/>
                  <p:nvPr/>
                </p:nvSpPr>
                <p:spPr>
                  <a:xfrm>
                    <a:off x="1280873" y="1700060"/>
                    <a:ext cx="3255827" cy="677558"/>
                  </a:xfrm>
                  <a:prstGeom prst="rect">
                    <a:avLst/>
                  </a:prstGeom>
                  <a:solidFill>
                    <a:srgbClr val="FFFFCC"/>
                  </a:solidFill>
                  <a:ln>
                    <a:solidFill>
                      <a:schemeClr val="bg1"/>
                    </a:solidFill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̃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f>
                            <m:f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𝑲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839C3C96-8803-63E6-88A7-720A730429B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80873" y="1700060"/>
                    <a:ext cx="3255827" cy="67755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A5363D57-BD97-46CF-1D0B-18834943A4D9}"/>
                      </a:ext>
                    </a:extLst>
                  </p:cNvPr>
                  <p:cNvSpPr txBox="1"/>
                  <p:nvPr/>
                </p:nvSpPr>
                <p:spPr>
                  <a:xfrm>
                    <a:off x="236924" y="2490352"/>
                    <a:ext cx="6339660" cy="151964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where </a:t>
                    </a:r>
                    <a14:m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</m:acc>
                        <m:r>
                          <a:rPr lang="en-US" sz="2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≔ </m:t>
                        </m:r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𝑓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𝑓</m:t>
                            </m:r>
                          </m:sub>
                        </m:sSub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𝜕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𝜕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𝑇</m:t>
                            </m:r>
                          </m:den>
                        </m:f>
                      </m:oMath>
                    </a14:m>
                    <a:r>
                      <a:rPr 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 incorporates phase                    changes through soil freezing curve,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𝜕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𝜕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𝑇</m:t>
                            </m:r>
                          </m:den>
                        </m:f>
                      </m:oMath>
                    </a14:m>
                    <a:r>
                      <a:rPr 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. </a:t>
                    </a:r>
                    <a:endParaRPr lang="en-US" sz="40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endParaRPr lang="en-US" sz="40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  <a:p>
                    <a:pPr marL="342900" indent="-342900">
                      <a:buFont typeface="Wingdings" panose="05000000000000000000" pitchFamily="2" charset="2"/>
                      <a:buChar char="Ø"/>
                    </a:pPr>
                    <a:r>
                      <a:rPr 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Computes </a:t>
                    </a:r>
                    <a:r>
                      <a:rPr lang="en-US" sz="2200" b="1" i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temperature</a:t>
                    </a:r>
                    <a:r>
                      <a:rPr 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2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oMath>
                    </a14:m>
                    <a:r>
                      <a:rPr lang="en-US" sz="22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and </a:t>
                    </a:r>
                    <a:r>
                      <a:rPr lang="en-US" sz="2200" b="1" i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ice saturation </a:t>
                    </a:r>
                    <a14:m>
                      <m:oMath xmlns:m="http://schemas.openxmlformats.org/officeDocument/2006/math">
                        <m:r>
                          <a:rPr lang="en-US" sz="22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oMath>
                    </a14:m>
                    <a:endParaRPr lang="en-US" sz="220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A5363D57-BD97-46CF-1D0B-18834943A4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6924" y="2490352"/>
                    <a:ext cx="6339660" cy="151964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250" b="-72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16941127-0AA5-4CBC-4585-36A1BA83FC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5424" y="4419145"/>
                <a:ext cx="2884446" cy="1569661"/>
              </a:xfrm>
              <a:prstGeom prst="rect">
                <a:avLst/>
              </a:prstGeom>
            </p:spPr>
          </p:pic>
          <p:sp>
            <p:nvSpPr>
              <p:cNvPr id="53" name="Text Placeholder 2">
                <a:extLst>
                  <a:ext uri="{FF2B5EF4-FFF2-40B4-BE49-F238E27FC236}">
                    <a16:creationId xmlns:a16="http://schemas.microsoft.com/office/drawing/2014/main" id="{E230049F-91A2-D472-0A56-825BD61DA80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-132571" y="5816307"/>
                <a:ext cx="1240848" cy="344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400" kern="1200">
                    <a:solidFill>
                      <a:schemeClr val="tx1"/>
                    </a:solidFill>
                    <a:latin typeface="Calibri"/>
                    <a:ea typeface="+mn-ea"/>
                    <a:cs typeface="Calibri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dirty="0"/>
                  <a:t>Bluff face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8CF8916E-CA45-FB11-922E-B261D60338B8}"/>
                  </a:ext>
                </a:extLst>
              </p:cNvPr>
              <p:cNvCxnSpPr>
                <a:cxnSpLocks/>
                <a:stCxn id="53" idx="0"/>
              </p:cNvCxnSpPr>
              <p:nvPr/>
            </p:nvCxnSpPr>
            <p:spPr>
              <a:xfrm flipV="1">
                <a:off x="487853" y="5440457"/>
                <a:ext cx="271116" cy="3758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 Placeholder 2">
                <a:extLst>
                  <a:ext uri="{FF2B5EF4-FFF2-40B4-BE49-F238E27FC236}">
                    <a16:creationId xmlns:a16="http://schemas.microsoft.com/office/drawing/2014/main" id="{97DC39A1-18F3-2B66-DF08-FD8493355AB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431544" y="5917107"/>
                <a:ext cx="1240848" cy="344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400" kern="1200">
                    <a:solidFill>
                      <a:schemeClr val="tx1"/>
                    </a:solidFill>
                    <a:latin typeface="Calibri"/>
                    <a:ea typeface="+mn-ea"/>
                    <a:cs typeface="Calibri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dirty="0"/>
                  <a:t>Below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ED85065B-519A-2B81-B97C-89D0D5FEFC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859" y="4451644"/>
                <a:ext cx="315967" cy="54054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337F1B1-EE40-ECF9-7467-958E5F3BA3F0}"/>
                  </a:ext>
                </a:extLst>
              </p:cNvPr>
              <p:cNvSpPr txBox="1"/>
              <p:nvPr/>
            </p:nvSpPr>
            <p:spPr>
              <a:xfrm>
                <a:off x="561645" y="4123001"/>
                <a:ext cx="11078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Above</a:t>
                </a: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88374989-6E85-C748-4D0A-9DEDDAD45B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21510" y="5670647"/>
                <a:ext cx="104279" cy="3060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F90AE15-5AE6-262A-C0F6-BE2A81A0FDA4}"/>
                  </a:ext>
                </a:extLst>
              </p:cNvPr>
              <p:cNvSpPr txBox="1"/>
              <p:nvPr/>
            </p:nvSpPr>
            <p:spPr>
              <a:xfrm>
                <a:off x="9354896" y="6547388"/>
                <a:ext cx="136806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Temperature [C]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99C78B8-5309-501D-DCFE-6817B3C8CECA}"/>
                  </a:ext>
                </a:extLst>
              </p:cNvPr>
              <p:cNvSpPr txBox="1"/>
              <p:nvPr/>
            </p:nvSpPr>
            <p:spPr>
              <a:xfrm rot="16200000">
                <a:off x="7348334" y="5058295"/>
                <a:ext cx="119237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Ice Saturation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74274C7-E0FC-970C-6B77-DD8DB11E7EBF}"/>
                  </a:ext>
                </a:extLst>
              </p:cNvPr>
              <p:cNvSpPr txBox="1"/>
              <p:nvPr/>
            </p:nvSpPr>
            <p:spPr>
              <a:xfrm>
                <a:off x="8761029" y="3019925"/>
                <a:ext cx="288626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40AE1EAB-8559-166D-8100-25C06085D8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26151" y="1391100"/>
                <a:ext cx="1872801" cy="1680390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045A578-333E-09C8-BC38-00773E6A1DDB}"/>
                  </a:ext>
                </a:extLst>
              </p:cNvPr>
              <p:cNvSpPr txBox="1"/>
              <p:nvPr/>
            </p:nvSpPr>
            <p:spPr>
              <a:xfrm>
                <a:off x="5164198" y="2750276"/>
                <a:ext cx="19967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Permafrost control volume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BB434103-8B1D-771B-CB4A-F5E0473ACEDE}"/>
                      </a:ext>
                    </a:extLst>
                  </p:cNvPr>
                  <p:cNvSpPr txBox="1"/>
                  <p:nvPr/>
                </p:nvSpPr>
                <p:spPr>
                  <a:xfrm>
                    <a:off x="8419497" y="4566300"/>
                    <a:ext cx="1701469" cy="17017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Soil freezing curve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14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𝜕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𝜕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𝑇</m:t>
                            </m:r>
                          </m:den>
                        </m:f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oMath>
                    </a14:m>
                    <a:r>
                      <a: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only during phase change, which occurs in narrow temp zone where the width depends on soil components.</a:t>
                    </a:r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BB434103-8B1D-771B-CB4A-F5E0473ACE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19497" y="4566300"/>
                    <a:ext cx="1701469" cy="1701748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356" r="-2491" b="-2482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8AA22825-2573-2395-90A5-B62930AC6DF6}"/>
                      </a:ext>
                    </a:extLst>
                  </p:cNvPr>
                  <p:cNvSpPr txBox="1"/>
                  <p:nvPr/>
                </p:nvSpPr>
                <p:spPr>
                  <a:xfrm>
                    <a:off x="7842905" y="1122064"/>
                    <a:ext cx="3798370" cy="199016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𝜌</m:t>
                            </m:r>
                          </m:e>
                        </m:acc>
                      </m:oMath>
                    </a14:m>
                    <a:r>
                      <a: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 density from mixture model</a:t>
                    </a:r>
                  </a:p>
                  <a:p>
                    <a14:m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acc>
                      </m:oMath>
                    </a14:m>
                    <a:r>
                      <a: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 specific heat from mixture model</a:t>
                    </a:r>
                  </a:p>
                  <a:p>
                    <a14:m>
                      <m:oMath xmlns:m="http://schemas.openxmlformats.org/officeDocument/2006/math">
                        <m:r>
                          <a:rPr lang="en-US" sz="1600" b="1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𝑲</m:t>
                        </m:r>
                      </m:oMath>
                    </a14:m>
                    <a:r>
                      <a: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 thermal diffusivity tensor</a:t>
                    </a:r>
                  </a:p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i="1" dirty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𝑓</m:t>
                            </m:r>
                          </m:sub>
                        </m:sSub>
                      </m:oMath>
                    </a14:m>
                    <a:r>
                      <a: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 ice density</a:t>
                    </a:r>
                  </a:p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i="1" dirty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600" i="1" dirty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𝑓</m:t>
                            </m:r>
                          </m:sub>
                        </m:sSub>
                      </m:oMath>
                    </a14:m>
                    <a:r>
                      <a: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 latent heat of water-ice phase change</a:t>
                    </a:r>
                  </a:p>
                  <a:p>
                    <a14:m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oMath>
                    </a14:m>
                    <a:r>
                      <a: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: ice saturation (</a:t>
                    </a:r>
                    <a14:m>
                      <m:oMath xmlns:m="http://schemas.openxmlformats.org/officeDocument/2006/math"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∈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[0,1]</m:t>
                        </m:r>
                      </m:oMath>
                    </a14:m>
                    <a:r>
                      <a: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)</a:t>
                    </a:r>
                  </a:p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𝜕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𝜕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𝑇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: </m:t>
                        </m:r>
                      </m:oMath>
                    </a14:m>
                    <a:r>
                      <a: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soil freezing curve (depends on salinity)</a:t>
                    </a:r>
                  </a:p>
                </p:txBody>
              </p:sp>
            </mc:Choice>
            <mc:Fallback xmlns="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8AA22825-2573-2395-90A5-B62930AC6DF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42905" y="1122064"/>
                    <a:ext cx="3798370" cy="199016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t="-608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BC2212D-EE5F-ECBE-8F2D-FFAFAFD169A0}"/>
                </a:ext>
              </a:extLst>
            </p:cNvPr>
            <p:cNvSpPr txBox="1"/>
            <p:nvPr/>
          </p:nvSpPr>
          <p:spPr>
            <a:xfrm>
              <a:off x="3072946" y="22254195"/>
              <a:ext cx="548988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2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Boundary conditions </a:t>
              </a: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(from</a:t>
              </a:r>
              <a:r>
                <a:rPr lang="en-US" sz="22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wave model/data)</a:t>
              </a:r>
              <a:endParaRPr lang="en-US" sz="2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400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Local geothermal heat flux from below </a:t>
              </a:r>
              <a:endParaRPr lang="en-US" sz="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Air temp* from above</a:t>
              </a:r>
              <a:endParaRPr lang="en-US" sz="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Air/ocean temp at bluff face</a:t>
              </a:r>
              <a:endParaRPr lang="en-US" sz="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Ocean salinity at bluff face** </a:t>
              </a:r>
            </a:p>
            <a:p>
              <a:pPr marL="800100" lvl="1" indent="-342900">
                <a:buFont typeface="Wingdings" panose="05000000000000000000" pitchFamily="2" charset="2"/>
                <a:buChar char="Ø"/>
              </a:pPr>
              <a:endParaRPr lang="en-US" sz="2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E59C2D7B-378E-5BA3-C0BC-A513E3F936ED}"/>
              </a:ext>
            </a:extLst>
          </p:cNvPr>
          <p:cNvSpPr/>
          <p:nvPr/>
        </p:nvSpPr>
        <p:spPr>
          <a:xfrm>
            <a:off x="506519" y="10793693"/>
            <a:ext cx="11977030" cy="701770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56E929A-0C13-3E48-D763-D3374565E5A0}"/>
              </a:ext>
            </a:extLst>
          </p:cNvPr>
          <p:cNvSpPr/>
          <p:nvPr/>
        </p:nvSpPr>
        <p:spPr>
          <a:xfrm>
            <a:off x="522524" y="18141168"/>
            <a:ext cx="11977030" cy="701770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9E1124B-0240-95DE-8BD9-C6C9313FDC8F}"/>
              </a:ext>
            </a:extLst>
          </p:cNvPr>
          <p:cNvGrpSpPr/>
          <p:nvPr/>
        </p:nvGrpSpPr>
        <p:grpSpPr>
          <a:xfrm>
            <a:off x="12870925" y="4695847"/>
            <a:ext cx="11931650" cy="5758723"/>
            <a:chOff x="57150" y="604039"/>
            <a:chExt cx="11931650" cy="57587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6AC7FCC0-ED44-EFA6-6ADD-D2900DAA47CC}"/>
                    </a:ext>
                  </a:extLst>
                </p:cNvPr>
                <p:cNvSpPr txBox="1"/>
                <p:nvPr/>
              </p:nvSpPr>
              <p:spPr>
                <a:xfrm>
                  <a:off x="1224982" y="1492320"/>
                  <a:ext cx="6284527" cy="847924"/>
                </a:xfrm>
                <a:prstGeom prst="rect">
                  <a:avLst/>
                </a:prstGeom>
                <a:solidFill>
                  <a:srgbClr val="CCCCFF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𝝋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≔</m:t>
                        </m:r>
                        <m:nary>
                          <m:nary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el-G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sub>
                          <m:sup/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𝑭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𝒁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𝑑𝑉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nary>
                              <m:nary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sty m:val="p"/>
                                    <m:brk m:alnAt="23"/>
                                  </m:rPr>
                                  <a:rPr lang="el-GR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sub>
                              <m:sup/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𝑩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𝑑𝑉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nary>
                                  <m:nary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b>
                                        <m:r>
                                          <a:rPr lang="en-US" sz="2000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𝑻</m:t>
                                        </m:r>
                                      </m:sub>
                                    </m:sSub>
                                    <m:r>
                                      <m:rPr>
                                        <m:sty m:val="p"/>
                                        <m:brk m:alnAt="23"/>
                                      </m:rPr>
                                      <a:rPr lang="el-GR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Ω</m:t>
                                    </m:r>
                                  </m:sub>
                                  <m:sup/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𝑻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𝝋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𝑑𝑆</m:t>
                                    </m:r>
                                  </m:e>
                                </m:nary>
                              </m:e>
                            </m:nary>
                          </m:e>
                        </m:nary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6AC7FCC0-ED44-EFA6-6ADD-D2900DAA47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4982" y="1492320"/>
                  <a:ext cx="6284527" cy="84792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99482AF-8689-E78F-6B72-738E29FA19F0}"/>
                </a:ext>
              </a:extLst>
            </p:cNvPr>
            <p:cNvSpPr txBox="1"/>
            <p:nvPr/>
          </p:nvSpPr>
          <p:spPr>
            <a:xfrm>
              <a:off x="87147" y="604039"/>
              <a:ext cx="86525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Finite deformation </a:t>
              </a:r>
              <a:r>
                <a:rPr lang="en-US" sz="22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time-dependent </a:t>
              </a: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variational formulation for </a:t>
              </a:r>
              <a:r>
                <a:rPr lang="en-US" sz="22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solid</a:t>
              </a:r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2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mechanics problem </a:t>
              </a: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obtained by minimizing the energy functional: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70E56AA2-C80B-3039-7ECD-216513215A76}"/>
                    </a:ext>
                  </a:extLst>
                </p:cNvPr>
                <p:cNvSpPr txBox="1"/>
                <p:nvPr/>
              </p:nvSpPr>
              <p:spPr>
                <a:xfrm>
                  <a:off x="8432602" y="714721"/>
                  <a:ext cx="3470910" cy="15696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Helmholtz free-energy density</a:t>
                  </a:r>
                </a:p>
                <a:p>
                  <a14:m>
                    <m:oMath xmlns:m="http://schemas.openxmlformats.org/officeDocument/2006/math">
                      <m:r>
                        <a:rPr lang="en-US" sz="1600" b="1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𝒁</m:t>
                      </m:r>
                    </m:oMath>
                  </a14:m>
                  <a:r>
                    <a:rPr lang="en-US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: material variables</a:t>
                  </a:r>
                </a:p>
                <a:p>
                  <a14:m>
                    <m:oMath xmlns:m="http://schemas.openxmlformats.org/officeDocument/2006/math">
                      <m:r>
                        <a:rPr lang="en-US" sz="1600" b="1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𝑭</m:t>
                      </m:r>
                    </m:oMath>
                  </a14:m>
                  <a:r>
                    <a:rPr lang="en-US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: deformation gradient (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𝛻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𝝋</m:t>
                      </m:r>
                    </m:oMath>
                  </a14:m>
                  <a:r>
                    <a:rPr lang="en-US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)</a:t>
                  </a:r>
                </a:p>
                <a:p>
                  <a14:m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𝜌</m:t>
                      </m:r>
                    </m:oMath>
                  </a14:m>
                  <a:r>
                    <a:rPr lang="en-US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: density</a:t>
                  </a:r>
                </a:p>
                <a:p>
                  <a14:m>
                    <m:oMath xmlns:m="http://schemas.openxmlformats.org/officeDocument/2006/math">
                      <m:r>
                        <a:rPr lang="en-US" sz="1600" b="1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𝑩</m:t>
                      </m:r>
                    </m:oMath>
                  </a14:m>
                  <a:r>
                    <a:rPr lang="en-US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: body force</a:t>
                  </a:r>
                </a:p>
                <a:p>
                  <a14:m>
                    <m:oMath xmlns:m="http://schemas.openxmlformats.org/officeDocument/2006/math">
                      <m:r>
                        <a:rPr lang="en-US" sz="1600" b="1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𝑻</m:t>
                      </m:r>
                    </m:oMath>
                  </a14:m>
                  <a:r>
                    <a:rPr lang="en-US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: prescribed traction</a:t>
                  </a: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70E56AA2-C80B-3039-7ECD-216513215A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2602" y="714721"/>
                  <a:ext cx="3470910" cy="1569660"/>
                </a:xfrm>
                <a:prstGeom prst="rect">
                  <a:avLst/>
                </a:prstGeom>
                <a:blipFill>
                  <a:blip r:embed="rId14"/>
                  <a:stretch>
                    <a:fillRect t="-769" b="-346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240053A4-7215-8192-7978-E6DBFAA97CAD}"/>
                    </a:ext>
                  </a:extLst>
                </p:cNvPr>
                <p:cNvSpPr txBox="1"/>
                <p:nvPr/>
              </p:nvSpPr>
              <p:spPr>
                <a:xfrm>
                  <a:off x="57150" y="2903001"/>
                  <a:ext cx="11931650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22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J</a:t>
                  </a:r>
                  <a:r>
                    <a:rPr lang="en-US" sz="2200" b="1" i="1" baseline="-25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2</a:t>
                  </a:r>
                  <a:r>
                    <a:rPr lang="en-US" sz="22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plasticity </a:t>
                  </a:r>
                  <a:r>
                    <a:rPr lang="en-US" sz="2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extended to large-deformation regime </a:t>
                  </a:r>
                  <a:r>
                    <a:rPr lang="en-US" sz="22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constitutive model </a:t>
                  </a:r>
                  <a:r>
                    <a:rPr lang="en-US" sz="2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for </a:t>
                  </a:r>
                  <a:r>
                    <a:rPr lang="en-US" sz="22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ice</a:t>
                  </a:r>
                  <a:r>
                    <a:rPr lang="en-US" sz="2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and </a:t>
                  </a:r>
                  <a:r>
                    <a:rPr lang="en-US" sz="22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permafrost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n-US" sz="400" b="1" i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742950" lvl="1" indent="-285750">
                    <a:buFont typeface="Wingdings" panose="05000000000000000000" pitchFamily="2" charset="2"/>
                    <a:buChar char="Ø"/>
                  </a:pPr>
                  <a:r>
                    <a:rPr lang="en-US" sz="22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Incorporates all mechanisms </a:t>
                  </a:r>
                  <a:r>
                    <a:rPr lang="en-US" sz="2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that lead to deformation and plastic flow of polycrystalline materials like ice; </a:t>
                  </a:r>
                  <a:r>
                    <a:rPr lang="en-US" sz="22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minimal</a:t>
                  </a:r>
                  <a:r>
                    <a:rPr lang="en-US" sz="2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calibration </a:t>
                  </a:r>
                  <a:r>
                    <a:rPr lang="en-US" sz="22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parameters</a:t>
                  </a:r>
                  <a:r>
                    <a:rPr lang="en-US" sz="2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; </a:t>
                  </a:r>
                  <a:r>
                    <a:rPr lang="en-US" sz="22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simplest</a:t>
                  </a:r>
                  <a:r>
                    <a:rPr lang="en-US" sz="2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material model w/ plastic behavior</a:t>
                  </a:r>
                </a:p>
                <a:p>
                  <a:pPr marL="742950" lvl="1" indent="-285750">
                    <a:buFont typeface="Wingdings" panose="05000000000000000000" pitchFamily="2" charset="2"/>
                    <a:buChar char="Ø"/>
                  </a:pPr>
                  <a:endParaRPr lang="en-US" sz="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742950" lvl="1" indent="-285750">
                    <a:buFont typeface="Wingdings" panose="05000000000000000000" pitchFamily="2" charset="2"/>
                    <a:buChar char="Ø"/>
                  </a:pPr>
                  <a:r>
                    <a:rPr lang="en-US" sz="2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Constitutive model is a function of </a:t>
                  </a:r>
                  <a14:m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𝑓</m:t>
                      </m:r>
                    </m:oMath>
                  </a14:m>
                  <a:r>
                    <a:rPr lang="en-US" sz="2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 the </a:t>
                  </a:r>
                  <a:r>
                    <a:rPr lang="en-US" sz="22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ice saturation</a:t>
                  </a:r>
                  <a:r>
                    <a:rPr lang="en-US" sz="2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 which comes from the </a:t>
                  </a:r>
                  <a:r>
                    <a:rPr lang="en-US" sz="22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thermal problem</a:t>
                  </a:r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240053A4-7215-8192-7978-E6DBFAA97C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50" y="2903001"/>
                  <a:ext cx="11931650" cy="1569660"/>
                </a:xfrm>
                <a:prstGeom prst="rect">
                  <a:avLst/>
                </a:prstGeom>
                <a:blipFill>
                  <a:blip r:embed="rId15"/>
                  <a:stretch>
                    <a:fillRect l="-562" t="-2326" r="-255" b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7C3C3A4B-1E63-E5B2-A44D-130931C15154}"/>
                    </a:ext>
                  </a:extLst>
                </p:cNvPr>
                <p:cNvSpPr txBox="1"/>
                <p:nvPr/>
              </p:nvSpPr>
              <p:spPr>
                <a:xfrm>
                  <a:off x="59639" y="4432834"/>
                  <a:ext cx="9112503" cy="18466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US" sz="22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Boundary conditions:</a:t>
                  </a: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endParaRPr lang="en-US" sz="400" b="1" i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800100" lvl="1" indent="-342900">
                    <a:buFont typeface="Wingdings" panose="05000000000000000000" pitchFamily="2" charset="2"/>
                    <a:buChar char="Ø"/>
                  </a:pPr>
                  <a:r>
                    <a:rPr lang="en-US" sz="22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Symmetry BCs </a:t>
                  </a:r>
                  <a:r>
                    <a:rPr lang="en-US" sz="2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on lateral sides</a:t>
                  </a:r>
                  <a:endParaRPr lang="en-US" sz="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800100" lvl="1" indent="-342900">
                    <a:buFont typeface="Wingdings" panose="05000000000000000000" pitchFamily="2" charset="2"/>
                    <a:buChar char="Ø"/>
                  </a:pPr>
                  <a:r>
                    <a:rPr lang="en-US" sz="22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Wave pressure Neumann BC </a:t>
                  </a:r>
                  <a:r>
                    <a:rPr lang="en-US" sz="2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on bluff face* (from wave model)</a:t>
                  </a:r>
                  <a:endParaRPr lang="en-US" sz="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800100" lvl="1" indent="-342900">
                    <a:buFont typeface="Wingdings" panose="05000000000000000000" pitchFamily="2" charset="2"/>
                    <a:buChar char="Ø"/>
                  </a:pPr>
                  <a:r>
                    <a:rPr lang="en-US" sz="22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Damage variable </a:t>
                  </a:r>
                  <a:r>
                    <a:rPr lang="en-US" sz="2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on bluff face in contact with ocean (introduces softening due to dissolution by lowering elastic modulus </a:t>
                  </a:r>
                  <a14:m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𝐸</m:t>
                      </m:r>
                    </m:oMath>
                  </a14:m>
                  <a:r>
                    <a:rPr lang="en-US" sz="2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7C3C3A4B-1E63-E5B2-A44D-130931C151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39" y="4432834"/>
                  <a:ext cx="9112503" cy="1846659"/>
                </a:xfrm>
                <a:prstGeom prst="rect">
                  <a:avLst/>
                </a:prstGeom>
                <a:blipFill>
                  <a:blip r:embed="rId16"/>
                  <a:stretch>
                    <a:fillRect l="-803" t="-1980" b="-5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8EE3244-9E6C-0513-029B-B6B40A6F965D}"/>
                </a:ext>
              </a:extLst>
            </p:cNvPr>
            <p:cNvSpPr txBox="1"/>
            <p:nvPr/>
          </p:nvSpPr>
          <p:spPr>
            <a:xfrm>
              <a:off x="493901" y="2459085"/>
              <a:ext cx="98183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Computes </a:t>
              </a:r>
              <a:r>
                <a:rPr lang="en-US" sz="22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displacements</a:t>
              </a: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 and </a:t>
              </a:r>
              <a:r>
                <a:rPr lang="en-US" sz="22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new computational geometry </a:t>
              </a: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(following erosion)</a:t>
              </a: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0EAC4B6C-343D-A23E-4ABF-CF1DA86DA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86877" y="4558936"/>
              <a:ext cx="2884446" cy="1569661"/>
            </a:xfrm>
            <a:prstGeom prst="rect">
              <a:avLst/>
            </a:prstGeom>
          </p:spPr>
        </p:pic>
        <p:sp>
          <p:nvSpPr>
            <p:cNvPr id="80" name="Text Placeholder 2">
              <a:extLst>
                <a:ext uri="{FF2B5EF4-FFF2-40B4-BE49-F238E27FC236}">
                  <a16:creationId xmlns:a16="http://schemas.microsoft.com/office/drawing/2014/main" id="{3C0C67CF-D429-6365-D965-C4336C3F93C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440415" y="4415799"/>
              <a:ext cx="1389401" cy="371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Symmetry BCs</a:t>
              </a:r>
            </a:p>
          </p:txBody>
        </p:sp>
        <p:sp>
          <p:nvSpPr>
            <p:cNvPr id="81" name="Text Placeholder 2">
              <a:extLst>
                <a:ext uri="{FF2B5EF4-FFF2-40B4-BE49-F238E27FC236}">
                  <a16:creationId xmlns:a16="http://schemas.microsoft.com/office/drawing/2014/main" id="{C63D5C85-A595-F797-1AA3-8A4F14E702F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318235" y="5990937"/>
              <a:ext cx="1389401" cy="371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Symmetry BCs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B5CE184-4B2B-56F8-6C0E-1F05C0DDDD6F}"/>
                </a:ext>
              </a:extLst>
            </p:cNvPr>
            <p:cNvCxnSpPr>
              <a:cxnSpLocks/>
            </p:cNvCxnSpPr>
            <p:nvPr/>
          </p:nvCxnSpPr>
          <p:spPr>
            <a:xfrm>
              <a:off x="8987427" y="4721162"/>
              <a:ext cx="188964" cy="25904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D09C566A-1DFE-7451-FA08-AC1896544E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92896" y="5638296"/>
              <a:ext cx="217169" cy="42965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 Placeholder 2">
              <a:extLst>
                <a:ext uri="{FF2B5EF4-FFF2-40B4-BE49-F238E27FC236}">
                  <a16:creationId xmlns:a16="http://schemas.microsoft.com/office/drawing/2014/main" id="{E3E2DF99-D5FF-7C7E-BCBC-C06A4089D8F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688648" y="5876370"/>
              <a:ext cx="1240848" cy="344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40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Bluff face</a:t>
              </a: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B89EA00B-6C2E-FDE9-CFFF-BB71DF4C3F2D}"/>
                </a:ext>
              </a:extLst>
            </p:cNvPr>
            <p:cNvCxnSpPr>
              <a:cxnSpLocks/>
              <a:stCxn id="84" idx="0"/>
            </p:cNvCxnSpPr>
            <p:nvPr/>
          </p:nvCxnSpPr>
          <p:spPr>
            <a:xfrm flipV="1">
              <a:off x="9309072" y="5500520"/>
              <a:ext cx="271116" cy="3758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2C833DEF-5801-821F-68FF-993B5816DB3B}"/>
              </a:ext>
            </a:extLst>
          </p:cNvPr>
          <p:cNvSpPr txBox="1"/>
          <p:nvPr/>
        </p:nvSpPr>
        <p:spPr>
          <a:xfrm>
            <a:off x="14566535" y="3964248"/>
            <a:ext cx="82730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>
                <a:solidFill>
                  <a:srgbClr val="0070C0"/>
                </a:solidFill>
              </a:rPr>
              <a:t>Mechanical Model and Mesh Erosion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60CD5E4E-8764-8424-1FB6-ED994379E329}"/>
              </a:ext>
            </a:extLst>
          </p:cNvPr>
          <p:cNvSpPr txBox="1"/>
          <p:nvPr/>
        </p:nvSpPr>
        <p:spPr>
          <a:xfrm>
            <a:off x="10401346" y="5139008"/>
            <a:ext cx="19538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Certain locations lost &gt;250 m (~2 football fields in length) b/w 2007-2019!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36176BF-A718-A103-E8FE-ACD81106427D}"/>
              </a:ext>
            </a:extLst>
          </p:cNvPr>
          <p:cNvSpPr txBox="1"/>
          <p:nvPr/>
        </p:nvSpPr>
        <p:spPr>
          <a:xfrm>
            <a:off x="522524" y="24810034"/>
            <a:ext cx="9014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 Or, alternatively surface ground temperature (if available).  **Used to modify melting temperature of ice.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EEE93C36-DD37-C863-6227-F127CE7CEE7C}"/>
              </a:ext>
            </a:extLst>
          </p:cNvPr>
          <p:cNvSpPr txBox="1"/>
          <p:nvPr/>
        </p:nvSpPr>
        <p:spPr>
          <a:xfrm>
            <a:off x="12867005" y="10400329"/>
            <a:ext cx="88201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“Failed” elements are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removed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from the mesh when any of three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failure criteria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are reached for all integration points within an element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Strain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reaches a critical value of the stress in tension or compression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Strain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reaches a critical strain limit defined as a function of peat content (distortion)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Kinematic criterion: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when material has tilted excessively, or exceeded a maximum physical displacement, it is assumed to have fallen as part of block erosion.</a:t>
            </a:r>
            <a:endParaRPr lang="en-US" sz="2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7F562393-BA8B-12FB-B366-51911DDD8E4A}"/>
              </a:ext>
            </a:extLst>
          </p:cNvPr>
          <p:cNvGrpSpPr/>
          <p:nvPr/>
        </p:nvGrpSpPr>
        <p:grpSpPr>
          <a:xfrm>
            <a:off x="21615813" y="10639302"/>
            <a:ext cx="3460242" cy="3024928"/>
            <a:chOff x="8816875" y="979723"/>
            <a:chExt cx="3375125" cy="3474720"/>
          </a:xfrm>
        </p:grpSpPr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A2BAED6D-B63A-5576-3204-4F99453D3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r="15433"/>
            <a:stretch/>
          </p:blipFill>
          <p:spPr>
            <a:xfrm>
              <a:off x="9050892" y="979723"/>
              <a:ext cx="3141108" cy="1737360"/>
            </a:xfrm>
            <a:prstGeom prst="rect">
              <a:avLst/>
            </a:prstGeom>
          </p:spPr>
        </p:pic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67856B84-ABF4-8861-E92D-3236CA104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r="15433"/>
            <a:stretch/>
          </p:blipFill>
          <p:spPr>
            <a:xfrm>
              <a:off x="9050892" y="2717083"/>
              <a:ext cx="3141108" cy="1737360"/>
            </a:xfrm>
            <a:prstGeom prst="rect">
              <a:avLst/>
            </a:prstGeom>
          </p:spPr>
        </p:pic>
        <p:sp>
          <p:nvSpPr>
            <p:cNvPr id="152" name="Arc 151">
              <a:extLst>
                <a:ext uri="{FF2B5EF4-FFF2-40B4-BE49-F238E27FC236}">
                  <a16:creationId xmlns:a16="http://schemas.microsoft.com/office/drawing/2014/main" id="{411C68F5-E765-DDA1-D8CD-1AE3CFE109F6}"/>
                </a:ext>
              </a:extLst>
            </p:cNvPr>
            <p:cNvSpPr/>
            <p:nvPr/>
          </p:nvSpPr>
          <p:spPr>
            <a:xfrm rot="13575283">
              <a:off x="8816875" y="1888595"/>
              <a:ext cx="1554480" cy="1554480"/>
            </a:xfrm>
            <a:prstGeom prst="arc">
              <a:avLst>
                <a:gd name="adj1" fmla="val 15413139"/>
                <a:gd name="adj2" fmla="val 0"/>
              </a:avLst>
            </a:prstGeom>
            <a:ln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id="{D5342C3C-5833-22E4-7467-F016CE15AD9F}"/>
              </a:ext>
            </a:extLst>
          </p:cNvPr>
          <p:cNvSpPr/>
          <p:nvPr/>
        </p:nvSpPr>
        <p:spPr>
          <a:xfrm>
            <a:off x="12798309" y="3899054"/>
            <a:ext cx="12165683" cy="977644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824F4FDD-F2C3-C10D-96F8-EB329849D837}"/>
              </a:ext>
            </a:extLst>
          </p:cNvPr>
          <p:cNvSpPr txBox="1"/>
          <p:nvPr/>
        </p:nvSpPr>
        <p:spPr>
          <a:xfrm>
            <a:off x="19374307" y="13238677"/>
            <a:ext cx="18533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 </a:t>
            </a:r>
            <a:r>
              <a:rPr lang="en-US" sz="1600" dirty="0" err="1"/>
              <a:t>Holthuijsen</a:t>
            </a:r>
            <a:r>
              <a:rPr lang="en-US" sz="1600" dirty="0"/>
              <a:t>, 2007.</a:t>
            </a: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30C9DC7-0C3B-7BBC-BBC7-37474B9D2F30}"/>
              </a:ext>
            </a:extLst>
          </p:cNvPr>
          <p:cNvGrpSpPr/>
          <p:nvPr/>
        </p:nvGrpSpPr>
        <p:grpSpPr>
          <a:xfrm>
            <a:off x="13025205" y="14916738"/>
            <a:ext cx="11692082" cy="6040983"/>
            <a:chOff x="304524" y="881154"/>
            <a:chExt cx="11692082" cy="6040983"/>
          </a:xfrm>
        </p:grpSpPr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577F14A9-3C6D-423A-3821-5F15B29AC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18786" t="15606" r="11529" b="9521"/>
            <a:stretch/>
          </p:blipFill>
          <p:spPr>
            <a:xfrm>
              <a:off x="8332089" y="3683479"/>
              <a:ext cx="3398353" cy="2738584"/>
            </a:xfrm>
            <a:prstGeom prst="rect">
              <a:avLst/>
            </a:prstGeom>
          </p:spPr>
        </p:pic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A17E5188-E7A9-7FCB-0E9D-5528C43DB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18650" t="15606" r="11666" b="9521"/>
            <a:stretch/>
          </p:blipFill>
          <p:spPr>
            <a:xfrm>
              <a:off x="4463617" y="3683479"/>
              <a:ext cx="3398352" cy="2738584"/>
            </a:xfrm>
            <a:prstGeom prst="rect">
              <a:avLst/>
            </a:prstGeom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831701A6-8F83-1770-8A15-4E21BF0EEA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19240" t="15606" r="11076" b="9521"/>
            <a:stretch/>
          </p:blipFill>
          <p:spPr>
            <a:xfrm>
              <a:off x="715647" y="3683479"/>
              <a:ext cx="3398351" cy="2738584"/>
            </a:xfrm>
            <a:prstGeom prst="rect">
              <a:avLst/>
            </a:prstGeom>
          </p:spPr>
        </p:pic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77B7B389-93B7-F690-61DA-37A7799C0A95}"/>
                </a:ext>
              </a:extLst>
            </p:cNvPr>
            <p:cNvGrpSpPr/>
            <p:nvPr/>
          </p:nvGrpSpPr>
          <p:grpSpPr>
            <a:xfrm>
              <a:off x="304524" y="881154"/>
              <a:ext cx="2243018" cy="2433848"/>
              <a:chOff x="143753" y="781242"/>
              <a:chExt cx="2243018" cy="2433848"/>
            </a:xfrm>
          </p:grpSpPr>
          <p:pic>
            <p:nvPicPr>
              <p:cNvPr id="246" name="Picture 245">
                <a:extLst>
                  <a:ext uri="{FF2B5EF4-FFF2-40B4-BE49-F238E27FC236}">
                    <a16:creationId xmlns:a16="http://schemas.microsoft.com/office/drawing/2014/main" id="{BF57B028-FFD5-8311-5CBC-7DE767F58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533926" y="1362245"/>
                <a:ext cx="2223414" cy="1482276"/>
              </a:xfrm>
              <a:prstGeom prst="rect">
                <a:avLst/>
              </a:prstGeom>
            </p:spPr>
          </p:pic>
          <p:pic>
            <p:nvPicPr>
              <p:cNvPr id="247" name="Picture 246">
                <a:extLst>
                  <a:ext uri="{FF2B5EF4-FFF2-40B4-BE49-F238E27FC236}">
                    <a16:creationId xmlns:a16="http://schemas.microsoft.com/office/drawing/2014/main" id="{44564D70-49D4-8CA8-7F90-FC0D7B4F77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69" t="34639" r="30761" b="31641"/>
              <a:stretch/>
            </p:blipFill>
            <p:spPr>
              <a:xfrm rot="16200000">
                <a:off x="-110329" y="1035324"/>
                <a:ext cx="1272393" cy="764229"/>
              </a:xfrm>
              <a:prstGeom prst="rect">
                <a:avLst/>
              </a:prstGeom>
            </p:spPr>
          </p:pic>
          <p:cxnSp>
            <p:nvCxnSpPr>
              <p:cNvPr id="248" name="Straight Arrow Connector 247">
                <a:extLst>
                  <a:ext uri="{FF2B5EF4-FFF2-40B4-BE49-F238E27FC236}">
                    <a16:creationId xmlns:a16="http://schemas.microsoft.com/office/drawing/2014/main" id="{B9A678A7-674B-1EEA-47E8-2BF3789F05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26964" y="1865888"/>
                <a:ext cx="847593" cy="450376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8" name="Picture 10">
              <a:extLst>
                <a:ext uri="{FF2B5EF4-FFF2-40B4-BE49-F238E27FC236}">
                  <a16:creationId xmlns:a16="http://schemas.microsoft.com/office/drawing/2014/main" id="{7B44D1A8-EA21-E09B-A585-01C8B5C6D8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923" y="965804"/>
              <a:ext cx="2256332" cy="2130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9">
              <a:extLst>
                <a:ext uri="{FF2B5EF4-FFF2-40B4-BE49-F238E27FC236}">
                  <a16:creationId xmlns:a16="http://schemas.microsoft.com/office/drawing/2014/main" id="{1F5862DC-1F59-98AE-0562-1D987C1C5C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4636" y="965804"/>
              <a:ext cx="4229174" cy="2170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6560E2C5-2031-7CD3-27FA-3DBAE7B920C3}"/>
                    </a:ext>
                  </a:extLst>
                </p:cNvPr>
                <p:cNvSpPr txBox="1"/>
                <p:nvPr/>
              </p:nvSpPr>
              <p:spPr>
                <a:xfrm>
                  <a:off x="9162700" y="1016642"/>
                  <a:ext cx="2833906" cy="1477328"/>
                </a:xfrm>
                <a:prstGeom prst="rect">
                  <a:avLst/>
                </a:prstGeom>
                <a:solidFill>
                  <a:srgbClr val="CCCCFF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Experimental results </a:t>
                  </a:r>
                  <a:r>
                    <a:rPr lang="en-US" sz="18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on permafrost core samples used to create fits for </a:t>
                  </a:r>
                  <a14:m>
                    <m:oMath xmlns:m="http://schemas.openxmlformats.org/officeDocument/2006/math">
                      <m:r>
                        <a:rPr lang="en-US" sz="18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𝐸</m:t>
                      </m:r>
                    </m:oMath>
                  </a14:m>
                  <a:r>
                    <a:rPr lang="en-US" sz="18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18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𝐾</m:t>
                      </m:r>
                      <m:r>
                        <a:rPr lang="en-US" sz="18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</m:oMath>
                  </a14:m>
                  <a:r>
                    <a:rPr lang="en-US" sz="18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l-GR" sz="18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𝜎</m:t>
                      </m:r>
                    </m:oMath>
                  </a14:m>
                  <a:r>
                    <a:rPr lang="en-US" sz="18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as a function of </a:t>
                  </a:r>
                  <a:r>
                    <a:rPr lang="en-US" sz="18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ice saturation </a:t>
                  </a:r>
                  <a:r>
                    <a:rPr lang="en-US" sz="18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and </a:t>
                  </a:r>
                  <a:r>
                    <a:rPr lang="en-US" sz="18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porosity</a:t>
                  </a:r>
                  <a:r>
                    <a:rPr lang="en-US" sz="18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6560E2C5-2031-7CD3-27FA-3DBAE7B920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2700" y="1016642"/>
                  <a:ext cx="2833906" cy="1477328"/>
                </a:xfrm>
                <a:prstGeom prst="rect">
                  <a:avLst/>
                </a:prstGeom>
                <a:blipFill>
                  <a:blip r:embed="rId26"/>
                  <a:stretch>
                    <a:fillRect t="-2058" b="-53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A959A30E-E459-2539-C2DB-F9FA35E0CADD}"/>
                    </a:ext>
                  </a:extLst>
                </p:cNvPr>
                <p:cNvSpPr txBox="1"/>
                <p:nvPr/>
              </p:nvSpPr>
              <p:spPr>
                <a:xfrm>
                  <a:off x="1243283" y="4197213"/>
                  <a:ext cx="57098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A959A30E-E459-2539-C2DB-F9FA35E0CA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3283" y="4197213"/>
                  <a:ext cx="570989" cy="584775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2" name="TextBox 211">
                  <a:extLst>
                    <a:ext uri="{FF2B5EF4-FFF2-40B4-BE49-F238E27FC236}">
                      <a16:creationId xmlns:a16="http://schemas.microsoft.com/office/drawing/2014/main" id="{395BE58C-B537-C070-B37C-393B41C254A9}"/>
                    </a:ext>
                  </a:extLst>
                </p:cNvPr>
                <p:cNvSpPr txBox="1"/>
                <p:nvPr/>
              </p:nvSpPr>
              <p:spPr>
                <a:xfrm>
                  <a:off x="5116223" y="4197213"/>
                  <a:ext cx="59785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12" name="TextBox 211">
                  <a:extLst>
                    <a:ext uri="{FF2B5EF4-FFF2-40B4-BE49-F238E27FC236}">
                      <a16:creationId xmlns:a16="http://schemas.microsoft.com/office/drawing/2014/main" id="{395BE58C-B537-C070-B37C-393B41C254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6223" y="4197213"/>
                  <a:ext cx="597856" cy="584775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BC53E525-F573-D26E-E7BF-33C5E207A77B}"/>
                    </a:ext>
                  </a:extLst>
                </p:cNvPr>
                <p:cNvSpPr txBox="1"/>
                <p:nvPr/>
              </p:nvSpPr>
              <p:spPr>
                <a:xfrm>
                  <a:off x="8853581" y="4235712"/>
                  <a:ext cx="61234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l-GR" sz="40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𝜎</m:t>
                      </m:r>
                    </m:oMath>
                  </a14:m>
                  <a:r>
                    <a:rPr lang="el-GR" sz="4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endParaRPr lang="en-US" sz="4000" dirty="0"/>
                </a:p>
              </p:txBody>
            </p:sp>
          </mc:Choice>
          <mc:Fallback xmlns=""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BC53E525-F573-D26E-E7BF-33C5E207A7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3581" y="4235712"/>
                  <a:ext cx="612347" cy="707886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0A1DB101-C2C8-0C27-107A-C6EFF3367334}"/>
                </a:ext>
              </a:extLst>
            </p:cNvPr>
            <p:cNvSpPr/>
            <p:nvPr/>
          </p:nvSpPr>
          <p:spPr>
            <a:xfrm rot="16750887">
              <a:off x="2921158" y="2117265"/>
              <a:ext cx="1241892" cy="83889"/>
            </a:xfrm>
            <a:prstGeom prst="rect">
              <a:avLst/>
            </a:prstGeom>
            <a:solidFill>
              <a:srgbClr val="7030A0">
                <a:alpha val="30196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8D0B9727-D999-1694-F7E6-472BF04835A8}"/>
                </a:ext>
              </a:extLst>
            </p:cNvPr>
            <p:cNvSpPr/>
            <p:nvPr/>
          </p:nvSpPr>
          <p:spPr>
            <a:xfrm rot="522973">
              <a:off x="3680196" y="1617465"/>
              <a:ext cx="833137" cy="95509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0196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6FD55B26-9F25-DE65-922D-5631EA23857D}"/>
                </a:ext>
              </a:extLst>
            </p:cNvPr>
            <p:cNvSpPr txBox="1"/>
            <p:nvPr/>
          </p:nvSpPr>
          <p:spPr>
            <a:xfrm>
              <a:off x="3364321" y="1598687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E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58FCE2B4-9EF0-56D5-4814-90E309D58A55}"/>
                </a:ext>
              </a:extLst>
            </p:cNvPr>
            <p:cNvSpPr txBox="1"/>
            <p:nvPr/>
          </p:nvSpPr>
          <p:spPr>
            <a:xfrm>
              <a:off x="4061712" y="1421823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K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D8720CB8-F9FF-58A8-B038-72AB58C81629}"/>
                </a:ext>
              </a:extLst>
            </p:cNvPr>
            <p:cNvSpPr txBox="1"/>
            <p:nvPr/>
          </p:nvSpPr>
          <p:spPr>
            <a:xfrm>
              <a:off x="3510681" y="1177461"/>
              <a:ext cx="348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σ</a:t>
              </a:r>
              <a:endParaRPr lang="en-US" sz="2400" dirty="0"/>
            </a:p>
          </p:txBody>
        </p: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1B9FB117-71F6-37D2-D8DB-2CBE4356748E}"/>
                </a:ext>
              </a:extLst>
            </p:cNvPr>
            <p:cNvGrpSpPr/>
            <p:nvPr/>
          </p:nvGrpSpPr>
          <p:grpSpPr>
            <a:xfrm>
              <a:off x="4895980" y="3261081"/>
              <a:ext cx="1956542" cy="649792"/>
              <a:chOff x="3570456" y="3324873"/>
              <a:chExt cx="1956542" cy="649792"/>
            </a:xfrm>
          </p:grpSpPr>
          <p:sp>
            <p:nvSpPr>
              <p:cNvPr id="243" name="Star: 5 Points 242">
                <a:extLst>
                  <a:ext uri="{FF2B5EF4-FFF2-40B4-BE49-F238E27FC236}">
                    <a16:creationId xmlns:a16="http://schemas.microsoft.com/office/drawing/2014/main" id="{14FB50CE-94FD-5C89-8381-062434C78986}"/>
                  </a:ext>
                </a:extLst>
              </p:cNvPr>
              <p:cNvSpPr/>
              <p:nvPr/>
            </p:nvSpPr>
            <p:spPr>
              <a:xfrm>
                <a:off x="3670253" y="3495557"/>
                <a:ext cx="323244" cy="297711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633B9A98-B37A-0147-A30B-217DB93190D8}"/>
                  </a:ext>
                </a:extLst>
              </p:cNvPr>
              <p:cNvSpPr txBox="1"/>
              <p:nvPr/>
            </p:nvSpPr>
            <p:spPr>
              <a:xfrm>
                <a:off x="3993106" y="3324873"/>
                <a:ext cx="14234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experimental</a:t>
                </a:r>
              </a:p>
              <a:p>
                <a:r>
                  <a:rPr lang="en-US" sz="1800" dirty="0"/>
                  <a:t>data points</a:t>
                </a:r>
              </a:p>
            </p:txBody>
          </p:sp>
          <p:sp>
            <p:nvSpPr>
              <p:cNvPr id="245" name="Rectangle: Rounded Corners 244">
                <a:extLst>
                  <a:ext uri="{FF2B5EF4-FFF2-40B4-BE49-F238E27FC236}">
                    <a16:creationId xmlns:a16="http://schemas.microsoft.com/office/drawing/2014/main" id="{1451F837-B7D1-F17C-6AF4-94BFD21C3891}"/>
                  </a:ext>
                </a:extLst>
              </p:cNvPr>
              <p:cNvSpPr/>
              <p:nvPr/>
            </p:nvSpPr>
            <p:spPr>
              <a:xfrm>
                <a:off x="3570456" y="3331961"/>
                <a:ext cx="1956542" cy="642704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21AF35FD-D072-7D5A-FA5C-1CB951FB7FAA}"/>
                </a:ext>
              </a:extLst>
            </p:cNvPr>
            <p:cNvGrpSpPr/>
            <p:nvPr/>
          </p:nvGrpSpPr>
          <p:grpSpPr>
            <a:xfrm>
              <a:off x="7016651" y="3257454"/>
              <a:ext cx="1956542" cy="649958"/>
              <a:chOff x="6052635" y="3321246"/>
              <a:chExt cx="1956542" cy="649958"/>
            </a:xfrm>
          </p:grpSpPr>
          <p:sp>
            <p:nvSpPr>
              <p:cNvPr id="240" name="Star: 5 Points 239">
                <a:extLst>
                  <a:ext uri="{FF2B5EF4-FFF2-40B4-BE49-F238E27FC236}">
                    <a16:creationId xmlns:a16="http://schemas.microsoft.com/office/drawing/2014/main" id="{7862E692-B58B-5759-76D7-B58D203FC16E}"/>
                  </a:ext>
                </a:extLst>
              </p:cNvPr>
              <p:cNvSpPr/>
              <p:nvPr/>
            </p:nvSpPr>
            <p:spPr>
              <a:xfrm>
                <a:off x="6162793" y="3499101"/>
                <a:ext cx="323244" cy="297711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DDD63989-6C30-C2CB-9C3E-8556302C4806}"/>
                  </a:ext>
                </a:extLst>
              </p:cNvPr>
              <p:cNvSpPr txBox="1"/>
              <p:nvPr/>
            </p:nvSpPr>
            <p:spPr>
              <a:xfrm>
                <a:off x="6486037" y="3321246"/>
                <a:ext cx="123559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theoretical</a:t>
                </a:r>
              </a:p>
              <a:p>
                <a:r>
                  <a:rPr lang="en-US" sz="1800" dirty="0"/>
                  <a:t>data points</a:t>
                </a:r>
              </a:p>
            </p:txBody>
          </p:sp>
          <p:sp>
            <p:nvSpPr>
              <p:cNvPr id="242" name="Rectangle: Rounded Corners 241">
                <a:extLst>
                  <a:ext uri="{FF2B5EF4-FFF2-40B4-BE49-F238E27FC236}">
                    <a16:creationId xmlns:a16="http://schemas.microsoft.com/office/drawing/2014/main" id="{7AB61FBF-0C1D-BD37-AFFD-26E793E514F4}"/>
                  </a:ext>
                </a:extLst>
              </p:cNvPr>
              <p:cNvSpPr/>
              <p:nvPr/>
            </p:nvSpPr>
            <p:spPr>
              <a:xfrm>
                <a:off x="6052635" y="3328500"/>
                <a:ext cx="1956542" cy="642704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1" name="Straight Arrow Connector 220">
              <a:extLst>
                <a:ext uri="{FF2B5EF4-FFF2-40B4-BE49-F238E27FC236}">
                  <a16:creationId xmlns:a16="http://schemas.microsoft.com/office/drawing/2014/main" id="{2C5091D4-A2A3-08AD-0E2C-DC3356DCBCAF}"/>
                </a:ext>
              </a:extLst>
            </p:cNvPr>
            <p:cNvCxnSpPr>
              <a:cxnSpLocks/>
              <a:stCxn id="222" idx="2"/>
            </p:cNvCxnSpPr>
            <p:nvPr/>
          </p:nvCxnSpPr>
          <p:spPr>
            <a:xfrm>
              <a:off x="11128744" y="3915279"/>
              <a:ext cx="0" cy="33065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2FE6C10C-17B2-C59D-4519-A5BE2F882907}"/>
                </a:ext>
              </a:extLst>
            </p:cNvPr>
            <p:cNvSpPr txBox="1"/>
            <p:nvPr/>
          </p:nvSpPr>
          <p:spPr>
            <a:xfrm>
              <a:off x="10763900" y="3638280"/>
              <a:ext cx="7296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pure ice</a:t>
              </a:r>
            </a:p>
          </p:txBody>
        </p:sp>
        <p:cxnSp>
          <p:nvCxnSpPr>
            <p:cNvPr id="223" name="Straight Arrow Connector 222">
              <a:extLst>
                <a:ext uri="{FF2B5EF4-FFF2-40B4-BE49-F238E27FC236}">
                  <a16:creationId xmlns:a16="http://schemas.microsoft.com/office/drawing/2014/main" id="{655848FD-8942-C197-5D1F-51CC0FA3FDCB}"/>
                </a:ext>
              </a:extLst>
            </p:cNvPr>
            <p:cNvCxnSpPr>
              <a:cxnSpLocks/>
              <a:stCxn id="224" idx="2"/>
            </p:cNvCxnSpPr>
            <p:nvPr/>
          </p:nvCxnSpPr>
          <p:spPr>
            <a:xfrm>
              <a:off x="9945989" y="4707600"/>
              <a:ext cx="0" cy="2967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A36AF680-7802-15C3-409C-68C444690467}"/>
                </a:ext>
              </a:extLst>
            </p:cNvPr>
            <p:cNvSpPr txBox="1"/>
            <p:nvPr/>
          </p:nvSpPr>
          <p:spPr>
            <a:xfrm>
              <a:off x="9666104" y="4245935"/>
              <a:ext cx="559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pure </a:t>
              </a:r>
            </a:p>
            <a:p>
              <a:r>
                <a:rPr lang="en-US" sz="1200" dirty="0"/>
                <a:t>water</a:t>
              </a:r>
            </a:p>
          </p:txBody>
        </p:sp>
        <p:cxnSp>
          <p:nvCxnSpPr>
            <p:cNvPr id="225" name="Straight Arrow Connector 224">
              <a:extLst>
                <a:ext uri="{FF2B5EF4-FFF2-40B4-BE49-F238E27FC236}">
                  <a16:creationId xmlns:a16="http://schemas.microsoft.com/office/drawing/2014/main" id="{9BBAC0DF-5F5B-2B47-9975-223211C07A68}"/>
                </a:ext>
              </a:extLst>
            </p:cNvPr>
            <p:cNvCxnSpPr>
              <a:cxnSpLocks/>
              <a:stCxn id="226" idx="2"/>
            </p:cNvCxnSpPr>
            <p:nvPr/>
          </p:nvCxnSpPr>
          <p:spPr>
            <a:xfrm>
              <a:off x="3498579" y="3906874"/>
              <a:ext cx="0" cy="33065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637F594B-F80C-6516-DF0E-0BDC689B2CDA}"/>
                </a:ext>
              </a:extLst>
            </p:cNvPr>
            <p:cNvSpPr txBox="1"/>
            <p:nvPr/>
          </p:nvSpPr>
          <p:spPr>
            <a:xfrm>
              <a:off x="3133735" y="3629875"/>
              <a:ext cx="7296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pure ice</a:t>
              </a:r>
            </a:p>
          </p:txBody>
        </p:sp>
        <p:cxnSp>
          <p:nvCxnSpPr>
            <p:cNvPr id="227" name="Straight Arrow Connector 226">
              <a:extLst>
                <a:ext uri="{FF2B5EF4-FFF2-40B4-BE49-F238E27FC236}">
                  <a16:creationId xmlns:a16="http://schemas.microsoft.com/office/drawing/2014/main" id="{E26073BB-BAE7-D321-2C93-D40C6645DBAD}"/>
                </a:ext>
              </a:extLst>
            </p:cNvPr>
            <p:cNvCxnSpPr>
              <a:cxnSpLocks/>
              <a:stCxn id="228" idx="2"/>
            </p:cNvCxnSpPr>
            <p:nvPr/>
          </p:nvCxnSpPr>
          <p:spPr>
            <a:xfrm>
              <a:off x="2315824" y="4699195"/>
              <a:ext cx="0" cy="2967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1D1C03E5-759C-04BB-22B2-A2E6B5F01958}"/>
                </a:ext>
              </a:extLst>
            </p:cNvPr>
            <p:cNvSpPr txBox="1"/>
            <p:nvPr/>
          </p:nvSpPr>
          <p:spPr>
            <a:xfrm>
              <a:off x="2035939" y="4237530"/>
              <a:ext cx="559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pure </a:t>
              </a:r>
            </a:p>
            <a:p>
              <a:r>
                <a:rPr lang="en-US" sz="1200" dirty="0"/>
                <a:t>water</a:t>
              </a: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8188837D-05BC-F16D-DF01-6D43A451340B}"/>
                </a:ext>
              </a:extLst>
            </p:cNvPr>
            <p:cNvSpPr txBox="1"/>
            <p:nvPr/>
          </p:nvSpPr>
          <p:spPr>
            <a:xfrm>
              <a:off x="951889" y="4072202"/>
              <a:ext cx="117371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Elastic modulus</a:t>
              </a: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2BFB555C-9CB1-944C-F451-F774237AF0B5}"/>
                </a:ext>
              </a:extLst>
            </p:cNvPr>
            <p:cNvSpPr txBox="1"/>
            <p:nvPr/>
          </p:nvSpPr>
          <p:spPr>
            <a:xfrm>
              <a:off x="4737936" y="4085695"/>
              <a:ext cx="13580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Hardening modulus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06C10086-CDFE-ED81-91AD-0B2164C3FB0B}"/>
                </a:ext>
              </a:extLst>
            </p:cNvPr>
            <p:cNvSpPr txBox="1"/>
            <p:nvPr/>
          </p:nvSpPr>
          <p:spPr>
            <a:xfrm>
              <a:off x="8661249" y="4245935"/>
              <a:ext cx="90441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Yield Stress</a:t>
              </a:r>
            </a:p>
          </p:txBody>
        </p:sp>
        <p:sp>
          <p:nvSpPr>
            <p:cNvPr id="232" name="Slide Number Placeholder 3">
              <a:extLst>
                <a:ext uri="{FF2B5EF4-FFF2-40B4-BE49-F238E27FC236}">
                  <a16:creationId xmlns:a16="http://schemas.microsoft.com/office/drawing/2014/main" id="{06574552-58B2-2B9C-9493-0F47C62D536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1176000" y="6547487"/>
              <a:ext cx="812800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r" defTabSz="457200" rtl="0" eaLnBrk="1" latinLnBrk="0" hangingPunct="1">
                <a:defRPr sz="1400" kern="12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A5E55A7B-7854-E145-92D9-B491DF4BAE2D}" type="slidenum">
                <a:rPr lang="en-US" smtClean="0">
                  <a:solidFill>
                    <a:schemeClr val="bg1"/>
                  </a:solidFill>
                </a:rPr>
                <a:pPr/>
                <a:t>1</a:t>
              </a:fld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33" name="Straight Arrow Connector 232">
              <a:extLst>
                <a:ext uri="{FF2B5EF4-FFF2-40B4-BE49-F238E27FC236}">
                  <a16:creationId xmlns:a16="http://schemas.microsoft.com/office/drawing/2014/main" id="{810CC7A8-4C0D-EFAF-CB84-C3B07D9E53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1531" y="5124276"/>
              <a:ext cx="217246" cy="26097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14C55A04-5BF3-5EE2-8D08-D73D4426BEEF}"/>
                </a:ext>
              </a:extLst>
            </p:cNvPr>
            <p:cNvSpPr txBox="1"/>
            <p:nvPr/>
          </p:nvSpPr>
          <p:spPr>
            <a:xfrm>
              <a:off x="1503003" y="4738100"/>
              <a:ext cx="5341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pure </a:t>
              </a:r>
            </a:p>
            <a:p>
              <a:r>
                <a:rPr lang="en-US" sz="1200" dirty="0"/>
                <a:t>rock</a:t>
              </a:r>
            </a:p>
          </p:txBody>
        </p:sp>
        <p:cxnSp>
          <p:nvCxnSpPr>
            <p:cNvPr id="235" name="Straight Arrow Connector 234">
              <a:extLst>
                <a:ext uri="{FF2B5EF4-FFF2-40B4-BE49-F238E27FC236}">
                  <a16:creationId xmlns:a16="http://schemas.microsoft.com/office/drawing/2014/main" id="{12F28BB5-A79B-166F-3665-2EEB06A4C827}"/>
                </a:ext>
              </a:extLst>
            </p:cNvPr>
            <p:cNvCxnSpPr>
              <a:cxnSpLocks/>
            </p:cNvCxnSpPr>
            <p:nvPr/>
          </p:nvCxnSpPr>
          <p:spPr>
            <a:xfrm>
              <a:off x="1831119" y="5177880"/>
              <a:ext cx="382692" cy="5758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CC87396E-2523-D9AB-4BE7-2AF2BBACDD62}"/>
                </a:ext>
              </a:extLst>
            </p:cNvPr>
            <p:cNvSpPr txBox="1"/>
            <p:nvPr/>
          </p:nvSpPr>
          <p:spPr>
            <a:xfrm>
              <a:off x="9240943" y="2692351"/>
              <a:ext cx="2633954" cy="923330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Experiments are very </a:t>
              </a:r>
              <a:r>
                <a:rPr lang="en-US" sz="1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challenging </a:t>
              </a:r>
              <a:r>
                <a:rPr lang="en-US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 perform and provide </a:t>
              </a:r>
              <a:r>
                <a:rPr lang="en-US" sz="1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limited data</a:t>
              </a:r>
              <a:r>
                <a:rPr lang="en-US" sz="1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! </a:t>
              </a:r>
            </a:p>
          </p:txBody>
        </p:sp>
        <p:cxnSp>
          <p:nvCxnSpPr>
            <p:cNvPr id="237" name="Straight Arrow Connector 236">
              <a:extLst>
                <a:ext uri="{FF2B5EF4-FFF2-40B4-BE49-F238E27FC236}">
                  <a16:creationId xmlns:a16="http://schemas.microsoft.com/office/drawing/2014/main" id="{B9757382-3AA9-2306-D6B8-93F21F3391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2338" y="5045843"/>
              <a:ext cx="217246" cy="26097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7C6C8595-ECA2-90C9-E5B7-6D092CE09F79}"/>
                </a:ext>
              </a:extLst>
            </p:cNvPr>
            <p:cNvSpPr txBox="1"/>
            <p:nvPr/>
          </p:nvSpPr>
          <p:spPr>
            <a:xfrm>
              <a:off x="9103810" y="4659667"/>
              <a:ext cx="5341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pure </a:t>
              </a:r>
            </a:p>
            <a:p>
              <a:r>
                <a:rPr lang="en-US" sz="1200" dirty="0"/>
                <a:t>rock</a:t>
              </a:r>
            </a:p>
          </p:txBody>
        </p:sp>
        <p:cxnSp>
          <p:nvCxnSpPr>
            <p:cNvPr id="239" name="Straight Arrow Connector 238">
              <a:extLst>
                <a:ext uri="{FF2B5EF4-FFF2-40B4-BE49-F238E27FC236}">
                  <a16:creationId xmlns:a16="http://schemas.microsoft.com/office/drawing/2014/main" id="{03415EA5-B4C5-78C2-6893-8A4A933F5970}"/>
                </a:ext>
              </a:extLst>
            </p:cNvPr>
            <p:cNvCxnSpPr>
              <a:cxnSpLocks/>
            </p:cNvCxnSpPr>
            <p:nvPr/>
          </p:nvCxnSpPr>
          <p:spPr>
            <a:xfrm>
              <a:off x="9474758" y="5097328"/>
              <a:ext cx="382692" cy="5758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9" name="TextBox 248">
            <a:extLst>
              <a:ext uri="{FF2B5EF4-FFF2-40B4-BE49-F238E27FC236}">
                <a16:creationId xmlns:a16="http://schemas.microsoft.com/office/drawing/2014/main" id="{DFDDE5A5-CCEC-1AC5-F8E2-91B566ADBF1C}"/>
              </a:ext>
            </a:extLst>
          </p:cNvPr>
          <p:cNvSpPr txBox="1"/>
          <p:nvPr/>
        </p:nvSpPr>
        <p:spPr>
          <a:xfrm>
            <a:off x="13282097" y="14087089"/>
            <a:ext cx="108069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>
                <a:solidFill>
                  <a:srgbClr val="0070C0"/>
                </a:solidFill>
              </a:rPr>
              <a:t>Material Model Calibration to Experimental Data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781ACD70-BA80-1F55-6DE4-49440D44875F}"/>
              </a:ext>
            </a:extLst>
          </p:cNvPr>
          <p:cNvSpPr/>
          <p:nvPr/>
        </p:nvSpPr>
        <p:spPr>
          <a:xfrm>
            <a:off x="12794342" y="14043971"/>
            <a:ext cx="12178976" cy="64651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3EBCA3C5-3CC2-771B-C202-BC10F302A710}"/>
              </a:ext>
            </a:extLst>
          </p:cNvPr>
          <p:cNvGrpSpPr/>
          <p:nvPr/>
        </p:nvGrpSpPr>
        <p:grpSpPr>
          <a:xfrm>
            <a:off x="12977030" y="21848958"/>
            <a:ext cx="11838481" cy="4210021"/>
            <a:chOff x="-64836" y="1633564"/>
            <a:chExt cx="11838481" cy="4210021"/>
          </a:xfrm>
        </p:grpSpPr>
        <p:pic>
          <p:nvPicPr>
            <p:cNvPr id="264" name="Picture 263">
              <a:extLst>
                <a:ext uri="{FF2B5EF4-FFF2-40B4-BE49-F238E27FC236}">
                  <a16:creationId xmlns:a16="http://schemas.microsoft.com/office/drawing/2014/main" id="{B39F653B-BAB7-D8DC-73B7-A82E2D4AB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344501" y="5122137"/>
              <a:ext cx="502723" cy="721448"/>
            </a:xfrm>
            <a:prstGeom prst="rect">
              <a:avLst/>
            </a:prstGeom>
          </p:spPr>
        </p:pic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E15461F9-06EE-FB89-7067-8F0A1B90993E}"/>
                </a:ext>
              </a:extLst>
            </p:cNvPr>
            <p:cNvSpPr/>
            <p:nvPr/>
          </p:nvSpPr>
          <p:spPr>
            <a:xfrm>
              <a:off x="-64836" y="1675090"/>
              <a:ext cx="5198263" cy="27392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4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Potential key advantages:</a:t>
              </a:r>
            </a:p>
            <a:p>
              <a:endParaRPr lang="en-US" sz="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Failure modes develop from </a:t>
              </a:r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constitutive relationships </a:t>
              </a: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in FEM model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Thermal and mechanical problems can be advanced using </a:t>
              </a:r>
              <a:r>
                <a:rPr lang="en-US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different time-steppers </a:t>
              </a: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(e.g., implicit-explicit coupling)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2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4B6572AA-C851-1DE6-34EA-CA671C882212}"/>
                </a:ext>
              </a:extLst>
            </p:cNvPr>
            <p:cNvGrpSpPr/>
            <p:nvPr/>
          </p:nvGrpSpPr>
          <p:grpSpPr>
            <a:xfrm>
              <a:off x="5344273" y="1842775"/>
              <a:ext cx="6429372" cy="3640086"/>
              <a:chOff x="5615206" y="1864239"/>
              <a:chExt cx="6429372" cy="3640086"/>
            </a:xfrm>
          </p:grpSpPr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6C89EEEA-340D-B6FC-7C4E-F956678AD7B3}"/>
                  </a:ext>
                </a:extLst>
              </p:cNvPr>
              <p:cNvGrpSpPr/>
              <p:nvPr/>
            </p:nvGrpSpPr>
            <p:grpSpPr>
              <a:xfrm>
                <a:off x="5615206" y="1864239"/>
                <a:ext cx="6429372" cy="3640086"/>
                <a:chOff x="460964" y="2048041"/>
                <a:chExt cx="6429372" cy="3640086"/>
              </a:xfrm>
            </p:grpSpPr>
            <p:sp>
              <p:nvSpPr>
                <p:cNvPr id="269" name="TextBox 268">
                  <a:extLst>
                    <a:ext uri="{FF2B5EF4-FFF2-40B4-BE49-F238E27FC236}">
                      <a16:creationId xmlns:a16="http://schemas.microsoft.com/office/drawing/2014/main" id="{C742E89F-2A47-5040-E365-E9F44CFCEAE6}"/>
                    </a:ext>
                  </a:extLst>
                </p:cNvPr>
                <p:cNvSpPr txBox="1"/>
                <p:nvPr/>
              </p:nvSpPr>
              <p:spPr>
                <a:xfrm>
                  <a:off x="1204553" y="2048041"/>
                  <a:ext cx="5049520" cy="1323439"/>
                </a:xfrm>
                <a:prstGeom prst="rect">
                  <a:avLst/>
                </a:prstGeom>
                <a:solidFill>
                  <a:srgbClr val="FFFFCC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Thermal:</a:t>
                  </a:r>
                </a:p>
                <a:p>
                  <a:pPr algn="ctr"/>
                  <a:r>
                    <a:rPr lang="en-US" sz="20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Inputs: </a:t>
                  </a:r>
                  <a:r>
                    <a:rPr lang="en-US" sz="2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geometry, sediment type, </a:t>
                  </a:r>
                </a:p>
                <a:p>
                  <a:pPr algn="ctr"/>
                  <a:r>
                    <a:rPr lang="en-US" sz="2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porosity, salinity.  </a:t>
                  </a:r>
                  <a:r>
                    <a:rPr lang="en-US" sz="20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Outputs:</a:t>
                  </a:r>
                  <a:r>
                    <a:rPr lang="en-US" sz="2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temperature field, ice saturation.    </a:t>
                  </a:r>
                </a:p>
              </p:txBody>
            </p:sp>
            <p:sp>
              <p:nvSpPr>
                <p:cNvPr id="270" name="TextBox 269">
                  <a:extLst>
                    <a:ext uri="{FF2B5EF4-FFF2-40B4-BE49-F238E27FC236}">
                      <a16:creationId xmlns:a16="http://schemas.microsoft.com/office/drawing/2014/main" id="{32AFF353-79C9-B581-CD00-91E08DD39AEE}"/>
                    </a:ext>
                  </a:extLst>
                </p:cNvPr>
                <p:cNvSpPr txBox="1"/>
                <p:nvPr/>
              </p:nvSpPr>
              <p:spPr>
                <a:xfrm>
                  <a:off x="1117731" y="4672464"/>
                  <a:ext cx="5183970" cy="1015663"/>
                </a:xfrm>
                <a:prstGeom prst="rect">
                  <a:avLst/>
                </a:prstGeom>
                <a:solidFill>
                  <a:srgbClr val="CCCCFF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Mechanical:</a:t>
                  </a:r>
                </a:p>
                <a:p>
                  <a:pPr algn="ctr"/>
                  <a:r>
                    <a:rPr lang="en-US" sz="20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Inputs:</a:t>
                  </a:r>
                  <a:r>
                    <a:rPr lang="en-US" sz="2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ice saturation, mechanicals.  </a:t>
                  </a:r>
                  <a:r>
                    <a:rPr lang="en-US" sz="2000" b="1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Outputs:</a:t>
                  </a:r>
                  <a:r>
                    <a:rPr lang="en-US" sz="20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displacements, eroded geometry. </a:t>
                  </a:r>
                </a:p>
              </p:txBody>
            </p:sp>
            <p:cxnSp>
              <p:nvCxnSpPr>
                <p:cNvPr id="271" name="Connector: Elbow 270">
                  <a:extLst>
                    <a:ext uri="{FF2B5EF4-FFF2-40B4-BE49-F238E27FC236}">
                      <a16:creationId xmlns:a16="http://schemas.microsoft.com/office/drawing/2014/main" id="{FEC075B2-4F82-7A9E-3619-562E127194F0}"/>
                    </a:ext>
                  </a:extLst>
                </p:cNvPr>
                <p:cNvCxnSpPr>
                  <a:cxnSpLocks/>
                  <a:stCxn id="270" idx="1"/>
                  <a:endCxn id="269" idx="1"/>
                </p:cNvCxnSpPr>
                <p:nvPr/>
              </p:nvCxnSpPr>
              <p:spPr>
                <a:xfrm rot="10800000" flipH="1">
                  <a:off x="1117731" y="2709762"/>
                  <a:ext cx="86822" cy="2470535"/>
                </a:xfrm>
                <a:prstGeom prst="bentConnector3">
                  <a:avLst>
                    <a:gd name="adj1" fmla="val -263297"/>
                  </a:avLst>
                </a:prstGeom>
                <a:ln w="9525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Connector: Elbow 271">
                  <a:extLst>
                    <a:ext uri="{FF2B5EF4-FFF2-40B4-BE49-F238E27FC236}">
                      <a16:creationId xmlns:a16="http://schemas.microsoft.com/office/drawing/2014/main" id="{A7760373-D582-E918-4F30-BB09BA3D92DC}"/>
                    </a:ext>
                  </a:extLst>
                </p:cNvPr>
                <p:cNvCxnSpPr>
                  <a:cxnSpLocks/>
                  <a:stCxn id="269" idx="3"/>
                  <a:endCxn id="270" idx="3"/>
                </p:cNvCxnSpPr>
                <p:nvPr/>
              </p:nvCxnSpPr>
              <p:spPr>
                <a:xfrm>
                  <a:off x="6254073" y="2709761"/>
                  <a:ext cx="47628" cy="2470535"/>
                </a:xfrm>
                <a:prstGeom prst="bentConnector3">
                  <a:avLst>
                    <a:gd name="adj1" fmla="val 579970"/>
                  </a:avLst>
                </a:prstGeom>
                <a:ln w="9525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C25C489B-61F4-1D3E-C144-E068B19263B5}"/>
                    </a:ext>
                  </a:extLst>
                </p:cNvPr>
                <p:cNvSpPr txBox="1"/>
                <p:nvPr/>
              </p:nvSpPr>
              <p:spPr>
                <a:xfrm rot="16200000">
                  <a:off x="5379791" y="3680165"/>
                  <a:ext cx="26517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Ice saturation</a:t>
                  </a:r>
                </a:p>
              </p:txBody>
            </p: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31FE2DCF-0D7B-3CE4-688C-0A70934C0514}"/>
                    </a:ext>
                  </a:extLst>
                </p:cNvPr>
                <p:cNvSpPr txBox="1"/>
                <p:nvPr/>
              </p:nvSpPr>
              <p:spPr>
                <a:xfrm rot="16200000">
                  <a:off x="-680249" y="3647821"/>
                  <a:ext cx="26517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Eroded geometry</a:t>
                  </a:r>
                </a:p>
              </p:txBody>
            </p:sp>
          </p:grpSp>
          <p:pic>
            <p:nvPicPr>
              <p:cNvPr id="268" name="Picture 267">
                <a:extLst>
                  <a:ext uri="{FF2B5EF4-FFF2-40B4-BE49-F238E27FC236}">
                    <a16:creationId xmlns:a16="http://schemas.microsoft.com/office/drawing/2014/main" id="{C5E9E34B-A4F1-FC4C-FA6F-F6010302CB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44817" y="3300616"/>
                <a:ext cx="2164941" cy="1178120"/>
              </a:xfrm>
              <a:prstGeom prst="rect">
                <a:avLst/>
              </a:prstGeom>
            </p:spPr>
          </p:pic>
        </p:grpSp>
        <p:pic>
          <p:nvPicPr>
            <p:cNvPr id="275" name="Picture 274">
              <a:extLst>
                <a:ext uri="{FF2B5EF4-FFF2-40B4-BE49-F238E27FC236}">
                  <a16:creationId xmlns:a16="http://schemas.microsoft.com/office/drawing/2014/main" id="{97E4F8B6-97AE-D763-8F57-1D74C8B2E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1201933" y="1633564"/>
              <a:ext cx="544703" cy="762340"/>
            </a:xfrm>
            <a:prstGeom prst="rect">
              <a:avLst/>
            </a:prstGeom>
          </p:spPr>
        </p:pic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843AE35-29CA-5E95-EF90-8637C87FB80C}"/>
                </a:ext>
              </a:extLst>
            </p:cNvPr>
            <p:cNvSpPr txBox="1"/>
            <p:nvPr/>
          </p:nvSpPr>
          <p:spPr>
            <a:xfrm>
              <a:off x="365424" y="4424889"/>
              <a:ext cx="4295836" cy="1107996"/>
            </a:xfrm>
            <a:prstGeom prst="rect">
              <a:avLst/>
            </a:prstGeom>
            <a:solidFill>
              <a:srgbClr val="CC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Unique characteristic of coupled model</a:t>
              </a: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: coupling happens at the  level of material model</a:t>
              </a:r>
            </a:p>
          </p:txBody>
        </p:sp>
        <p:pic>
          <p:nvPicPr>
            <p:cNvPr id="277" name="Picture 276">
              <a:extLst>
                <a:ext uri="{FF2B5EF4-FFF2-40B4-BE49-F238E27FC236}">
                  <a16:creationId xmlns:a16="http://schemas.microsoft.com/office/drawing/2014/main" id="{14DB7403-22BA-FA3F-32E7-21DF9ABF2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8860180" y="3341947"/>
              <a:ext cx="2164941" cy="816748"/>
            </a:xfrm>
            <a:prstGeom prst="rect">
              <a:avLst/>
            </a:prstGeom>
          </p:spPr>
        </p:pic>
      </p:grpSp>
      <p:sp>
        <p:nvSpPr>
          <p:cNvPr id="279" name="TextBox 278">
            <a:extLst>
              <a:ext uri="{FF2B5EF4-FFF2-40B4-BE49-F238E27FC236}">
                <a16:creationId xmlns:a16="http://schemas.microsoft.com/office/drawing/2014/main" id="{5BC98D9E-4B55-A8F6-9084-08F6526B6444}"/>
              </a:ext>
            </a:extLst>
          </p:cNvPr>
          <p:cNvSpPr txBox="1"/>
          <p:nvPr/>
        </p:nvSpPr>
        <p:spPr>
          <a:xfrm>
            <a:off x="13884285" y="20964161"/>
            <a:ext cx="93033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>
                <a:solidFill>
                  <a:srgbClr val="0070C0"/>
                </a:solidFill>
              </a:rPr>
              <a:t>Coupled Thermo-Mechanical Formulation</a:t>
            </a: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E2CDFEB2-820E-0A44-7ECE-7BACFC15D3C4}"/>
              </a:ext>
            </a:extLst>
          </p:cNvPr>
          <p:cNvSpPr/>
          <p:nvPr/>
        </p:nvSpPr>
        <p:spPr>
          <a:xfrm>
            <a:off x="12805626" y="20895308"/>
            <a:ext cx="12167692" cy="543179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595D34F1-4ECB-6A1F-27C7-013D5BCBF8F3}"/>
              </a:ext>
            </a:extLst>
          </p:cNvPr>
          <p:cNvSpPr txBox="1"/>
          <p:nvPr/>
        </p:nvSpPr>
        <p:spPr>
          <a:xfrm>
            <a:off x="25404171" y="4762358"/>
            <a:ext cx="1081048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Computational domain is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2.5D cross-section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of archetypal 3D bluff geometry discretized with uniform hex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Pseudo-realistic problem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realistic oceanic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 atmospheric forcing BC data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occurring at Drew Point, AK in summer 2018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Temperature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initialized from vertical thermistor string in DP1-1 ice core at Drew Point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5" name="Picture 29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C51B38B7-578F-8F3A-D766-138CD7CD5D4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3256898" y="6818245"/>
            <a:ext cx="2515241" cy="2894249"/>
          </a:xfrm>
          <a:prstGeom prst="rect">
            <a:avLst/>
          </a:prstGeom>
        </p:spPr>
      </p:pic>
      <p:grpSp>
        <p:nvGrpSpPr>
          <p:cNvPr id="329" name="Group 328">
            <a:extLst>
              <a:ext uri="{FF2B5EF4-FFF2-40B4-BE49-F238E27FC236}">
                <a16:creationId xmlns:a16="http://schemas.microsoft.com/office/drawing/2014/main" id="{1D412AAE-65A1-E7F0-3DCC-4EEF1E4325D2}"/>
              </a:ext>
            </a:extLst>
          </p:cNvPr>
          <p:cNvGrpSpPr/>
          <p:nvPr/>
        </p:nvGrpSpPr>
        <p:grpSpPr>
          <a:xfrm>
            <a:off x="25894224" y="6755144"/>
            <a:ext cx="7153654" cy="2421925"/>
            <a:chOff x="226829" y="3399226"/>
            <a:chExt cx="8206660" cy="3200905"/>
          </a:xfrm>
        </p:grpSpPr>
        <p:pic>
          <p:nvPicPr>
            <p:cNvPr id="296" name="Picture 295">
              <a:extLst>
                <a:ext uri="{FF2B5EF4-FFF2-40B4-BE49-F238E27FC236}">
                  <a16:creationId xmlns:a16="http://schemas.microsoft.com/office/drawing/2014/main" id="{C9DB4793-24C3-5BE3-64F5-57161D0CA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/>
            <a:srcRect l="8097" t="8230" r="6077" b="1996"/>
            <a:stretch/>
          </p:blipFill>
          <p:spPr>
            <a:xfrm>
              <a:off x="226829" y="3402411"/>
              <a:ext cx="7476101" cy="2821170"/>
            </a:xfrm>
            <a:prstGeom prst="rect">
              <a:avLst/>
            </a:prstGeom>
          </p:spPr>
        </p:pic>
        <p:sp>
          <p:nvSpPr>
            <p:cNvPr id="297" name="TextBox 296">
              <a:extLst>
                <a:ext uri="{FF2B5EF4-FFF2-40B4-BE49-F238E27FC236}">
                  <a16:creationId xmlns:a16="http://schemas.microsoft.com/office/drawing/2014/main" id="{D548FC2E-D0F0-A10E-C435-94DD583BBC9B}"/>
                </a:ext>
              </a:extLst>
            </p:cNvPr>
            <p:cNvSpPr txBox="1"/>
            <p:nvPr/>
          </p:nvSpPr>
          <p:spPr>
            <a:xfrm rot="18899178">
              <a:off x="209060" y="6104937"/>
              <a:ext cx="6623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7030A0"/>
                  </a:solidFill>
                </a:rPr>
                <a:t>July 1st</a:t>
              </a:r>
            </a:p>
          </p:txBody>
        </p:sp>
        <p:sp>
          <p:nvSpPr>
            <p:cNvPr id="298" name="TextBox 297">
              <a:extLst>
                <a:ext uri="{FF2B5EF4-FFF2-40B4-BE49-F238E27FC236}">
                  <a16:creationId xmlns:a16="http://schemas.microsoft.com/office/drawing/2014/main" id="{9F785E44-3A6C-201E-1C90-AE56B10BAF42}"/>
                </a:ext>
              </a:extLst>
            </p:cNvPr>
            <p:cNvSpPr txBox="1"/>
            <p:nvPr/>
          </p:nvSpPr>
          <p:spPr>
            <a:xfrm rot="18899178">
              <a:off x="3559975" y="6138145"/>
              <a:ext cx="662361" cy="26161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7030A0"/>
                  </a:solidFill>
                </a:rPr>
                <a:t>Aug 1st</a:t>
              </a:r>
            </a:p>
          </p:txBody>
        </p:sp>
        <p:sp>
          <p:nvSpPr>
            <p:cNvPr id="299" name="TextBox 298">
              <a:extLst>
                <a:ext uri="{FF2B5EF4-FFF2-40B4-BE49-F238E27FC236}">
                  <a16:creationId xmlns:a16="http://schemas.microsoft.com/office/drawing/2014/main" id="{58D0487A-FA45-D6F2-1511-D19D4083FEB8}"/>
                </a:ext>
              </a:extLst>
            </p:cNvPr>
            <p:cNvSpPr txBox="1"/>
            <p:nvPr/>
          </p:nvSpPr>
          <p:spPr>
            <a:xfrm rot="18899178">
              <a:off x="6640693" y="6104937"/>
              <a:ext cx="6623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7030A0"/>
                  </a:solidFill>
                </a:rPr>
                <a:t>Sep 1st</a:t>
              </a:r>
            </a:p>
          </p:txBody>
        </p:sp>
        <p:cxnSp>
          <p:nvCxnSpPr>
            <p:cNvPr id="310" name="Straight Arrow Connector 309">
              <a:extLst>
                <a:ext uri="{FF2B5EF4-FFF2-40B4-BE49-F238E27FC236}">
                  <a16:creationId xmlns:a16="http://schemas.microsoft.com/office/drawing/2014/main" id="{8968821E-D1EA-237C-18D9-6797A46756A9}"/>
                </a:ext>
              </a:extLst>
            </p:cNvPr>
            <p:cNvCxnSpPr/>
            <p:nvPr/>
          </p:nvCxnSpPr>
          <p:spPr>
            <a:xfrm flipH="1">
              <a:off x="3905693" y="4047454"/>
              <a:ext cx="396949" cy="2268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18DA5F9E-7DD1-0732-FE97-EAC1B7A0E540}"/>
                </a:ext>
              </a:extLst>
            </p:cNvPr>
            <p:cNvSpPr txBox="1"/>
            <p:nvPr/>
          </p:nvSpPr>
          <p:spPr>
            <a:xfrm>
              <a:off x="3905693" y="3805337"/>
              <a:ext cx="21162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Ground Temperature (@ 2 cm)</a:t>
              </a:r>
            </a:p>
          </p:txBody>
        </p:sp>
        <p:cxnSp>
          <p:nvCxnSpPr>
            <p:cNvPr id="312" name="Straight Arrow Connector 311">
              <a:extLst>
                <a:ext uri="{FF2B5EF4-FFF2-40B4-BE49-F238E27FC236}">
                  <a16:creationId xmlns:a16="http://schemas.microsoft.com/office/drawing/2014/main" id="{6BED84C4-53CF-13C3-5EC1-A339D60B4C16}"/>
                </a:ext>
              </a:extLst>
            </p:cNvPr>
            <p:cNvCxnSpPr>
              <a:cxnSpLocks/>
            </p:cNvCxnSpPr>
            <p:nvPr/>
          </p:nvCxnSpPr>
          <p:spPr>
            <a:xfrm>
              <a:off x="4963835" y="5362347"/>
              <a:ext cx="331179" cy="11290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B6F613E9-7963-1D8B-CAF6-327449990B90}"/>
                </a:ext>
              </a:extLst>
            </p:cNvPr>
            <p:cNvSpPr txBox="1"/>
            <p:nvPr/>
          </p:nvSpPr>
          <p:spPr>
            <a:xfrm>
              <a:off x="4209259" y="5108431"/>
              <a:ext cx="9717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Water Height</a:t>
              </a:r>
            </a:p>
          </p:txBody>
        </p:sp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id="{C0A19D42-2F4E-D121-5A7C-D82FE346CDB3}"/>
                </a:ext>
              </a:extLst>
            </p:cNvPr>
            <p:cNvSpPr txBox="1"/>
            <p:nvPr/>
          </p:nvSpPr>
          <p:spPr>
            <a:xfrm>
              <a:off x="4343059" y="3986948"/>
              <a:ext cx="16001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(USGS Ground Station)</a:t>
              </a:r>
            </a:p>
          </p:txBody>
        </p: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86A1A9BD-4B4B-FDA6-7212-591843BF2A9C}"/>
                </a:ext>
              </a:extLst>
            </p:cNvPr>
            <p:cNvCxnSpPr/>
            <p:nvPr/>
          </p:nvCxnSpPr>
          <p:spPr>
            <a:xfrm flipV="1">
              <a:off x="2211572" y="3533397"/>
              <a:ext cx="0" cy="240399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EB91E951-EF8C-F3C0-8D14-C6E2D4C4872E}"/>
                </a:ext>
              </a:extLst>
            </p:cNvPr>
            <p:cNvCxnSpPr/>
            <p:nvPr/>
          </p:nvCxnSpPr>
          <p:spPr>
            <a:xfrm flipV="1">
              <a:off x="3713573" y="3524755"/>
              <a:ext cx="0" cy="240399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F1D71B41-CB3D-E810-9525-F7F3A62D0DF0}"/>
                </a:ext>
              </a:extLst>
            </p:cNvPr>
            <p:cNvCxnSpPr/>
            <p:nvPr/>
          </p:nvCxnSpPr>
          <p:spPr>
            <a:xfrm flipV="1">
              <a:off x="5335431" y="3524755"/>
              <a:ext cx="0" cy="240399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7AEF094F-2B0C-3349-0A89-6DB272CC3845}"/>
                </a:ext>
              </a:extLst>
            </p:cNvPr>
            <p:cNvCxnSpPr/>
            <p:nvPr/>
          </p:nvCxnSpPr>
          <p:spPr>
            <a:xfrm flipV="1">
              <a:off x="6841342" y="3524755"/>
              <a:ext cx="0" cy="240399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10909353-77A4-4672-B071-343D123C909D}"/>
                </a:ext>
              </a:extLst>
            </p:cNvPr>
            <p:cNvCxnSpPr/>
            <p:nvPr/>
          </p:nvCxnSpPr>
          <p:spPr>
            <a:xfrm flipV="1">
              <a:off x="6983296" y="3524755"/>
              <a:ext cx="0" cy="240399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F5018685-2993-476E-EA5E-F1E56238E570}"/>
                </a:ext>
              </a:extLst>
            </p:cNvPr>
            <p:cNvCxnSpPr/>
            <p:nvPr/>
          </p:nvCxnSpPr>
          <p:spPr>
            <a:xfrm flipV="1">
              <a:off x="7118823" y="3524755"/>
              <a:ext cx="0" cy="2403990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8AE378EE-613E-E5A3-5351-72BD667BBA91}"/>
                </a:ext>
              </a:extLst>
            </p:cNvPr>
            <p:cNvSpPr txBox="1"/>
            <p:nvPr/>
          </p:nvSpPr>
          <p:spPr>
            <a:xfrm>
              <a:off x="7658918" y="3399226"/>
              <a:ext cx="77457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Block </a:t>
              </a:r>
            </a:p>
            <a:p>
              <a:pPr algn="ctr"/>
              <a:r>
                <a:rPr lang="en-US" sz="1050" dirty="0"/>
                <a:t>Collapse!</a:t>
              </a:r>
            </a:p>
          </p:txBody>
        </p: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E3A196E2-A69E-C964-2DB8-14E901C7BA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49328" y="3723376"/>
              <a:ext cx="436711" cy="413621"/>
            </a:xfrm>
            <a:prstGeom prst="line">
              <a:avLst/>
            </a:prstGeom>
            <a:ln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0" name="Rectangle 369">
            <a:extLst>
              <a:ext uri="{FF2B5EF4-FFF2-40B4-BE49-F238E27FC236}">
                <a16:creationId xmlns:a16="http://schemas.microsoft.com/office/drawing/2014/main" id="{6404CE40-52B0-CF3F-57FC-A7A06C754E1E}"/>
              </a:ext>
            </a:extLst>
          </p:cNvPr>
          <p:cNvSpPr/>
          <p:nvPr/>
        </p:nvSpPr>
        <p:spPr>
          <a:xfrm>
            <a:off x="25360135" y="3925329"/>
            <a:ext cx="10722844" cy="1120184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7CDF1671-BB04-41BA-8BA2-D3587D8F6978}"/>
              </a:ext>
            </a:extLst>
          </p:cNvPr>
          <p:cNvSpPr txBox="1"/>
          <p:nvPr/>
        </p:nvSpPr>
        <p:spPr>
          <a:xfrm>
            <a:off x="26224792" y="9272754"/>
            <a:ext cx="6515007" cy="769441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ctr">
              <a:buClr>
                <a:srgbClr val="00B050"/>
              </a:buClr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Calibrated ACE model is </a:t>
            </a:r>
            <a:r>
              <a:rPr lang="en-US" sz="2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capable of simulating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Sept. 1, 2018 </a:t>
            </a:r>
            <a:r>
              <a:rPr lang="en-US" sz="2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block collapse event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observed at Drew Point, AK!  </a:t>
            </a: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473C0851-5A73-3D10-46CF-43B65CB24304}"/>
              </a:ext>
            </a:extLst>
          </p:cNvPr>
          <p:cNvSpPr txBox="1"/>
          <p:nvPr/>
        </p:nvSpPr>
        <p:spPr>
          <a:xfrm>
            <a:off x="26625348" y="3968956"/>
            <a:ext cx="75656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>
                <a:solidFill>
                  <a:srgbClr val="0070C0"/>
                </a:solidFill>
              </a:rPr>
              <a:t>ACE Simulation Results: 2.5D Slice</a:t>
            </a:r>
          </a:p>
        </p:txBody>
      </p:sp>
      <p:pic>
        <p:nvPicPr>
          <p:cNvPr id="373" name="Picture 372">
            <a:extLst>
              <a:ext uri="{FF2B5EF4-FFF2-40B4-BE49-F238E27FC236}">
                <a16:creationId xmlns:a16="http://schemas.microsoft.com/office/drawing/2014/main" id="{F8D180CF-C491-90B0-A0D7-AD5876CD2769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728309" y="11081109"/>
            <a:ext cx="1092216" cy="1092216"/>
          </a:xfrm>
          <a:prstGeom prst="rect">
            <a:avLst/>
          </a:prstGeom>
        </p:spPr>
      </p:pic>
      <p:sp>
        <p:nvSpPr>
          <p:cNvPr id="374" name="TextBox 373">
            <a:extLst>
              <a:ext uri="{FF2B5EF4-FFF2-40B4-BE49-F238E27FC236}">
                <a16:creationId xmlns:a16="http://schemas.microsoft.com/office/drawing/2014/main" id="{A43A886E-FD28-D9EC-66DA-B000A2A18D52}"/>
              </a:ext>
            </a:extLst>
          </p:cNvPr>
          <p:cNvSpPr txBox="1"/>
          <p:nvPr/>
        </p:nvSpPr>
        <p:spPr>
          <a:xfrm>
            <a:off x="26648852" y="15584482"/>
            <a:ext cx="77285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>
                <a:solidFill>
                  <a:srgbClr val="0070C0"/>
                </a:solidFill>
              </a:rPr>
              <a:t>Upscaling under </a:t>
            </a:r>
            <a:r>
              <a:rPr lang="en-US" sz="4200" dirty="0" err="1">
                <a:solidFill>
                  <a:srgbClr val="0070C0"/>
                </a:solidFill>
              </a:rPr>
              <a:t>InteRFACE</a:t>
            </a:r>
            <a:r>
              <a:rPr lang="en-US" sz="4200" dirty="0">
                <a:solidFill>
                  <a:srgbClr val="0070C0"/>
                </a:solidFill>
              </a:rPr>
              <a:t> Project</a:t>
            </a:r>
          </a:p>
        </p:txBody>
      </p:sp>
      <p:pic>
        <p:nvPicPr>
          <p:cNvPr id="376" name="Picture 375">
            <a:extLst>
              <a:ext uri="{FF2B5EF4-FFF2-40B4-BE49-F238E27FC236}">
                <a16:creationId xmlns:a16="http://schemas.microsoft.com/office/drawing/2014/main" id="{07128838-6DC9-B4DD-D28B-6C046EE2A585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85118" y="10910431"/>
            <a:ext cx="1035806" cy="776855"/>
          </a:xfrm>
          <a:prstGeom prst="rect">
            <a:avLst/>
          </a:prstGeom>
        </p:spPr>
      </p:pic>
      <p:sp>
        <p:nvSpPr>
          <p:cNvPr id="389" name="Rectangle 388">
            <a:extLst>
              <a:ext uri="{FF2B5EF4-FFF2-40B4-BE49-F238E27FC236}">
                <a16:creationId xmlns:a16="http://schemas.microsoft.com/office/drawing/2014/main" id="{45C570B7-4B98-E049-A45B-BC1F5F463995}"/>
              </a:ext>
            </a:extLst>
          </p:cNvPr>
          <p:cNvSpPr/>
          <p:nvPr/>
        </p:nvSpPr>
        <p:spPr>
          <a:xfrm>
            <a:off x="31793877" y="25410101"/>
            <a:ext cx="3433510" cy="118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1FC888-2391-558F-2835-12AE2C76B8F7}"/>
              </a:ext>
            </a:extLst>
          </p:cNvPr>
          <p:cNvSpPr/>
          <p:nvPr/>
        </p:nvSpPr>
        <p:spPr>
          <a:xfrm>
            <a:off x="25340781" y="15486238"/>
            <a:ext cx="10722844" cy="61450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D29285-0432-E992-A05B-A1486A61BA91}"/>
              </a:ext>
            </a:extLst>
          </p:cNvPr>
          <p:cNvSpPr txBox="1"/>
          <p:nvPr/>
        </p:nvSpPr>
        <p:spPr>
          <a:xfrm>
            <a:off x="309858" y="26881065"/>
            <a:ext cx="115543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aseline="30000" dirty="0">
                <a:solidFill>
                  <a:schemeClr val="bg1"/>
                </a:solidFill>
              </a:rPr>
              <a:t>1</a:t>
            </a:r>
            <a:r>
              <a:rPr lang="en-US" sz="2600" dirty="0">
                <a:solidFill>
                  <a:schemeClr val="bg1"/>
                </a:solidFill>
              </a:rPr>
              <a:t>Sandia National Laboratories.  </a:t>
            </a:r>
            <a:r>
              <a:rPr lang="en-US" sz="2600" baseline="30000" dirty="0">
                <a:solidFill>
                  <a:schemeClr val="bg1"/>
                </a:solidFill>
              </a:rPr>
              <a:t>2</a:t>
            </a:r>
            <a:r>
              <a:rPr lang="en-US" sz="2600" dirty="0">
                <a:solidFill>
                  <a:schemeClr val="bg1"/>
                </a:solidFill>
              </a:rPr>
              <a:t>University of Alaska Fairbanks.  </a:t>
            </a:r>
            <a:r>
              <a:rPr lang="en-US" sz="2600" baseline="30000" dirty="0">
                <a:solidFill>
                  <a:schemeClr val="bg1"/>
                </a:solidFill>
              </a:rPr>
              <a:t>3</a:t>
            </a:r>
            <a:r>
              <a:rPr lang="en-US" sz="2600" dirty="0">
                <a:solidFill>
                  <a:schemeClr val="bg1"/>
                </a:solidFill>
              </a:rPr>
              <a:t>Integral Consulting.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8FEC10-11CF-3FB5-ACF3-84269B891BEB}"/>
              </a:ext>
            </a:extLst>
          </p:cNvPr>
          <p:cNvSpPr txBox="1"/>
          <p:nvPr/>
        </p:nvSpPr>
        <p:spPr>
          <a:xfrm>
            <a:off x="32152463" y="26856617"/>
            <a:ext cx="27871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SAND2024-05203O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599124-6BFD-FE0F-FC9D-F49198F178F4}"/>
              </a:ext>
            </a:extLst>
          </p:cNvPr>
          <p:cNvGrpSpPr/>
          <p:nvPr/>
        </p:nvGrpSpPr>
        <p:grpSpPr>
          <a:xfrm>
            <a:off x="25966282" y="10092339"/>
            <a:ext cx="9582288" cy="4917393"/>
            <a:chOff x="241076" y="518634"/>
            <a:chExt cx="11714288" cy="579244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F0C4A81-E47F-2F33-E3CD-D3D0952E9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314270" y="4855787"/>
              <a:ext cx="702733" cy="64008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006CC5D-37C9-4941-E3FA-E7D793FF1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316861" y="3399097"/>
              <a:ext cx="1056640" cy="64008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A70E301-385B-C1A3-CF27-83FE16221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314270" y="2673053"/>
              <a:ext cx="1049866" cy="64008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B728A1F-388D-AA81-3EB4-D66FCB28B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315963" y="1950542"/>
              <a:ext cx="1044162" cy="64008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79F66D5-FC4E-2966-13C8-0E34F5811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315963" y="1218168"/>
              <a:ext cx="1048173" cy="64008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5511F151-A563-16F2-6A7A-D4220997C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1369866" y="857694"/>
              <a:ext cx="7569815" cy="5419060"/>
            </a:xfrm>
            <a:prstGeom prst="rect">
              <a:avLst/>
            </a:prstGeom>
          </p:spPr>
        </p:pic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58DA2666-6680-E8EB-EC76-1F36339E06C4}"/>
                </a:ext>
              </a:extLst>
            </p:cNvPr>
            <p:cNvGrpSpPr/>
            <p:nvPr/>
          </p:nvGrpSpPr>
          <p:grpSpPr>
            <a:xfrm>
              <a:off x="241076" y="518634"/>
              <a:ext cx="1192027" cy="5258447"/>
              <a:chOff x="11187816" y="13752286"/>
              <a:chExt cx="2660928" cy="11538305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72332EAC-B857-FA16-5838-BE106B7E81F1}"/>
                  </a:ext>
                </a:extLst>
              </p:cNvPr>
              <p:cNvGrpSpPr/>
              <p:nvPr/>
            </p:nvGrpSpPr>
            <p:grpSpPr>
              <a:xfrm>
                <a:off x="11187816" y="13752286"/>
                <a:ext cx="2660928" cy="6296058"/>
                <a:chOff x="11187816" y="15784286"/>
                <a:chExt cx="2660928" cy="6296058"/>
              </a:xfrm>
            </p:grpSpPr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308CDE98-86F2-7406-B8BC-2AE32913019D}"/>
                    </a:ext>
                  </a:extLst>
                </p:cNvPr>
                <p:cNvSpPr txBox="1"/>
                <p:nvPr/>
              </p:nvSpPr>
              <p:spPr>
                <a:xfrm>
                  <a:off x="11187816" y="15784286"/>
                  <a:ext cx="2660928" cy="10604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100" dirty="0">
                      <a:solidFill>
                        <a:schemeClr val="tx2">
                          <a:lumMod val="50000"/>
                        </a:schemeClr>
                      </a:solidFill>
                      <a:latin typeface="Gill Sans"/>
                    </a:rPr>
                    <a:t>Block Collapse</a:t>
                  </a:r>
                </a:p>
                <a:p>
                  <a:r>
                    <a:rPr lang="en-US" sz="1100" dirty="0">
                      <a:solidFill>
                        <a:schemeClr val="tx2">
                          <a:lumMod val="50000"/>
                        </a:schemeClr>
                      </a:solidFill>
                      <a:latin typeface="Gill Sans"/>
                    </a:rPr>
                    <a:t>Timelapse</a:t>
                  </a:r>
                  <a:endParaRPr lang="en-US" sz="1100" dirty="0">
                    <a:latin typeface="Gill Sans"/>
                  </a:endParaRPr>
                </a:p>
              </p:txBody>
            </p:sp>
            <p:cxnSp>
              <p:nvCxnSpPr>
                <p:cNvPr id="116" name="Straight Arrow Connector 115">
                  <a:extLst>
                    <a:ext uri="{FF2B5EF4-FFF2-40B4-BE49-F238E27FC236}">
                      <a16:creationId xmlns:a16="http://schemas.microsoft.com/office/drawing/2014/main" id="{744AAEBA-2A97-4A3F-2363-B2F6E517B318}"/>
                    </a:ext>
                  </a:extLst>
                </p:cNvPr>
                <p:cNvCxnSpPr/>
                <p:nvPr/>
              </p:nvCxnSpPr>
              <p:spPr>
                <a:xfrm>
                  <a:off x="13167360" y="16878737"/>
                  <a:ext cx="0" cy="38545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Arrow Connector 116">
                  <a:extLst>
                    <a:ext uri="{FF2B5EF4-FFF2-40B4-BE49-F238E27FC236}">
                      <a16:creationId xmlns:a16="http://schemas.microsoft.com/office/drawing/2014/main" id="{4C49566A-91C7-47A8-F16F-6B4A23344B6B}"/>
                    </a:ext>
                  </a:extLst>
                </p:cNvPr>
                <p:cNvCxnSpPr/>
                <p:nvPr/>
              </p:nvCxnSpPr>
              <p:spPr>
                <a:xfrm>
                  <a:off x="13167360" y="18503908"/>
                  <a:ext cx="0" cy="38545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Arrow Connector 117">
                  <a:extLst>
                    <a:ext uri="{FF2B5EF4-FFF2-40B4-BE49-F238E27FC236}">
                      <a16:creationId xmlns:a16="http://schemas.microsoft.com/office/drawing/2014/main" id="{2B44563F-5DDF-6FF1-113D-C7C9761EEFB2}"/>
                    </a:ext>
                  </a:extLst>
                </p:cNvPr>
                <p:cNvCxnSpPr/>
                <p:nvPr/>
              </p:nvCxnSpPr>
              <p:spPr>
                <a:xfrm>
                  <a:off x="13167361" y="20109930"/>
                  <a:ext cx="0" cy="38545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Arrow Connector 118">
                  <a:extLst>
                    <a:ext uri="{FF2B5EF4-FFF2-40B4-BE49-F238E27FC236}">
                      <a16:creationId xmlns:a16="http://schemas.microsoft.com/office/drawing/2014/main" id="{8370DCC4-B4F6-F5DA-DEF3-0D97AE58B240}"/>
                    </a:ext>
                  </a:extLst>
                </p:cNvPr>
                <p:cNvCxnSpPr/>
                <p:nvPr/>
              </p:nvCxnSpPr>
              <p:spPr>
                <a:xfrm>
                  <a:off x="13167361" y="21694890"/>
                  <a:ext cx="0" cy="38545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38594B85-2D97-A2D7-B097-4FC30A94FDD5}"/>
                  </a:ext>
                </a:extLst>
              </p:cNvPr>
              <p:cNvCxnSpPr/>
              <p:nvPr/>
            </p:nvCxnSpPr>
            <p:spPr>
              <a:xfrm>
                <a:off x="13167361" y="21294194"/>
                <a:ext cx="0" cy="38545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F7D20D3C-3881-9F58-C51E-2161426AF799}"/>
                  </a:ext>
                </a:extLst>
              </p:cNvPr>
              <p:cNvCxnSpPr/>
              <p:nvPr/>
            </p:nvCxnSpPr>
            <p:spPr>
              <a:xfrm>
                <a:off x="12633960" y="23209687"/>
                <a:ext cx="0" cy="38545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1B5FE405-2447-D3D4-69FD-A727A6E0FBDB}"/>
                  </a:ext>
                </a:extLst>
              </p:cNvPr>
              <p:cNvCxnSpPr/>
              <p:nvPr/>
            </p:nvCxnSpPr>
            <p:spPr>
              <a:xfrm>
                <a:off x="12633960" y="24905137"/>
                <a:ext cx="0" cy="38545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7612870-EB06-34CF-4308-D78A72DB1359}"/>
                </a:ext>
              </a:extLst>
            </p:cNvPr>
            <p:cNvSpPr txBox="1"/>
            <p:nvPr/>
          </p:nvSpPr>
          <p:spPr>
            <a:xfrm>
              <a:off x="811043" y="5749795"/>
              <a:ext cx="1717380" cy="4833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tx2">
                      <a:lumMod val="50000"/>
                    </a:schemeClr>
                  </a:solidFill>
                  <a:latin typeface="Gill Sans"/>
                </a:rPr>
                <a:t>Block Collapse at</a:t>
              </a:r>
            </a:p>
            <a:p>
              <a:r>
                <a:rPr lang="en-US" sz="1100" dirty="0">
                  <a:solidFill>
                    <a:schemeClr val="tx2">
                      <a:lumMod val="50000"/>
                    </a:schemeClr>
                  </a:solidFill>
                  <a:latin typeface="Gill Sans"/>
                </a:rPr>
                <a:t>Ice Wedge Surface</a:t>
              </a:r>
              <a:endParaRPr lang="en-US" sz="1100" dirty="0">
                <a:latin typeface="Gill Sans"/>
              </a:endParaRP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F717707-F534-F42E-475B-F45C02C6A95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91319" y="947995"/>
              <a:ext cx="2749298" cy="2820652"/>
              <a:chOff x="906871" y="19344174"/>
              <a:chExt cx="5865158" cy="6016066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B546F361-840E-4FAF-C080-8336A5C5EA66}"/>
                  </a:ext>
                </a:extLst>
              </p:cNvPr>
              <p:cNvSpPr txBox="1"/>
              <p:nvPr/>
            </p:nvSpPr>
            <p:spPr>
              <a:xfrm>
                <a:off x="1592419" y="19344174"/>
                <a:ext cx="4583127" cy="459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Temperature (°C)         Time-lapse Camera</a:t>
                </a:r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6C657FBB-5383-5764-1C85-170E5F842C30}"/>
                  </a:ext>
                </a:extLst>
              </p:cNvPr>
              <p:cNvGrpSpPr/>
              <p:nvPr/>
            </p:nvGrpSpPr>
            <p:grpSpPr>
              <a:xfrm>
                <a:off x="906871" y="19730037"/>
                <a:ext cx="5865158" cy="5630203"/>
                <a:chOff x="810619" y="19730037"/>
                <a:chExt cx="5865158" cy="5630203"/>
              </a:xfrm>
            </p:grpSpPr>
            <p:pic>
              <p:nvPicPr>
                <p:cNvPr id="109" name="Picture 108">
                  <a:extLst>
                    <a:ext uri="{FF2B5EF4-FFF2-40B4-BE49-F238E27FC236}">
                      <a16:creationId xmlns:a16="http://schemas.microsoft.com/office/drawing/2014/main" id="{34350831-702E-830F-EDA5-750B8E609F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3"/>
                <a:srcRect b="5667"/>
                <a:stretch/>
              </p:blipFill>
              <p:spPr>
                <a:xfrm>
                  <a:off x="810619" y="19730037"/>
                  <a:ext cx="5630061" cy="5149263"/>
                </a:xfrm>
                <a:prstGeom prst="rect">
                  <a:avLst/>
                </a:prstGeom>
              </p:spPr>
            </p:pic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64A68A94-00D9-D178-AA07-81B60C8B7AD7}"/>
                    </a:ext>
                  </a:extLst>
                </p:cNvPr>
                <p:cNvSpPr txBox="1"/>
                <p:nvPr/>
              </p:nvSpPr>
              <p:spPr>
                <a:xfrm>
                  <a:off x="1056472" y="24867907"/>
                  <a:ext cx="5619305" cy="4923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/>
                    <a:t>Niche development observed in thermistor data.</a:t>
                  </a:r>
                </a:p>
              </p:txBody>
            </p:sp>
          </p:grp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0B52F860-64E1-7A39-5CAB-72E7B330D71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31474" y="3904332"/>
              <a:ext cx="1632022" cy="2406745"/>
              <a:chOff x="7247089" y="19394845"/>
              <a:chExt cx="4150756" cy="6121141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EA0157CB-666A-8F04-09D3-836B9E0906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 rot="5400000">
                <a:off x="7003218" y="20939501"/>
                <a:ext cx="5113613" cy="3143689"/>
              </a:xfrm>
              <a:prstGeom prst="rect">
                <a:avLst/>
              </a:prstGeom>
            </p:spPr>
          </p:pic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5591059E-AB10-3CCC-B10E-460CE79C47AE}"/>
                  </a:ext>
                </a:extLst>
              </p:cNvPr>
              <p:cNvSpPr txBox="1"/>
              <p:nvPr/>
            </p:nvSpPr>
            <p:spPr>
              <a:xfrm>
                <a:off x="7247089" y="19828350"/>
                <a:ext cx="991514" cy="4618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00" dirty="0"/>
                  <a:t>01-Jul</a:t>
                </a:r>
              </a:p>
              <a:p>
                <a:endParaRPr lang="en-US" sz="4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endParaRPr lang="en-US" sz="500" dirty="0"/>
              </a:p>
              <a:p>
                <a:r>
                  <a:rPr lang="en-US" sz="500" dirty="0"/>
                  <a:t>15-Jul</a:t>
                </a:r>
              </a:p>
              <a:p>
                <a:endParaRPr lang="en-US" sz="500" dirty="0"/>
              </a:p>
              <a:p>
                <a:endParaRPr lang="en-US" sz="500" dirty="0"/>
              </a:p>
              <a:p>
                <a:endParaRPr lang="en-US" sz="500" dirty="0"/>
              </a:p>
              <a:p>
                <a:endParaRPr lang="en-US" sz="500" dirty="0"/>
              </a:p>
              <a:p>
                <a:endParaRPr lang="en-US" sz="500" dirty="0"/>
              </a:p>
              <a:p>
                <a:r>
                  <a:rPr lang="en-US" sz="500" dirty="0"/>
                  <a:t>29-Jul</a:t>
                </a:r>
              </a:p>
              <a:p>
                <a:endParaRPr lang="en-US" sz="4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endParaRPr lang="en-US" sz="500" dirty="0"/>
              </a:p>
              <a:p>
                <a:r>
                  <a:rPr lang="en-US" sz="500" dirty="0"/>
                  <a:t>12-Aug</a:t>
                </a:r>
              </a:p>
              <a:p>
                <a:endParaRPr lang="en-US" sz="4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500" dirty="0"/>
                  <a:t>26-Aug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622F9FDA-D45A-ACCA-1328-73336F03EA92}"/>
                  </a:ext>
                </a:extLst>
              </p:cNvPr>
              <p:cNvSpPr txBox="1"/>
              <p:nvPr/>
            </p:nvSpPr>
            <p:spPr>
              <a:xfrm>
                <a:off x="7805236" y="24979784"/>
                <a:ext cx="3592609" cy="5362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85" dirty="0"/>
                  <a:t>0          1          2          3          4          5          6          7</a:t>
                </a:r>
              </a:p>
              <a:p>
                <a:r>
                  <a:rPr lang="en-US" sz="385" dirty="0"/>
                  <a:t>                            Bluff Top Erosion (m)  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51DA1143-9549-AC38-9D66-3C087E1800BC}"/>
                  </a:ext>
                </a:extLst>
              </p:cNvPr>
              <p:cNvSpPr txBox="1"/>
              <p:nvPr/>
            </p:nvSpPr>
            <p:spPr>
              <a:xfrm>
                <a:off x="7505066" y="19394845"/>
                <a:ext cx="3800536" cy="469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Erosion at Drew Point (July/Aug 2018)</a:t>
                </a:r>
              </a:p>
            </p:txBody>
          </p: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0BCE65D4-7A79-1479-63CC-BB63EAB9C5E6}"/>
                  </a:ext>
                </a:extLst>
              </p:cNvPr>
              <p:cNvCxnSpPr>
                <a:cxnSpLocks/>
                <a:stCxn id="104" idx="1"/>
              </p:cNvCxnSpPr>
              <p:nvPr/>
            </p:nvCxnSpPr>
            <p:spPr>
              <a:xfrm flipH="1">
                <a:off x="8472195" y="24332441"/>
                <a:ext cx="744863" cy="2547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1EC41096-6912-9652-0175-0B58425EBF2D}"/>
                  </a:ext>
                </a:extLst>
              </p:cNvPr>
              <p:cNvSpPr txBox="1"/>
              <p:nvPr/>
            </p:nvSpPr>
            <p:spPr>
              <a:xfrm>
                <a:off x="9217057" y="23980191"/>
                <a:ext cx="1829108" cy="704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/>
                  <a:t>bluff collapse on Sept 1st</a:t>
                </a:r>
              </a:p>
            </p:txBody>
          </p: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EA77ACA9-D2E4-F276-AC29-A839178CFA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27829" y="21278086"/>
                <a:ext cx="0" cy="311872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A0ABDB5A-86C3-D1CB-B3B1-B7092CE7B0D8}"/>
                  </a:ext>
                </a:extLst>
              </p:cNvPr>
              <p:cNvSpPr txBox="1"/>
              <p:nvPr/>
            </p:nvSpPr>
            <p:spPr>
              <a:xfrm>
                <a:off x="8711650" y="22237286"/>
                <a:ext cx="1594904" cy="7827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/>
                  <a:t>thermal </a:t>
                </a:r>
              </a:p>
              <a:p>
                <a:r>
                  <a:rPr lang="en-US" sz="700" dirty="0"/>
                  <a:t>denudation</a:t>
                </a:r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0A1A3A9-9E6F-26F4-37B3-AF08FDDFC065}"/>
                </a:ext>
              </a:extLst>
            </p:cNvPr>
            <p:cNvSpPr txBox="1"/>
            <p:nvPr/>
          </p:nvSpPr>
          <p:spPr>
            <a:xfrm>
              <a:off x="10556381" y="4163846"/>
              <a:ext cx="139898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Field Data</a:t>
              </a:r>
            </a:p>
            <a:p>
              <a:pPr algn="r"/>
              <a:r>
                <a:rPr lang="en-US" sz="1400" dirty="0"/>
                <a:t>Used for</a:t>
              </a:r>
            </a:p>
            <a:p>
              <a:pPr algn="r"/>
              <a:r>
                <a:rPr lang="en-US" sz="1400" dirty="0"/>
                <a:t>Calibration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D9B057C-B0DB-E5BD-C23E-D59AD042863C}"/>
                </a:ext>
              </a:extLst>
            </p:cNvPr>
            <p:cNvSpPr/>
            <p:nvPr/>
          </p:nvSpPr>
          <p:spPr>
            <a:xfrm>
              <a:off x="9016214" y="873777"/>
              <a:ext cx="2886886" cy="2955707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lg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578E074-DA59-9501-D0ED-DBE6FADE96B8}"/>
                </a:ext>
              </a:extLst>
            </p:cNvPr>
            <p:cNvSpPr/>
            <p:nvPr/>
          </p:nvSpPr>
          <p:spPr>
            <a:xfrm>
              <a:off x="9016214" y="3904332"/>
              <a:ext cx="1836235" cy="2406745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  <a:prstDash val="lg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CCC914F2-6760-8BB1-E001-3CDC4119946E}"/>
                </a:ext>
              </a:extLst>
            </p:cNvPr>
            <p:cNvCxnSpPr/>
            <p:nvPr/>
          </p:nvCxnSpPr>
          <p:spPr>
            <a:xfrm flipH="1" flipV="1">
              <a:off x="11376068" y="3912307"/>
              <a:ext cx="79332" cy="22006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7E63CBD9-F13A-E495-7E11-133FBA2811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8011" y="4992270"/>
              <a:ext cx="257862" cy="10189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C5DBB8F-ABEE-A626-8414-67259851AE2D}"/>
                </a:ext>
              </a:extLst>
            </p:cNvPr>
            <p:cNvSpPr txBox="1"/>
            <p:nvPr/>
          </p:nvSpPr>
          <p:spPr>
            <a:xfrm>
              <a:off x="637231" y="1295439"/>
              <a:ext cx="68159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Sept 1</a:t>
              </a:r>
              <a:r>
                <a:rPr lang="en-US" sz="1050" baseline="30000" dirty="0"/>
                <a:t>st</a:t>
              </a:r>
              <a:r>
                <a:rPr lang="en-US" sz="1050" dirty="0"/>
                <a:t> 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9C04FE6D-E155-3F97-17F2-D5E4E2EF1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315963" y="4128133"/>
              <a:ext cx="1022091" cy="640080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D74BA758-99C3-A3D4-10BB-268B18E8E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314270" y="5589524"/>
              <a:ext cx="495771" cy="649224"/>
            </a:xfrm>
            <a:prstGeom prst="rect">
              <a:avLst/>
            </a:prstGeom>
          </p:spPr>
        </p:pic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3B89378-0DE2-DB30-4EDE-508D75C46166}"/>
              </a:ext>
            </a:extLst>
          </p:cNvPr>
          <p:cNvGrpSpPr/>
          <p:nvPr/>
        </p:nvGrpSpPr>
        <p:grpSpPr>
          <a:xfrm>
            <a:off x="31232944" y="16570083"/>
            <a:ext cx="4698981" cy="4764533"/>
            <a:chOff x="31136404" y="19474587"/>
            <a:chExt cx="5487345" cy="5289226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06F682C-31A6-0085-890E-EE6677E59A8A}"/>
                </a:ext>
              </a:extLst>
            </p:cNvPr>
            <p:cNvGrpSpPr/>
            <p:nvPr/>
          </p:nvGrpSpPr>
          <p:grpSpPr>
            <a:xfrm>
              <a:off x="31136404" y="22305613"/>
              <a:ext cx="5429154" cy="2458200"/>
              <a:chOff x="310502" y="3830287"/>
              <a:chExt cx="7879193" cy="3548553"/>
            </a:xfrm>
          </p:grpSpPr>
          <p:pic>
            <p:nvPicPr>
              <p:cNvPr id="142" name="Picture 141">
                <a:extLst>
                  <a:ext uri="{FF2B5EF4-FFF2-40B4-BE49-F238E27FC236}">
                    <a16:creationId xmlns:a16="http://schemas.microsoft.com/office/drawing/2014/main" id="{88C0B287-22D7-FECB-EE37-7ACE5C4933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23433" b="2949"/>
              <a:stretch/>
            </p:blipFill>
            <p:spPr>
              <a:xfrm>
                <a:off x="835630" y="4758345"/>
                <a:ext cx="7269577" cy="2620495"/>
              </a:xfrm>
              <a:prstGeom prst="rect">
                <a:avLst/>
              </a:prstGeom>
            </p:spPr>
          </p:pic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2AB3B31C-073F-F6A9-8E86-E0FD55A7882B}"/>
                  </a:ext>
                </a:extLst>
              </p:cNvPr>
              <p:cNvSpPr/>
              <p:nvPr/>
            </p:nvSpPr>
            <p:spPr>
              <a:xfrm>
                <a:off x="310502" y="3830287"/>
                <a:ext cx="7879193" cy="1557619"/>
              </a:xfrm>
              <a:prstGeom prst="rect">
                <a:avLst/>
              </a:prstGeom>
              <a:solidFill>
                <a:srgbClr val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19BBDD96-D0F1-45D1-C93E-221C8C5CF767}"/>
                  </a:ext>
                </a:extLst>
              </p:cNvPr>
              <p:cNvSpPr/>
              <p:nvPr/>
            </p:nvSpPr>
            <p:spPr>
              <a:xfrm>
                <a:off x="5655774" y="5020482"/>
                <a:ext cx="2148018" cy="570111"/>
              </a:xfrm>
              <a:prstGeom prst="rect">
                <a:avLst/>
              </a:prstGeom>
              <a:solidFill>
                <a:srgbClr val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</p:grp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F04AA809-A04D-FFC6-5691-785E038C3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7"/>
            <a:srcRect l="1443" t="17932" r="3110"/>
            <a:stretch/>
          </p:blipFill>
          <p:spPr>
            <a:xfrm>
              <a:off x="31842184" y="21072973"/>
              <a:ext cx="4193076" cy="713560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69EA0F23-8B7B-ACA3-6AD2-36076ED3E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32432" y="19474587"/>
              <a:ext cx="4940721" cy="1341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401DF586-A0E9-0327-8851-D66889A48BA9}"/>
                </a:ext>
              </a:extLst>
            </p:cNvPr>
            <p:cNvSpPr/>
            <p:nvPr/>
          </p:nvSpPr>
          <p:spPr>
            <a:xfrm>
              <a:off x="34630578" y="23200211"/>
              <a:ext cx="1511109" cy="3075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latin typeface="+mj-lt"/>
                </a:rPr>
                <a:t>Gibbs et al.,  2015</a:t>
              </a: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9C72723A-7BDC-C50A-486E-6A8D26D7EAA6}"/>
                </a:ext>
              </a:extLst>
            </p:cNvPr>
            <p:cNvGrpSpPr/>
            <p:nvPr/>
          </p:nvGrpSpPr>
          <p:grpSpPr>
            <a:xfrm>
              <a:off x="31435064" y="21875938"/>
              <a:ext cx="1921727" cy="1222383"/>
              <a:chOff x="6853671" y="2761303"/>
              <a:chExt cx="1921727" cy="1222383"/>
            </a:xfrm>
          </p:grpSpPr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18E7C2F6-4AD3-22FD-BE61-F5918439F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263" t="16402" r="60758" b="15352"/>
              <a:stretch/>
            </p:blipFill>
            <p:spPr>
              <a:xfrm>
                <a:off x="7102119" y="2761303"/>
                <a:ext cx="1673279" cy="995036"/>
              </a:xfrm>
              <a:prstGeom prst="rect">
                <a:avLst/>
              </a:prstGeom>
            </p:spPr>
          </p:pic>
          <p:sp>
            <p:nvSpPr>
              <p:cNvPr id="141" name="Parallelogram 140">
                <a:extLst>
                  <a:ext uri="{FF2B5EF4-FFF2-40B4-BE49-F238E27FC236}">
                    <a16:creationId xmlns:a16="http://schemas.microsoft.com/office/drawing/2014/main" id="{8033CFA6-70F5-43C6-17C2-8F671F8B9C17}"/>
                  </a:ext>
                </a:extLst>
              </p:cNvPr>
              <p:cNvSpPr/>
              <p:nvPr/>
            </p:nvSpPr>
            <p:spPr>
              <a:xfrm rot="18608947">
                <a:off x="6881345" y="3248775"/>
                <a:ext cx="707237" cy="762586"/>
              </a:xfrm>
              <a:prstGeom prst="parallelogram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5CDCB8B5-6959-D5C9-8452-E209C4B505D7}"/>
                </a:ext>
              </a:extLst>
            </p:cNvPr>
            <p:cNvGrpSpPr/>
            <p:nvPr/>
          </p:nvGrpSpPr>
          <p:grpSpPr>
            <a:xfrm>
              <a:off x="33232257" y="21956591"/>
              <a:ext cx="1797812" cy="1099110"/>
              <a:chOff x="9053116" y="3764468"/>
              <a:chExt cx="1797812" cy="1099110"/>
            </a:xfrm>
          </p:grpSpPr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D91107F0-B212-377C-2C23-E7F43057A9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221" t="22533" r="30800" b="25994"/>
              <a:stretch/>
            </p:blipFill>
            <p:spPr>
              <a:xfrm>
                <a:off x="9177649" y="3764468"/>
                <a:ext cx="1673279" cy="750483"/>
              </a:xfrm>
              <a:prstGeom prst="rect">
                <a:avLst/>
              </a:prstGeom>
            </p:spPr>
          </p:pic>
          <p:sp>
            <p:nvSpPr>
              <p:cNvPr id="139" name="Parallelogram 138">
                <a:extLst>
                  <a:ext uri="{FF2B5EF4-FFF2-40B4-BE49-F238E27FC236}">
                    <a16:creationId xmlns:a16="http://schemas.microsoft.com/office/drawing/2014/main" id="{7DA61B0A-2427-1242-ECE8-6EB35DC9D863}"/>
                  </a:ext>
                </a:extLst>
              </p:cNvPr>
              <p:cNvSpPr/>
              <p:nvPr/>
            </p:nvSpPr>
            <p:spPr>
              <a:xfrm rot="17623032">
                <a:off x="9148632" y="4060825"/>
                <a:ext cx="707237" cy="898270"/>
              </a:xfrm>
              <a:prstGeom prst="parallelogram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B2640778-4FF7-0C89-C815-B3F0B1EF16EC}"/>
                </a:ext>
              </a:extLst>
            </p:cNvPr>
            <p:cNvGrpSpPr/>
            <p:nvPr/>
          </p:nvGrpSpPr>
          <p:grpSpPr>
            <a:xfrm>
              <a:off x="34876972" y="21903000"/>
              <a:ext cx="1632717" cy="1180553"/>
              <a:chOff x="10697831" y="3710877"/>
              <a:chExt cx="1632717" cy="1180553"/>
            </a:xfrm>
          </p:grpSpPr>
          <p:pic>
            <p:nvPicPr>
              <p:cNvPr id="136" name="Picture 135">
                <a:extLst>
                  <a:ext uri="{FF2B5EF4-FFF2-40B4-BE49-F238E27FC236}">
                    <a16:creationId xmlns:a16="http://schemas.microsoft.com/office/drawing/2014/main" id="{58E85098-2983-0D88-9017-0E1D306932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549" t="15791" b="22568"/>
              <a:stretch/>
            </p:blipFill>
            <p:spPr>
              <a:xfrm>
                <a:off x="10826594" y="3710877"/>
                <a:ext cx="1503954" cy="898720"/>
              </a:xfrm>
              <a:prstGeom prst="rect">
                <a:avLst/>
              </a:prstGeom>
            </p:spPr>
          </p:pic>
          <p:sp>
            <p:nvSpPr>
              <p:cNvPr id="137" name="Parallelogram 136">
                <a:extLst>
                  <a:ext uri="{FF2B5EF4-FFF2-40B4-BE49-F238E27FC236}">
                    <a16:creationId xmlns:a16="http://schemas.microsoft.com/office/drawing/2014/main" id="{F15F29CE-197B-52B7-6E9D-DEFBF7AED58F}"/>
                  </a:ext>
                </a:extLst>
              </p:cNvPr>
              <p:cNvSpPr/>
              <p:nvPr/>
            </p:nvSpPr>
            <p:spPr>
              <a:xfrm rot="18086711">
                <a:off x="10725506" y="4156518"/>
                <a:ext cx="707237" cy="762588"/>
              </a:xfrm>
              <a:prstGeom prst="parallelogram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410FF7C-6F57-D16F-7619-AE04860609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98243" y="22981124"/>
              <a:ext cx="5125506" cy="6490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</p:cxn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5F343A2C-B44B-068D-FE65-324ADA63CB67}"/>
              </a:ext>
            </a:extLst>
          </p:cNvPr>
          <p:cNvSpPr txBox="1"/>
          <p:nvPr/>
        </p:nvSpPr>
        <p:spPr>
          <a:xfrm>
            <a:off x="25720089" y="16536574"/>
            <a:ext cx="4167498" cy="1785104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/>
              <a:t>Goal</a:t>
            </a:r>
            <a:r>
              <a:rPr lang="en-US" sz="2200" b="1" dirty="0"/>
              <a:t>:</a:t>
            </a:r>
            <a:r>
              <a:rPr lang="en-US" sz="2200" dirty="0"/>
              <a:t> develop </a:t>
            </a:r>
            <a:r>
              <a:rPr lang="en-US" sz="2200" b="1" dirty="0"/>
              <a:t>typological understanding </a:t>
            </a:r>
            <a:r>
              <a:rPr lang="en-US" sz="2200" dirty="0"/>
              <a:t>of Arctic coastline (terrestrial and oceanographic) to </a:t>
            </a:r>
            <a:r>
              <a:rPr lang="en-US" sz="2200" b="1" dirty="0"/>
              <a:t>upscale</a:t>
            </a:r>
            <a:r>
              <a:rPr lang="en-US" sz="2200" dirty="0"/>
              <a:t> models of erosion and flooding 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E0FF4736-ED5D-9027-7CE6-DCB84788FE13}"/>
              </a:ext>
            </a:extLst>
          </p:cNvPr>
          <p:cNvSpPr txBox="1"/>
          <p:nvPr/>
        </p:nvSpPr>
        <p:spPr>
          <a:xfrm>
            <a:off x="25610467" y="18555580"/>
            <a:ext cx="446917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ACE model implementation with </a:t>
            </a:r>
            <a:r>
              <a:rPr lang="en-US" sz="2000" b="1" dirty="0"/>
              <a:t>representative terrestrial configurations</a:t>
            </a:r>
          </a:p>
          <a:p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Offshore </a:t>
            </a:r>
            <a:r>
              <a:rPr lang="en-US" sz="2000" b="1" dirty="0"/>
              <a:t>wave environment </a:t>
            </a:r>
            <a:r>
              <a:rPr lang="en-US" sz="2000" dirty="0"/>
              <a:t>typology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Looking to establish </a:t>
            </a:r>
            <a:r>
              <a:rPr lang="en-US" sz="2000" b="1" dirty="0"/>
              <a:t>6-7 terrestrial configurations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ACE requires </a:t>
            </a:r>
            <a:r>
              <a:rPr lang="en-US" sz="2000" b="1" dirty="0"/>
              <a:t>unique information </a:t>
            </a:r>
            <a:r>
              <a:rPr lang="en-US" sz="2000" dirty="0"/>
              <a:t>not available in landscape work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87DBBF8A-0DDE-1807-3E63-0FA7F8114911}"/>
              </a:ext>
            </a:extLst>
          </p:cNvPr>
          <p:cNvSpPr txBox="1"/>
          <p:nvPr/>
        </p:nvSpPr>
        <p:spPr>
          <a:xfrm>
            <a:off x="30356967" y="16952762"/>
            <a:ext cx="101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Offshore waves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4FD58A3B-C209-34B0-31C8-D62EB3C118DB}"/>
              </a:ext>
            </a:extLst>
          </p:cNvPr>
          <p:cNvSpPr txBox="1"/>
          <p:nvPr/>
        </p:nvSpPr>
        <p:spPr>
          <a:xfrm>
            <a:off x="30223005" y="17952191"/>
            <a:ext cx="1445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Nearshore environment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B5E9B1FA-F553-23C5-07A6-8EF647BBE32B}"/>
              </a:ext>
            </a:extLst>
          </p:cNvPr>
          <p:cNvSpPr txBox="1"/>
          <p:nvPr/>
        </p:nvSpPr>
        <p:spPr>
          <a:xfrm>
            <a:off x="30126504" y="18918153"/>
            <a:ext cx="1445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Terrestrial configuration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5DE2229F-962E-E96B-5592-131155F60F69}"/>
                  </a:ext>
                </a:extLst>
              </p:cNvPr>
              <p:cNvSpPr txBox="1"/>
              <p:nvPr/>
            </p:nvSpPr>
            <p:spPr>
              <a:xfrm>
                <a:off x="30779918" y="17613607"/>
                <a:ext cx="2180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5DE2229F-962E-E96B-5592-131155F60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9918" y="17613607"/>
                <a:ext cx="218008" cy="276999"/>
              </a:xfrm>
              <a:prstGeom prst="rect">
                <a:avLst/>
              </a:prstGeom>
              <a:blipFill>
                <a:blip r:embed="rId50"/>
                <a:stretch>
                  <a:fillRect l="-19444" r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531D274C-AFF4-C646-752D-34799F412818}"/>
                  </a:ext>
                </a:extLst>
              </p:cNvPr>
              <p:cNvSpPr txBox="1"/>
              <p:nvPr/>
            </p:nvSpPr>
            <p:spPr>
              <a:xfrm>
                <a:off x="30772131" y="18605603"/>
                <a:ext cx="2180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531D274C-AFF4-C646-752D-34799F412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2131" y="18605603"/>
                <a:ext cx="218008" cy="276999"/>
              </a:xfrm>
              <a:prstGeom prst="rect">
                <a:avLst/>
              </a:prstGeom>
              <a:blipFill>
                <a:blip r:embed="rId51"/>
                <a:stretch>
                  <a:fillRect l="-19444" r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4" name="Picture 163">
            <a:extLst>
              <a:ext uri="{FF2B5EF4-FFF2-40B4-BE49-F238E27FC236}">
                <a16:creationId xmlns:a16="http://schemas.microsoft.com/office/drawing/2014/main" id="{6BF11DB3-409B-8DA0-D647-44A66A55F77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0377587" y="19961338"/>
            <a:ext cx="1079414" cy="1079414"/>
          </a:xfrm>
          <a:prstGeom prst="rect">
            <a:avLst/>
          </a:prstGeom>
        </p:spPr>
      </p:pic>
      <p:sp>
        <p:nvSpPr>
          <p:cNvPr id="165" name="Rectangle 164">
            <a:extLst>
              <a:ext uri="{FF2B5EF4-FFF2-40B4-BE49-F238E27FC236}">
                <a16:creationId xmlns:a16="http://schemas.microsoft.com/office/drawing/2014/main" id="{B29D5032-0DF2-21EE-F1A6-87E798F93233}"/>
              </a:ext>
            </a:extLst>
          </p:cNvPr>
          <p:cNvSpPr/>
          <p:nvPr/>
        </p:nvSpPr>
        <p:spPr>
          <a:xfrm>
            <a:off x="25339174" y="21995290"/>
            <a:ext cx="10722844" cy="433180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66932009-10F4-F03C-00AE-05C8706D9D11}"/>
              </a:ext>
            </a:extLst>
          </p:cNvPr>
          <p:cNvSpPr txBox="1"/>
          <p:nvPr/>
        </p:nvSpPr>
        <p:spPr>
          <a:xfrm>
            <a:off x="26039943" y="22062335"/>
            <a:ext cx="95794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>
                <a:solidFill>
                  <a:srgbClr val="0070C0"/>
                </a:solidFill>
              </a:rPr>
              <a:t>Arctic Critical Infrastructure (ACI) Modeling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5F3E715D-E6F0-D2D6-52BC-03A3F4797D32}"/>
              </a:ext>
            </a:extLst>
          </p:cNvPr>
          <p:cNvGrpSpPr/>
          <p:nvPr/>
        </p:nvGrpSpPr>
        <p:grpSpPr>
          <a:xfrm>
            <a:off x="30733316" y="23725062"/>
            <a:ext cx="5239634" cy="2490785"/>
            <a:chOff x="30780733" y="22927480"/>
            <a:chExt cx="5239634" cy="2490785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0C6948FD-8CF1-1059-0BD2-B80A17052B82}"/>
                </a:ext>
              </a:extLst>
            </p:cNvPr>
            <p:cNvGrpSpPr/>
            <p:nvPr/>
          </p:nvGrpSpPr>
          <p:grpSpPr>
            <a:xfrm>
              <a:off x="30780733" y="22927480"/>
              <a:ext cx="5239634" cy="2440337"/>
              <a:chOff x="5933532" y="3795793"/>
              <a:chExt cx="6143202" cy="2645927"/>
            </a:xfrm>
          </p:grpSpPr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66C30A89-3536-C082-83D4-3488F41879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265167" y="4689336"/>
                <a:ext cx="2827521" cy="1666894"/>
              </a:xfrm>
              <a:prstGeom prst="rect">
                <a:avLst/>
              </a:prstGeom>
            </p:spPr>
          </p:pic>
          <p:pic>
            <p:nvPicPr>
              <p:cNvPr id="169" name="Picture 168">
                <a:extLst>
                  <a:ext uri="{FF2B5EF4-FFF2-40B4-BE49-F238E27FC236}">
                    <a16:creationId xmlns:a16="http://schemas.microsoft.com/office/drawing/2014/main" id="{DB14A169-18BD-8DE6-C305-A375DB9A4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109578" y="3837412"/>
                <a:ext cx="2967156" cy="2604308"/>
              </a:xfrm>
              <a:prstGeom prst="rect">
                <a:avLst/>
              </a:prstGeom>
            </p:spPr>
          </p:pic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AB885D29-17E2-4176-6402-0453F4B9379A}"/>
                  </a:ext>
                </a:extLst>
              </p:cNvPr>
              <p:cNvSpPr/>
              <p:nvPr/>
            </p:nvSpPr>
            <p:spPr>
              <a:xfrm>
                <a:off x="7236592" y="4689336"/>
                <a:ext cx="1064512" cy="167617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5FC41805-1C5E-D1A3-3435-2A53733420AC}"/>
                  </a:ext>
                </a:extLst>
              </p:cNvPr>
              <p:cNvSpPr/>
              <p:nvPr/>
            </p:nvSpPr>
            <p:spPr>
              <a:xfrm rot="1450123">
                <a:off x="9762285" y="4746943"/>
                <a:ext cx="101797" cy="41166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34885D99-F642-BC55-598E-96C274DACF70}"/>
                  </a:ext>
                </a:extLst>
              </p:cNvPr>
              <p:cNvCxnSpPr>
                <a:cxnSpLocks/>
                <a:stCxn id="172" idx="2"/>
              </p:cNvCxnSpPr>
              <p:nvPr/>
            </p:nvCxnSpPr>
            <p:spPr>
              <a:xfrm flipH="1">
                <a:off x="9090140" y="5140570"/>
                <a:ext cx="638770" cy="470124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AF314CFD-A055-3B32-CE59-6BAB4AFD18AF}"/>
                  </a:ext>
                </a:extLst>
              </p:cNvPr>
              <p:cNvSpPr/>
              <p:nvPr/>
            </p:nvSpPr>
            <p:spPr>
              <a:xfrm rot="1151193">
                <a:off x="8480342" y="5372520"/>
                <a:ext cx="379045" cy="457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A5075055-B23D-467A-D8CB-DD98B5422BD3}"/>
                  </a:ext>
                </a:extLst>
              </p:cNvPr>
              <p:cNvCxnSpPr>
                <a:cxnSpLocks/>
                <a:stCxn id="174" idx="1"/>
              </p:cNvCxnSpPr>
              <p:nvPr/>
            </p:nvCxnSpPr>
            <p:spPr>
              <a:xfrm flipH="1">
                <a:off x="7512603" y="5337780"/>
                <a:ext cx="978267" cy="47559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F5864AA5-3F1F-E6BD-2CF9-EE75FF453A0A}"/>
                  </a:ext>
                </a:extLst>
              </p:cNvPr>
              <p:cNvSpPr/>
              <p:nvPr/>
            </p:nvSpPr>
            <p:spPr>
              <a:xfrm>
                <a:off x="8186375" y="6225500"/>
                <a:ext cx="3801918" cy="1711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C5710456-7AE7-1D73-B9B2-F1B6A6539110}"/>
                  </a:ext>
                </a:extLst>
              </p:cNvPr>
              <p:cNvSpPr/>
              <p:nvPr/>
            </p:nvSpPr>
            <p:spPr>
              <a:xfrm>
                <a:off x="8043500" y="3795793"/>
                <a:ext cx="3944794" cy="22655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8" name="Picture 177">
                <a:extLst>
                  <a:ext uri="{FF2B5EF4-FFF2-40B4-BE49-F238E27FC236}">
                    <a16:creationId xmlns:a16="http://schemas.microsoft.com/office/drawing/2014/main" id="{51C39BC9-3F01-5015-CD34-140993E456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043802" y="3922209"/>
                <a:ext cx="1035806" cy="776855"/>
              </a:xfrm>
              <a:prstGeom prst="rect">
                <a:avLst/>
              </a:prstGeom>
            </p:spPr>
          </p:pic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C0BE10BF-5F84-52EB-B207-D7456F64E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933532" y="4796200"/>
                <a:ext cx="1787818" cy="1512107"/>
              </a:xfrm>
              <a:prstGeom prst="rect">
                <a:avLst/>
              </a:prstGeom>
            </p:spPr>
          </p:pic>
        </p:grp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91044DF3-E49E-AC4D-5FF7-1097D664FA89}"/>
                </a:ext>
              </a:extLst>
            </p:cNvPr>
            <p:cNvSpPr/>
            <p:nvPr/>
          </p:nvSpPr>
          <p:spPr>
            <a:xfrm>
              <a:off x="32582930" y="25230257"/>
              <a:ext cx="3433510" cy="188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0" name="TextBox 179">
            <a:extLst>
              <a:ext uri="{FF2B5EF4-FFF2-40B4-BE49-F238E27FC236}">
                <a16:creationId xmlns:a16="http://schemas.microsoft.com/office/drawing/2014/main" id="{E9C3067D-6A33-C8DF-C82D-9BF8634BFEF2}"/>
              </a:ext>
            </a:extLst>
          </p:cNvPr>
          <p:cNvSpPr txBox="1"/>
          <p:nvPr/>
        </p:nvSpPr>
        <p:spPr>
          <a:xfrm>
            <a:off x="25604277" y="24052382"/>
            <a:ext cx="4608443" cy="2609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 We are </a:t>
            </a:r>
            <a:r>
              <a:rPr lang="en-US" sz="2000" b="1" dirty="0"/>
              <a:t>maturing</a:t>
            </a:r>
            <a:r>
              <a:rPr lang="en-US" sz="2000" dirty="0"/>
              <a:t> our permafrost degradation simulation capabilities for use on Arctic  </a:t>
            </a:r>
            <a:r>
              <a:rPr lang="en-US" sz="2000" b="1" dirty="0"/>
              <a:t>infrastructure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1" i="1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Initial exemplar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Paulatuk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airstrip in northern Canada (right)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0632C46-A21D-9BFC-138A-976D1D2ECCD9}"/>
              </a:ext>
            </a:extLst>
          </p:cNvPr>
          <p:cNvSpPr txBox="1"/>
          <p:nvPr/>
        </p:nvSpPr>
        <p:spPr>
          <a:xfrm>
            <a:off x="25531884" y="22937920"/>
            <a:ext cx="10357492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/>
              <a:t>Goal of ACI</a:t>
            </a:r>
            <a:r>
              <a:rPr lang="en-US" sz="2200" b="1" dirty="0"/>
              <a:t>: </a:t>
            </a:r>
            <a:r>
              <a:rPr lang="en-US" sz="2200" dirty="0"/>
              <a:t>leverage ACE to develop a computational model capable of analyzing various </a:t>
            </a:r>
            <a:r>
              <a:rPr lang="en-US" sz="2200" b="1" dirty="0"/>
              <a:t>permafrost-infrastructure scenarios</a:t>
            </a:r>
            <a:r>
              <a:rPr lang="en-US" sz="2200" dirty="0"/>
              <a:t>, </a:t>
            </a:r>
            <a:r>
              <a:rPr lang="en-US" sz="2200" b="1" dirty="0"/>
              <a:t>failure modes </a:t>
            </a:r>
            <a:r>
              <a:rPr lang="en-US" sz="2200" dirty="0"/>
              <a:t>and </a:t>
            </a:r>
            <a:r>
              <a:rPr lang="en-US" sz="2200" b="1" dirty="0"/>
              <a:t>risk-mitigation strategies</a:t>
            </a:r>
            <a:r>
              <a:rPr lang="en-US" sz="2200" dirty="0"/>
              <a:t> </a:t>
            </a:r>
            <a:endParaRPr lang="en-US" sz="2200" b="1" u="sng" dirty="0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0795E5C2-595E-895D-807F-1BCC1FCEADE1}"/>
              </a:ext>
            </a:extLst>
          </p:cNvPr>
          <p:cNvSpPr/>
          <p:nvPr/>
        </p:nvSpPr>
        <p:spPr>
          <a:xfrm>
            <a:off x="88491" y="25230335"/>
            <a:ext cx="1085118" cy="1476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69990D8C-4184-5301-D4BE-EA38E712848A}"/>
              </a:ext>
            </a:extLst>
          </p:cNvPr>
          <p:cNvSpPr txBox="1"/>
          <p:nvPr/>
        </p:nvSpPr>
        <p:spPr>
          <a:xfrm>
            <a:off x="427847" y="25230335"/>
            <a:ext cx="11425160" cy="14767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/>
              <a:t>References</a:t>
            </a:r>
            <a:endParaRPr lang="en-US" sz="1600" b="1" dirty="0"/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[1] J. Frederick, M. Thomas, D. Bull, C. Jones, J. Roberts.  “The Arctic Coastal Erosion Problem”.  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Sandia National Laboratories Report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SAND2016-9762, 2016.  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[2] M. Thomas, A. Mota, B. Jones, C. Choens, J. Frederick, D. Bull.  “Bluff geometry and material properties influence stress rates relevant to coastal permafrost block failure”.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 Frontiers in Earth Science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8, 2020.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[3] J. Frederick, A. Mota, D. Bull, I. Tezaur.  “Thermo-chemo-mechanical coupling for Arctic Coastal Erosion”, 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ELSCAM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397 113533, 2021.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[4] D. Bull et al.  "Arctic Coastal Erosion: Modeling and Experimentation".  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Sandia National Laboratories report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SAND2020-10223,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2020. </a:t>
            </a:r>
            <a:endParaRPr lang="en-US" sz="1800" dirty="0"/>
          </a:p>
        </p:txBody>
      </p:sp>
      <p:pic>
        <p:nvPicPr>
          <p:cNvPr id="186" name="Picture 185">
            <a:extLst>
              <a:ext uri="{FF2B5EF4-FFF2-40B4-BE49-F238E27FC236}">
                <a16:creationId xmlns:a16="http://schemas.microsoft.com/office/drawing/2014/main" id="{FC05AD92-2FD0-A29B-E6FB-65DB35E880AF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76" y="26318041"/>
            <a:ext cx="1552032" cy="389626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F203D19C-76A3-4B0D-43C7-40A67E4AE5DB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184" y="25847053"/>
            <a:ext cx="1343538" cy="389626"/>
          </a:xfrm>
          <a:prstGeom prst="rect">
            <a:avLst/>
          </a:prstGeom>
        </p:spPr>
      </p:pic>
      <p:sp>
        <p:nvSpPr>
          <p:cNvPr id="188" name="TextBox 187">
            <a:extLst>
              <a:ext uri="{FF2B5EF4-FFF2-40B4-BE49-F238E27FC236}">
                <a16:creationId xmlns:a16="http://schemas.microsoft.com/office/drawing/2014/main" id="{D412182B-1F2C-9FE4-57B9-CB8615F95B66}"/>
              </a:ext>
            </a:extLst>
          </p:cNvPr>
          <p:cNvSpPr txBox="1"/>
          <p:nvPr/>
        </p:nvSpPr>
        <p:spPr>
          <a:xfrm>
            <a:off x="16807229" y="26425661"/>
            <a:ext cx="19328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Sandia National Laboratories is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multimission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laboratory managed and operated by National Technology &amp;Engineering Solutions of Sandia, LLC, a wholly owned subsidiary of Honeywell International Inc., for the U.S. Department of Energy’s National Nuclear Security Administration under contract DE-NA0003525.  </a:t>
            </a:r>
            <a:endParaRPr lang="en-US" sz="1200" dirty="0">
              <a:latin typeface="+mj-lt"/>
            </a:endParaRPr>
          </a:p>
        </p:txBody>
      </p:sp>
      <p:sp>
        <p:nvSpPr>
          <p:cNvPr id="191" name="Title 3">
            <a:extLst>
              <a:ext uri="{FF2B5EF4-FFF2-40B4-BE49-F238E27FC236}">
                <a16:creationId xmlns:a16="http://schemas.microsoft.com/office/drawing/2014/main" id="{2504D6B4-E9E3-6FBD-ADFB-4D0F3F9EF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075" y="550934"/>
            <a:ext cx="29851568" cy="1703093"/>
          </a:xfrm>
        </p:spPr>
        <p:txBody>
          <a:bodyPr>
            <a:noAutofit/>
          </a:bodyPr>
          <a:lstStyle/>
          <a:p>
            <a:r>
              <a:rPr lang="en-US" sz="7500" dirty="0">
                <a:solidFill>
                  <a:schemeClr val="bg1">
                    <a:lumMod val="95000"/>
                  </a:schemeClr>
                </a:solidFill>
              </a:rPr>
              <a:t>Assessing permafrost demise and infrastructure destabilization using the Arctic Coastal Erosion (ACE) model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6BA093-6E3F-62FC-61AC-F02852113729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30655630" y="23900366"/>
            <a:ext cx="2049175" cy="673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8E4459-F694-1E2C-AA0E-BF7BC82ED211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30125924" y="23870518"/>
            <a:ext cx="757856" cy="6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15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15430</TotalTime>
  <Words>1275</Words>
  <Application>Microsoft Office PowerPoint</Application>
  <PresentationFormat>Custom</PresentationFormat>
  <Paragraphs>208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Calibri Light</vt:lpstr>
      <vt:lpstr>Cambria Math</vt:lpstr>
      <vt:lpstr>Gill Sans</vt:lpstr>
      <vt:lpstr>Open Sans Light</vt:lpstr>
      <vt:lpstr>Wingdings</vt:lpstr>
      <vt:lpstr>Office Theme</vt:lpstr>
      <vt:lpstr>Assessing permafrost demise and infrastructure destabilization using the Arctic Coastal Erosion (ACE) model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up to two lines – 88pt Gill Sans Title up to two lines – 88pt Gill Sans</dc:title>
  <dc:creator>Microsoft Office User</dc:creator>
  <cp:lastModifiedBy>Tezaur, Irina Kalashnikova</cp:lastModifiedBy>
  <cp:revision>69</cp:revision>
  <dcterms:created xsi:type="dcterms:W3CDTF">2017-11-21T18:42:46Z</dcterms:created>
  <dcterms:modified xsi:type="dcterms:W3CDTF">2024-05-01T20:31:45Z</dcterms:modified>
</cp:coreProperties>
</file>