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79"/>
  </p:notesMasterIdLst>
  <p:sldIdLst>
    <p:sldId id="256" r:id="rId5"/>
    <p:sldId id="720" r:id="rId6"/>
    <p:sldId id="601" r:id="rId7"/>
    <p:sldId id="569" r:id="rId8"/>
    <p:sldId id="631" r:id="rId9"/>
    <p:sldId id="716" r:id="rId10"/>
    <p:sldId id="634" r:id="rId11"/>
    <p:sldId id="711" r:id="rId12"/>
    <p:sldId id="287" r:id="rId13"/>
    <p:sldId id="687" r:id="rId14"/>
    <p:sldId id="562" r:id="rId15"/>
    <p:sldId id="563" r:id="rId16"/>
    <p:sldId id="564" r:id="rId17"/>
    <p:sldId id="565" r:id="rId18"/>
    <p:sldId id="566" r:id="rId19"/>
    <p:sldId id="567" r:id="rId20"/>
    <p:sldId id="660" r:id="rId21"/>
    <p:sldId id="575" r:id="rId22"/>
    <p:sldId id="712" r:id="rId23"/>
    <p:sldId id="541" r:id="rId24"/>
    <p:sldId id="688" r:id="rId25"/>
    <p:sldId id="580" r:id="rId26"/>
    <p:sldId id="713" r:id="rId27"/>
    <p:sldId id="581" r:id="rId28"/>
    <p:sldId id="615" r:id="rId29"/>
    <p:sldId id="619" r:id="rId30"/>
    <p:sldId id="630" r:id="rId31"/>
    <p:sldId id="622" r:id="rId32"/>
    <p:sldId id="623" r:id="rId33"/>
    <p:sldId id="624" r:id="rId34"/>
    <p:sldId id="714" r:id="rId35"/>
    <p:sldId id="689" r:id="rId36"/>
    <p:sldId id="700" r:id="rId37"/>
    <p:sldId id="704" r:id="rId38"/>
    <p:sldId id="718" r:id="rId39"/>
    <p:sldId id="706" r:id="rId40"/>
    <p:sldId id="715" r:id="rId41"/>
    <p:sldId id="708" r:id="rId42"/>
    <p:sldId id="656" r:id="rId43"/>
    <p:sldId id="652" r:id="rId44"/>
    <p:sldId id="717" r:id="rId45"/>
    <p:sldId id="627" r:id="rId46"/>
    <p:sldId id="579" r:id="rId47"/>
    <p:sldId id="618" r:id="rId48"/>
    <p:sldId id="617" r:id="rId49"/>
    <p:sldId id="620" r:id="rId50"/>
    <p:sldId id="679" r:id="rId51"/>
    <p:sldId id="680" r:id="rId52"/>
    <p:sldId id="678" r:id="rId53"/>
    <p:sldId id="654" r:id="rId54"/>
    <p:sldId id="681" r:id="rId55"/>
    <p:sldId id="682" r:id="rId56"/>
    <p:sldId id="683" r:id="rId57"/>
    <p:sldId id="684" r:id="rId58"/>
    <p:sldId id="685" r:id="rId59"/>
    <p:sldId id="686" r:id="rId60"/>
    <p:sldId id="628" r:id="rId61"/>
    <p:sldId id="629" r:id="rId62"/>
    <p:sldId id="616" r:id="rId63"/>
    <p:sldId id="264" r:id="rId64"/>
    <p:sldId id="265" r:id="rId65"/>
    <p:sldId id="267" r:id="rId66"/>
    <p:sldId id="262" r:id="rId67"/>
    <p:sldId id="260" r:id="rId68"/>
    <p:sldId id="268" r:id="rId69"/>
    <p:sldId id="701" r:id="rId70"/>
    <p:sldId id="693" r:id="rId71"/>
    <p:sldId id="699" r:id="rId72"/>
    <p:sldId id="703" r:id="rId73"/>
    <p:sldId id="707" r:id="rId74"/>
    <p:sldId id="721" r:id="rId75"/>
    <p:sldId id="637" r:id="rId76"/>
    <p:sldId id="655" r:id="rId77"/>
    <p:sldId id="651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618D46-86E6-2323-C369-955FB4FD777A}" name="Tezaur, Irina" initials="TI" userId="S::ikalash@sandia.gov::ab5855ef-b775-481e-b851-5311ff5a5b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Tezaur, Irina" initials="TI" lastIdx="4" clrIdx="1">
    <p:extLst>
      <p:ext uri="{19B8F6BF-5375-455C-9EA6-DF929625EA0E}">
        <p15:presenceInfo xmlns:p15="http://schemas.microsoft.com/office/powerpoint/2012/main" userId="S::ikalash@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D7"/>
    <a:srgbClr val="D1F0FB"/>
    <a:srgbClr val="FFFFCC"/>
    <a:srgbClr val="000000"/>
    <a:srgbClr val="004070"/>
    <a:srgbClr val="FFE6B3"/>
    <a:srgbClr val="D8F3FC"/>
    <a:srgbClr val="00ACD9"/>
    <a:srgbClr val="EFF9B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85079" autoAdjust="0"/>
  </p:normalViewPr>
  <p:slideViewPr>
    <p:cSldViewPr snapToGrid="0" snapToObjects="1">
      <p:cViewPr varScale="1">
        <p:scale>
          <a:sx n="57" d="100"/>
          <a:sy n="57" d="100"/>
        </p:scale>
        <p:origin x="1172" y="5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80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TODO? Change equations?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9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5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2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0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8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1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9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471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TODO: clean up formatting / spacing.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5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63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45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65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TODO: clean up formatting / spacing.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42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87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37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06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1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96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2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past decades have seen a tremendous amount of investment in the development of simulation frameworks for coupled multi-scale and multi-physics problems.  These frameworks rely on established mathematical theories to couple physics components discretized using so-called traditional discretization methods such as finite elements, finite volumes and finite differences.  A prime example is the DOE’s global climate model, the Energy </a:t>
            </a:r>
            <a:r>
              <a:rPr lang="en-US" dirty="0" err="1"/>
              <a:t>Exascale</a:t>
            </a:r>
            <a:r>
              <a:rPr lang="en-US" dirty="0"/>
              <a:t> Earth System Model (E3SM), which couples 5 physics components (atmosphere, ocean, sea ice, land ice and land).  Each component is developed separately according to the relevant physics, dynamics and numerical methods, and the components are coupled in a way that ensures stability, accuracy and conservation.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9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94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TODO: clean up formatting / spacing.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46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62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shows ROM CPU times (no hyper-reduction)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41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Q for Joshua: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 What are dx and dt in each subdomain?  Are they the same or diff?  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What is going on with last frame in movie??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Solutions look discontinuous at certain times…</a:t>
            </a:r>
          </a:p>
          <a:p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1:  75.38 s 0.94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2:  61.52 s 0.91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3:  61.54 s 0.91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4:  77.02 s 0.93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10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360:</a:t>
            </a:r>
            <a:r>
              <a:rPr lang="en-US" baseline="0" dirty="0" smtClean="0"/>
              <a:t> all-FOM case</a:t>
            </a:r>
          </a:p>
          <a:p>
            <a:r>
              <a:rPr lang="en-US" baseline="0" dirty="0" smtClean="0"/>
              <a:t>Not possible for subdomain 2-&gt;4 to pollute 1 b/c of direction of 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894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81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49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TODO: get photo from Will.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54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TODO?  Change equations?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4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56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14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541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667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/>
              <a:t>A(F,Z) = Helmholtz free-energy density, Z = collection of internal variables, F = grad(phi) = deformation gradient, B = body force, T = traction on boundary</a:t>
            </a:r>
          </a:p>
          <a:p>
            <a:pPr algn="l" fontAlgn="t"/>
            <a:r>
              <a:rPr lang="en-US" dirty="0"/>
              <a:t>P = \partial A/\partial F = first </a:t>
            </a:r>
            <a:r>
              <a:rPr lang="en-US" dirty="0" err="1"/>
              <a:t>Piola-Kirchoff</a:t>
            </a:r>
            <a:r>
              <a:rPr lang="en-US" dirty="0"/>
              <a:t> stress</a:t>
            </a:r>
          </a:p>
          <a:p>
            <a:pPr algn="l" fontAlgn="t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equation is </a:t>
            </a:r>
            <a:r>
              <a:rPr lang="en-US"/>
              <a:t>Euler-Lagrange equation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3181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proof effectively constructs a sequence of solutions </a:t>
            </a:r>
            <a:r>
              <a:rPr lang="en-US" dirty="0" err="1"/>
              <a:t>phi^n</a:t>
            </a:r>
            <a:r>
              <a:rPr lang="en-US" dirty="0"/>
              <a:t> and demonstrates that this sequence converges to the unique minimizer of the energy functional \Phi defining the single-domain problem, and combines concepts used in the analysis of </a:t>
            </a:r>
            <a:r>
              <a:rPr lang="en-US" dirty="0" err="1"/>
              <a:t>Sobolev</a:t>
            </a:r>
            <a:r>
              <a:rPr lang="en-US" dirty="0"/>
              <a:t>, Lions, and others, in studying the convergence of the Schwarz method. 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14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366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967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745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6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68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mention how many Schwarz </a:t>
            </a:r>
            <a:r>
              <a:rPr lang="en-US" dirty="0" err="1"/>
              <a:t>iters</a:t>
            </a:r>
            <a:r>
              <a:rPr lang="en-US" dirty="0"/>
              <a:t> FOM-FOM coupling converges in.</a:t>
            </a:r>
          </a:p>
          <a:p>
            <a:r>
              <a:rPr lang="en-US" dirty="0"/>
              <a:t>For overlapping explicit-explicit coupling</a:t>
            </a:r>
          </a:p>
          <a:p>
            <a:r>
              <a:rPr lang="en-US" dirty="0"/>
              <a:t>No optimizations have been done to code, which can speed things up further.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331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971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4D89-9B42-4D09-9646-3815FA7AE05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621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057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we’d want a FOM in the top left corner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496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728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Pareto plot result!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669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time: 353 s (300 s for all-FOM case)</a:t>
            </a:r>
            <a:endParaRPr lang="en-US" dirty="0" smtClean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232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TODO: fix formatting.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661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TODO: incorporate into summary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8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34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TODO: fix formatting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91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TODO: clean up formatting / spacing.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7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TODO: clean up formatting / spacing.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3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93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6/7/2023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6/7/2023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6/7/2023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6/7/2023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5" r:id="rId2"/>
    <p:sldLayoutId id="2147483686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1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9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440.png"/><Relationship Id="rId4" Type="http://schemas.openxmlformats.org/officeDocument/2006/relationships/image" Target="../media/image320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26.png"/><Relationship Id="rId10" Type="http://schemas.openxmlformats.org/officeDocument/2006/relationships/image" Target="../media/image51.png"/><Relationship Id="rId4" Type="http://schemas.openxmlformats.org/officeDocument/2006/relationships/image" Target="../media/image25.png"/><Relationship Id="rId9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26.png"/><Relationship Id="rId10" Type="http://schemas.openxmlformats.org/officeDocument/2006/relationships/image" Target="../media/image51.png"/><Relationship Id="rId4" Type="http://schemas.openxmlformats.org/officeDocument/2006/relationships/image" Target="../media/image25.png"/><Relationship Id="rId9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00.png"/><Relationship Id="rId9" Type="http://schemas.openxmlformats.org/officeDocument/2006/relationships/hyperlink" Target="https://github.com/sandialabs/LC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emf"/><Relationship Id="rId18" Type="http://schemas.openxmlformats.org/officeDocument/2006/relationships/image" Target="../media/image50.png"/><Relationship Id="rId26" Type="http://schemas.openxmlformats.org/officeDocument/2006/relationships/image" Target="../media/image60.png"/><Relationship Id="rId3" Type="http://schemas.openxmlformats.org/officeDocument/2006/relationships/image" Target="../media/image570.png"/><Relationship Id="rId21" Type="http://schemas.openxmlformats.org/officeDocument/2006/relationships/image" Target="../media/image56.emf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17" Type="http://schemas.openxmlformats.org/officeDocument/2006/relationships/image" Target="../media/image49.emf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0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24" Type="http://schemas.openxmlformats.org/officeDocument/2006/relationships/image" Target="../media/image88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23" Type="http://schemas.openxmlformats.org/officeDocument/2006/relationships/image" Target="../media/image58.png"/><Relationship Id="rId10" Type="http://schemas.openxmlformats.org/officeDocument/2006/relationships/image" Target="../media/image41.png"/><Relationship Id="rId19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5.png"/><Relationship Id="rId22" Type="http://schemas.openxmlformats.org/officeDocument/2006/relationships/image" Target="../media/image57.png"/><Relationship Id="rId27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35.png"/><Relationship Id="rId18" Type="http://schemas.openxmlformats.org/officeDocument/2006/relationships/image" Target="../media/image62.emf"/><Relationship Id="rId26" Type="http://schemas.openxmlformats.org/officeDocument/2006/relationships/image" Target="../media/image56.emf"/><Relationship Id="rId3" Type="http://schemas.openxmlformats.org/officeDocument/2006/relationships/image" Target="../media/image64.png"/><Relationship Id="rId21" Type="http://schemas.openxmlformats.org/officeDocument/2006/relationships/image" Target="../media/image66.png"/><Relationship Id="rId34" Type="http://schemas.openxmlformats.org/officeDocument/2006/relationships/image" Target="../media/image76.png"/><Relationship Id="rId7" Type="http://schemas.openxmlformats.org/officeDocument/2006/relationships/image" Target="../media/image43.png"/><Relationship Id="rId12" Type="http://schemas.openxmlformats.org/officeDocument/2006/relationships/image" Target="../media/image34.png"/><Relationship Id="rId17" Type="http://schemas.openxmlformats.org/officeDocument/2006/relationships/image" Target="../media/image61.emf"/><Relationship Id="rId25" Type="http://schemas.openxmlformats.org/officeDocument/2006/relationships/image" Target="../media/image55.png"/><Relationship Id="rId3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5.png"/><Relationship Id="rId20" Type="http://schemas.openxmlformats.org/officeDocument/2006/relationships/image" Target="../media/image64.emf"/><Relationship Id="rId29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3.png"/><Relationship Id="rId24" Type="http://schemas.openxmlformats.org/officeDocument/2006/relationships/image" Target="../media/image52.png"/><Relationship Id="rId32" Type="http://schemas.openxmlformats.org/officeDocument/2006/relationships/image" Target="../media/image74.png"/><Relationship Id="rId5" Type="http://schemas.openxmlformats.org/officeDocument/2006/relationships/image" Target="../media/image41.png"/><Relationship Id="rId15" Type="http://schemas.openxmlformats.org/officeDocument/2006/relationships/image" Target="../media/image37.png"/><Relationship Id="rId23" Type="http://schemas.openxmlformats.org/officeDocument/2006/relationships/image" Target="../media/image50.png"/><Relationship Id="rId28" Type="http://schemas.openxmlformats.org/officeDocument/2006/relationships/image" Target="../media/image68.png"/><Relationship Id="rId36" Type="http://schemas.openxmlformats.org/officeDocument/2006/relationships/image" Target="../media/image60.png"/><Relationship Id="rId10" Type="http://schemas.openxmlformats.org/officeDocument/2006/relationships/image" Target="../media/image48.png"/><Relationship Id="rId19" Type="http://schemas.openxmlformats.org/officeDocument/2006/relationships/image" Target="../media/image63.emf"/><Relationship Id="rId31" Type="http://schemas.openxmlformats.org/officeDocument/2006/relationships/image" Target="../media/image58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Relationship Id="rId14" Type="http://schemas.openxmlformats.org/officeDocument/2006/relationships/image" Target="../media/image36.png"/><Relationship Id="rId22" Type="http://schemas.openxmlformats.org/officeDocument/2006/relationships/image" Target="../media/image49.emf"/><Relationship Id="rId27" Type="http://schemas.openxmlformats.org/officeDocument/2006/relationships/image" Target="../media/image67.emf"/><Relationship Id="rId30" Type="http://schemas.openxmlformats.org/officeDocument/2006/relationships/image" Target="../media/image57.png"/><Relationship Id="rId35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5" Type="http://schemas.openxmlformats.org/officeDocument/2006/relationships/image" Target="../media/image671.png"/><Relationship Id="rId4" Type="http://schemas.openxmlformats.org/officeDocument/2006/relationships/image" Target="../media/image6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7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microsoft.com/office/2007/relationships/media" Target="../media/media2.mp4"/><Relationship Id="rId7" Type="http://schemas.openxmlformats.org/officeDocument/2006/relationships/image" Target="../media/image7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1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2.png"/><Relationship Id="rId3" Type="http://schemas.openxmlformats.org/officeDocument/2006/relationships/image" Target="../media/image82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920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5.mov"/><Relationship Id="rId7" Type="http://schemas.openxmlformats.org/officeDocument/2006/relationships/image" Target="../media/image84.png"/><Relationship Id="rId12" Type="http://schemas.openxmlformats.org/officeDocument/2006/relationships/image" Target="../media/image970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9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90.png"/><Relationship Id="rId4" Type="http://schemas.openxmlformats.org/officeDocument/2006/relationships/video" Target="../media/media5.mov"/><Relationship Id="rId9" Type="http://schemas.openxmlformats.org/officeDocument/2006/relationships/image" Target="../media/image9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4.png"/><Relationship Id="rId3" Type="http://schemas.openxmlformats.org/officeDocument/2006/relationships/image" Target="../media/image87.png"/><Relationship Id="rId7" Type="http://schemas.openxmlformats.org/officeDocument/2006/relationships/image" Target="../media/image8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1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7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24.png"/><Relationship Id="rId4" Type="http://schemas.openxmlformats.org/officeDocument/2006/relationships/image" Target="../media/image891.png"/><Relationship Id="rId9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9.png"/><Relationship Id="rId18" Type="http://schemas.openxmlformats.org/officeDocument/2006/relationships/image" Target="../media/image112.png"/><Relationship Id="rId3" Type="http://schemas.microsoft.com/office/2007/relationships/media" Target="../media/media7.mov"/><Relationship Id="rId21" Type="http://schemas.openxmlformats.org/officeDocument/2006/relationships/image" Target="../media/image103.png"/><Relationship Id="rId7" Type="http://schemas.openxmlformats.org/officeDocument/2006/relationships/image" Target="../media/image100.png"/><Relationship Id="rId17" Type="http://schemas.openxmlformats.org/officeDocument/2006/relationships/image" Target="../media/image1041.png"/><Relationship Id="rId2" Type="http://schemas.openxmlformats.org/officeDocument/2006/relationships/video" Target="../media/media6.mov"/><Relationship Id="rId16" Type="http://schemas.openxmlformats.org/officeDocument/2006/relationships/image" Target="../media/image110.png"/><Relationship Id="rId20" Type="http://schemas.openxmlformats.org/officeDocument/2006/relationships/image" Target="../media/image102.png"/><Relationship Id="rId1" Type="http://schemas.microsoft.com/office/2007/relationships/media" Target="../media/media6.mov"/><Relationship Id="rId6" Type="http://schemas.openxmlformats.org/officeDocument/2006/relationships/notesSlide" Target="../notesSlides/notesSlide34.xml"/><Relationship Id="rId24" Type="http://schemas.openxmlformats.org/officeDocument/2006/relationships/image" Target="../media/image10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24.png"/><Relationship Id="rId23" Type="http://schemas.openxmlformats.org/officeDocument/2006/relationships/image" Target="../media/image105.png"/><Relationship Id="rId19" Type="http://schemas.openxmlformats.org/officeDocument/2006/relationships/image" Target="../media/image1013.png"/><Relationship Id="rId4" Type="http://schemas.openxmlformats.org/officeDocument/2006/relationships/video" Target="../media/media7.mov"/><Relationship Id="rId14" Type="http://schemas.openxmlformats.org/officeDocument/2006/relationships/image" Target="../media/image891.png"/><Relationship Id="rId22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3.png"/><Relationship Id="rId26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17" Type="http://schemas.openxmlformats.org/officeDocument/2006/relationships/image" Target="../media/image111.png"/><Relationship Id="rId12" Type="http://schemas.openxmlformats.org/officeDocument/2006/relationships/image" Target="../media/image1000.png"/><Relationship Id="rId25" Type="http://schemas.openxmlformats.org/officeDocument/2006/relationships/image" Target="../media/image192.png"/><Relationship Id="rId2" Type="http://schemas.openxmlformats.org/officeDocument/2006/relationships/video" Target="../media/media8.mov"/><Relationship Id="rId16" Type="http://schemas.openxmlformats.org/officeDocument/2006/relationships/image" Target="../media/image110.png"/><Relationship Id="rId29" Type="http://schemas.openxmlformats.org/officeDocument/2006/relationships/image" Target="../media/image117.png"/><Relationship Id="rId1" Type="http://schemas.microsoft.com/office/2007/relationships/media" Target="../media/media8.mov"/><Relationship Id="rId11" Type="http://schemas.openxmlformats.org/officeDocument/2006/relationships/image" Target="../media/image992.png"/><Relationship Id="rId24" Type="http://schemas.openxmlformats.org/officeDocument/2006/relationships/image" Target="../media/image1070.png"/><Relationship Id="rId5" Type="http://schemas.openxmlformats.org/officeDocument/2006/relationships/image" Target="../media/image107.png"/><Relationship Id="rId15" Type="http://schemas.openxmlformats.org/officeDocument/2006/relationships/image" Target="../media/image924.png"/><Relationship Id="rId28" Type="http://schemas.openxmlformats.org/officeDocument/2006/relationships/image" Target="../media/image116.png"/><Relationship Id="rId19" Type="http://schemas.openxmlformats.org/officeDocument/2006/relationships/image" Target="../media/image108.png"/><Relationship Id="rId4" Type="http://schemas.openxmlformats.org/officeDocument/2006/relationships/notesSlide" Target="../notesSlides/notesSlide35.xml"/><Relationship Id="rId14" Type="http://schemas.openxmlformats.org/officeDocument/2006/relationships/image" Target="../media/image891.png"/><Relationship Id="rId27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2.png"/><Relationship Id="rId4" Type="http://schemas.openxmlformats.org/officeDocument/2006/relationships/notesSlide" Target="../notesSlides/notesSlide37.xml"/><Relationship Id="rId9" Type="http://schemas.openxmlformats.org/officeDocument/2006/relationships/hyperlink" Target="https://https/pressio.github.io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fif"/><Relationship Id="rId3" Type="http://schemas.openxmlformats.org/officeDocument/2006/relationships/image" Target="../media/image123.jp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5.jpg"/><Relationship Id="rId4" Type="http://schemas.openxmlformats.org/officeDocument/2006/relationships/image" Target="../media/image124.jfif"/><Relationship Id="rId9" Type="http://schemas.openxmlformats.org/officeDocument/2006/relationships/image" Target="../media/image1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dia.gov/~ikalash" TargetMode="External"/><Relationship Id="rId2" Type="http://schemas.openxmlformats.org/officeDocument/2006/relationships/hyperlink" Target="mailto:ikalash@sandia.gov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12.png"/><Relationship Id="rId7" Type="http://schemas.openxmlformats.org/officeDocument/2006/relationships/image" Target="../media/image3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11" Type="http://schemas.openxmlformats.org/officeDocument/2006/relationships/image" Target="../media/image360.png"/><Relationship Id="rId5" Type="http://schemas.openxmlformats.org/officeDocument/2006/relationships/image" Target="../media/image16.jpg"/><Relationship Id="rId10" Type="http://schemas.openxmlformats.org/officeDocument/2006/relationships/image" Target="../media/image350.png"/><Relationship Id="rId4" Type="http://schemas.openxmlformats.org/officeDocument/2006/relationships/image" Target="../media/image15.jpg"/><Relationship Id="rId9" Type="http://schemas.openxmlformats.org/officeDocument/2006/relationships/image" Target="../media/image3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hyperlink" Target="https://arxiv.org/abs/2210.12551" TargetMode="External"/><Relationship Id="rId4" Type="http://schemas.openxmlformats.org/officeDocument/2006/relationships/hyperlink" Target="https://www.sandia.gov/ccr/csri-summer-programs/computer-science-research-institute-summer-proceedings-2022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0.png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image" Target="../media/image1600.png"/><Relationship Id="rId7" Type="http://schemas.openxmlformats.org/officeDocument/2006/relationships/image" Target="../media/image12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34.jpg"/><Relationship Id="rId10" Type="http://schemas.openxmlformats.org/officeDocument/2006/relationships/image" Target="../media/image136.jpg"/><Relationship Id="rId4" Type="http://schemas.openxmlformats.org/officeDocument/2006/relationships/image" Target="../media/image133.jpeg"/><Relationship Id="rId9" Type="http://schemas.openxmlformats.org/officeDocument/2006/relationships/image" Target="../media/image125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image" Target="../media/image137.emf"/><Relationship Id="rId7" Type="http://schemas.openxmlformats.org/officeDocument/2006/relationships/image" Target="../media/image14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11" Type="http://schemas.openxmlformats.org/officeDocument/2006/relationships/image" Target="../media/image145.png"/><Relationship Id="rId5" Type="http://schemas.openxmlformats.org/officeDocument/2006/relationships/image" Target="../media/image139.emf"/><Relationship Id="rId10" Type="http://schemas.openxmlformats.org/officeDocument/2006/relationships/image" Target="../media/image144.emf"/><Relationship Id="rId4" Type="http://schemas.openxmlformats.org/officeDocument/2006/relationships/image" Target="../media/image138.emf"/><Relationship Id="rId9" Type="http://schemas.openxmlformats.org/officeDocument/2006/relationships/image" Target="../media/image14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13" Type="http://schemas.openxmlformats.org/officeDocument/2006/relationships/image" Target="../media/image550.png"/><Relationship Id="rId3" Type="http://schemas.microsoft.com/office/2007/relationships/media" Target="../media/media11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jp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video" Target="../media/media12.avi"/><Relationship Id="rId11" Type="http://schemas.openxmlformats.org/officeDocument/2006/relationships/image" Target="../media/image148.png"/><Relationship Id="rId5" Type="http://schemas.microsoft.com/office/2007/relationships/media" Target="../media/media12.avi"/><Relationship Id="rId10" Type="http://schemas.openxmlformats.org/officeDocument/2006/relationships/image" Target="../media/image147.png"/><Relationship Id="rId4" Type="http://schemas.openxmlformats.org/officeDocument/2006/relationships/video" Target="../media/media11.avi"/><Relationship Id="rId9" Type="http://schemas.openxmlformats.org/officeDocument/2006/relationships/image" Target="../media/image146.png"/><Relationship Id="rId14" Type="http://schemas.openxmlformats.org/officeDocument/2006/relationships/image" Target="../media/image5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721.png"/><Relationship Id="rId5" Type="http://schemas.openxmlformats.org/officeDocument/2006/relationships/image" Target="../media/image149.png"/><Relationship Id="rId4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8.xml"/><Relationship Id="rId13" Type="http://schemas.openxmlformats.org/officeDocument/2006/relationships/image" Target="../media/image842.png"/><Relationship Id="rId18" Type="http://schemas.openxmlformats.org/officeDocument/2006/relationships/image" Target="../media/image870.png"/><Relationship Id="rId3" Type="http://schemas.microsoft.com/office/2007/relationships/media" Target="../media/media15.mp4"/><Relationship Id="rId21" Type="http://schemas.openxmlformats.org/officeDocument/2006/relationships/image" Target="../media/image900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3.png"/><Relationship Id="rId17" Type="http://schemas.openxmlformats.org/officeDocument/2006/relationships/image" Target="../media/image861.png"/><Relationship Id="rId2" Type="http://schemas.openxmlformats.org/officeDocument/2006/relationships/video" Target="../media/media14.mp4"/><Relationship Id="rId16" Type="http://schemas.openxmlformats.org/officeDocument/2006/relationships/image" Target="../media/image850.png"/><Relationship Id="rId20" Type="http://schemas.openxmlformats.org/officeDocument/2006/relationships/image" Target="../media/image890.png"/><Relationship Id="rId1" Type="http://schemas.microsoft.com/office/2007/relationships/media" Target="../media/media14.mp4"/><Relationship Id="rId6" Type="http://schemas.openxmlformats.org/officeDocument/2006/relationships/video" Target="../media/media16.mp4"/><Relationship Id="rId11" Type="http://schemas.openxmlformats.org/officeDocument/2006/relationships/image" Target="../media/image741.png"/><Relationship Id="rId5" Type="http://schemas.microsoft.com/office/2007/relationships/media" Target="../media/media16.mp4"/><Relationship Id="rId15" Type="http://schemas.openxmlformats.org/officeDocument/2006/relationships/image" Target="../media/image8400.png"/><Relationship Id="rId10" Type="http://schemas.openxmlformats.org/officeDocument/2006/relationships/image" Target="../media/image152.png"/><Relationship Id="rId19" Type="http://schemas.openxmlformats.org/officeDocument/2006/relationships/image" Target="../media/image880.png"/><Relationship Id="rId4" Type="http://schemas.openxmlformats.org/officeDocument/2006/relationships/video" Target="../media/media15.mp4"/><Relationship Id="rId9" Type="http://schemas.openxmlformats.org/officeDocument/2006/relationships/image" Target="../media/image151.png"/><Relationship Id="rId14" Type="http://schemas.openxmlformats.org/officeDocument/2006/relationships/image" Target="../media/image830.png"/><Relationship Id="rId22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1.png"/><Relationship Id="rId13" Type="http://schemas.openxmlformats.org/officeDocument/2006/relationships/image" Target="../media/image802.png"/><Relationship Id="rId3" Type="http://schemas.openxmlformats.org/officeDocument/2006/relationships/image" Target="../media/image923.png"/><Relationship Id="rId7" Type="http://schemas.openxmlformats.org/officeDocument/2006/relationships/image" Target="../media/image157.png"/><Relationship Id="rId12" Type="http://schemas.openxmlformats.org/officeDocument/2006/relationships/image" Target="../media/image10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1001.png"/><Relationship Id="rId5" Type="http://schemas.openxmlformats.org/officeDocument/2006/relationships/image" Target="../media/image943.png"/><Relationship Id="rId10" Type="http://schemas.openxmlformats.org/officeDocument/2006/relationships/image" Target="../media/image158.png"/><Relationship Id="rId4" Type="http://schemas.openxmlformats.org/officeDocument/2006/relationships/image" Target="../media/image156.png"/><Relationship Id="rId9" Type="http://schemas.openxmlformats.org/officeDocument/2006/relationships/image" Target="../media/image831.png"/><Relationship Id="rId14" Type="http://schemas.openxmlformats.org/officeDocument/2006/relationships/image" Target="../media/image9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159.png"/><Relationship Id="rId7" Type="http://schemas.openxmlformats.org/officeDocument/2006/relationships/image" Target="../media/image9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2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9" Type="http://schemas.openxmlformats.org/officeDocument/2006/relationships/image" Target="../media/image103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9900.png"/><Relationship Id="rId3" Type="http://schemas.openxmlformats.org/officeDocument/2006/relationships/image" Target="../media/image164.png"/><Relationship Id="rId7" Type="http://schemas.openxmlformats.org/officeDocument/2006/relationships/image" Target="../media/image9300.png"/><Relationship Id="rId12" Type="http://schemas.openxmlformats.org/officeDocument/2006/relationships/image" Target="../media/image9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3.png"/><Relationship Id="rId5" Type="http://schemas.openxmlformats.org/officeDocument/2006/relationships/image" Target="../media/image166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png"/><Relationship Id="rId3" Type="http://schemas.openxmlformats.org/officeDocument/2006/relationships/image" Target="../media/image750.png"/><Relationship Id="rId12" Type="http://schemas.openxmlformats.org/officeDocument/2006/relationships/image" Target="../media/image9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11" Type="http://schemas.openxmlformats.org/officeDocument/2006/relationships/image" Target="../media/image15.jpg"/><Relationship Id="rId5" Type="http://schemas.openxmlformats.org/officeDocument/2006/relationships/image" Target="../media/image922.png"/><Relationship Id="rId10" Type="http://schemas.openxmlformats.org/officeDocument/2006/relationships/image" Target="../media/image820.png"/><Relationship Id="rId4" Type="http://schemas.openxmlformats.org/officeDocument/2006/relationships/image" Target="../media/image760.png"/><Relationship Id="rId9" Type="http://schemas.openxmlformats.org/officeDocument/2006/relationships/image" Target="../media/image85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microsoft.com/office/2007/relationships/media" Target="../media/media18.mp4"/><Relationship Id="rId7" Type="http://schemas.openxmlformats.org/officeDocument/2006/relationships/image" Target="../media/image172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50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8.mp4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0.mp4"/><Relationship Id="rId7" Type="http://schemas.openxmlformats.org/officeDocument/2006/relationships/image" Target="../media/image179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40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0.mp4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4.png"/><Relationship Id="rId3" Type="http://schemas.openxmlformats.org/officeDocument/2006/relationships/image" Target="../media/image183.png"/><Relationship Id="rId7" Type="http://schemas.openxmlformats.org/officeDocument/2006/relationships/image" Target="../media/image891.png"/><Relationship Id="rId12" Type="http://schemas.openxmlformats.org/officeDocument/2006/relationships/image" Target="../media/image1000.png"/><Relationship Id="rId2" Type="http://schemas.openxmlformats.org/officeDocument/2006/relationships/image" Target="../media/image18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11" Type="http://schemas.openxmlformats.org/officeDocument/2006/relationships/image" Target="../media/image992.png"/><Relationship Id="rId5" Type="http://schemas.openxmlformats.org/officeDocument/2006/relationships/image" Target="../media/image951.png"/><Relationship Id="rId10" Type="http://schemas.openxmlformats.org/officeDocument/2006/relationships/image" Target="../media/image983.png"/><Relationship Id="rId9" Type="http://schemas.openxmlformats.org/officeDocument/2006/relationships/image" Target="../media/image97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tiff"/><Relationship Id="rId13" Type="http://schemas.openxmlformats.org/officeDocument/2006/relationships/image" Target="../media/image960.png"/><Relationship Id="rId3" Type="http://schemas.openxmlformats.org/officeDocument/2006/relationships/image" Target="../media/image182.tiff"/><Relationship Id="rId7" Type="http://schemas.openxmlformats.org/officeDocument/2006/relationships/image" Target="../media/image185.tiff"/><Relationship Id="rId12" Type="http://schemas.openxmlformats.org/officeDocument/2006/relationships/image" Target="../media/image1000.png"/><Relationship Id="rId2" Type="http://schemas.openxmlformats.org/officeDocument/2006/relationships/image" Target="../media/image761.png"/><Relationship Id="rId16" Type="http://schemas.openxmlformats.org/officeDocument/2006/relationships/image" Target="../media/image9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tiff"/><Relationship Id="rId11" Type="http://schemas.openxmlformats.org/officeDocument/2006/relationships/image" Target="../media/image992.png"/><Relationship Id="rId5" Type="http://schemas.openxmlformats.org/officeDocument/2006/relationships/image" Target="../media/image1011.png"/><Relationship Id="rId15" Type="http://schemas.openxmlformats.org/officeDocument/2006/relationships/image" Target="../media/image924.png"/><Relationship Id="rId10" Type="http://schemas.openxmlformats.org/officeDocument/2006/relationships/image" Target="../media/image1021.png"/><Relationship Id="rId4" Type="http://schemas.openxmlformats.org/officeDocument/2006/relationships/image" Target="../media/image183.png"/><Relationship Id="rId9" Type="http://schemas.openxmlformats.org/officeDocument/2006/relationships/image" Target="../media/image187.tiff"/><Relationship Id="rId14" Type="http://schemas.openxmlformats.org/officeDocument/2006/relationships/image" Target="../media/image89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tiff"/><Relationship Id="rId13" Type="http://schemas.openxmlformats.org/officeDocument/2006/relationships/image" Target="../media/image109.png"/><Relationship Id="rId18" Type="http://schemas.openxmlformats.org/officeDocument/2006/relationships/image" Target="../media/image112.png"/><Relationship Id="rId3" Type="http://schemas.openxmlformats.org/officeDocument/2006/relationships/image" Target="../media/image182.tiff"/><Relationship Id="rId21" Type="http://schemas.openxmlformats.org/officeDocument/2006/relationships/image" Target="../media/image1032.png"/><Relationship Id="rId7" Type="http://schemas.openxmlformats.org/officeDocument/2006/relationships/image" Target="../media/image184.tiff"/><Relationship Id="rId17" Type="http://schemas.openxmlformats.org/officeDocument/2006/relationships/image" Target="../media/image1041.png"/><Relationship Id="rId12" Type="http://schemas.openxmlformats.org/officeDocument/2006/relationships/image" Target="../media/image1000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10.pn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3.png"/><Relationship Id="rId11" Type="http://schemas.openxmlformats.org/officeDocument/2006/relationships/image" Target="../media/image992.png"/><Relationship Id="rId15" Type="http://schemas.openxmlformats.org/officeDocument/2006/relationships/image" Target="../media/image924.png"/><Relationship Id="rId23" Type="http://schemas.openxmlformats.org/officeDocument/2006/relationships/image" Target="../media/image192.png"/><Relationship Id="rId10" Type="http://schemas.openxmlformats.org/officeDocument/2006/relationships/image" Target="../media/image187.tiff"/><Relationship Id="rId19" Type="http://schemas.openxmlformats.org/officeDocument/2006/relationships/image" Target="../media/image188.png"/><Relationship Id="rId4" Type="http://schemas.openxmlformats.org/officeDocument/2006/relationships/image" Target="../media/image183.png"/><Relationship Id="rId9" Type="http://schemas.openxmlformats.org/officeDocument/2006/relationships/image" Target="../media/image186.tiff"/><Relationship Id="rId14" Type="http://schemas.openxmlformats.org/officeDocument/2006/relationships/image" Target="../media/image891.png"/><Relationship Id="rId22" Type="http://schemas.openxmlformats.org/officeDocument/2006/relationships/image" Target="../media/image1070.pn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70.png"/><Relationship Id="rId7" Type="http://schemas.openxmlformats.org/officeDocument/2006/relationships/image" Target="../media/image1131.png"/><Relationship Id="rId17" Type="http://schemas.openxmlformats.org/officeDocument/2006/relationships/image" Target="../media/image1041.png"/><Relationship Id="rId12" Type="http://schemas.openxmlformats.org/officeDocument/2006/relationships/image" Target="../media/image1000.png"/><Relationship Id="rId2" Type="http://schemas.openxmlformats.org/officeDocument/2006/relationships/video" Target="../media/media21.mov"/><Relationship Id="rId16" Type="http://schemas.openxmlformats.org/officeDocument/2006/relationships/image" Target="../media/image110.png"/><Relationship Id="rId20" Type="http://schemas.openxmlformats.org/officeDocument/2006/relationships/image" Target="../media/image944.png"/><Relationship Id="rId1" Type="http://schemas.microsoft.com/office/2007/relationships/media" Target="../media/media21.mov"/><Relationship Id="rId11" Type="http://schemas.openxmlformats.org/officeDocument/2006/relationships/image" Target="../media/image992.png"/><Relationship Id="rId5" Type="http://schemas.openxmlformats.org/officeDocument/2006/relationships/image" Target="../media/image190.png"/><Relationship Id="rId15" Type="http://schemas.openxmlformats.org/officeDocument/2006/relationships/image" Target="../media/image924.png"/><Relationship Id="rId19" Type="http://schemas.openxmlformats.org/officeDocument/2006/relationships/image" Target="../media/image1140.png"/><Relationship Id="rId4" Type="http://schemas.openxmlformats.org/officeDocument/2006/relationships/notesSlide" Target="../notesSlides/notesSlide55.xml"/><Relationship Id="rId14" Type="http://schemas.openxmlformats.org/officeDocument/2006/relationships/image" Target="../media/image891.png"/><Relationship Id="rId22" Type="http://schemas.openxmlformats.org/officeDocument/2006/relationships/image" Target="../media/image1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34.png"/><Relationship Id="rId13" Type="http://schemas.openxmlformats.org/officeDocument/2006/relationships/image" Target="../media/image109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000.png"/><Relationship Id="rId25" Type="http://schemas.openxmlformats.org/officeDocument/2006/relationships/image" Target="../media/image192.png"/><Relationship Id="rId2" Type="http://schemas.openxmlformats.org/officeDocument/2006/relationships/video" Target="../media/media22.mov"/><Relationship Id="rId16" Type="http://schemas.openxmlformats.org/officeDocument/2006/relationships/image" Target="../media/image110.png"/><Relationship Id="rId29" Type="http://schemas.openxmlformats.org/officeDocument/2006/relationships/image" Target="../media/image192.png"/><Relationship Id="rId1" Type="http://schemas.microsoft.com/office/2007/relationships/media" Target="../media/media22.mov"/><Relationship Id="rId6" Type="http://schemas.openxmlformats.org/officeDocument/2006/relationships/image" Target="../media/image1012.png"/><Relationship Id="rId11" Type="http://schemas.openxmlformats.org/officeDocument/2006/relationships/image" Target="../media/image992.png"/><Relationship Id="rId24" Type="http://schemas.openxmlformats.org/officeDocument/2006/relationships/image" Target="../media/image1070.png"/><Relationship Id="rId5" Type="http://schemas.openxmlformats.org/officeDocument/2006/relationships/image" Target="../media/image191.png"/><Relationship Id="rId15" Type="http://schemas.openxmlformats.org/officeDocument/2006/relationships/image" Target="../media/image924.png"/><Relationship Id="rId28" Type="http://schemas.openxmlformats.org/officeDocument/2006/relationships/image" Target="../media/image113.png"/><Relationship Id="rId4" Type="http://schemas.openxmlformats.org/officeDocument/2006/relationships/notesSlide" Target="../notesSlides/notesSlide56.xml"/><Relationship Id="rId14" Type="http://schemas.openxmlformats.org/officeDocument/2006/relationships/image" Target="../media/image891.png"/><Relationship Id="rId27" Type="http://schemas.openxmlformats.org/officeDocument/2006/relationships/image" Target="../media/image111.png"/><Relationship Id="rId30" Type="http://schemas.openxmlformats.org/officeDocument/2006/relationships/image" Target="../media/image1160.png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160.png"/><Relationship Id="rId17" Type="http://schemas.openxmlformats.org/officeDocument/2006/relationships/image" Target="../media/image111.png"/><Relationship Id="rId12" Type="http://schemas.openxmlformats.org/officeDocument/2006/relationships/image" Target="../media/image1000.png"/><Relationship Id="rId25" Type="http://schemas.openxmlformats.org/officeDocument/2006/relationships/image" Target="../media/image192.png"/><Relationship Id="rId2" Type="http://schemas.openxmlformats.org/officeDocument/2006/relationships/video" Target="../media/media23.mov"/><Relationship Id="rId16" Type="http://schemas.openxmlformats.org/officeDocument/2006/relationships/image" Target="../media/image110.png"/><Relationship Id="rId1" Type="http://schemas.microsoft.com/office/2007/relationships/media" Target="../media/media23.mov"/><Relationship Id="rId11" Type="http://schemas.openxmlformats.org/officeDocument/2006/relationships/image" Target="../media/image992.png"/><Relationship Id="rId24" Type="http://schemas.openxmlformats.org/officeDocument/2006/relationships/image" Target="../media/image1070.png"/><Relationship Id="rId5" Type="http://schemas.openxmlformats.org/officeDocument/2006/relationships/image" Target="../media/image194.png"/><Relationship Id="rId15" Type="http://schemas.openxmlformats.org/officeDocument/2006/relationships/image" Target="../media/image924.png"/><Relationship Id="rId19" Type="http://schemas.openxmlformats.org/officeDocument/2006/relationships/image" Target="../media/image195.png"/><Relationship Id="rId4" Type="http://schemas.openxmlformats.org/officeDocument/2006/relationships/notesSlide" Target="../notesSlides/notesSlide57.xml"/><Relationship Id="rId14" Type="http://schemas.openxmlformats.org/officeDocument/2006/relationships/image" Target="../media/image891.png"/><Relationship Id="rId22" Type="http://schemas.openxmlformats.org/officeDocument/2006/relationships/image" Target="../media/image114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ressio/pressio-demoapps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lxmota/norm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F3A1C2-0853-46D0-B90D-A3BD784F5F60}"/>
              </a:ext>
            </a:extLst>
          </p:cNvPr>
          <p:cNvSpPr/>
          <p:nvPr/>
        </p:nvSpPr>
        <p:spPr>
          <a:xfrm>
            <a:off x="-492369" y="2928220"/>
            <a:ext cx="8044012" cy="184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50F1A-A991-8944-9855-49FE7844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961" y="1228439"/>
            <a:ext cx="2652129" cy="1690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B2C75-A600-4E12-B07D-0D7ADD0A9A95}"/>
              </a:ext>
            </a:extLst>
          </p:cNvPr>
          <p:cNvSpPr txBox="1"/>
          <p:nvPr/>
        </p:nvSpPr>
        <p:spPr>
          <a:xfrm>
            <a:off x="-211873" y="4624854"/>
            <a:ext cx="7761835" cy="1010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Irina Tezaur</a:t>
            </a:r>
            <a:r>
              <a:rPr lang="en-US" baseline="30000" dirty="0"/>
              <a:t>1</a:t>
            </a:r>
            <a:r>
              <a:rPr lang="en-US" dirty="0"/>
              <a:t>, Joshua Barnett</a:t>
            </a:r>
            <a:r>
              <a:rPr lang="en-US" baseline="30000" dirty="0"/>
              <a:t>1,2</a:t>
            </a:r>
            <a:r>
              <a:rPr lang="en-US" dirty="0"/>
              <a:t>, Alejandro Mota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smtClean="0"/>
              <a:t>                                 Chris Wentland</a:t>
            </a:r>
            <a:r>
              <a:rPr lang="en-US" baseline="30000" dirty="0" smtClean="0"/>
              <a:t>1</a:t>
            </a:r>
            <a:r>
              <a:rPr lang="en-US" dirty="0" smtClean="0"/>
              <a:t>, Will Snyder</a:t>
            </a:r>
            <a:r>
              <a:rPr lang="en-US" baseline="30000" dirty="0" smtClean="0"/>
              <a:t>1,3</a:t>
            </a:r>
            <a:endParaRPr lang="en-US" baseline="30000" dirty="0"/>
          </a:p>
          <a:p>
            <a:endParaRPr lang="en-US" sz="1000" baseline="30000" dirty="0"/>
          </a:p>
          <a:p>
            <a:pPr algn="ctr"/>
            <a:r>
              <a:rPr lang="en-US" sz="1700" baseline="30000" dirty="0" smtClean="0"/>
              <a:t>    1</a:t>
            </a:r>
            <a:r>
              <a:rPr lang="en-US" sz="1700" dirty="0" smtClean="0"/>
              <a:t>Sandia </a:t>
            </a:r>
            <a:r>
              <a:rPr lang="en-US" sz="1700" dirty="0"/>
              <a:t>National Laboratories, </a:t>
            </a:r>
            <a:r>
              <a:rPr lang="en-US" sz="1700" baseline="30000" dirty="0"/>
              <a:t>2</a:t>
            </a:r>
            <a:r>
              <a:rPr lang="en-US" sz="1700" dirty="0"/>
              <a:t>Stanford </a:t>
            </a:r>
            <a:r>
              <a:rPr lang="en-US" sz="1700" dirty="0" smtClean="0"/>
              <a:t>University, </a:t>
            </a:r>
            <a:r>
              <a:rPr lang="en-US" sz="1700" baseline="30000" dirty="0" smtClean="0"/>
              <a:t>3</a:t>
            </a:r>
            <a:r>
              <a:rPr lang="en-US" sz="1700" dirty="0" smtClean="0"/>
              <a:t>Virginia Tech University</a:t>
            </a:r>
            <a:endParaRPr lang="en-US" sz="1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30EF3-62B5-47EF-B524-5154524896B8}"/>
              </a:ext>
            </a:extLst>
          </p:cNvPr>
          <p:cNvSpPr txBox="1"/>
          <p:nvPr/>
        </p:nvSpPr>
        <p:spPr>
          <a:xfrm>
            <a:off x="423152" y="5832115"/>
            <a:ext cx="6052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COUPLED 2023</a:t>
            </a:r>
          </a:p>
          <a:p>
            <a:pPr algn="ctr"/>
            <a:r>
              <a:rPr lang="en-US" dirty="0"/>
              <a:t>Chania, Greece, June 5-7, 2023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4F253-7ED7-44E9-BA1A-2D21BE4A20FA}"/>
              </a:ext>
            </a:extLst>
          </p:cNvPr>
          <p:cNvSpPr/>
          <p:nvPr/>
        </p:nvSpPr>
        <p:spPr>
          <a:xfrm>
            <a:off x="361950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CBBF2-82BF-4F72-937C-ED84D4DFD145}"/>
              </a:ext>
            </a:extLst>
          </p:cNvPr>
          <p:cNvSpPr/>
          <p:nvPr/>
        </p:nvSpPr>
        <p:spPr>
          <a:xfrm>
            <a:off x="6475318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64AA43F-312F-44D4-83B0-2AFFA3F19430}"/>
              </a:ext>
            </a:extLst>
          </p:cNvPr>
          <p:cNvSpPr txBox="1"/>
          <p:nvPr/>
        </p:nvSpPr>
        <p:spPr>
          <a:xfrm>
            <a:off x="7804898" y="5872531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rgbClr val="010B13"/>
                </a:solidFill>
                <a:effectLst/>
              </a:rPr>
              <a:t>SAND2023-04302C</a:t>
            </a:r>
            <a:endParaRPr lang="en-US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959" y="3005828"/>
            <a:ext cx="2709322" cy="1452353"/>
          </a:xfrm>
          <a:prstGeom prst="rect">
            <a:avLst/>
          </a:prstGeom>
        </p:spPr>
      </p:pic>
      <p:pic>
        <p:nvPicPr>
          <p:cNvPr id="16" name="Picture 15" descr="notched-cylinder-hex-coarse-tet-fine-deformed.png">
            <a:extLst>
              <a:ext uri="{FF2B5EF4-FFF2-40B4-BE49-F238E27FC236}">
                <a16:creationId xmlns:a16="http://schemas.microsoft.com/office/drawing/2014/main" id="{5FB10FF8-8701-4A20-9A55-56E5EFDBD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27" y="2916336"/>
            <a:ext cx="2445022" cy="1671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C28F6A-50C4-4A79-834D-1AFE222F4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4" y="3734332"/>
            <a:ext cx="1654996" cy="848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2AD97D-E704-4101-A921-3F6D74927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04" y="2941405"/>
            <a:ext cx="1619405" cy="84805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1931A7-6911-4F83-97C4-FCDEE3053241}"/>
              </a:ext>
            </a:extLst>
          </p:cNvPr>
          <p:cNvCxnSpPr/>
          <p:nvPr/>
        </p:nvCxnSpPr>
        <p:spPr>
          <a:xfrm>
            <a:off x="-812195" y="4591400"/>
            <a:ext cx="838313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10F4EE1-61FB-435F-9081-DCF46BB7FE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Alternating Schwarz-based coupling of </a:t>
            </a:r>
            <a:r>
              <a:rPr lang="en-US"/>
              <a:t>conventional and </a:t>
            </a:r>
            <a:r>
              <a:rPr lang="en-US" dirty="0"/>
              <a:t>data-driven models</a:t>
            </a:r>
          </a:p>
        </p:txBody>
      </p:sp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036632" y="6951167"/>
            <a:ext cx="522960" cy="292978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1BFEC2-E8B7-4DF7-88A9-9FD17946F511}"/>
              </a:ext>
            </a:extLst>
          </p:cNvPr>
          <p:cNvGrpSpPr/>
          <p:nvPr/>
        </p:nvGrpSpPr>
        <p:grpSpPr>
          <a:xfrm>
            <a:off x="2718954" y="1041171"/>
            <a:ext cx="6882245" cy="5500351"/>
            <a:chOff x="2718954" y="904011"/>
            <a:chExt cx="6882245" cy="55003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D4F4DA-1F42-7A48-BE3C-0DAD0E1B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70F74DD-2EE2-2A4E-A243-0CBD309BB742}"/>
                </a:ext>
              </a:extLst>
            </p:cNvPr>
            <p:cNvSpPr txBox="1">
              <a:spLocks/>
            </p:cNvSpPr>
            <p:nvPr/>
          </p:nvSpPr>
          <p:spPr>
            <a:xfrm>
              <a:off x="5520688" y="1631452"/>
              <a:ext cx="3865114" cy="192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PRECONDITIONER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LINEARIZED SYSTEM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ED8438B1-8328-6D45-A0B7-0B9417F131E7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4038414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SOLVER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COUPLED</a:t>
              </a:r>
            </a:p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FULLY NONLINEAR PROBLEM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356A626-9E06-413C-8E71-B618C1B4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How We Use the Schwarz Alternating Method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31242C7-D0C5-4BDC-B4DD-44A8AB0413E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blipFill>
                <a:blip r:embed="rId3"/>
                <a:stretch>
                  <a:fillRect l="-470" t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74CE0-EA15-4424-96D1-95560F923B6E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B58635-8074-4F3E-A8F6-345DD414EABC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2226DD-D157-4BDE-947D-F435EC345BB6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2226DD-D157-4BDE-947D-F435EC34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9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blipFill>
                <a:blip r:embed="rId3"/>
                <a:stretch>
                  <a:fillRect l="-470" t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5022490" cy="2078037"/>
            <a:chOff x="1962614" y="2257496"/>
            <a:chExt cx="502249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C76D07-1AD8-48B2-B067-EC3BA04BB28E}"/>
              </a:ext>
            </a:extLst>
          </p:cNvPr>
          <p:cNvCxnSpPr>
            <a:cxnSpLocks/>
          </p:cNvCxnSpPr>
          <p:nvPr/>
        </p:nvCxnSpPr>
        <p:spPr>
          <a:xfrm>
            <a:off x="2202801" y="227317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/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Schwarz-domains.png">
            <a:extLst>
              <a:ext uri="{FF2B5EF4-FFF2-40B4-BE49-F238E27FC236}">
                <a16:creationId xmlns:a16="http://schemas.microsoft.com/office/drawing/2014/main" id="{5C69E27E-142A-4482-95DC-67D3AA4E7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2" y="1238320"/>
            <a:ext cx="1150530" cy="206479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615FF5-7DB6-439E-9554-1B22B02AE3E5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FE0C69-ADD9-44F5-98A7-D8DAC4D00630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1C940A-52D2-401B-BC5C-5FEAE6435DB4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1C940A-52D2-401B-BC5C-5FEAE6435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2C5D942-B031-40BA-AAC2-94C240B2D00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blipFill>
                <a:blip r:embed="rId3"/>
                <a:stretch>
                  <a:fillRect l="-470" t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46785" y="2072363"/>
            <a:ext cx="1150530" cy="1270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03A736-32CC-4A17-8C74-84439EFCC1E3}"/>
              </a:ext>
            </a:extLst>
          </p:cNvPr>
          <p:cNvCxnSpPr>
            <a:cxnSpLocks/>
          </p:cNvCxnSpPr>
          <p:nvPr/>
        </p:nvCxnSpPr>
        <p:spPr>
          <a:xfrm>
            <a:off x="2180220" y="31332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/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5F8479-79D3-4226-AE52-E5AEB455C5A5}"/>
              </a:ext>
            </a:extLst>
          </p:cNvPr>
          <p:cNvCxnSpPr>
            <a:cxnSpLocks/>
          </p:cNvCxnSpPr>
          <p:nvPr/>
        </p:nvCxnSpPr>
        <p:spPr>
          <a:xfrm flipH="1">
            <a:off x="3087155" y="2678532"/>
            <a:ext cx="236966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AB00F4F-7E47-496A-BAD7-4E61D3CBE22E}"/>
              </a:ext>
            </a:extLst>
          </p:cNvPr>
          <p:cNvCxnSpPr>
            <a:cxnSpLocks/>
          </p:cNvCxnSpPr>
          <p:nvPr/>
        </p:nvCxnSpPr>
        <p:spPr>
          <a:xfrm>
            <a:off x="3530713" y="2685966"/>
            <a:ext cx="242409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/>
              <p:nvPr/>
            </p:nvSpPr>
            <p:spPr>
              <a:xfrm>
                <a:off x="4763410" y="2437753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410" y="2437753"/>
                <a:ext cx="1302838" cy="523220"/>
              </a:xfrm>
              <a:prstGeom prst="rect">
                <a:avLst/>
              </a:prstGeom>
              <a:blipFill>
                <a:blip r:embed="rId10"/>
                <a:stretch>
                  <a:fillRect l="-1402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5E79A9-DAC9-483B-8133-929B2DBE4487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0BCF9D-58DB-486D-9A2E-9195E016FA64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0BCF9D-58DB-486D-9A2E-9195E016F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07CEADB2-40B3-4FC9-9523-BA9B8EE27998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D0B41AE-DCEC-4D09-9924-41D5756905E1}"/>
              </a:ext>
            </a:extLst>
          </p:cNvPr>
          <p:cNvCxnSpPr>
            <a:cxnSpLocks/>
          </p:cNvCxnSpPr>
          <p:nvPr/>
        </p:nvCxnSpPr>
        <p:spPr>
          <a:xfrm>
            <a:off x="2306762" y="2554358"/>
            <a:ext cx="646242" cy="24525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62B50D-F161-4ACF-86D0-219C4C0C5904}"/>
              </a:ext>
            </a:extLst>
          </p:cNvPr>
          <p:cNvCxnSpPr>
            <a:cxnSpLocks/>
          </p:cNvCxnSpPr>
          <p:nvPr/>
        </p:nvCxnSpPr>
        <p:spPr>
          <a:xfrm flipH="1">
            <a:off x="3919709" y="2563766"/>
            <a:ext cx="621294" cy="25950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0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blipFill>
                <a:blip r:embed="rId3"/>
                <a:stretch>
                  <a:fillRect l="-470"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5022490" cy="2078037"/>
            <a:chOff x="1962614" y="2257496"/>
            <a:chExt cx="502249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427FAD-0E5F-4441-B9A4-CDB1C0C354EC}"/>
              </a:ext>
            </a:extLst>
          </p:cNvPr>
          <p:cNvSpPr/>
          <p:nvPr/>
        </p:nvSpPr>
        <p:spPr>
          <a:xfrm>
            <a:off x="4449386" y="1301621"/>
            <a:ext cx="580847" cy="2076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hwarz-domains.png">
            <a:extLst>
              <a:ext uri="{FF2B5EF4-FFF2-40B4-BE49-F238E27FC236}">
                <a16:creationId xmlns:a16="http://schemas.microsoft.com/office/drawing/2014/main" id="{5C69E27E-142A-4482-95DC-67D3AA4E7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2" y="1238320"/>
            <a:ext cx="1150530" cy="206479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3C9E5-9F28-4E89-AAC8-AED4A8507DA2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3CAE23-E553-40AC-9474-A31E105C5B4E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3CAE23-E553-40AC-9474-A31E105C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7647FF1B-CA63-42DF-B709-14DAD6749606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5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401205"/>
              </a:xfrm>
              <a:prstGeom prst="rect">
                <a:avLst/>
              </a:prstGeom>
              <a:blipFill>
                <a:blip r:embed="rId4"/>
                <a:stretch>
                  <a:fillRect l="-470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306D48-6E12-408D-BF08-9DFBC1372CF1}"/>
              </a:ext>
            </a:extLst>
          </p:cNvPr>
          <p:cNvCxnSpPr>
            <a:cxnSpLocks/>
          </p:cNvCxnSpPr>
          <p:nvPr/>
        </p:nvCxnSpPr>
        <p:spPr>
          <a:xfrm flipV="1">
            <a:off x="3110332" y="2555790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24CD2E-BDBC-4874-8490-9081189753BF}"/>
              </a:ext>
            </a:extLst>
          </p:cNvPr>
          <p:cNvCxnSpPr>
            <a:cxnSpLocks/>
          </p:cNvCxnSpPr>
          <p:nvPr/>
        </p:nvCxnSpPr>
        <p:spPr>
          <a:xfrm flipH="1" flipV="1">
            <a:off x="3515678" y="2555790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/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blipFill>
                <a:blip r:embed="rId9"/>
                <a:stretch>
                  <a:fillRect l="-1255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0BEDAF-2E12-473D-AC11-48684E0B6502}"/>
              </a:ext>
            </a:extLst>
          </p:cNvPr>
          <p:cNvCxnSpPr>
            <a:cxnSpLocks/>
          </p:cNvCxnSpPr>
          <p:nvPr/>
        </p:nvCxnSpPr>
        <p:spPr>
          <a:xfrm>
            <a:off x="2191371" y="226174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/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blipFill>
                <a:blip r:embed="rId10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DD63-0617-46F8-9E14-0481CCF48402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237DB-4BA8-4EBC-931C-D5354B934E19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237DB-4BA8-4EBC-931C-D5354B934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B853D78-9DAF-4A9E-9F57-E3D2D43BEF1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blipFill>
                <a:blip r:embed="rId3"/>
                <a:stretch>
                  <a:fillRect l="-470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46B9B23A-8DCA-4A9A-BF68-7804AE2FE826}"/>
              </a:ext>
            </a:extLst>
          </p:cNvPr>
          <p:cNvSpPr/>
          <p:nvPr/>
        </p:nvSpPr>
        <p:spPr>
          <a:xfrm>
            <a:off x="6892442" y="3418136"/>
            <a:ext cx="4781031" cy="677108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dirty="0">
                <a:cs typeface="Calibri" pitchFamily="34" charset="0"/>
              </a:rPr>
              <a:t>Can use </a:t>
            </a:r>
            <a:r>
              <a:rPr lang="en-US" sz="1900" b="1" i="1" dirty="0">
                <a:cs typeface="Calibri" pitchFamily="34" charset="0"/>
              </a:rPr>
              <a:t>different integrators </a:t>
            </a:r>
            <a:r>
              <a:rPr lang="en-US" sz="1900" dirty="0">
                <a:cs typeface="Calibri" pitchFamily="34" charset="0"/>
              </a:rPr>
              <a:t>with </a:t>
            </a:r>
            <a:r>
              <a:rPr lang="en-US" sz="1900" b="1" i="1" dirty="0">
                <a:cs typeface="Calibri" pitchFamily="34" charset="0"/>
              </a:rPr>
              <a:t>different time steps</a:t>
            </a:r>
            <a:r>
              <a:rPr lang="en-US" sz="1900" dirty="0">
                <a:cs typeface="Calibri" pitchFamily="34" charset="0"/>
              </a:rPr>
              <a:t> within each domain!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D19D5-67FA-4C82-A189-16F0DD6F4ACB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E5575763-D8EB-45EE-9037-6A8931F09DB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blipFill>
                <a:blip r:embed="rId3"/>
                <a:stretch>
                  <a:fillRect l="-470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D19D5-67FA-4C82-A189-16F0DD6F4ACB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0F648A5-D04F-4A75-84CD-1D91385715A2}"/>
              </a:ext>
            </a:extLst>
          </p:cNvPr>
          <p:cNvSpPr/>
          <p:nvPr/>
        </p:nvSpPr>
        <p:spPr>
          <a:xfrm>
            <a:off x="6158337" y="3419797"/>
            <a:ext cx="5785676" cy="677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dirty="0">
                <a:cs typeface="Calibri" pitchFamily="34" charset="0"/>
              </a:rPr>
              <a:t>Time-stepping procedure is </a:t>
            </a:r>
            <a:r>
              <a:rPr lang="en-US" sz="1900" b="1" dirty="0">
                <a:cs typeface="Calibri" pitchFamily="34" charset="0"/>
              </a:rPr>
              <a:t>equivalent</a:t>
            </a:r>
            <a:r>
              <a:rPr lang="en-US" sz="1900" dirty="0">
                <a:cs typeface="Calibri" pitchFamily="34" charset="0"/>
              </a:rPr>
              <a:t> to doing Schwarz on </a:t>
            </a:r>
            <a:r>
              <a:rPr lang="en-US" sz="1900" b="1" dirty="0">
                <a:cs typeface="Calibri" pitchFamily="34" charset="0"/>
              </a:rPr>
              <a:t>space-time domain </a:t>
            </a:r>
            <a:r>
              <a:rPr lang="en-US" sz="1900" dirty="0">
                <a:cs typeface="Calibri" pitchFamily="34" charset="0"/>
              </a:rPr>
              <a:t>[</a:t>
            </a:r>
            <a:r>
              <a:rPr lang="en-US" sz="1900" dirty="0" err="1">
                <a:cs typeface="Calibri" pitchFamily="34" charset="0"/>
              </a:rPr>
              <a:t>Mota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i="1" dirty="0">
                <a:cs typeface="Calibri" pitchFamily="34" charset="0"/>
              </a:rPr>
              <a:t>et al. </a:t>
            </a:r>
            <a:r>
              <a:rPr lang="en-US" sz="1900" dirty="0">
                <a:cs typeface="Calibri" pitchFamily="34" charset="0"/>
              </a:rPr>
              <a:t>2022].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985135-440B-419B-B4C3-043542191242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B094C94-9E4B-4CB3-A8D9-37E2173D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53" y="4627763"/>
            <a:ext cx="1862239" cy="688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" y="1263231"/>
                <a:ext cx="6522720" cy="3903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+mn-lt"/>
                  </a:rPr>
                  <a:t>Coupling is </a:t>
                </a:r>
                <a:r>
                  <a:rPr lang="en-US" sz="2000" b="1" i="1" dirty="0">
                    <a:latin typeface="+mn-lt"/>
                  </a:rPr>
                  <a:t>concurrent</a:t>
                </a:r>
                <a:r>
                  <a:rPr lang="en-US" sz="2000" dirty="0">
                    <a:latin typeface="+mn-lt"/>
                  </a:rPr>
                  <a:t> (two-way).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Ease of implementation </a:t>
                </a:r>
                <a:r>
                  <a:rPr lang="en-US" sz="2000" dirty="0">
                    <a:latin typeface="+mn-lt"/>
                  </a:rPr>
                  <a:t>into existing massively-parallel HPC codes.</a:t>
                </a:r>
                <a:endParaRPr lang="en-US" sz="2000" b="1" i="1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b="1" i="1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Scalable, fast, robust </a:t>
                </a:r>
                <a:r>
                  <a:rPr lang="en-US" sz="2000" dirty="0">
                    <a:latin typeface="+mn-lt"/>
                  </a:rPr>
                  <a:t>(we target </a:t>
                </a:r>
                <a:r>
                  <a:rPr lang="en-US" sz="2000" b="1" i="1" dirty="0">
                    <a:latin typeface="+mn-lt"/>
                  </a:rPr>
                  <a:t>real</a:t>
                </a:r>
                <a:r>
                  <a:rPr lang="en-US" sz="2000" dirty="0">
                    <a:latin typeface="+mn-lt"/>
                  </a:rPr>
                  <a:t> engineering problems, e.g., analyses involving failure of bolted components!).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+mn-lt"/>
                  </a:rPr>
                  <a:t>Coupling does not introduce </a:t>
                </a:r>
                <a:r>
                  <a:rPr lang="en-US" sz="2000" b="1" i="1" dirty="0">
                    <a:latin typeface="+mn-lt"/>
                  </a:rPr>
                  <a:t>nonphysical artifacts.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US" sz="800" b="1" i="1" dirty="0"/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Theoretical</a:t>
                </a:r>
                <a:r>
                  <a:rPr lang="en-US" sz="2000" dirty="0">
                    <a:latin typeface="+mn-lt"/>
                  </a:rPr>
                  <a:t> convergence properties/guarantees</a:t>
                </a:r>
                <a14:m>
                  <m:oMath xmlns:m="http://schemas.openxmlformats.org/officeDocument/2006/math">
                    <m:r>
                      <a:rPr lang="en-US" sz="2000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b="1" i="1" dirty="0"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dirty="0">
                  <a:latin typeface="+mn-lt"/>
                </a:endParaRPr>
              </a:p>
              <a:p>
                <a:pPr marL="0" indent="0">
                  <a:buNone/>
                  <a:defRPr/>
                </a:pPr>
                <a:endParaRPr lang="en-US" sz="2000" b="1" i="1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1263231"/>
                <a:ext cx="6522720" cy="3903129"/>
              </a:xfrm>
              <a:prstGeom prst="rect">
                <a:avLst/>
              </a:prstGeom>
              <a:blipFill>
                <a:blip r:embed="rId4"/>
                <a:stretch>
                  <a:fillRect l="-841" t="-9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EA3595-7E6E-49CF-90A8-6C72008A9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340" y="2331123"/>
            <a:ext cx="5142191" cy="237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185D4-B5CF-4FF1-9368-041B6239602A}"/>
              </a:ext>
            </a:extLst>
          </p:cNvPr>
          <p:cNvSpPr txBox="1"/>
          <p:nvPr/>
        </p:nvSpPr>
        <p:spPr>
          <a:xfrm>
            <a:off x="64951" y="4781049"/>
            <a:ext cx="985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800" dirty="0"/>
          </a:p>
          <a:p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A2538-F738-4D71-9821-4E1FAEC8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" y="4622034"/>
            <a:ext cx="11592055" cy="218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endParaRPr lang="en-US" sz="8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latin typeface="+mn-lt"/>
              </a:rPr>
              <a:t>“Plug-and-play” framework</a:t>
            </a:r>
            <a:r>
              <a:rPr lang="en-US" sz="2000" dirty="0">
                <a:latin typeface="+mn-lt"/>
              </a:rPr>
              <a:t>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+mn-lt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n-lt"/>
              </a:rPr>
              <a:t>Ability to couple regions with </a:t>
            </a:r>
            <a:r>
              <a:rPr lang="en-US" b="1" i="1" dirty="0">
                <a:latin typeface="+mn-lt"/>
              </a:rPr>
              <a:t>different non-conformal meshes</a:t>
            </a:r>
            <a:r>
              <a:rPr lang="en-US" dirty="0">
                <a:latin typeface="+mn-lt"/>
              </a:rPr>
              <a:t>, </a:t>
            </a:r>
            <a:r>
              <a:rPr lang="en-US" b="1" i="1" dirty="0">
                <a:latin typeface="+mn-lt"/>
              </a:rPr>
              <a:t>different element types</a:t>
            </a:r>
            <a:r>
              <a:rPr lang="en-US" i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and </a:t>
            </a:r>
            <a:r>
              <a:rPr lang="en-US" b="1" i="1" dirty="0">
                <a:latin typeface="+mn-lt"/>
              </a:rPr>
              <a:t>different levels of refinement </a:t>
            </a:r>
            <a:r>
              <a:rPr lang="en-US" dirty="0">
                <a:latin typeface="+mn-lt"/>
              </a:rPr>
              <a:t>to simplify task of </a:t>
            </a:r>
            <a:r>
              <a:rPr lang="en-US" b="1" i="1" dirty="0">
                <a:latin typeface="+mn-lt"/>
              </a:rPr>
              <a:t>meshing complex geometries.</a:t>
            </a: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+mn-lt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n-lt"/>
              </a:rPr>
              <a:t>Ability to use </a:t>
            </a:r>
            <a:r>
              <a:rPr lang="en-US" b="1" i="1" dirty="0">
                <a:latin typeface="+mn-lt"/>
              </a:rPr>
              <a:t>different solvers/time-integrators </a:t>
            </a:r>
            <a:r>
              <a:rPr lang="en-US" dirty="0">
                <a:latin typeface="+mn-lt"/>
              </a:rPr>
              <a:t>in different regions.</a:t>
            </a:r>
            <a:endParaRPr lang="en-US" sz="2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8DB17-64AE-4F87-8E5A-28A4DE887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879" y="1684443"/>
            <a:ext cx="4195534" cy="646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6C6BCB-927F-4D6C-90CD-5A9106C5A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169" y="1243844"/>
            <a:ext cx="3517762" cy="586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67D345-A60B-42BF-A817-FDA6CB4EEA4C}"/>
              </a:ext>
            </a:extLst>
          </p:cNvPr>
          <p:cNvSpPr txBox="1"/>
          <p:nvPr/>
        </p:nvSpPr>
        <p:spPr>
          <a:xfrm>
            <a:off x="7622081" y="842119"/>
            <a:ext cx="344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Solid Mechanics PDEs: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28E183-CD4B-440A-99FC-427B18E824B4}"/>
              </a:ext>
            </a:extLst>
          </p:cNvPr>
          <p:cNvSpPr/>
          <p:nvPr/>
        </p:nvSpPr>
        <p:spPr>
          <a:xfrm>
            <a:off x="6251151" y="1231975"/>
            <a:ext cx="5723466" cy="109948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9D2CA-A686-470A-AE9E-C7C6A85C85CE}"/>
              </a:ext>
            </a:extLst>
          </p:cNvPr>
          <p:cNvSpPr txBox="1"/>
          <p:nvPr/>
        </p:nvSpPr>
        <p:spPr>
          <a:xfrm>
            <a:off x="6361699" y="1360019"/>
            <a:ext cx="15467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Quasistatic: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009B2-8E1C-4667-94BB-385E5F8AA1B2}"/>
              </a:ext>
            </a:extLst>
          </p:cNvPr>
          <p:cNvSpPr txBox="1"/>
          <p:nvPr/>
        </p:nvSpPr>
        <p:spPr>
          <a:xfrm>
            <a:off x="6361698" y="1769341"/>
            <a:ext cx="15467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Dynamic: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3AE039-F694-4FF9-9AA7-F97DAA45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78448"/>
            <a:ext cx="10471608" cy="570225"/>
          </a:xfrm>
        </p:spPr>
        <p:txBody>
          <a:bodyPr/>
          <a:lstStyle/>
          <a:p>
            <a:r>
              <a:rPr lang="en-US" dirty="0"/>
              <a:t>Schwarz for Multiscale FOM-FOM Coupling in Solid Mechanics</a:t>
            </a:r>
            <a:r>
              <a:rPr lang="en-US" baseline="30000" dirty="0"/>
              <a:t>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1BD74E-A77C-4576-BEF0-DB428C84D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6981" y="4555537"/>
            <a:ext cx="1120659" cy="655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D282D-5776-41F2-86E8-2ADA14448646}"/>
              </a:ext>
            </a:extLst>
          </p:cNvPr>
          <p:cNvSpPr txBox="1"/>
          <p:nvPr/>
        </p:nvSpPr>
        <p:spPr>
          <a:xfrm>
            <a:off x="4069485" y="6436416"/>
            <a:ext cx="862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2022.  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>
                <a:hlinkClick r:id="rId9"/>
              </a:rPr>
              <a:t>https://github.com/sandialabs/LCM</a:t>
            </a:r>
            <a:r>
              <a:rPr lang="en-US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6620" y="4710345"/>
            <a:ext cx="208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99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Extension to FOM*-ROM</a:t>
            </a:r>
            <a:r>
              <a:rPr lang="en-US" sz="2400" b="1" baseline="30000" dirty="0"/>
              <a:t>#</a:t>
            </a:r>
            <a:r>
              <a:rPr lang="en-US" sz="2400" b="1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1D Dynamic Wave Propagation in </a:t>
            </a:r>
            <a:r>
              <a:rPr lang="en-US" sz="2400" dirty="0" err="1"/>
              <a:t>Hyperelastic</a:t>
            </a:r>
            <a:r>
              <a:rPr lang="en-US" sz="2400" dirty="0"/>
              <a:t> Bar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3652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9994" y="2381080"/>
                <a:ext cx="8434503" cy="1000676"/>
              </a:xfrm>
            </p:spPr>
            <p:txBody>
              <a:bodyPr/>
              <a:lstStyle/>
              <a:p>
                <a:pPr algn="ctr"/>
                <a:r>
                  <a:rPr lang="en-US" sz="3800" dirty="0" smtClean="0"/>
                  <a:t>In memory of </a:t>
                </a:r>
                <a:r>
                  <a:rPr lang="en-US" sz="3800" dirty="0" err="1" smtClean="0"/>
                  <a:t>minisymposium</a:t>
                </a:r>
                <a:r>
                  <a:rPr lang="en-US" sz="3800" dirty="0" smtClean="0"/>
                  <a:t> co-organizer K. Chad </a:t>
                </a:r>
                <a:r>
                  <a:rPr lang="en-US" sz="3800" dirty="0" err="1" smtClean="0"/>
                  <a:t>Sockwell</a:t>
                </a:r>
                <a:r>
                  <a:rPr lang="en-US" sz="3800" dirty="0" smtClean="0"/>
                  <a:t/>
                </a:r>
                <a:br>
                  <a:rPr lang="en-US" sz="3800" dirty="0" smtClean="0"/>
                </a:br>
                <a:r>
                  <a:rPr lang="en-US" sz="3800" dirty="0" smtClean="0"/>
                  <a:t/>
                </a:r>
                <a:br>
                  <a:rPr lang="en-US" sz="3800" dirty="0" smtClean="0"/>
                </a:br>
                <a:r>
                  <a:rPr lang="en-US" dirty="0"/>
                  <a:t>April 30, 1991 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 May 18, 2022 </a:t>
                </a:r>
                <a:endParaRPr lang="en-US" sz="3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9994" y="2381080"/>
                <a:ext cx="8434503" cy="1000676"/>
              </a:xfrm>
              <a:blipFill>
                <a:blip r:embed="rId3"/>
                <a:stretch>
                  <a:fillRect t="-18902" b="-110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497" y="1285484"/>
            <a:ext cx="2709997" cy="4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Projection-Based Model Order Reduction via the POD/</a:t>
            </a:r>
            <a:r>
              <a:rPr lang="en-US" dirty="0" err="1"/>
              <a:t>Galerkin</a:t>
            </a:r>
            <a:r>
              <a:rPr lang="en-US" dirty="0"/>
              <a:t> Method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36" indent="-91436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Full Order Model (FOM):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𝑴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endParaRPr lang="en-US" dirty="0">
                  <a:latin typeface="+mn-lt"/>
                </a:endParaRPr>
              </a:p>
              <a:p>
                <a:pPr marL="0" indent="0">
                  <a:buNone/>
                </a:pPr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  <a:blipFill>
                <a:blip r:embed="rId3"/>
                <a:stretch>
                  <a:fillRect l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D88858CE-E89A-384E-AE31-01332057A311}"/>
              </a:ext>
            </a:extLst>
          </p:cNvPr>
          <p:cNvSpPr/>
          <p:nvPr/>
        </p:nvSpPr>
        <p:spPr>
          <a:xfrm>
            <a:off x="3250113" y="2534893"/>
            <a:ext cx="306616" cy="307777"/>
          </a:xfrm>
          <a:prstGeom prst="rightArrow">
            <a:avLst>
              <a:gd name="adj1" fmla="val 50000"/>
              <a:gd name="adj2" fmla="val 482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A47A8F-FE22-1C44-95E7-4447F404F311}"/>
              </a:ext>
            </a:extLst>
          </p:cNvPr>
          <p:cNvGrpSpPr/>
          <p:nvPr/>
        </p:nvGrpSpPr>
        <p:grpSpPr>
          <a:xfrm>
            <a:off x="9395606" y="1979383"/>
            <a:ext cx="1663700" cy="1194408"/>
            <a:chOff x="6050334" y="5224185"/>
            <a:chExt cx="1663700" cy="11944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BC7EBA-BC1D-8A4A-92FB-62899963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0334" y="5224185"/>
              <a:ext cx="1663700" cy="203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64407C-87FA-3B4C-96B2-7D167697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1717" y="5453393"/>
              <a:ext cx="63500" cy="965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F8DD96-772C-4540-92AB-8F654196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5781" y="5453393"/>
              <a:ext cx="63500" cy="965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C2C3A3-9D86-7F4B-B873-31142F09F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48962" y="5453393"/>
              <a:ext cx="254000" cy="965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E853F2-CD10-9B41-A415-8BEDC700F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75318" y="5465485"/>
              <a:ext cx="50800" cy="2667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809C6-0CA0-8146-85FD-DF15A43EE7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5323" y="4981574"/>
            <a:ext cx="2882900" cy="12827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C8EC4E6-1213-A24A-9A26-21947460FC0C}"/>
              </a:ext>
            </a:extLst>
          </p:cNvPr>
          <p:cNvGrpSpPr/>
          <p:nvPr/>
        </p:nvGrpSpPr>
        <p:grpSpPr>
          <a:xfrm>
            <a:off x="969846" y="4980365"/>
            <a:ext cx="1330455" cy="1288095"/>
            <a:chOff x="773160" y="5202145"/>
            <a:chExt cx="1330455" cy="12880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F8CBD7-1F76-A945-9BDE-292CFB45317F}"/>
                </a:ext>
              </a:extLst>
            </p:cNvPr>
            <p:cNvGrpSpPr/>
            <p:nvPr/>
          </p:nvGrpSpPr>
          <p:grpSpPr>
            <a:xfrm>
              <a:off x="1274627" y="5202145"/>
              <a:ext cx="828988" cy="1288095"/>
              <a:chOff x="6994965" y="3205731"/>
              <a:chExt cx="828988" cy="128809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4825E05-A84C-4D49-8C53-4B9D67897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55734" y="3211126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912C53-1FC1-354F-A0EC-BC278E923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29366" y="3205731"/>
                <a:ext cx="294587" cy="128081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6E93666-4B6E-2E4B-996A-07DCC28A7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94965" y="3210806"/>
                <a:ext cx="292100" cy="12827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13EA9F-1EA4-E440-9E2C-0DE01FAF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3160" y="5536007"/>
              <a:ext cx="435934" cy="18805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4CD227-375D-4047-8997-3709496BD17B}"/>
              </a:ext>
            </a:extLst>
          </p:cNvPr>
          <p:cNvSpPr txBox="1"/>
          <p:nvPr/>
        </p:nvSpPr>
        <p:spPr>
          <a:xfrm>
            <a:off x="1145056" y="4492626"/>
            <a:ext cx="421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Proper Orthogonal Decomposition (POD):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ACDFA0-2D1D-904B-B8E3-D0C72E83E044}"/>
              </a:ext>
            </a:extLst>
          </p:cNvPr>
          <p:cNvSpPr txBox="1"/>
          <p:nvPr/>
        </p:nvSpPr>
        <p:spPr>
          <a:xfrm>
            <a:off x="709474" y="3341522"/>
            <a:ext cx="209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Solve ODE at different design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427FD6-8DA0-7E49-8CDF-E3AD524D9C75}"/>
              </a:ext>
            </a:extLst>
          </p:cNvPr>
          <p:cNvGrpSpPr/>
          <p:nvPr/>
        </p:nvGrpSpPr>
        <p:grpSpPr>
          <a:xfrm>
            <a:off x="366094" y="1348523"/>
            <a:ext cx="5589135" cy="2516219"/>
            <a:chOff x="169408" y="1792427"/>
            <a:chExt cx="5589135" cy="229409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0CA836-0835-924B-B7EF-F78C48744FB6}"/>
                </a:ext>
              </a:extLst>
            </p:cNvPr>
            <p:cNvSpPr/>
            <p:nvPr/>
          </p:nvSpPr>
          <p:spPr>
            <a:xfrm>
              <a:off x="176609" y="1834317"/>
              <a:ext cx="5581934" cy="2252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85038E-4DCC-C141-8C9B-63DDBC513958}"/>
                </a:ext>
              </a:extLst>
            </p:cNvPr>
            <p:cNvSpPr txBox="1"/>
            <p:nvPr/>
          </p:nvSpPr>
          <p:spPr>
            <a:xfrm>
              <a:off x="169408" y="1792427"/>
              <a:ext cx="2194075" cy="42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1. Acquisition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4DAAF-DE05-3B43-9CB8-9FE0E6266686}"/>
              </a:ext>
            </a:extLst>
          </p:cNvPr>
          <p:cNvGrpSpPr/>
          <p:nvPr/>
        </p:nvGrpSpPr>
        <p:grpSpPr>
          <a:xfrm>
            <a:off x="366094" y="3883486"/>
            <a:ext cx="5589135" cy="2543652"/>
            <a:chOff x="169408" y="4105266"/>
            <a:chExt cx="5589135" cy="25017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E2B41F-332C-D843-94DB-4D815FC50477}"/>
                </a:ext>
              </a:extLst>
            </p:cNvPr>
            <p:cNvSpPr/>
            <p:nvPr/>
          </p:nvSpPr>
          <p:spPr>
            <a:xfrm>
              <a:off x="176609" y="4130440"/>
              <a:ext cx="5581934" cy="24765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E89F9E-85B7-764E-A577-39DC6ABB01D6}"/>
                </a:ext>
              </a:extLst>
            </p:cNvPr>
            <p:cNvSpPr txBox="1"/>
            <p:nvPr/>
          </p:nvSpPr>
          <p:spPr>
            <a:xfrm>
              <a:off x="169408" y="4105266"/>
              <a:ext cx="1741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2. Learning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051604-5C13-1147-9068-E51B9BD4AC0B}"/>
              </a:ext>
            </a:extLst>
          </p:cNvPr>
          <p:cNvGrpSpPr/>
          <p:nvPr/>
        </p:nvGrpSpPr>
        <p:grpSpPr>
          <a:xfrm>
            <a:off x="6215998" y="1386792"/>
            <a:ext cx="5589135" cy="5036728"/>
            <a:chOff x="6350453" y="1843255"/>
            <a:chExt cx="5589135" cy="47815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98F57E-A32B-6944-A6DB-127413F939CA}"/>
                </a:ext>
              </a:extLst>
            </p:cNvPr>
            <p:cNvSpPr/>
            <p:nvPr/>
          </p:nvSpPr>
          <p:spPr>
            <a:xfrm>
              <a:off x="6350453" y="1843255"/>
              <a:ext cx="5589135" cy="47815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BC953A-0626-7346-A869-8DA41CA56FFE}"/>
                </a:ext>
              </a:extLst>
            </p:cNvPr>
            <p:cNvSpPr txBox="1"/>
            <p:nvPr/>
          </p:nvSpPr>
          <p:spPr>
            <a:xfrm>
              <a:off x="6373044" y="1865668"/>
              <a:ext cx="5095044" cy="4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3. Projection-Based Reduction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8A6715-0104-9045-8C43-8CA9D3DF8BF7}"/>
              </a:ext>
            </a:extLst>
          </p:cNvPr>
          <p:cNvGrpSpPr/>
          <p:nvPr/>
        </p:nvGrpSpPr>
        <p:grpSpPr>
          <a:xfrm>
            <a:off x="3606861" y="1617456"/>
            <a:ext cx="1821559" cy="1773866"/>
            <a:chOff x="3431947" y="1719493"/>
            <a:chExt cx="1821559" cy="17738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41826E-4434-264E-8738-700982C9FA29}"/>
                </a:ext>
              </a:extLst>
            </p:cNvPr>
            <p:cNvSpPr txBox="1"/>
            <p:nvPr/>
          </p:nvSpPr>
          <p:spPr>
            <a:xfrm>
              <a:off x="3486554" y="1719493"/>
              <a:ext cx="10787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Number of time steps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6030D47-CD87-5C4B-A9DF-ACAFB7C7DEC7}"/>
                </a:ext>
              </a:extLst>
            </p:cNvPr>
            <p:cNvGrpSpPr/>
            <p:nvPr/>
          </p:nvGrpSpPr>
          <p:grpSpPr>
            <a:xfrm>
              <a:off x="3431947" y="2147388"/>
              <a:ext cx="1821559" cy="1345971"/>
              <a:chOff x="3431947" y="2147388"/>
              <a:chExt cx="1821559" cy="134597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2A3B5A-C536-2C49-B0D1-38A1B83E0C63}"/>
                  </a:ext>
                </a:extLst>
              </p:cNvPr>
              <p:cNvSpPr txBox="1"/>
              <p:nvPr/>
            </p:nvSpPr>
            <p:spPr>
              <a:xfrm rot="16200000">
                <a:off x="3016485" y="2662400"/>
                <a:ext cx="1246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Number of State Variables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A4E8510-F103-154A-832F-A4EB57DFD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78404" y="2206892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7F521F6-9B42-0745-B6F4-665E7A7E9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1406" y="2203079"/>
                <a:ext cx="292100" cy="1270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0A17134-13C1-394D-BABF-87FF6BD13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19235" y="2195391"/>
                <a:ext cx="292100" cy="1282700"/>
              </a:xfrm>
              <a:prstGeom prst="rect">
                <a:avLst/>
              </a:prstGeom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3B90BE4-5584-E843-BF06-0584A856E841}"/>
                  </a:ext>
                </a:extLst>
              </p:cNvPr>
              <p:cNvCxnSpPr/>
              <p:nvPr/>
            </p:nvCxnSpPr>
            <p:spPr>
              <a:xfrm>
                <a:off x="3878404" y="2147388"/>
                <a:ext cx="2921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3030ACD-8D3E-3446-89D1-61E8F35F27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6482" y="2210376"/>
                <a:ext cx="0" cy="12787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4F874-DC83-1F41-A223-338EA355428E}"/>
              </a:ext>
            </a:extLst>
          </p:cNvPr>
          <p:cNvGrpSpPr/>
          <p:nvPr/>
        </p:nvGrpSpPr>
        <p:grpSpPr>
          <a:xfrm>
            <a:off x="509755" y="2013866"/>
            <a:ext cx="2654507" cy="1271187"/>
            <a:chOff x="5743106" y="1272423"/>
            <a:chExt cx="2654507" cy="127118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157D173-D8FD-B848-9321-BAD0AE906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33063" y="1445570"/>
              <a:ext cx="1651000" cy="10287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B317EB-12C5-3E48-94A7-758C78727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87451" b="57581"/>
            <a:stretch/>
          </p:blipFill>
          <p:spPr>
            <a:xfrm>
              <a:off x="5748815" y="1272423"/>
              <a:ext cx="431961" cy="60019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84309B5-1191-A24C-B9F1-55ED45B28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35" t="52734" r="87416" b="4847"/>
            <a:stretch/>
          </p:blipFill>
          <p:spPr>
            <a:xfrm>
              <a:off x="5743106" y="1935487"/>
              <a:ext cx="437670" cy="60812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719F60-6119-AE4A-BE1C-7BAA7545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88421" t="54289" r="-970" b="3292"/>
            <a:stretch/>
          </p:blipFill>
          <p:spPr>
            <a:xfrm>
              <a:off x="7942061" y="1597065"/>
              <a:ext cx="455552" cy="63297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67F3F7-5406-A149-A46B-265F310C3684}"/>
                </a:ext>
              </a:extLst>
            </p:cNvPr>
            <p:cNvCxnSpPr>
              <a:stCxn id="47" idx="3"/>
            </p:cNvCxnSpPr>
            <p:nvPr/>
          </p:nvCxnSpPr>
          <p:spPr>
            <a:xfrm>
              <a:off x="6180776" y="1572519"/>
              <a:ext cx="966098" cy="70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398552-E959-4740-8A27-149F41AA76B4}"/>
                </a:ext>
              </a:extLst>
            </p:cNvPr>
            <p:cNvCxnSpPr>
              <a:stCxn id="48" idx="3"/>
            </p:cNvCxnSpPr>
            <p:nvPr/>
          </p:nvCxnSpPr>
          <p:spPr>
            <a:xfrm flipV="1">
              <a:off x="6180776" y="1958620"/>
              <a:ext cx="550501" cy="280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92B4C4-6F24-B444-9B67-95403EE54954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7365075" y="1913550"/>
              <a:ext cx="576986" cy="259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70D9D2-543D-6C42-8BF9-0326FE08103F}"/>
              </a:ext>
            </a:extLst>
          </p:cNvPr>
          <p:cNvSpPr txBox="1"/>
          <p:nvPr/>
        </p:nvSpPr>
        <p:spPr>
          <a:xfrm>
            <a:off x="3606860" y="3448240"/>
            <a:ext cx="209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Save solution data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29032C-A2A6-C64C-AB77-8E9CF00C6126}"/>
              </a:ext>
            </a:extLst>
          </p:cNvPr>
          <p:cNvGrpSpPr/>
          <p:nvPr/>
        </p:nvGrpSpPr>
        <p:grpSpPr>
          <a:xfrm>
            <a:off x="6368399" y="1854296"/>
            <a:ext cx="5269922" cy="1389610"/>
            <a:chOff x="6502854" y="3436483"/>
            <a:chExt cx="5269922" cy="138961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0932DE-73B5-904B-BB68-A36F5AEDAEA8}"/>
                </a:ext>
              </a:extLst>
            </p:cNvPr>
            <p:cNvSpPr txBox="1"/>
            <p:nvPr/>
          </p:nvSpPr>
          <p:spPr>
            <a:xfrm>
              <a:off x="6602340" y="3565860"/>
              <a:ext cx="1747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Reduce the number of unknowns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ECA9EF-B087-8646-9A1C-411C31BB6D2A}"/>
                </a:ext>
              </a:extLst>
            </p:cNvPr>
            <p:cNvSpPr/>
            <p:nvPr/>
          </p:nvSpPr>
          <p:spPr>
            <a:xfrm>
              <a:off x="6502854" y="3436483"/>
              <a:ext cx="5269922" cy="138961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47E4F52-1C3D-374A-BDAA-C1D2AA515099}"/>
              </a:ext>
            </a:extLst>
          </p:cNvPr>
          <p:cNvGrpSpPr/>
          <p:nvPr/>
        </p:nvGrpSpPr>
        <p:grpSpPr>
          <a:xfrm>
            <a:off x="6368399" y="3376053"/>
            <a:ext cx="5269922" cy="1037445"/>
            <a:chOff x="6502854" y="4824395"/>
            <a:chExt cx="5269922" cy="169320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A6C5A8B-7EC0-5143-8E2D-A21A41ED90F8}"/>
                </a:ext>
              </a:extLst>
            </p:cNvPr>
            <p:cNvSpPr txBox="1"/>
            <p:nvPr/>
          </p:nvSpPr>
          <p:spPr>
            <a:xfrm>
              <a:off x="6584130" y="4889676"/>
              <a:ext cx="1553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Perform </a:t>
              </a:r>
              <a:r>
                <a:rPr lang="en-US" dirty="0" err="1"/>
                <a:t>Galerkin</a:t>
              </a:r>
              <a:r>
                <a:rPr lang="en-US" dirty="0"/>
                <a:t> projection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8398AA-A3AC-A645-B631-FBBBCA46EAA0}"/>
                </a:ext>
              </a:extLst>
            </p:cNvPr>
            <p:cNvSpPr/>
            <p:nvPr/>
          </p:nvSpPr>
          <p:spPr>
            <a:xfrm>
              <a:off x="6502854" y="4824395"/>
              <a:ext cx="5269922" cy="169320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28919" y="3446180"/>
                <a:ext cx="3768334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919" y="3446180"/>
                <a:ext cx="3768334" cy="524182"/>
              </a:xfrm>
              <a:prstGeom prst="rect">
                <a:avLst/>
              </a:prstGeom>
              <a:blipFill>
                <a:blip r:embed="rId16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id="{518398AA-A3AC-A645-B631-FBBBCA46EAA0}"/>
              </a:ext>
            </a:extLst>
          </p:cNvPr>
          <p:cNvSpPr/>
          <p:nvPr/>
        </p:nvSpPr>
        <p:spPr>
          <a:xfrm>
            <a:off x="6368399" y="4565898"/>
            <a:ext cx="5269922" cy="17343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A6C5A8B-7EC0-5143-8E2D-A21A41ED90F8}"/>
              </a:ext>
            </a:extLst>
          </p:cNvPr>
          <p:cNvSpPr txBox="1"/>
          <p:nvPr/>
        </p:nvSpPr>
        <p:spPr>
          <a:xfrm>
            <a:off x="6408266" y="4589464"/>
            <a:ext cx="1785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Hyper-reduce nonlinear terms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6A00F36-9C40-F445-94D9-57D4913D50C3}"/>
              </a:ext>
            </a:extLst>
          </p:cNvPr>
          <p:cNvGrpSpPr/>
          <p:nvPr/>
        </p:nvGrpSpPr>
        <p:grpSpPr>
          <a:xfrm>
            <a:off x="10342040" y="5107414"/>
            <a:ext cx="990547" cy="1192836"/>
            <a:chOff x="10442220" y="5268011"/>
            <a:chExt cx="990547" cy="1192836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FA1DE02-8A6B-D341-BD27-92F2A2CC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42220" y="5350292"/>
              <a:ext cx="69389" cy="10547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A9F98B2-2FFA-9D45-B373-4CBCA8E07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557387" y="5329804"/>
              <a:ext cx="117961" cy="1131043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5E330464-557A-824E-8A9B-BDC9C9C57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78836" y="5345362"/>
              <a:ext cx="291434" cy="1054715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48C4376-0654-334E-9A08-4DCCC24D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993900" y="5345362"/>
              <a:ext cx="69389" cy="291434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C56761B-27F5-B446-92FE-C61F197D5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213735" y="5345362"/>
              <a:ext cx="69389" cy="222045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215BF6C-761C-F74A-B55A-714C50A36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335622" y="5268011"/>
              <a:ext cx="97145" cy="1124104"/>
            </a:xfrm>
            <a:prstGeom prst="rect">
              <a:avLst/>
            </a:prstGeom>
          </p:spPr>
        </p:pic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5D3D39F7-3DB6-9A41-820E-77EAD74F5E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11330" y="5193585"/>
            <a:ext cx="1054714" cy="39551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AB5055-F37E-5248-8315-01A41201F5F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45509" y="5274971"/>
            <a:ext cx="62450" cy="964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7912251" y="4656791"/>
                <a:ext cx="34210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𝜱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 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𝜱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251" y="4656791"/>
                <a:ext cx="3421065" cy="369332"/>
              </a:xfrm>
              <a:prstGeom prst="rect">
                <a:avLst/>
              </a:prstGeom>
              <a:blipFill>
                <a:blip r:embed="rId24"/>
                <a:stretch>
                  <a:fillRect t="-5000" r="-730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" name="Picture 109">
            <a:extLst>
              <a:ext uri="{FF2B5EF4-FFF2-40B4-BE49-F238E27FC236}">
                <a16:creationId xmlns:a16="http://schemas.microsoft.com/office/drawing/2014/main" id="{AD7C3F2D-761B-4EFB-BFE2-6B0FCD17F44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77384" y="5477453"/>
            <a:ext cx="1012486" cy="586044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BC5B393-D193-48D4-A675-EA894C0F1C6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44630" y="5422239"/>
            <a:ext cx="1027448" cy="586044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BF4BA7D5-D11D-4283-A433-CFBA9DD44E3D}"/>
              </a:ext>
            </a:extLst>
          </p:cNvPr>
          <p:cNvSpPr txBox="1"/>
          <p:nvPr/>
        </p:nvSpPr>
        <p:spPr>
          <a:xfrm>
            <a:off x="6443184" y="6051154"/>
            <a:ext cx="236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Hyper-reduction/sample mesh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1E16D1-2E19-44C4-ACAE-B753327D3E13}"/>
                  </a:ext>
                </a:extLst>
              </p:cNvPr>
              <p:cNvSpPr txBox="1"/>
              <p:nvPr/>
            </p:nvSpPr>
            <p:spPr>
              <a:xfrm>
                <a:off x="9085278" y="1873157"/>
                <a:ext cx="21596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1E16D1-2E19-44C4-ACAE-B753327D3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278" y="1873157"/>
                <a:ext cx="2159626" cy="338554"/>
              </a:xfrm>
              <a:prstGeom prst="rect">
                <a:avLst/>
              </a:prstGeom>
              <a:blipFill>
                <a:blip r:embed="rId27"/>
                <a:stretch>
                  <a:fillRect r="-28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EA48AC1-C87D-4C42-B1D0-14C960404C81}"/>
              </a:ext>
            </a:extLst>
          </p:cNvPr>
          <p:cNvSpPr txBox="1"/>
          <p:nvPr/>
        </p:nvSpPr>
        <p:spPr>
          <a:xfrm>
            <a:off x="1327800" y="6454794"/>
            <a:ext cx="10004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ROM = projection-based Reduced Order Model                                HROM = Hyper-reduced ROM    </a:t>
            </a:r>
          </a:p>
        </p:txBody>
      </p:sp>
    </p:spTree>
    <p:extLst>
      <p:ext uri="{BB962C8B-B14F-4D97-AF65-F5344CB8AC3E}">
        <p14:creationId xmlns:p14="http://schemas.microsoft.com/office/powerpoint/2010/main" val="197735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Projection-Based Model Order Reduction via the POD/LSPG* Method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36" indent="-91436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Full Order Model (FOM):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  <a:blipFill>
                <a:blip r:embed="rId3"/>
                <a:stretch>
                  <a:fillRect l="-1736" t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D88858CE-E89A-384E-AE31-01332057A311}"/>
              </a:ext>
            </a:extLst>
          </p:cNvPr>
          <p:cNvSpPr/>
          <p:nvPr/>
        </p:nvSpPr>
        <p:spPr>
          <a:xfrm>
            <a:off x="3250113" y="2534893"/>
            <a:ext cx="306616" cy="307777"/>
          </a:xfrm>
          <a:prstGeom prst="rightArrow">
            <a:avLst>
              <a:gd name="adj1" fmla="val 50000"/>
              <a:gd name="adj2" fmla="val 482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809C6-0CA0-8146-85FD-DF15A43E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323" y="4981574"/>
            <a:ext cx="2882900" cy="12827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C8EC4E6-1213-A24A-9A26-21947460FC0C}"/>
              </a:ext>
            </a:extLst>
          </p:cNvPr>
          <p:cNvGrpSpPr/>
          <p:nvPr/>
        </p:nvGrpSpPr>
        <p:grpSpPr>
          <a:xfrm>
            <a:off x="969846" y="4980365"/>
            <a:ext cx="1330455" cy="1288095"/>
            <a:chOff x="773160" y="5202145"/>
            <a:chExt cx="1330455" cy="12880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F8CBD7-1F76-A945-9BDE-292CFB45317F}"/>
                </a:ext>
              </a:extLst>
            </p:cNvPr>
            <p:cNvGrpSpPr/>
            <p:nvPr/>
          </p:nvGrpSpPr>
          <p:grpSpPr>
            <a:xfrm>
              <a:off x="1274627" y="5202145"/>
              <a:ext cx="828988" cy="1288095"/>
              <a:chOff x="6994965" y="3205731"/>
              <a:chExt cx="828988" cy="128809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4825E05-A84C-4D49-8C53-4B9D67897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5734" y="3211126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912C53-1FC1-354F-A0EC-BC278E923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9366" y="3205731"/>
                <a:ext cx="294587" cy="128081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6E93666-4B6E-2E4B-996A-07DCC28A7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4965" y="3210806"/>
                <a:ext cx="292100" cy="12827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13EA9F-1EA4-E440-9E2C-0DE01FAF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3160" y="5536007"/>
              <a:ext cx="435934" cy="18805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4CD227-375D-4047-8997-3709496BD17B}"/>
              </a:ext>
            </a:extLst>
          </p:cNvPr>
          <p:cNvSpPr txBox="1"/>
          <p:nvPr/>
        </p:nvSpPr>
        <p:spPr>
          <a:xfrm>
            <a:off x="1145056" y="4492626"/>
            <a:ext cx="421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Proper Orthogonal Decomposition (POD):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ACDFA0-2D1D-904B-B8E3-D0C72E83E044}"/>
              </a:ext>
            </a:extLst>
          </p:cNvPr>
          <p:cNvSpPr txBox="1"/>
          <p:nvPr/>
        </p:nvSpPr>
        <p:spPr>
          <a:xfrm>
            <a:off x="709474" y="3341522"/>
            <a:ext cx="209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Solve ODE at different design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427FD6-8DA0-7E49-8CDF-E3AD524D9C75}"/>
              </a:ext>
            </a:extLst>
          </p:cNvPr>
          <p:cNvGrpSpPr/>
          <p:nvPr/>
        </p:nvGrpSpPr>
        <p:grpSpPr>
          <a:xfrm>
            <a:off x="366094" y="1348523"/>
            <a:ext cx="5589135" cy="2516219"/>
            <a:chOff x="169408" y="1792427"/>
            <a:chExt cx="5589135" cy="229409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0CA836-0835-924B-B7EF-F78C48744FB6}"/>
                </a:ext>
              </a:extLst>
            </p:cNvPr>
            <p:cNvSpPr/>
            <p:nvPr/>
          </p:nvSpPr>
          <p:spPr>
            <a:xfrm>
              <a:off x="176609" y="1834317"/>
              <a:ext cx="5581934" cy="2252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85038E-4DCC-C141-8C9B-63DDBC513958}"/>
                </a:ext>
              </a:extLst>
            </p:cNvPr>
            <p:cNvSpPr txBox="1"/>
            <p:nvPr/>
          </p:nvSpPr>
          <p:spPr>
            <a:xfrm>
              <a:off x="169408" y="1792427"/>
              <a:ext cx="2194075" cy="42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1. Acquisition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4DAAF-DE05-3B43-9CB8-9FE0E6266686}"/>
              </a:ext>
            </a:extLst>
          </p:cNvPr>
          <p:cNvGrpSpPr/>
          <p:nvPr/>
        </p:nvGrpSpPr>
        <p:grpSpPr>
          <a:xfrm>
            <a:off x="366094" y="3883486"/>
            <a:ext cx="5589135" cy="2543652"/>
            <a:chOff x="169408" y="4105266"/>
            <a:chExt cx="5589135" cy="25017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E2B41F-332C-D843-94DB-4D815FC50477}"/>
                </a:ext>
              </a:extLst>
            </p:cNvPr>
            <p:cNvSpPr/>
            <p:nvPr/>
          </p:nvSpPr>
          <p:spPr>
            <a:xfrm>
              <a:off x="176609" y="4130440"/>
              <a:ext cx="5581934" cy="24765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E89F9E-85B7-764E-A577-39DC6ABB01D6}"/>
                </a:ext>
              </a:extLst>
            </p:cNvPr>
            <p:cNvSpPr txBox="1"/>
            <p:nvPr/>
          </p:nvSpPr>
          <p:spPr>
            <a:xfrm>
              <a:off x="169408" y="4105266"/>
              <a:ext cx="1741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2. Learning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051604-5C13-1147-9068-E51B9BD4AC0B}"/>
              </a:ext>
            </a:extLst>
          </p:cNvPr>
          <p:cNvGrpSpPr/>
          <p:nvPr/>
        </p:nvGrpSpPr>
        <p:grpSpPr>
          <a:xfrm>
            <a:off x="6215998" y="1386792"/>
            <a:ext cx="5589135" cy="5036728"/>
            <a:chOff x="6350453" y="1843255"/>
            <a:chExt cx="5589135" cy="47815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98F57E-A32B-6944-A6DB-127413F939CA}"/>
                </a:ext>
              </a:extLst>
            </p:cNvPr>
            <p:cNvSpPr/>
            <p:nvPr/>
          </p:nvSpPr>
          <p:spPr>
            <a:xfrm>
              <a:off x="6350453" y="1843255"/>
              <a:ext cx="5589135" cy="47815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BC953A-0626-7346-A869-8DA41CA56FFE}"/>
                </a:ext>
              </a:extLst>
            </p:cNvPr>
            <p:cNvSpPr txBox="1"/>
            <p:nvPr/>
          </p:nvSpPr>
          <p:spPr>
            <a:xfrm>
              <a:off x="6373044" y="1865668"/>
              <a:ext cx="5095044" cy="4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3. Projection-Based Reduction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8A6715-0104-9045-8C43-8CA9D3DF8BF7}"/>
              </a:ext>
            </a:extLst>
          </p:cNvPr>
          <p:cNvGrpSpPr/>
          <p:nvPr/>
        </p:nvGrpSpPr>
        <p:grpSpPr>
          <a:xfrm>
            <a:off x="3606861" y="1617456"/>
            <a:ext cx="1821559" cy="1773866"/>
            <a:chOff x="3431947" y="1719493"/>
            <a:chExt cx="1821559" cy="17738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41826E-4434-264E-8738-700982C9FA29}"/>
                </a:ext>
              </a:extLst>
            </p:cNvPr>
            <p:cNvSpPr txBox="1"/>
            <p:nvPr/>
          </p:nvSpPr>
          <p:spPr>
            <a:xfrm>
              <a:off x="3486554" y="1719493"/>
              <a:ext cx="10787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Number of time steps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6030D47-CD87-5C4B-A9DF-ACAFB7C7DEC7}"/>
                </a:ext>
              </a:extLst>
            </p:cNvPr>
            <p:cNvGrpSpPr/>
            <p:nvPr/>
          </p:nvGrpSpPr>
          <p:grpSpPr>
            <a:xfrm>
              <a:off x="3431947" y="2147388"/>
              <a:ext cx="1821559" cy="1345971"/>
              <a:chOff x="3431947" y="2147388"/>
              <a:chExt cx="1821559" cy="134597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2A3B5A-C536-2C49-B0D1-38A1B83E0C63}"/>
                  </a:ext>
                </a:extLst>
              </p:cNvPr>
              <p:cNvSpPr txBox="1"/>
              <p:nvPr/>
            </p:nvSpPr>
            <p:spPr>
              <a:xfrm rot="16200000">
                <a:off x="3016485" y="2662400"/>
                <a:ext cx="1246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Number of State Variables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A4E8510-F103-154A-832F-A4EB57DFD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8404" y="2206892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7F521F6-9B42-0745-B6F4-665E7A7E9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1406" y="2203079"/>
                <a:ext cx="292100" cy="1270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0A17134-13C1-394D-BABF-87FF6BD13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9235" y="2195391"/>
                <a:ext cx="292100" cy="1282700"/>
              </a:xfrm>
              <a:prstGeom prst="rect">
                <a:avLst/>
              </a:prstGeom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3B90BE4-5584-E843-BF06-0584A856E841}"/>
                  </a:ext>
                </a:extLst>
              </p:cNvPr>
              <p:cNvCxnSpPr/>
              <p:nvPr/>
            </p:nvCxnSpPr>
            <p:spPr>
              <a:xfrm>
                <a:off x="3878404" y="2147388"/>
                <a:ext cx="2921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3030ACD-8D3E-3446-89D1-61E8F35F27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6482" y="2210376"/>
                <a:ext cx="0" cy="12787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4F874-DC83-1F41-A223-338EA355428E}"/>
              </a:ext>
            </a:extLst>
          </p:cNvPr>
          <p:cNvGrpSpPr/>
          <p:nvPr/>
        </p:nvGrpSpPr>
        <p:grpSpPr>
          <a:xfrm>
            <a:off x="509755" y="2013866"/>
            <a:ext cx="2654507" cy="1271187"/>
            <a:chOff x="5743106" y="1272423"/>
            <a:chExt cx="2654507" cy="127118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157D173-D8FD-B848-9321-BAD0AE906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33063" y="1445570"/>
              <a:ext cx="1651000" cy="10287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B317EB-12C5-3E48-94A7-758C78727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87451" b="57581"/>
            <a:stretch/>
          </p:blipFill>
          <p:spPr>
            <a:xfrm>
              <a:off x="5748815" y="1272423"/>
              <a:ext cx="431961" cy="60019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84309B5-1191-A24C-B9F1-55ED45B28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" t="52734" r="87416" b="4847"/>
            <a:stretch/>
          </p:blipFill>
          <p:spPr>
            <a:xfrm>
              <a:off x="5743106" y="1935487"/>
              <a:ext cx="437670" cy="60812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719F60-6119-AE4A-BE1C-7BAA7545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8421" t="54289" r="-970" b="3292"/>
            <a:stretch/>
          </p:blipFill>
          <p:spPr>
            <a:xfrm>
              <a:off x="7942061" y="1597065"/>
              <a:ext cx="455552" cy="63297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67F3F7-5406-A149-A46B-265F310C3684}"/>
                </a:ext>
              </a:extLst>
            </p:cNvPr>
            <p:cNvCxnSpPr>
              <a:stCxn id="47" idx="3"/>
            </p:cNvCxnSpPr>
            <p:nvPr/>
          </p:nvCxnSpPr>
          <p:spPr>
            <a:xfrm>
              <a:off x="6180776" y="1572519"/>
              <a:ext cx="966098" cy="70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398552-E959-4740-8A27-149F41AA76B4}"/>
                </a:ext>
              </a:extLst>
            </p:cNvPr>
            <p:cNvCxnSpPr>
              <a:stCxn id="48" idx="3"/>
            </p:cNvCxnSpPr>
            <p:nvPr/>
          </p:nvCxnSpPr>
          <p:spPr>
            <a:xfrm flipV="1">
              <a:off x="6180776" y="1958620"/>
              <a:ext cx="550501" cy="280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92B4C4-6F24-B444-9B67-95403EE54954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7365075" y="1913550"/>
              <a:ext cx="576986" cy="259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70D9D2-543D-6C42-8BF9-0326FE08103F}"/>
              </a:ext>
            </a:extLst>
          </p:cNvPr>
          <p:cNvSpPr txBox="1"/>
          <p:nvPr/>
        </p:nvSpPr>
        <p:spPr>
          <a:xfrm>
            <a:off x="3606860" y="3448240"/>
            <a:ext cx="209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Save solution data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CECA9EF-B087-8646-9A1C-411C31BB6D2A}"/>
              </a:ext>
            </a:extLst>
          </p:cNvPr>
          <p:cNvSpPr/>
          <p:nvPr/>
        </p:nvSpPr>
        <p:spPr>
          <a:xfrm>
            <a:off x="6368399" y="1898248"/>
            <a:ext cx="5269922" cy="11108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48AC1-C87D-4C42-B1D0-14C960404C81}"/>
              </a:ext>
            </a:extLst>
          </p:cNvPr>
          <p:cNvSpPr txBox="1"/>
          <p:nvPr/>
        </p:nvSpPr>
        <p:spPr>
          <a:xfrm>
            <a:off x="1327800" y="6454794"/>
            <a:ext cx="10004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ROM = projection-based Reduced Order Model                                HROM = Hyper-reduced ROM    </a:t>
            </a:r>
          </a:p>
        </p:txBody>
      </p:sp>
      <p:sp>
        <p:nvSpPr>
          <p:cNvPr id="75" name="Down Arrow 27">
            <a:extLst>
              <a:ext uri="{FF2B5EF4-FFF2-40B4-BE49-F238E27FC236}">
                <a16:creationId xmlns:a16="http://schemas.microsoft.com/office/drawing/2014/main" id="{1D18F95F-3CB3-4860-B8EA-FC0788F4CCAB}"/>
              </a:ext>
            </a:extLst>
          </p:cNvPr>
          <p:cNvSpPr/>
          <p:nvPr/>
        </p:nvSpPr>
        <p:spPr>
          <a:xfrm>
            <a:off x="9303192" y="2437765"/>
            <a:ext cx="116941" cy="19603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93D7AC8-6F81-4C48-8568-3CDDD5FFFC73}"/>
              </a:ext>
            </a:extLst>
          </p:cNvPr>
          <p:cNvSpPr txBox="1"/>
          <p:nvPr/>
        </p:nvSpPr>
        <p:spPr>
          <a:xfrm>
            <a:off x="6519548" y="1989762"/>
            <a:ext cx="1736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Choose ODE temporal discretization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62796F-C33D-45E9-A31D-214437B1311E}"/>
              </a:ext>
            </a:extLst>
          </p:cNvPr>
          <p:cNvGrpSpPr/>
          <p:nvPr/>
        </p:nvGrpSpPr>
        <p:grpSpPr>
          <a:xfrm>
            <a:off x="9392955" y="3251896"/>
            <a:ext cx="1663700" cy="1194408"/>
            <a:chOff x="6050334" y="5224185"/>
            <a:chExt cx="1663700" cy="119440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E961AD5-B8E6-4391-985F-BEE61E05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50334" y="5224185"/>
              <a:ext cx="1663700" cy="2032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DA5BD12-86BE-4F16-9B79-BA6414C34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81717" y="5453393"/>
              <a:ext cx="63500" cy="9652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681D852-EA33-492C-AF86-ACB3BF60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25781" y="5453393"/>
              <a:ext cx="63500" cy="9652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1F7828B-30AC-4008-B2F9-71377DBE3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48962" y="5453393"/>
              <a:ext cx="254000" cy="9652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472E159-1EF7-4933-AFE4-468A27EC5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75318" y="5465485"/>
              <a:ext cx="50800" cy="2667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3966D84-D46E-46FD-9326-BC10F04C9966}"/>
              </a:ext>
            </a:extLst>
          </p:cNvPr>
          <p:cNvGrpSpPr/>
          <p:nvPr/>
        </p:nvGrpSpPr>
        <p:grpSpPr>
          <a:xfrm>
            <a:off x="6365748" y="3126809"/>
            <a:ext cx="5269922" cy="1389610"/>
            <a:chOff x="6502854" y="3436483"/>
            <a:chExt cx="5269922" cy="138961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2732112-A29C-408F-833B-EBA90CE93365}"/>
                </a:ext>
              </a:extLst>
            </p:cNvPr>
            <p:cNvSpPr txBox="1"/>
            <p:nvPr/>
          </p:nvSpPr>
          <p:spPr>
            <a:xfrm>
              <a:off x="6777913" y="3622898"/>
              <a:ext cx="1747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Reduce the number of unknowns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B8B69E-D07E-4A2F-9DFD-93E8BC294AA6}"/>
                </a:ext>
              </a:extLst>
            </p:cNvPr>
            <p:cNvSpPr/>
            <p:nvPr/>
          </p:nvSpPr>
          <p:spPr>
            <a:xfrm>
              <a:off x="6502854" y="3436483"/>
              <a:ext cx="5269922" cy="138961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7DAAD80-755F-4352-B8B7-4BA0561319A6}"/>
                  </a:ext>
                </a:extLst>
              </p:cNvPr>
              <p:cNvSpPr txBox="1"/>
              <p:nvPr/>
            </p:nvSpPr>
            <p:spPr>
              <a:xfrm>
                <a:off x="9082627" y="3145670"/>
                <a:ext cx="21596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7DAAD80-755F-4352-B8B7-4BA056131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627" y="3145670"/>
                <a:ext cx="2159626" cy="338554"/>
              </a:xfrm>
              <a:prstGeom prst="rect">
                <a:avLst/>
              </a:prstGeom>
              <a:blipFill>
                <a:blip r:embed="rId16"/>
                <a:stretch>
                  <a:fillRect r="-28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5DC6EDF3-5415-427E-A4E4-5E733630AA58}"/>
              </a:ext>
            </a:extLst>
          </p:cNvPr>
          <p:cNvSpPr txBox="1"/>
          <p:nvPr/>
        </p:nvSpPr>
        <p:spPr>
          <a:xfrm>
            <a:off x="6291572" y="4742520"/>
            <a:ext cx="191588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Minimize residual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3DC816-EBF4-40AB-BC4B-9E804C82AD6D}"/>
              </a:ext>
            </a:extLst>
          </p:cNvPr>
          <p:cNvGrpSpPr/>
          <p:nvPr/>
        </p:nvGrpSpPr>
        <p:grpSpPr>
          <a:xfrm>
            <a:off x="8110370" y="4803614"/>
            <a:ext cx="3333342" cy="312251"/>
            <a:chOff x="5314950" y="3143250"/>
            <a:chExt cx="6100880" cy="571500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DF51529-2BFE-40AA-86DD-DE6C6C99D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14950" y="3143250"/>
              <a:ext cx="1562100" cy="5715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9319BA8-506C-43DD-99B1-E57F9EAF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274744" y="3143250"/>
              <a:ext cx="457200" cy="4191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754362E-8AC0-41A3-A88E-CBC1964C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773653" y="3200400"/>
              <a:ext cx="266700" cy="3048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BAB864B-CCFC-4E89-AD29-D248F9BA9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247430" y="3143250"/>
              <a:ext cx="1168400" cy="419100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9FCD5CA-1575-4C0B-876F-E7CE85215C3B}"/>
              </a:ext>
            </a:extLst>
          </p:cNvPr>
          <p:cNvGrpSpPr/>
          <p:nvPr/>
        </p:nvGrpSpPr>
        <p:grpSpPr>
          <a:xfrm>
            <a:off x="8871366" y="5003893"/>
            <a:ext cx="2573368" cy="1192836"/>
            <a:chOff x="9039190" y="5268011"/>
            <a:chExt cx="2573368" cy="119283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392DD19A-873A-4650-9C78-C53A37F5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039190" y="5345362"/>
              <a:ext cx="83267" cy="1054715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ABFFFE06-40CA-45A1-86F6-EA57F7B4B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42220" y="5350292"/>
              <a:ext cx="69389" cy="1054715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D0DF7F3-4396-4163-89BB-815817E0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557387" y="5329804"/>
              <a:ext cx="117961" cy="1131043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5F24B3E2-C59A-477D-9695-2B1E92BAF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78836" y="5345362"/>
              <a:ext cx="291434" cy="1054715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A75A3917-01D6-4406-A59E-1C39F941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993900" y="5345362"/>
              <a:ext cx="69389" cy="291434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659EC43-CFA1-4D74-90C2-1958B230D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213735" y="5345362"/>
              <a:ext cx="69389" cy="22204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630443EA-CD52-4CD9-8FD9-15416039E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335622" y="5268011"/>
              <a:ext cx="97145" cy="1124104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CFA5342B-D37B-47DF-AC37-B80CE7087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435652" y="5345362"/>
              <a:ext cx="83267" cy="1054715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15CEFA9-6FA0-413A-A12A-09D8E992C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515413" y="6225143"/>
              <a:ext cx="97145" cy="180412"/>
            </a:xfrm>
            <a:prstGeom prst="rect">
              <a:avLst/>
            </a:prstGeom>
          </p:spPr>
        </p:pic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6D66C928-6BDC-4397-A630-283AC212F7B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27054" y="5071594"/>
            <a:ext cx="87622" cy="201015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5C3F0F74-94E4-42EA-BB44-6AFBE9FADCE1}"/>
              </a:ext>
            </a:extLst>
          </p:cNvPr>
          <p:cNvSpPr/>
          <p:nvPr/>
        </p:nvSpPr>
        <p:spPr>
          <a:xfrm>
            <a:off x="9010254" y="5471208"/>
            <a:ext cx="1085373" cy="66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248AC617-2291-4AE6-908A-1E5848B529D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73975" y="4803614"/>
            <a:ext cx="145717" cy="166534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981AE09-E79C-4B0E-85AC-8D88D1053AA4}"/>
              </a:ext>
            </a:extLst>
          </p:cNvPr>
          <p:cNvGrpSpPr/>
          <p:nvPr/>
        </p:nvGrpSpPr>
        <p:grpSpPr>
          <a:xfrm>
            <a:off x="9010254" y="5081244"/>
            <a:ext cx="1330061" cy="1054715"/>
            <a:chOff x="6978851" y="3666022"/>
            <a:chExt cx="2434357" cy="193040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7A11B9DE-C229-4008-AFE3-E9257F98D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978851" y="3666022"/>
              <a:ext cx="1930400" cy="7239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2A7A67B-91C8-4C53-A6A4-A0B4CE4A7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298908" y="3831122"/>
              <a:ext cx="114300" cy="1765300"/>
            </a:xfrm>
            <a:prstGeom prst="rect">
              <a:avLst/>
            </a:prstGeom>
          </p:spPr>
        </p:pic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2AEBD5D-BC8C-4D61-88B4-CFC538D8AAF9}"/>
              </a:ext>
            </a:extLst>
          </p:cNvPr>
          <p:cNvSpPr/>
          <p:nvPr/>
        </p:nvSpPr>
        <p:spPr>
          <a:xfrm>
            <a:off x="6368399" y="4622644"/>
            <a:ext cx="5269922" cy="167760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05D-7751-4524-BDEC-999A75A91CD3}"/>
                  </a:ext>
                </a:extLst>
              </p:cNvPr>
              <p:cNvSpPr txBox="1"/>
              <p:nvPr/>
            </p:nvSpPr>
            <p:spPr>
              <a:xfrm>
                <a:off x="8620496" y="1908744"/>
                <a:ext cx="1725587" cy="5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05D-7751-4524-BDEC-999A75A91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496" y="1908744"/>
                <a:ext cx="1725587" cy="530658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A4ACB-B473-4551-9D83-4F6B087497DE}"/>
                  </a:ext>
                </a:extLst>
              </p:cNvPr>
              <p:cNvSpPr txBox="1"/>
              <p:nvPr/>
            </p:nvSpPr>
            <p:spPr>
              <a:xfrm>
                <a:off x="8343051" y="2659807"/>
                <a:ext cx="300804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 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A4ACB-B473-4551-9D83-4F6B08749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051" y="2659807"/>
                <a:ext cx="3008044" cy="323165"/>
              </a:xfrm>
              <a:prstGeom prst="rect">
                <a:avLst/>
              </a:prstGeom>
              <a:blipFill>
                <a:blip r:embed="rId3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B9EC43-0F5C-4602-B1B5-C0BB3CCBFB43}"/>
                  </a:ext>
                </a:extLst>
              </p:cNvPr>
              <p:cNvSpPr txBox="1"/>
              <p:nvPr/>
            </p:nvSpPr>
            <p:spPr>
              <a:xfrm>
                <a:off x="9361266" y="4694362"/>
                <a:ext cx="19065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B9EC43-0F5C-4602-B1B5-C0BB3CCBF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266" y="4694362"/>
                <a:ext cx="1906562" cy="338554"/>
              </a:xfrm>
              <a:prstGeom prst="rect">
                <a:avLst/>
              </a:prstGeom>
              <a:blipFill>
                <a:blip r:embed="rId34"/>
                <a:stretch>
                  <a:fillRect r="-320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9" name="Picture 128">
            <a:extLst>
              <a:ext uri="{FF2B5EF4-FFF2-40B4-BE49-F238E27FC236}">
                <a16:creationId xmlns:a16="http://schemas.microsoft.com/office/drawing/2014/main" id="{654C28B0-D2B7-41C1-A2E2-6085D206EEB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477384" y="5477453"/>
            <a:ext cx="1012486" cy="58604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F3492788-187D-4D48-B53F-375D2D8ECC0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44630" y="5422239"/>
            <a:ext cx="1027448" cy="586044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256BB5A4-B4A5-45D2-A979-2DA6C6E7CB5A}"/>
              </a:ext>
            </a:extLst>
          </p:cNvPr>
          <p:cNvSpPr txBox="1"/>
          <p:nvPr/>
        </p:nvSpPr>
        <p:spPr>
          <a:xfrm>
            <a:off x="6443184" y="6051154"/>
            <a:ext cx="236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Hyper-reduction/sample mesh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C7956-C186-4A60-99D2-8718A7F20ACA}"/>
              </a:ext>
            </a:extLst>
          </p:cNvPr>
          <p:cNvSpPr txBox="1"/>
          <p:nvPr/>
        </p:nvSpPr>
        <p:spPr>
          <a:xfrm>
            <a:off x="8672078" y="1012971"/>
            <a:ext cx="3098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Least-Squares Petrov-</a:t>
            </a:r>
            <a:r>
              <a:rPr lang="en-US" sz="1600" dirty="0" err="1"/>
              <a:t>Galerkin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79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35101"/>
            <a:ext cx="11180795" cy="570225"/>
          </a:xfrm>
        </p:spPr>
        <p:txBody>
          <a:bodyPr/>
          <a:lstStyle/>
          <a:p>
            <a:r>
              <a:rPr lang="en-US" dirty="0"/>
              <a:t>Schwarz Extensions to FOM-ROM and </a:t>
            </a:r>
            <a:r>
              <a:rPr lang="en-US" dirty="0" smtClean="0"/>
              <a:t>(H)ROM-(H)ROM </a:t>
            </a:r>
            <a:r>
              <a:rPr lang="en-US" dirty="0"/>
              <a:t>Couplings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5203" y="784265"/>
                <a:ext cx="118262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Enforcement of Dirichlet boundary conditions (DBCs) in ROM at indices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Dir</m:t>
                        </m:r>
                      </m:sub>
                    </m:sSub>
                  </m:oMath>
                </a14:m>
                <a:endParaRPr lang="en-US" sz="20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Method I in [</a:t>
                </a:r>
                <a:r>
                  <a:rPr lang="en-US" sz="2000" dirty="0" err="1"/>
                  <a:t>Gunzburger</a:t>
                </a:r>
                <a:r>
                  <a:rPr lang="en-US" sz="2000" dirty="0"/>
                  <a:t> </a:t>
                </a:r>
                <a:r>
                  <a:rPr lang="en-US" sz="2000" i="1" dirty="0"/>
                  <a:t>et al. </a:t>
                </a:r>
                <a:r>
                  <a:rPr lang="en-US" sz="2000" dirty="0"/>
                  <a:t>2007] is employed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3" y="784265"/>
                <a:ext cx="11826240" cy="1200329"/>
              </a:xfrm>
              <a:prstGeom prst="rect">
                <a:avLst/>
              </a:prstGeom>
              <a:blipFill>
                <a:blip r:embed="rId3"/>
                <a:stretch>
                  <a:fillRect l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C1C30D-2C1A-4749-9201-3D68FFC632A8}"/>
                  </a:ext>
                </a:extLst>
              </p:cNvPr>
              <p:cNvSpPr txBox="1"/>
              <p:nvPr/>
            </p:nvSpPr>
            <p:spPr>
              <a:xfrm>
                <a:off x="2033659" y="1707660"/>
                <a:ext cx="6552076" cy="661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acc>
                      <m:accPr>
                        <m:chr m:val="̂"/>
                        <m:ctrlP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acc>
                      <m:accPr>
                        <m:chr m:val="̂"/>
                        <m:ctrl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acc>
                      <m:accPr>
                        <m:chr m:val="̂"/>
                        <m:ctrl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C1C30D-2C1A-4749-9201-3D68FFC63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659" y="1707660"/>
                <a:ext cx="6552076" cy="661335"/>
              </a:xfrm>
              <a:prstGeom prst="rect">
                <a:avLst/>
              </a:prstGeom>
              <a:blipFill>
                <a:blip r:embed="rId4"/>
                <a:stretch>
                  <a:fillRect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D5ADED-B17D-4E83-B573-A41959750E9A}"/>
                  </a:ext>
                </a:extLst>
              </p:cNvPr>
              <p:cNvSpPr txBox="1"/>
              <p:nvPr/>
            </p:nvSpPr>
            <p:spPr>
              <a:xfrm>
                <a:off x="501593" y="2092880"/>
                <a:ext cx="9656748" cy="714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POD modes made to satisfy homogeneous DBCs: 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: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400" b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BCs imposed by modifying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dirty="0"/>
                  <a:t>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D5ADED-B17D-4E83-B573-A41959750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93" y="2092880"/>
                <a:ext cx="9656748" cy="714170"/>
              </a:xfrm>
              <a:prstGeom prst="rect">
                <a:avLst/>
              </a:prstGeom>
              <a:blipFill>
                <a:blip r:embed="rId5"/>
                <a:stretch>
                  <a:fillRect l="-379" t="-512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D314EA-AC6D-484E-8A39-EDE7632F768E}"/>
                  </a:ext>
                </a:extLst>
              </p:cNvPr>
              <p:cNvSpPr txBox="1"/>
              <p:nvPr/>
            </p:nvSpPr>
            <p:spPr>
              <a:xfrm>
                <a:off x="75203" y="2796791"/>
                <a:ext cx="1182624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Hyper-reduction considerations</a:t>
                </a:r>
              </a:p>
              <a:p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Boundary points must be included in sample mesh for DBC enforcement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employ the Energy-Conserving Sampling &amp; Weighting Method (ECSW) [Farhat </a:t>
                </a:r>
                <a:r>
                  <a:rPr lang="en-US" sz="2000" i="1" dirty="0"/>
                  <a:t>et al. </a:t>
                </a:r>
                <a:r>
                  <a:rPr lang="en-US" sz="2000" dirty="0"/>
                  <a:t>2015]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preserves Hamiltonian structure for solid mechanics problems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D314EA-AC6D-484E-8A39-EDE7632F7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3" y="2796791"/>
                <a:ext cx="11826240" cy="1815882"/>
              </a:xfrm>
              <a:prstGeom prst="rect">
                <a:avLst/>
              </a:prstGeom>
              <a:blipFill>
                <a:blip r:embed="rId6"/>
                <a:stretch>
                  <a:fillRect l="-515" t="-2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45AFCEB-AEC8-4C13-9DE7-D2F9F844B5AD}"/>
              </a:ext>
            </a:extLst>
          </p:cNvPr>
          <p:cNvSpPr txBox="1"/>
          <p:nvPr/>
        </p:nvSpPr>
        <p:spPr>
          <a:xfrm>
            <a:off x="64951" y="4243718"/>
            <a:ext cx="1211679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Choice of domain decomposition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Error-based indicators that help decide in what region of the domain a ROM can be viable should drive domain decomposition [Bergmann </a:t>
            </a:r>
            <a:r>
              <a:rPr lang="en-US" sz="2000" i="1" dirty="0"/>
              <a:t>et al. </a:t>
            </a:r>
            <a:r>
              <a:rPr lang="en-US" sz="2000" dirty="0"/>
              <a:t>2018] (future work)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BF5E2A-59F5-48A8-A8CB-1A045EDF1A75}"/>
                  </a:ext>
                </a:extLst>
              </p:cNvPr>
              <p:cNvSpPr txBox="1"/>
              <p:nvPr/>
            </p:nvSpPr>
            <p:spPr>
              <a:xfrm>
                <a:off x="64952" y="5397628"/>
                <a:ext cx="11576922" cy="1705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Snapshot collection and reduced basis construction</a:t>
                </a:r>
              </a:p>
              <a:p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POD results presented herein use snapshots obtained via FOM-FOM coupling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Future work: generate snapshots/bases separately in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[Hoang </a:t>
                </a:r>
                <a:r>
                  <a:rPr lang="en-US" sz="2000" i="1" dirty="0"/>
                  <a:t>et al. </a:t>
                </a:r>
                <a:r>
                  <a:rPr lang="en-US" sz="2000" dirty="0"/>
                  <a:t>2021, Smetana </a:t>
                </a:r>
                <a:r>
                  <a:rPr lang="en-US" sz="2000" i="1" dirty="0"/>
                  <a:t>et al.</a:t>
                </a:r>
                <a:r>
                  <a:rPr lang="en-US" sz="2000" dirty="0"/>
                  <a:t> 2022]</a:t>
                </a:r>
                <a:endParaRPr lang="en-US" sz="2000" b="0" dirty="0"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10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BF5E2A-59F5-48A8-A8CB-1A045EDF1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2" y="5397628"/>
                <a:ext cx="11576922" cy="1705916"/>
              </a:xfrm>
              <a:prstGeom prst="rect">
                <a:avLst/>
              </a:prstGeom>
              <a:blipFill>
                <a:blip r:embed="rId7"/>
                <a:stretch>
                  <a:fillRect l="-579" t="-2143" r="-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5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1756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342900" indent="-342900">
              <a:buAutoNum type="arabicPeriod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1D Dynamic Wave Propagation in </a:t>
            </a:r>
            <a:r>
              <a:rPr lang="en-US" sz="2400" b="1" dirty="0" err="1"/>
              <a:t>Hyperelastic</a:t>
            </a:r>
            <a:r>
              <a:rPr lang="en-US" sz="2400" b="1" dirty="0"/>
              <a:t> Bar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8123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45160F-55AE-48B6-B8F2-CE494A66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123" y="697331"/>
            <a:ext cx="3938133" cy="29519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1D Dynamic Wave Propagation Problem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87D449-5266-4C34-8910-5A468DFA57C2}"/>
                  </a:ext>
                </a:extLst>
              </p:cNvPr>
              <p:cNvSpPr txBox="1"/>
              <p:nvPr/>
            </p:nvSpPr>
            <p:spPr>
              <a:xfrm>
                <a:off x="126648" y="868354"/>
                <a:ext cx="7959113" cy="3570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cs typeface="Calibri" panose="020F0502020204030204" pitchFamily="34" charset="0"/>
                  </a:rPr>
                  <a:t>1D beam </a:t>
                </a:r>
                <a:r>
                  <a:rPr lang="en-US" sz="2000" dirty="0">
                    <a:cs typeface="Calibri" panose="020F0502020204030204" pitchFamily="34" charset="0"/>
                  </a:rPr>
                  <a:t>geometry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Ω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, clamped at both ends, with prescribed initial condition discretized using FEM + Newmark-</a:t>
                </a:r>
                <a14:m>
                  <m:oMath xmlns:m="http://schemas.openxmlformats.org/officeDocument/2006/math"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Simple problem but very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stringent test </a:t>
                </a:r>
                <a:r>
                  <a:rPr lang="en-US" sz="2000" dirty="0">
                    <a:cs typeface="Calibri" panose="020F0502020204030204" pitchFamily="34" charset="0"/>
                  </a:rPr>
                  <a:t>for discretization/ coupling methods, and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difficult problem for ROMs</a:t>
                </a:r>
                <a:r>
                  <a:rPr lang="en-US" sz="2000" dirty="0">
                    <a:cs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Two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constitutive models </a:t>
                </a:r>
                <a:r>
                  <a:rPr lang="en-US" sz="2000" dirty="0">
                    <a:cs typeface="Calibri" panose="020F0502020204030204" pitchFamily="34" charset="0"/>
                  </a:rPr>
                  <a:t>considered: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Linear elastic (problem has exact analytical solution)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Nonlinear </a:t>
                </a:r>
                <a:r>
                  <a:rPr lang="en-US" sz="2000" dirty="0" err="1">
                    <a:cs typeface="Calibri" panose="020F0502020204030204" pitchFamily="34" charset="0"/>
                  </a:rPr>
                  <a:t>hyperelastic</a:t>
                </a:r>
                <a:r>
                  <a:rPr lang="en-US" sz="2000" dirty="0"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cs typeface="Calibri" panose="020F0502020204030204" pitchFamily="34" charset="0"/>
                  </a:rPr>
                  <a:t>Henky</a:t>
                </a:r>
                <a:endParaRPr lang="en-US" sz="20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87D449-5266-4C34-8910-5A468DFA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48" y="868354"/>
                <a:ext cx="7959113" cy="3570208"/>
              </a:xfrm>
              <a:prstGeom prst="rect">
                <a:avLst/>
              </a:prstGeom>
              <a:blipFill>
                <a:blip r:embed="rId4"/>
                <a:stretch>
                  <a:fillRect l="-690" t="-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594" y="3649242"/>
                <a:ext cx="11733715" cy="4324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ROMs results are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reproductive</a:t>
                </a:r>
                <a:r>
                  <a:rPr lang="en-US" sz="2000" dirty="0">
                    <a:cs typeface="Calibri" panose="020F0502020204030204" pitchFamily="34" charset="0"/>
                  </a:rPr>
                  <a:t> and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predictive</a:t>
                </a:r>
                <a:r>
                  <a:rPr lang="en-US" sz="2000" i="1" dirty="0">
                    <a:cs typeface="Calibri" panose="020F0502020204030204" pitchFamily="34" charset="0"/>
                  </a:rPr>
                  <a:t>, </a:t>
                </a:r>
                <a:r>
                  <a:rPr lang="en-US" sz="2000" dirty="0">
                    <a:cs typeface="Calibri" panose="020F0502020204030204" pitchFamily="34" charset="0"/>
                  </a:rPr>
                  <a:t>and are</a:t>
                </a:r>
                <a:r>
                  <a:rPr lang="en-US" sz="2000" b="1" i="1" dirty="0"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cs typeface="Calibri" panose="020F0502020204030204" pitchFamily="34" charset="0"/>
                  </a:rPr>
                  <a:t>based on the</a:t>
                </a:r>
                <a:r>
                  <a:rPr lang="en-US" sz="2000" b="1" dirty="0">
                    <a:cs typeface="Calibri" panose="020F0502020204030204" pitchFamily="34" charset="0"/>
                  </a:rPr>
                  <a:t>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POD/</a:t>
                </a:r>
                <a:r>
                  <a:rPr lang="en-US" sz="2000" b="1" i="1" dirty="0" err="1">
                    <a:cs typeface="Calibri" panose="020F0502020204030204" pitchFamily="34" charset="0"/>
                  </a:rPr>
                  <a:t>Galerkin</a:t>
                </a:r>
                <a:r>
                  <a:rPr lang="en-US" sz="2000" b="1" i="1" dirty="0"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cs typeface="Calibri" panose="020F0502020204030204" pitchFamily="34" charset="0"/>
                  </a:rPr>
                  <a:t>method, with POD calculated from FOM-FOM coupled model.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50 POD modes capture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100% snapshot energy for linear variant of this problem.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536 POD modes capture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100% snapshot energy for </a:t>
                </a:r>
                <a:r>
                  <a:rPr lang="en-US" sz="2000" dirty="0" err="1">
                    <a:cs typeface="Calibri" panose="020F0502020204030204" pitchFamily="34" charset="0"/>
                  </a:rPr>
                  <a:t>Henky</a:t>
                </a:r>
                <a:r>
                  <a:rPr lang="en-US" sz="2000" dirty="0">
                    <a:cs typeface="Calibri" panose="020F0502020204030204" pitchFamily="34" charset="0"/>
                  </a:rPr>
                  <a:t> variant of this problem.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Hyper-reduced ROMs (HROMs) perform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hyper-reduction</a:t>
                </a:r>
                <a:r>
                  <a:rPr lang="en-US" sz="2000" dirty="0">
                    <a:cs typeface="Calibri" panose="020F0502020204030204" pitchFamily="34" charset="0"/>
                  </a:rPr>
                  <a:t> using ECSW [Farhat </a:t>
                </a:r>
                <a:r>
                  <a:rPr lang="en-US" sz="2000" i="1" dirty="0">
                    <a:cs typeface="Calibri" panose="020F0502020204030204" pitchFamily="34" charset="0"/>
                  </a:rPr>
                  <a:t>et al., </a:t>
                </a:r>
                <a:r>
                  <a:rPr lang="en-US" sz="2000" dirty="0">
                    <a:cs typeface="Calibri" panose="020F0502020204030204" pitchFamily="34" charset="0"/>
                  </a:rPr>
                  <a:t>2015]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500" dirty="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Ensures that </a:t>
                </a:r>
                <a:r>
                  <a:rPr lang="en-US" sz="2000" b="1" i="1" dirty="0" err="1">
                    <a:cs typeface="Calibri" panose="020F0502020204030204" pitchFamily="34" charset="0"/>
                  </a:rPr>
                  <a:t>Lagrangian</a:t>
                </a:r>
                <a:r>
                  <a:rPr lang="en-US" sz="2000" b="1" i="1" dirty="0">
                    <a:cs typeface="Calibri" panose="020F0502020204030204" pitchFamily="34" charset="0"/>
                  </a:rPr>
                  <a:t> structure </a:t>
                </a:r>
                <a:r>
                  <a:rPr lang="en-US" sz="2000" dirty="0">
                    <a:cs typeface="Calibri" panose="020F0502020204030204" pitchFamily="34" charset="0"/>
                  </a:rPr>
                  <a:t>of problem is preserved in HROM.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1000" b="1" i="1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cs typeface="Calibri" panose="020F0502020204030204" pitchFamily="34" charset="0"/>
                  </a:rPr>
                  <a:t>Couplings tested:</a:t>
                </a:r>
                <a:r>
                  <a:rPr lang="en-US" sz="2000" dirty="0">
                    <a:cs typeface="Calibri" panose="020F0502020204030204" pitchFamily="34" charset="0"/>
                  </a:rPr>
                  <a:t> overlapping, non-overlapping, FOM-FOM, FOM-ROM, ROM-ROM, FOM-HROM, HROM-HROM, implicit-explicit, implicit-implicit, explicit-explicit.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4" y="3649242"/>
                <a:ext cx="11733715" cy="4324261"/>
              </a:xfrm>
              <a:prstGeom prst="rect">
                <a:avLst/>
              </a:prstGeom>
              <a:blipFill>
                <a:blip r:embed="rId5"/>
                <a:stretch>
                  <a:fillRect l="-468" t="-987" r="-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1AB2317-AE79-4059-9CB1-ECCE08ACA0F9}"/>
              </a:ext>
            </a:extLst>
          </p:cNvPr>
          <p:cNvSpPr/>
          <p:nvPr/>
        </p:nvSpPr>
        <p:spPr>
          <a:xfrm>
            <a:off x="545992" y="3153315"/>
            <a:ext cx="4099389" cy="36870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4AB216-EDBB-4465-8439-0F2CF93376F4}"/>
              </a:ext>
            </a:extLst>
          </p:cNvPr>
          <p:cNvSpPr/>
          <p:nvPr/>
        </p:nvSpPr>
        <p:spPr>
          <a:xfrm>
            <a:off x="4107950" y="6078497"/>
            <a:ext cx="2035997" cy="32101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C272A-8BF3-4B9D-9011-37D19A2F1F27}"/>
              </a:ext>
            </a:extLst>
          </p:cNvPr>
          <p:cNvSpPr/>
          <p:nvPr/>
        </p:nvSpPr>
        <p:spPr>
          <a:xfrm>
            <a:off x="4028399" y="6404268"/>
            <a:ext cx="2035997" cy="32101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36FFA-5837-4CED-8730-F52E7C905DA1}"/>
              </a:ext>
            </a:extLst>
          </p:cNvPr>
          <p:cNvSpPr txBox="1"/>
          <p:nvPr/>
        </p:nvSpPr>
        <p:spPr>
          <a:xfrm>
            <a:off x="4762929" y="3121912"/>
            <a:ext cx="2517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This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BA926-D1DC-4567-A469-190072B7ECFC}"/>
              </a:ext>
            </a:extLst>
          </p:cNvPr>
          <p:cNvSpPr txBox="1"/>
          <p:nvPr/>
        </p:nvSpPr>
        <p:spPr>
          <a:xfrm>
            <a:off x="8129322" y="6329222"/>
            <a:ext cx="2517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This talk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A85485-2A19-43F4-82F6-1AEB98684F4E}"/>
              </a:ext>
            </a:extLst>
          </p:cNvPr>
          <p:cNvSpPr txBox="1"/>
          <p:nvPr/>
        </p:nvSpPr>
        <p:spPr>
          <a:xfrm>
            <a:off x="9400851" y="2537939"/>
            <a:ext cx="1818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POD energy decay for nonlinear </a:t>
            </a:r>
            <a:r>
              <a:rPr lang="en-US" sz="1400" dirty="0" err="1"/>
              <a:t>Henky</a:t>
            </a:r>
            <a:r>
              <a:rPr lang="en-US" sz="1400" dirty="0"/>
              <a:t> problem</a:t>
            </a:r>
          </a:p>
        </p:txBody>
      </p:sp>
    </p:spTree>
    <p:extLst>
      <p:ext uri="{BB962C8B-B14F-4D97-AF65-F5344CB8AC3E}">
        <p14:creationId xmlns:p14="http://schemas.microsoft.com/office/powerpoint/2010/main" val="6193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sd_nonlinearElastic_n200_PROM.mov" descr="1sd_nonlinearElastic_n200_PROM.mov">
            <a:hlinkClick r:id="" action="ppaction://media"/>
            <a:extLst>
              <a:ext uri="{FF2B5EF4-FFF2-40B4-BE49-F238E27FC236}">
                <a16:creationId xmlns:a16="http://schemas.microsoft.com/office/drawing/2014/main" id="{2128B445-A555-4477-A92A-66BBE88CC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0210" y="685800"/>
            <a:ext cx="3658933" cy="274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1D Dynamic Wave Propagation Problem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FA3A19-C75A-4434-AB6A-C6638C9728D2}"/>
                  </a:ext>
                </a:extLst>
              </p:cNvPr>
              <p:cNvSpPr txBox="1"/>
              <p:nvPr/>
            </p:nvSpPr>
            <p:spPr>
              <a:xfrm>
                <a:off x="0" y="851423"/>
                <a:ext cx="8002950" cy="62015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Two variants </a:t>
                </a:r>
                <a:r>
                  <a:rPr lang="en-US" dirty="0"/>
                  <a:t>of problem, with different initial conditions (ICs):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Symmetric Gaussian IC (top right)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Rounded Square IC (bottom right)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Non-overlapping domain decomposition (DD)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</m:oMath>
                </a14:m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= [0, 0.6]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[0.6, 1.0]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DD is based on heuristics: during time-interval considered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), sharper gradient forms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suggesting FOM or larger ROM is needed there.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Reproductive problem</a:t>
                </a:r>
                <a:r>
                  <a:rPr lang="en-US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Displacement snapshots collected using FOM-FOM non-overlapping coupling with </a:t>
                </a:r>
                <a:r>
                  <a:rPr lang="en-US" b="1" dirty="0"/>
                  <a:t>Symmetric Gaussian IC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FOM-ROM, FOM-HROM, ROM-ROM and HROM-HROM run with </a:t>
                </a:r>
                <a:r>
                  <a:rPr lang="en-US" b="1" dirty="0"/>
                  <a:t>Symmetric Gaussian IC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Predictive problem</a:t>
                </a:r>
                <a:r>
                  <a:rPr lang="en-US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Displacement snapshots collected using FOM-FOM non-overlapping coupling with </a:t>
                </a:r>
                <a:r>
                  <a:rPr lang="en-US" b="1" dirty="0"/>
                  <a:t>Symmetric Gaussian IC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FOM-ROM, FOM-HROM, ROM-ROM and HROM-HROM run with </a:t>
                </a:r>
                <a:r>
                  <a:rPr lang="en-US" b="1" dirty="0"/>
                  <a:t>Rounded Square IC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FA3A19-C75A-4434-AB6A-C6638C972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51423"/>
                <a:ext cx="8002950" cy="6201594"/>
              </a:xfrm>
              <a:prstGeom prst="rect">
                <a:avLst/>
              </a:prstGeom>
              <a:blipFill>
                <a:blip r:embed="rId8"/>
                <a:stretch>
                  <a:fillRect l="-457" t="-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B5D9862-94D3-4A4F-979C-7ADA50DEAACB}"/>
              </a:ext>
            </a:extLst>
          </p:cNvPr>
          <p:cNvSpPr txBox="1"/>
          <p:nvPr/>
        </p:nvSpPr>
        <p:spPr>
          <a:xfrm>
            <a:off x="7544586" y="3429000"/>
            <a:ext cx="4574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 above</a:t>
            </a:r>
            <a:r>
              <a:rPr lang="en-US" sz="1400" dirty="0"/>
              <a:t>: Symmetric Gaussian IC problem solution</a:t>
            </a:r>
          </a:p>
          <a:p>
            <a:pPr algn="ctr"/>
            <a:r>
              <a:rPr lang="en-US" sz="1400" i="1" dirty="0"/>
              <a:t>Figure below</a:t>
            </a:r>
            <a:r>
              <a:rPr lang="en-US" sz="1400" dirty="0"/>
              <a:t>: Rounded Square IC problem solution</a:t>
            </a:r>
          </a:p>
        </p:txBody>
      </p:sp>
      <p:pic>
        <p:nvPicPr>
          <p:cNvPr id="16" name="rounded_square">
            <a:hlinkClick r:id="" action="ppaction://media"/>
            <a:extLst>
              <a:ext uri="{FF2B5EF4-FFF2-40B4-BE49-F238E27FC236}">
                <a16:creationId xmlns:a16="http://schemas.microsoft.com/office/drawing/2014/main" id="{3F24B97B-A38A-47EC-B64A-D6C49ECDBF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0293" y="4053156"/>
            <a:ext cx="37896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Reproductive Problem Results</a:t>
            </a:r>
            <a:br>
              <a:rPr lang="en-US" dirty="0"/>
            </a:b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4F12F-3413-42FF-83F2-BB63A3AE5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" y="911985"/>
            <a:ext cx="7208830" cy="5406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541587-ECFE-4C9C-B224-4D932BB91923}"/>
              </a:ext>
            </a:extLst>
          </p:cNvPr>
          <p:cNvSpPr txBox="1"/>
          <p:nvPr/>
        </p:nvSpPr>
        <p:spPr>
          <a:xfrm>
            <a:off x="7068620" y="1921267"/>
            <a:ext cx="47569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Single-domain</a:t>
            </a:r>
            <a:r>
              <a:rPr lang="en-US" dirty="0"/>
              <a:t> ROM and HROM are most </a:t>
            </a:r>
            <a:r>
              <a:rPr lang="en-US" b="1" dirty="0"/>
              <a:t>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Couplings involving ROMs and HROMs enable one to achieve </a:t>
            </a:r>
            <a:r>
              <a:rPr lang="en-US" b="1" dirty="0"/>
              <a:t>smaller errors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Benefits of </a:t>
            </a:r>
            <a:r>
              <a:rPr lang="en-US" b="1" dirty="0"/>
              <a:t>hyper-reduction</a:t>
            </a:r>
            <a:r>
              <a:rPr lang="en-US" dirty="0"/>
              <a:t> are </a:t>
            </a:r>
            <a:r>
              <a:rPr lang="en-US" b="1" dirty="0"/>
              <a:t>limited</a:t>
            </a:r>
            <a:r>
              <a:rPr lang="en-US" dirty="0"/>
              <a:t> on </a:t>
            </a:r>
            <a:r>
              <a:rPr lang="en-US" b="1" dirty="0"/>
              <a:t>1D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FOM-HROM</a:t>
            </a:r>
            <a:r>
              <a:rPr lang="en-US" sz="1800" dirty="0"/>
              <a:t> and </a:t>
            </a:r>
            <a:r>
              <a:rPr lang="en-US" sz="1800" b="1" dirty="0"/>
              <a:t>HROM-HROM</a:t>
            </a:r>
            <a:r>
              <a:rPr lang="en-US" sz="1800" dirty="0"/>
              <a:t> couplings </a:t>
            </a:r>
            <a:r>
              <a:rPr lang="en-US" sz="1800" b="1" dirty="0"/>
              <a:t>outperform</a:t>
            </a:r>
            <a:r>
              <a:rPr lang="en-US" sz="1800" dirty="0"/>
              <a:t> the </a:t>
            </a:r>
            <a:r>
              <a:rPr lang="en-US" sz="1800" b="1" dirty="0"/>
              <a:t>FOM-FOM</a:t>
            </a:r>
            <a:r>
              <a:rPr lang="en-US" sz="1800" dirty="0"/>
              <a:t> coupling in terms of CPU time by 12.5-32.6%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102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Reproductive Problem Results</a:t>
            </a:r>
            <a:br>
              <a:rPr lang="en-US" dirty="0"/>
            </a:b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movie_repro_2sd_FOM-n200HROM">
            <a:hlinkClick r:id="" action="ppaction://media"/>
            <a:extLst>
              <a:ext uri="{FF2B5EF4-FFF2-40B4-BE49-F238E27FC236}">
                <a16:creationId xmlns:a16="http://schemas.microsoft.com/office/drawing/2014/main" id="{AC9D6412-A3C8-CC80-A7FF-DA373A1D7C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03990"/>
            <a:ext cx="7212049" cy="5407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312BE5-D1FC-7500-27CC-78B706046CB8}"/>
              </a:ext>
            </a:extLst>
          </p:cNvPr>
          <p:cNvSpPr txBox="1"/>
          <p:nvPr/>
        </p:nvSpPr>
        <p:spPr>
          <a:xfrm>
            <a:off x="6995357" y="2289820"/>
            <a:ext cx="4756935" cy="156966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Figure left: </a:t>
            </a:r>
            <a:r>
              <a:rPr lang="en-US" sz="1600" dirty="0"/>
              <a:t>FOM (</a:t>
            </a:r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) – HROM (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cyan</a:t>
            </a:r>
            <a:r>
              <a:rPr lang="en-US" sz="1600" dirty="0"/>
              <a:t>) coupling compared with single-domain FOM solution (</a:t>
            </a:r>
            <a:r>
              <a:rPr lang="en-US" sz="1600" dirty="0">
                <a:solidFill>
                  <a:srgbClr val="0070C0"/>
                </a:solidFill>
              </a:rPr>
              <a:t>blue</a:t>
            </a:r>
            <a:r>
              <a:rPr lang="en-US" sz="1600" dirty="0"/>
              <a:t>).  HROM has 200 modes.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ctr"/>
            <a:r>
              <a:rPr lang="en-US" sz="1600" i="1" dirty="0"/>
              <a:t>Figure below: </a:t>
            </a:r>
            <a:r>
              <a:rPr lang="en-US" sz="1600" dirty="0"/>
              <a:t>ECSW algorithm samples 253/400 elements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75A290-F494-34AB-DECC-6419C790A7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71" t="45356" r="7209" b="46050"/>
          <a:stretch/>
        </p:blipFill>
        <p:spPr>
          <a:xfrm>
            <a:off x="6922096" y="4549920"/>
            <a:ext cx="4903459" cy="4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CE0C30-A7E9-4AB3-8F39-7AB92CE5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165" y="548297"/>
            <a:ext cx="4411157" cy="33083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Predictive Problem Results</a:t>
            </a:r>
            <a:br>
              <a:rPr lang="en-US" dirty="0"/>
            </a:b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6DE11F-7A52-4A8D-8E92-AB3C66C26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56" y="1110606"/>
            <a:ext cx="7198878" cy="2577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076EE1-127C-4AB7-ACEF-A6277A0EF587}"/>
                  </a:ext>
                </a:extLst>
              </p:cNvPr>
              <p:cNvSpPr txBox="1"/>
              <p:nvPr/>
            </p:nvSpPr>
            <p:spPr>
              <a:xfrm>
                <a:off x="64951" y="3876244"/>
                <a:ext cx="11499535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indicate that </a:t>
                </a:r>
                <a:r>
                  <a:rPr lang="en-US" b="1" dirty="0"/>
                  <a:t>predictive accuracy/robustness </a:t>
                </a:r>
                <a:r>
                  <a:rPr lang="en-US" dirty="0"/>
                  <a:t>can be </a:t>
                </a:r>
                <a:r>
                  <a:rPr lang="en-US" b="1" dirty="0"/>
                  <a:t>improved</a:t>
                </a:r>
                <a:r>
                  <a:rPr lang="en-US" dirty="0"/>
                  <a:t> by </a:t>
                </a:r>
                <a:r>
                  <a:rPr lang="en-US" b="1" dirty="0"/>
                  <a:t>coupling</a:t>
                </a:r>
                <a:r>
                  <a:rPr lang="en-US" dirty="0"/>
                  <a:t> ROM or HROM to FOM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FOM-ROM coupling is </a:t>
                </a:r>
                <a:r>
                  <a:rPr lang="en-US" b="1" dirty="0"/>
                  <a:t>remarkably accurate</a:t>
                </a:r>
                <a:r>
                  <a:rPr lang="en-US" dirty="0"/>
                  <a:t>, achieving displacement error O(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FOM-HROM and ROM-ROM couplings are </a:t>
                </a:r>
                <a:r>
                  <a:rPr lang="en-US" b="1" dirty="0"/>
                  <a:t>more accurate </a:t>
                </a:r>
                <a:r>
                  <a:rPr lang="en-US" dirty="0"/>
                  <a:t>than single-domain ROMs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HROM-HROM </a:t>
                </a:r>
                <a:r>
                  <a:rPr lang="en-US" b="1" dirty="0"/>
                  <a:t>on par </a:t>
                </a:r>
                <a:r>
                  <a:rPr lang="en-US" dirty="0"/>
                  <a:t>with single-domain HROM in terms of accuracy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Wall-clock times </a:t>
                </a:r>
                <a:r>
                  <a:rPr lang="en-US" dirty="0"/>
                  <a:t>of coupled models can be improved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FOM-HROM, ROM-ROM and HROM-HROM models are </a:t>
                </a:r>
                <a:r>
                  <a:rPr lang="en-US" b="1" dirty="0"/>
                  <a:t>slower</a:t>
                </a:r>
                <a:r>
                  <a:rPr lang="en-US" dirty="0"/>
                  <a:t> than FOM-FOM model as </a:t>
                </a:r>
                <a:r>
                  <a:rPr lang="en-US" b="1" dirty="0"/>
                  <a:t>more Schwarz iterations</a:t>
                </a:r>
                <a:r>
                  <a:rPr lang="en-US" dirty="0"/>
                  <a:t> required to achieve convergence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Hyper-reduction</a:t>
                </a:r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60% of total mesh points for this 1D traveling wave problem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Greater gains from hyper-reduction anticipated for 2D/3D problems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076EE1-127C-4AB7-ACEF-A6277A0EF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3876244"/>
                <a:ext cx="11499535" cy="2862322"/>
              </a:xfrm>
              <a:prstGeom prst="rect">
                <a:avLst/>
              </a:prstGeom>
              <a:blipFill>
                <a:blip r:embed="rId5"/>
                <a:stretch>
                  <a:fillRect l="-371" t="-1493" b="-2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8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Predictive Problem Results</a:t>
            </a:r>
            <a:br>
              <a:rPr lang="en-US" dirty="0"/>
            </a:b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992F17-B547-4B90-8EBE-C81FC51B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" y="962129"/>
            <a:ext cx="5671226" cy="2804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9EE5BA-C94A-48A6-8BF1-8933927C2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918" y="951854"/>
            <a:ext cx="6204131" cy="2804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40B6E4-166B-44FF-8AA9-2C2ED2C89A9E}"/>
                  </a:ext>
                </a:extLst>
              </p:cNvPr>
              <p:cNvSpPr txBox="1"/>
              <p:nvPr/>
            </p:nvSpPr>
            <p:spPr>
              <a:xfrm>
                <a:off x="660744" y="3946790"/>
                <a:ext cx="50754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Predictive single-domain ROM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300) solution at final time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40B6E4-166B-44FF-8AA9-2C2ED2C89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44" y="3946790"/>
                <a:ext cx="5075433" cy="646331"/>
              </a:xfrm>
              <a:prstGeom prst="rect">
                <a:avLst/>
              </a:prstGeom>
              <a:blipFill>
                <a:blip r:embed="rId5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F4596C-750E-41F1-81E5-CD514090D959}"/>
                  </a:ext>
                </a:extLst>
              </p:cNvPr>
              <p:cNvSpPr txBox="1"/>
              <p:nvPr/>
            </p:nvSpPr>
            <p:spPr>
              <a:xfrm>
                <a:off x="7140539" y="3899121"/>
                <a:ext cx="41852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Predictive FOM-HROM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= 200) solution at final time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F4596C-750E-41F1-81E5-CD514090D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539" y="3899121"/>
                <a:ext cx="4185234" cy="646331"/>
              </a:xfrm>
              <a:prstGeom prst="rect">
                <a:avLst/>
              </a:prstGeom>
              <a:blipFill>
                <a:blip r:embed="rId6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21DA82E-0283-4F24-823C-544A4E5B92E4}"/>
              </a:ext>
            </a:extLst>
          </p:cNvPr>
          <p:cNvSpPr txBox="1"/>
          <p:nvPr/>
        </p:nvSpPr>
        <p:spPr>
          <a:xfrm>
            <a:off x="114472" y="5626615"/>
            <a:ext cx="1111663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Predictive </a:t>
            </a:r>
            <a:r>
              <a:rPr lang="en-US" b="1" dirty="0"/>
              <a:t>single-domain ROM </a:t>
            </a:r>
            <a:r>
              <a:rPr lang="en-US" dirty="0"/>
              <a:t>solution exhibits </a:t>
            </a:r>
            <a:r>
              <a:rPr lang="en-US" b="1" dirty="0"/>
              <a:t>spurious oscillations </a:t>
            </a:r>
            <a:r>
              <a:rPr lang="en-US" dirty="0"/>
              <a:t>in velocity and acceleration</a:t>
            </a:r>
          </a:p>
          <a:p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Predictive </a:t>
            </a:r>
            <a:r>
              <a:rPr lang="en-US" b="1" dirty="0"/>
              <a:t>FOM-HROM</a:t>
            </a:r>
            <a:r>
              <a:rPr lang="en-US" dirty="0"/>
              <a:t> solution is </a:t>
            </a:r>
            <a:r>
              <a:rPr lang="en-US" b="1" dirty="0"/>
              <a:t>smooth</a:t>
            </a:r>
            <a:r>
              <a:rPr lang="en-US" dirty="0"/>
              <a:t> and </a:t>
            </a:r>
            <a:r>
              <a:rPr lang="en-US" b="1" dirty="0"/>
              <a:t>oscillation-free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Highlights coupling method’s ability to improve ROM predictive accuracy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271E4E-B842-4A91-A706-5072FFF85B12}"/>
              </a:ext>
            </a:extLst>
          </p:cNvPr>
          <p:cNvGrpSpPr/>
          <p:nvPr/>
        </p:nvGrpSpPr>
        <p:grpSpPr>
          <a:xfrm>
            <a:off x="1561670" y="4907678"/>
            <a:ext cx="12704923" cy="387450"/>
            <a:chOff x="1705509" y="4755025"/>
            <a:chExt cx="12704923" cy="387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FFA271B-47F4-4F9D-9401-6918EEFFDAA2}"/>
                    </a:ext>
                  </a:extLst>
                </p:cNvPr>
                <p:cNvSpPr txBox="1"/>
                <p:nvPr/>
              </p:nvSpPr>
              <p:spPr>
                <a:xfrm>
                  <a:off x="1856869" y="4768559"/>
                  <a:ext cx="125535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dirty="0"/>
                    <a:t>  Single-domain FOM solution    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FFA271B-47F4-4F9D-9401-6918EEFFDA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6869" y="4768559"/>
                  <a:ext cx="12553563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9836" b="-22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BE65100-9DDB-4FEB-8518-9E1134EE5A88}"/>
                    </a:ext>
                  </a:extLst>
                </p:cNvPr>
                <p:cNvSpPr txBox="1"/>
                <p:nvPr/>
              </p:nvSpPr>
              <p:spPr>
                <a:xfrm>
                  <a:off x="5693597" y="4755025"/>
                  <a:ext cx="6416210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</m:oMath>
                  </a14:m>
                  <a:r>
                    <a:rPr lang="en-US" dirty="0"/>
                    <a:t>Solution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dirty="0"/>
                    <a:t> Solution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BE65100-9DDB-4FEB-8518-9E1134EE5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3597" y="4755025"/>
                  <a:ext cx="6416210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9836" b="-22951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E36A80-6F2F-4D4F-9892-62D2C49983F6}"/>
                </a:ext>
              </a:extLst>
            </p:cNvPr>
            <p:cNvSpPr/>
            <p:nvPr/>
          </p:nvSpPr>
          <p:spPr>
            <a:xfrm>
              <a:off x="1705509" y="4773142"/>
              <a:ext cx="8866599" cy="3693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36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Motivation: multi-scale &amp; multi-physics coupling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440485" y="204225"/>
            <a:ext cx="11295109" cy="5093536"/>
            <a:chOff x="684325" y="615705"/>
            <a:chExt cx="11295109" cy="509353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3E78A8F-85A5-8948-94A5-C230761C2842}"/>
                </a:ext>
              </a:extLst>
            </p:cNvPr>
            <p:cNvSpPr txBox="1"/>
            <p:nvPr/>
          </p:nvSpPr>
          <p:spPr>
            <a:xfrm>
              <a:off x="5696868" y="4770036"/>
              <a:ext cx="39597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Monolithic (Lagrange multipliers)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Partitioned (loose) coupling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Iterative (Schwarz, optimization)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684325" y="615705"/>
              <a:ext cx="11295109" cy="5093536"/>
              <a:chOff x="684325" y="722385"/>
              <a:chExt cx="11295109" cy="509353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FDA63DF-7C3E-E443-B84A-388E253F20B6}"/>
                  </a:ext>
                </a:extLst>
              </p:cNvPr>
              <p:cNvGrpSpPr/>
              <p:nvPr/>
            </p:nvGrpSpPr>
            <p:grpSpPr>
              <a:xfrm>
                <a:off x="953199" y="3303881"/>
                <a:ext cx="1588534" cy="1087830"/>
                <a:chOff x="681448" y="1788720"/>
                <a:chExt cx="1588534" cy="1087830"/>
              </a:xfrm>
            </p:grpSpPr>
            <p:sp>
              <p:nvSpPr>
                <p:cNvPr id="19" name="AutoShape 17">
                  <a:extLst>
                    <a:ext uri="{FF2B5EF4-FFF2-40B4-BE49-F238E27FC236}">
                      <a16:creationId xmlns:a16="http://schemas.microsoft.com/office/drawing/2014/main" id="{FA4E105A-BEBF-8F4B-BDBB-063AD9002F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81448" y="1788720"/>
                  <a:ext cx="1588534" cy="1087830"/>
                </a:xfrm>
                <a:prstGeom prst="roundRect">
                  <a:avLst>
                    <a:gd name="adj" fmla="val 10260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726056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AutoShape 17">
                  <a:extLst>
                    <a:ext uri="{FF2B5EF4-FFF2-40B4-BE49-F238E27FC236}">
                      <a16:creationId xmlns:a16="http://schemas.microsoft.com/office/drawing/2014/main" id="{197BBF4D-2602-B645-96B5-305427141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067" y="1877239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</a:p>
              </p:txBody>
            </p:sp>
            <p:sp>
              <p:nvSpPr>
                <p:cNvPr id="21" name="AutoShape 17">
                  <a:extLst>
                    <a:ext uri="{FF2B5EF4-FFF2-40B4-BE49-F238E27FC236}">
                      <a16:creationId xmlns:a16="http://schemas.microsoft.com/office/drawing/2014/main" id="{48038D20-6216-254E-944B-2279D0A9B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482" y="1877422"/>
                  <a:ext cx="634882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</a:p>
              </p:txBody>
            </p:sp>
            <p:sp>
              <p:nvSpPr>
                <p:cNvPr id="22" name="AutoShape 17">
                  <a:extLst>
                    <a:ext uri="{FF2B5EF4-FFF2-40B4-BE49-F238E27FC236}">
                      <a16:creationId xmlns:a16="http://schemas.microsoft.com/office/drawing/2014/main" id="{AC400097-4705-034A-8C72-3A4B440AC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067" y="2352896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2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  <a:endParaRPr kumimoji="0" lang="en-US" sz="40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3" name="AutoShape 17">
                  <a:extLst>
                    <a:ext uri="{FF2B5EF4-FFF2-40B4-BE49-F238E27FC236}">
                      <a16:creationId xmlns:a16="http://schemas.microsoft.com/office/drawing/2014/main" id="{39A79D6B-77F5-514C-8BD9-3648D9FEE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482" y="2353079"/>
                  <a:ext cx="634882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69D5BF7-1767-354E-8F47-35F03B964595}"/>
                  </a:ext>
                </a:extLst>
              </p:cNvPr>
              <p:cNvGrpSpPr/>
              <p:nvPr/>
            </p:nvGrpSpPr>
            <p:grpSpPr>
              <a:xfrm>
                <a:off x="3421659" y="3250717"/>
                <a:ext cx="1761697" cy="1194158"/>
                <a:chOff x="696262" y="3333655"/>
                <a:chExt cx="1761697" cy="1194158"/>
              </a:xfrm>
            </p:grpSpPr>
            <p:sp>
              <p:nvSpPr>
                <p:cNvPr id="25" name="AutoShape 17">
                  <a:extLst>
                    <a:ext uri="{FF2B5EF4-FFF2-40B4-BE49-F238E27FC236}">
                      <a16:creationId xmlns:a16="http://schemas.microsoft.com/office/drawing/2014/main" id="{55A4E8DF-3808-BC43-BF50-E247A0A78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6262" y="4092679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</a:p>
              </p:txBody>
            </p:sp>
            <p:sp>
              <p:nvSpPr>
                <p:cNvPr id="26" name="AutoShape 17">
                  <a:extLst>
                    <a:ext uri="{FF2B5EF4-FFF2-40B4-BE49-F238E27FC236}">
                      <a16:creationId xmlns:a16="http://schemas.microsoft.com/office/drawing/2014/main" id="{74983DD6-3C3B-FE4D-8108-EC8FD3189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5636" y="3967135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  <a:endParaRPr kumimoji="0" lang="en-US" sz="54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7" name="AutoShape 17">
                  <a:extLst>
                    <a:ext uri="{FF2B5EF4-FFF2-40B4-BE49-F238E27FC236}">
                      <a16:creationId xmlns:a16="http://schemas.microsoft.com/office/drawing/2014/main" id="{8C7F7153-8858-5547-8368-1D74F24B5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07067" y="3333655"/>
                  <a:ext cx="314248" cy="435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0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  <a:endParaRPr kumimoji="0" lang="en-US" sz="28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8" name="AutoShape 17">
                  <a:extLst>
                    <a:ext uri="{FF2B5EF4-FFF2-40B4-BE49-F238E27FC236}">
                      <a16:creationId xmlns:a16="http://schemas.microsoft.com/office/drawing/2014/main" id="{20882266-9F09-1247-816B-505355F40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446" y="3452867"/>
                  <a:ext cx="981724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  <a:endParaRPr kumimoji="0" lang="en-US" sz="36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9" name="AutoShape 17">
                  <a:extLst>
                    <a:ext uri="{FF2B5EF4-FFF2-40B4-BE49-F238E27FC236}">
                      <a16:creationId xmlns:a16="http://schemas.microsoft.com/office/drawing/2014/main" id="{C1762A20-8DBE-4F4F-8196-AD7653529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3077" y="4309508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5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3A96DE4-6114-9147-B611-C1B7ABDC34E2}"/>
                  </a:ext>
                </a:extLst>
              </p:cNvPr>
              <p:cNvGrpSpPr/>
              <p:nvPr/>
            </p:nvGrpSpPr>
            <p:grpSpPr>
              <a:xfrm>
                <a:off x="6301732" y="3303881"/>
                <a:ext cx="1588534" cy="1087830"/>
                <a:chOff x="7125077" y="1982320"/>
                <a:chExt cx="1588534" cy="1087830"/>
              </a:xfrm>
            </p:grpSpPr>
            <p:sp>
              <p:nvSpPr>
                <p:cNvPr id="31" name="AutoShape 17">
                  <a:extLst>
                    <a:ext uri="{FF2B5EF4-FFF2-40B4-BE49-F238E27FC236}">
                      <a16:creationId xmlns:a16="http://schemas.microsoft.com/office/drawing/2014/main" id="{C1548C15-4814-D947-8C95-A651EFCB263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125077" y="1982320"/>
                  <a:ext cx="1588534" cy="1087830"/>
                </a:xfrm>
                <a:prstGeom prst="roundRect">
                  <a:avLst>
                    <a:gd name="adj" fmla="val 6700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AutoShape 17">
                  <a:extLst>
                    <a:ext uri="{FF2B5EF4-FFF2-40B4-BE49-F238E27FC236}">
                      <a16:creationId xmlns:a16="http://schemas.microsoft.com/office/drawing/2014/main" id="{4ED5D731-ED99-DF48-BEFE-0411906A46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7613" y="2580820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</a:p>
              </p:txBody>
            </p:sp>
            <p:sp>
              <p:nvSpPr>
                <p:cNvPr id="33" name="AutoShape 17">
                  <a:extLst>
                    <a:ext uri="{FF2B5EF4-FFF2-40B4-BE49-F238E27FC236}">
                      <a16:creationId xmlns:a16="http://schemas.microsoft.com/office/drawing/2014/main" id="{1F68446A-7FE5-584A-A994-B635CD407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160" y="2533139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  <a:endParaRPr kumimoji="0" lang="en-US" sz="54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4" name="AutoShape 17">
                  <a:extLst>
                    <a:ext uri="{FF2B5EF4-FFF2-40B4-BE49-F238E27FC236}">
                      <a16:creationId xmlns:a16="http://schemas.microsoft.com/office/drawing/2014/main" id="{9FB0ED0E-E336-E64B-B0CB-E99EBD5EA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160" y="2797649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5</a:t>
                  </a:r>
                </a:p>
              </p:txBody>
            </p:sp>
            <p:sp>
              <p:nvSpPr>
                <p:cNvPr id="35" name="AutoShape 17">
                  <a:extLst>
                    <a:ext uri="{FF2B5EF4-FFF2-40B4-BE49-F238E27FC236}">
                      <a16:creationId xmlns:a16="http://schemas.microsoft.com/office/drawing/2014/main" id="{646843DA-ED21-4140-8E7C-260E50259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64318" y="2055593"/>
                  <a:ext cx="981724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  <a:endParaRPr kumimoji="0" lang="en-US" sz="36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6" name="AutoShape 17">
                  <a:extLst>
                    <a:ext uri="{FF2B5EF4-FFF2-40B4-BE49-F238E27FC236}">
                      <a16:creationId xmlns:a16="http://schemas.microsoft.com/office/drawing/2014/main" id="{3C8D82BE-E463-6644-8865-00503E4643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207613" y="2055593"/>
                  <a:ext cx="314248" cy="435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0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  <a:endParaRPr kumimoji="0" lang="en-US" sz="28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FAE6784-1767-B445-A555-AB6CD78B4396}"/>
                  </a:ext>
                </a:extLst>
              </p:cNvPr>
              <p:cNvSpPr/>
              <p:nvPr/>
            </p:nvSpPr>
            <p:spPr>
              <a:xfrm>
                <a:off x="3192698" y="4861814"/>
                <a:ext cx="246861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Mesh-based (FE, FV, FD)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Meshless (SPH,  MLS)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Implicit, explicit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Eulerian,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Lagrangian</a:t>
                </a:r>
                <a:r>
                  <a:rPr lang="en-US" sz="140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  <p:sp>
            <p:nvSpPr>
              <p:cNvPr id="39" name="Right Arrow 38">
                <a:extLst>
                  <a:ext uri="{FF2B5EF4-FFF2-40B4-BE49-F238E27FC236}">
                    <a16:creationId xmlns:a16="http://schemas.microsoft.com/office/drawing/2014/main" id="{FCD0AAA3-8FE9-7542-AB51-AABA4ACF60E3}"/>
                  </a:ext>
                </a:extLst>
              </p:cNvPr>
              <p:cNvSpPr/>
              <p:nvPr/>
            </p:nvSpPr>
            <p:spPr bwMode="auto">
              <a:xfrm>
                <a:off x="5590064" y="3771638"/>
                <a:ext cx="350477" cy="152317"/>
              </a:xfrm>
              <a:prstGeom prst="rightArrow">
                <a:avLst>
                  <a:gd name="adj1" fmla="val 43194"/>
                  <a:gd name="adj2" fmla="val 11464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108" charset="0"/>
                </a:endParaRPr>
              </a:p>
            </p:txBody>
          </p:sp>
          <p:sp>
            <p:nvSpPr>
              <p:cNvPr id="40" name="Right Arrow 39">
                <a:extLst>
                  <a:ext uri="{FF2B5EF4-FFF2-40B4-BE49-F238E27FC236}">
                    <a16:creationId xmlns:a16="http://schemas.microsoft.com/office/drawing/2014/main" id="{52F58332-8E42-2545-A91C-FE8F54089D81}"/>
                  </a:ext>
                </a:extLst>
              </p:cNvPr>
              <p:cNvSpPr/>
              <p:nvPr/>
            </p:nvSpPr>
            <p:spPr bwMode="auto">
              <a:xfrm>
                <a:off x="2684357" y="3771638"/>
                <a:ext cx="350477" cy="152317"/>
              </a:xfrm>
              <a:prstGeom prst="rightArrow">
                <a:avLst>
                  <a:gd name="adj1" fmla="val 43194"/>
                  <a:gd name="adj2" fmla="val 11464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10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EF498-C446-9242-A072-E5B5E0E075C8}"/>
                  </a:ext>
                </a:extLst>
              </p:cNvPr>
              <p:cNvSpPr txBox="1"/>
              <p:nvPr/>
            </p:nvSpPr>
            <p:spPr>
              <a:xfrm>
                <a:off x="684325" y="4545602"/>
                <a:ext cx="224292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Complex System Model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EE36C95-545F-7D42-9007-F94A31FDCEB1}"/>
                  </a:ext>
                </a:extLst>
              </p:cNvPr>
              <p:cNvSpPr txBox="1"/>
              <p:nvPr/>
            </p:nvSpPr>
            <p:spPr>
              <a:xfrm>
                <a:off x="3447019" y="4553297"/>
                <a:ext cx="195265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Traditional Methods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DD0AF4-0972-264B-996A-4953C6EBA1BA}"/>
                  </a:ext>
                </a:extLst>
              </p:cNvPr>
              <p:cNvSpPr txBox="1"/>
              <p:nvPr/>
            </p:nvSpPr>
            <p:spPr>
              <a:xfrm>
                <a:off x="5944020" y="4553297"/>
                <a:ext cx="247535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Coupled Numerical Model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FE6853-CECC-5344-A156-3D339E4013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18039" y="722385"/>
                <a:ext cx="2061395" cy="2219973"/>
                <a:chOff x="7210286" y="1292008"/>
                <a:chExt cx="4447383" cy="4789515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415A0C8-216A-074B-8A50-5FEBAF5463E0}"/>
                    </a:ext>
                  </a:extLst>
                </p:cNvPr>
                <p:cNvSpPr/>
                <p:nvPr/>
              </p:nvSpPr>
              <p:spPr>
                <a:xfrm>
                  <a:off x="10017753" y="2292567"/>
                  <a:ext cx="1387736" cy="726630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Ocean</a:t>
                  </a:r>
                </a:p>
                <a:p>
                  <a:pPr algn="ctr"/>
                  <a:r>
                    <a:rPr lang="en-US" sz="600" dirty="0"/>
                    <a:t>(MPAS-O)</a:t>
                  </a: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9BD13BC9-6E63-7649-839E-B80C9976C1C1}"/>
                    </a:ext>
                  </a:extLst>
                </p:cNvPr>
                <p:cNvSpPr/>
                <p:nvPr/>
              </p:nvSpPr>
              <p:spPr>
                <a:xfrm>
                  <a:off x="9323890" y="1292008"/>
                  <a:ext cx="1387736" cy="774694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Atmos.</a:t>
                  </a:r>
                </a:p>
                <a:p>
                  <a:pPr algn="ctr"/>
                  <a:r>
                    <a:rPr lang="en-US" sz="600" dirty="0"/>
                    <a:t>(EAM)</a:t>
                  </a: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BC50C3A-9C3F-5E48-96EC-B70AC1F2CF35}"/>
                    </a:ext>
                  </a:extLst>
                </p:cNvPr>
                <p:cNvSpPr/>
                <p:nvPr/>
              </p:nvSpPr>
              <p:spPr>
                <a:xfrm>
                  <a:off x="10269933" y="3376989"/>
                  <a:ext cx="1387736" cy="694482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Sea Ice</a:t>
                  </a:r>
                </a:p>
                <a:p>
                  <a:pPr algn="ctr"/>
                  <a:r>
                    <a:rPr lang="en-US" sz="600" dirty="0"/>
                    <a:t>(MPAS-SI)</a:t>
                  </a: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4A691D3D-BA8A-AA46-B198-8D3D5DD52302}"/>
                    </a:ext>
                  </a:extLst>
                </p:cNvPr>
                <p:cNvSpPr/>
                <p:nvPr/>
              </p:nvSpPr>
              <p:spPr>
                <a:xfrm>
                  <a:off x="9384447" y="5372638"/>
                  <a:ext cx="1387736" cy="708885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Land Ice</a:t>
                  </a:r>
                </a:p>
                <a:p>
                  <a:pPr algn="ctr"/>
                  <a:r>
                    <a:rPr lang="en-US" sz="600" dirty="0"/>
                    <a:t>(MALI)</a:t>
                  </a: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D54F681-20FA-5C42-BDFA-67E0E14AE3BD}"/>
                    </a:ext>
                  </a:extLst>
                </p:cNvPr>
                <p:cNvSpPr/>
                <p:nvPr/>
              </p:nvSpPr>
              <p:spPr>
                <a:xfrm>
                  <a:off x="10017758" y="4421571"/>
                  <a:ext cx="1387736" cy="708885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Land</a:t>
                  </a:r>
                </a:p>
                <a:p>
                  <a:pPr algn="ctr"/>
                  <a:r>
                    <a:rPr lang="en-US" sz="600" dirty="0"/>
                    <a:t>(ELM)</a:t>
                  </a: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4B2B5B6-73C9-2644-BDB7-AEDFA8541727}"/>
                    </a:ext>
                  </a:extLst>
                </p:cNvPr>
                <p:cNvCxnSpPr>
                  <a:cxnSpLocks/>
                  <a:stCxn id="51" idx="2"/>
                  <a:endCxn id="59" idx="6"/>
                </p:cNvCxnSpPr>
                <p:nvPr/>
              </p:nvCxnSpPr>
              <p:spPr>
                <a:xfrm flipH="1" flipV="1">
                  <a:off x="9862719" y="3716539"/>
                  <a:ext cx="407217" cy="769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86396AF-5468-A04D-BE23-A4CD80A452B0}"/>
                    </a:ext>
                  </a:extLst>
                </p:cNvPr>
                <p:cNvCxnSpPr>
                  <a:cxnSpLocks/>
                  <a:stCxn id="50" idx="3"/>
                </p:cNvCxnSpPr>
                <p:nvPr/>
              </p:nvCxnSpPr>
              <p:spPr>
                <a:xfrm flipH="1">
                  <a:off x="9021687" y="1953252"/>
                  <a:ext cx="505429" cy="594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4C249BA4-1F66-1148-BD0E-F2381C502141}"/>
                    </a:ext>
                  </a:extLst>
                </p:cNvPr>
                <p:cNvCxnSpPr>
                  <a:cxnSpLocks/>
                  <a:stCxn id="52" idx="1"/>
                </p:cNvCxnSpPr>
                <p:nvPr/>
              </p:nvCxnSpPr>
              <p:spPr>
                <a:xfrm flipH="1" flipV="1">
                  <a:off x="8845914" y="4938166"/>
                  <a:ext cx="741762" cy="538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F871F2E-A791-A245-ADEA-78283722D6F1}"/>
                    </a:ext>
                  </a:extLst>
                </p:cNvPr>
                <p:cNvCxnSpPr>
                  <a:cxnSpLocks/>
                  <a:stCxn id="49" idx="2"/>
                </p:cNvCxnSpPr>
                <p:nvPr/>
              </p:nvCxnSpPr>
              <p:spPr>
                <a:xfrm flipH="1">
                  <a:off x="9527116" y="2655882"/>
                  <a:ext cx="490639" cy="2879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3E173B2-5C34-634A-943D-D08786034768}"/>
                    </a:ext>
                  </a:extLst>
                </p:cNvPr>
                <p:cNvCxnSpPr>
                  <a:stCxn id="53" idx="2"/>
                  <a:endCxn id="59" idx="5"/>
                </p:cNvCxnSpPr>
                <p:nvPr/>
              </p:nvCxnSpPr>
              <p:spPr>
                <a:xfrm flipH="1" flipV="1">
                  <a:off x="9474280" y="4636602"/>
                  <a:ext cx="543478" cy="1394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C224632-FECB-6643-81BF-D4AA92E09D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10286" y="2415372"/>
                  <a:ext cx="2652430" cy="2602333"/>
                </a:xfrm>
                <a:prstGeom prst="ellipse">
                  <a:avLst/>
                </a:prstGeom>
              </p:spPr>
            </p:pic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2B1E56D-DCDD-A445-A450-4A0116356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1760" y="2533446"/>
                <a:ext cx="763302" cy="408912"/>
              </a:xfrm>
              <a:prstGeom prst="rect">
                <a:avLst/>
              </a:prstGeom>
            </p:spPr>
          </p:pic>
          <p:cxnSp>
            <p:nvCxnSpPr>
              <p:cNvPr id="61" name="Curved Connector 60">
                <a:extLst>
                  <a:ext uri="{FF2B5EF4-FFF2-40B4-BE49-F238E27FC236}">
                    <a16:creationId xmlns:a16="http://schemas.microsoft.com/office/drawing/2014/main" id="{3E4D568C-7176-6C47-A403-020E6F2C4CE6}"/>
                  </a:ext>
                </a:extLst>
              </p:cNvPr>
              <p:cNvCxnSpPr>
                <a:cxnSpLocks/>
                <a:stCxn id="52" idx="4"/>
              </p:cNvCxnSpPr>
              <p:nvPr/>
            </p:nvCxnSpPr>
            <p:spPr>
              <a:xfrm rot="5400000">
                <a:off x="9174839" y="1590217"/>
                <a:ext cx="720412" cy="3424694"/>
              </a:xfrm>
              <a:prstGeom prst="curvedConnector2">
                <a:avLst/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urved Connector 61">
                <a:extLst>
                  <a:ext uri="{FF2B5EF4-FFF2-40B4-BE49-F238E27FC236}">
                    <a16:creationId xmlns:a16="http://schemas.microsoft.com/office/drawing/2014/main" id="{AD8372F9-C87B-F441-9988-FF556C165665}"/>
                  </a:ext>
                </a:extLst>
              </p:cNvPr>
              <p:cNvCxnSpPr>
                <a:cxnSpLocks/>
                <a:endCxn id="34" idx="3"/>
              </p:cNvCxnSpPr>
              <p:nvPr/>
            </p:nvCxnSpPr>
            <p:spPr>
              <a:xfrm rot="10800000" flipV="1">
                <a:off x="7822698" y="2453413"/>
                <a:ext cx="3945653" cy="1774950"/>
              </a:xfrm>
              <a:prstGeom prst="curvedConnector3">
                <a:avLst>
                  <a:gd name="adj1" fmla="val -1371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urved Connector 62">
                <a:extLst>
                  <a:ext uri="{FF2B5EF4-FFF2-40B4-BE49-F238E27FC236}">
                    <a16:creationId xmlns:a16="http://schemas.microsoft.com/office/drawing/2014/main" id="{2EC0B91A-B1FF-004C-BB61-8519701F6B76}"/>
                  </a:ext>
                </a:extLst>
              </p:cNvPr>
              <p:cNvCxnSpPr>
                <a:cxnSpLocks/>
                <a:endCxn id="33" idx="3"/>
              </p:cNvCxnSpPr>
              <p:nvPr/>
            </p:nvCxnSpPr>
            <p:spPr>
              <a:xfrm rot="10800000" flipV="1">
                <a:off x="7822698" y="866413"/>
                <a:ext cx="3712969" cy="3097440"/>
              </a:xfrm>
              <a:prstGeom prst="curvedConnector3">
                <a:avLst>
                  <a:gd name="adj1" fmla="val -14031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urved Connector 63">
                <a:extLst>
                  <a:ext uri="{FF2B5EF4-FFF2-40B4-BE49-F238E27FC236}">
                    <a16:creationId xmlns:a16="http://schemas.microsoft.com/office/drawing/2014/main" id="{58D98B41-7AC7-B144-A83E-1BD58A65CFA5}"/>
                  </a:ext>
                </a:extLst>
              </p:cNvPr>
              <p:cNvCxnSpPr>
                <a:cxnSpLocks/>
                <a:endCxn id="32" idx="3"/>
              </p:cNvCxnSpPr>
              <p:nvPr/>
            </p:nvCxnSpPr>
            <p:spPr>
              <a:xfrm rot="10800000" flipV="1">
                <a:off x="7019686" y="1963542"/>
                <a:ext cx="4865550" cy="2156405"/>
              </a:xfrm>
              <a:prstGeom prst="curvedConnector3">
                <a:avLst>
                  <a:gd name="adj1" fmla="val -2308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5" name="Curved Connector 60">
            <a:extLst>
              <a:ext uri="{FF2B5EF4-FFF2-40B4-BE49-F238E27FC236}">
                <a16:creationId xmlns:a16="http://schemas.microsoft.com/office/drawing/2014/main" id="{52612886-B024-424B-905C-C6C271D9913E}"/>
              </a:ext>
            </a:extLst>
          </p:cNvPr>
          <p:cNvCxnSpPr>
            <a:cxnSpLocks/>
            <a:stCxn id="49" idx="4"/>
            <a:endCxn id="36" idx="3"/>
          </p:cNvCxnSpPr>
          <p:nvPr/>
        </p:nvCxnSpPr>
        <p:spPr>
          <a:xfrm rot="5400000">
            <a:off x="7840000" y="-380535"/>
            <a:ext cx="2071771" cy="4842418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60BCC2E5-83DD-4E3B-A6D0-AEF055D5E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9" y="2542926"/>
            <a:ext cx="689227" cy="68922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F371F04-83E3-473F-AD20-F8E592819B6B}"/>
              </a:ext>
            </a:extLst>
          </p:cNvPr>
          <p:cNvSpPr/>
          <p:nvPr/>
        </p:nvSpPr>
        <p:spPr>
          <a:xfrm>
            <a:off x="494741" y="4343654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3DCB59-A276-4CCA-9045-7913CF52D9C2}"/>
              </a:ext>
            </a:extLst>
          </p:cNvPr>
          <p:cNvSpPr txBox="1"/>
          <p:nvPr/>
        </p:nvSpPr>
        <p:spPr>
          <a:xfrm>
            <a:off x="1017669" y="1131802"/>
            <a:ext cx="7970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multi-scale and multi-physics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(“Full Order Models” or FOMs).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3A08F6-C111-42D1-9883-021DA98D64BB}"/>
              </a:ext>
            </a:extLst>
          </p:cNvPr>
          <p:cNvSpPr txBox="1"/>
          <p:nvPr/>
        </p:nvSpPr>
        <p:spPr>
          <a:xfrm>
            <a:off x="340782" y="1202020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Predictive Problem Results</a:t>
            </a:r>
            <a:br>
              <a:rPr lang="en-US" dirty="0"/>
            </a:b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movie_predict_1sd_FOM-n300ROM">
            <a:hlinkClick r:id="" action="ppaction://media"/>
            <a:extLst>
              <a:ext uri="{FF2B5EF4-FFF2-40B4-BE49-F238E27FC236}">
                <a16:creationId xmlns:a16="http://schemas.microsoft.com/office/drawing/2014/main" id="{94F13497-C9BC-93EB-5CED-C0D5B2B7F1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251549"/>
            <a:ext cx="5808552" cy="4354902"/>
          </a:xfrm>
          <a:prstGeom prst="rect">
            <a:avLst/>
          </a:prstGeom>
        </p:spPr>
      </p:pic>
      <p:pic>
        <p:nvPicPr>
          <p:cNvPr id="10" name="movie_predict_2sd_FOM-n200HROM">
            <a:hlinkClick r:id="" action="ppaction://media"/>
            <a:extLst>
              <a:ext uri="{FF2B5EF4-FFF2-40B4-BE49-F238E27FC236}">
                <a16:creationId xmlns:a16="http://schemas.microsoft.com/office/drawing/2014/main" id="{B9436F50-6D6A-A20B-BCE9-7650D1B41F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1251549"/>
            <a:ext cx="5808552" cy="43549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141420-CA53-244F-3D5D-A5143364BEF6}"/>
                  </a:ext>
                </a:extLst>
              </p:cNvPr>
              <p:cNvSpPr txBox="1"/>
              <p:nvPr/>
            </p:nvSpPr>
            <p:spPr>
              <a:xfrm>
                <a:off x="871033" y="5420171"/>
                <a:ext cx="61044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Predictive single-domain ROM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300)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141420-CA53-244F-3D5D-A5143364B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33" y="5420171"/>
                <a:ext cx="6104466" cy="369332"/>
              </a:xfrm>
              <a:prstGeom prst="rect">
                <a:avLst/>
              </a:prstGeom>
              <a:blipFill>
                <a:blip r:embed="rId9"/>
                <a:stretch>
                  <a:fillRect l="-830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048164-C37E-353D-97D5-BEE456E92272}"/>
                  </a:ext>
                </a:extLst>
              </p:cNvPr>
              <p:cNvSpPr txBox="1"/>
              <p:nvPr/>
            </p:nvSpPr>
            <p:spPr>
              <a:xfrm>
                <a:off x="7135733" y="5420171"/>
                <a:ext cx="4185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Predictive FOM-HROM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= 200)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048164-C37E-353D-97D5-BEE456E92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733" y="5420171"/>
                <a:ext cx="4185234" cy="369332"/>
              </a:xfrm>
              <a:prstGeom prst="rect">
                <a:avLst/>
              </a:prstGeom>
              <a:blipFill>
                <a:blip r:embed="rId10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413A0-385B-2741-B679-CC3D982FABC8}"/>
              </a:ext>
            </a:extLst>
          </p:cNvPr>
          <p:cNvGrpSpPr/>
          <p:nvPr/>
        </p:nvGrpSpPr>
        <p:grpSpPr>
          <a:xfrm>
            <a:off x="1637870" y="6048261"/>
            <a:ext cx="12704923" cy="387450"/>
            <a:chOff x="1705509" y="4755025"/>
            <a:chExt cx="12704923" cy="387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EB218C0-3E47-530F-D030-230278DE86DE}"/>
                    </a:ext>
                  </a:extLst>
                </p:cNvPr>
                <p:cNvSpPr txBox="1"/>
                <p:nvPr/>
              </p:nvSpPr>
              <p:spPr>
                <a:xfrm>
                  <a:off x="1856869" y="4768559"/>
                  <a:ext cx="125535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dirty="0"/>
                    <a:t>  Single-domain FOM solution    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FFA271B-47F4-4F9D-9401-6918EEFFDA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6869" y="4768559"/>
                  <a:ext cx="12553563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9836" b="-22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67A7F3-758D-6C20-8492-69993E28F552}"/>
                    </a:ext>
                  </a:extLst>
                </p:cNvPr>
                <p:cNvSpPr txBox="1"/>
                <p:nvPr/>
              </p:nvSpPr>
              <p:spPr>
                <a:xfrm>
                  <a:off x="5693597" y="4755025"/>
                  <a:ext cx="6416210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</m:oMath>
                  </a14:m>
                  <a:r>
                    <a:rPr lang="en-US" dirty="0"/>
                    <a:t>Solution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dirty="0">
                      <a:solidFill>
                        <a:srgbClr val="00B050"/>
                      </a:solidFill>
                    </a:rPr>
                    <a:t> </a:t>
                  </a:r>
                  <a:r>
                    <a:rPr lang="en-US" dirty="0"/>
                    <a:t>Solution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67A7F3-758D-6C20-8492-69993E28F5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3597" y="4755025"/>
                  <a:ext cx="6416210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9836" b="-22951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E729FE7-D6D2-198B-1157-EFC1023AA113}"/>
                </a:ext>
              </a:extLst>
            </p:cNvPr>
            <p:cNvSpPr/>
            <p:nvPr/>
          </p:nvSpPr>
          <p:spPr>
            <a:xfrm>
              <a:off x="1705509" y="4773142"/>
              <a:ext cx="8866599" cy="3693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39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1756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342900" indent="-342900">
              <a:buAutoNum type="arabicPeriod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1D Dynamic Wave Propagation in </a:t>
            </a:r>
            <a:r>
              <a:rPr lang="en-US" sz="2400" dirty="0" err="1"/>
              <a:t>Hyperelastic</a:t>
            </a:r>
            <a:r>
              <a:rPr lang="en-US" sz="2400" dirty="0"/>
              <a:t> Bar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Burgers Equation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8874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4B2444-5E9A-C977-6784-E049B98B9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668" y="1144249"/>
            <a:ext cx="5377262" cy="28723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2D8BA-4E91-4CFF-E8E6-33E7858A3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7" r="11899"/>
          <a:stretch/>
        </p:blipFill>
        <p:spPr>
          <a:xfrm>
            <a:off x="6391569" y="644884"/>
            <a:ext cx="4890837" cy="4526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14B1A-88F9-60EC-783E-BC35931459B0}"/>
                  </a:ext>
                </a:extLst>
              </p:cNvPr>
              <p:cNvSpPr txBox="1"/>
              <p:nvPr/>
            </p:nvSpPr>
            <p:spPr>
              <a:xfrm>
                <a:off x="6369192" y="5155069"/>
                <a:ext cx="40156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 above: </a:t>
                </a:r>
                <a:r>
                  <a:rPr lang="en-US" dirty="0"/>
                  <a:t>solution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component at various times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14B1A-88F9-60EC-783E-BC359314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192" y="5155069"/>
                <a:ext cx="4015628" cy="923330"/>
              </a:xfrm>
              <a:prstGeom prst="rect">
                <a:avLst/>
              </a:prstGeom>
              <a:blipFill>
                <a:blip r:embed="rId4"/>
                <a:stretch>
                  <a:fillRect t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22634" y="4277564"/>
                <a:ext cx="6119330" cy="2616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Spatial discretization given by a </a:t>
                </a:r>
                <a:r>
                  <a:rPr lang="en-US" sz="2000" b="1" dirty="0"/>
                  <a:t>Godunov-type scheme </a:t>
                </a:r>
                <a:r>
                  <a:rPr lang="en-US" sz="2000" dirty="0"/>
                  <a:t>with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250 </m:t>
                    </m:r>
                  </m:oMath>
                </a14:m>
                <a:r>
                  <a:rPr lang="en-US" sz="2000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Implicit temporal discretization: </a:t>
                </a:r>
                <a:r>
                  <a:rPr lang="en-US" sz="2000" b="1" dirty="0"/>
                  <a:t>trapezoidal method </a:t>
                </a:r>
                <a:r>
                  <a:rPr lang="en-US" sz="2000" dirty="0"/>
                  <a:t>with fixed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0.05</m:t>
                    </m:r>
                  </m:oMath>
                </a14:m>
                <a:r>
                  <a:rPr lang="en-US" sz="2000" dirty="0"/>
                  <a:t>; Choose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i="1" baseline="-25000" dirty="0" err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= 25.0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34" y="4277564"/>
                <a:ext cx="6119330" cy="2616101"/>
              </a:xfrm>
              <a:prstGeom prst="rect">
                <a:avLst/>
              </a:prstGeom>
              <a:blipFill>
                <a:blip r:embed="rId5"/>
                <a:stretch>
                  <a:fillRect l="-996" t="-1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34D6EFC2-ADCA-0363-6447-08E4E711B2B4}"/>
              </a:ext>
            </a:extLst>
          </p:cNvPr>
          <p:cNvGrpSpPr/>
          <p:nvPr/>
        </p:nvGrpSpPr>
        <p:grpSpPr>
          <a:xfrm>
            <a:off x="10132701" y="5016899"/>
            <a:ext cx="1881433" cy="1692993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/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959F98-6306-FDC1-70EF-B7113EBF18A7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3C78E8-4D4C-D6FE-9064-CB19CB63625C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EEC725-1FC7-B6FA-9DE1-18261AD3A260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640804-86DB-FE92-EE33-45791EB6AF64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1C6293-3172-64E4-C1A9-EBF02B1FD5B3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87A6EE-E8B1-2923-60C8-BB316FEE1747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FB68AC-03D0-50E6-407C-CCD382B9A0C1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A960C2-04FA-A16C-F63D-FDF849298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EC5708A-B6FF-7031-7F3B-A761E6D09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5E2800-A6E2-9AAC-8855-395231D97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1E7C97-C57E-9657-AFC5-C2CC873C9C9A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61D736-6491-54F5-27E8-29BC7BE7929C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2D Inviscid Burgers Problem</a:t>
            </a:r>
          </a:p>
        </p:txBody>
      </p:sp>
    </p:spTree>
    <p:extLst>
      <p:ext uri="{BB962C8B-B14F-4D97-AF65-F5344CB8AC3E}">
        <p14:creationId xmlns:p14="http://schemas.microsoft.com/office/powerpoint/2010/main" val="5771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9165148-045A-90DA-A018-D75DC8E1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18" y="957595"/>
            <a:ext cx="3404182" cy="25531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2D Inviscid Burgers Problem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87D449-5266-4C34-8910-5A468DFA57C2}"/>
                  </a:ext>
                </a:extLst>
              </p:cNvPr>
              <p:cNvSpPr txBox="1"/>
              <p:nvPr/>
            </p:nvSpPr>
            <p:spPr>
              <a:xfrm>
                <a:off x="126648" y="868354"/>
                <a:ext cx="7959113" cy="3877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cs typeface="Calibri" panose="020F0502020204030204" pitchFamily="34" charset="0"/>
                  </a:rPr>
                  <a:t>2D </a:t>
                </a:r>
                <a:r>
                  <a:rPr lang="en-US" sz="2000" dirty="0">
                    <a:cs typeface="Calibri" panose="020F0502020204030204" pitchFamily="34" charset="0"/>
                  </a:rPr>
                  <a:t>makes for a more appropriate testing of potential speedups from coupling subdomains to ROMs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The </a:t>
                </a:r>
                <a:r>
                  <a:rPr lang="en-US" sz="2000" b="1" dirty="0">
                    <a:cs typeface="Calibri" panose="020F0502020204030204" pitchFamily="34" charset="0"/>
                  </a:rPr>
                  <a:t>inviscid Burgers’ equation </a:t>
                </a:r>
                <a:r>
                  <a:rPr lang="en-US" sz="2000" dirty="0">
                    <a:cs typeface="Calibri" panose="020F0502020204030204" pitchFamily="34" charset="0"/>
                  </a:rPr>
                  <a:t>is a popular analog for fluid problems where shocks are possible, and is particularly difficult for conventional projection-based ROMs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Two </a:t>
                </a:r>
                <a:r>
                  <a:rPr lang="en-US" sz="2000" b="1" dirty="0">
                    <a:cs typeface="Calibri" panose="020F0502020204030204" pitchFamily="34" charset="0"/>
                  </a:rPr>
                  <a:t>parameters </a:t>
                </a:r>
                <a:r>
                  <a:rPr lang="en-US" sz="2000" dirty="0">
                    <a:cs typeface="Calibri" panose="020F0502020204030204" pitchFamily="34" charset="0"/>
                  </a:rPr>
                  <a:t>considered: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Dirichlet BC parameterization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Source term parameterization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87D449-5266-4C34-8910-5A468DFA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48" y="868354"/>
                <a:ext cx="7959113" cy="3877985"/>
              </a:xfrm>
              <a:prstGeom prst="rect">
                <a:avLst/>
              </a:prstGeom>
              <a:blipFill>
                <a:blip r:embed="rId4"/>
                <a:stretch>
                  <a:fillRect l="-690" t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594" y="3801088"/>
                <a:ext cx="11448018" cy="3877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ROMs results are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predictive </a:t>
                </a:r>
                <a:r>
                  <a:rPr lang="en-US" sz="2000" i="1" dirty="0">
                    <a:cs typeface="Calibri" panose="020F0502020204030204" pitchFamily="34" charset="0"/>
                  </a:rPr>
                  <a:t>and</a:t>
                </a:r>
                <a:r>
                  <a:rPr lang="en-US" sz="2000" dirty="0">
                    <a:cs typeface="Calibri" panose="020F0502020204030204" pitchFamily="34" charset="0"/>
                  </a:rPr>
                  <a:t> are</a:t>
                </a:r>
                <a:r>
                  <a:rPr lang="en-US" sz="2000" b="1" i="1" dirty="0"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cs typeface="Calibri" panose="020F0502020204030204" pitchFamily="34" charset="0"/>
                  </a:rPr>
                  <a:t>based on the</a:t>
                </a:r>
                <a:r>
                  <a:rPr lang="en-US" sz="2000" b="1" dirty="0">
                    <a:cs typeface="Calibri" panose="020F0502020204030204" pitchFamily="34" charset="0"/>
                  </a:rPr>
                  <a:t>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Least-Squares Petrov-</a:t>
                </a:r>
                <a:r>
                  <a:rPr lang="en-US" sz="2000" b="1" i="1" dirty="0" err="1">
                    <a:cs typeface="Calibri" panose="020F0502020204030204" pitchFamily="34" charset="0"/>
                  </a:rPr>
                  <a:t>Galerkin</a:t>
                </a:r>
                <a:r>
                  <a:rPr lang="en-US" sz="2000" b="1" i="1" dirty="0">
                    <a:cs typeface="Calibri" panose="020F0502020204030204" pitchFamily="34" charset="0"/>
                  </a:rPr>
                  <a:t> (LSPG) </a:t>
                </a:r>
                <a:r>
                  <a:rPr lang="en-US" sz="2000" dirty="0">
                    <a:cs typeface="Calibri" panose="020F0502020204030204" pitchFamily="34" charset="0"/>
                  </a:rPr>
                  <a:t>method, with POD calculated from FOM coupling models.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Greater than 200 POD modes required to capture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99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% snapshot energy for when sampling 9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 values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Hyper-reduced ROMs (HROMs) perform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hyper-reduction</a:t>
                </a:r>
                <a:r>
                  <a:rPr lang="en-US" sz="2000" dirty="0">
                    <a:cs typeface="Calibri" panose="020F0502020204030204" pitchFamily="34" charset="0"/>
                  </a:rPr>
                  <a:t> using ECSW [Farhat </a:t>
                </a:r>
                <a:r>
                  <a:rPr lang="en-US" sz="2000" i="1" dirty="0">
                    <a:cs typeface="Calibri" panose="020F0502020204030204" pitchFamily="34" charset="0"/>
                  </a:rPr>
                  <a:t>et al., </a:t>
                </a:r>
                <a:r>
                  <a:rPr lang="en-US" sz="2000" dirty="0">
                    <a:cs typeface="Calibri" panose="020F0502020204030204" pitchFamily="34" charset="0"/>
                  </a:rPr>
                  <a:t>2015]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000" b="1" i="1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cs typeface="Calibri" panose="020F0502020204030204" pitchFamily="34" charset="0"/>
                  </a:rPr>
                  <a:t>Couplings tested:</a:t>
                </a:r>
                <a:r>
                  <a:rPr lang="en-US" sz="2000" dirty="0">
                    <a:cs typeface="Calibri" panose="020F0502020204030204" pitchFamily="34" charset="0"/>
                  </a:rPr>
                  <a:t> overlapping, FOM-FOM, FOM-ROM, ROM-ROM, FOM-HROM, HROM-HROM, implicit-explicit, implicit-implicit, explicit-explicit.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4" y="3801088"/>
                <a:ext cx="11448018" cy="3877985"/>
              </a:xfrm>
              <a:prstGeom prst="rect">
                <a:avLst/>
              </a:prstGeom>
              <a:blipFill>
                <a:blip r:embed="rId5"/>
                <a:stretch>
                  <a:fillRect l="-479" t="-1101" r="-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6C8C554-B37B-45EF-A9D3-63A78FB14337}"/>
              </a:ext>
            </a:extLst>
          </p:cNvPr>
          <p:cNvSpPr/>
          <p:nvPr/>
        </p:nvSpPr>
        <p:spPr>
          <a:xfrm>
            <a:off x="2649541" y="5769334"/>
            <a:ext cx="1456663" cy="32101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2C3027-6645-4985-B59C-DBA880A82334}"/>
              </a:ext>
            </a:extLst>
          </p:cNvPr>
          <p:cNvSpPr/>
          <p:nvPr/>
        </p:nvSpPr>
        <p:spPr>
          <a:xfrm>
            <a:off x="2452110" y="6090344"/>
            <a:ext cx="2035997" cy="32101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7A58F-5EFE-4BA6-BDE6-034F4A9B0E0D}"/>
              </a:ext>
            </a:extLst>
          </p:cNvPr>
          <p:cNvSpPr txBox="1"/>
          <p:nvPr/>
        </p:nvSpPr>
        <p:spPr>
          <a:xfrm>
            <a:off x="6754275" y="6211299"/>
            <a:ext cx="2517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4068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F3AE-3E7B-9D66-0D5F-37E17718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Domain ROM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D6EFC2-ADCA-0363-6447-08E4E711B2B4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/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959F98-6306-FDC1-70EF-B7113EBF18A7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3C78E8-4D4C-D6FE-9064-CB19CB63625C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EEC725-1FC7-B6FA-9DE1-18261AD3A260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640804-86DB-FE92-EE33-45791EB6AF64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1C6293-3172-64E4-C1A9-EBF02B1FD5B3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87A6EE-E8B1-2923-60C8-BB316FEE1747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FB68AC-03D0-50E6-407C-CCD382B9A0C1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A960C2-04FA-A16C-F63D-FDF849298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EC5708A-B6FF-7031-7F3B-A761E6D09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5E2800-A6E2-9AAC-8855-395231D97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1E7C97-C57E-9657-AFC5-C2CC873C9C9A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61D736-6491-54F5-27E8-29BC7BE7929C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30A3AC9-19EC-B9FE-E06A-AE0682864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48" y="3271313"/>
            <a:ext cx="3073935" cy="29774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7B3034-CD81-AE55-1812-A06CDCE5F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384" y="3058553"/>
            <a:ext cx="4365976" cy="3274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AB2798-ECD6-E325-E691-4AE52FFF62F2}"/>
                  </a:ext>
                </a:extLst>
              </p:cNvPr>
              <p:cNvSpPr txBox="1"/>
              <p:nvPr/>
            </p:nvSpPr>
            <p:spPr>
              <a:xfrm>
                <a:off x="274649" y="851171"/>
                <a:ext cx="11073787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ea typeface="Cambria Math" panose="02040503050406030204" pitchFamily="18" charset="0"/>
                  </a:rPr>
                  <a:t>Spatial/temporal resolution</a:t>
                </a:r>
                <a:r>
                  <a:rPr lang="en-US" sz="2000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=0.4,  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=0.4,  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=0.05</m:t>
                    </m:r>
                  </m:oMath>
                </a14:m>
                <a:endParaRPr lang="en-US" sz="2000" b="1" dirty="0" smtClean="0">
                  <a:effectLst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effectLst/>
                  </a:rPr>
                  <a:t>Uniform </a:t>
                </a:r>
                <a:r>
                  <a:rPr lang="en-US" sz="2000" b="1" dirty="0">
                    <a:effectLst/>
                  </a:rPr>
                  <a:t>sampling </a:t>
                </a:r>
                <a:r>
                  <a:rPr lang="en-US" sz="2000" dirty="0">
                    <a:effectLst/>
                  </a:rPr>
                  <a:t>of </a:t>
                </a:r>
                <a14:m>
                  <m:oMath xmlns:m="http://schemas.openxmlformats.org/officeDocument/2006/math">
                    <m:r>
                      <a:rPr lang="en-US" sz="2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4.25, 5.50</m:t>
                        </m:r>
                      </m:e>
                    </m:d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×[0.015, 0.03]</m:t>
                    </m:r>
                  </m:oMath>
                </a14:m>
                <a:r>
                  <a:rPr lang="en-US" sz="2000" dirty="0">
                    <a:effectLst/>
                  </a:rPr>
                  <a:t> by a 3×3 grid ⇒ 9 training parameter points characterized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effectLst/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=0.625</m:t>
                    </m:r>
                  </m:oMath>
                </a14:m>
                <a:r>
                  <a:rPr lang="el-GR" sz="2000" dirty="0">
                    <a:effectLst/>
                  </a:rPr>
                  <a:t> </a:t>
                </a:r>
                <a:r>
                  <a:rPr lang="en-US" sz="2000" dirty="0"/>
                  <a:t>and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0.0075</m:t>
                    </m:r>
                  </m:oMath>
                </a14:m>
                <a:endParaRPr lang="en-US" sz="2000" dirty="0">
                  <a:effectLst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effectLst/>
                  </a:rPr>
                  <a:t>Queried but </a:t>
                </a:r>
                <a:r>
                  <a:rPr lang="en-US" sz="2000" b="1" dirty="0">
                    <a:effectLst/>
                  </a:rPr>
                  <a:t>unsampled parameter </a:t>
                </a:r>
                <a:r>
                  <a:rPr lang="en-US" sz="2000" dirty="0">
                    <a:effectLst/>
                  </a:rPr>
                  <a:t>point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=[4.75, 0.02]</m:t>
                    </m:r>
                  </m:oMath>
                </a14:m>
                <a:r>
                  <a:rPr lang="el-GR" sz="2000" dirty="0">
                    <a:effectLst/>
                  </a:rPr>
                  <a:t> </a:t>
                </a:r>
                <a:r>
                  <a:rPr lang="en-US" sz="2000" dirty="0">
                    <a:effectLst/>
                  </a:rPr>
                  <a:t>with reduced dimension </a:t>
                </a:r>
                <a:r>
                  <a:rPr lang="en-US" sz="2000" dirty="0" smtClean="0">
                    <a:effectLst/>
                  </a:rPr>
                  <a:t>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</a:rPr>
                      <m:t>=95</m:t>
                    </m:r>
                  </m:oMath>
                </a14:m>
                <a:r>
                  <a:rPr lang="en-US" sz="2000" dirty="0" smtClean="0">
                    <a:effectLst/>
                  </a:rPr>
                  <a:t> </a:t>
                </a:r>
                <a:endParaRPr lang="en-US" sz="2000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Reduced mesh </a:t>
                </a:r>
                <a:r>
                  <a:rPr lang="en-US" sz="2000" dirty="0"/>
                  <a:t>resulting from solving non-negative least squares problem formulate by ECSW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=5,689</m:t>
                    </m:r>
                  </m:oMath>
                </a14:m>
                <a:r>
                  <a:rPr lang="en-US" sz="2000" dirty="0">
                    <a:effectLst/>
                  </a:rPr>
                  <a:t> elements (9.1%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=62,500</m:t>
                    </m:r>
                  </m:oMath>
                </a14:m>
                <a:r>
                  <a:rPr lang="en-US" sz="2000" dirty="0">
                    <a:effectLst/>
                  </a:rPr>
                  <a:t> elements).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highlight>
                    <a:srgbClr val="FFFF00"/>
                  </a:highligh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AB2798-ECD6-E325-E691-4AE52FFF6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851171"/>
                <a:ext cx="11073787" cy="2800767"/>
              </a:xfrm>
              <a:prstGeom prst="rect">
                <a:avLst/>
              </a:prstGeom>
              <a:blipFill>
                <a:blip r:embed="rId8"/>
                <a:stretch>
                  <a:fillRect l="-495" t="-1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3F7EB60-95C1-29B6-9263-BEBF0AE92A58}"/>
              </a:ext>
            </a:extLst>
          </p:cNvPr>
          <p:cNvSpPr txBox="1"/>
          <p:nvPr/>
        </p:nvSpPr>
        <p:spPr>
          <a:xfrm>
            <a:off x="509383" y="6215233"/>
            <a:ext cx="355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 Reduced mesh of single domain HROM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7EA2BB-6828-C6DA-3D4C-7A7BDF71B4AA}"/>
              </a:ext>
            </a:extLst>
          </p:cNvPr>
          <p:cNvSpPr txBox="1"/>
          <p:nvPr/>
        </p:nvSpPr>
        <p:spPr>
          <a:xfrm>
            <a:off x="4573703" y="6081507"/>
            <a:ext cx="355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 HROM and FOM results at various time steps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9227746"/>
                  </p:ext>
                </p:extLst>
              </p:nvPr>
            </p:nvGraphicFramePr>
            <p:xfrm>
              <a:off x="8563817" y="3141152"/>
              <a:ext cx="3389784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0667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466796">
                      <a:extLst>
                        <a:ext uri="{9D8B030D-6E8A-4147-A177-3AD203B41FA5}">
                          <a16:colId xmlns:a16="http://schemas.microsoft.com/office/drawing/2014/main" val="2585095201"/>
                        </a:ext>
                      </a:extLst>
                    </a:gridCol>
                    <a:gridCol w="751568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110753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%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SV Energy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MSE* </a:t>
                          </a:r>
                          <a:r>
                            <a:rPr lang="en-US" sz="1400" b="0" i="0" dirty="0" smtClean="0">
                              <a:latin typeface="+mn-lt"/>
                            </a:rPr>
                            <a:t>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time* 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95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69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1.1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138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99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177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447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186001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9227746"/>
                  </p:ext>
                </p:extLst>
              </p:nvPr>
            </p:nvGraphicFramePr>
            <p:xfrm>
              <a:off x="8563817" y="3141152"/>
              <a:ext cx="3389784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0667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466796">
                      <a:extLst>
                        <a:ext uri="{9D8B030D-6E8A-4147-A177-3AD203B41FA5}">
                          <a16:colId xmlns:a16="http://schemas.microsoft.com/office/drawing/2014/main" val="2585095201"/>
                        </a:ext>
                      </a:extLst>
                    </a:gridCol>
                    <a:gridCol w="751568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110753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%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SV Energy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27273" t="-2353" r="-403896" b="-1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MSE* </a:t>
                          </a:r>
                          <a:r>
                            <a:rPr lang="en-US" sz="1400" b="0" i="0" dirty="0" smtClean="0">
                              <a:latin typeface="+mn-lt"/>
                            </a:rPr>
                            <a:t>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time* 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95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69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1.1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138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99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177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447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18600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8510675" y="4623430"/>
            <a:ext cx="1600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Numbers in table are w/o hyper-reduction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68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rom_rom_rom_rom_99p.mov">
            <a:hlinkClick r:id="" action="ppaction://media"/>
            <a:extLst>
              <a:ext uri="{FF2B5EF4-FFF2-40B4-BE49-F238E27FC236}">
                <a16:creationId xmlns:a16="http://schemas.microsoft.com/office/drawing/2014/main" id="{05604C34-6581-E1D0-24EC-085E7C607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6828" y="639957"/>
            <a:ext cx="5056415" cy="3792311"/>
          </a:xfrm>
          <a:prstGeom prst="rect">
            <a:avLst/>
          </a:prstGeom>
        </p:spPr>
      </p:pic>
      <p:pic>
        <p:nvPicPr>
          <p:cNvPr id="87" name="rom_rom_rom_rom_95p.mov">
            <a:hlinkClick r:id="" action="ppaction://media"/>
            <a:extLst>
              <a:ext uri="{FF2B5EF4-FFF2-40B4-BE49-F238E27FC236}">
                <a16:creationId xmlns:a16="http://schemas.microsoft.com/office/drawing/2014/main" id="{0C67FB09-F1EB-A263-6219-D65B814886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8419" y="635253"/>
            <a:ext cx="5056415" cy="3792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C1C89-F316-1527-F5E4-A02D2E4E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18" y="227481"/>
            <a:ext cx="10058400" cy="71139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ROM-ROM-ROM-ROM </a:t>
            </a:r>
            <a:r>
              <a:rPr lang="en-US" dirty="0" smtClean="0"/>
              <a:t>Coupling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18">
            <a:extLst>
              <a:ext uri="{FF2B5EF4-FFF2-40B4-BE49-F238E27FC236}">
                <a16:creationId xmlns:a16="http://schemas.microsoft.com/office/drawing/2014/main" id="{17C11445-3323-DB97-E05C-D1E559368AA5}"/>
              </a:ext>
            </a:extLst>
          </p:cNvPr>
          <p:cNvSpPr txBox="1"/>
          <p:nvPr/>
        </p:nvSpPr>
        <p:spPr>
          <a:xfrm>
            <a:off x="7000953" y="819273"/>
            <a:ext cx="4276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99% Singular </a:t>
            </a:r>
            <a:r>
              <a:rPr lang="en-US" sz="1600" i="1" dirty="0" smtClean="0"/>
              <a:t>Value (SV) </a:t>
            </a:r>
            <a:r>
              <a:rPr lang="en-US" sz="1600" i="1" dirty="0"/>
              <a:t>Energy Retention</a:t>
            </a:r>
            <a:endParaRPr lang="en-US" sz="1600" dirty="0"/>
          </a:p>
        </p:txBody>
      </p:sp>
      <p:sp>
        <p:nvSpPr>
          <p:cNvPr id="56" name="TextBox 17">
            <a:extLst>
              <a:ext uri="{FF2B5EF4-FFF2-40B4-BE49-F238E27FC236}">
                <a16:creationId xmlns:a16="http://schemas.microsoft.com/office/drawing/2014/main" id="{A57A8DAD-1301-0991-A237-07544C1EA481}"/>
              </a:ext>
            </a:extLst>
          </p:cNvPr>
          <p:cNvSpPr txBox="1"/>
          <p:nvPr/>
        </p:nvSpPr>
        <p:spPr>
          <a:xfrm>
            <a:off x="2711666" y="831955"/>
            <a:ext cx="4061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95% Singular </a:t>
            </a:r>
            <a:r>
              <a:rPr lang="en-US" sz="1600" i="1" dirty="0" smtClean="0"/>
              <a:t>Value (SV) </a:t>
            </a:r>
            <a:r>
              <a:rPr lang="en-US" sz="1600" i="1" dirty="0"/>
              <a:t>Energy Retention</a:t>
            </a:r>
            <a:endParaRPr lang="en-US" sz="16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0F25E6-A26B-960C-7FD6-BD2935B9CC53}"/>
              </a:ext>
            </a:extLst>
          </p:cNvPr>
          <p:cNvGrpSpPr/>
          <p:nvPr/>
        </p:nvGrpSpPr>
        <p:grpSpPr>
          <a:xfrm>
            <a:off x="484348" y="1421566"/>
            <a:ext cx="1252502" cy="1727427"/>
            <a:chOff x="9275810" y="1215881"/>
            <a:chExt cx="1252502" cy="172742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623F34C-1DC0-9503-6A05-DF1DA6A229F8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1C78A67-0C4E-0672-E396-A0BA52B07619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CB983FC-8073-8485-198A-EE74687809BB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0" name="TextBox 64">
                        <a:extLst>
                          <a:ext uri="{FF2B5EF4-FFF2-40B4-BE49-F238E27FC236}">
                            <a16:creationId xmlns:a16="http://schemas.microsoft.com/office/drawing/2014/main" id="{09E087B8-F3CE-D5F5-A470-EB213DC580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0" name="TextBox 64">
                        <a:extLst>
                          <a:ext uri="{FF2B5EF4-FFF2-40B4-BE49-F238E27FC236}">
                            <a16:creationId xmlns:a16="http://schemas.microsoft.com/office/drawing/2014/main" id="{09E087B8-F3CE-D5F5-A470-EB213DC5803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1" name="TextBox 65">
                        <a:extLst>
                          <a:ext uri="{FF2B5EF4-FFF2-40B4-BE49-F238E27FC236}">
                            <a16:creationId xmlns:a16="http://schemas.microsoft.com/office/drawing/2014/main" id="{F90036F8-C6A7-C510-C11D-230D135FA3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1" name="TextBox 65">
                        <a:extLst>
                          <a:ext uri="{FF2B5EF4-FFF2-40B4-BE49-F238E27FC236}">
                            <a16:creationId xmlns:a16="http://schemas.microsoft.com/office/drawing/2014/main" id="{F90036F8-C6A7-C510-C11D-230D135FA3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5C74563-592B-6B96-771C-E008A0E3983E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8" name="TextBox 62">
                        <a:extLst>
                          <a:ext uri="{FF2B5EF4-FFF2-40B4-BE49-F238E27FC236}">
                            <a16:creationId xmlns:a16="http://schemas.microsoft.com/office/drawing/2014/main" id="{A25C9D31-D4D6-9504-B28A-0F1C6FEC4B8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8" name="TextBox 62">
                        <a:extLst>
                          <a:ext uri="{FF2B5EF4-FFF2-40B4-BE49-F238E27FC236}">
                            <a16:creationId xmlns:a16="http://schemas.microsoft.com/office/drawing/2014/main" id="{A25C9D31-D4D6-9504-B28A-0F1C6FEC4B8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9" name="TextBox 63">
                        <a:extLst>
                          <a:ext uri="{FF2B5EF4-FFF2-40B4-BE49-F238E27FC236}">
                            <a16:creationId xmlns:a16="http://schemas.microsoft.com/office/drawing/2014/main" id="{9399E489-BF4C-4D98-FB05-C33E3D8EC2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9" name="TextBox 63">
                        <a:extLst>
                          <a:ext uri="{FF2B5EF4-FFF2-40B4-BE49-F238E27FC236}">
                            <a16:creationId xmlns:a16="http://schemas.microsoft.com/office/drawing/2014/main" id="{9399E489-BF4C-4D98-FB05-C33E3D8EC2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35F54F2-7208-7F1B-6154-AEC5318F8750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59">
                <a:extLst>
                  <a:ext uri="{FF2B5EF4-FFF2-40B4-BE49-F238E27FC236}">
                    <a16:creationId xmlns:a16="http://schemas.microsoft.com/office/drawing/2014/main" id="{CC34158F-E255-F396-85DE-5E2234567A80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AC35C69-08FE-1B2B-5B76-03E906800F27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12DEA48-0C5A-8B43-7D7F-720EFCF9C866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97D1716-2537-937E-E222-DFA7EA047DB5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C3DD49F-B5FB-3982-43AB-E157F27DAD87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3920939"/>
                  </p:ext>
                </p:extLst>
              </p:nvPr>
            </p:nvGraphicFramePr>
            <p:xfrm>
              <a:off x="3568775" y="4427564"/>
              <a:ext cx="6270992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446135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  <a:gridCol w="517843">
                      <a:extLst>
                        <a:ext uri="{9D8B030D-6E8A-4147-A177-3AD203B41FA5}">
                          <a16:colId xmlns:a16="http://schemas.microsoft.com/office/drawing/2014/main" val="2306751297"/>
                        </a:ext>
                      </a:extLst>
                    </a:gridCol>
                    <a:gridCol w="813118">
                      <a:extLst>
                        <a:ext uri="{9D8B030D-6E8A-4147-A177-3AD203B41FA5}">
                          <a16:colId xmlns:a16="http://schemas.microsoft.com/office/drawing/2014/main" val="1703307233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266737614"/>
                        </a:ext>
                      </a:extLst>
                    </a:gridCol>
                  </a:tblGrid>
                  <a:tr h="282131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99%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57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146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44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56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120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24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89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32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100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245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700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3920939"/>
                  </p:ext>
                </p:extLst>
              </p:nvPr>
            </p:nvGraphicFramePr>
            <p:xfrm>
              <a:off x="3568775" y="4427564"/>
              <a:ext cx="6270992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446135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  <a:gridCol w="517843">
                      <a:extLst>
                        <a:ext uri="{9D8B030D-6E8A-4147-A177-3AD203B41FA5}">
                          <a16:colId xmlns:a16="http://schemas.microsoft.com/office/drawing/2014/main" val="2306751297"/>
                        </a:ext>
                      </a:extLst>
                    </a:gridCol>
                    <a:gridCol w="813118">
                      <a:extLst>
                        <a:ext uri="{9D8B030D-6E8A-4147-A177-3AD203B41FA5}">
                          <a16:colId xmlns:a16="http://schemas.microsoft.com/office/drawing/2014/main" val="1703307233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266737614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99%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3"/>
                          <a:stretch>
                            <a:fillRect l="-271622" t="-104000" r="-1027027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3"/>
                          <a:stretch>
                            <a:fillRect l="-711765" t="-104000" r="-405882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204000" r="-417000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57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146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298039" r="-417000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44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56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120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406000" r="-417000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24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89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506000" r="-4170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32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100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245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700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67659" y="4389302"/>
                <a:ext cx="3934768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only 3 Schwarz iterations </a:t>
                </a:r>
                <a:r>
                  <a:rPr lang="en-US" dirty="0"/>
                  <a:t>per controller 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Errors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O</a:t>
                </a:r>
                <a:r>
                  <a:rPr lang="en-US" dirty="0" smtClean="0"/>
                  <a:t>(1%) or less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1.47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 </a:t>
                </a:r>
                <a:r>
                  <a:rPr lang="en-US" dirty="0"/>
                  <a:t>over all-FOM coupling for 95% SV energy retention case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" y="4389302"/>
                <a:ext cx="3934768" cy="3170099"/>
              </a:xfrm>
              <a:prstGeom prst="rect">
                <a:avLst/>
              </a:prstGeom>
              <a:blipFill>
                <a:blip r:embed="rId24"/>
                <a:stretch>
                  <a:fillRect l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376295" y="5061926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7896286" y="5061926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427420" y="6278137"/>
            <a:ext cx="420811" cy="2830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25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video>
          </p:childTnLst>
        </p:cTn>
      </p:par>
    </p:tnLst>
    <p:bldLst>
      <p:bldP spid="13" grpId="0" animBg="1"/>
      <p:bldP spid="88" grpId="0" animBg="1"/>
      <p:bldP spid="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m_hrom_hrom_hrom_99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04" y="205709"/>
            <a:ext cx="5438875" cy="407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36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9930424" y="4284957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114744" y="4025719"/>
                <a:ext cx="7425969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 smtClean="0"/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FOM</a:t>
                </a:r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as this is </a:t>
                </a:r>
                <a:r>
                  <a:rPr lang="en-US" b="1" dirty="0" smtClean="0"/>
                  <a:t>“hardest” subdomain </a:t>
                </a:r>
                <a:r>
                  <a:rPr lang="en-US" dirty="0" smtClean="0"/>
                  <a:t>for ROM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HROMs</a:t>
                </a:r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capture</a:t>
                </a:r>
                <a:r>
                  <a:rPr lang="en-US" b="1" dirty="0" smtClean="0"/>
                  <a:t> 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3 Schwarz iterations </a:t>
                </a:r>
                <a:r>
                  <a:rPr lang="en-US" dirty="0"/>
                  <a:t>per controller </a:t>
                </a:r>
                <a:r>
                  <a:rPr lang="en-US" dirty="0" smtClean="0"/>
                  <a:t>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Errors </a:t>
                </a:r>
                <a:r>
                  <a:rPr lang="en-US" b="1" i="1" dirty="0" smtClean="0"/>
                  <a:t>O</a:t>
                </a:r>
                <a:r>
                  <a:rPr lang="en-US" b="1" dirty="0" smtClean="0"/>
                  <a:t>(0.1</a:t>
                </a:r>
                <a:r>
                  <a:rPr lang="en-US" b="1" dirty="0" smtClean="0"/>
                  <a:t>%) </a:t>
                </a:r>
                <a:r>
                  <a:rPr lang="en-US" dirty="0" smtClean="0"/>
                  <a:t>with 0 error in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2.26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 smtClean="0"/>
                  <a:t> speedup </a:t>
                </a:r>
                <a:r>
                  <a:rPr lang="en-US" dirty="0" smtClean="0"/>
                  <a:t>achieved over all-FOM coupling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4" y="4025719"/>
                <a:ext cx="7425969" cy="2154436"/>
              </a:xfrm>
              <a:prstGeom prst="rect">
                <a:avLst/>
              </a:prstGeom>
              <a:blipFill>
                <a:blip r:embed="rId19"/>
                <a:stretch>
                  <a:fillRect l="-575" r="-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2E47874-745D-49B3-8858-58851BCBB078}"/>
              </a:ext>
            </a:extLst>
          </p:cNvPr>
          <p:cNvGrpSpPr/>
          <p:nvPr/>
        </p:nvGrpSpPr>
        <p:grpSpPr>
          <a:xfrm>
            <a:off x="6189741" y="1500623"/>
            <a:ext cx="1252502" cy="1727427"/>
            <a:chOff x="9275810" y="1215881"/>
            <a:chExt cx="1252502" cy="172742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AAA78CF-BDE7-47B2-807A-A35DE466AE6D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094707-9086-44E1-8437-CB252E076C0A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626BD54-03F2-4614-BC1D-E8018304832E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BC830297-8022-4B78-B456-80E84E3E4F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33FABD2D-F94A-A372-C623-5F3B1D8C60A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B434C9C5-2AF2-4217-9421-CBB4C5BC02E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A6FC0189-4DEB-5A78-0C75-26CEFF1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B7B59E8-A2CB-443E-BF54-7E24EA952DEB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15009B58-73E9-4AC5-842B-AD43000342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CCFDF87B-FF64-48E8-B8CE-E98C25E4C8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51030E3-4D48-4022-8D92-32F56CD5ED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AF98C70-8CAD-4997-A71F-53B6F223EDF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172EE23-AA7D-41D8-A210-E1EC420D08D3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EC65269-2043-4CB9-A304-86595506D90C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921970-DB69-4DB5-B37F-2D3B97639B81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A46EA2-4C21-4B5E-95F3-3C67C1ABC7BC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32BB931-BE75-49BC-ABCB-EEF1F4F815AF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2D45C7-E0AA-4E39-B393-03DDBC449F6D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400CD911-1C0B-444A-B984-09C079CBAD99}"/>
              </a:ext>
            </a:extLst>
          </p:cNvPr>
          <p:cNvSpPr txBox="1">
            <a:spLocks/>
          </p:cNvSpPr>
          <p:nvPr/>
        </p:nvSpPr>
        <p:spPr>
          <a:xfrm>
            <a:off x="843059" y="268083"/>
            <a:ext cx="6907039" cy="6197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 smtClean="0"/>
              <a:t>FOM-HROM-HROM-HROM </a:t>
            </a:r>
            <a:r>
              <a:rPr lang="en-US" dirty="0"/>
              <a:t>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532784"/>
                  </p:ext>
                </p:extLst>
              </p:nvPr>
            </p:nvGraphicFramePr>
            <p:xfrm>
              <a:off x="7696936" y="490665"/>
              <a:ext cx="374935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517842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282131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99% SV Energy</a:t>
                          </a:r>
                          <a:endParaRPr lang="en-US" sz="14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66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0.34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159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532784"/>
                  </p:ext>
                </p:extLst>
              </p:nvPr>
            </p:nvGraphicFramePr>
            <p:xfrm>
              <a:off x="7696936" y="490665"/>
              <a:ext cx="374935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517842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99% </a:t>
                          </a:r>
                          <a:r>
                            <a:rPr lang="en-US" sz="1400" dirty="0" smtClean="0"/>
                            <a:t>SV Energy</a:t>
                          </a:r>
                          <a:endParaRPr lang="en-US" sz="14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36471" t="-104000" r="-394118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204000" r="-210000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36471" t="-204000" r="-394118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298039" r="-210000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406000" r="-210000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506000" r="-2100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66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0.34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159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29" y="3927471"/>
            <a:ext cx="1914143" cy="1435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94" y="2758237"/>
            <a:ext cx="1909836" cy="1432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77" y="5291536"/>
            <a:ext cx="1914144" cy="143560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 flipV="1">
            <a:off x="10652438" y="4034738"/>
            <a:ext cx="148011" cy="624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1551423" y="4001715"/>
            <a:ext cx="137325" cy="668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9361154" y="5160633"/>
            <a:ext cx="1402187" cy="37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9337202" y="4168461"/>
            <a:ext cx="2260982" cy="1012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9397207" y="5217405"/>
            <a:ext cx="940233" cy="326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9355618" y="5897796"/>
            <a:ext cx="1771640" cy="64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13778" y="5986385"/>
            <a:ext cx="485792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Further </a:t>
            </a:r>
            <a:r>
              <a:rPr lang="en-US" sz="2000" b="1" dirty="0" smtClean="0"/>
              <a:t>speedups</a:t>
            </a:r>
            <a:r>
              <a:rPr lang="en-US" sz="2000" dirty="0" smtClean="0"/>
              <a:t> possible via </a:t>
            </a:r>
            <a:r>
              <a:rPr lang="en-US" sz="2000" b="1" dirty="0" smtClean="0"/>
              <a:t>code optimizations</a:t>
            </a:r>
            <a:r>
              <a:rPr lang="en-US" sz="2000" dirty="0" smtClean="0"/>
              <a:t> and </a:t>
            </a:r>
            <a:r>
              <a:rPr lang="en-US" sz="2000" b="1" dirty="0" smtClean="0"/>
              <a:t>additive Schwarz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7" name="Oval 76"/>
          <p:cNvSpPr/>
          <p:nvPr/>
        </p:nvSpPr>
        <p:spPr>
          <a:xfrm>
            <a:off x="10646483" y="2330087"/>
            <a:ext cx="420811" cy="2830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9556174" y="1137143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0" grpId="0" animBg="1"/>
      <p:bldP spid="77" grpId="0" animBg="1"/>
      <p:bldP spid="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1756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1D Dynamic Wave Propagation in </a:t>
            </a:r>
            <a:r>
              <a:rPr lang="en-US" sz="2400" dirty="0" err="1"/>
              <a:t>Hyperelastic</a:t>
            </a:r>
            <a:r>
              <a:rPr lang="en-US" sz="2400" dirty="0"/>
              <a:t> Bar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Summary &amp; Future Work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15599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Summary and Future Work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7D449-5266-4C34-8910-5A468DFA57C2}"/>
              </a:ext>
            </a:extLst>
          </p:cNvPr>
          <p:cNvSpPr txBox="1"/>
          <p:nvPr/>
        </p:nvSpPr>
        <p:spPr>
          <a:xfrm>
            <a:off x="123503" y="952347"/>
            <a:ext cx="724109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In a 1D </a:t>
            </a:r>
            <a:r>
              <a:rPr lang="en-US" b="1" dirty="0">
                <a:cs typeface="Calibri" panose="020F0502020204030204" pitchFamily="34" charset="0"/>
              </a:rPr>
              <a:t>solid mechanics </a:t>
            </a:r>
            <a:r>
              <a:rPr lang="en-US" dirty="0">
                <a:cs typeface="Calibri" panose="020F0502020204030204" pitchFamily="34" charset="0"/>
              </a:rPr>
              <a:t>and 2D </a:t>
            </a:r>
            <a:r>
              <a:rPr lang="en-US" b="1" dirty="0">
                <a:cs typeface="Calibri" panose="020F0502020204030204" pitchFamily="34" charset="0"/>
              </a:rPr>
              <a:t>hyperbolic PDE </a:t>
            </a:r>
            <a:r>
              <a:rPr lang="en-US" dirty="0">
                <a:cs typeface="Calibri" panose="020F0502020204030204" pitchFamily="34" charset="0"/>
              </a:rPr>
              <a:t>setting, Schwarz has been demonstrated for </a:t>
            </a:r>
            <a:r>
              <a:rPr lang="en-US" b="1" dirty="0">
                <a:cs typeface="Calibri" panose="020F0502020204030204" pitchFamily="34" charset="0"/>
              </a:rPr>
              <a:t>coupling </a:t>
            </a:r>
            <a:r>
              <a:rPr lang="en-US" dirty="0">
                <a:cs typeface="Calibri" panose="020F0502020204030204" pitchFamily="34" charset="0"/>
              </a:rPr>
              <a:t>of</a:t>
            </a:r>
            <a:r>
              <a:rPr lang="en-US" b="1" dirty="0">
                <a:cs typeface="Calibri" panose="020F0502020204030204" pitchFamily="34" charset="0"/>
              </a:rPr>
              <a:t> FOMs</a:t>
            </a:r>
            <a:r>
              <a:rPr lang="en-US" dirty="0">
                <a:cs typeface="Calibri" panose="020F0502020204030204" pitchFamily="34" charset="0"/>
              </a:rPr>
              <a:t> &amp; </a:t>
            </a:r>
            <a:r>
              <a:rPr lang="en-US" b="1" dirty="0">
                <a:cs typeface="Calibri" panose="020F0502020204030204" pitchFamily="34" charset="0"/>
              </a:rPr>
              <a:t>(H)ROMs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cs typeface="Calibri" panose="020F0502020204030204" pitchFamily="34" charset="0"/>
              </a:rPr>
              <a:t>Computational gains </a:t>
            </a:r>
            <a:r>
              <a:rPr lang="en-US" dirty="0" smtClean="0">
                <a:cs typeface="Calibri" panose="020F0502020204030204" pitchFamily="34" charset="0"/>
              </a:rPr>
              <a:t>can be achieved  by coupling (H)ROMs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648" y="2406135"/>
            <a:ext cx="86934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Ongoing &amp; future work</a:t>
            </a:r>
            <a:r>
              <a:rPr lang="en-US" sz="2000" dirty="0">
                <a:solidFill>
                  <a:srgbClr val="0070C0"/>
                </a:solidFill>
                <a:cs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Extension to </a:t>
            </a:r>
            <a:r>
              <a:rPr lang="en-US" b="1" dirty="0">
                <a:cs typeface="Calibri" panose="020F0502020204030204" pitchFamily="34" charset="0"/>
              </a:rPr>
              <a:t>other applications</a:t>
            </a:r>
            <a:r>
              <a:rPr lang="en-US" dirty="0">
                <a:cs typeface="Calibri" panose="020F0502020204030204" pitchFamily="34" charset="0"/>
              </a:rPr>
              <a:t> and </a:t>
            </a:r>
            <a:r>
              <a:rPr lang="en-US" b="1" dirty="0">
                <a:cs typeface="Calibri" panose="020F0502020204030204" pitchFamily="34" charset="0"/>
              </a:rPr>
              <a:t>HPC codes </a:t>
            </a:r>
            <a:endParaRPr lang="en-US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Improving method </a:t>
            </a:r>
            <a:r>
              <a:rPr lang="en-US" b="1" dirty="0">
                <a:cs typeface="Calibri" panose="020F0502020204030204" pitchFamily="34" charset="0"/>
              </a:rPr>
              <a:t>efficiency </a:t>
            </a:r>
            <a:r>
              <a:rPr lang="en-US" dirty="0">
                <a:cs typeface="Calibri" panose="020F0502020204030204" pitchFamily="34" charset="0"/>
              </a:rPr>
              <a:t>(e.g., </a:t>
            </a:r>
            <a:r>
              <a:rPr lang="en-US" b="1" dirty="0">
                <a:cs typeface="Calibri" panose="020F0502020204030204" pitchFamily="34" charset="0"/>
              </a:rPr>
              <a:t>additive Schwarz</a:t>
            </a:r>
            <a:r>
              <a:rPr lang="en-US" dirty="0"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C4AF79-93EE-40F6-8F88-A3C8EAF75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08" y="4920202"/>
            <a:ext cx="3436295" cy="1669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4B6405-0B14-4D8A-8A3F-C387EEB10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878" y="4920540"/>
            <a:ext cx="3382723" cy="167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B40F75-A015-4863-B246-C0EB2DDB7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601" y="4954415"/>
            <a:ext cx="3112677" cy="13545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B5A156-9F8B-4E56-BDB0-2B3A610C6DCE}"/>
              </a:ext>
            </a:extLst>
          </p:cNvPr>
          <p:cNvSpPr txBox="1"/>
          <p:nvPr/>
        </p:nvSpPr>
        <p:spPr>
          <a:xfrm>
            <a:off x="126648" y="3552431"/>
            <a:ext cx="1234124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Coupling </a:t>
            </a:r>
            <a:r>
              <a:rPr lang="en-US" b="1" dirty="0">
                <a:cs typeface="Calibri" panose="020F0502020204030204" pitchFamily="34" charset="0"/>
              </a:rPr>
              <a:t>nonlinear approximation manifold methods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Dynamic </a:t>
            </a:r>
            <a:r>
              <a:rPr lang="en-US" b="1" dirty="0">
                <a:cs typeface="Calibri" panose="020F0502020204030204" pitchFamily="34" charset="0"/>
              </a:rPr>
              <a:t>adaptation of domain </a:t>
            </a:r>
            <a:r>
              <a:rPr lang="en-US" dirty="0">
                <a:cs typeface="Calibri" panose="020F0502020204030204" pitchFamily="34" charset="0"/>
              </a:rPr>
              <a:t>partitioning &amp; “on-the-fly” </a:t>
            </a:r>
            <a:r>
              <a:rPr lang="en-US" b="1" dirty="0">
                <a:cs typeface="Calibri" panose="020F0502020204030204" pitchFamily="34" charset="0"/>
              </a:rPr>
              <a:t>ROM-FOM switching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Learning</a:t>
            </a:r>
            <a:r>
              <a:rPr lang="en-US" dirty="0"/>
              <a:t> of </a:t>
            </a:r>
            <a:r>
              <a:rPr lang="en-US" b="1" dirty="0"/>
              <a:t>“optimal” transmission conditions </a:t>
            </a:r>
            <a:r>
              <a:rPr lang="en-US" dirty="0"/>
              <a:t>to ensure </a:t>
            </a:r>
            <a:r>
              <a:rPr lang="en-US" b="1" dirty="0"/>
              <a:t>structure 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Extension of Schwarz to coupling of </a:t>
            </a:r>
            <a:r>
              <a:rPr lang="en-US" b="1" dirty="0"/>
              <a:t>Physics Informed Neural Networks (PINNs)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342335-F08D-4EC5-8274-FF5F94878BC3}"/>
              </a:ext>
            </a:extLst>
          </p:cNvPr>
          <p:cNvSpPr txBox="1"/>
          <p:nvPr/>
        </p:nvSpPr>
        <p:spPr>
          <a:xfrm>
            <a:off x="1657252" y="6486827"/>
            <a:ext cx="100190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Figure above: </a:t>
            </a:r>
            <a:r>
              <a:rPr lang="en-US" sz="1500" dirty="0"/>
              <a:t>overlapping alternating Schwarz PINN-PINN coupling for advection-diffusion problem.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6AEA78-9E1B-4031-9199-D2C3EC42D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962" y="2511373"/>
            <a:ext cx="2049616" cy="4755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F03294-3221-44CC-9E89-4F505857BCEE}"/>
              </a:ext>
            </a:extLst>
          </p:cNvPr>
          <p:cNvSpPr txBox="1"/>
          <p:nvPr/>
        </p:nvSpPr>
        <p:spPr>
          <a:xfrm>
            <a:off x="7377558" y="3298426"/>
            <a:ext cx="454229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/>
              <a:t>Movie above: </a:t>
            </a:r>
            <a:r>
              <a:rPr lang="en-US" sz="1500" dirty="0"/>
              <a:t>FOM-FOM coupling via Schwarz for 2D Euler problem using </a:t>
            </a:r>
            <a:r>
              <a:rPr lang="en-US" sz="1500" dirty="0" err="1"/>
              <a:t>pressio-demoapps</a:t>
            </a:r>
            <a:r>
              <a:rPr lang="en-US" sz="1500" dirty="0"/>
              <a:t>* </a:t>
            </a:r>
          </a:p>
          <a:p>
            <a:pPr algn="ctr"/>
            <a:endParaRPr lang="en-US" sz="13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6C7C3A-2FAE-4541-A9BC-163DA8C0C09F}"/>
              </a:ext>
            </a:extLst>
          </p:cNvPr>
          <p:cNvSpPr txBox="1"/>
          <p:nvPr/>
        </p:nvSpPr>
        <p:spPr>
          <a:xfrm>
            <a:off x="9084359" y="3937912"/>
            <a:ext cx="623365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* </a:t>
            </a:r>
            <a:r>
              <a:rPr lang="en-US" sz="1300" dirty="0">
                <a:hlinkClick r:id="rId9"/>
              </a:rPr>
              <a:t>https://https://pressio.github.io</a:t>
            </a:r>
            <a:endParaRPr lang="en-US" sz="1300" dirty="0"/>
          </a:p>
        </p:txBody>
      </p:sp>
      <p:pic>
        <p:nvPicPr>
          <p:cNvPr id="2" name="pressio_doublemach_xmomentum_2x2_3x3">
            <a:hlinkClick r:id="" action="ppaction://media"/>
            <a:extLst>
              <a:ext uri="{FF2B5EF4-FFF2-40B4-BE49-F238E27FC236}">
                <a16:creationId xmlns:a16="http://schemas.microsoft.com/office/drawing/2014/main" id="{A4A55EB1-49D0-4A95-AB35-61D484B16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3948" y="742935"/>
            <a:ext cx="4793101" cy="24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Team &amp; Acknowledgments</a:t>
            </a: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1C1F07-532E-430E-9389-8D2FA54F7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75" y="1228396"/>
            <a:ext cx="1411986" cy="1745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BEFB71-3B15-48D5-ABFC-A4226F1CB290}"/>
              </a:ext>
            </a:extLst>
          </p:cNvPr>
          <p:cNvSpPr txBox="1"/>
          <p:nvPr/>
        </p:nvSpPr>
        <p:spPr>
          <a:xfrm>
            <a:off x="400691" y="3022120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Irina Tezaur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A5E44E-C2CF-4967-A2BB-775AC3B2D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434" y="1228395"/>
            <a:ext cx="1745587" cy="17455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CF21DE-E52B-420A-8A17-903729B52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290" y="1278755"/>
            <a:ext cx="1629691" cy="1709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48BA9E-7482-4D2F-BA38-1D2937B76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7777" y="2209001"/>
            <a:ext cx="1633532" cy="1225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3482B7-438B-4428-AEFA-CF2038121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1535" y="1197053"/>
            <a:ext cx="1993821" cy="8741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B34A19-62EA-44BE-8716-08E2E2872AF8}"/>
              </a:ext>
            </a:extLst>
          </p:cNvPr>
          <p:cNvSpPr txBox="1"/>
          <p:nvPr/>
        </p:nvSpPr>
        <p:spPr>
          <a:xfrm>
            <a:off x="2773505" y="3043083"/>
            <a:ext cx="252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Joshua Barnett</a:t>
            </a:r>
          </a:p>
          <a:p>
            <a:pPr algn="ctr"/>
            <a:r>
              <a:rPr lang="en-US" i="1" dirty="0"/>
              <a:t>Year-Round Intern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186F79-1B35-4064-86A3-CAEB51E42F95}"/>
              </a:ext>
            </a:extLst>
          </p:cNvPr>
          <p:cNvSpPr txBox="1"/>
          <p:nvPr/>
        </p:nvSpPr>
        <p:spPr>
          <a:xfrm>
            <a:off x="5279234" y="3058956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Alejandro Mota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5902C-EA2A-4152-8827-A78A5B703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3520" y="1319306"/>
            <a:ext cx="1723777" cy="17237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75B710-8DFF-4050-B5CD-AE22CB79B85D}"/>
              </a:ext>
            </a:extLst>
          </p:cNvPr>
          <p:cNvSpPr txBox="1"/>
          <p:nvPr/>
        </p:nvSpPr>
        <p:spPr>
          <a:xfrm>
            <a:off x="7539688" y="3129579"/>
            <a:ext cx="252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Chris Wentland</a:t>
            </a:r>
          </a:p>
          <a:p>
            <a:pPr algn="ctr"/>
            <a:r>
              <a:rPr lang="en-US" i="1" dirty="0"/>
              <a:t>Postdoc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18826-4CE3-4431-B9F3-54CA6E84C787}"/>
              </a:ext>
            </a:extLst>
          </p:cNvPr>
          <p:cNvSpPr txBox="1"/>
          <p:nvPr/>
        </p:nvSpPr>
        <p:spPr>
          <a:xfrm>
            <a:off x="248048" y="5851897"/>
            <a:ext cx="268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Snyder</a:t>
            </a:r>
          </a:p>
          <a:p>
            <a:pPr algn="ctr"/>
            <a:r>
              <a:rPr lang="en-US" i="1" dirty="0"/>
              <a:t>Summer Intern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CE555A-13B0-497E-A0A7-F6DDD05465C7}"/>
              </a:ext>
            </a:extLst>
          </p:cNvPr>
          <p:cNvSpPr txBox="1"/>
          <p:nvPr/>
        </p:nvSpPr>
        <p:spPr>
          <a:xfrm>
            <a:off x="4306714" y="4688667"/>
            <a:ext cx="6885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Thank you!  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09116D-9F12-4A1F-981F-A5F10D88BD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648" y="3880684"/>
            <a:ext cx="1785938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urved Connector 76">
            <a:extLst>
              <a:ext uri="{FF2B5EF4-FFF2-40B4-BE49-F238E27FC236}">
                <a16:creationId xmlns:a16="http://schemas.microsoft.com/office/drawing/2014/main" id="{3E4D568C-7176-6C47-A403-020E6F2C4CE6}"/>
              </a:ext>
            </a:extLst>
          </p:cNvPr>
          <p:cNvCxnSpPr>
            <a:cxnSpLocks/>
          </p:cNvCxnSpPr>
          <p:nvPr/>
        </p:nvCxnSpPr>
        <p:spPr>
          <a:xfrm rot="5400000">
            <a:off x="10105910" y="2182727"/>
            <a:ext cx="549491" cy="788593"/>
          </a:xfrm>
          <a:prstGeom prst="curvedConnector3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Motivation: multi-scale &amp; multi-physics coupling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E78A8F-85A5-8948-94A5-C230761C2842}"/>
              </a:ext>
            </a:extLst>
          </p:cNvPr>
          <p:cNvSpPr txBox="1"/>
          <p:nvPr/>
        </p:nvSpPr>
        <p:spPr>
          <a:xfrm>
            <a:off x="5456568" y="4358556"/>
            <a:ext cx="3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Monolithic (Lagrange multipliers)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Partitioned (loose)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Iterative (Schwarz, optimization)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DA63DF-7C3E-E443-B84A-388E253F20B6}"/>
              </a:ext>
            </a:extLst>
          </p:cNvPr>
          <p:cNvGrpSpPr/>
          <p:nvPr/>
        </p:nvGrpSpPr>
        <p:grpSpPr>
          <a:xfrm>
            <a:off x="712899" y="2785721"/>
            <a:ext cx="1588534" cy="1087830"/>
            <a:chOff x="681448" y="1788720"/>
            <a:chExt cx="1588534" cy="1087830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FA4E105A-BEBF-8F4B-BDBB-063AD9002F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448" y="1788720"/>
              <a:ext cx="1588534" cy="1087830"/>
            </a:xfrm>
            <a:prstGeom prst="roundRect">
              <a:avLst>
                <a:gd name="adj" fmla="val 1026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726056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197BBF4D-2602-B645-96B5-30542714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187723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48038D20-6216-254E-944B-2279D0A9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1877422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AC400097-4705-034A-8C72-3A4B440AC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2352896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2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  <a:endParaRPr kumimoji="0" lang="en-US" sz="40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id="{39A79D6B-77F5-514C-8BD9-3648D9FE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2353079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D5BF7-1767-354E-8F47-35F03B964595}"/>
              </a:ext>
            </a:extLst>
          </p:cNvPr>
          <p:cNvGrpSpPr/>
          <p:nvPr/>
        </p:nvGrpSpPr>
        <p:grpSpPr>
          <a:xfrm>
            <a:off x="3181359" y="2732557"/>
            <a:ext cx="1761697" cy="1194158"/>
            <a:chOff x="696262" y="3333655"/>
            <a:chExt cx="1761697" cy="1194158"/>
          </a:xfrm>
        </p:grpSpPr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id="{55A4E8DF-3808-BC43-BF50-E247A0A78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74983DD6-3C3B-FE4D-8108-EC8FD318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7" name="AutoShape 17">
              <a:extLst>
                <a:ext uri="{FF2B5EF4-FFF2-40B4-BE49-F238E27FC236}">
                  <a16:creationId xmlns:a16="http://schemas.microsoft.com/office/drawing/2014/main" id="{8C7F7153-8858-5547-8368-1D74F24B53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8" name="AutoShape 17">
              <a:extLst>
                <a:ext uri="{FF2B5EF4-FFF2-40B4-BE49-F238E27FC236}">
                  <a16:creationId xmlns:a16="http://schemas.microsoft.com/office/drawing/2014/main" id="{20882266-9F09-1247-816B-505355F4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C1762A20-8DBE-4F4F-8196-AD765352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A96DE4-6114-9147-B611-C1B7ABDC34E2}"/>
              </a:ext>
            </a:extLst>
          </p:cNvPr>
          <p:cNvGrpSpPr/>
          <p:nvPr/>
        </p:nvGrpSpPr>
        <p:grpSpPr>
          <a:xfrm>
            <a:off x="6061432" y="2785721"/>
            <a:ext cx="1588534" cy="1087830"/>
            <a:chOff x="7125077" y="1982320"/>
            <a:chExt cx="1588534" cy="1087830"/>
          </a:xfrm>
        </p:grpSpPr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C1548C15-4814-D947-8C95-A651EFCB26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25077" y="1982320"/>
              <a:ext cx="1588534" cy="1087830"/>
            </a:xfrm>
            <a:prstGeom prst="roundRect">
              <a:avLst>
                <a:gd name="adj" fmla="val 670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4ED5D731-ED99-DF48-BEFE-0411906A4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613" y="2580820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1F68446A-7FE5-584A-A994-B635CD40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53313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4" name="AutoShape 17">
              <a:extLst>
                <a:ext uri="{FF2B5EF4-FFF2-40B4-BE49-F238E27FC236}">
                  <a16:creationId xmlns:a16="http://schemas.microsoft.com/office/drawing/2014/main" id="{9FB0ED0E-E336-E64B-B0CB-E99EBD5EA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79764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646843DA-ED21-4140-8E7C-260E50259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8" y="2055593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6" name="AutoShape 17">
              <a:extLst>
                <a:ext uri="{FF2B5EF4-FFF2-40B4-BE49-F238E27FC236}">
                  <a16:creationId xmlns:a16="http://schemas.microsoft.com/office/drawing/2014/main" id="{3C8D82BE-E463-6644-8865-00503E4643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07613" y="2055593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3194C8-2676-FF4C-8DBE-FD6445571AA8}"/>
              </a:ext>
            </a:extLst>
          </p:cNvPr>
          <p:cNvSpPr/>
          <p:nvPr/>
        </p:nvSpPr>
        <p:spPr>
          <a:xfrm>
            <a:off x="494741" y="4343654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AE6784-1767-B445-A555-AB6CD78B4396}"/>
              </a:ext>
            </a:extLst>
          </p:cNvPr>
          <p:cNvSpPr/>
          <p:nvPr/>
        </p:nvSpPr>
        <p:spPr>
          <a:xfrm>
            <a:off x="2962023" y="4343654"/>
            <a:ext cx="2468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Mesh-based (FE, FV, 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Meshless (SPH,  MLS)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Implicit, explicit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Eulerian, </a:t>
            </a:r>
            <a:r>
              <a:rPr lang="en-US" sz="1400" dirty="0" err="1">
                <a:solidFill>
                  <a:srgbClr val="000000"/>
                </a:solidFill>
              </a:rPr>
              <a:t>Lagrangian</a:t>
            </a:r>
            <a:r>
              <a:rPr lang="en-US" sz="1400" dirty="0">
                <a:solidFill>
                  <a:srgbClr val="000000"/>
                </a:solidFill>
              </a:rPr>
              <a:t>, …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CD0AAA3-8FE9-7542-AB51-AABA4ACF60E3}"/>
              </a:ext>
            </a:extLst>
          </p:cNvPr>
          <p:cNvSpPr/>
          <p:nvPr/>
        </p:nvSpPr>
        <p:spPr bwMode="auto">
          <a:xfrm>
            <a:off x="5349764" y="325347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2F58332-8E42-2545-A91C-FE8F54089D81}"/>
              </a:ext>
            </a:extLst>
          </p:cNvPr>
          <p:cNvSpPr/>
          <p:nvPr/>
        </p:nvSpPr>
        <p:spPr bwMode="auto">
          <a:xfrm>
            <a:off x="2444057" y="325347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EF498-C446-9242-A072-E5B5E0E075C8}"/>
              </a:ext>
            </a:extLst>
          </p:cNvPr>
          <p:cNvSpPr txBox="1"/>
          <p:nvPr/>
        </p:nvSpPr>
        <p:spPr>
          <a:xfrm>
            <a:off x="444025" y="4027442"/>
            <a:ext cx="2242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Complex System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E36C95-545F-7D42-9007-F94A31FDCEB1}"/>
              </a:ext>
            </a:extLst>
          </p:cNvPr>
          <p:cNvSpPr txBox="1"/>
          <p:nvPr/>
        </p:nvSpPr>
        <p:spPr>
          <a:xfrm>
            <a:off x="3206719" y="4035137"/>
            <a:ext cx="1952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Methods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DD0AF4-0972-264B-996A-4953C6EBA1BA}"/>
              </a:ext>
            </a:extLst>
          </p:cNvPr>
          <p:cNvSpPr txBox="1"/>
          <p:nvPr/>
        </p:nvSpPr>
        <p:spPr>
          <a:xfrm>
            <a:off x="5703720" y="4035137"/>
            <a:ext cx="2475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Coupled Numerical Model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27397ED-C2E0-BA44-BD8A-A4145D45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9" y="2542926"/>
            <a:ext cx="689227" cy="6892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FFE6853-CECC-5344-A156-3D339E4013BB}"/>
              </a:ext>
            </a:extLst>
          </p:cNvPr>
          <p:cNvGrpSpPr>
            <a:grpSpLocks noChangeAspect="1"/>
          </p:cNvGrpSpPr>
          <p:nvPr/>
        </p:nvGrpSpPr>
        <p:grpSpPr>
          <a:xfrm>
            <a:off x="9648864" y="204225"/>
            <a:ext cx="2061395" cy="2219973"/>
            <a:chOff x="7210288" y="1292008"/>
            <a:chExt cx="4447384" cy="478951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15A0C8-216A-074B-8A50-5FEBAF5463E0}"/>
                </a:ext>
              </a:extLst>
            </p:cNvPr>
            <p:cNvSpPr/>
            <p:nvPr/>
          </p:nvSpPr>
          <p:spPr>
            <a:xfrm>
              <a:off x="10017756" y="2292567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BD13BC9-6E63-7649-839E-B80C9976C1C1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Atmos.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BC50C3A-9C3F-5E48-96EC-B70AC1F2CF35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691D3D-BA8A-AA46-B198-8D3D5DD52302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D54F681-20FA-5C42-BDFA-67E0E14AE3BD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(ELM)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4B2B5B6-73C9-2644-BDB7-AEDFA8541727}"/>
                </a:ext>
              </a:extLst>
            </p:cNvPr>
            <p:cNvCxnSpPr>
              <a:cxnSpLocks/>
              <a:stCxn id="51" idx="2"/>
              <a:endCxn id="59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86396AF-5468-A04D-BE23-A4CD80A452B0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249BA4-1F66-1148-BD0E-F2381C502141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F871F2E-A791-A245-ADEA-78283722D6F1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3E173B2-5C34-634A-943D-D08786034768}"/>
                </a:ext>
              </a:extLst>
            </p:cNvPr>
            <p:cNvCxnSpPr>
              <a:stCxn id="53" idx="2"/>
              <a:endCxn id="59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C224632-FECB-6643-81BF-D4AA92E0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2B1E56D-DCDD-A445-A450-4A0116356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585" y="2015286"/>
            <a:ext cx="763302" cy="40891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369A0C0-28D5-A942-8085-0E60A9FEC4AB}"/>
              </a:ext>
            </a:extLst>
          </p:cNvPr>
          <p:cNvGrpSpPr/>
          <p:nvPr/>
        </p:nvGrpSpPr>
        <p:grpSpPr>
          <a:xfrm>
            <a:off x="9135912" y="2747797"/>
            <a:ext cx="1761697" cy="1194158"/>
            <a:chOff x="696262" y="3333655"/>
            <a:chExt cx="1761697" cy="1194158"/>
          </a:xfrm>
        </p:grpSpPr>
        <p:sp>
          <p:nvSpPr>
            <p:cNvPr id="66" name="AutoShape 17">
              <a:extLst>
                <a:ext uri="{FF2B5EF4-FFF2-40B4-BE49-F238E27FC236}">
                  <a16:creationId xmlns:a16="http://schemas.microsoft.com/office/drawing/2014/main" id="{C399EB7E-F000-3645-81D6-ED2FD800C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DMD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67" name="AutoShape 17">
              <a:extLst>
                <a:ext uri="{FF2B5EF4-FFF2-40B4-BE49-F238E27FC236}">
                  <a16:creationId xmlns:a16="http://schemas.microsoft.com/office/drawing/2014/main" id="{4280E07C-A27D-1D40-8B54-569224095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ROM=N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8" name="AutoShape 17">
              <a:extLst>
                <a:ext uri="{FF2B5EF4-FFF2-40B4-BE49-F238E27FC236}">
                  <a16:creationId xmlns:a16="http://schemas.microsoft.com/office/drawing/2014/main" id="{7B278625-4582-724E-A8ED-9ED6E5F37D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9" name="AutoShape 17">
              <a:extLst>
                <a:ext uri="{FF2B5EF4-FFF2-40B4-BE49-F238E27FC236}">
                  <a16:creationId xmlns:a16="http://schemas.microsoft.com/office/drawing/2014/main" id="{17480500-B7EA-5440-94C2-A88FEB66B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PINN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70" name="AutoShape 17">
              <a:extLst>
                <a:ext uri="{FF2B5EF4-FFF2-40B4-BE49-F238E27FC236}">
                  <a16:creationId xmlns:a16="http://schemas.microsoft.com/office/drawing/2014/main" id="{AF0C1E71-C41E-B343-BDEF-F3035E927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UDE=N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:a16="http://schemas.microsoft.com/office/drawing/2014/main" id="{6F2429FD-1E57-B94E-8E8F-111D872B28A7}"/>
              </a:ext>
            </a:extLst>
          </p:cNvPr>
          <p:cNvSpPr/>
          <p:nvPr/>
        </p:nvSpPr>
        <p:spPr bwMode="auto">
          <a:xfrm rot="10800000">
            <a:off x="8219897" y="326871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01C51F-CA50-8849-8B98-C27F497A9B0C}"/>
              </a:ext>
            </a:extLst>
          </p:cNvPr>
          <p:cNvSpPr txBox="1"/>
          <p:nvPr/>
        </p:nvSpPr>
        <p:spPr>
          <a:xfrm>
            <a:off x="8778008" y="4035716"/>
            <a:ext cx="32446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+ Data-Driven Methods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40DEB7-A1A9-4242-A06B-563E66176CD5}"/>
              </a:ext>
            </a:extLst>
          </p:cNvPr>
          <p:cNvSpPr/>
          <p:nvPr/>
        </p:nvSpPr>
        <p:spPr>
          <a:xfrm>
            <a:off x="8903281" y="4358894"/>
            <a:ext cx="2806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PINNs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Neural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Projection-based ROMs, …</a:t>
            </a:r>
          </a:p>
        </p:txBody>
      </p: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AD8372F9-C87B-F441-9988-FF556C165665}"/>
              </a:ext>
            </a:extLst>
          </p:cNvPr>
          <p:cNvCxnSpPr>
            <a:cxnSpLocks/>
            <a:stCxn id="49" idx="4"/>
            <a:endCxn id="67" idx="3"/>
          </p:cNvCxnSpPr>
          <p:nvPr/>
        </p:nvCxnSpPr>
        <p:spPr>
          <a:xfrm rot="5400000">
            <a:off x="9683144" y="1901814"/>
            <a:ext cx="2485641" cy="691591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58D98B41-7AC7-B144-A83E-1BD58A65CFA5}"/>
              </a:ext>
            </a:extLst>
          </p:cNvPr>
          <p:cNvCxnSpPr>
            <a:cxnSpLocks/>
            <a:stCxn id="51" idx="5"/>
            <a:endCxn id="66" idx="2"/>
          </p:cNvCxnSpPr>
          <p:nvPr/>
        </p:nvCxnSpPr>
        <p:spPr>
          <a:xfrm rot="5400000">
            <a:off x="9286556" y="1612449"/>
            <a:ext cx="2496571" cy="2162440"/>
          </a:xfrm>
          <a:prstGeom prst="curvedConnector3">
            <a:avLst>
              <a:gd name="adj1" fmla="val 105245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2EC0B91A-B1FF-004C-BB61-8519701F6B76}"/>
              </a:ext>
            </a:extLst>
          </p:cNvPr>
          <p:cNvCxnSpPr>
            <a:cxnSpLocks/>
            <a:stCxn id="50" idx="7"/>
          </p:cNvCxnSpPr>
          <p:nvPr/>
        </p:nvCxnSpPr>
        <p:spPr>
          <a:xfrm rot="16200000" flipH="1" flipV="1">
            <a:off x="9246348" y="1895150"/>
            <a:ext cx="3569555" cy="292873"/>
          </a:xfrm>
          <a:prstGeom prst="curvedConnector5">
            <a:avLst>
              <a:gd name="adj1" fmla="val -1281"/>
              <a:gd name="adj2" fmla="val -265517"/>
              <a:gd name="adj3" fmla="val 99314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CF10749A-0F79-C243-9B4B-C8F0A6459CCF}"/>
              </a:ext>
            </a:extLst>
          </p:cNvPr>
          <p:cNvSpPr/>
          <p:nvPr/>
        </p:nvSpPr>
        <p:spPr>
          <a:xfrm>
            <a:off x="373224" y="5580486"/>
            <a:ext cx="10612153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While there is currently a big push to integrate </a:t>
            </a:r>
            <a:r>
              <a:rPr lang="en-US" sz="2000" b="1" dirty="0"/>
              <a:t>data-driven methods </a:t>
            </a:r>
            <a:r>
              <a:rPr lang="en-US" sz="2000" dirty="0"/>
              <a:t>into modeling &amp; simulation toolchains, existing algorithmic and software infrastructures are </a:t>
            </a:r>
            <a:r>
              <a:rPr lang="en-US" sz="2000" b="1" dirty="0"/>
              <a:t>ill-equipped</a:t>
            </a:r>
            <a:r>
              <a:rPr lang="en-US" sz="2000" dirty="0"/>
              <a:t> to handle </a:t>
            </a:r>
            <a:r>
              <a:rPr lang="en-US" sz="2000" b="1" dirty="0"/>
              <a:t>rigorous</a:t>
            </a:r>
            <a:r>
              <a:rPr lang="en-US" sz="2000" dirty="0"/>
              <a:t> plug-and-play integration of </a:t>
            </a:r>
            <a:r>
              <a:rPr lang="en-US" sz="2000" b="1" dirty="0"/>
              <a:t>non-traditional, data-driven models</a:t>
            </a:r>
            <a:r>
              <a:rPr lang="en-US" sz="2000" dirty="0"/>
              <a:t>!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EB4FDA2-A43A-FE43-BC70-4175AD9E1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295" y="2776807"/>
            <a:ext cx="457200" cy="431800"/>
          </a:xfrm>
          <a:prstGeom prst="rect">
            <a:avLst/>
          </a:prstGeom>
        </p:spPr>
      </p:pic>
      <p:cxnSp>
        <p:nvCxnSpPr>
          <p:cNvPr id="63" name="Curved Connector 60">
            <a:extLst>
              <a:ext uri="{FF2B5EF4-FFF2-40B4-BE49-F238E27FC236}">
                <a16:creationId xmlns:a16="http://schemas.microsoft.com/office/drawing/2014/main" id="{148A2859-BD09-47AF-B165-EC6815CB1A71}"/>
              </a:ext>
            </a:extLst>
          </p:cNvPr>
          <p:cNvCxnSpPr>
            <a:cxnSpLocks/>
            <a:stCxn id="53" idx="6"/>
            <a:endCxn id="68" idx="3"/>
          </p:cNvCxnSpPr>
          <p:nvPr/>
        </p:nvCxnSpPr>
        <p:spPr>
          <a:xfrm flipH="1">
            <a:off x="9560965" y="1819086"/>
            <a:ext cx="2032407" cy="1146277"/>
          </a:xfrm>
          <a:prstGeom prst="curvedConnector3">
            <a:avLst>
              <a:gd name="adj1" fmla="val -11248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DC87EE8-3A09-4C23-B0CD-0ED21FBC6E7A}"/>
              </a:ext>
            </a:extLst>
          </p:cNvPr>
          <p:cNvSpPr txBox="1"/>
          <p:nvPr/>
        </p:nvSpPr>
        <p:spPr>
          <a:xfrm>
            <a:off x="1017669" y="1131802"/>
            <a:ext cx="7970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multi-scale and multi-physics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(“Full Order Models” or FOMs).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7AFC4-B577-496C-8049-983AF6728653}"/>
              </a:ext>
            </a:extLst>
          </p:cNvPr>
          <p:cNvSpPr txBox="1"/>
          <p:nvPr/>
        </p:nvSpPr>
        <p:spPr>
          <a:xfrm>
            <a:off x="340782" y="1202020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FC6F1-91BD-4C60-A5F3-2DE087E37A13}"/>
              </a:ext>
            </a:extLst>
          </p:cNvPr>
          <p:cNvSpPr txBox="1"/>
          <p:nvPr/>
        </p:nvSpPr>
        <p:spPr>
          <a:xfrm>
            <a:off x="11067033" y="5636454"/>
            <a:ext cx="626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F3AE-3E7B-9D66-0D5F-37E17718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D83BB-97DB-4992-A8EC-D27546B8EF5B}"/>
              </a:ext>
            </a:extLst>
          </p:cNvPr>
          <p:cNvSpPr txBox="1"/>
          <p:nvPr/>
        </p:nvSpPr>
        <p:spPr>
          <a:xfrm>
            <a:off x="64951" y="958163"/>
            <a:ext cx="11845159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[1] </a:t>
            </a:r>
            <a:r>
              <a:rPr lang="en-US" sz="1700" dirty="0"/>
              <a:t>A. Salinger, </a:t>
            </a:r>
            <a:r>
              <a:rPr lang="en-US" sz="1700" i="1" dirty="0"/>
              <a:t>et al.</a:t>
            </a:r>
            <a:r>
              <a:rPr lang="en-US" sz="1700" dirty="0"/>
              <a:t> "Albany: Using Agile Components to Develop a Flexible, Generic Multiphysics Analysis Code", </a:t>
            </a:r>
            <a:r>
              <a:rPr lang="en-US" sz="1700" i="1" dirty="0"/>
              <a:t>Int. J. Multiscale </a:t>
            </a:r>
            <a:r>
              <a:rPr lang="en-US" sz="1700" i="1" dirty="0" err="1"/>
              <a:t>Comput</a:t>
            </a:r>
            <a:r>
              <a:rPr lang="en-US" sz="1700" i="1" dirty="0"/>
              <a:t>. </a:t>
            </a:r>
            <a:r>
              <a:rPr lang="en-US" sz="1700" i="1" dirty="0" err="1"/>
              <a:t>Engng</a:t>
            </a:r>
            <a:r>
              <a:rPr lang="en-US" sz="1700" dirty="0"/>
              <a:t>. 14(4) (2016) 415-438.</a:t>
            </a:r>
          </a:p>
          <a:p>
            <a:endParaRPr lang="en-US" sz="2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[2] </a:t>
            </a:r>
            <a:r>
              <a:rPr lang="de-DE" sz="1700" dirty="0">
                <a:solidFill>
                  <a:schemeClr val="tx1"/>
                </a:solidFill>
              </a:rPr>
              <a:t>H. Schwarz. “Über einen Grenzübergang durch alternierendes Verfahren”. In: Vierteljahrsschriftder Naturforschenden Gesellschaft in Zurich 15 (1870), pp. 272–286.</a:t>
            </a:r>
          </a:p>
          <a:p>
            <a:endParaRPr lang="de-DE" sz="200" dirty="0">
              <a:solidFill>
                <a:schemeClr val="tx1"/>
              </a:solidFill>
            </a:endParaRPr>
          </a:p>
          <a:p>
            <a:r>
              <a:rPr lang="de-DE" sz="1700" dirty="0">
                <a:solidFill>
                  <a:schemeClr val="tx1"/>
                </a:solidFill>
              </a:rPr>
              <a:t>[3] S.L. Sobolev. “Schwarz’s Algorithm in Elasticity Theory”. In: Selected Works of S.L Sobolev. Volume I: equations of mathematical physics, computational mathematics and cubature formulats. Ed. By G.V. Demidenko and V.L. Vaskevich. New York: Springer, 2006.</a:t>
            </a:r>
          </a:p>
          <a:p>
            <a:endParaRPr lang="en-US" sz="200" dirty="0"/>
          </a:p>
          <a:p>
            <a:r>
              <a:rPr lang="en-US" sz="1700" dirty="0"/>
              <a:t>[4] S. </a:t>
            </a:r>
            <a:r>
              <a:rPr lang="en-US" sz="1700" dirty="0" err="1"/>
              <a:t>Mikhlin</a:t>
            </a:r>
            <a:r>
              <a:rPr lang="en-US" sz="1700" dirty="0"/>
              <a:t>. “On the Schwarz algorithm”. In: Proceedings of the USSR Academy of Sciences 77 (1951), pp. 569–571.</a:t>
            </a:r>
          </a:p>
          <a:p>
            <a:endParaRPr lang="en-US" sz="200" dirty="0"/>
          </a:p>
          <a:p>
            <a:r>
              <a:rPr lang="en-US" sz="1700" dirty="0"/>
              <a:t>[5] P.L. Lions. “On the Schwarz alternating method I.” In: 1988, First International Symposium on Domain Decomposition methods for Partial Differential Equations, SIAM, Philadelphia.</a:t>
            </a:r>
          </a:p>
          <a:p>
            <a:endParaRPr lang="en-US" sz="200" dirty="0"/>
          </a:p>
          <a:p>
            <a:r>
              <a:rPr lang="en-US" sz="1700" dirty="0"/>
              <a:t>[6] </a:t>
            </a:r>
            <a:r>
              <a:rPr lang="en-US" sz="1700" dirty="0">
                <a:cs typeface="Calibri" panose="020F0502020204030204" pitchFamily="34" charset="0"/>
              </a:rPr>
              <a:t>SIERRA Solid Mechanics Team. Sierra/SM 4.48 User’s Guide. Tech. rep. SAND2018-2961. SNL Report, Oct. 2018. </a:t>
            </a:r>
          </a:p>
          <a:p>
            <a:endParaRPr lang="en-US" sz="2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[7] M. Gunzburger, J. Peterson, J. Shadid. “Reduced-order modeling of time-dependent PDEs with multiple parameters in the boundary data”</a:t>
            </a:r>
            <a:r>
              <a:rPr lang="en-US" sz="1700" i="1" dirty="0">
                <a:solidFill>
                  <a:schemeClr val="tx1"/>
                </a:solidFill>
                <a:cs typeface="Calibri" panose="020F0502020204030204" pitchFamily="34" charset="0"/>
              </a:rPr>
              <a:t>.  CMAME 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196 (2007) 1030-1047.</a:t>
            </a:r>
          </a:p>
          <a:p>
            <a:endParaRPr lang="en-US" sz="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[8] C. Hoang, Y. Choi, K. Carlberg. “Domain-decomposition least-squares Petrov–</a:t>
            </a:r>
            <a:r>
              <a:rPr lang="en-US" sz="1700" dirty="0" err="1">
                <a:solidFill>
                  <a:schemeClr val="tx1"/>
                </a:solidFill>
                <a:cs typeface="Calibri" panose="020F0502020204030204" pitchFamily="34" charset="0"/>
              </a:rPr>
              <a:t>Galerkin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 (DD-LSPG) nonlinear model reduction”.  </a:t>
            </a:r>
            <a:r>
              <a:rPr lang="en-US" sz="1700" i="1" dirty="0">
                <a:solidFill>
                  <a:schemeClr val="tx1"/>
                </a:solidFill>
                <a:cs typeface="Calibri" panose="020F0502020204030204" pitchFamily="34" charset="0"/>
              </a:rPr>
              <a:t>CMAME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 384 (2021) 113997. </a:t>
            </a:r>
          </a:p>
          <a:p>
            <a:endParaRPr lang="en-US" sz="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[9] K. Smetana, T. Taddei. “Localized model reduction for nonlinear elliptic partial differential equations: localized training, partition of unity, and adaptive enrichment”, </a:t>
            </a:r>
            <a:r>
              <a:rPr lang="en-US" sz="1700" i="1" dirty="0" err="1">
                <a:solidFill>
                  <a:schemeClr val="tx1"/>
                </a:solidFill>
                <a:cs typeface="Calibri" panose="020F0502020204030204" pitchFamily="34" charset="0"/>
              </a:rPr>
              <a:t>ArXiV</a:t>
            </a:r>
            <a:r>
              <a:rPr lang="en-US" sz="1700" i="1" dirty="0">
                <a:solidFill>
                  <a:schemeClr val="tx1"/>
                </a:solidFill>
                <a:cs typeface="Calibri" panose="020F0502020204030204" pitchFamily="34" charset="0"/>
              </a:rPr>
              <a:t> pre-print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, 2022.</a:t>
            </a:r>
          </a:p>
          <a:p>
            <a:endParaRPr lang="en-US" sz="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[10] C. Farhat, T. Chapman, P. Avery. “Structure-preserving, stability &amp; accuracy properties of the energy-conserving sampling and weighting method for the hyper reduction of nonlinear FE dynamic models”, </a:t>
            </a:r>
            <a:r>
              <a:rPr lang="en-US" sz="1700" i="1" dirty="0">
                <a:solidFill>
                  <a:schemeClr val="tx1"/>
                </a:solidFill>
                <a:cs typeface="Calibri" panose="020F0502020204030204" pitchFamily="34" charset="0"/>
              </a:rPr>
              <a:t>IJNME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 102 (2015) 1077-1110.  </a:t>
            </a:r>
          </a:p>
          <a:p>
            <a:endParaRPr lang="en-US" sz="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[11] M. Bergmann, A. Ferrero, A. Iollo, E. Lombardi, A. </a:t>
            </a:r>
            <a:r>
              <a:rPr lang="en-US" sz="1700" dirty="0" err="1">
                <a:solidFill>
                  <a:schemeClr val="tx1"/>
                </a:solidFill>
                <a:cs typeface="Calibri" panose="020F0502020204030204" pitchFamily="34" charset="0"/>
              </a:rPr>
              <a:t>Scardigli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, H. </a:t>
            </a:r>
            <a:r>
              <a:rPr lang="en-US" sz="1700" dirty="0" err="1">
                <a:solidFill>
                  <a:schemeClr val="tx1"/>
                </a:solidFill>
                <a:cs typeface="Calibri" panose="020F0502020204030204" pitchFamily="34" charset="0"/>
              </a:rPr>
              <a:t>Telib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. “A zonal </a:t>
            </a:r>
            <a:r>
              <a:rPr lang="en-US" sz="1700" dirty="0" err="1">
                <a:solidFill>
                  <a:schemeClr val="tx1"/>
                </a:solidFill>
                <a:cs typeface="Calibri" panose="020F0502020204030204" pitchFamily="34" charset="0"/>
              </a:rPr>
              <a:t>Galerkin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-free POD model for incompressible flows.”  </a:t>
            </a:r>
            <a:r>
              <a:rPr lang="en-US" sz="1700" i="1" dirty="0">
                <a:solidFill>
                  <a:schemeClr val="tx1"/>
                </a:solidFill>
                <a:cs typeface="Calibri" panose="020F0502020204030204" pitchFamily="34" charset="0"/>
              </a:rPr>
              <a:t>JCP</a:t>
            </a:r>
            <a:r>
              <a:rPr lang="en-US" sz="1700" dirty="0">
                <a:solidFill>
                  <a:schemeClr val="tx1"/>
                </a:solidFill>
                <a:cs typeface="Calibri" panose="020F0502020204030204" pitchFamily="34" charset="0"/>
              </a:rPr>
              <a:t> 352 (2018) 301-325.</a:t>
            </a:r>
          </a:p>
          <a:p>
            <a:endParaRPr lang="en-US" sz="16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F3AE-3E7B-9D66-0D5F-37E17718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(cont’d)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D83BB-97DB-4992-A8EC-D27546B8EF5B}"/>
              </a:ext>
            </a:extLst>
          </p:cNvPr>
          <p:cNvSpPr txBox="1"/>
          <p:nvPr/>
        </p:nvSpPr>
        <p:spPr>
          <a:xfrm>
            <a:off x="65886" y="1054437"/>
            <a:ext cx="1184515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sz="1700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[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12] C. </a:t>
            </a:r>
            <a:r>
              <a:rPr lang="en-US" sz="1700" dirty="0" err="1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Sockwell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, P. </a:t>
            </a:r>
            <a:r>
              <a:rPr lang="en-US" sz="1700" dirty="0" err="1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Bochev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, K. Peterson, P. </a:t>
            </a:r>
            <a:r>
              <a:rPr lang="en-US" sz="1700" dirty="0" err="1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Kuberry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.  Interface Flux Recovery Framework for Constructing Partitioned Heterogeneous Time-Integration Methods.  </a:t>
            </a:r>
            <a:r>
              <a:rPr lang="en-US" sz="1700" i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Methods </a:t>
            </a:r>
            <a:r>
              <a:rPr lang="en-US" sz="1700" i="1" dirty="0" err="1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Numer</a:t>
            </a:r>
            <a:r>
              <a:rPr lang="en-US" sz="1700" i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. Meth. PDEs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, 2023 (in press).</a:t>
            </a:r>
          </a:p>
          <a:p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[13] A. de Castro, P. </a:t>
            </a:r>
            <a:r>
              <a:rPr lang="en-US" sz="1700" dirty="0" err="1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Bochev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, P. </a:t>
            </a:r>
            <a:r>
              <a:rPr lang="en-US" sz="1700" dirty="0" err="1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Kuberry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en-US" sz="1700" b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I. </a:t>
            </a:r>
            <a:r>
              <a:rPr lang="en-US" sz="1700" b="1" dirty="0" err="1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Tezaur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.  A synchronous partitioned scheme for coupled reduced order models based on separate reduced order bases for interior and interface nodes”, </a:t>
            </a:r>
            <a:r>
              <a:rPr lang="en-US" sz="1700" i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submitted to special issue of CMAME in honor of Tom Hughes’ 80</a:t>
            </a:r>
            <a:r>
              <a:rPr lang="en-US" sz="1700" i="1" baseline="30000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th</a:t>
            </a:r>
            <a:r>
              <a:rPr lang="en-US" sz="1700" i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 birthday</a:t>
            </a:r>
            <a:r>
              <a:rPr lang="en-US" sz="1700" dirty="0" smtClean="0">
                <a:solidFill>
                  <a:srgbClr val="0070C0"/>
                </a:solidFill>
                <a:cs typeface="Calibri" panose="020F0502020204030204" pitchFamily="34" charset="0"/>
              </a:rPr>
              <a:t>.</a:t>
            </a:r>
          </a:p>
          <a:p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</a:rPr>
              <a:t>[14] C.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Sockwell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, K. Peterson, P.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Kuberry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, P.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Bochev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, Interface Flux Recovery Framework for Constructing Partitioned Heterogeneous Time-Integration Methods, to appear</a:t>
            </a:r>
            <a:r>
              <a:rPr lang="en-US" sz="17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17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endParaRPr lang="en-US" sz="2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r>
              <a:rPr lang="en-US" sz="1700" dirty="0">
                <a:solidFill>
                  <a:srgbClr val="0070C0"/>
                </a:solidFill>
                <a:cs typeface="Calibri" panose="020F0502020204030204" pitchFamily="34" charset="0"/>
              </a:rPr>
              <a:t>[</a:t>
            </a:r>
            <a:r>
              <a:rPr lang="en-US" sz="1700" dirty="0" smtClean="0">
                <a:solidFill>
                  <a:srgbClr val="0070C0"/>
                </a:solidFill>
                <a:cs typeface="Calibri" panose="020F0502020204030204" pitchFamily="34" charset="0"/>
              </a:rPr>
              <a:t>15] </a:t>
            </a:r>
            <a:r>
              <a:rPr lang="en-US" sz="1700" dirty="0">
                <a:solidFill>
                  <a:srgbClr val="0070C0"/>
                </a:solidFill>
                <a:cs typeface="Calibri" panose="020F0502020204030204" pitchFamily="34" charset="0"/>
              </a:rPr>
              <a:t>A. Mota, </a:t>
            </a:r>
            <a:r>
              <a:rPr lang="en-US" sz="1700" b="1" dirty="0">
                <a:solidFill>
                  <a:srgbClr val="0070C0"/>
                </a:solidFill>
                <a:cs typeface="Calibri" panose="020F0502020204030204" pitchFamily="34" charset="0"/>
              </a:rPr>
              <a:t>I. Tezaur</a:t>
            </a:r>
            <a:r>
              <a:rPr lang="en-US" sz="1700" dirty="0">
                <a:solidFill>
                  <a:srgbClr val="0070C0"/>
                </a:solidFill>
                <a:cs typeface="Calibri" panose="020F0502020204030204" pitchFamily="34" charset="0"/>
              </a:rPr>
              <a:t>, G. Phlipot. "The Schwarz Alternating Method for Dynamic Solid Mechanics”, </a:t>
            </a:r>
            <a:r>
              <a:rPr lang="en-US" sz="1700" i="1" dirty="0" err="1">
                <a:solidFill>
                  <a:srgbClr val="0070C0"/>
                </a:solidFill>
                <a:cs typeface="Calibri" panose="020F0502020204030204" pitchFamily="34" charset="0"/>
              </a:rPr>
              <a:t>Comput</a:t>
            </a:r>
            <a:r>
              <a:rPr lang="en-US" sz="1700" i="1" dirty="0">
                <a:solidFill>
                  <a:srgbClr val="0070C0"/>
                </a:solidFill>
                <a:cs typeface="Calibri" panose="020F0502020204030204" pitchFamily="34" charset="0"/>
              </a:rPr>
              <a:t>. Meth. Appl. Mech. </a:t>
            </a:r>
            <a:r>
              <a:rPr lang="en-US" sz="1700" i="1" dirty="0" err="1">
                <a:solidFill>
                  <a:srgbClr val="0070C0"/>
                </a:solidFill>
                <a:cs typeface="Calibri" panose="020F0502020204030204" pitchFamily="34" charset="0"/>
              </a:rPr>
              <a:t>Engng</a:t>
            </a:r>
            <a:r>
              <a:rPr lang="en-US" sz="1700" i="1" dirty="0">
                <a:solidFill>
                  <a:srgbClr val="0070C0"/>
                </a:solidFill>
                <a:cs typeface="Calibri" panose="020F0502020204030204" pitchFamily="34" charset="0"/>
              </a:rPr>
              <a:t>. </a:t>
            </a:r>
            <a:r>
              <a:rPr lang="en-US" sz="1700" dirty="0">
                <a:solidFill>
                  <a:srgbClr val="0070C0"/>
                </a:solidFill>
                <a:cs typeface="Calibri" panose="020F0502020204030204" pitchFamily="34" charset="0"/>
              </a:rPr>
              <a:t>121 (21) (2022) 5036-5071.</a:t>
            </a:r>
          </a:p>
          <a:p>
            <a:endParaRPr lang="en-US" sz="200" dirty="0">
              <a:solidFill>
                <a:srgbClr val="0070C0"/>
              </a:solidFill>
            </a:endParaRPr>
          </a:p>
          <a:p>
            <a:r>
              <a:rPr lang="en-US" sz="1700" dirty="0">
                <a:solidFill>
                  <a:srgbClr val="0070C0"/>
                </a:solidFill>
              </a:rPr>
              <a:t>[</a:t>
            </a:r>
            <a:r>
              <a:rPr lang="en-US" sz="1700" dirty="0" smtClean="0">
                <a:solidFill>
                  <a:srgbClr val="0070C0"/>
                </a:solidFill>
              </a:rPr>
              <a:t>16] </a:t>
            </a:r>
            <a:r>
              <a:rPr lang="en-US" sz="1700" dirty="0" smtClean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1700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J. Hoy, </a:t>
            </a:r>
            <a:r>
              <a:rPr lang="en-US" sz="17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I. Tezaur</a:t>
            </a:r>
            <a:r>
              <a:rPr lang="en-US" sz="1700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, A. Mota. "The Schwarz alternating method for multiscale contact mechanics". in </a:t>
            </a:r>
            <a:r>
              <a:rPr lang="en-US" sz="1700" b="0" i="1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Computer Science Research Institute Summer Proceedings 2021, </a:t>
            </a:r>
            <a:r>
              <a:rPr lang="en-US" sz="1700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J.D. Smith and E. Galvan, eds., Technical Report SAND2021-0653R, Sandia National Labs, 360-378, 2021</a:t>
            </a:r>
            <a:r>
              <a:rPr lang="en-US" sz="1700" b="0" i="0" dirty="0" smtClean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.</a:t>
            </a:r>
            <a:endParaRPr lang="en-US" sz="1700" b="0" i="0" dirty="0">
              <a:solidFill>
                <a:srgbClr val="0070C0"/>
              </a:solidFill>
              <a:effectLst/>
              <a:cs typeface="Calibri" panose="020F0502020204030204" pitchFamily="34" charset="0"/>
            </a:endParaRPr>
          </a:p>
          <a:p>
            <a:endParaRPr lang="en-US" sz="2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r>
              <a:rPr lang="en-US" sz="1700" dirty="0">
                <a:solidFill>
                  <a:srgbClr val="0070C0"/>
                </a:solidFill>
                <a:cs typeface="Calibri" panose="020F0502020204030204" pitchFamily="34" charset="0"/>
              </a:rPr>
              <a:t>[</a:t>
            </a:r>
            <a:r>
              <a:rPr lang="en-US" sz="1700" dirty="0" smtClean="0">
                <a:solidFill>
                  <a:srgbClr val="0070C0"/>
                </a:solidFill>
                <a:cs typeface="Calibri" panose="020F0502020204030204" pitchFamily="34" charset="0"/>
              </a:rPr>
              <a:t>17] </a:t>
            </a:r>
            <a:r>
              <a:rPr lang="en-US" sz="1700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J. Barnett, </a:t>
            </a:r>
            <a:r>
              <a:rPr lang="en-US" sz="17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I. Tezaur</a:t>
            </a:r>
            <a:r>
              <a:rPr lang="en-US" sz="1700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, A. Mota. "The Schwarz alternating method for the seamless coupling of nonlinear reduced order models and full order models", in </a:t>
            </a:r>
            <a:r>
              <a:rPr lang="en-US" sz="1700" b="0" i="1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Computer Science Research Institute Summer Proceedings 2022</a:t>
            </a:r>
            <a:r>
              <a:rPr lang="en-US" sz="1700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, S.K. Seritan and J.D. Smith, eds., Technical Report SAND2022-10280R, Sandia National Laboratories, 2022, pp. 31-55.</a:t>
            </a:r>
          </a:p>
          <a:p>
            <a:endParaRPr lang="en-US" sz="200" b="0" i="0" dirty="0">
              <a:solidFill>
                <a:srgbClr val="0070C0"/>
              </a:solidFill>
              <a:effectLst/>
              <a:cs typeface="Calibri" panose="020F0502020204030204" pitchFamily="34" charset="0"/>
            </a:endParaRPr>
          </a:p>
          <a:p>
            <a:r>
              <a:rPr lang="en-US" sz="1700" dirty="0" smtClean="0">
                <a:solidFill>
                  <a:srgbClr val="0070C0"/>
                </a:solidFill>
              </a:rPr>
              <a:t> </a:t>
            </a:r>
            <a:endParaRPr lang="en-US" sz="1700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CDF4D-2A0C-4DDF-8706-4D00A650A0CA}"/>
              </a:ext>
            </a:extLst>
          </p:cNvPr>
          <p:cNvSpPr txBox="1"/>
          <p:nvPr/>
        </p:nvSpPr>
        <p:spPr>
          <a:xfrm>
            <a:off x="10753201" y="4807314"/>
            <a:ext cx="231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This talk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8639" y="5475666"/>
            <a:ext cx="3546552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Email: </a:t>
            </a:r>
            <a:r>
              <a:rPr lang="en-US" dirty="0">
                <a:hlinkClick r:id="rId2"/>
              </a:rPr>
              <a:t>ikalash@sandia.gov</a:t>
            </a:r>
            <a:r>
              <a:rPr lang="en-US" dirty="0"/>
              <a:t> </a:t>
            </a:r>
          </a:p>
          <a:p>
            <a:pPr algn="ctr"/>
            <a:r>
              <a:rPr lang="en-US" b="1" i="1" dirty="0"/>
              <a:t>URL: </a:t>
            </a:r>
            <a:r>
              <a:rPr lang="en-US" dirty="0">
                <a:hlinkClick r:id="rId3"/>
              </a:rPr>
              <a:t>www.sandia.gov/~ikalash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72348F-02CB-4D3A-A6E6-D98474C4AA13}"/>
              </a:ext>
            </a:extLst>
          </p:cNvPr>
          <p:cNvSpPr/>
          <p:nvPr/>
        </p:nvSpPr>
        <p:spPr>
          <a:xfrm>
            <a:off x="107865" y="4313233"/>
            <a:ext cx="11743709" cy="84139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2348F-02CB-4D3A-A6E6-D98474C4AA13}"/>
              </a:ext>
            </a:extLst>
          </p:cNvPr>
          <p:cNvSpPr/>
          <p:nvPr/>
        </p:nvSpPr>
        <p:spPr>
          <a:xfrm>
            <a:off x="92996" y="1131425"/>
            <a:ext cx="11743709" cy="53010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CDF4D-2A0C-4DDF-8706-4D00A650A0CA}"/>
              </a:ext>
            </a:extLst>
          </p:cNvPr>
          <p:cNvSpPr txBox="1"/>
          <p:nvPr/>
        </p:nvSpPr>
        <p:spPr>
          <a:xfrm>
            <a:off x="9096900" y="1336299"/>
            <a:ext cx="3548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</a:rPr>
              <a:t>Talk by P. </a:t>
            </a:r>
            <a:r>
              <a:rPr lang="en-US" sz="1600" b="1" i="1" dirty="0" err="1" smtClean="0">
                <a:solidFill>
                  <a:schemeClr val="accent1">
                    <a:lumMod val="75000"/>
                  </a:schemeClr>
                </a:solidFill>
              </a:rPr>
              <a:t>Kuberry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</a:rPr>
              <a:t> (IS03-II)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0550A-8A05-4AEA-B26A-A23A7623E2E6}"/>
              </a:ext>
            </a:extLst>
          </p:cNvPr>
          <p:cNvSpPr txBox="1"/>
          <p:nvPr/>
        </p:nvSpPr>
        <p:spPr>
          <a:xfrm>
            <a:off x="624073" y="5461810"/>
            <a:ext cx="7181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Journal article on ROM-FOM/ROM-ROM coupling using Schwarz is in preparation.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4929" y="318077"/>
            <a:ext cx="3211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Green: </a:t>
            </a:r>
            <a:r>
              <a:rPr lang="en-US" sz="1600" dirty="0" smtClean="0"/>
              <a:t>GMM-based couplings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Blue: </a:t>
            </a:r>
            <a:r>
              <a:rPr lang="en-US" sz="1600" dirty="0" smtClean="0"/>
              <a:t>Schwarz-based couplings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2348F-02CB-4D3A-A6E6-D98474C4AA13}"/>
              </a:ext>
            </a:extLst>
          </p:cNvPr>
          <p:cNvSpPr/>
          <p:nvPr/>
        </p:nvSpPr>
        <p:spPr>
          <a:xfrm>
            <a:off x="78128" y="2398943"/>
            <a:ext cx="11743709" cy="53010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CDF4D-2A0C-4DDF-8706-4D00A650A0CA}"/>
              </a:ext>
            </a:extLst>
          </p:cNvPr>
          <p:cNvSpPr txBox="1"/>
          <p:nvPr/>
        </p:nvSpPr>
        <p:spPr>
          <a:xfrm>
            <a:off x="9104336" y="2626125"/>
            <a:ext cx="3548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</a:rPr>
              <a:t>Talk by J. Connors (IS03-I)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9EE8-C502-4CFF-ACF8-45BE1106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57" y="3226262"/>
            <a:ext cx="10058400" cy="570225"/>
          </a:xfrm>
        </p:spPr>
        <p:txBody>
          <a:bodyPr/>
          <a:lstStyle/>
          <a:p>
            <a:pPr algn="ctr"/>
            <a:r>
              <a:rPr lang="en-US" dirty="0"/>
              <a:t>Start of 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07B47-4C62-465C-93E2-7C321D00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3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Spatial Coupling via Alternating Schwarz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54C8A-0B80-4841-BB33-70092436AE64}"/>
              </a:ext>
            </a:extLst>
          </p:cNvPr>
          <p:cNvSpPr txBox="1"/>
          <p:nvPr/>
        </p:nvSpPr>
        <p:spPr>
          <a:xfrm>
            <a:off x="0" y="885476"/>
            <a:ext cx="52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Overlapping Domain Decomposition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5410A-D35B-425E-A27C-1D80F745CE15}"/>
              </a:ext>
            </a:extLst>
          </p:cNvPr>
          <p:cNvSpPr txBox="1"/>
          <p:nvPr/>
        </p:nvSpPr>
        <p:spPr>
          <a:xfrm>
            <a:off x="29326" y="3627145"/>
            <a:ext cx="52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Non-overlapping Domain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/>
              <p:nvPr/>
            </p:nvSpPr>
            <p:spPr>
              <a:xfrm>
                <a:off x="7599571" y="4223686"/>
                <a:ext cx="452747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Relevant for multi-material and multi-physics coupling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Alternating Dirichlet-Neumann transmission BCs [</a:t>
                </a:r>
                <a:r>
                  <a:rPr lang="en-US" dirty="0" err="1"/>
                  <a:t>Zanolli</a:t>
                </a:r>
                <a:r>
                  <a:rPr lang="en-US" dirty="0"/>
                  <a:t> </a:t>
                </a:r>
                <a:r>
                  <a:rPr lang="en-US" i="1" dirty="0"/>
                  <a:t>et al. </a:t>
                </a:r>
                <a:r>
                  <a:rPr lang="en-US" dirty="0"/>
                  <a:t>1987]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Robin-Robin transmission BCs also lead to convergence [Lions 1990]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relaxation parameter (can help convergence)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571" y="4223686"/>
                <a:ext cx="4527478" cy="2585323"/>
              </a:xfrm>
              <a:prstGeom prst="rect">
                <a:avLst/>
              </a:prstGeom>
              <a:blipFill>
                <a:blip r:embed="rId3"/>
                <a:stretch>
                  <a:fillRect l="-943" t="-1651" r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022134EF-CCAF-4096-9D7F-1D1D65D4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722" y="4560550"/>
            <a:ext cx="3122815" cy="1600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818" y="1758903"/>
            <a:ext cx="3055658" cy="1600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3B285D9-A6E8-4355-B3AD-464C5F574CED}"/>
              </a:ext>
            </a:extLst>
          </p:cNvPr>
          <p:cNvSpPr txBox="1"/>
          <p:nvPr/>
        </p:nvSpPr>
        <p:spPr>
          <a:xfrm>
            <a:off x="7599571" y="1921581"/>
            <a:ext cx="428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Dirichlet-Dirichlet transmission BCs [Schwarz 1870; Lions 1988; 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B200B5-C9EE-4F97-AEDE-12D0992CFF5F}"/>
              </a:ext>
            </a:extLst>
          </p:cNvPr>
          <p:cNvCxnSpPr/>
          <p:nvPr/>
        </p:nvCxnSpPr>
        <p:spPr>
          <a:xfrm>
            <a:off x="-71919" y="3595955"/>
            <a:ext cx="122639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9E601E-A7DB-455A-9FD8-EFA935A0F37B}"/>
              </a:ext>
            </a:extLst>
          </p:cNvPr>
          <p:cNvSpPr txBox="1"/>
          <p:nvPr/>
        </p:nvSpPr>
        <p:spPr>
          <a:xfrm>
            <a:off x="6642779" y="3134290"/>
            <a:ext cx="5178175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This talk</a:t>
            </a:r>
            <a:r>
              <a:rPr lang="en-US" b="1" dirty="0"/>
              <a:t>: </a:t>
            </a:r>
            <a:r>
              <a:rPr lang="en-US" dirty="0"/>
              <a:t>sequential subdomain solves (</a:t>
            </a:r>
            <a:r>
              <a:rPr lang="en-US" b="1" i="1" dirty="0"/>
              <a:t>multiplicative Schwarz</a:t>
            </a:r>
            <a:r>
              <a:rPr lang="en-US" dirty="0"/>
              <a:t>).  Parallel subdomain solves (</a:t>
            </a:r>
            <a:r>
              <a:rPr lang="en-US" b="1" i="1" dirty="0"/>
              <a:t>additive Schwarz</a:t>
            </a:r>
            <a:r>
              <a:rPr lang="en-US" dirty="0"/>
              <a:t>) also possible.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7027E-4496-4E6C-A390-1076C001B2A7}"/>
                  </a:ext>
                </a:extLst>
              </p:cNvPr>
              <p:cNvSpPr txBox="1"/>
              <p:nvPr/>
            </p:nvSpPr>
            <p:spPr>
              <a:xfrm>
                <a:off x="-648436" y="1260277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7027E-4496-4E6C-A390-1076C001B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48436" y="1260277"/>
                <a:ext cx="5178175" cy="113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39E71-9730-4EE4-8E49-E62FEACA49D6}"/>
                  </a:ext>
                </a:extLst>
              </p:cNvPr>
              <p:cNvSpPr txBox="1"/>
              <p:nvPr/>
            </p:nvSpPr>
            <p:spPr>
              <a:xfrm>
                <a:off x="-1066720" y="4079820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39E71-9730-4EE4-8E49-E62FEACA4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6720" y="4079820"/>
                <a:ext cx="5178175" cy="113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D1447-F852-4F0B-9934-F3D3C2CB546C}"/>
                  </a:ext>
                </a:extLst>
              </p:cNvPr>
              <p:cNvSpPr txBox="1"/>
              <p:nvPr/>
            </p:nvSpPr>
            <p:spPr>
              <a:xfrm>
                <a:off x="-842501" y="5194914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𝜵</m:t>
                                  </m:r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𝜵</m:t>
                                  </m:r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D1447-F852-4F0B-9934-F3D3C2CB5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42501" y="5194914"/>
                <a:ext cx="5178175" cy="113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1DCF15-8D2A-4F35-8F1D-B1BEF05CFF1A}"/>
                  </a:ext>
                </a:extLst>
              </p:cNvPr>
              <p:cNvSpPr txBox="1"/>
              <p:nvPr/>
            </p:nvSpPr>
            <p:spPr>
              <a:xfrm>
                <a:off x="129997" y="6293457"/>
                <a:ext cx="43911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1DCF15-8D2A-4F35-8F1D-B1BEF05C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7" y="6293457"/>
                <a:ext cx="4391183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56B7A-3105-42E7-86C1-31C7B3F5C216}"/>
                  </a:ext>
                </a:extLst>
              </p:cNvPr>
              <p:cNvSpPr txBox="1"/>
              <p:nvPr/>
            </p:nvSpPr>
            <p:spPr>
              <a:xfrm>
                <a:off x="-585745" y="2385377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56B7A-3105-42E7-86C1-31C7B3F5C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5745" y="2385377"/>
                <a:ext cx="5178175" cy="11328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2F63E8A-E1C1-40BC-8A15-AF25955EF956}"/>
              </a:ext>
            </a:extLst>
          </p:cNvPr>
          <p:cNvGrpSpPr/>
          <p:nvPr/>
        </p:nvGrpSpPr>
        <p:grpSpPr>
          <a:xfrm>
            <a:off x="7171634" y="905393"/>
            <a:ext cx="4004307" cy="857194"/>
            <a:chOff x="6419310" y="915853"/>
            <a:chExt cx="4004307" cy="85719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893A1F-D56C-459C-9237-EB9EB3A5F37C}"/>
                </a:ext>
              </a:extLst>
            </p:cNvPr>
            <p:cNvGrpSpPr/>
            <p:nvPr/>
          </p:nvGrpSpPr>
          <p:grpSpPr>
            <a:xfrm>
              <a:off x="6419310" y="915853"/>
              <a:ext cx="4004307" cy="857194"/>
              <a:chOff x="6880302" y="3199037"/>
              <a:chExt cx="4311954" cy="857194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8E2D47-8F00-421D-B964-4D5FA6AE2727}"/>
                  </a:ext>
                </a:extLst>
              </p:cNvPr>
              <p:cNvSpPr txBox="1"/>
              <p:nvPr/>
            </p:nvSpPr>
            <p:spPr>
              <a:xfrm>
                <a:off x="7102436" y="3442968"/>
                <a:ext cx="19626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Model PDE: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07D04EF-D18E-431F-89E9-875472594055}"/>
                  </a:ext>
                </a:extLst>
              </p:cNvPr>
              <p:cNvSpPr/>
              <p:nvPr/>
            </p:nvSpPr>
            <p:spPr>
              <a:xfrm>
                <a:off x="6880302" y="3199037"/>
                <a:ext cx="4311954" cy="857194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EA34F12-EC6F-4484-ACD9-F785B2B2AD7D}"/>
                    </a:ext>
                  </a:extLst>
                </p:cNvPr>
                <p:cNvSpPr txBox="1"/>
                <p:nvPr/>
              </p:nvSpPr>
              <p:spPr>
                <a:xfrm>
                  <a:off x="7955553" y="1000790"/>
                  <a:ext cx="2106731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EA34F12-EC6F-4484-ACD9-F785B2B2A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5553" y="1000790"/>
                  <a:ext cx="2106731" cy="6178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702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1D Dynamic Wave Propagation Problem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0522E6-1AF3-4DAE-9318-B6DD8F1FAF4B}"/>
                  </a:ext>
                </a:extLst>
              </p:cNvPr>
              <p:cNvSpPr txBox="1"/>
              <p:nvPr/>
            </p:nvSpPr>
            <p:spPr>
              <a:xfrm>
                <a:off x="64951" y="929997"/>
                <a:ext cx="11955813" cy="4074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Basis sizes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vary from 60 to 300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Larger ROM used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since solution has </a:t>
                </a:r>
                <a:r>
                  <a:rPr lang="en-US" b="1" dirty="0"/>
                  <a:t>steeper gradient </a:t>
                </a:r>
                <a:r>
                  <a:rPr lang="en-US" dirty="0"/>
                  <a:t>here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couplings involving FOM and ROM/HROM, </a:t>
                </a:r>
                <a:r>
                  <a:rPr lang="en-US" b="1" dirty="0"/>
                  <a:t>FOM </a:t>
                </a:r>
                <a:r>
                  <a:rPr lang="en-US" dirty="0"/>
                  <a:t>is placed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1" dirty="0"/>
                  <a:t>, </a:t>
                </a:r>
                <a:r>
                  <a:rPr lang="en-US" dirty="0"/>
                  <a:t>since solution has steeper gradient here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Non-negative least-squares optimization problem </a:t>
                </a:r>
                <a:r>
                  <a:rPr lang="en-US" dirty="0"/>
                  <a:t>for ECSW weights solved using MATLAB’s </a:t>
                </a:r>
                <a:r>
                  <a:rPr lang="en-US" dirty="0" err="1">
                    <a:latin typeface="Prestige Elite Std" panose="02060409020206020304" pitchFamily="49" charset="0"/>
                  </a:rPr>
                  <a:t>lsqnonneg</a:t>
                </a:r>
                <a:r>
                  <a:rPr lang="en-US" dirty="0">
                    <a:latin typeface="Prestige Elite Std" panose="02060409020206020304" pitchFamily="49" charset="0"/>
                  </a:rPr>
                  <a:t> </a:t>
                </a:r>
                <a:r>
                  <a:rPr lang="en-US" dirty="0"/>
                  <a:t>function with early termination criterion (solution step-size tolerance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Ensures all HROMs have </a:t>
                </a:r>
                <a:r>
                  <a:rPr lang="en-US" b="1" dirty="0"/>
                  <a:t>consistent termination criterion </a:t>
                </a:r>
                <a:r>
                  <a:rPr lang="en-US" dirty="0" err="1"/>
                  <a:t>w.r.t.</a:t>
                </a:r>
                <a:r>
                  <a:rPr lang="en-US" dirty="0"/>
                  <a:t> MATLAB implementation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However, </a:t>
                </a:r>
                <a:r>
                  <a:rPr lang="en-US" b="1" dirty="0"/>
                  <a:t>relative error tolerance </a:t>
                </a:r>
                <a:r>
                  <a:rPr lang="en-US" dirty="0"/>
                  <a:t>of selected reduced elements will differ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Switching to termination criterion based on relative error is work in progress and expected to improve HROM results</a:t>
                </a: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Convergence tolerance determines </a:t>
                </a:r>
                <a:r>
                  <a:rPr lang="en-US" b="1" dirty="0"/>
                  <a:t>size of sample mesh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Boundary points </a:t>
                </a:r>
                <a:r>
                  <a:rPr lang="en-US" dirty="0"/>
                  <a:t>must be in sample mesh for application of Schwarz BC</a:t>
                </a:r>
              </a:p>
              <a:p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0522E6-1AF3-4DAE-9318-B6DD8F1FA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929997"/>
                <a:ext cx="11955813" cy="4074833"/>
              </a:xfrm>
              <a:prstGeom prst="rect">
                <a:avLst/>
              </a:prstGeom>
              <a:blipFill>
                <a:blip r:embed="rId3"/>
                <a:stretch>
                  <a:fillRect l="-357" t="-1048" r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F88A44D-F709-4E6B-8666-3EE96FC6A387}"/>
              </a:ext>
            </a:extLst>
          </p:cNvPr>
          <p:cNvSpPr txBox="1"/>
          <p:nvPr/>
        </p:nvSpPr>
        <p:spPr>
          <a:xfrm>
            <a:off x="720648" y="5564706"/>
            <a:ext cx="10526794" cy="12003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12529"/>
                </a:solidFill>
                <a:effectLst/>
              </a:rPr>
              <a:t>J. Barnett, </a:t>
            </a:r>
            <a:r>
              <a:rPr lang="en-US" i="0" dirty="0">
                <a:solidFill>
                  <a:srgbClr val="212529"/>
                </a:solidFill>
                <a:effectLst/>
              </a:rPr>
              <a:t>I. Tezaur</a:t>
            </a:r>
            <a:r>
              <a:rPr lang="en-US" b="0" i="0" dirty="0">
                <a:solidFill>
                  <a:srgbClr val="212529"/>
                </a:solidFill>
                <a:effectLst/>
              </a:rPr>
              <a:t>, A. Mota. "The Schwarz alternating method for the seamless coupling of nonlinear reduced order models and full order models", in </a:t>
            </a:r>
            <a:r>
              <a:rPr lang="en-US" b="0" i="0" u="sng" dirty="0">
                <a:solidFill>
                  <a:srgbClr val="0066CC"/>
                </a:solidFill>
                <a:effectLst/>
                <a:hlinkClick r:id="rId4"/>
              </a:rPr>
              <a:t>Computer Science Research Institute Summer Proceedings 2022</a:t>
            </a:r>
            <a:r>
              <a:rPr lang="en-US" b="0" i="0" dirty="0">
                <a:solidFill>
                  <a:srgbClr val="212529"/>
                </a:solidFill>
                <a:effectLst/>
              </a:rPr>
              <a:t>, S.K. Seritan and J.D. Smith, eds., Technical Report SAND2022-10280R, Sandia National Laboratories, 2022, pp. 31-55.  (</a:t>
            </a:r>
            <a:r>
              <a:rPr lang="en-US" b="0" i="0" dirty="0">
                <a:solidFill>
                  <a:srgbClr val="212529"/>
                </a:solidFill>
                <a:effectLst/>
                <a:hlinkClick r:id="rId5"/>
              </a:rPr>
              <a:t>https://arxiv.org/abs/2210.12551</a:t>
            </a:r>
            <a:r>
              <a:rPr lang="en-US" b="0" i="0" dirty="0">
                <a:solidFill>
                  <a:srgbClr val="212529"/>
                </a:solidFill>
                <a:effectLst/>
              </a:rPr>
              <a:t>)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41959-363E-4F10-A931-C5C50EAE40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67" t="39475" r="6680" b="32872"/>
          <a:stretch/>
        </p:blipFill>
        <p:spPr>
          <a:xfrm>
            <a:off x="1231185" y="4674947"/>
            <a:ext cx="6400801" cy="71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E043C-C0E5-4A0B-8B2E-E627AFB4BE88}"/>
              </a:ext>
            </a:extLst>
          </p:cNvPr>
          <p:cNvSpPr txBox="1"/>
          <p:nvPr/>
        </p:nvSpPr>
        <p:spPr>
          <a:xfrm>
            <a:off x="8033534" y="4638529"/>
            <a:ext cx="3585681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Figure left</a:t>
            </a:r>
            <a:r>
              <a:rPr lang="en-US" sz="1600" dirty="0"/>
              <a:t>: sample </a:t>
            </a:r>
            <a:r>
              <a:rPr lang="en-US" sz="1600" dirty="0" err="1"/>
              <a:t>sample</a:t>
            </a:r>
            <a:r>
              <a:rPr lang="en-US" sz="1600" dirty="0"/>
              <a:t> mesh for 1D wave propagation problem</a:t>
            </a:r>
          </a:p>
        </p:txBody>
      </p:sp>
    </p:spTree>
    <p:extLst>
      <p:ext uri="{BB962C8B-B14F-4D97-AF65-F5344CB8AC3E}">
        <p14:creationId xmlns:p14="http://schemas.microsoft.com/office/powerpoint/2010/main" val="17383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Reproductive Problem Results</a:t>
            </a:r>
            <a:br>
              <a:rPr lang="en-US" dirty="0"/>
            </a:b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B04411-99E4-4098-B2D0-908A68678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44" y="901562"/>
            <a:ext cx="7678165" cy="3803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3A35A0-7854-47BF-9194-7403A193442E}"/>
                  </a:ext>
                </a:extLst>
              </p:cNvPr>
              <p:cNvSpPr txBox="1"/>
              <p:nvPr/>
            </p:nvSpPr>
            <p:spPr>
              <a:xfrm>
                <a:off x="64951" y="4803948"/>
                <a:ext cx="14477399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All coupled models evaluated converged on average in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1600" b="1" dirty="0"/>
                  <a:t>3 Schwarz iterations </a:t>
                </a:r>
                <a:r>
                  <a:rPr lang="en-US" sz="1600" dirty="0"/>
                  <a:t>per 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Larger FOM-ROM coupling has </a:t>
                </a:r>
                <a:r>
                  <a:rPr lang="en-US" sz="1600" b="1" dirty="0"/>
                  <a:t>same total # Schwarz </a:t>
                </a:r>
                <a:r>
                  <a:rPr lang="en-US" sz="1600" b="1" dirty="0" err="1"/>
                  <a:t>iters</a:t>
                </a:r>
                <a:r>
                  <a:rPr lang="en-US" sz="1600" b="1" dirty="0"/>
                  <a:t> </a:t>
                </a: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600" dirty="0"/>
                  <a:t>) as FOM-FOM coupling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Other couplings require more Schwarz </a:t>
                </a:r>
                <a:r>
                  <a:rPr lang="en-US" sz="1600" dirty="0" err="1"/>
                  <a:t>iters</a:t>
                </a:r>
                <a:r>
                  <a:rPr lang="en-US" sz="1600" dirty="0"/>
                  <a:t> than FOM-FOM coupling to converge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b="1" dirty="0"/>
                  <a:t>More Schwarz </a:t>
                </a:r>
                <a:r>
                  <a:rPr lang="en-US" sz="1600" b="1" dirty="0" err="1"/>
                  <a:t>iters</a:t>
                </a:r>
                <a:r>
                  <a:rPr lang="en-US" sz="1600" dirty="0"/>
                  <a:t> required when coupling </a:t>
                </a:r>
                <a:r>
                  <a:rPr lang="en-US" sz="1600" b="1" dirty="0"/>
                  <a:t>less accurate models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Larger 300/80 mode ROM-ROM takes less wall-clock time than smaller 200/80 mode ROM-ROM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FOM-HROM</a:t>
                </a:r>
                <a:r>
                  <a:rPr lang="en-US" sz="1600" dirty="0"/>
                  <a:t> and </a:t>
                </a:r>
                <a:r>
                  <a:rPr lang="en-US" sz="1600" b="1" dirty="0"/>
                  <a:t>HROM-HROM</a:t>
                </a:r>
                <a:r>
                  <a:rPr lang="en-US" sz="1600" dirty="0"/>
                  <a:t> couplings </a:t>
                </a:r>
                <a:r>
                  <a:rPr lang="en-US" sz="1600" b="1" dirty="0"/>
                  <a:t>outperform</a:t>
                </a:r>
                <a:r>
                  <a:rPr lang="en-US" sz="1600" dirty="0"/>
                  <a:t> the </a:t>
                </a:r>
                <a:r>
                  <a:rPr lang="en-US" sz="1600" b="1" dirty="0"/>
                  <a:t>FOM-FOM</a:t>
                </a:r>
                <a:r>
                  <a:rPr lang="en-US" sz="1600" dirty="0"/>
                  <a:t> coupling in terms of CPU time by 12.5-32.6%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All couplings involving ROMs/HROMs are </a:t>
                </a:r>
                <a:r>
                  <a:rPr lang="en-US" sz="1600" b="1" dirty="0"/>
                  <a:t>at least as accurate </a:t>
                </a:r>
                <a:r>
                  <a:rPr lang="en-US" sz="1600" dirty="0"/>
                  <a:t>as single-domain ROMs/HROMs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3A35A0-7854-47BF-9194-7403A1934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4803948"/>
                <a:ext cx="14477399" cy="2000548"/>
              </a:xfrm>
              <a:prstGeom prst="rect">
                <a:avLst/>
              </a:prstGeom>
              <a:blipFill>
                <a:blip r:embed="rId4"/>
                <a:stretch>
                  <a:fillRect l="-168" t="-1220" b="-2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64896E1-334E-424C-856D-9EB04523AC17}"/>
              </a:ext>
            </a:extLst>
          </p:cNvPr>
          <p:cNvSpPr txBox="1"/>
          <p:nvPr/>
        </p:nvSpPr>
        <p:spPr>
          <a:xfrm>
            <a:off x="9133726" y="2073821"/>
            <a:ext cx="270210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Green shading </a:t>
            </a:r>
            <a:r>
              <a:rPr lang="en-US" dirty="0"/>
              <a:t>highlights most competitive coupled models</a:t>
            </a:r>
          </a:p>
        </p:txBody>
      </p:sp>
    </p:spTree>
    <p:extLst>
      <p:ext uri="{BB962C8B-B14F-4D97-AF65-F5344CB8AC3E}">
        <p14:creationId xmlns:p14="http://schemas.microsoft.com/office/powerpoint/2010/main" val="35309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Predictive Problem Results</a:t>
            </a:r>
            <a:br>
              <a:rPr lang="en-US" dirty="0"/>
            </a:b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1619C-A051-4299-A114-1B1728CA2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746" y="1421361"/>
            <a:ext cx="4633957" cy="745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0BCB8-D16E-41F9-A124-66EE652B36B3}"/>
              </a:ext>
            </a:extLst>
          </p:cNvPr>
          <p:cNvSpPr txBox="1"/>
          <p:nvPr/>
        </p:nvSpPr>
        <p:spPr>
          <a:xfrm>
            <a:off x="64951" y="958972"/>
            <a:ext cx="1266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by calculating </a:t>
            </a:r>
            <a:r>
              <a:rPr lang="en-US" b="1" dirty="0"/>
              <a:t>projection error </a:t>
            </a:r>
            <a:r>
              <a:rPr lang="en-US" dirty="0"/>
              <a:t>for reproductive and predictive version of the Rounded Square IC problem: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28DE8A-0506-454C-B3BA-DE105D08E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1" y="2259645"/>
            <a:ext cx="5863238" cy="4248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3D98E6-20A3-4509-8C05-7504B3C85945}"/>
                  </a:ext>
                </a:extLst>
              </p:cNvPr>
              <p:cNvSpPr txBox="1"/>
              <p:nvPr/>
            </p:nvSpPr>
            <p:spPr>
              <a:xfrm>
                <a:off x="5717724" y="3327505"/>
                <a:ext cx="6143946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Projection error suggests </a:t>
                </a:r>
                <a:r>
                  <a:rPr lang="en-US" b="1" dirty="0"/>
                  <a:t>predictive ROM </a:t>
                </a:r>
                <a:r>
                  <a:rPr lang="en-US" dirty="0"/>
                  <a:t>can achieve </a:t>
                </a:r>
                <a:r>
                  <a:rPr lang="en-US" b="1" dirty="0"/>
                  <a:t>accuracy</a:t>
                </a:r>
                <a:r>
                  <a:rPr lang="en-US" dirty="0"/>
                  <a:t> and </a:t>
                </a:r>
                <a:r>
                  <a:rPr lang="en-US" b="1" dirty="0"/>
                  <a:t>convergence </a:t>
                </a:r>
                <a:r>
                  <a:rPr lang="en-US" dirty="0"/>
                  <a:t>with </a:t>
                </a:r>
                <a:r>
                  <a:rPr lang="en-US" b="1" dirty="0"/>
                  <a:t>basis refinement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O(100) modes </a:t>
                </a:r>
                <a:r>
                  <a:rPr lang="en-US" dirty="0"/>
                  <a:t>are needed to achieve sufficiently accurate ROM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Larger ROMs containing O(100) modes considered in our coupling experiments: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300,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= 200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3D98E6-20A3-4509-8C05-7504B3C85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724" y="3327505"/>
                <a:ext cx="6143946" cy="2092881"/>
              </a:xfrm>
              <a:prstGeom prst="rect">
                <a:avLst/>
              </a:prstGeom>
              <a:blipFill>
                <a:blip r:embed="rId5"/>
                <a:stretch>
                  <a:fillRect l="-694" t="-2041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0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71585" y="1971040"/>
                <a:ext cx="7625794" cy="3787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S.L.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Sobolev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(1936)</a:t>
                </a:r>
                <a:r>
                  <a:rPr lang="en-US" sz="1800" u="sng" dirty="0"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 posed Schwarz method for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linear elasticity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in </a:t>
                </a:r>
                <a:r>
                  <a:rPr lang="en-US" sz="1800" dirty="0" err="1">
                    <a:latin typeface="Calibri" pitchFamily="34" charset="0"/>
                    <a:cs typeface="Calibri" pitchFamily="34" charset="0"/>
                  </a:rPr>
                  <a:t>variational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form and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proved method’s convergence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by proposing a convergent sequence of energy </a:t>
                </a:r>
                <a:r>
                  <a:rPr lang="en-US" sz="1800" dirty="0" err="1">
                    <a:latin typeface="Calibri" pitchFamily="34" charset="0"/>
                    <a:cs typeface="Calibri" pitchFamily="34" charset="0"/>
                  </a:rPr>
                  <a:t>functionals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  <a:p>
                <a:pPr marL="0" indent="0">
                  <a:buNone/>
                  <a:defRPr/>
                </a:pP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S.G.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Mikhlin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(1951):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proved convergence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of Schwarz method for general linear elliptic PDEs.</a:t>
                </a:r>
              </a:p>
              <a:p>
                <a:pPr marL="0" indent="0">
                  <a:buNone/>
                  <a:defRPr/>
                </a:pP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P.-L. Lions (1988):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studied convergence of Schwarz for 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nonlinear monotone elliptic problems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using max principle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endParaRPr lang="en-US" sz="400" b="1" u="sng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A. Mota, I. Tezaur, C. Alleman (2017):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proved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convergence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of the alternating Schwarz method for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finite deformation quasi-static nonlinear PDEs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(with energy functional </a:t>
                </a:r>
                <a14:m>
                  <m:oMath xmlns:m="http://schemas.openxmlformats.org/officeDocument/2006/math">
                    <m:r>
                      <a:rPr lang="el-GR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𝜱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[</m:t>
                    </m:r>
                    <m:r>
                      <a:rPr lang="en-US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𝝋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]</m:t>
                    </m:r>
                  </m:oMath>
                </a14:m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) with a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geometric convergence rate.</a:t>
                </a:r>
                <a:endParaRPr lang="en-US" sz="18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85" y="1971040"/>
                <a:ext cx="7625794" cy="3787174"/>
              </a:xfrm>
              <a:prstGeom prst="rect">
                <a:avLst/>
              </a:prstGeom>
              <a:blipFill>
                <a:blip r:embed="rId3"/>
                <a:stretch>
                  <a:fillRect l="-560" t="-804" r="-4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3" y="2510255"/>
            <a:ext cx="1104250" cy="127654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7400099" y="3812368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S.G. </a:t>
            </a:r>
            <a:r>
              <a:rPr lang="en-US" sz="1200" dirty="0" err="1"/>
              <a:t>Mikhlin</a:t>
            </a:r>
            <a:r>
              <a:rPr lang="en-US" sz="1200" dirty="0"/>
              <a:t> </a:t>
            </a:r>
          </a:p>
          <a:p>
            <a:pPr marL="0" indent="0" algn="ctr">
              <a:buNone/>
            </a:pPr>
            <a:r>
              <a:rPr lang="en-US" sz="1200" dirty="0"/>
              <a:t>(1908 – 1990)</a:t>
            </a:r>
            <a:endParaRPr lang="en-US" sz="1200" i="1" dirty="0"/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83" y="544641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8183481" y="2093957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S.L. </a:t>
            </a:r>
            <a:r>
              <a:rPr lang="en-US" sz="1200" dirty="0" err="1"/>
              <a:t>Sobolev</a:t>
            </a:r>
            <a:r>
              <a:rPr lang="en-US" sz="1200" dirty="0"/>
              <a:t> (1908 – 1989)</a:t>
            </a:r>
            <a:endParaRPr 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30564" y="5693160"/>
                <a:ext cx="4141498" cy="963662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</m:d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e>
                      </m:nary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sz="17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564" y="5693160"/>
                <a:ext cx="4141498" cy="963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60" y="5274631"/>
            <a:ext cx="872785" cy="1078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7245" y="5279039"/>
            <a:ext cx="1076399" cy="107458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8429485" y="6428274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A. Mota, I. Tezaur, C. Alleman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75471" y="993327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as a </a:t>
            </a:r>
            <a:r>
              <a:rPr lang="en-US" b="1" i="1" dirty="0">
                <a:latin typeface="Calibri" panose="020F0502020204030204" pitchFamily="34" charset="0"/>
              </a:rPr>
              <a:t>discretization method </a:t>
            </a:r>
            <a:r>
              <a:rPr lang="en-US" dirty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>
                <a:latin typeface="Calibri" panose="020F0502020204030204" pitchFamily="34" charset="0"/>
              </a:rPr>
              <a:t>theoretical foundation</a:t>
            </a:r>
            <a:r>
              <a:rPr lang="en-US" dirty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D2F29D-FC37-4728-8E91-B88A20D53334}"/>
              </a:ext>
            </a:extLst>
          </p:cNvPr>
          <p:cNvSpPr txBox="1">
            <a:spLocks/>
          </p:cNvSpPr>
          <p:nvPr/>
        </p:nvSpPr>
        <p:spPr>
          <a:xfrm>
            <a:off x="859279" y="185327"/>
            <a:ext cx="6284068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Theoretical Foundation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A7EAD-31AC-4C24-8FF1-650AF61DC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9759" y="5305131"/>
            <a:ext cx="994701" cy="1043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E4C6C-020B-49D3-ACB2-38F1CF940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1371" y="2677856"/>
            <a:ext cx="1508760" cy="2139696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D380E77-7437-4AA6-AE4C-C73D41E88712}"/>
              </a:ext>
            </a:extLst>
          </p:cNvPr>
          <p:cNvSpPr txBox="1">
            <a:spLocks/>
          </p:cNvSpPr>
          <p:nvPr/>
        </p:nvSpPr>
        <p:spPr bwMode="auto">
          <a:xfrm>
            <a:off x="8537109" y="4825349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P.- L. Lions (1956-)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04FFB-4C63-4480-A3B7-1FE9CFF4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21" y="1147765"/>
            <a:ext cx="2119746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00" y="1181841"/>
            <a:ext cx="2119746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5" y="3904029"/>
            <a:ext cx="2119746" cy="27432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5" y="3890965"/>
            <a:ext cx="2119746" cy="27432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13" y="3890965"/>
            <a:ext cx="211974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88" y="3908003"/>
            <a:ext cx="2119747" cy="27432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89" y="1164803"/>
            <a:ext cx="2119746" cy="27432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5" y="1147765"/>
            <a:ext cx="2119746" cy="2743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83476" y="23036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Convergence Proof*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298E0-95BC-490E-B8EA-1DB91E98A09D}"/>
              </a:ext>
            </a:extLst>
          </p:cNvPr>
          <p:cNvSpPr txBox="1"/>
          <p:nvPr/>
        </p:nvSpPr>
        <p:spPr>
          <a:xfrm>
            <a:off x="484348" y="6514594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*A. Mota, </a:t>
            </a:r>
            <a:r>
              <a:rPr lang="en-US" sz="1400" b="1" dirty="0">
                <a:latin typeface="Calibri" panose="020F0502020204030204" pitchFamily="34" charset="0"/>
              </a:rPr>
              <a:t>I. Tezaur</a:t>
            </a:r>
            <a:r>
              <a:rPr lang="en-US" sz="1400" dirty="0">
                <a:latin typeface="Calibri" panose="020F0502020204030204" pitchFamily="34" charset="0"/>
              </a:rPr>
              <a:t>, C. Alleman. "The Schwarz Alternating Method in Solid Mechanics", </a:t>
            </a:r>
            <a:r>
              <a:rPr lang="en-US" sz="1400" i="1" dirty="0">
                <a:latin typeface="Calibri" panose="020F0502020204030204" pitchFamily="34" charset="0"/>
              </a:rPr>
              <a:t>CMAME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319 (2017), 19-51.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0E6AD6-1213-4CA1-9F67-727194F9A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155" y="2850844"/>
            <a:ext cx="8623578" cy="1637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C8403-9032-47BD-857B-1DD2AE59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1681" y="142239"/>
            <a:ext cx="10546080" cy="66053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Schwarz Alternating Method for Dynamic Multiscale Coupling: Theory</a:t>
            </a:r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/>
              <p:nvPr/>
            </p:nvSpPr>
            <p:spPr>
              <a:xfrm>
                <a:off x="274649" y="1265983"/>
                <a:ext cx="10946730" cy="3028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Like for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quasistatics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dynamic alternating Schwarz method converges provided each single-domain problem is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well-posed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overlap region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non-empty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under some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conditions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Well-</a:t>
                </a:r>
                <a:r>
                  <a:rPr lang="en-US" sz="20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posedness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the dynamic problem requires that action functional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nary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,</m:t>
                            </m:r>
                            <m:acc>
                              <m:accPr>
                                <m:chr m:val="̇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  <m:t>𝝋</m:t>
                                </m:r>
                              </m:e>
                            </m:acc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𝑑𝑉𝑑𝑡</m:t>
                        </m:r>
                      </m:e>
                    </m:nary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strictly convex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strictly concave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≔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the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Lagrangian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This is studied by looking at its second variation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can show assuming a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Newmark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time-integration scheme that for the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fully-discrete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problem:</a:t>
                </a: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1265983"/>
                <a:ext cx="10946730" cy="3028650"/>
              </a:xfrm>
              <a:prstGeom prst="rect">
                <a:avLst/>
              </a:prstGeom>
              <a:blipFill>
                <a:blip r:embed="rId3"/>
                <a:stretch>
                  <a:fillRect l="-501" t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/>
              <p:nvPr/>
            </p:nvSpPr>
            <p:spPr>
              <a:xfrm>
                <a:off x="2981325" y="4278880"/>
                <a:ext cx="4901206" cy="752129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𝑆</m:t>
                      </m:r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[</m:t>
                      </m:r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𝝋</m:t>
                          </m:r>
                        </m:e>
                        <m:sub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]=</m:t>
                      </m:r>
                      <m:sSup>
                        <m:sSupPr>
                          <m:ctrlP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(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Δ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𝑡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𝑲</m:t>
                          </m:r>
                        </m:e>
                      </m:d>
                      <m:r>
                        <a:rPr lang="en-US" sz="19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𝒙</m:t>
                      </m:r>
                    </m:oMath>
                  </m:oMathPara>
                </a14:m>
                <a:endParaRPr lang="en-US" sz="19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25" y="4278880"/>
                <a:ext cx="4901206" cy="752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/>
              <p:nvPr/>
            </p:nvSpPr>
            <p:spPr>
              <a:xfrm>
                <a:off x="818826" y="5244871"/>
                <a:ext cx="1080199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can always be made positive by choosing a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sufficiently small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Numerical experiments reveal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requirements for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stability/accuracy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typically lead to automatic satisfaction of this bound.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26" y="5244871"/>
                <a:ext cx="10801998" cy="1138773"/>
              </a:xfrm>
              <a:prstGeom prst="rect">
                <a:avLst/>
              </a:prstGeom>
              <a:blipFill>
                <a:blip r:embed="rId5"/>
                <a:stretch>
                  <a:fillRect l="-508" t="-2674" b="-8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0FB893-6A0C-4059-95E9-9F23F21A4B03}"/>
              </a:ext>
            </a:extLst>
          </p:cNvPr>
          <p:cNvSpPr txBox="1"/>
          <p:nvPr/>
        </p:nvSpPr>
        <p:spPr>
          <a:xfrm>
            <a:off x="1548875" y="6528817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 Phlipot. "The Schwarz alternating method for dynamic solid mechanics",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IJNME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4F7EF-88B2-4AE3-A7BC-ACC21AD5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EDF2515-DD75-8644-978B-97B54CAAC6C7}"/>
              </a:ext>
            </a:extLst>
          </p:cNvPr>
          <p:cNvSpPr txBox="1"/>
          <p:nvPr/>
        </p:nvSpPr>
        <p:spPr>
          <a:xfrm>
            <a:off x="179294" y="2505670"/>
            <a:ext cx="110914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Data-driven models:</a:t>
            </a:r>
            <a:r>
              <a:rPr lang="en-US" sz="2000" dirty="0"/>
              <a:t> to be “mixed-and-matched” with each other and first-principles models</a:t>
            </a:r>
          </a:p>
          <a:p>
            <a:endParaRPr lang="en-US" sz="200" dirty="0"/>
          </a:p>
          <a:p>
            <a:endParaRPr lang="en-US" sz="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Class A:</a:t>
            </a:r>
            <a:r>
              <a:rPr lang="en-US" sz="2000" dirty="0"/>
              <a:t> projection-based reduced order models (ROMs)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Class B: </a:t>
            </a:r>
            <a:r>
              <a:rPr lang="en-US" sz="2000" dirty="0"/>
              <a:t>machine-learned models, i.e., Physics-Informed Neural Networks (PINNs)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Class C:</a:t>
            </a:r>
            <a:r>
              <a:rPr lang="en-US" sz="2000" dirty="0"/>
              <a:t> flow map approximation models, i.e., dynamic model                                 decomposition (DMD) models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94" y="4510398"/>
            <a:ext cx="6772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Coupling methods:</a:t>
            </a:r>
          </a:p>
          <a:p>
            <a:endParaRPr lang="en-US" sz="200" b="1" dirty="0">
              <a:solidFill>
                <a:srgbClr val="0070C0"/>
              </a:solidFill>
            </a:endParaRPr>
          </a:p>
          <a:p>
            <a:endParaRPr lang="en-US" sz="2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Method 1: </a:t>
            </a:r>
            <a:r>
              <a:rPr lang="en-US" sz="2000" dirty="0"/>
              <a:t>Alternating Schwarz-based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Method 2:</a:t>
            </a:r>
            <a:r>
              <a:rPr lang="en-US" sz="2000" dirty="0"/>
              <a:t> Optimization-based coupling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Method 3:</a:t>
            </a:r>
            <a:r>
              <a:rPr lang="en-US" sz="2000" dirty="0"/>
              <a:t> Coupling via generalized mortar methods (GMMs)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" b="1" dirty="0">
              <a:solidFill>
                <a:srgbClr val="0070C0"/>
              </a:solidFill>
            </a:endParaRPr>
          </a:p>
          <a:p>
            <a:endParaRPr lang="en-US" sz="200" b="1" dirty="0">
              <a:solidFill>
                <a:srgbClr val="0070C0"/>
              </a:solidFill>
            </a:endParaRPr>
          </a:p>
        </p:txBody>
      </p:sp>
      <p:pic>
        <p:nvPicPr>
          <p:cNvPr id="93" name="Picture 92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762" y="3986200"/>
            <a:ext cx="4807367" cy="257702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Project, Models and Methods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9166BB-21A3-4278-9DBD-7BDB54748189}"/>
              </a:ext>
            </a:extLst>
          </p:cNvPr>
          <p:cNvSpPr txBox="1"/>
          <p:nvPr/>
        </p:nvSpPr>
        <p:spPr>
          <a:xfrm>
            <a:off x="720648" y="1118890"/>
            <a:ext cx="10694417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fHNM</a:t>
            </a:r>
            <a:r>
              <a:rPr lang="en-US" sz="2000" b="1" dirty="0">
                <a:solidFill>
                  <a:srgbClr val="0070C0"/>
                </a:solidFill>
              </a:rPr>
              <a:t> (flexible Heterogeneous Numerical Methods) Project</a:t>
            </a:r>
            <a:r>
              <a:rPr lang="en-US" sz="2000" dirty="0">
                <a:solidFill>
                  <a:srgbClr val="0070C0"/>
                </a:solidFill>
              </a:rPr>
              <a:t>:                                               </a:t>
            </a:r>
            <a:r>
              <a:rPr lang="en-US" sz="2000" dirty="0"/>
              <a:t>aims to </a:t>
            </a:r>
            <a:r>
              <a:rPr lang="en-US" sz="2000" b="1" dirty="0"/>
              <a:t>discover</a:t>
            </a:r>
            <a:r>
              <a:rPr lang="en-US" sz="2000" dirty="0"/>
              <a:t> the mathematical principles guiding the </a:t>
            </a:r>
            <a:r>
              <a:rPr lang="en-US" sz="2000" b="1" dirty="0"/>
              <a:t>assembly</a:t>
            </a:r>
            <a:r>
              <a:rPr lang="en-US" sz="2000" dirty="0"/>
              <a:t> of </a:t>
            </a:r>
            <a:r>
              <a:rPr lang="en-US" sz="2000" b="1" dirty="0"/>
              <a:t>standard</a:t>
            </a:r>
            <a:r>
              <a:rPr lang="en-US" sz="2000" dirty="0"/>
              <a:t> and </a:t>
            </a:r>
            <a:r>
              <a:rPr lang="en-US" sz="2000" b="1" dirty="0"/>
              <a:t>data-driven numerical models </a:t>
            </a:r>
            <a:r>
              <a:rPr lang="en-US" sz="2000" dirty="0"/>
              <a:t>in stable, accurate and physically consistent ways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5110510-38C1-4D70-B447-BB7CDB32F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770" y="2985032"/>
            <a:ext cx="1183911" cy="88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83AE039-F694-4FF9-9AA7-F97DAA45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78448"/>
            <a:ext cx="10471608" cy="570225"/>
          </a:xfrm>
        </p:spPr>
        <p:txBody>
          <a:bodyPr/>
          <a:lstStyle/>
          <a:p>
            <a:r>
              <a:rPr lang="en-US" dirty="0"/>
              <a:t>Schwarz for Multiscale FOM-FOM Coupling in Solid Mechanics</a:t>
            </a:r>
            <a:r>
              <a:rPr lang="en-US" baseline="300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D282D-5776-41F2-86E8-2ADA14448646}"/>
              </a:ext>
            </a:extLst>
          </p:cNvPr>
          <p:cNvSpPr txBox="1"/>
          <p:nvPr/>
        </p:nvSpPr>
        <p:spPr>
          <a:xfrm>
            <a:off x="8029303" y="6430499"/>
            <a:ext cx="578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2022.</a:t>
            </a:r>
          </a:p>
        </p:txBody>
      </p:sp>
      <p:pic>
        <p:nvPicPr>
          <p:cNvPr id="20" name="dynamic_tension">
            <a:hlinkClick r:id="" action="ppaction://media"/>
            <a:extLst>
              <a:ext uri="{FF2B5EF4-FFF2-40B4-BE49-F238E27FC236}">
                <a16:creationId xmlns:a16="http://schemas.microsoft.com/office/drawing/2014/main" id="{E7F41B4B-FD7A-4E04-B48C-461E6D909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045" y="848673"/>
            <a:ext cx="6385252" cy="4395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x_disp_bolted_joint_mesh">
            <a:hlinkClick r:id="" action="ppaction://media"/>
            <a:extLst>
              <a:ext uri="{FF2B5EF4-FFF2-40B4-BE49-F238E27FC236}">
                <a16:creationId xmlns:a16="http://schemas.microsoft.com/office/drawing/2014/main" id="{2F3BC8DB-0038-4395-990C-86F8D240F6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95592" y="871803"/>
            <a:ext cx="4483482" cy="292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nline Media 1" descr="joint-bolts-both-eqps.avi">
            <a:hlinkClick r:id="" action="ppaction://media"/>
            <a:extLst>
              <a:ext uri="{FF2B5EF4-FFF2-40B4-BE49-F238E27FC236}">
                <a16:creationId xmlns:a16="http://schemas.microsoft.com/office/drawing/2014/main" id="{4B44B604-2F29-4E12-A887-2039D88928F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72490" y="4009885"/>
            <a:ext cx="4729687" cy="1999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AA1BE-14A3-4286-AEE8-79E5B2BE30D4}"/>
              </a:ext>
            </a:extLst>
          </p:cNvPr>
          <p:cNvSpPr txBox="1"/>
          <p:nvPr/>
        </p:nvSpPr>
        <p:spPr>
          <a:xfrm>
            <a:off x="414639" y="5414836"/>
            <a:ext cx="646963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</a:t>
            </a:r>
            <a:r>
              <a:rPr lang="en-US" dirty="0"/>
              <a:t> tension specimen simulation coupling composite TET10 elements with HEX elements in Sierra/SM.  </a:t>
            </a:r>
          </a:p>
          <a:p>
            <a:pPr algn="ctr"/>
            <a:endParaRPr lang="en-US" sz="400" dirty="0"/>
          </a:p>
          <a:p>
            <a:pPr algn="ctr"/>
            <a:endParaRPr lang="en-US" sz="400" dirty="0"/>
          </a:p>
          <a:p>
            <a:pPr algn="ctr"/>
            <a:r>
              <a:rPr lang="en-US" i="1" dirty="0"/>
              <a:t>Figures right: </a:t>
            </a:r>
            <a:r>
              <a:rPr lang="en-US" dirty="0"/>
              <a:t>bolted joint simulation coupling composite TET10 elements with HEX elements in Sierra/SM.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1B5DE5-3162-4932-AE88-DBDB6809C2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3341" y="1091001"/>
            <a:ext cx="1120659" cy="6557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C6468C-B099-4C7B-94A0-162F025353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6981" y="1091000"/>
            <a:ext cx="1120659" cy="655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7B413A-EF72-4771-BEE2-8FF6E4C9BE08}"/>
                  </a:ext>
                </a:extLst>
              </p:cNvPr>
              <p:cNvSpPr txBox="1"/>
              <p:nvPr/>
            </p:nvSpPr>
            <p:spPr>
              <a:xfrm>
                <a:off x="8029303" y="3365016"/>
                <a:ext cx="11206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7B413A-EF72-4771-BEE2-8FF6E4C9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303" y="3365016"/>
                <a:ext cx="1120659" cy="338554"/>
              </a:xfrm>
              <a:prstGeom prst="rect">
                <a:avLst/>
              </a:prstGeom>
              <a:blipFill>
                <a:blip r:embed="rId13"/>
                <a:stretch>
                  <a:fillRect l="-2717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1693ED7-4EC0-40FB-8C48-D90C32BECA84}"/>
              </a:ext>
            </a:extLst>
          </p:cNvPr>
          <p:cNvSpPr txBox="1"/>
          <p:nvPr/>
        </p:nvSpPr>
        <p:spPr>
          <a:xfrm>
            <a:off x="10262751" y="3396761"/>
            <a:ext cx="11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Schwarz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C97F48-DB27-4738-B543-37FE3EADDF63}"/>
              </a:ext>
            </a:extLst>
          </p:cNvPr>
          <p:cNvSpPr txBox="1"/>
          <p:nvPr/>
        </p:nvSpPr>
        <p:spPr>
          <a:xfrm>
            <a:off x="10071597" y="5543663"/>
            <a:ext cx="11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Schwarz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41D556-5FDE-4E71-B58D-0C64AA28363F}"/>
                  </a:ext>
                </a:extLst>
              </p:cNvPr>
              <p:cNvSpPr txBox="1"/>
              <p:nvPr/>
            </p:nvSpPr>
            <p:spPr>
              <a:xfrm>
                <a:off x="7686322" y="5550624"/>
                <a:ext cx="11206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41D556-5FDE-4E71-B58D-0C64AA283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322" y="5550624"/>
                <a:ext cx="1120659" cy="338554"/>
              </a:xfrm>
              <a:prstGeom prst="rect">
                <a:avLst/>
              </a:prstGeom>
              <a:blipFill>
                <a:blip r:embed="rId14"/>
                <a:stretch>
                  <a:fillRect l="-3261" t="-727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47840F7-14DE-4682-BB45-53A1CE1CB396}"/>
              </a:ext>
            </a:extLst>
          </p:cNvPr>
          <p:cNvSpPr txBox="1"/>
          <p:nvPr/>
        </p:nvSpPr>
        <p:spPr>
          <a:xfrm>
            <a:off x="905381" y="4842254"/>
            <a:ext cx="20791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y-displacement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6FDFE-B48F-41DF-9DC3-226A7EB27651}"/>
              </a:ext>
            </a:extLst>
          </p:cNvPr>
          <p:cNvSpPr txBox="1"/>
          <p:nvPr/>
        </p:nvSpPr>
        <p:spPr>
          <a:xfrm>
            <a:off x="4623550" y="4818218"/>
            <a:ext cx="13329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EQPS</a:t>
            </a:r>
          </a:p>
        </p:txBody>
      </p:sp>
    </p:spTree>
    <p:extLst>
      <p:ext uri="{BB962C8B-B14F-4D97-AF65-F5344CB8AC3E}">
        <p14:creationId xmlns:p14="http://schemas.microsoft.com/office/powerpoint/2010/main" val="21263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Linear Elastic Wave Propagation Problem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7D449-5266-4C34-8910-5A468DFA57C2}"/>
              </a:ext>
            </a:extLst>
          </p:cNvPr>
          <p:cNvSpPr txBox="1"/>
          <p:nvPr/>
        </p:nvSpPr>
        <p:spPr>
          <a:xfrm>
            <a:off x="126649" y="1031031"/>
            <a:ext cx="1156176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Linear elastic </a:t>
            </a:r>
            <a:r>
              <a:rPr lang="en-US" sz="2000" b="1" i="1" dirty="0">
                <a:cs typeface="Calibri" panose="020F0502020204030204" pitchFamily="34" charset="0"/>
              </a:rPr>
              <a:t>clamped beam </a:t>
            </a:r>
            <a:r>
              <a:rPr lang="en-US" sz="2000" dirty="0">
                <a:cs typeface="Calibri" panose="020F0502020204030204" pitchFamily="34" charset="0"/>
              </a:rPr>
              <a:t>with Gaussian initial condition.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Simple problem with analytical exact solution but very </a:t>
            </a:r>
            <a:r>
              <a:rPr lang="en-US" sz="2000" b="1" i="1" dirty="0">
                <a:cs typeface="Calibri" panose="020F0502020204030204" pitchFamily="34" charset="0"/>
              </a:rPr>
              <a:t>stringent test </a:t>
            </a:r>
            <a:r>
              <a:rPr lang="en-US" sz="2000" dirty="0">
                <a:cs typeface="Calibri" panose="020F0502020204030204" pitchFamily="34" charset="0"/>
              </a:rPr>
              <a:t>for discretization/coupling methods.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cs typeface="Calibri" panose="020F0502020204030204" pitchFamily="34" charset="0"/>
              </a:rPr>
              <a:t>Couplings tested:</a:t>
            </a:r>
            <a:r>
              <a:rPr lang="en-US" sz="2000" dirty="0">
                <a:cs typeface="Calibri" panose="020F0502020204030204" pitchFamily="34" charset="0"/>
              </a:rPr>
              <a:t> FOM-FOM, FOM-ROM, ROM-ROM, implicit-explicit, implicit-implicit, explicit-explicit.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E1367-CBFC-48B4-82CA-CC3E58E32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9" y="4422689"/>
            <a:ext cx="5868176" cy="1083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3081C7-B9E1-4AA4-B355-7521D02DDEC4}"/>
              </a:ext>
            </a:extLst>
          </p:cNvPr>
          <p:cNvSpPr txBox="1"/>
          <p:nvPr/>
        </p:nvSpPr>
        <p:spPr>
          <a:xfrm>
            <a:off x="153486" y="5718805"/>
            <a:ext cx="69788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cs typeface="Calibri" panose="020F0502020204030204" pitchFamily="34" charset="0"/>
              </a:rPr>
              <a:t>Above: </a:t>
            </a:r>
            <a:r>
              <a:rPr lang="en-US" sz="1600" dirty="0">
                <a:cs typeface="Calibri" panose="020F0502020204030204" pitchFamily="34" charset="0"/>
              </a:rPr>
              <a:t>3D rendering of clamped beam with Gaussian initial condition.  </a:t>
            </a:r>
          </a:p>
          <a:p>
            <a:pPr algn="ctr"/>
            <a:r>
              <a:rPr lang="en-US" sz="1600" i="1" dirty="0">
                <a:cs typeface="Calibri" panose="020F0502020204030204" pitchFamily="34" charset="0"/>
              </a:rPr>
              <a:t>Right: </a:t>
            </a:r>
            <a:r>
              <a:rPr lang="en-US" sz="1600" dirty="0">
                <a:cs typeface="Calibri" panose="020F0502020204030204" pitchFamily="34" charset="0"/>
              </a:rPr>
              <a:t>Initial condition (blue) and final solution (red).  Wave profile is negative of initial profile at time  T = 1.0e-3.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6650" y="2911017"/>
                <a:ext cx="6096000" cy="20313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ROMs are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reproductive</a:t>
                </a:r>
                <a:r>
                  <a:rPr lang="en-US" sz="2000" dirty="0">
                    <a:cs typeface="Calibri" panose="020F0502020204030204" pitchFamily="34" charset="0"/>
                  </a:rPr>
                  <a:t> and based on the</a:t>
                </a:r>
                <a:r>
                  <a:rPr lang="en-US" sz="2000" b="1" dirty="0">
                    <a:cs typeface="Calibri" panose="020F0502020204030204" pitchFamily="34" charset="0"/>
                  </a:rPr>
                  <a:t>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POD/</a:t>
                </a:r>
                <a:r>
                  <a:rPr lang="en-US" sz="2000" b="1" i="1" dirty="0" err="1">
                    <a:cs typeface="Calibri" panose="020F0502020204030204" pitchFamily="34" charset="0"/>
                  </a:rPr>
                  <a:t>Galerkin</a:t>
                </a:r>
                <a:r>
                  <a:rPr lang="en-US" sz="2000" b="1" i="1" dirty="0"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cs typeface="Calibri" panose="020F0502020204030204" pitchFamily="34" charset="0"/>
                  </a:rPr>
                  <a:t>method.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50 POD modes capture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100% snapshot energy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50" y="2911017"/>
                <a:ext cx="6096000" cy="2031325"/>
              </a:xfrm>
              <a:prstGeom prst="rect">
                <a:avLst/>
              </a:prstGeom>
              <a:blipFill>
                <a:blip r:embed="rId6"/>
                <a:stretch>
                  <a:fillRect l="-900" t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test">
            <a:hlinkClick r:id="" action="ppaction://media"/>
            <a:extLst>
              <a:ext uri="{FF2B5EF4-FFF2-40B4-BE49-F238E27FC236}">
                <a16:creationId xmlns:a16="http://schemas.microsoft.com/office/drawing/2014/main" id="{CBCF35F1-D091-45C1-AC76-30CFE9C7D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8181" y="2911017"/>
            <a:ext cx="4876055" cy="35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_wccm_1sd">
            <a:hlinkClick r:id="" action="ppaction://media"/>
            <a:extLst>
              <a:ext uri="{FF2B5EF4-FFF2-40B4-BE49-F238E27FC236}">
                <a16:creationId xmlns:a16="http://schemas.microsoft.com/office/drawing/2014/main" id="{73F0F4D4-F0DC-466C-8B08-8D63E2E184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138" y="1629828"/>
            <a:ext cx="3913632" cy="2935224"/>
          </a:xfrm>
          <a:prstGeom prst="rect">
            <a:avLst/>
          </a:prstGeom>
        </p:spPr>
      </p:pic>
      <p:pic>
        <p:nvPicPr>
          <p:cNvPr id="89" name="for_wccm_3sd_rom-fom-rom">
            <a:hlinkClick r:id="" action="ppaction://media"/>
            <a:extLst>
              <a:ext uri="{FF2B5EF4-FFF2-40B4-BE49-F238E27FC236}">
                <a16:creationId xmlns:a16="http://schemas.microsoft.com/office/drawing/2014/main" id="{808AE56C-AB74-4326-81CB-5658BCEF6B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59252" y="1631474"/>
            <a:ext cx="3913632" cy="29352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5537A-4CB3-4E98-9B38-002C77E4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287452-4A6B-49A3-AF5C-F5F2E5EFC00C}"/>
                  </a:ext>
                </a:extLst>
              </p:cNvPr>
              <p:cNvSpPr txBox="1"/>
              <p:nvPr/>
            </p:nvSpPr>
            <p:spPr>
              <a:xfrm>
                <a:off x="467759" y="958659"/>
                <a:ext cx="107079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Coupling delivers accurate solution if each subdomain model is reasonably accurate, can couple different </a:t>
                </a:r>
                <a:r>
                  <a:rPr lang="en-US" sz="2000" b="1" i="1" dirty="0" err="1">
                    <a:solidFill>
                      <a:srgbClr val="0070C0"/>
                    </a:solidFill>
                    <a:sym typeface="Wingdings" panose="05000000000000000000" pitchFamily="2" charset="2"/>
                  </a:rPr>
                  <a:t>discretizations</a:t>
                </a:r>
                <a:r>
                  <a:rPr lang="en-US" sz="20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 with different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𝚫</m:t>
                    </m:r>
                    <m:r>
                      <a:rPr lang="en-U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</m:oMath>
                </a14:m>
                <a:r>
                  <a:rPr lang="en-US" sz="20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𝚫</m:t>
                    </m:r>
                    <m:r>
                      <a:rPr lang="en-U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𝒕</m:t>
                    </m:r>
                  </m:oMath>
                </a14:m>
                <a:r>
                  <a:rPr lang="en-US" sz="20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 and basis sizes.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287452-4A6B-49A3-AF5C-F5F2E5EFC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59" y="958659"/>
                <a:ext cx="10707908" cy="707886"/>
              </a:xfrm>
              <a:prstGeom prst="rect">
                <a:avLst/>
              </a:prstGeom>
              <a:blipFill>
                <a:blip r:embed="rId11"/>
                <a:stretch>
                  <a:fillRect t="-5172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249343F4-F3D5-4774-9D37-A52F471E0396}"/>
              </a:ext>
            </a:extLst>
          </p:cNvPr>
          <p:cNvSpPr txBox="1"/>
          <p:nvPr/>
        </p:nvSpPr>
        <p:spPr>
          <a:xfrm>
            <a:off x="5510213" y="300752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8" y="104291"/>
            <a:ext cx="10471608" cy="570225"/>
          </a:xfrm>
        </p:spPr>
        <p:txBody>
          <a:bodyPr/>
          <a:lstStyle/>
          <a:p>
            <a:r>
              <a:rPr lang="en-US" dirty="0"/>
              <a:t>Linear Elastic Wave Propagation Problem: FOM-ROM and ROM-ROM Couplings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EBB156-4515-4DD8-A8CA-AFFB1A2077B3}"/>
              </a:ext>
            </a:extLst>
          </p:cNvPr>
          <p:cNvGrpSpPr/>
          <p:nvPr/>
        </p:nvGrpSpPr>
        <p:grpSpPr>
          <a:xfrm>
            <a:off x="807621" y="1745058"/>
            <a:ext cx="9909458" cy="3440938"/>
            <a:chOff x="259481" y="2929963"/>
            <a:chExt cx="8249476" cy="257418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A3CA9EB-DD02-4C32-A3C8-C68427D19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144" y="2929963"/>
              <a:ext cx="3028813" cy="219456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4627CD2-E652-4E61-A2BB-0923374A738C}"/>
                </a:ext>
              </a:extLst>
            </p:cNvPr>
            <p:cNvSpPr txBox="1"/>
            <p:nvPr/>
          </p:nvSpPr>
          <p:spPr>
            <a:xfrm>
              <a:off x="259481" y="5068033"/>
              <a:ext cx="2630327" cy="25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Single Domain FOM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E630D41-F7E7-4245-8D8E-7D6021CF71C4}"/>
                </a:ext>
              </a:extLst>
            </p:cNvPr>
            <p:cNvSpPr txBox="1"/>
            <p:nvPr/>
          </p:nvSpPr>
          <p:spPr>
            <a:xfrm>
              <a:off x="2889808" y="5066671"/>
              <a:ext cx="2630327" cy="4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3 overlapping subdomain     ROM</a:t>
              </a:r>
              <a:r>
                <a:rPr lang="en-US" sz="1600" baseline="30000" dirty="0"/>
                <a:t>1</a:t>
              </a:r>
              <a:r>
                <a:rPr lang="en-US" sz="1600" dirty="0"/>
                <a:t>-FOM</a:t>
              </a:r>
              <a:r>
                <a:rPr lang="en-US" sz="1600" baseline="30000" dirty="0"/>
                <a:t>2</a:t>
              </a:r>
              <a:r>
                <a:rPr lang="en-US" sz="1600" dirty="0"/>
                <a:t>-ROM</a:t>
              </a:r>
              <a:r>
                <a:rPr lang="en-US" sz="1600" baseline="30000" dirty="0"/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7DCF894-B27D-47CB-8EF8-8BD050092CFC}"/>
                    </a:ext>
                  </a:extLst>
                </p:cNvPr>
                <p:cNvSpPr txBox="1"/>
                <p:nvPr/>
              </p:nvSpPr>
              <p:spPr>
                <a:xfrm>
                  <a:off x="5743092" y="5066670"/>
                  <a:ext cx="2630327" cy="437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2 non-overlapping subdomain FOM</a:t>
                  </a:r>
                  <a:r>
                    <a:rPr lang="en-US" sz="1600" baseline="30000" dirty="0"/>
                    <a:t>4</a:t>
                  </a:r>
                  <a:r>
                    <a:rPr lang="en-US" sz="1600" dirty="0"/>
                    <a:t>-ROM</a:t>
                  </a:r>
                  <a:r>
                    <a:rPr lang="en-US" sz="1600" baseline="30000" dirty="0"/>
                    <a:t>5 </a:t>
                  </a:r>
                  <a:r>
                    <a:rPr lang="en-US" sz="1600" dirty="0"/>
                    <a:t>(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sz="1600" dirty="0"/>
                    <a:t>)</a:t>
                  </a:r>
                  <a:endParaRPr lang="en-US" sz="1600" baseline="300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7DCF894-B27D-47CB-8EF8-8BD050092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092" y="5066670"/>
                  <a:ext cx="2630327" cy="437473"/>
                </a:xfrm>
                <a:prstGeom prst="rect">
                  <a:avLst/>
                </a:prstGeom>
                <a:blipFill>
                  <a:blip r:embed="rId13"/>
                  <a:stretch>
                    <a:fillRect t="-4167" b="-11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F1CD329-09DD-4AD0-923A-7208FF0AAE64}"/>
              </a:ext>
            </a:extLst>
          </p:cNvPr>
          <p:cNvGrpSpPr/>
          <p:nvPr/>
        </p:nvGrpSpPr>
        <p:grpSpPr>
          <a:xfrm>
            <a:off x="4663374" y="5290744"/>
            <a:ext cx="1701092" cy="1082773"/>
            <a:chOff x="4663374" y="5290744"/>
            <a:chExt cx="1701092" cy="108277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C9D83E0-ABB8-4550-AF78-54A943AE1F7D}"/>
                </a:ext>
              </a:extLst>
            </p:cNvPr>
            <p:cNvGrpSpPr/>
            <p:nvPr/>
          </p:nvGrpSpPr>
          <p:grpSpPr>
            <a:xfrm>
              <a:off x="4767704" y="5347011"/>
              <a:ext cx="1505605" cy="981328"/>
              <a:chOff x="6778855" y="2745670"/>
              <a:chExt cx="2229784" cy="1511539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DAF3A40-F581-4862-9709-B4CE91ED0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7270" y="3206405"/>
                <a:ext cx="89617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F35BAA8-ABDA-443E-BED7-70DD95B3F581}"/>
                  </a:ext>
                </a:extLst>
              </p:cNvPr>
              <p:cNvCxnSpPr/>
              <p:nvPr/>
            </p:nvCxnSpPr>
            <p:spPr>
              <a:xfrm>
                <a:off x="6977270" y="3131655"/>
                <a:ext cx="0" cy="14908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2154D2E-137F-496D-AA9B-748CF63BA685}"/>
                  </a:ext>
                </a:extLst>
              </p:cNvPr>
              <p:cNvCxnSpPr/>
              <p:nvPr/>
            </p:nvCxnSpPr>
            <p:spPr>
              <a:xfrm>
                <a:off x="7873448" y="3132897"/>
                <a:ext cx="0" cy="14908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9355A4E-4682-45F2-9556-86BC48914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1609" y="3492155"/>
                <a:ext cx="89617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035601A-8DAE-4780-B7F4-56EABB70BFD4}"/>
                  </a:ext>
                </a:extLst>
              </p:cNvPr>
              <p:cNvCxnSpPr/>
              <p:nvPr/>
            </p:nvCxnSpPr>
            <p:spPr>
              <a:xfrm>
                <a:off x="7901609" y="3417405"/>
                <a:ext cx="0" cy="14908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D95919C-401F-4D53-8C3B-17FFA0045D06}"/>
                  </a:ext>
                </a:extLst>
              </p:cNvPr>
              <p:cNvCxnSpPr/>
              <p:nvPr/>
            </p:nvCxnSpPr>
            <p:spPr>
              <a:xfrm>
                <a:off x="8797787" y="3418647"/>
                <a:ext cx="0" cy="14908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621EFF7-1963-4F0B-9895-5D74048A6B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5359" y="3811243"/>
                <a:ext cx="89617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4CCCEE2-0ADE-4E82-A707-FC11A20E9198}"/>
                  </a:ext>
                </a:extLst>
              </p:cNvPr>
              <p:cNvCxnSpPr/>
              <p:nvPr/>
            </p:nvCxnSpPr>
            <p:spPr>
              <a:xfrm>
                <a:off x="7425359" y="3736493"/>
                <a:ext cx="0" cy="149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018F050-1675-4B5F-B4FF-1E6CD3C4E829}"/>
                  </a:ext>
                </a:extLst>
              </p:cNvPr>
              <p:cNvCxnSpPr/>
              <p:nvPr/>
            </p:nvCxnSpPr>
            <p:spPr>
              <a:xfrm>
                <a:off x="8321537" y="3737735"/>
                <a:ext cx="0" cy="149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D3A8A41-C526-4D2C-BF27-801D1924BDC9}"/>
                      </a:ext>
                    </a:extLst>
                  </p:cNvPr>
                  <p:cNvSpPr txBox="1"/>
                  <p:nvPr/>
                </p:nvSpPr>
                <p:spPr>
                  <a:xfrm>
                    <a:off x="7274980" y="2805049"/>
                    <a:ext cx="295428" cy="33184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12B72C65-7CE1-4BB3-B7AA-BB0A0937EB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4980" y="2805049"/>
                    <a:ext cx="295428" cy="331848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0303" r="-15152" b="-13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77305140-F1BD-4F3B-A2A1-656501FFA8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00132" y="3125106"/>
                    <a:ext cx="259109" cy="21544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BB83A55-61C9-4A9C-AF4B-8E65EB6430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0132" y="3125106"/>
                    <a:ext cx="259109" cy="21544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4483" r="-34483" b="-8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0B3E5EE5-5557-449F-91DD-04BD6CFA0BEC}"/>
                      </a:ext>
                    </a:extLst>
                  </p:cNvPr>
                  <p:cNvSpPr txBox="1"/>
                  <p:nvPr/>
                </p:nvSpPr>
                <p:spPr>
                  <a:xfrm>
                    <a:off x="7763267" y="3804888"/>
                    <a:ext cx="259109" cy="21544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E687BBA-597A-4CD1-B254-C9BC6B314E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63267" y="3804888"/>
                    <a:ext cx="259109" cy="21544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4483" r="-34483" b="-782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17D034F-5388-4020-ACEA-DDA3516EDF7E}"/>
                  </a:ext>
                </a:extLst>
              </p:cNvPr>
              <p:cNvSpPr txBox="1"/>
              <p:nvPr/>
            </p:nvSpPr>
            <p:spPr>
              <a:xfrm>
                <a:off x="6778855" y="2745670"/>
                <a:ext cx="241200" cy="474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B4EFB120-CC68-4C4F-A815-D3F5D2E2E0A0}"/>
                  </a:ext>
                </a:extLst>
              </p:cNvPr>
              <p:cNvSpPr txBox="1"/>
              <p:nvPr/>
            </p:nvSpPr>
            <p:spPr>
              <a:xfrm>
                <a:off x="7599004" y="2756346"/>
                <a:ext cx="684562" cy="474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0.5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79F7985-585B-49D1-ADE1-FF1C13167DD7}"/>
                  </a:ext>
                </a:extLst>
              </p:cNvPr>
              <p:cNvSpPr txBox="1"/>
              <p:nvPr/>
            </p:nvSpPr>
            <p:spPr>
              <a:xfrm>
                <a:off x="8614926" y="3043800"/>
                <a:ext cx="208146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9AA042A-1133-4869-8542-DFD7CAF40C4E}"/>
                  </a:ext>
                </a:extLst>
              </p:cNvPr>
              <p:cNvSpPr txBox="1"/>
              <p:nvPr/>
            </p:nvSpPr>
            <p:spPr>
              <a:xfrm>
                <a:off x="8097320" y="3773751"/>
                <a:ext cx="911319" cy="474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0.75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318CBAC-DBB4-47CB-B1B8-9A5B9124CDCA}"/>
                  </a:ext>
                </a:extLst>
              </p:cNvPr>
              <p:cNvSpPr txBox="1"/>
              <p:nvPr/>
            </p:nvSpPr>
            <p:spPr>
              <a:xfrm>
                <a:off x="7008564" y="3783140"/>
                <a:ext cx="754703" cy="474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0.25</a:t>
                </a:r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E947E59-8A39-472D-A679-7D4D0DE457B4}"/>
                </a:ext>
              </a:extLst>
            </p:cNvPr>
            <p:cNvSpPr/>
            <p:nvPr/>
          </p:nvSpPr>
          <p:spPr>
            <a:xfrm>
              <a:off x="4663374" y="5290744"/>
              <a:ext cx="1701092" cy="10827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ACB9B42-A8C3-4662-8D12-8B6DE04A0797}"/>
              </a:ext>
            </a:extLst>
          </p:cNvPr>
          <p:cNvGrpSpPr/>
          <p:nvPr/>
        </p:nvGrpSpPr>
        <p:grpSpPr>
          <a:xfrm>
            <a:off x="8007438" y="5281920"/>
            <a:ext cx="1871548" cy="885434"/>
            <a:chOff x="7976098" y="5601005"/>
            <a:chExt cx="1871548" cy="885434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5C16C3B-CA98-4BEE-8DCA-4C086DBD3C5B}"/>
                </a:ext>
              </a:extLst>
            </p:cNvPr>
            <p:cNvGrpSpPr/>
            <p:nvPr/>
          </p:nvGrpSpPr>
          <p:grpSpPr>
            <a:xfrm>
              <a:off x="8080428" y="5654219"/>
              <a:ext cx="1767218" cy="824548"/>
              <a:chOff x="8080428" y="5654219"/>
              <a:chExt cx="1767218" cy="824548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1A088C55-6AC1-4B62-B97E-08FD7F951C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14403" y="5952358"/>
                <a:ext cx="302560" cy="9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28B3DE72-E81A-46E6-A2CE-8A7FAE3C4939}"/>
                  </a:ext>
                </a:extLst>
              </p:cNvPr>
              <p:cNvCxnSpPr/>
              <p:nvPr/>
            </p:nvCxnSpPr>
            <p:spPr>
              <a:xfrm>
                <a:off x="8214403" y="5904810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BA910906-F201-4E0A-B616-0DA79F5DEDC6}"/>
                  </a:ext>
                </a:extLst>
              </p:cNvPr>
              <p:cNvCxnSpPr/>
              <p:nvPr/>
            </p:nvCxnSpPr>
            <p:spPr>
              <a:xfrm>
                <a:off x="8520421" y="590561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98F0A9D-D7E2-4E69-894C-0B7377F0FA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18886" y="6147137"/>
                <a:ext cx="943790" cy="8623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CFDB4BC-71C9-4A81-8585-029C5E35769A}"/>
                  </a:ext>
                </a:extLst>
              </p:cNvPr>
              <p:cNvCxnSpPr/>
              <p:nvPr/>
            </p:nvCxnSpPr>
            <p:spPr>
              <a:xfrm>
                <a:off x="8525509" y="6108998"/>
                <a:ext cx="0" cy="9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5DEC518C-81B5-4E0A-9AFD-85EFF74CE21B}"/>
                  </a:ext>
                </a:extLst>
              </p:cNvPr>
              <p:cNvCxnSpPr/>
              <p:nvPr/>
            </p:nvCxnSpPr>
            <p:spPr>
              <a:xfrm>
                <a:off x="9461946" y="6098876"/>
                <a:ext cx="0" cy="9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557830A1-D2DF-4009-BC3B-D8A21F21E8EB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370" y="5983624"/>
                    <a:ext cx="199480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557830A1-D2DF-4009-BC3B-D8A21F21E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370" y="5983624"/>
                    <a:ext cx="199480" cy="21544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0303" r="-15152" b="-13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5E927756-1524-41B6-AA9B-9217E63E7A3F}"/>
                      </a:ext>
                    </a:extLst>
                  </p:cNvPr>
                  <p:cNvSpPr txBox="1"/>
                  <p:nvPr/>
                </p:nvSpPr>
                <p:spPr>
                  <a:xfrm>
                    <a:off x="8891730" y="5903839"/>
                    <a:ext cx="25911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5E927756-1524-41B6-AA9B-9217E63E7A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91730" y="5903839"/>
                    <a:ext cx="259110" cy="21544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1905" r="-4762" b="-1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02BF5107-D7FA-4704-AFC0-C1672C67B920}"/>
                  </a:ext>
                </a:extLst>
              </p:cNvPr>
              <p:cNvSpPr txBox="1"/>
              <p:nvPr/>
            </p:nvSpPr>
            <p:spPr>
              <a:xfrm>
                <a:off x="8080428" y="5654219"/>
                <a:ext cx="1628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8BDCDE5-23F1-47B5-83C9-6F957CD04A00}"/>
                  </a:ext>
                </a:extLst>
              </p:cNvPr>
              <p:cNvSpPr txBox="1"/>
              <p:nvPr/>
            </p:nvSpPr>
            <p:spPr>
              <a:xfrm>
                <a:off x="8364411" y="5661253"/>
                <a:ext cx="4622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0.3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2768125-7513-48AE-94C9-8AE932E138DD}"/>
                  </a:ext>
                </a:extLst>
              </p:cNvPr>
              <p:cNvSpPr txBox="1"/>
              <p:nvPr/>
            </p:nvSpPr>
            <p:spPr>
              <a:xfrm>
                <a:off x="8355052" y="6170990"/>
                <a:ext cx="6153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0.3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8F08D872-B4BD-48DE-AC62-A1C6925C2F2A}"/>
                  </a:ext>
                </a:extLst>
              </p:cNvPr>
              <p:cNvSpPr txBox="1"/>
              <p:nvPr/>
            </p:nvSpPr>
            <p:spPr>
              <a:xfrm>
                <a:off x="9338052" y="6170989"/>
                <a:ext cx="5095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9662C35-62EF-402D-82CF-F6AF72FECE46}"/>
                </a:ext>
              </a:extLst>
            </p:cNvPr>
            <p:cNvSpPr/>
            <p:nvPr/>
          </p:nvSpPr>
          <p:spPr>
            <a:xfrm>
              <a:off x="7976098" y="5601005"/>
              <a:ext cx="1701092" cy="8854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7467C21-24D6-4CDC-8194-458AA0DE9ED1}"/>
              </a:ext>
            </a:extLst>
          </p:cNvPr>
          <p:cNvGrpSpPr/>
          <p:nvPr/>
        </p:nvGrpSpPr>
        <p:grpSpPr>
          <a:xfrm>
            <a:off x="1510886" y="5019226"/>
            <a:ext cx="1701092" cy="576166"/>
            <a:chOff x="1383789" y="5269046"/>
            <a:chExt cx="1701092" cy="576166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AE9F35D-F4A7-44D8-A863-8200A72AB166}"/>
                </a:ext>
              </a:extLst>
            </p:cNvPr>
            <p:cNvCxnSpPr/>
            <p:nvPr/>
          </p:nvCxnSpPr>
          <p:spPr>
            <a:xfrm>
              <a:off x="1590320" y="5653031"/>
              <a:ext cx="1248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88B80D51-486C-48A2-BC63-4D83B89CF764}"/>
                    </a:ext>
                  </a:extLst>
                </p:cNvPr>
                <p:cNvSpPr txBox="1"/>
                <p:nvPr/>
              </p:nvSpPr>
              <p:spPr>
                <a:xfrm>
                  <a:off x="2147402" y="5413919"/>
                  <a:ext cx="17633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88B80D51-486C-48A2-BC63-4D83B89CF7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7402" y="5413919"/>
                  <a:ext cx="176330" cy="215444"/>
                </a:xfrm>
                <a:prstGeom prst="rect">
                  <a:avLst/>
                </a:prstGeom>
                <a:blipFill>
                  <a:blip r:embed="rId19"/>
                  <a:stretch>
                    <a:fillRect l="-17241" r="-20690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E684E70-3C82-4824-994E-C572F1EDD89D}"/>
                </a:ext>
              </a:extLst>
            </p:cNvPr>
            <p:cNvSpPr txBox="1"/>
            <p:nvPr/>
          </p:nvSpPr>
          <p:spPr>
            <a:xfrm>
              <a:off x="1472705" y="5347885"/>
              <a:ext cx="140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355680C-7001-4AB9-86D7-3E9CBADC78BD}"/>
                </a:ext>
              </a:extLst>
            </p:cNvPr>
            <p:cNvSpPr txBox="1"/>
            <p:nvPr/>
          </p:nvSpPr>
          <p:spPr>
            <a:xfrm>
              <a:off x="2732214" y="5347884"/>
              <a:ext cx="140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76554976-0AB5-4AC1-A98D-C9039F1572CE}"/>
                </a:ext>
              </a:extLst>
            </p:cNvPr>
            <p:cNvCxnSpPr/>
            <p:nvPr/>
          </p:nvCxnSpPr>
          <p:spPr>
            <a:xfrm>
              <a:off x="1581774" y="559539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0FFDC97E-5547-424F-AC4C-D3B436F89DB8}"/>
                </a:ext>
              </a:extLst>
            </p:cNvPr>
            <p:cNvCxnSpPr/>
            <p:nvPr/>
          </p:nvCxnSpPr>
          <p:spPr>
            <a:xfrm>
              <a:off x="2830047" y="559539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406A36A-11FC-4132-9605-B3AAB58B8FCC}"/>
                </a:ext>
              </a:extLst>
            </p:cNvPr>
            <p:cNvSpPr/>
            <p:nvPr/>
          </p:nvSpPr>
          <p:spPr>
            <a:xfrm>
              <a:off x="1383789" y="5269046"/>
              <a:ext cx="1701092" cy="5761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53C4B12-3AF1-4D45-83B9-77C8F1C02AD8}"/>
                  </a:ext>
                </a:extLst>
              </p:cNvPr>
              <p:cNvSpPr txBox="1"/>
              <p:nvPr/>
            </p:nvSpPr>
            <p:spPr>
              <a:xfrm>
                <a:off x="230532" y="5984627"/>
                <a:ext cx="60974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aseline="30000" dirty="0">
                    <a:cs typeface="Calibri" panose="020F0502020204030204" pitchFamily="34" charset="0"/>
                  </a:rPr>
                  <a:t>1</a:t>
                </a:r>
                <a:r>
                  <a:rPr lang="en-US" sz="1200" dirty="0">
                    <a:cs typeface="Calibri" panose="020F0502020204030204" pitchFamily="34" charset="0"/>
                  </a:rPr>
                  <a:t>Implicit 40 mode POD ROM,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=1e-6,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=1.25e-3</a:t>
                </a:r>
              </a:p>
              <a:p>
                <a:r>
                  <a:rPr lang="en-US" sz="1200" baseline="30000" dirty="0">
                    <a:cs typeface="Calibri" panose="020F0502020204030204" pitchFamily="34" charset="0"/>
                  </a:rPr>
                  <a:t>2</a:t>
                </a:r>
                <a:r>
                  <a:rPr lang="en-US" sz="1200" dirty="0">
                    <a:cs typeface="Calibri" panose="020F0502020204030204" pitchFamily="34" charset="0"/>
                  </a:rPr>
                  <a:t>Implicit FOM,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=1e-6,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=8.33e-4</a:t>
                </a:r>
                <a:endParaRPr lang="en-US" sz="1200" b="1" i="1" dirty="0">
                  <a:cs typeface="Calibri" panose="020F0502020204030204" pitchFamily="34" charset="0"/>
                </a:endParaRPr>
              </a:p>
              <a:p>
                <a:r>
                  <a:rPr lang="en-US" sz="1200" baseline="30000" dirty="0">
                    <a:cs typeface="Calibri" panose="020F0502020204030204" pitchFamily="34" charset="0"/>
                  </a:rPr>
                  <a:t>3</a:t>
                </a:r>
                <a:r>
                  <a:rPr lang="en-US" sz="1200" dirty="0">
                    <a:cs typeface="Calibri" panose="020F0502020204030204" pitchFamily="34" charset="0"/>
                  </a:rPr>
                  <a:t>Explicit 50 mode POD ROM,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=1e-7,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=1e-3</a:t>
                </a: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53C4B12-3AF1-4D45-83B9-77C8F1C02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32" y="5984627"/>
                <a:ext cx="6097424" cy="646331"/>
              </a:xfrm>
              <a:prstGeom prst="rect">
                <a:avLst/>
              </a:prstGeom>
              <a:blipFill>
                <a:blip r:embed="rId20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BE218707-3AE1-4E95-A045-384DABB2204B}"/>
                  </a:ext>
                </a:extLst>
              </p:cNvPr>
              <p:cNvSpPr txBox="1"/>
              <p:nvPr/>
            </p:nvSpPr>
            <p:spPr>
              <a:xfrm>
                <a:off x="9915496" y="5812477"/>
                <a:ext cx="213153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aseline="30000" dirty="0">
                    <a:cs typeface="Calibri" panose="020F0502020204030204" pitchFamily="34" charset="0"/>
                  </a:rPr>
                  <a:t>5</a:t>
                </a:r>
                <a:r>
                  <a:rPr lang="en-US" sz="1200" dirty="0">
                    <a:cs typeface="Calibri" panose="020F0502020204030204" pitchFamily="34" charset="0"/>
                  </a:rPr>
                  <a:t>Implicit FOM,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=2.25e-7,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=1e-6</a:t>
                </a:r>
                <a:endParaRPr lang="en-US" sz="1200" baseline="30000" dirty="0">
                  <a:cs typeface="Calibri" panose="020F0502020204030204" pitchFamily="34" charset="0"/>
                </a:endParaRPr>
              </a:p>
              <a:p>
                <a:r>
                  <a:rPr lang="en-US" sz="1200" baseline="30000" dirty="0">
                    <a:cs typeface="Calibri" panose="020F0502020204030204" pitchFamily="34" charset="0"/>
                  </a:rPr>
                  <a:t>4</a:t>
                </a:r>
                <a:r>
                  <a:rPr lang="en-US" sz="1200" dirty="0">
                    <a:cs typeface="Calibri" panose="020F0502020204030204" pitchFamily="34" charset="0"/>
                  </a:rPr>
                  <a:t>Explicit 50 mode POD ROM,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=2.25e-7,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=1e-6</a:t>
                </a:r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BE218707-3AE1-4E95-A045-384DABB22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496" y="5812477"/>
                <a:ext cx="2131532" cy="830997"/>
              </a:xfrm>
              <a:prstGeom prst="rect">
                <a:avLst/>
              </a:prstGeom>
              <a:blipFill>
                <a:blip r:embed="rId21"/>
                <a:stretch>
                  <a:fillRect r="-860" b="-4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test2">
            <a:hlinkClick r:id="" action="ppaction://media"/>
            <a:extLst>
              <a:ext uri="{FF2B5EF4-FFF2-40B4-BE49-F238E27FC236}">
                <a16:creationId xmlns:a16="http://schemas.microsoft.com/office/drawing/2014/main" id="{F973B0B5-7ACB-4A17-BE62-49CD1F61085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44552" y="1658380"/>
            <a:ext cx="3913632" cy="29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5537A-4CB3-4E98-9B38-002C77E4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Linear Elastic Wave Propagation Problem: FOM-ROM and ROM-ROM Couplings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E9EACF19-EC64-4D22-967E-27F03B061BF7}"/>
              </a:ext>
            </a:extLst>
          </p:cNvPr>
          <p:cNvGraphicFramePr>
            <a:graphicFrameLocks noGrp="1"/>
          </p:cNvGraphicFramePr>
          <p:nvPr/>
        </p:nvGraphicFramePr>
        <p:xfrm>
          <a:off x="2321180" y="2404298"/>
          <a:ext cx="6976745" cy="116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305">
                  <a:extLst>
                    <a:ext uri="{9D8B030D-6E8A-4147-A177-3AD203B41FA5}">
                      <a16:colId xmlns:a16="http://schemas.microsoft.com/office/drawing/2014/main" val="3252677874"/>
                    </a:ext>
                  </a:extLst>
                </a:gridCol>
                <a:gridCol w="1236980">
                  <a:extLst>
                    <a:ext uri="{9D8B030D-6E8A-4147-A177-3AD203B41FA5}">
                      <a16:colId xmlns:a16="http://schemas.microsoft.com/office/drawing/2014/main" val="3791624552"/>
                    </a:ext>
                  </a:extLst>
                </a:gridCol>
                <a:gridCol w="1184593">
                  <a:extLst>
                    <a:ext uri="{9D8B030D-6E8A-4147-A177-3AD203B41FA5}">
                      <a16:colId xmlns:a16="http://schemas.microsoft.com/office/drawing/2014/main" val="1821678431"/>
                    </a:ext>
                  </a:extLst>
                </a:gridCol>
                <a:gridCol w="1225867">
                  <a:extLst>
                    <a:ext uri="{9D8B030D-6E8A-4147-A177-3AD203B41FA5}">
                      <a16:colId xmlns:a16="http://schemas.microsoft.com/office/drawing/2014/main" val="1624484743"/>
                    </a:ext>
                  </a:extLst>
                </a:gridCol>
              </a:tblGrid>
              <a:tr h="32158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disp</a:t>
                      </a:r>
                      <a:r>
                        <a:rPr lang="en-US" dirty="0"/>
                        <a:t> MSE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velo 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acce</a:t>
                      </a:r>
                      <a:r>
                        <a:rPr lang="en-US" dirty="0"/>
                        <a:t> 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583167"/>
                  </a:ext>
                </a:extLst>
              </a:tr>
              <a:tr h="3994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Overlapping ROM</a:t>
                      </a:r>
                      <a:r>
                        <a:rPr lang="en-US" baseline="30000" dirty="0"/>
                        <a:t>1</a:t>
                      </a:r>
                      <a:r>
                        <a:rPr lang="en-US" dirty="0"/>
                        <a:t>-FOM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-ROM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1.05e-4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1.40e-3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2.32e-2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69969"/>
                  </a:ext>
                </a:extLst>
              </a:tr>
              <a:tr h="3994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Non-overlapping FOM</a:t>
                      </a:r>
                      <a:r>
                        <a:rPr lang="en-US" baseline="30000" dirty="0"/>
                        <a:t>4</a:t>
                      </a:r>
                      <a:r>
                        <a:rPr lang="en-US" dirty="0"/>
                        <a:t>-ROM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2.78e-5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2.20e-4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3.30e-3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52912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A3532D-8EA6-43FB-9B1E-B9514584179E}"/>
                  </a:ext>
                </a:extLst>
              </p:cNvPr>
              <p:cNvSpPr txBox="1"/>
              <p:nvPr/>
            </p:nvSpPr>
            <p:spPr>
              <a:xfrm>
                <a:off x="2321180" y="3813033"/>
                <a:ext cx="757532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aseline="30000" dirty="0">
                    <a:cs typeface="Calibri" panose="020F0502020204030204" pitchFamily="34" charset="0"/>
                  </a:rPr>
                  <a:t>1</a:t>
                </a:r>
                <a:r>
                  <a:rPr lang="en-US" sz="1200" dirty="0">
                    <a:cs typeface="Calibri" panose="020F0502020204030204" pitchFamily="34" charset="0"/>
                  </a:rPr>
                  <a:t>Implicit 40 mode POD ROM,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=1e-6,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=1.25e-3</a:t>
                </a:r>
              </a:p>
              <a:p>
                <a:r>
                  <a:rPr lang="en-US" sz="1200" baseline="30000" dirty="0">
                    <a:cs typeface="Calibri" panose="020F0502020204030204" pitchFamily="34" charset="0"/>
                  </a:rPr>
                  <a:t>2</a:t>
                </a:r>
                <a:r>
                  <a:rPr lang="en-US" sz="1200" dirty="0">
                    <a:cs typeface="Calibri" panose="020F0502020204030204" pitchFamily="34" charset="0"/>
                  </a:rPr>
                  <a:t>Implicit FOM,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=1e-6,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=8.33e-4</a:t>
                </a:r>
                <a:endParaRPr lang="en-US" sz="1200" b="1" i="1" dirty="0">
                  <a:cs typeface="Calibri" panose="020F0502020204030204" pitchFamily="34" charset="0"/>
                </a:endParaRPr>
              </a:p>
              <a:p>
                <a:r>
                  <a:rPr lang="en-US" sz="1200" baseline="30000" dirty="0">
                    <a:cs typeface="Calibri" panose="020F0502020204030204" pitchFamily="34" charset="0"/>
                  </a:rPr>
                  <a:t>3</a:t>
                </a:r>
                <a:r>
                  <a:rPr lang="en-US" sz="1200" dirty="0">
                    <a:cs typeface="Calibri" panose="020F0502020204030204" pitchFamily="34" charset="0"/>
                  </a:rPr>
                  <a:t>Explicit 50 mode POD ROM,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=1e-7,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=1e-3</a:t>
                </a:r>
              </a:p>
              <a:p>
                <a:r>
                  <a:rPr lang="en-US" sz="1200" baseline="30000" dirty="0">
                    <a:cs typeface="Calibri" panose="020F0502020204030204" pitchFamily="34" charset="0"/>
                  </a:rPr>
                  <a:t>4</a:t>
                </a:r>
                <a:r>
                  <a:rPr lang="en-US" sz="1200" dirty="0">
                    <a:cs typeface="Calibri" panose="020F0502020204030204" pitchFamily="34" charset="0"/>
                  </a:rPr>
                  <a:t>Implicit FOM,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=2.25e-7,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=1e-6</a:t>
                </a:r>
                <a:endParaRPr lang="en-US" sz="1200" baseline="30000" dirty="0">
                  <a:cs typeface="Calibri" panose="020F0502020204030204" pitchFamily="34" charset="0"/>
                </a:endParaRPr>
              </a:p>
              <a:p>
                <a:r>
                  <a:rPr lang="en-US" sz="1200" baseline="30000" dirty="0">
                    <a:cs typeface="Calibri" panose="020F0502020204030204" pitchFamily="34" charset="0"/>
                  </a:rPr>
                  <a:t>5</a:t>
                </a:r>
                <a:r>
                  <a:rPr lang="en-US" sz="1200" dirty="0">
                    <a:cs typeface="Calibri" panose="020F0502020204030204" pitchFamily="34" charset="0"/>
                  </a:rPr>
                  <a:t>Explicit 50 mode POD ROM,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=2.25e-7,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cs typeface="Calibri" panose="020F0502020204030204" pitchFamily="34" charset="0"/>
                  </a:rPr>
                  <a:t>=1e-6</a:t>
                </a:r>
              </a:p>
              <a:p>
                <a:endParaRPr lang="en-US" sz="1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A3532D-8EA6-43FB-9B1E-B95145841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180" y="3813033"/>
                <a:ext cx="7575321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42EDE3B-C012-452B-9BBB-0C883423A742}"/>
              </a:ext>
            </a:extLst>
          </p:cNvPr>
          <p:cNvGrpSpPr/>
          <p:nvPr/>
        </p:nvGrpSpPr>
        <p:grpSpPr>
          <a:xfrm>
            <a:off x="2321180" y="4921935"/>
            <a:ext cx="7070316" cy="1042596"/>
            <a:chOff x="365760" y="4950576"/>
            <a:chExt cx="7070316" cy="10425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506C36-801B-4878-83E6-52957EF15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001" y="4950576"/>
              <a:ext cx="6475075" cy="104259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63322F-977B-4721-9A01-FE575B8839B4}"/>
                </a:ext>
              </a:extLst>
            </p:cNvPr>
            <p:cNvSpPr txBox="1"/>
            <p:nvPr/>
          </p:nvSpPr>
          <p:spPr>
            <a:xfrm>
              <a:off x="365760" y="5371420"/>
              <a:ext cx="1407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6</a:t>
              </a:r>
              <a:r>
                <a:rPr lang="en-US" dirty="0"/>
                <a:t>MSE=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1CE86D0-62F5-4FA0-95DF-C97A68737425}"/>
              </a:ext>
            </a:extLst>
          </p:cNvPr>
          <p:cNvSpPr txBox="1"/>
          <p:nvPr/>
        </p:nvSpPr>
        <p:spPr>
          <a:xfrm>
            <a:off x="357414" y="1275614"/>
            <a:ext cx="1119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  <a:sym typeface="Wingdings" panose="05000000000000000000" pitchFamily="2" charset="2"/>
              </a:rPr>
              <a:t>Coupled models are reasonably accurate </a:t>
            </a:r>
            <a:r>
              <a:rPr lang="en-US" sz="2000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w.r.t.</a:t>
            </a:r>
            <a:r>
              <a:rPr lang="en-US" sz="2000" b="1" i="1" dirty="0">
                <a:solidFill>
                  <a:srgbClr val="0070C0"/>
                </a:solidFill>
                <a:sym typeface="Wingdings" panose="05000000000000000000" pitchFamily="2" charset="2"/>
              </a:rPr>
              <a:t> FOM-FOM coupled analogs and convergence with respect to basis refinement for FOM-ROM and ROM-ROM coupling is observed.</a:t>
            </a:r>
          </a:p>
        </p:txBody>
      </p:sp>
    </p:spTree>
    <p:extLst>
      <p:ext uri="{BB962C8B-B14F-4D97-AF65-F5344CB8AC3E}">
        <p14:creationId xmlns:p14="http://schemas.microsoft.com/office/powerpoint/2010/main" val="33123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5537A-4CB3-4E98-9B38-002C77E4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Linear Elastic Wave Propagation Problem: ROM-ROM Couplings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CE86D0-62F5-4FA0-95DF-C97A68737425}"/>
                  </a:ext>
                </a:extLst>
              </p:cNvPr>
              <p:cNvSpPr txBox="1"/>
              <p:nvPr/>
            </p:nvSpPr>
            <p:spPr>
              <a:xfrm>
                <a:off x="0" y="899886"/>
                <a:ext cx="12192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ROM-ROM coupling gives errors &lt;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𝑶</m:t>
                    </m:r>
                  </m:oMath>
                </a14:m>
                <a:r>
                  <a:rPr lang="en-US" sz="20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(1e-6) &amp; speedups over FOM-FOM coupling for basis sizes &gt; 40.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CE86D0-62F5-4FA0-95DF-C97A68737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99886"/>
                <a:ext cx="12192000" cy="400110"/>
              </a:xfrm>
              <a:prstGeom prst="rect">
                <a:avLst/>
              </a:prstGeom>
              <a:blipFill>
                <a:blip r:embed="rId3"/>
                <a:stretch>
                  <a:fillRect t="-10769" r="-300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F0C8908-95CA-4244-92E9-E34A9C366BD8}"/>
              </a:ext>
            </a:extLst>
          </p:cNvPr>
          <p:cNvGrpSpPr/>
          <p:nvPr/>
        </p:nvGrpSpPr>
        <p:grpSpPr>
          <a:xfrm>
            <a:off x="194975" y="1221618"/>
            <a:ext cx="11802049" cy="4164107"/>
            <a:chOff x="64951" y="2072343"/>
            <a:chExt cx="11802049" cy="416410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EE061BD-3CA0-4DF6-804E-35D3616EC174}"/>
                </a:ext>
              </a:extLst>
            </p:cNvPr>
            <p:cNvGrpSpPr/>
            <p:nvPr/>
          </p:nvGrpSpPr>
          <p:grpSpPr>
            <a:xfrm>
              <a:off x="64951" y="2111532"/>
              <a:ext cx="3807190" cy="4124918"/>
              <a:chOff x="7835728" y="1959682"/>
              <a:chExt cx="3807190" cy="412491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FC5D255-F5BF-4887-B823-60BCEB3EC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9127" y="2517365"/>
                <a:ext cx="3245953" cy="31661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CA3E028-C23D-431B-9D13-C2AAF5D1F802}"/>
                      </a:ext>
                    </a:extLst>
                  </p:cNvPr>
                  <p:cNvSpPr txBox="1"/>
                  <p:nvPr/>
                </p:nvSpPr>
                <p:spPr>
                  <a:xfrm>
                    <a:off x="8791023" y="5746046"/>
                    <a:ext cx="285189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# POD modes in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a14:m>
                    <a:r>
                      <a:rPr lang="en-US" sz="16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CA3E028-C23D-431B-9D13-C2AAF5D1F8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91023" y="5746046"/>
                    <a:ext cx="2851895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282" t="-7273" b="-2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4362152-90AE-4AB6-BE9F-A4CD1C0B978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468413" y="3326997"/>
                    <a:ext cx="307318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# POD modes in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r>
                      <a:rPr lang="en-US" sz="16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4362152-90AE-4AB6-BE9F-A4CD1C0B97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6468413" y="3326997"/>
                    <a:ext cx="3073183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143" r="-19643" b="-9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0935EE-BE8D-473A-BF25-1DA68F7ACA53}"/>
                  </a:ext>
                </a:extLst>
              </p:cNvPr>
              <p:cNvSpPr txBox="1"/>
              <p:nvPr/>
            </p:nvSpPr>
            <p:spPr>
              <a:xfrm>
                <a:off x="8130350" y="2091938"/>
                <a:ext cx="34235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MSE in displacement for 2 subdomain ROM-ROM coupling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B8559B-9B52-434C-8023-D7F43D47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1689" y="2664251"/>
              <a:ext cx="3732047" cy="33979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947FAB5-E9C3-41EA-B6E9-30E9C48EAB34}"/>
                    </a:ext>
                  </a:extLst>
                </p:cNvPr>
                <p:cNvSpPr txBox="1"/>
                <p:nvPr/>
              </p:nvSpPr>
              <p:spPr>
                <a:xfrm>
                  <a:off x="5032487" y="5897896"/>
                  <a:ext cx="285189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# POD modes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947FAB5-E9C3-41EA-B6E9-30E9C48EAB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2487" y="5897896"/>
                  <a:ext cx="2851895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1282"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BAA7515-9040-4D60-9550-34D0039B28C7}"/>
                    </a:ext>
                  </a:extLst>
                </p:cNvPr>
                <p:cNvSpPr txBox="1"/>
                <p:nvPr/>
              </p:nvSpPr>
              <p:spPr>
                <a:xfrm rot="16200000">
                  <a:off x="2594664" y="3478847"/>
                  <a:ext cx="3073183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# POD modes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BAA7515-9040-4D60-9550-34D0039B28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94664" y="3478847"/>
                  <a:ext cx="3073183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7143" r="-19643" b="-9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E3855C-A9B5-49B2-9365-0EB24B2FF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49420" y="2619127"/>
              <a:ext cx="3328925" cy="34038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94A2A5E-1B12-4145-8717-06254B925ED7}"/>
                    </a:ext>
                  </a:extLst>
                </p:cNvPr>
                <p:cNvSpPr txBox="1"/>
                <p:nvPr/>
              </p:nvSpPr>
              <p:spPr>
                <a:xfrm>
                  <a:off x="9015105" y="5858707"/>
                  <a:ext cx="285189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# POD modes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94A2A5E-1B12-4145-8717-06254B925E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5105" y="5858707"/>
                  <a:ext cx="2851895" cy="338554"/>
                </a:xfrm>
                <a:prstGeom prst="rect">
                  <a:avLst/>
                </a:prstGeom>
                <a:blipFill>
                  <a:blip r:embed="rId11"/>
                  <a:stretch>
                    <a:fillRect l="-1068"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EF68DA4-A89B-4DC3-B84B-A5A6FFF6E3A4}"/>
                    </a:ext>
                  </a:extLst>
                </p:cNvPr>
                <p:cNvSpPr txBox="1"/>
                <p:nvPr/>
              </p:nvSpPr>
              <p:spPr>
                <a:xfrm rot="16200000">
                  <a:off x="6577282" y="3439658"/>
                  <a:ext cx="3073183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# POD modes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EF68DA4-A89B-4DC3-B84B-A5A6FFF6E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577282" y="3439658"/>
                  <a:ext cx="3073183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7273" r="-21818" b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DC2EC1-E7A3-44C4-B37D-C1BDED48221C}"/>
                </a:ext>
              </a:extLst>
            </p:cNvPr>
            <p:cNvSpPr txBox="1"/>
            <p:nvPr/>
          </p:nvSpPr>
          <p:spPr>
            <a:xfrm>
              <a:off x="8101744" y="2216979"/>
              <a:ext cx="36624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Average # Schwarz iterations for 2 subdomain ROM-ROM coupling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BDF699-A6DF-4566-ADD6-1FB367A9600D}"/>
                </a:ext>
              </a:extLst>
            </p:cNvPr>
            <p:cNvSpPr txBox="1"/>
            <p:nvPr/>
          </p:nvSpPr>
          <p:spPr>
            <a:xfrm>
              <a:off x="3873205" y="2182111"/>
              <a:ext cx="4267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CPU times for 2 subdomain ROM-ROM coupling normalized by FOM-FOM CPU time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058235-8722-41E8-9EAE-05D664C37717}"/>
                  </a:ext>
                </a:extLst>
              </p:cNvPr>
              <p:cNvSpPr txBox="1"/>
              <p:nvPr/>
            </p:nvSpPr>
            <p:spPr>
              <a:xfrm>
                <a:off x="194974" y="5630734"/>
                <a:ext cx="11802050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Smaller ROMs </a:t>
                </a:r>
                <a:r>
                  <a:rPr lang="en-US" sz="1900" dirty="0"/>
                  <a:t>are </a:t>
                </a:r>
                <a:r>
                  <a:rPr lang="en-US" sz="1900" b="1" dirty="0"/>
                  <a:t>not</a:t>
                </a:r>
                <a:r>
                  <a:rPr lang="en-US" sz="1900" dirty="0"/>
                  <a:t> the </a:t>
                </a:r>
                <a:r>
                  <a:rPr lang="en-US" sz="1900" b="1" dirty="0"/>
                  <a:t>fastest</a:t>
                </a:r>
                <a:r>
                  <a:rPr lang="en-US" sz="1900" dirty="0"/>
                  <a:t>: less accurate &amp; require more Schwarz iterations to converge.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All couplings converge in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900" b="1" dirty="0"/>
                  <a:t> 4 Schwarz iterations</a:t>
                </a:r>
                <a:r>
                  <a:rPr lang="en-US" sz="1900" dirty="0"/>
                  <a:t> on average                                                     (FOM-(FOM-FOM coupling requires average of 2.4 Schwarz iterations).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058235-8722-41E8-9EAE-05D664C37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74" y="5630734"/>
                <a:ext cx="11802050" cy="1031051"/>
              </a:xfrm>
              <a:prstGeom prst="rect">
                <a:avLst/>
              </a:prstGeom>
              <a:blipFill>
                <a:blip r:embed="rId13"/>
                <a:stretch>
                  <a:fillRect l="-413" t="-3550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004352-D398-4D8F-818F-22C8B7E670C7}"/>
                  </a:ext>
                </a:extLst>
              </p:cNvPr>
              <p:cNvSpPr txBox="1"/>
              <p:nvPr/>
            </p:nvSpPr>
            <p:spPr>
              <a:xfrm>
                <a:off x="7647287" y="6090182"/>
                <a:ext cx="4246940" cy="646331"/>
              </a:xfrm>
              <a:prstGeom prst="rect">
                <a:avLst/>
              </a:prstGeom>
              <a:solidFill>
                <a:srgbClr val="D1F0FB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Overlapping implicit-implicit </a:t>
                </a:r>
                <a:r>
                  <a:rPr lang="en-US" dirty="0"/>
                  <a:t>coupling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0, 0.75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0.25, 1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004352-D398-4D8F-818F-22C8B7E67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287" y="6090182"/>
                <a:ext cx="4246940" cy="646331"/>
              </a:xfrm>
              <a:prstGeom prst="rect">
                <a:avLst/>
              </a:prstGeom>
              <a:blipFill>
                <a:blip r:embed="rId14"/>
                <a:stretch>
                  <a:fillRect l="-287" t="-5660" r="-1865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0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46E02-B2B5-4F38-92EE-ECBE0389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114" y="2304411"/>
            <a:ext cx="3136145" cy="42976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C939C4-4832-4F01-9869-4C8385155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51" y="2275773"/>
            <a:ext cx="3136145" cy="4297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514246-294C-46B0-9D9C-4AC428C6D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44" y="2267965"/>
            <a:ext cx="3136145" cy="42976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5537A-4CB3-4E98-9B38-002C77E4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Linear Elastic Wave Propagation Problem: FOM-ROM Couplings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CE86D0-62F5-4FA0-95DF-C97A68737425}"/>
              </a:ext>
            </a:extLst>
          </p:cNvPr>
          <p:cNvSpPr txBox="1"/>
          <p:nvPr/>
        </p:nvSpPr>
        <p:spPr>
          <a:xfrm>
            <a:off x="484348" y="885323"/>
            <a:ext cx="11372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  <a:sym typeface="Wingdings" panose="05000000000000000000" pitchFamily="2" charset="2"/>
              </a:rPr>
              <a:t>FOM-ROM coupling shows convergence with basis refinement.  FOM-ROM couplings are 10-15% slower than comparable FOM-FOM coupling due to increased # Schwarz iterations.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86E870-EC69-4B17-8DCE-594C616EEED5}"/>
              </a:ext>
            </a:extLst>
          </p:cNvPr>
          <p:cNvSpPr txBox="1"/>
          <p:nvPr/>
        </p:nvSpPr>
        <p:spPr>
          <a:xfrm>
            <a:off x="920465" y="1909037"/>
            <a:ext cx="230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MSE for 2 subdomain FOM-ROM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26219A-E4EB-4301-B708-350A6DC61B69}"/>
                  </a:ext>
                </a:extLst>
              </p:cNvPr>
              <p:cNvSpPr txBox="1"/>
              <p:nvPr/>
            </p:nvSpPr>
            <p:spPr>
              <a:xfrm>
                <a:off x="920465" y="6329020"/>
                <a:ext cx="23071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# POD modes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26219A-E4EB-4301-B708-350A6DC61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65" y="6329020"/>
                <a:ext cx="2307150" cy="369332"/>
              </a:xfrm>
              <a:prstGeom prst="rect">
                <a:avLst/>
              </a:prstGeom>
              <a:blipFill>
                <a:blip r:embed="rId6"/>
                <a:stretch>
                  <a:fillRect l="-2381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C9E9339-F931-43B4-9CDB-19FA7AE1EF00}"/>
              </a:ext>
            </a:extLst>
          </p:cNvPr>
          <p:cNvSpPr txBox="1"/>
          <p:nvPr/>
        </p:nvSpPr>
        <p:spPr>
          <a:xfrm rot="16200000">
            <a:off x="-1335199" y="4075403"/>
            <a:ext cx="3423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MSE over 2 subdomains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30F239-C289-4C05-AFEE-964FABAF8685}"/>
                  </a:ext>
                </a:extLst>
              </p:cNvPr>
              <p:cNvSpPr txBox="1"/>
              <p:nvPr/>
            </p:nvSpPr>
            <p:spPr>
              <a:xfrm>
                <a:off x="4286395" y="6334086"/>
                <a:ext cx="23071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# POD modes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30F239-C289-4C05-AFEE-964FABAF8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395" y="6334086"/>
                <a:ext cx="2307150" cy="369332"/>
              </a:xfrm>
              <a:prstGeom prst="rect">
                <a:avLst/>
              </a:prstGeom>
              <a:blipFill>
                <a:blip r:embed="rId7"/>
                <a:stretch>
                  <a:fillRect l="-2111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CDFEA8E-CAE0-460D-87C1-AFC47505825C}"/>
              </a:ext>
            </a:extLst>
          </p:cNvPr>
          <p:cNvSpPr txBox="1"/>
          <p:nvPr/>
        </p:nvSpPr>
        <p:spPr>
          <a:xfrm rot="16200000">
            <a:off x="1914995" y="4113649"/>
            <a:ext cx="3423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Online normalized CPU 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C1BAF6-3D19-4F8A-9D56-4AD5CC52796D}"/>
              </a:ext>
            </a:extLst>
          </p:cNvPr>
          <p:cNvSpPr txBox="1"/>
          <p:nvPr/>
        </p:nvSpPr>
        <p:spPr>
          <a:xfrm>
            <a:off x="3626747" y="1715364"/>
            <a:ext cx="313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CPU times for 2 subdomain FOM-ROM coupling normalized by FOM-FOM CPU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045EB2-2FA1-4F4C-B9D2-8FB62DE5F8C2}"/>
                  </a:ext>
                </a:extLst>
              </p:cNvPr>
              <p:cNvSpPr txBox="1"/>
              <p:nvPr/>
            </p:nvSpPr>
            <p:spPr>
              <a:xfrm>
                <a:off x="7595258" y="6380979"/>
                <a:ext cx="23071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# POD modes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045EB2-2FA1-4F4C-B9D2-8FB62DE5F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258" y="6380979"/>
                <a:ext cx="2307150" cy="369332"/>
              </a:xfrm>
              <a:prstGeom prst="rect">
                <a:avLst/>
              </a:prstGeom>
              <a:blipFill>
                <a:blip r:embed="rId8"/>
                <a:stretch>
                  <a:fillRect l="-2381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99DCDFB-20EE-4FA4-9A71-33644BED5B26}"/>
              </a:ext>
            </a:extLst>
          </p:cNvPr>
          <p:cNvSpPr txBox="1"/>
          <p:nvPr/>
        </p:nvSpPr>
        <p:spPr>
          <a:xfrm rot="16200000">
            <a:off x="5162214" y="4160542"/>
            <a:ext cx="3423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# Schwarz </a:t>
            </a:r>
            <a:r>
              <a:rPr lang="en-US" dirty="0" err="1"/>
              <a:t>iters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94A3F3-8276-4D4D-AE45-3F657AD14544}"/>
              </a:ext>
            </a:extLst>
          </p:cNvPr>
          <p:cNvSpPr txBox="1"/>
          <p:nvPr/>
        </p:nvSpPr>
        <p:spPr>
          <a:xfrm>
            <a:off x="6614093" y="1884158"/>
            <a:ext cx="3662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Average # Schwarz iterations for 2 subdomain couplings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25A999-E955-4E74-8E1A-35D293D791E4}"/>
                  </a:ext>
                </a:extLst>
              </p:cNvPr>
              <p:cNvSpPr txBox="1"/>
              <p:nvPr/>
            </p:nvSpPr>
            <p:spPr>
              <a:xfrm>
                <a:off x="10079392" y="4431046"/>
                <a:ext cx="1810640" cy="1754326"/>
              </a:xfrm>
              <a:prstGeom prst="rect">
                <a:avLst/>
              </a:prstGeom>
              <a:solidFill>
                <a:srgbClr val="D1F0FB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Overlapping implicit-implicit </a:t>
                </a:r>
                <a:r>
                  <a:rPr lang="en-US" dirty="0"/>
                  <a:t>coupling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0, 0.75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0.25, 1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25A999-E955-4E74-8E1A-35D293D79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9392" y="4431046"/>
                <a:ext cx="1810640" cy="1754326"/>
              </a:xfrm>
              <a:prstGeom prst="rect">
                <a:avLst/>
              </a:prstGeom>
              <a:blipFill>
                <a:blip r:embed="rId9"/>
                <a:stretch>
                  <a:fillRect t="-2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B2E40F7-A960-4339-A40C-13E93DF3CD22}"/>
              </a:ext>
            </a:extLst>
          </p:cNvPr>
          <p:cNvSpPr txBox="1"/>
          <p:nvPr/>
        </p:nvSpPr>
        <p:spPr>
          <a:xfrm>
            <a:off x="9955163" y="2515061"/>
            <a:ext cx="2044951" cy="15542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i="1" dirty="0"/>
              <a:t>WIP: </a:t>
            </a:r>
            <a:r>
              <a:rPr lang="en-US" sz="1900" i="1" dirty="0"/>
              <a:t>understanding &amp; improving FOM-ROM coupling performance.</a:t>
            </a:r>
          </a:p>
        </p:txBody>
      </p:sp>
    </p:spTree>
    <p:extLst>
      <p:ext uri="{BB962C8B-B14F-4D97-AF65-F5344CB8AC3E}">
        <p14:creationId xmlns:p14="http://schemas.microsoft.com/office/powerpoint/2010/main" val="14304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2108904-6FE9-481E-8AA8-E4BBC3C06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68" y="1399930"/>
            <a:ext cx="2616878" cy="1961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B91855-F835-42EC-A17B-477E5AE18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1" y="1418199"/>
            <a:ext cx="2661765" cy="19301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1534374-76AD-4D07-8D44-06B3286A33BE}"/>
              </a:ext>
            </a:extLst>
          </p:cNvPr>
          <p:cNvSpPr txBox="1"/>
          <p:nvPr/>
        </p:nvSpPr>
        <p:spPr>
          <a:xfrm>
            <a:off x="2809470" y="3241303"/>
            <a:ext cx="24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Single Domain, 10 mode POD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AC6C4F-223C-4F5E-BF79-B3DEDF576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88" y="3731355"/>
            <a:ext cx="2708704" cy="19641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ECD1BD-5BA3-48D4-8FA4-42D6D9AA0C92}"/>
              </a:ext>
            </a:extLst>
          </p:cNvPr>
          <p:cNvSpPr txBox="1"/>
          <p:nvPr/>
        </p:nvSpPr>
        <p:spPr>
          <a:xfrm>
            <a:off x="53663" y="5721572"/>
            <a:ext cx="24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 mode POD – 50 mode POD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9F2CAD-BBF3-46E7-BDED-64DB03454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34" y="3686277"/>
            <a:ext cx="2711196" cy="19659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411959-D2C1-4455-BD0F-B872CD3DC420}"/>
              </a:ext>
            </a:extLst>
          </p:cNvPr>
          <p:cNvSpPr txBox="1"/>
          <p:nvPr/>
        </p:nvSpPr>
        <p:spPr>
          <a:xfrm>
            <a:off x="2955565" y="5652237"/>
            <a:ext cx="24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 mode POD – FOM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A1F186-5D7E-4683-BF4D-7FFED1C8215F}"/>
                  </a:ext>
                </a:extLst>
              </p:cNvPr>
              <p:cNvSpPr txBox="1"/>
              <p:nvPr/>
            </p:nvSpPr>
            <p:spPr>
              <a:xfrm>
                <a:off x="-169170" y="6150207"/>
                <a:ext cx="5329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Figures above: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0, 0.75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0.25, 1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A1F186-5D7E-4683-BF4D-7FFED1C82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9170" y="6150207"/>
                <a:ext cx="5329482" cy="369332"/>
              </a:xfrm>
              <a:prstGeom prst="rect">
                <a:avLst/>
              </a:prstGeom>
              <a:blipFill>
                <a:blip r:embed="rId7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8A5C03A-B7B5-43BC-B6FF-15E69DD6C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87" y="3699428"/>
            <a:ext cx="2711196" cy="19659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0D196EF-4407-429A-AB9B-540382D45723}"/>
              </a:ext>
            </a:extLst>
          </p:cNvPr>
          <p:cNvSpPr txBox="1"/>
          <p:nvPr/>
        </p:nvSpPr>
        <p:spPr>
          <a:xfrm>
            <a:off x="5662389" y="5644877"/>
            <a:ext cx="24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 mode POD – FOM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CC246-73E6-40BD-9F4C-F6FB77D36455}"/>
              </a:ext>
            </a:extLst>
          </p:cNvPr>
          <p:cNvSpPr txBox="1"/>
          <p:nvPr/>
        </p:nvSpPr>
        <p:spPr>
          <a:xfrm>
            <a:off x="5344258" y="3235153"/>
            <a:ext cx="24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 mode POD – 10 mode POD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6077B54-5CAE-4664-AF8A-7DE779FDA9CC}"/>
              </a:ext>
            </a:extLst>
          </p:cNvPr>
          <p:cNvCxnSpPr>
            <a:cxnSpLocks/>
          </p:cNvCxnSpPr>
          <p:nvPr/>
        </p:nvCxnSpPr>
        <p:spPr>
          <a:xfrm>
            <a:off x="7667906" y="855363"/>
            <a:ext cx="56792" cy="62617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BC3D16B-80B3-4933-95B8-18157FB5FEC1}"/>
              </a:ext>
            </a:extLst>
          </p:cNvPr>
          <p:cNvSpPr txBox="1"/>
          <p:nvPr/>
        </p:nvSpPr>
        <p:spPr>
          <a:xfrm>
            <a:off x="7627464" y="855363"/>
            <a:ext cx="456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Accuracy can be improved by “gluing” several smaller, spatially-local models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51F6F5A-CF45-4619-877B-5CE8558EF5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88" y="1425507"/>
            <a:ext cx="2662830" cy="19293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20A4787-D702-4C94-97B3-D223E8FBCFC7}"/>
              </a:ext>
            </a:extLst>
          </p:cNvPr>
          <p:cNvSpPr txBox="1"/>
          <p:nvPr/>
        </p:nvSpPr>
        <p:spPr>
          <a:xfrm>
            <a:off x="180373" y="3246080"/>
            <a:ext cx="24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Single Domain, FOM (truth)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1C97FD8-5395-4D86-AE67-AE89F46FC7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954" y="4890310"/>
            <a:ext cx="2713310" cy="19659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CBDB595-9795-4367-B1F4-2A3010DB78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87" y="1570306"/>
            <a:ext cx="2713310" cy="1965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E61190C-9BC9-4B57-876A-66A10CD41CB3}"/>
                  </a:ext>
                </a:extLst>
              </p:cNvPr>
              <p:cNvSpPr txBox="1"/>
              <p:nvPr/>
            </p:nvSpPr>
            <p:spPr>
              <a:xfrm>
                <a:off x="7894989" y="3492693"/>
                <a:ext cx="403310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Figure above</a:t>
                </a:r>
                <a:r>
                  <a:rPr lang="en-US" sz="1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0, 0.3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0.25, 1</m:t>
                        </m:r>
                      </m:e>
                    </m:d>
                  </m:oMath>
                </a14:m>
                <a:r>
                  <a:rPr lang="en-US" sz="1600" dirty="0"/>
                  <a:t>,  20 mode POD – FOM</a:t>
                </a:r>
              </a:p>
              <a:p>
                <a:pPr algn="ctr"/>
                <a:endParaRPr lang="en-US" sz="200" dirty="0"/>
              </a:p>
              <a:p>
                <a:pPr algn="ctr"/>
                <a:endParaRPr lang="en-US" sz="200" dirty="0"/>
              </a:p>
              <a:p>
                <a:pPr algn="ctr"/>
                <a:r>
                  <a:rPr lang="en-US" sz="1600" i="1" dirty="0"/>
                  <a:t>Figure below</a:t>
                </a:r>
                <a:r>
                  <a:rPr lang="en-US" sz="1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0, 0.26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0.25, 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0.75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74, 1</m:t>
                        </m:r>
                      </m:e>
                    </m:d>
                  </m:oMath>
                </a14:m>
                <a:r>
                  <a:rPr lang="en-US" sz="1600" dirty="0"/>
                  <a:t>, 15 mode POD – 30 mode POD – 15 mode POD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E61190C-9BC9-4B57-876A-66A10CD41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989" y="3492693"/>
                <a:ext cx="4033109" cy="1384995"/>
              </a:xfrm>
              <a:prstGeom prst="rect">
                <a:avLst/>
              </a:prstGeom>
              <a:blipFill>
                <a:blip r:embed="rId12"/>
                <a:stretch>
                  <a:fillRect t="-1762" r="-2719" b="-4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287452-4A6B-49A3-AF5C-F5F2E5EFC00C}"/>
                  </a:ext>
                </a:extLst>
              </p:cNvPr>
              <p:cNvSpPr txBox="1"/>
              <p:nvPr/>
            </p:nvSpPr>
            <p:spPr>
              <a:xfrm>
                <a:off x="385391" y="923975"/>
                <a:ext cx="856048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Inaccurate model + accurate model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≠</m:t>
                    </m:r>
                  </m:oMath>
                </a14:m>
                <a:r>
                  <a:rPr lang="en-US" sz="2000" b="1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 accurate model.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287452-4A6B-49A3-AF5C-F5F2E5EFC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91" y="923975"/>
                <a:ext cx="8560488" cy="400110"/>
              </a:xfrm>
              <a:prstGeom prst="rect">
                <a:avLst/>
              </a:prstGeom>
              <a:blipFill>
                <a:blip r:embed="rId13"/>
                <a:stretch>
                  <a:fillRect l="-712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 txBox="1">
            <a:spLocks/>
          </p:cNvSpPr>
          <p:nvPr/>
        </p:nvSpPr>
        <p:spPr>
          <a:xfrm>
            <a:off x="651004" y="77083"/>
            <a:ext cx="10471608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Linear Elastic Wave Propagation Problem: FOM-ROM and ROM-ROM Couplings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57603" y="6073512"/>
            <a:ext cx="3766351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Observation suggests need for </a:t>
            </a:r>
            <a:r>
              <a:rPr lang="en-US" b="1" dirty="0"/>
              <a:t>“smart” domain decomposition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14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6" grpId="0"/>
      <p:bldP spid="3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66AC-7066-4B26-AEA6-971847C6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Energy-Conserving Sampling and Weighting (ECSW)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91A08-A48A-0A53-709D-AAFE6147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B5892-318F-D9DE-75C6-228E0B1B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8" y="4497799"/>
            <a:ext cx="10953094" cy="2211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EDFF8C-4391-46E9-9599-50EF93DA40DA}"/>
                  </a:ext>
                </a:extLst>
              </p:cNvPr>
              <p:cNvSpPr txBox="1"/>
              <p:nvPr/>
            </p:nvSpPr>
            <p:spPr>
              <a:xfrm>
                <a:off x="369870" y="1150706"/>
                <a:ext cx="11507056" cy="3453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Project-then-approximate</a:t>
                </a:r>
                <a:r>
                  <a:rPr lang="en-US" dirty="0"/>
                  <a:t> paradigm (as opposed to approximate-then-project)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 is the </a:t>
                </a:r>
                <a:r>
                  <a:rPr lang="en-US" b="1" dirty="0"/>
                  <a:t>number of degrees of freedom </a:t>
                </a:r>
                <a:r>
                  <a:rPr lang="en-US" b="0" dirty="0"/>
                  <a:t>associated with each mesh element (this is in the context of meshes used in first-order hyperbolic problems where there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 mesh elements)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 selects degrees of freedom necessary for </a:t>
                </a:r>
                <a:r>
                  <a:rPr lang="en-US" b="1" dirty="0"/>
                  <a:t>flux reconstruction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Equality can be </a:t>
                </a:r>
                <a:r>
                  <a:rPr lang="en-US" b="1" dirty="0"/>
                  <a:t>relaxed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EDFF8C-4391-46E9-9599-50EF93DA4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70" y="1150706"/>
                <a:ext cx="11507056" cy="3453510"/>
              </a:xfrm>
              <a:prstGeom prst="rect">
                <a:avLst/>
              </a:prstGeom>
              <a:blipFill>
                <a:blip r:embed="rId3"/>
                <a:stretch>
                  <a:fillRect l="-371" t="-1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0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D32C-34D0-3DCC-E7BB-3D95A25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ECSW: Generating the Reduced Mesh and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F6486-239E-C5BF-57ED-B1FE05C5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E33B5-951F-41C4-A64F-33266766F215}"/>
                  </a:ext>
                </a:extLst>
              </p:cNvPr>
              <p:cNvSpPr txBox="1"/>
              <p:nvPr/>
            </p:nvSpPr>
            <p:spPr>
              <a:xfrm>
                <a:off x="164385" y="929997"/>
                <a:ext cx="11527605" cy="5645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Using a subset of the same snapshots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∈1,…,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used to generate the </a:t>
                </a:r>
                <a:r>
                  <a:rPr lang="en-US" b="1" dirty="0"/>
                  <a:t>state basis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we can train the reduced mesh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Snapshots are first </a:t>
                </a:r>
                <a:r>
                  <a:rPr lang="en-US" b="1" dirty="0"/>
                  <a:t>projected</a:t>
                </a:r>
                <a:r>
                  <a:rPr lang="en-US" dirty="0"/>
                  <a:t> onto their associated basis and then </a:t>
                </a:r>
                <a:r>
                  <a:rPr lang="en-US" b="1" dirty="0"/>
                  <a:t>reconstructed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</m:t>
                          </m:r>
                        </m:sub>
                      </m:sSub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can then form the </a:t>
                </a:r>
                <a:r>
                  <a:rPr lang="en-US" b="1" dirty="0"/>
                  <a:t>system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 must be the 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Further relax the equality to yield </a:t>
                </a:r>
                <a:r>
                  <a:rPr lang="en-US" b="1" dirty="0"/>
                  <a:t>non-negative least-squares problem</a:t>
                </a:r>
                <a:r>
                  <a:rPr lang="en-US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subject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Solve the above optimization problem using a </a:t>
                </a:r>
                <a:r>
                  <a:rPr lang="en-US" b="1" dirty="0"/>
                  <a:t>non-negative least squares solver </a:t>
                </a:r>
                <a:r>
                  <a:rPr lang="en-US" dirty="0"/>
                  <a:t>with an </a:t>
                </a:r>
                <a:r>
                  <a:rPr lang="en-US" b="1" dirty="0"/>
                  <a:t>early termination condition </a:t>
                </a:r>
                <a:r>
                  <a:rPr lang="en-US" dirty="0"/>
                  <a:t>to </a:t>
                </a:r>
                <a:r>
                  <a:rPr lang="en-US" b="1" dirty="0"/>
                  <a:t>promote sparsity</a:t>
                </a:r>
                <a:r>
                  <a:rPr lang="en-US" dirty="0"/>
                  <a:t> of the vector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E33B5-951F-41C4-A64F-33266766F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85" y="929997"/>
                <a:ext cx="11527605" cy="5645905"/>
              </a:xfrm>
              <a:prstGeom prst="rect">
                <a:avLst/>
              </a:prstGeom>
              <a:blipFill>
                <a:blip r:embed="rId2"/>
                <a:stretch>
                  <a:fillRect l="-370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4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Example: 1D Dynamic Wave Propagation Problem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59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93E6E2-A6B4-456A-84BC-8642E89DA48A}"/>
                  </a:ext>
                </a:extLst>
              </p:cNvPr>
              <p:cNvSpPr txBox="1"/>
              <p:nvPr/>
            </p:nvSpPr>
            <p:spPr>
              <a:xfrm>
                <a:off x="97230" y="948805"/>
                <a:ext cx="11544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Alternating </a:t>
                </a:r>
                <a:r>
                  <a:rPr lang="en-US" b="1" dirty="0"/>
                  <a:t>Dirichlet-Neumann </a:t>
                </a:r>
                <a:r>
                  <a:rPr lang="en-US" dirty="0"/>
                  <a:t>Schwarz BCs with </a:t>
                </a:r>
                <a:r>
                  <a:rPr lang="en-US" b="1" dirty="0"/>
                  <a:t>no relaxation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on Schwarz boundary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93E6E2-A6B4-456A-84BC-8642E89DA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30" y="948805"/>
                <a:ext cx="11544847" cy="369332"/>
              </a:xfrm>
              <a:prstGeom prst="rect">
                <a:avLst/>
              </a:prstGeom>
              <a:blipFill>
                <a:blip r:embed="rId3"/>
                <a:stretch>
                  <a:fillRect l="-370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7A7E321-9BD3-4C38-B911-F753782EA296}"/>
                  </a:ext>
                </a:extLst>
              </p:cNvPr>
              <p:cNvSpPr txBox="1"/>
              <p:nvPr/>
            </p:nvSpPr>
            <p:spPr>
              <a:xfrm>
                <a:off x="720648" y="3638047"/>
                <a:ext cx="104282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A </a:t>
                </a:r>
                <a:r>
                  <a:rPr lang="en-US" b="1" dirty="0"/>
                  <a:t>parameter sweep study </a:t>
                </a:r>
                <a:r>
                  <a:rPr lang="en-US" dirty="0"/>
                  <a:t>revealed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gave best performance (min # Schwarz iterations)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7A7E321-9BD3-4C38-B911-F753782EA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48" y="3638047"/>
                <a:ext cx="10428269" cy="369332"/>
              </a:xfrm>
              <a:prstGeom prst="rect">
                <a:avLst/>
              </a:prstGeom>
              <a:blipFill>
                <a:blip r:embed="rId4"/>
                <a:stretch>
                  <a:fillRect l="-351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F9CE05-EF40-4749-B994-2B1903724531}"/>
                  </a:ext>
                </a:extLst>
              </p:cNvPr>
              <p:cNvSpPr txBox="1"/>
              <p:nvPr/>
            </p:nvSpPr>
            <p:spPr>
              <a:xfrm>
                <a:off x="108290" y="4061972"/>
                <a:ext cx="12083710" cy="1613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 couplings were </a:t>
                </a:r>
                <a:r>
                  <a:rPr lang="en-US" b="1" dirty="0"/>
                  <a:t>implicit-implicit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Time-step and spatial resolution chosen to be small enough to resolve the propagating wave</a:t>
                </a:r>
              </a:p>
              <a:p>
                <a:pPr lvl="1"/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 reproductive cases run on the </a:t>
                </a:r>
                <a:r>
                  <a:rPr lang="en-US" b="1" dirty="0"/>
                  <a:t>same RHEL8 machine </a:t>
                </a:r>
                <a:r>
                  <a:rPr lang="en-US" dirty="0"/>
                  <a:t>and all predictive cases run on the </a:t>
                </a:r>
                <a:r>
                  <a:rPr lang="en-US" b="1" dirty="0"/>
                  <a:t>same RHEL7 machine</a:t>
                </a:r>
                <a:r>
                  <a:rPr lang="en-US" dirty="0"/>
                  <a:t>, in MATLAB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F9CE05-EF40-4749-B994-2B1903724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90" y="4061972"/>
                <a:ext cx="12083710" cy="1613601"/>
              </a:xfrm>
              <a:prstGeom prst="rect">
                <a:avLst/>
              </a:prstGeom>
              <a:blipFill>
                <a:blip r:embed="rId5"/>
                <a:stretch>
                  <a:fillRect l="-353" t="-2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E6855A66-FCA2-45F7-9651-09D5130371B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81501" y="1413880"/>
              <a:ext cx="3497506" cy="201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1668">
                      <a:extLst>
                        <a:ext uri="{9D8B030D-6E8A-4147-A177-3AD203B41FA5}">
                          <a16:colId xmlns:a16="http://schemas.microsoft.com/office/drawing/2014/main" val="707722134"/>
                        </a:ext>
                      </a:extLst>
                    </a:gridCol>
                    <a:gridCol w="868239">
                      <a:extLst>
                        <a:ext uri="{9D8B030D-6E8A-4147-A177-3AD203B41FA5}">
                          <a16:colId xmlns:a16="http://schemas.microsoft.com/office/drawing/2014/main" val="4227654495"/>
                        </a:ext>
                      </a:extLst>
                    </a:gridCol>
                    <a:gridCol w="1047964">
                      <a:extLst>
                        <a:ext uri="{9D8B030D-6E8A-4147-A177-3AD203B41FA5}">
                          <a16:colId xmlns:a16="http://schemas.microsoft.com/office/drawing/2014/main" val="2188826400"/>
                        </a:ext>
                      </a:extLst>
                    </a:gridCol>
                    <a:gridCol w="939635">
                      <a:extLst>
                        <a:ext uri="{9D8B030D-6E8A-4147-A177-3AD203B41FA5}">
                          <a16:colId xmlns:a16="http://schemas.microsoft.com/office/drawing/2014/main" val="871655271"/>
                        </a:ext>
                      </a:extLst>
                    </a:gridCol>
                  </a:tblGrid>
                  <a:tr h="325937">
                    <a:tc>
                      <a:txBody>
                        <a:bodyPr/>
                        <a:lstStyle/>
                        <a:p>
                          <a:pPr algn="ctr"/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Min # Schwarz </a:t>
                          </a:r>
                          <a:r>
                            <a:rPr lang="en-US" sz="1200" dirty="0" err="1"/>
                            <a:t>Iters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Max # Schwarz </a:t>
                          </a:r>
                          <a:r>
                            <a:rPr lang="en-US" sz="1200" dirty="0" err="1"/>
                            <a:t>Iters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Total # Schwarz </a:t>
                          </a:r>
                          <a:r>
                            <a:rPr lang="en-US" sz="1200" dirty="0" err="1"/>
                            <a:t>Iters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2426765"/>
                      </a:ext>
                    </a:extLst>
                  </a:tr>
                  <a:tr h="2172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59,258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73541"/>
                      </a:ext>
                    </a:extLst>
                  </a:tr>
                  <a:tr h="2172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24,630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430795"/>
                      </a:ext>
                    </a:extLst>
                  </a:tr>
                  <a:tr h="2172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35,384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8223656"/>
                      </a:ext>
                    </a:extLst>
                  </a:tr>
                  <a:tr h="2172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45,302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8207184"/>
                      </a:ext>
                    </a:extLst>
                  </a:tr>
                  <a:tr h="2172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56,114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67824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E6855A66-FCA2-45F7-9651-09D5130371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137272"/>
                  </p:ext>
                </p:extLst>
              </p:nvPr>
            </p:nvGraphicFramePr>
            <p:xfrm>
              <a:off x="7781501" y="1413880"/>
              <a:ext cx="3497506" cy="201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1668">
                      <a:extLst>
                        <a:ext uri="{9D8B030D-6E8A-4147-A177-3AD203B41FA5}">
                          <a16:colId xmlns:a16="http://schemas.microsoft.com/office/drawing/2014/main" val="707722134"/>
                        </a:ext>
                      </a:extLst>
                    </a:gridCol>
                    <a:gridCol w="868239">
                      <a:extLst>
                        <a:ext uri="{9D8B030D-6E8A-4147-A177-3AD203B41FA5}">
                          <a16:colId xmlns:a16="http://schemas.microsoft.com/office/drawing/2014/main" val="4227654495"/>
                        </a:ext>
                      </a:extLst>
                    </a:gridCol>
                    <a:gridCol w="1047964">
                      <a:extLst>
                        <a:ext uri="{9D8B030D-6E8A-4147-A177-3AD203B41FA5}">
                          <a16:colId xmlns:a16="http://schemas.microsoft.com/office/drawing/2014/main" val="2188826400"/>
                        </a:ext>
                      </a:extLst>
                    </a:gridCol>
                    <a:gridCol w="939635">
                      <a:extLst>
                        <a:ext uri="{9D8B030D-6E8A-4147-A177-3AD203B41FA5}">
                          <a16:colId xmlns:a16="http://schemas.microsoft.com/office/drawing/2014/main" val="871655271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52" t="-952" r="-451429" b="-2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Min # Schwarz </a:t>
                          </a:r>
                          <a:r>
                            <a:rPr lang="en-US" sz="1200" dirty="0" err="1"/>
                            <a:t>Iters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Max # Schwarz </a:t>
                          </a:r>
                          <a:r>
                            <a:rPr lang="en-US" sz="1200" dirty="0" err="1"/>
                            <a:t>Iters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Total # Schwarz </a:t>
                          </a:r>
                          <a:r>
                            <a:rPr lang="en-US" sz="1200" dirty="0" err="1"/>
                            <a:t>Iters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242676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59,258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7354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24,630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4307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35,384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822365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45,302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820718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56,114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67824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3101502-BFC7-4E16-91B9-B5A8EA81C889}"/>
              </a:ext>
            </a:extLst>
          </p:cNvPr>
          <p:cNvSpPr txBox="1"/>
          <p:nvPr/>
        </p:nvSpPr>
        <p:spPr>
          <a:xfrm>
            <a:off x="118153" y="5518728"/>
            <a:ext cx="5843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</a:t>
            </a:r>
            <a:r>
              <a:rPr lang="en-US" b="1" dirty="0"/>
              <a:t>accuracy </a:t>
            </a:r>
            <a:r>
              <a:rPr lang="en-US" dirty="0"/>
              <a:t>evaluated </a:t>
            </a:r>
            <a:r>
              <a:rPr lang="en-US" dirty="0" err="1"/>
              <a:t>w.r.t.</a:t>
            </a:r>
            <a:r>
              <a:rPr lang="en-US" dirty="0"/>
              <a:t> analogous FOM-FOM coupling using </a:t>
            </a:r>
            <a:r>
              <a:rPr lang="en-US" b="1" dirty="0"/>
              <a:t>mean square error (MSE)</a:t>
            </a:r>
            <a:r>
              <a:rPr lang="en-US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D873EA-81A0-40AB-8B01-C289E1C337A5}"/>
                  </a:ext>
                </a:extLst>
              </p:cNvPr>
              <p:cNvSpPr txBox="1"/>
              <p:nvPr/>
            </p:nvSpPr>
            <p:spPr>
              <a:xfrm>
                <a:off x="-564106" y="1450627"/>
                <a:ext cx="5178175" cy="1063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400" dirty="0" smtClean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sSubSup>
                                <m:sSubSup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4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4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4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,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 smtClean="0"/>
                                <m:t>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 </m:t>
                              </m:r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m:rPr>
                                  <m:nor/>
                                </m:rPr>
                                <a:rPr lang="en-US" sz="14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D873EA-81A0-40AB-8B01-C289E1C33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4106" y="1450627"/>
                <a:ext cx="5178175" cy="10633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0FC83F-C49F-4287-A3AF-0063BDBC5FD2}"/>
                  </a:ext>
                </a:extLst>
              </p:cNvPr>
              <p:cNvSpPr txBox="1"/>
              <p:nvPr/>
            </p:nvSpPr>
            <p:spPr>
              <a:xfrm>
                <a:off x="-594928" y="2483697"/>
                <a:ext cx="5178175" cy="1063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4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4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4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4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,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 smtClean="0"/>
                                <m:t>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 </m:t>
                              </m:r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 smtClean="0">
                                  <a:latin typeface="Cambria Math" panose="02040503050406030204" pitchFamily="18" charset="0"/>
                                </a:rPr>
                                <m:t>,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0FC83F-C49F-4287-A3AF-0063BDBC5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4928" y="2483697"/>
                <a:ext cx="5178175" cy="10633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5C1021-CE89-48C7-A1F0-4DF967DC5E67}"/>
                  </a:ext>
                </a:extLst>
              </p:cNvPr>
              <p:cNvSpPr txBox="1"/>
              <p:nvPr/>
            </p:nvSpPr>
            <p:spPr>
              <a:xfrm>
                <a:off x="3331368" y="3120082"/>
                <a:ext cx="4117396" cy="361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5C1021-CE89-48C7-A1F0-4DF967DC5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368" y="3120082"/>
                <a:ext cx="4117396" cy="3615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4FC17004-EBB6-4D18-A7B4-F18CC0815A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1216" y="1516036"/>
            <a:ext cx="3052469" cy="1564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86190B-E6C3-4BD8-8D72-629279B0888D}"/>
                  </a:ext>
                </a:extLst>
              </p:cNvPr>
              <p:cNvSpPr txBox="1"/>
              <p:nvPr/>
            </p:nvSpPr>
            <p:spPr>
              <a:xfrm>
                <a:off x="4946378" y="5515928"/>
                <a:ext cx="4476998" cy="1129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𝑀𝑆𝐸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≔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||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16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6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𝒖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</m:sSub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</m:sSub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||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</m:sSub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||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86190B-E6C3-4BD8-8D72-629279B08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378" y="5515928"/>
                <a:ext cx="4476998" cy="11298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60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EDF2515-DD75-8644-978B-97B54CAAC6C7}"/>
              </a:ext>
            </a:extLst>
          </p:cNvPr>
          <p:cNvSpPr txBox="1"/>
          <p:nvPr/>
        </p:nvSpPr>
        <p:spPr>
          <a:xfrm>
            <a:off x="179294" y="2505670"/>
            <a:ext cx="110914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Data-driven models:</a:t>
            </a:r>
            <a:r>
              <a:rPr lang="en-US" sz="2000" dirty="0"/>
              <a:t> to be “mixed-and-matched” with each other and first-principles models</a:t>
            </a:r>
          </a:p>
          <a:p>
            <a:endParaRPr lang="en-US" sz="200" dirty="0"/>
          </a:p>
          <a:p>
            <a:endParaRPr lang="en-US" sz="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Class A:</a:t>
            </a:r>
            <a:r>
              <a:rPr lang="en-US" sz="2000" dirty="0"/>
              <a:t> projection-based reduced order models (ROMs)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Class B: </a:t>
            </a:r>
            <a:r>
              <a:rPr lang="en-US" sz="2000" dirty="0"/>
              <a:t>machine-learned models, i.e., Physics-Informed Neural Networks (PINNs)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Class C:</a:t>
            </a:r>
            <a:r>
              <a:rPr lang="en-US" sz="2000" dirty="0"/>
              <a:t> flow map approximation models, i.e., dynamic model                                 decomposition (DMD) models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94" y="4510398"/>
            <a:ext cx="6772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Coupling methods:</a:t>
            </a:r>
          </a:p>
          <a:p>
            <a:endParaRPr lang="en-US" sz="200" b="1" dirty="0">
              <a:solidFill>
                <a:srgbClr val="0070C0"/>
              </a:solidFill>
            </a:endParaRPr>
          </a:p>
          <a:p>
            <a:endParaRPr lang="en-US" sz="2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Method 1: </a:t>
            </a:r>
            <a:r>
              <a:rPr lang="en-US" sz="2000" dirty="0"/>
              <a:t>Alternating Schwarz-based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Method 2:</a:t>
            </a:r>
            <a:r>
              <a:rPr lang="en-US" sz="2000" dirty="0"/>
              <a:t> Optimization-based coupling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Method 3:</a:t>
            </a:r>
            <a:r>
              <a:rPr lang="en-US" sz="2000" dirty="0"/>
              <a:t> Coupling via generalized mortar methods (GMMs)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" b="1" dirty="0">
              <a:solidFill>
                <a:srgbClr val="0070C0"/>
              </a:solidFill>
            </a:endParaRPr>
          </a:p>
          <a:p>
            <a:endParaRPr lang="en-US" sz="200" b="1" dirty="0">
              <a:solidFill>
                <a:srgbClr val="0070C0"/>
              </a:solidFill>
            </a:endParaRPr>
          </a:p>
        </p:txBody>
      </p:sp>
      <p:pic>
        <p:nvPicPr>
          <p:cNvPr id="93" name="Picture 92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762" y="3986200"/>
            <a:ext cx="4807367" cy="257702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Project, Models and Methods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9166BB-21A3-4278-9DBD-7BDB54748189}"/>
              </a:ext>
            </a:extLst>
          </p:cNvPr>
          <p:cNvSpPr txBox="1"/>
          <p:nvPr/>
        </p:nvSpPr>
        <p:spPr>
          <a:xfrm>
            <a:off x="720648" y="1118890"/>
            <a:ext cx="10694417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fHNM</a:t>
            </a:r>
            <a:r>
              <a:rPr lang="en-US" sz="2000" b="1" dirty="0">
                <a:solidFill>
                  <a:srgbClr val="0070C0"/>
                </a:solidFill>
              </a:rPr>
              <a:t> (flexible Heterogeneous Numerical Methods) Project</a:t>
            </a:r>
            <a:r>
              <a:rPr lang="en-US" sz="2000" dirty="0">
                <a:solidFill>
                  <a:srgbClr val="0070C0"/>
                </a:solidFill>
              </a:rPr>
              <a:t>:                                               </a:t>
            </a:r>
            <a:r>
              <a:rPr lang="en-US" sz="2000" dirty="0"/>
              <a:t>aims to </a:t>
            </a:r>
            <a:r>
              <a:rPr lang="en-US" sz="2000" b="1" dirty="0"/>
              <a:t>discover</a:t>
            </a:r>
            <a:r>
              <a:rPr lang="en-US" sz="2000" dirty="0"/>
              <a:t> the mathematical principles guiding the </a:t>
            </a:r>
            <a:r>
              <a:rPr lang="en-US" sz="2000" b="1" dirty="0"/>
              <a:t>assembly</a:t>
            </a:r>
            <a:r>
              <a:rPr lang="en-US" sz="2000" dirty="0"/>
              <a:t> of </a:t>
            </a:r>
            <a:r>
              <a:rPr lang="en-US" sz="2000" b="1" dirty="0"/>
              <a:t>standard</a:t>
            </a:r>
            <a:r>
              <a:rPr lang="en-US" sz="2000" dirty="0"/>
              <a:t> and </a:t>
            </a:r>
            <a:r>
              <a:rPr lang="en-US" sz="2000" b="1" dirty="0"/>
              <a:t>data-driven numerical models </a:t>
            </a:r>
            <a:r>
              <a:rPr lang="en-US" sz="2000" dirty="0"/>
              <a:t>in stable, accurate and physically consistent ways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5110510-38C1-4D70-B447-BB7CDB32F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770" y="2985032"/>
            <a:ext cx="1183911" cy="8879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4A33D4-EC18-48B9-B488-1CFBF6D0AB6D}"/>
              </a:ext>
            </a:extLst>
          </p:cNvPr>
          <p:cNvSpPr/>
          <p:nvPr/>
        </p:nvSpPr>
        <p:spPr>
          <a:xfrm>
            <a:off x="188346" y="2896504"/>
            <a:ext cx="6941659" cy="36933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F74ACD-796A-4C3C-B1BE-305D6C6669B3}"/>
              </a:ext>
            </a:extLst>
          </p:cNvPr>
          <p:cNvSpPr/>
          <p:nvPr/>
        </p:nvSpPr>
        <p:spPr>
          <a:xfrm>
            <a:off x="179295" y="4918222"/>
            <a:ext cx="6059460" cy="35649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F7F950-FD11-4AED-8C4B-1EE55AB07E40}"/>
              </a:ext>
            </a:extLst>
          </p:cNvPr>
          <p:cNvSpPr txBox="1"/>
          <p:nvPr/>
        </p:nvSpPr>
        <p:spPr>
          <a:xfrm>
            <a:off x="6073035" y="4231309"/>
            <a:ext cx="1993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This talk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3C6883-29AB-4EDA-A729-432443AE0294}"/>
              </a:ext>
            </a:extLst>
          </p:cNvPr>
          <p:cNvSpPr/>
          <p:nvPr/>
        </p:nvSpPr>
        <p:spPr>
          <a:xfrm>
            <a:off x="274649" y="3279722"/>
            <a:ext cx="9812232" cy="68199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277A9-0530-469E-835C-F92DDA809949}"/>
              </a:ext>
            </a:extLst>
          </p:cNvPr>
          <p:cNvSpPr/>
          <p:nvPr/>
        </p:nvSpPr>
        <p:spPr>
          <a:xfrm>
            <a:off x="470986" y="3950805"/>
            <a:ext cx="5442748" cy="4015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522E00-8AA6-4289-BD2A-48909A40BE84}"/>
              </a:ext>
            </a:extLst>
          </p:cNvPr>
          <p:cNvSpPr/>
          <p:nvPr/>
        </p:nvSpPr>
        <p:spPr>
          <a:xfrm>
            <a:off x="0" y="5299198"/>
            <a:ext cx="6620719" cy="11211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5050-D421-4269-84CF-BA9AB450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23" y="201478"/>
            <a:ext cx="11588777" cy="1270861"/>
          </a:xfrm>
        </p:spPr>
        <p:txBody>
          <a:bodyPr/>
          <a:lstStyle/>
          <a:p>
            <a:r>
              <a:rPr lang="en-US" dirty="0"/>
              <a:t>Overlapping Coupling, Nonlinear </a:t>
            </a:r>
            <a:r>
              <a:rPr lang="en-US" dirty="0" err="1"/>
              <a:t>Henky</a:t>
            </a:r>
            <a:r>
              <a:rPr lang="en-US" dirty="0"/>
              <a:t> MM, 2 Subdomains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43D23C-04AD-4EDD-870D-02FBF7517949}"/>
                  </a:ext>
                </a:extLst>
              </p:cNvPr>
              <p:cNvSpPr txBox="1"/>
              <p:nvPr/>
            </p:nvSpPr>
            <p:spPr>
              <a:xfrm>
                <a:off x="706924" y="1217505"/>
                <a:ext cx="108199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0, 0.7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implicit-implicit FOM-FOM coupling, dt = 1e-7, dx=1e-3.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43D23C-04AD-4EDD-870D-02FBF7517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24" y="1217505"/>
                <a:ext cx="10819940" cy="1477328"/>
              </a:xfrm>
              <a:prstGeom prst="rect">
                <a:avLst/>
              </a:prstGeom>
              <a:blipFill>
                <a:blip r:embed="rId6"/>
                <a:stretch>
                  <a:fillRect l="-394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2sd_implFOM-implFOM_multiplicative_overlapping_henky">
            <a:hlinkClick r:id="" action="ppaction://media"/>
            <a:extLst>
              <a:ext uri="{FF2B5EF4-FFF2-40B4-BE49-F238E27FC236}">
                <a16:creationId xmlns:a16="http://schemas.microsoft.com/office/drawing/2014/main" id="{28D43D44-523C-4A20-9ACB-A7FD353D0F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373" y="1854938"/>
            <a:ext cx="5486400" cy="4114800"/>
          </a:xfrm>
          <a:prstGeom prst="rect">
            <a:avLst/>
          </a:prstGeom>
        </p:spPr>
      </p:pic>
      <p:pic>
        <p:nvPicPr>
          <p:cNvPr id="9" name="2sd_implFOM-implFOM_additive_overlapping_henky_fixed">
            <a:hlinkClick r:id="" action="ppaction://media"/>
            <a:extLst>
              <a:ext uri="{FF2B5EF4-FFF2-40B4-BE49-F238E27FC236}">
                <a16:creationId xmlns:a16="http://schemas.microsoft.com/office/drawing/2014/main" id="{9CDB6427-D62D-4DCC-B399-7A6BCA1110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1896" y="1906291"/>
            <a:ext cx="5684520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DA4D0-CAF3-416A-9AA8-CBBFAEF84CB0}"/>
              </a:ext>
            </a:extLst>
          </p:cNvPr>
          <p:cNvSpPr txBox="1"/>
          <p:nvPr/>
        </p:nvSpPr>
        <p:spPr>
          <a:xfrm>
            <a:off x="1507210" y="5997844"/>
            <a:ext cx="398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Multiplicative Schwarz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BE3A0-9327-49CF-BB6D-78E26CE4CE09}"/>
              </a:ext>
            </a:extLst>
          </p:cNvPr>
          <p:cNvSpPr txBox="1"/>
          <p:nvPr/>
        </p:nvSpPr>
        <p:spPr>
          <a:xfrm>
            <a:off x="7920925" y="6037882"/>
            <a:ext cx="398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Additive Schwarz</a:t>
            </a:r>
          </a:p>
        </p:txBody>
      </p:sp>
    </p:spTree>
    <p:extLst>
      <p:ext uri="{BB962C8B-B14F-4D97-AF65-F5344CB8AC3E}">
        <p14:creationId xmlns:p14="http://schemas.microsoft.com/office/powerpoint/2010/main" val="26246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F99D85-9683-4D44-9371-B7951E50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071"/>
            <a:ext cx="6310024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25050-D421-4269-84CF-BA9AB450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72" y="205440"/>
            <a:ext cx="11424027" cy="1313948"/>
          </a:xfrm>
        </p:spPr>
        <p:txBody>
          <a:bodyPr/>
          <a:lstStyle/>
          <a:p>
            <a:r>
              <a:rPr lang="en-US" dirty="0"/>
              <a:t>Overlapping Coupling, Nonlinear </a:t>
            </a:r>
            <a:r>
              <a:rPr lang="en-US" dirty="0" err="1"/>
              <a:t>Henky</a:t>
            </a:r>
            <a:r>
              <a:rPr lang="en-US" dirty="0"/>
              <a:t> MM, 2 Subdomains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3D9A0F-9FEB-4C50-BD79-19ECB184EB25}"/>
                  </a:ext>
                </a:extLst>
              </p:cNvPr>
              <p:cNvSpPr txBox="1"/>
              <p:nvPr/>
            </p:nvSpPr>
            <p:spPr>
              <a:xfrm>
                <a:off x="6253387" y="992071"/>
                <a:ext cx="5489975" cy="3657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0, 0.7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implicit-implicit FOM-FOM coupling, dt = 1e-7, dx=1e-3.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Additive Schwarz requires slightly more Schwarz iterations but is actually faster.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Solutions agree effectively to machine precision in mean square (MS) sense.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3D9A0F-9FEB-4C50-BD79-19ECB184E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87" y="992071"/>
                <a:ext cx="5489975" cy="3657808"/>
              </a:xfrm>
              <a:prstGeom prst="rect">
                <a:avLst/>
              </a:prstGeom>
              <a:blipFill>
                <a:blip r:embed="rId3"/>
                <a:stretch>
                  <a:fillRect l="-778" t="-1167"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DD326E9-D640-4664-995C-001E31AE9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698109"/>
              </p:ext>
            </p:extLst>
          </p:nvPr>
        </p:nvGraphicFramePr>
        <p:xfrm>
          <a:off x="6310024" y="3515874"/>
          <a:ext cx="5750877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005">
                  <a:extLst>
                    <a:ext uri="{9D8B030D-6E8A-4147-A177-3AD203B41FA5}">
                      <a16:colId xmlns:a16="http://schemas.microsoft.com/office/drawing/2014/main" val="3257189294"/>
                    </a:ext>
                  </a:extLst>
                </a:gridCol>
                <a:gridCol w="1597342">
                  <a:extLst>
                    <a:ext uri="{9D8B030D-6E8A-4147-A177-3AD203B41FA5}">
                      <a16:colId xmlns:a16="http://schemas.microsoft.com/office/drawing/2014/main" val="1027028735"/>
                    </a:ext>
                  </a:extLst>
                </a:gridCol>
                <a:gridCol w="1700530">
                  <a:extLst>
                    <a:ext uri="{9D8B030D-6E8A-4147-A177-3AD203B41FA5}">
                      <a16:colId xmlns:a16="http://schemas.microsoft.com/office/drawing/2014/main" val="4207624894"/>
                    </a:ext>
                  </a:extLst>
                </a:gridCol>
              </a:tblGrid>
              <a:tr h="26228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Additive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Multiplicative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12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# Schwarz </a:t>
                      </a:r>
                      <a:r>
                        <a:rPr lang="en-US" dirty="0" err="1"/>
                        <a:t>iters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24211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0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CPU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2.03e3s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2.16e3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66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</a:t>
                      </a:r>
                      <a:r>
                        <a:rPr lang="en-US" dirty="0" err="1"/>
                        <a:t>disp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6.34e-13/6.12e-13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73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velo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1.35e-11/1.86e-11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24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</a:t>
                      </a:r>
                      <a:r>
                        <a:rPr lang="en-US" dirty="0" err="1"/>
                        <a:t>acce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5.92e-10/1.07e-9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846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68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5050-D421-4269-84CF-BA9AB450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79" y="176720"/>
            <a:ext cx="11528640" cy="1282952"/>
          </a:xfrm>
        </p:spPr>
        <p:txBody>
          <a:bodyPr/>
          <a:lstStyle/>
          <a:p>
            <a:r>
              <a:rPr lang="en-US" dirty="0"/>
              <a:t>Overlapping Coupling, Nonlinear </a:t>
            </a:r>
            <a:r>
              <a:rPr lang="en-US" dirty="0" err="1"/>
              <a:t>Henky</a:t>
            </a:r>
            <a:r>
              <a:rPr lang="en-US" dirty="0"/>
              <a:t> MM, 3 Subdomains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3D9A0F-9FEB-4C50-BD79-19ECB184EB25}"/>
                  </a:ext>
                </a:extLst>
              </p:cNvPr>
              <p:cNvSpPr txBox="1"/>
              <p:nvPr/>
            </p:nvSpPr>
            <p:spPr>
              <a:xfrm>
                <a:off x="5641050" y="925405"/>
                <a:ext cx="6276972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0.25,0.75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⋃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implicit-implicit-explicit FOM-FOM-FOM coupling, dt = 1e-7, dx = 0.001.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Solutions agree effectively to machine precision in mean square (MS) sense.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Additive Schwarz has slightly more Schwarz iterations but is slightly faster than multiplicative.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3D9A0F-9FEB-4C50-BD79-19ECB184E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050" y="925405"/>
                <a:ext cx="6276972" cy="3693319"/>
              </a:xfrm>
              <a:prstGeom prst="rect">
                <a:avLst/>
              </a:prstGeom>
              <a:blipFill>
                <a:blip r:embed="rId2"/>
                <a:stretch>
                  <a:fillRect l="-583" t="-1155" r="-1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DD326E9-D640-4664-995C-001E31AE9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23428"/>
              </p:ext>
            </p:extLst>
          </p:nvPr>
        </p:nvGraphicFramePr>
        <p:xfrm>
          <a:off x="5428571" y="3810825"/>
          <a:ext cx="636016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005">
                  <a:extLst>
                    <a:ext uri="{9D8B030D-6E8A-4147-A177-3AD203B41FA5}">
                      <a16:colId xmlns:a16="http://schemas.microsoft.com/office/drawing/2014/main" val="3257189294"/>
                    </a:ext>
                  </a:extLst>
                </a:gridCol>
                <a:gridCol w="1597342">
                  <a:extLst>
                    <a:ext uri="{9D8B030D-6E8A-4147-A177-3AD203B41FA5}">
                      <a16:colId xmlns:a16="http://schemas.microsoft.com/office/drawing/2014/main" val="1027028735"/>
                    </a:ext>
                  </a:extLst>
                </a:gridCol>
                <a:gridCol w="2309813">
                  <a:extLst>
                    <a:ext uri="{9D8B030D-6E8A-4147-A177-3AD203B41FA5}">
                      <a16:colId xmlns:a16="http://schemas.microsoft.com/office/drawing/2014/main" val="4207624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Additive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Multiplicative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12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# Schwarz </a:t>
                      </a:r>
                      <a:r>
                        <a:rPr lang="en-US" dirty="0" err="1"/>
                        <a:t>iters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26231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25459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0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CPU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1.89e3s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2.05e3s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66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</a:t>
                      </a:r>
                      <a:r>
                        <a:rPr lang="en-US" dirty="0" err="1"/>
                        <a:t>disp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5.3052e-13/9.3724e-13/6.1911e-13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73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velo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7.2166e-12/2.2937e-11/2.4975e-11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24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</a:t>
                      </a:r>
                      <a:r>
                        <a:rPr lang="en-US" dirty="0" err="1"/>
                        <a:t>acce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2.8962e-10/1.1042e-09/1.6994e-09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84693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55963BA-6FFB-4169-BEBB-86694B71B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154"/>
            <a:ext cx="5428571" cy="3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5050-D421-4269-84CF-BA9AB450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406" y="296122"/>
            <a:ext cx="11344594" cy="1244304"/>
          </a:xfrm>
        </p:spPr>
        <p:txBody>
          <a:bodyPr>
            <a:normAutofit/>
          </a:bodyPr>
          <a:lstStyle/>
          <a:p>
            <a:r>
              <a:rPr lang="en-US" dirty="0"/>
              <a:t>Non-overlapping Coupling, Nonlinear </a:t>
            </a:r>
            <a:r>
              <a:rPr lang="en-US" dirty="0" err="1"/>
              <a:t>Henky</a:t>
            </a:r>
            <a:r>
              <a:rPr lang="en-US" dirty="0"/>
              <a:t> MM, 2 Subdomains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43D23C-04AD-4EDD-870D-02FBF7517949}"/>
                  </a:ext>
                </a:extLst>
              </p:cNvPr>
              <p:cNvSpPr txBox="1"/>
              <p:nvPr/>
            </p:nvSpPr>
            <p:spPr>
              <a:xfrm>
                <a:off x="197280" y="1244304"/>
                <a:ext cx="109808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implicit-implicit FOM-FOM coupling, dt = 1e-7, dx = 1e-3.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43D23C-04AD-4EDD-870D-02FBF7517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80" y="1244304"/>
                <a:ext cx="10980873" cy="369332"/>
              </a:xfrm>
              <a:prstGeom prst="rect">
                <a:avLst/>
              </a:prstGeom>
              <a:blipFill>
                <a:blip r:embed="rId6"/>
                <a:stretch>
                  <a:fillRect l="-3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2sd_implFOM-implFOM_multiplicative_nonoverlap_henky">
            <a:hlinkClick r:id="" action="ppaction://media"/>
            <a:extLst>
              <a:ext uri="{FF2B5EF4-FFF2-40B4-BE49-F238E27FC236}">
                <a16:creationId xmlns:a16="http://schemas.microsoft.com/office/drawing/2014/main" id="{C47BAA28-90D6-48AD-AF17-67F31EB36B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8" y="1824926"/>
            <a:ext cx="5684520" cy="4114800"/>
          </a:xfrm>
          <a:prstGeom prst="rect">
            <a:avLst/>
          </a:prstGeom>
        </p:spPr>
      </p:pic>
      <p:pic>
        <p:nvPicPr>
          <p:cNvPr id="5" name="2sd_implFOM-implFOM_additive_nonoverlap_henky_fixed">
            <a:hlinkClick r:id="" action="ppaction://media"/>
            <a:extLst>
              <a:ext uri="{FF2B5EF4-FFF2-40B4-BE49-F238E27FC236}">
                <a16:creationId xmlns:a16="http://schemas.microsoft.com/office/drawing/2014/main" id="{B928FE77-8E93-4EC3-B5B8-36331F5CB9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9822" y="1824926"/>
            <a:ext cx="568452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BD3D70-C2D7-4B81-98EF-79829AD51E0A}"/>
              </a:ext>
            </a:extLst>
          </p:cNvPr>
          <p:cNvSpPr txBox="1"/>
          <p:nvPr/>
        </p:nvSpPr>
        <p:spPr>
          <a:xfrm>
            <a:off x="1507210" y="5997844"/>
            <a:ext cx="398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Multiplicative Schwarz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FD7F5-8B52-4F99-AA1E-BB3FEC1B6D69}"/>
              </a:ext>
            </a:extLst>
          </p:cNvPr>
          <p:cNvSpPr txBox="1"/>
          <p:nvPr/>
        </p:nvSpPr>
        <p:spPr>
          <a:xfrm>
            <a:off x="7920925" y="6037882"/>
            <a:ext cx="398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Additive Schwarz</a:t>
            </a:r>
          </a:p>
        </p:txBody>
      </p:sp>
    </p:spTree>
    <p:extLst>
      <p:ext uri="{BB962C8B-B14F-4D97-AF65-F5344CB8AC3E}">
        <p14:creationId xmlns:p14="http://schemas.microsoft.com/office/powerpoint/2010/main" val="38189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CEE452A-FBF8-479D-9701-988D568D5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6531427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25050-D421-4269-84CF-BA9AB450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69" y="252973"/>
            <a:ext cx="12380914" cy="1026160"/>
          </a:xfrm>
        </p:spPr>
        <p:txBody>
          <a:bodyPr>
            <a:normAutofit/>
          </a:bodyPr>
          <a:lstStyle/>
          <a:p>
            <a:r>
              <a:rPr lang="en-US" dirty="0"/>
              <a:t>Non-overlapping Coupling, Nonlinear </a:t>
            </a:r>
            <a:r>
              <a:rPr lang="en-US" dirty="0" err="1"/>
              <a:t>Henky</a:t>
            </a:r>
            <a:r>
              <a:rPr lang="en-US" dirty="0"/>
              <a:t> MM, 2 Subdomains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43D23C-04AD-4EDD-870D-02FBF7517949}"/>
                  </a:ext>
                </a:extLst>
              </p:cNvPr>
              <p:cNvSpPr txBox="1"/>
              <p:nvPr/>
            </p:nvSpPr>
            <p:spPr>
              <a:xfrm>
                <a:off x="6531427" y="1078786"/>
                <a:ext cx="5456486" cy="3385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implicit-implicit FOM-FOM coupling, dt = 1e-7, dx = 1e-3.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Additive Schwarz requires 1.81x Schwarz iterations (and 1.9x CPU time) to converge.  CPU time could be reduced through added parallelism of additive Schwarz.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Note blue square for additive Schwarz…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Additive and multiplicative solutions differ in mean square (MS) sense by O(1e-5).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43D23C-04AD-4EDD-870D-02FBF7517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27" y="1078786"/>
                <a:ext cx="5456486" cy="3385542"/>
              </a:xfrm>
              <a:prstGeom prst="rect">
                <a:avLst/>
              </a:prstGeom>
              <a:blipFill>
                <a:blip r:embed="rId3"/>
                <a:stretch>
                  <a:fillRect l="-670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D3EDA2A-BB76-41DC-9BFE-B9591953E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56090"/>
              </p:ext>
            </p:extLst>
          </p:nvPr>
        </p:nvGraphicFramePr>
        <p:xfrm>
          <a:off x="6340224" y="4156428"/>
          <a:ext cx="564768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005">
                  <a:extLst>
                    <a:ext uri="{9D8B030D-6E8A-4147-A177-3AD203B41FA5}">
                      <a16:colId xmlns:a16="http://schemas.microsoft.com/office/drawing/2014/main" val="3257189294"/>
                    </a:ext>
                  </a:extLst>
                </a:gridCol>
                <a:gridCol w="1597342">
                  <a:extLst>
                    <a:ext uri="{9D8B030D-6E8A-4147-A177-3AD203B41FA5}">
                      <a16:colId xmlns:a16="http://schemas.microsoft.com/office/drawing/2014/main" val="1027028735"/>
                    </a:ext>
                  </a:extLst>
                </a:gridCol>
                <a:gridCol w="1597342">
                  <a:extLst>
                    <a:ext uri="{9D8B030D-6E8A-4147-A177-3AD203B41FA5}">
                      <a16:colId xmlns:a16="http://schemas.microsoft.com/office/drawing/2014/main" val="4207624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Additive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Multiplicative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12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# Schwarz </a:t>
                      </a:r>
                      <a:r>
                        <a:rPr lang="en-US" dirty="0" err="1"/>
                        <a:t>iters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0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CPU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1.87e3s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982.5s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66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</a:t>
                      </a:r>
                      <a:r>
                        <a:rPr lang="en-US" dirty="0" err="1"/>
                        <a:t>disp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4.26e-5/2.74e-5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73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velo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1.02e-5/5.91e-6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24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</a:t>
                      </a:r>
                      <a:r>
                        <a:rPr lang="en-US" dirty="0" err="1"/>
                        <a:t>acce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5.84e-5/1.21e-5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846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6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792B14-8E41-425C-A1D0-7C6F4AD5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830"/>
            <a:ext cx="5520647" cy="414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25050-D421-4269-84CF-BA9AB450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60" y="267952"/>
            <a:ext cx="11528640" cy="1282952"/>
          </a:xfrm>
        </p:spPr>
        <p:txBody>
          <a:bodyPr>
            <a:normAutofit/>
          </a:bodyPr>
          <a:lstStyle/>
          <a:p>
            <a:r>
              <a:rPr lang="en-US" dirty="0"/>
              <a:t>Non-overlapping Coupling, Nonlinear </a:t>
            </a:r>
            <a:r>
              <a:rPr lang="en-US" dirty="0" err="1"/>
              <a:t>Henky</a:t>
            </a:r>
            <a:r>
              <a:rPr lang="en-US" dirty="0"/>
              <a:t> MM, 3 Subdomains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3D9A0F-9FEB-4C50-BD79-19ECB184EB25}"/>
                  </a:ext>
                </a:extLst>
              </p:cNvPr>
              <p:cNvSpPr txBox="1"/>
              <p:nvPr/>
            </p:nvSpPr>
            <p:spPr>
              <a:xfrm>
                <a:off x="6136145" y="768829"/>
                <a:ext cx="5689410" cy="5047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0.3,0.7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⋃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implicit-implicit-explicit FOM-FOM-FOM coupling, dt = 1e-7, dx = 0.001.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Additive Schwarz has about 1.94x number Schwarz iterations and is about 2.06x slower – similar to 2 subdomain variant of this problem.  No “blue square”.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you could win with additive Schwarz if you parallelize and use enough domains.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Additive/multiplicative solutions differ by O(1e-5), like for 2 subdomain variant of this problem.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3D9A0F-9FEB-4C50-BD79-19ECB184E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145" y="768829"/>
                <a:ext cx="5689410" cy="5047536"/>
              </a:xfrm>
              <a:prstGeom prst="rect">
                <a:avLst/>
              </a:prstGeom>
              <a:blipFill>
                <a:blip r:embed="rId3"/>
                <a:stretch>
                  <a:fillRect l="-750" t="-725" r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DD326E9-D640-4664-995C-001E31AE9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128191"/>
              </p:ext>
            </p:extLst>
          </p:nvPr>
        </p:nvGraphicFramePr>
        <p:xfrm>
          <a:off x="5520647" y="4513921"/>
          <a:ext cx="6428422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005">
                  <a:extLst>
                    <a:ext uri="{9D8B030D-6E8A-4147-A177-3AD203B41FA5}">
                      <a16:colId xmlns:a16="http://schemas.microsoft.com/office/drawing/2014/main" val="3257189294"/>
                    </a:ext>
                  </a:extLst>
                </a:gridCol>
                <a:gridCol w="1597342">
                  <a:extLst>
                    <a:ext uri="{9D8B030D-6E8A-4147-A177-3AD203B41FA5}">
                      <a16:colId xmlns:a16="http://schemas.microsoft.com/office/drawing/2014/main" val="1027028735"/>
                    </a:ext>
                  </a:extLst>
                </a:gridCol>
                <a:gridCol w="2378075">
                  <a:extLst>
                    <a:ext uri="{9D8B030D-6E8A-4147-A177-3AD203B41FA5}">
                      <a16:colId xmlns:a16="http://schemas.microsoft.com/office/drawing/2014/main" val="42076248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Additive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Multiplicative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12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# Schwarz </a:t>
                      </a:r>
                      <a:r>
                        <a:rPr lang="en-US" dirty="0" err="1"/>
                        <a:t>iters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53413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27509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0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CPU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5.91e3s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2.87e3s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66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</a:t>
                      </a:r>
                      <a:r>
                        <a:rPr lang="en-US" dirty="0" err="1"/>
                        <a:t>disp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2.8036e-05/3.1142e-05/ 8.8395e-06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73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velo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1.4077e-05/1.2104e-05/6.5771e-06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24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 difference in </a:t>
                      </a:r>
                      <a:r>
                        <a:rPr lang="en-US" dirty="0" err="1"/>
                        <a:t>acce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8.7885e-05/3.2707e-05/1.3778e-05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846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4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1C89-F316-1527-F5E4-A02D2E4E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FOM-FOM Coupling: Differing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B4203-4857-1809-BBED-3067C9F9E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02" y="929997"/>
            <a:ext cx="4529731" cy="3397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1434E-0A55-17B3-C0B3-BF51EA85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29997"/>
            <a:ext cx="4529731" cy="3397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635A-D8B7-C7C4-B1B8-19992E8BD6B1}"/>
                  </a:ext>
                </a:extLst>
              </p:cNvPr>
              <p:cNvSpPr txBox="1"/>
              <p:nvPr/>
            </p:nvSpPr>
            <p:spPr>
              <a:xfrm>
                <a:off x="1694182" y="4135044"/>
                <a:ext cx="85207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Figures above: Two-subdomain explicit-explicit overlapping coupling in x-axis [0, 70] U [30, 100]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=[4.3, 0.021]</m:t>
                    </m:r>
                  </m:oMath>
                </a14:m>
                <a:r>
                  <a:rPr lang="en-US" i="1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4,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635A-D8B7-C7C4-B1B8-19992E8BD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182" y="4135044"/>
                <a:ext cx="8520775" cy="646331"/>
              </a:xfrm>
              <a:prstGeom prst="rect">
                <a:avLst/>
              </a:prstGeom>
              <a:blipFill>
                <a:blip r:embed="rId5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F69815FB-7C1F-1CD4-AA51-C2DD52FE70A8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1583EFB-CCAC-62D5-F7AE-C82E64EAFBC9}"/>
                    </a:ext>
                  </a:extLst>
                </p:cNvPr>
                <p:cNvSpPr/>
                <p:nvPr/>
              </p:nvSpPr>
              <p:spPr>
                <a:xfrm>
                  <a:off x="10439613" y="5147655"/>
                  <a:ext cx="785330" cy="1256819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1583EFB-CCAC-62D5-F7AE-C82E64EAFB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613" y="5147655"/>
                  <a:ext cx="785330" cy="125681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3C43EDD-3F25-69D8-23C1-768E9E3CCEFB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526EBC0-0654-70F4-3EA3-56EBB4276A6A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526EBC0-0654-70F4-3EA3-56EBB4276A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F61925-C09B-5D0D-7E85-CC0F02194538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2DA41C-76F8-19C9-2F75-162132C1B6BF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3D4CDF-E3DA-5485-AFCC-DC715022501F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90F09EC-5C15-9C2D-5169-84CC35DCD4B6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4EE691-77A2-1353-B754-60F4F8B3B439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9938922-09B0-4AD3-D6CE-536C1F39BBF1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262A28A-0772-D2C6-A61A-6D72C8882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596AD29-1D96-892D-C1EE-D019FA0650D1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596AD29-1D96-892D-C1EE-D019FA0650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C1814D5-72DB-AEFD-E2E5-8CC6ABB23B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D9721D3-CDC8-BB48-39B2-DC9380C77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8030D2-DD84-FB27-6140-206B2CC3B143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53467-6D7D-34F3-3235-762A9776A43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5B366EC-219B-1D7B-366B-6EF1F805CED8}"/>
                    </a:ext>
                  </a:extLst>
                </p:cNvPr>
                <p:cNvSpPr/>
                <p:nvPr/>
              </p:nvSpPr>
              <p:spPr>
                <a:xfrm>
                  <a:off x="10888230" y="5145507"/>
                  <a:ext cx="785330" cy="1256819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5B366EC-219B-1D7B-366B-6EF1F805CE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7"/>
                  <a:ext cx="785330" cy="12568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248174" y="4896753"/>
                <a:ext cx="9294611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Figures show the mid-plane slice of the solution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at various times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right subdomain is a finer mesh, and the difference in how the shock is resolved can be seen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ordering gives 2 Schwarz iterations per global time 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ordering gives 3 Schwarz iterations per global time step 																		</a:t>
                </a:r>
                <a:r>
                  <a:rPr lang="en-US" b="1" dirty="0">
                    <a:highlight>
                      <a:srgbClr val="FFFF00"/>
                    </a:highlight>
                  </a:rPr>
                  <a:t>Order can be important!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74" y="4896753"/>
                <a:ext cx="9294611" cy="2031325"/>
              </a:xfrm>
              <a:prstGeom prst="rect">
                <a:avLst/>
              </a:prstGeom>
              <a:blipFill>
                <a:blip r:embed="rId10"/>
                <a:stretch>
                  <a:fillRect l="-409" t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FA015248-20F0-A927-1EA3-AC86C79CEA62}"/>
              </a:ext>
            </a:extLst>
          </p:cNvPr>
          <p:cNvGrpSpPr/>
          <p:nvPr/>
        </p:nvGrpSpPr>
        <p:grpSpPr>
          <a:xfrm>
            <a:off x="10659021" y="1558343"/>
            <a:ext cx="1029528" cy="676280"/>
            <a:chOff x="10659021" y="1558343"/>
            <a:chExt cx="1029528" cy="67628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2BCE07-88BA-8B01-88C9-E43F7CA208D1}"/>
                </a:ext>
              </a:extLst>
            </p:cNvPr>
            <p:cNvCxnSpPr/>
            <p:nvPr/>
          </p:nvCxnSpPr>
          <p:spPr>
            <a:xfrm>
              <a:off x="10659021" y="1751527"/>
              <a:ext cx="565922" cy="0"/>
            </a:xfrm>
            <a:prstGeom prst="line">
              <a:avLst/>
            </a:prstGeom>
            <a:ln w="25400">
              <a:solidFill>
                <a:srgbClr val="126F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32005AF-2C56-B74D-372C-35829AF2E204}"/>
                </a:ext>
              </a:extLst>
            </p:cNvPr>
            <p:cNvCxnSpPr/>
            <p:nvPr/>
          </p:nvCxnSpPr>
          <p:spPr>
            <a:xfrm>
              <a:off x="10659021" y="2058473"/>
              <a:ext cx="565922" cy="0"/>
            </a:xfrm>
            <a:prstGeom prst="line">
              <a:avLst/>
            </a:prstGeom>
            <a:ln w="25400">
              <a:solidFill>
                <a:srgbClr val="FF80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25DA47C-229A-E1D4-6EDD-4735C332A123}"/>
                    </a:ext>
                  </a:extLst>
                </p:cNvPr>
                <p:cNvSpPr txBox="1"/>
                <p:nvPr/>
              </p:nvSpPr>
              <p:spPr>
                <a:xfrm>
                  <a:off x="11222330" y="1558343"/>
                  <a:ext cx="4662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25DA47C-229A-E1D4-6EDD-4735C332A1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2330" y="1558343"/>
                  <a:ext cx="4662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3195F69-1124-17FE-4DEB-2CDFB590C8EE}"/>
                    </a:ext>
                  </a:extLst>
                </p:cNvPr>
                <p:cNvSpPr txBox="1"/>
                <p:nvPr/>
              </p:nvSpPr>
              <p:spPr>
                <a:xfrm>
                  <a:off x="11220182" y="1865291"/>
                  <a:ext cx="4662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3195F69-1124-17FE-4DEB-2CDFB590C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0182" y="1865291"/>
                  <a:ext cx="46621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325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6C1C89-F316-1527-F5E4-A02D2E4E2D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FOM-FOM Coupling: Differing time integrators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6C1C89-F316-1527-F5E4-A02D2E4E2D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61" t="-2173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B4203-4857-1809-BBED-3067C9F9E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02" y="929997"/>
            <a:ext cx="4529731" cy="3397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1434E-0A55-17B3-C0B3-BF51EA852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29997"/>
            <a:ext cx="4529731" cy="3397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248174" y="5042525"/>
                <a:ext cx="9294611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Introducing a different time 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has not introduced artifacts and produces visually identical 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still only requires 2 Schwarz iterations per global time step </a:t>
                </a:r>
                <a:endParaRPr lang="en-US" b="1" dirty="0">
                  <a:highlight>
                    <a:srgbClr val="FFFF00"/>
                  </a:highligh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74" y="5042525"/>
                <a:ext cx="9294611" cy="1477328"/>
              </a:xfrm>
              <a:prstGeom prst="rect">
                <a:avLst/>
              </a:prstGeom>
              <a:blipFill>
                <a:blip r:embed="rId5"/>
                <a:stretch>
                  <a:fillRect l="-409" t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D8105C84-D891-91C5-9E18-3AAFA3FD3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02" y="929998"/>
            <a:ext cx="4529731" cy="33972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06AF55-59A0-8CAC-4670-D33B3C2AA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20751"/>
            <a:ext cx="4529731" cy="33972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775543-02B6-77F4-BF85-7A2F4BA4D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02" y="920751"/>
            <a:ext cx="4529730" cy="3397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7AE81F-4499-D265-98CD-173CF49751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3852" y="917118"/>
            <a:ext cx="4529731" cy="3397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635A-D8B7-C7C4-B1B8-19992E8BD6B1}"/>
                  </a:ext>
                </a:extLst>
              </p:cNvPr>
              <p:cNvSpPr txBox="1"/>
              <p:nvPr/>
            </p:nvSpPr>
            <p:spPr>
              <a:xfrm>
                <a:off x="1566269" y="4108759"/>
                <a:ext cx="89648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Figures above: Two-subdomain implicit-explicit overlapping coupling in x-axis [0, 70] U [30, 100],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4.3, 0.021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=0.05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=0.005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4,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635A-D8B7-C7C4-B1B8-19992E8BD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69" y="4108759"/>
                <a:ext cx="8964838" cy="646331"/>
              </a:xfrm>
              <a:prstGeom prst="rect">
                <a:avLst/>
              </a:prstGeom>
              <a:blipFill>
                <a:blip r:embed="rId10"/>
                <a:stretch>
                  <a:fillRect l="-544" t="-5660" r="-122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6041F7C-93A9-6F06-10BD-DFE57144BD83}"/>
              </a:ext>
            </a:extLst>
          </p:cNvPr>
          <p:cNvGrpSpPr/>
          <p:nvPr/>
        </p:nvGrpSpPr>
        <p:grpSpPr>
          <a:xfrm>
            <a:off x="10659021" y="1558343"/>
            <a:ext cx="1029528" cy="676280"/>
            <a:chOff x="10659021" y="1558343"/>
            <a:chExt cx="1029528" cy="67628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F72151-B3C8-25F0-BD27-30CC8B0FEC39}"/>
                </a:ext>
              </a:extLst>
            </p:cNvPr>
            <p:cNvCxnSpPr/>
            <p:nvPr/>
          </p:nvCxnSpPr>
          <p:spPr>
            <a:xfrm>
              <a:off x="10659021" y="1751527"/>
              <a:ext cx="565922" cy="0"/>
            </a:xfrm>
            <a:prstGeom prst="line">
              <a:avLst/>
            </a:prstGeom>
            <a:ln w="25400">
              <a:solidFill>
                <a:srgbClr val="126F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366EFC6-ECBA-6D58-27D6-BF3BACF05959}"/>
                </a:ext>
              </a:extLst>
            </p:cNvPr>
            <p:cNvCxnSpPr/>
            <p:nvPr/>
          </p:nvCxnSpPr>
          <p:spPr>
            <a:xfrm>
              <a:off x="10659021" y="2058473"/>
              <a:ext cx="565922" cy="0"/>
            </a:xfrm>
            <a:prstGeom prst="line">
              <a:avLst/>
            </a:prstGeom>
            <a:ln w="25400">
              <a:solidFill>
                <a:srgbClr val="FF80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3FABD2D-F94A-A372-C623-5F3B1D8C60A7}"/>
                    </a:ext>
                  </a:extLst>
                </p:cNvPr>
                <p:cNvSpPr txBox="1"/>
                <p:nvPr/>
              </p:nvSpPr>
              <p:spPr>
                <a:xfrm>
                  <a:off x="11222330" y="1558343"/>
                  <a:ext cx="4662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3FABD2D-F94A-A372-C623-5F3B1D8C60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2330" y="1558343"/>
                  <a:ext cx="46621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6FC0189-4DEB-5A78-0C75-26CEFF11F45E}"/>
                    </a:ext>
                  </a:extLst>
                </p:cNvPr>
                <p:cNvSpPr txBox="1"/>
                <p:nvPr/>
              </p:nvSpPr>
              <p:spPr>
                <a:xfrm>
                  <a:off x="11220182" y="1865291"/>
                  <a:ext cx="4662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6FC0189-4DEB-5A78-0C75-26CEFF11F4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0182" y="1865291"/>
                  <a:ext cx="46621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39613" y="5147655"/>
                  <a:ext cx="785330" cy="1256819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613" y="5147655"/>
                  <a:ext cx="785330" cy="12568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7"/>
                  <a:ext cx="785330" cy="1256819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7"/>
                  <a:ext cx="785330" cy="125681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328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1C89-F316-1527-F5E4-A02D2E4E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FOM-FOM Coupling: &gt;2 Subdomains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B4203-4857-1809-BBED-3067C9F9E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02" y="929997"/>
            <a:ext cx="4529731" cy="3397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1434E-0A55-17B3-C0B3-BF51EA852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29997"/>
            <a:ext cx="4529731" cy="3397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248174" y="5042525"/>
                <a:ext cx="9294611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Despite a heterogeneous mixture of different subdomains coupled in multiple dimensions with different solvers, resolutions, etc. the solution is still consistent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requires 3 Schwarz iterations per global time step </a:t>
                </a:r>
                <a:endParaRPr lang="en-US" b="1" dirty="0">
                  <a:highlight>
                    <a:srgbClr val="FFFF00"/>
                  </a:highligh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74" y="5042525"/>
                <a:ext cx="9294611" cy="1477328"/>
              </a:xfrm>
              <a:prstGeom prst="rect">
                <a:avLst/>
              </a:prstGeom>
              <a:blipFill>
                <a:blip r:embed="rId6"/>
                <a:stretch>
                  <a:fillRect l="-459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D8105C84-D891-91C5-9E18-3AAFA3FD3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02" y="929998"/>
            <a:ext cx="4529731" cy="33972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06AF55-59A0-8CAC-4670-D33B3C2AA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920751"/>
            <a:ext cx="4529731" cy="33972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775543-02B6-77F4-BF85-7A2F4BA4D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202" y="920751"/>
            <a:ext cx="4529730" cy="3397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7AE81F-4499-D265-98CD-173CF49751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3852" y="917118"/>
            <a:ext cx="4529731" cy="339729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FC6BAA0-94CF-4F0E-9722-142E4D7140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7674" y="917118"/>
            <a:ext cx="4546904" cy="3410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2CF5CF-AC54-415C-8968-AEFF67FC98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88503" y="917117"/>
            <a:ext cx="4529730" cy="3397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635A-D8B7-C7C4-B1B8-19992E8BD6B1}"/>
                  </a:ext>
                </a:extLst>
              </p:cNvPr>
              <p:cNvSpPr txBox="1"/>
              <p:nvPr/>
            </p:nvSpPr>
            <p:spPr>
              <a:xfrm>
                <a:off x="1566269" y="4108759"/>
                <a:ext cx="8964838" cy="935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Figures above: Four-subdomain implicit-explicit-implicit-explicit overlapping coupling in x-axis [0, 60] U [40, 100] and y-axis [0,60] U [40, 100],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4.3, 0.021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=0.05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=0.005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4,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635A-D8B7-C7C4-B1B8-19992E8BD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69" y="4108759"/>
                <a:ext cx="8964838" cy="935513"/>
              </a:xfrm>
              <a:prstGeom prst="rect">
                <a:avLst/>
              </a:prstGeom>
              <a:blipFill>
                <a:blip r:embed="rId21"/>
                <a:stretch>
                  <a:fillRect t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D190545-BBA8-4A0E-9D02-074E3A612F00}"/>
              </a:ext>
            </a:extLst>
          </p:cNvPr>
          <p:cNvGrpSpPr/>
          <p:nvPr/>
        </p:nvGrpSpPr>
        <p:grpSpPr>
          <a:xfrm>
            <a:off x="10659021" y="1558343"/>
            <a:ext cx="1029528" cy="1358054"/>
            <a:chOff x="10659021" y="1558343"/>
            <a:chExt cx="1029528" cy="13580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6041F7C-93A9-6F06-10BD-DFE57144BD83}"/>
                </a:ext>
              </a:extLst>
            </p:cNvPr>
            <p:cNvGrpSpPr/>
            <p:nvPr/>
          </p:nvGrpSpPr>
          <p:grpSpPr>
            <a:xfrm>
              <a:off x="10659021" y="1558343"/>
              <a:ext cx="1029528" cy="676280"/>
              <a:chOff x="10659021" y="1558343"/>
              <a:chExt cx="1029528" cy="67628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EF72151-B3C8-25F0-BD27-30CC8B0FEC39}"/>
                  </a:ext>
                </a:extLst>
              </p:cNvPr>
              <p:cNvCxnSpPr/>
              <p:nvPr/>
            </p:nvCxnSpPr>
            <p:spPr>
              <a:xfrm>
                <a:off x="10659021" y="1751527"/>
                <a:ext cx="565922" cy="0"/>
              </a:xfrm>
              <a:prstGeom prst="line">
                <a:avLst/>
              </a:prstGeom>
              <a:ln w="25400">
                <a:solidFill>
                  <a:srgbClr val="126F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366EFC6-ECBA-6D58-27D6-BF3BACF05959}"/>
                  </a:ext>
                </a:extLst>
              </p:cNvPr>
              <p:cNvCxnSpPr/>
              <p:nvPr/>
            </p:nvCxnSpPr>
            <p:spPr>
              <a:xfrm>
                <a:off x="10659021" y="2058473"/>
                <a:ext cx="565922" cy="0"/>
              </a:xfrm>
              <a:prstGeom prst="line">
                <a:avLst/>
              </a:prstGeom>
              <a:ln w="25400">
                <a:solidFill>
                  <a:srgbClr val="FF80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3FABD2D-F94A-A372-C623-5F3B1D8C60A7}"/>
                      </a:ext>
                    </a:extLst>
                  </p:cNvPr>
                  <p:cNvSpPr txBox="1"/>
                  <p:nvPr/>
                </p:nvSpPr>
                <p:spPr>
                  <a:xfrm>
                    <a:off x="11222330" y="1558343"/>
                    <a:ext cx="46621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3FABD2D-F94A-A372-C623-5F3B1D8C60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22330" y="1558343"/>
                    <a:ext cx="466219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A6FC0189-4DEB-5A78-0C75-26CEFF11F4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220182" y="1865291"/>
                    <a:ext cx="46621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A6FC0189-4DEB-5A78-0C75-26CEFF11F4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20182" y="1865291"/>
                    <a:ext cx="466219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D0ECD31-AF87-4010-8F0D-4869172CBA60}"/>
                </a:ext>
              </a:extLst>
            </p:cNvPr>
            <p:cNvGrpSpPr/>
            <p:nvPr/>
          </p:nvGrpSpPr>
          <p:grpSpPr>
            <a:xfrm>
              <a:off x="10659021" y="2240117"/>
              <a:ext cx="1029528" cy="676280"/>
              <a:chOff x="10659021" y="1558343"/>
              <a:chExt cx="1029528" cy="67628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1E3E70F-5F5A-46B0-9620-BCB4C592223D}"/>
                  </a:ext>
                </a:extLst>
              </p:cNvPr>
              <p:cNvCxnSpPr/>
              <p:nvPr/>
            </p:nvCxnSpPr>
            <p:spPr>
              <a:xfrm>
                <a:off x="10659021" y="1751527"/>
                <a:ext cx="565922" cy="0"/>
              </a:xfrm>
              <a:prstGeom prst="line">
                <a:avLst/>
              </a:prstGeom>
              <a:ln w="25400">
                <a:solidFill>
                  <a:srgbClr val="63A7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6AB17B3-078A-4C5D-AA91-B76577B7E671}"/>
                  </a:ext>
                </a:extLst>
              </p:cNvPr>
              <p:cNvCxnSpPr/>
              <p:nvPr/>
            </p:nvCxnSpPr>
            <p:spPr>
              <a:xfrm>
                <a:off x="10659021" y="2058473"/>
                <a:ext cx="565922" cy="0"/>
              </a:xfrm>
              <a:prstGeom prst="line">
                <a:avLst/>
              </a:prstGeom>
              <a:ln w="25400">
                <a:solidFill>
                  <a:srgbClr val="BD4E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CCFDF87B-FF64-48E8-B8CE-E98C25E4C8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222330" y="1558343"/>
                    <a:ext cx="46621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CCFDF87B-FF64-48E8-B8CE-E98C25E4C8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22330" y="1558343"/>
                    <a:ext cx="466219" cy="3693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EAF98C70-8CAD-4997-A71F-53B6F223EDFD}"/>
                      </a:ext>
                    </a:extLst>
                  </p:cNvPr>
                  <p:cNvSpPr txBox="1"/>
                  <p:nvPr/>
                </p:nvSpPr>
                <p:spPr>
                  <a:xfrm>
                    <a:off x="11220182" y="1865291"/>
                    <a:ext cx="46621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EAF98C70-8CAD-4997-A71F-53B6F223ED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20182" y="1865291"/>
                    <a:ext cx="466219" cy="3693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855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_subdomain_hdm.mov">
            <a:hlinkClick r:id="" action="ppaction://media"/>
            <a:extLst>
              <a:ext uri="{FF2B5EF4-FFF2-40B4-BE49-F238E27FC236}">
                <a16:creationId xmlns:a16="http://schemas.microsoft.com/office/drawing/2014/main" id="{279F06B4-A1FF-79C3-7742-4EA591955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9848" y="681402"/>
            <a:ext cx="4770007" cy="3577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C1C89-F316-1527-F5E4-A02D2E4E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FOM-FOM Coupling: &gt;2 Subdomains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248174" y="5042525"/>
                <a:ext cx="9294611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Despite a heterogeneous mixture of different subdomains coupled in multiple dimensions with different solvers, resolutions, etc. the solution is still consistent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requires 3 Schwarz iterations per global time step </a:t>
                </a:r>
                <a:endParaRPr lang="en-US" b="1" dirty="0">
                  <a:highlight>
                    <a:srgbClr val="FFFF00"/>
                  </a:highligh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74" y="5042525"/>
                <a:ext cx="9294611" cy="1477328"/>
              </a:xfrm>
              <a:prstGeom prst="rect">
                <a:avLst/>
              </a:prstGeom>
              <a:blipFill>
                <a:blip r:embed="rId7"/>
                <a:stretch>
                  <a:fillRect l="-409" t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635A-D8B7-C7C4-B1B8-19992E8BD6B1}"/>
                  </a:ext>
                </a:extLst>
              </p:cNvPr>
              <p:cNvSpPr txBox="1"/>
              <p:nvPr/>
            </p:nvSpPr>
            <p:spPr>
              <a:xfrm>
                <a:off x="1566269" y="4108759"/>
                <a:ext cx="8964838" cy="935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Figures above: Four-subdomain implicit-implicit-implicit-implicit overlapping coupling in x-axis [0, 60] U [40, 100] and y-axis [0,60] U [40, 100],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4.3, 0.021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=0.05, 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4,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635A-D8B7-C7C4-B1B8-19992E8BD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69" y="4108759"/>
                <a:ext cx="8964838" cy="935513"/>
              </a:xfrm>
              <a:prstGeom prst="rect">
                <a:avLst/>
              </a:prstGeom>
              <a:blipFill>
                <a:blip r:embed="rId19"/>
                <a:stretch>
                  <a:fillRect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5">
                <a:extLst>
                  <a:ext uri="{FF2B5EF4-FFF2-40B4-BE49-F238E27FC236}">
                    <a16:creationId xmlns:a16="http://schemas.microsoft.com/office/drawing/2014/main" id="{1456B14C-E360-09F0-5D91-AD095459A9F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92467" y="1136158"/>
              <a:ext cx="4473759" cy="2613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1253">
                      <a:extLst>
                        <a:ext uri="{9D8B030D-6E8A-4147-A177-3AD203B41FA5}">
                          <a16:colId xmlns:a16="http://schemas.microsoft.com/office/drawing/2014/main" val="4237807993"/>
                        </a:ext>
                      </a:extLst>
                    </a:gridCol>
                    <a:gridCol w="1491253">
                      <a:extLst>
                        <a:ext uri="{9D8B030D-6E8A-4147-A177-3AD203B41FA5}">
                          <a16:colId xmlns:a16="http://schemas.microsoft.com/office/drawing/2014/main" val="3508530770"/>
                        </a:ext>
                      </a:extLst>
                    </a:gridCol>
                    <a:gridCol w="1491253">
                      <a:extLst>
                        <a:ext uri="{9D8B030D-6E8A-4147-A177-3AD203B41FA5}">
                          <a16:colId xmlns:a16="http://schemas.microsoft.com/office/drawing/2014/main" val="1110199150"/>
                        </a:ext>
                      </a:extLst>
                    </a:gridCol>
                  </a:tblGrid>
                  <a:tr h="7738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Subdomain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Wall Clock Time (s)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(s)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8322859"/>
                      </a:ext>
                    </a:extLst>
                  </a:tr>
                  <a:tr h="3770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Monolithic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8390944"/>
                      </a:ext>
                    </a:extLst>
                  </a:tr>
                  <a:tr h="306937">
                    <a:tc>
                      <a:txBody>
                        <a:bodyPr/>
                        <a:lstStyle/>
                        <a:p>
                          <a:pPr marL="0" marR="0" lvl="0" indent="0" algn="l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75</a:t>
                          </a:r>
                        </a:p>
                      </a:txBody>
                      <a:tcPr/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8244174"/>
                      </a:ext>
                    </a:extLst>
                  </a:tr>
                  <a:tr h="306937">
                    <a:tc>
                      <a:txBody>
                        <a:bodyPr/>
                        <a:lstStyle/>
                        <a:p>
                          <a:pPr marL="0" marR="0" lvl="0" indent="0" algn="l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62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3701950"/>
                      </a:ext>
                    </a:extLst>
                  </a:tr>
                  <a:tr h="306937">
                    <a:tc>
                      <a:txBody>
                        <a:bodyPr/>
                        <a:lstStyle/>
                        <a:p>
                          <a:pPr marL="0" marR="0" lvl="0" indent="0" algn="l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62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1007781"/>
                      </a:ext>
                    </a:extLst>
                  </a:tr>
                  <a:tr h="306937">
                    <a:tc>
                      <a:txBody>
                        <a:bodyPr/>
                        <a:lstStyle/>
                        <a:p>
                          <a:pPr marL="0" marR="0" lvl="0" indent="0" algn="l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77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54353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5">
                <a:extLst>
                  <a:ext uri="{FF2B5EF4-FFF2-40B4-BE49-F238E27FC236}">
                    <a16:creationId xmlns:a16="http://schemas.microsoft.com/office/drawing/2014/main" id="{1456B14C-E360-09F0-5D91-AD095459A9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9646939"/>
                  </p:ext>
                </p:extLst>
              </p:nvPr>
            </p:nvGraphicFramePr>
            <p:xfrm>
              <a:off x="792467" y="1136158"/>
              <a:ext cx="4473759" cy="2613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1253">
                      <a:extLst>
                        <a:ext uri="{9D8B030D-6E8A-4147-A177-3AD203B41FA5}">
                          <a16:colId xmlns:a16="http://schemas.microsoft.com/office/drawing/2014/main" val="4237807993"/>
                        </a:ext>
                      </a:extLst>
                    </a:gridCol>
                    <a:gridCol w="1491253">
                      <a:extLst>
                        <a:ext uri="{9D8B030D-6E8A-4147-A177-3AD203B41FA5}">
                          <a16:colId xmlns:a16="http://schemas.microsoft.com/office/drawing/2014/main" val="3508530770"/>
                        </a:ext>
                      </a:extLst>
                    </a:gridCol>
                    <a:gridCol w="1491253">
                      <a:extLst>
                        <a:ext uri="{9D8B030D-6E8A-4147-A177-3AD203B41FA5}">
                          <a16:colId xmlns:a16="http://schemas.microsoft.com/office/drawing/2014/main" val="1110199150"/>
                        </a:ext>
                      </a:extLst>
                    </a:gridCol>
                  </a:tblGrid>
                  <a:tr h="7738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Subdomain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Wall Clock Time (s)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(s)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8322859"/>
                      </a:ext>
                    </a:extLst>
                  </a:tr>
                  <a:tr h="3770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Monolithic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839094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0"/>
                          <a:stretch>
                            <a:fillRect l="-847" t="-317241" r="-201695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75</a:t>
                          </a:r>
                        </a:p>
                      </a:txBody>
                      <a:tcPr/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824417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0"/>
                          <a:stretch>
                            <a:fillRect l="-847" t="-417241" r="-201695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62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370195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0"/>
                          <a:stretch>
                            <a:fillRect l="-847" t="-517241" r="-201695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62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1007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0"/>
                          <a:stretch>
                            <a:fillRect l="-847" t="-617241" r="-20169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77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543537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BCDCDA6-4B72-D03A-9541-2D7F6ABE10CB}"/>
              </a:ext>
            </a:extLst>
          </p:cNvPr>
          <p:cNvGrpSpPr/>
          <p:nvPr/>
        </p:nvGrpSpPr>
        <p:grpSpPr>
          <a:xfrm>
            <a:off x="10772862" y="1581273"/>
            <a:ext cx="1252502" cy="1727427"/>
            <a:chOff x="9275810" y="1215881"/>
            <a:chExt cx="1252502" cy="17274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90C299-C4BE-2F13-A01F-A4BC0646D718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15FF372-EA0C-F473-A2A4-F4DFC04292FA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FF04D6F-65E1-BE64-5866-484475FF688F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EC93069D-C2DF-832F-20F5-1D46536BD0D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33FABD2D-F94A-A372-C623-5F3B1D8C60A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88A89038-8ED6-4446-9986-15508B2EB9B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A6FC0189-4DEB-5A78-0C75-26CEFF1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5C95EA6-59CB-4E4A-AA12-2FE47F091732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F7A72CD4-6AD8-CD8A-C596-73DDE0EEB2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CCFDF87B-FF64-48E8-B8CE-E98C25E4C8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FDE7A722-19A8-AB16-203E-74133C73839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AF98C70-8CAD-4997-A71F-53B6F223EDF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1C7C44E-F8FF-82C6-B424-785175275BBA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E7DB97-5213-B5A3-954F-13C01A6B7A8B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D1044D-CA3C-0F2F-F425-0DBD5B06553F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0F4580F-AC5E-43BD-0AC7-70BE30835EEC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9E23C54-F541-5F90-B96D-C73689A9E071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29B81E-8975-3D20-5143-CC0637E283C7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79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1D Dynamic Wave Propagation in </a:t>
            </a:r>
            <a:r>
              <a:rPr lang="en-US" sz="2400" dirty="0" err="1"/>
              <a:t>Hyperelastic</a:t>
            </a:r>
            <a:r>
              <a:rPr lang="en-US" sz="2400" dirty="0"/>
              <a:t> Bar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35873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70</a:t>
            </a:fld>
            <a:endParaRPr lang="en-US" dirty="0"/>
          </a:p>
        </p:txBody>
      </p:sp>
      <p:pic>
        <p:nvPicPr>
          <p:cNvPr id="6" name="4_subdomain_hrom_fom.mov">
            <a:hlinkClick r:id="" action="ppaction://media"/>
            <a:extLst>
              <a:ext uri="{FF2B5EF4-FFF2-40B4-BE49-F238E27FC236}">
                <a16:creationId xmlns:a16="http://schemas.microsoft.com/office/drawing/2014/main" id="{7C509D07-1E52-4701-3ECB-7B5D9809C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600" y="802777"/>
            <a:ext cx="4562603" cy="3421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BC6154-7455-ED7F-B4EB-656B2F6242D5}"/>
                  </a:ext>
                </a:extLst>
              </p:cNvPr>
              <p:cNvSpPr txBox="1"/>
              <p:nvPr/>
            </p:nvSpPr>
            <p:spPr>
              <a:xfrm>
                <a:off x="285492" y="5582867"/>
                <a:ext cx="9294611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have </a:t>
                </a:r>
                <a:r>
                  <a:rPr lang="en-US" b="1" dirty="0"/>
                  <a:t>computational gain </a:t>
                </a:r>
                <a:r>
                  <a:rPr lang="en-US" dirty="0"/>
                  <a:t>even when choosing the “worst” subdomain for HROM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 speedup over single-domain FOM (wall clock time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124 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Mitigation: </a:t>
                </a:r>
                <a:r>
                  <a:rPr lang="en-US" dirty="0"/>
                  <a:t>additive Schwarz, which admits more parallelism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BC6154-7455-ED7F-B4EB-656B2F62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92" y="5582867"/>
                <a:ext cx="9294611" cy="1046440"/>
              </a:xfrm>
              <a:prstGeom prst="rect">
                <a:avLst/>
              </a:prstGeom>
              <a:blipFill>
                <a:blip r:embed="rId6"/>
                <a:stretch>
                  <a:fillRect l="-459" t="-4094" b="-8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61F98FBB-4F28-6AA9-2406-D02C70E9000C}"/>
              </a:ext>
            </a:extLst>
          </p:cNvPr>
          <p:cNvGrpSpPr/>
          <p:nvPr/>
        </p:nvGrpSpPr>
        <p:grpSpPr>
          <a:xfrm>
            <a:off x="5319946" y="1593881"/>
            <a:ext cx="1252502" cy="1727427"/>
            <a:chOff x="9275810" y="1215881"/>
            <a:chExt cx="1252502" cy="172742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523E59B-74BF-7470-F5BA-9D9E08816CEA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F21FF916-6567-110C-C68D-E5BCD5401A3D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7ACD0389-3883-15CA-2E1A-106A2FAA28A9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6DEAC4AF-3793-3F98-660E-5B1FA7092F6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33FABD2D-F94A-A372-C623-5F3B1D8C60A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578C556B-4615-43A0-A323-C274FAB335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A6FC0189-4DEB-5A78-0C75-26CEFF1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478C4282-B386-8D01-A93B-EAB00A5FE9D1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E6936E84-9E27-450C-0D84-08C494CB87F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CCFDF87B-FF64-48E8-B8CE-E98C25E4C8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A9681277-660F-6115-C42F-EE14003DB12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AF98C70-8CAD-4997-A71F-53B6F223EDF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209535D-2B2E-93E3-4AA1-0A11EBACBACC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997548B-5A0D-66D7-412D-172C376878AC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587D136-43A8-4469-25C0-07B026F773D4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6652BCD-1084-F4A2-42D3-EC62E1DC8F46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C1E3A8A-F9C6-1701-FBB1-198713416B81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BBC976D-4B7D-7E87-6F31-70BEEDBA2009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2557F0FE-E10A-DF1B-A1CB-4C32F09F61E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9783" y="4129409"/>
              <a:ext cx="8995383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4417">
                      <a:extLst>
                        <a:ext uri="{9D8B030D-6E8A-4147-A177-3AD203B41FA5}">
                          <a16:colId xmlns:a16="http://schemas.microsoft.com/office/drawing/2014/main" val="1279128028"/>
                        </a:ext>
                      </a:extLst>
                    </a:gridCol>
                    <a:gridCol w="492444">
                      <a:extLst>
                        <a:ext uri="{9D8B030D-6E8A-4147-A177-3AD203B41FA5}">
                          <a16:colId xmlns:a16="http://schemas.microsoft.com/office/drawing/2014/main" val="1003027196"/>
                        </a:ext>
                      </a:extLst>
                    </a:gridCol>
                    <a:gridCol w="1112583">
                      <a:extLst>
                        <a:ext uri="{9D8B030D-6E8A-4147-A177-3AD203B41FA5}">
                          <a16:colId xmlns:a16="http://schemas.microsoft.com/office/drawing/2014/main" val="4271831606"/>
                        </a:ext>
                      </a:extLst>
                    </a:gridCol>
                    <a:gridCol w="2730044">
                      <a:extLst>
                        <a:ext uri="{9D8B030D-6E8A-4147-A177-3AD203B41FA5}">
                          <a16:colId xmlns:a16="http://schemas.microsoft.com/office/drawing/2014/main" val="1525997823"/>
                        </a:ext>
                      </a:extLst>
                    </a:gridCol>
                    <a:gridCol w="2454639">
                      <a:extLst>
                        <a:ext uri="{9D8B030D-6E8A-4147-A177-3AD203B41FA5}">
                          <a16:colId xmlns:a16="http://schemas.microsoft.com/office/drawing/2014/main" val="3610967056"/>
                        </a:ext>
                      </a:extLst>
                    </a:gridCol>
                    <a:gridCol w="1151256">
                      <a:extLst>
                        <a:ext uri="{9D8B030D-6E8A-4147-A177-3AD203B41FA5}">
                          <a16:colId xmlns:a16="http://schemas.microsoft.com/office/drawing/2014/main" val="38996221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Domain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SE</m:t>
                                </m:r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(%)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HROM-FOM-FOM-FOM Wall Clock Time (s)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FOM-FOM-FOM-FOM Wall Clock Time 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Speedup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18646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2.3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3028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0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0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276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3157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2557F0FE-E10A-DF1B-A1CB-4C32F09F61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9663374"/>
                  </p:ext>
                </p:extLst>
              </p:nvPr>
            </p:nvGraphicFramePr>
            <p:xfrm>
              <a:off x="399783" y="4129409"/>
              <a:ext cx="8995383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4417">
                      <a:extLst>
                        <a:ext uri="{9D8B030D-6E8A-4147-A177-3AD203B41FA5}">
                          <a16:colId xmlns:a16="http://schemas.microsoft.com/office/drawing/2014/main" val="1279128028"/>
                        </a:ext>
                      </a:extLst>
                    </a:gridCol>
                    <a:gridCol w="492444">
                      <a:extLst>
                        <a:ext uri="{9D8B030D-6E8A-4147-A177-3AD203B41FA5}">
                          <a16:colId xmlns:a16="http://schemas.microsoft.com/office/drawing/2014/main" val="1003027196"/>
                        </a:ext>
                      </a:extLst>
                    </a:gridCol>
                    <a:gridCol w="1112583">
                      <a:extLst>
                        <a:ext uri="{9D8B030D-6E8A-4147-A177-3AD203B41FA5}">
                          <a16:colId xmlns:a16="http://schemas.microsoft.com/office/drawing/2014/main" val="4271831606"/>
                        </a:ext>
                      </a:extLst>
                    </a:gridCol>
                    <a:gridCol w="2730044">
                      <a:extLst>
                        <a:ext uri="{9D8B030D-6E8A-4147-A177-3AD203B41FA5}">
                          <a16:colId xmlns:a16="http://schemas.microsoft.com/office/drawing/2014/main" val="1525997823"/>
                        </a:ext>
                      </a:extLst>
                    </a:gridCol>
                    <a:gridCol w="2454639">
                      <a:extLst>
                        <a:ext uri="{9D8B030D-6E8A-4147-A177-3AD203B41FA5}">
                          <a16:colId xmlns:a16="http://schemas.microsoft.com/office/drawing/2014/main" val="3610967056"/>
                        </a:ext>
                      </a:extLst>
                    </a:gridCol>
                    <a:gridCol w="1151256">
                      <a:extLst>
                        <a:ext uri="{9D8B030D-6E8A-4147-A177-3AD203B41FA5}">
                          <a16:colId xmlns:a16="http://schemas.microsoft.com/office/drawing/2014/main" val="389962216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Domain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14815" t="-2353" r="-1514815" b="-1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139344" t="-2353" r="-570492" b="-1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HROM-FOM-FOM-FOM Wall Clock Time (s)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FOM-FOM-FOM-FOM Wall Clock Time 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Speedup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186460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78" t="-170588" r="-756069" b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2.3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3028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214815" t="-276000" r="-1514815" b="-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139344" t="-276000" r="-570492" b="-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276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31577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818615B9-4D57-45B2-9343-09AF1BD175AE}"/>
              </a:ext>
            </a:extLst>
          </p:cNvPr>
          <p:cNvGrpSpPr/>
          <p:nvPr/>
        </p:nvGrpSpPr>
        <p:grpSpPr>
          <a:xfrm>
            <a:off x="9930424" y="4284957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5316AC-7FB4-4A63-8997-2B8B5165979D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C719FCE-FD96-4360-928F-F12578B98DB7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87C84D59-8FDF-4ACA-93D1-19F91D844D4D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1811E00-CA0A-4C30-9705-BACD54E95118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F2CEC4-6D33-4F98-8C81-C53A5E4C8A2A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1B8A33B-D955-4C00-A01F-96A769317D6E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D4C26E4-33C0-44CB-BD8B-A82E2A81B606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547D8B7-5A0F-4059-A2E2-BF63A789D3A4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E5993E1-0B95-4936-A7E7-DCDD5BB31D38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EB7F8705-9B54-42C4-B348-F64C34D14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23A1DCEB-8594-4145-A9CD-1C37026A334F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1C43AB2-5A57-40A9-82DC-CAEA94F573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D0548D9-0C5C-4CD6-8C6A-A6F1684DD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2D4D1A3-1EEC-4CDB-932D-0A7461D6ED19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7698A0C-22F9-4A20-8118-311DFD36E66F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F446CE1-CE26-47B2-8760-0840E2E33411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25B2EE5-8DC1-436D-902F-A241DDB0ACF1}"/>
                  </a:ext>
                </a:extLst>
              </p:cNvPr>
              <p:cNvSpPr/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25B2EE5-8DC1-436D-902F-A241DDB0AC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1A1CC59-6A01-4858-A769-0F22764F3A85}"/>
                  </a:ext>
                </a:extLst>
              </p:cNvPr>
              <p:cNvSpPr/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1A1CC59-6A01-4858-A769-0F22764F3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E069F88-DF68-447E-BEAD-4785AB2B4E60}"/>
              </a:ext>
            </a:extLst>
          </p:cNvPr>
          <p:cNvGrpSpPr/>
          <p:nvPr/>
        </p:nvGrpSpPr>
        <p:grpSpPr>
          <a:xfrm>
            <a:off x="6964085" y="565895"/>
            <a:ext cx="4572000" cy="3368422"/>
            <a:chOff x="5508476" y="1040973"/>
            <a:chExt cx="4572000" cy="3368422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6089DF2-E7B9-4D2C-95B2-B1B704BD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t="9598"/>
            <a:stretch/>
          </p:blipFill>
          <p:spPr>
            <a:xfrm>
              <a:off x="5508476" y="1040973"/>
              <a:ext cx="4572000" cy="30998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22121A0-28FF-4719-A052-B9AD1AA18638}"/>
                    </a:ext>
                  </a:extLst>
                </p:cNvPr>
                <p:cNvSpPr txBox="1"/>
                <p:nvPr/>
              </p:nvSpPr>
              <p:spPr>
                <a:xfrm>
                  <a:off x="5718766" y="4040063"/>
                  <a:ext cx="42765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i="1" dirty="0"/>
                    <a:t>= 4,346 (19%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22121A0-28FF-4719-A052-B9AD1AA18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766" y="4040063"/>
                  <a:ext cx="4276592" cy="369332"/>
                </a:xfrm>
                <a:prstGeom prst="rect">
                  <a:avLst/>
                </a:prstGeom>
                <a:blipFill>
                  <a:blip r:embed="rId30"/>
                  <a:stretch>
                    <a:fillRect t="-116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84DC435-5DDB-4114-8E6E-97C7075AEA09}"/>
              </a:ext>
            </a:extLst>
          </p:cNvPr>
          <p:cNvCxnSpPr>
            <a:cxnSpLocks/>
          </p:cNvCxnSpPr>
          <p:nvPr/>
        </p:nvCxnSpPr>
        <p:spPr>
          <a:xfrm flipH="1" flipV="1">
            <a:off x="8016141" y="3308470"/>
            <a:ext cx="2320947" cy="2084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1C5DC34-559B-439D-BD01-833F03C0A2CA}"/>
              </a:ext>
            </a:extLst>
          </p:cNvPr>
          <p:cNvCxnSpPr>
            <a:cxnSpLocks/>
          </p:cNvCxnSpPr>
          <p:nvPr/>
        </p:nvCxnSpPr>
        <p:spPr>
          <a:xfrm flipH="1" flipV="1">
            <a:off x="10514278" y="814389"/>
            <a:ext cx="609254" cy="3856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15FBAE75-D084-4084-9ED9-13C78BBC26FB}"/>
              </a:ext>
            </a:extLst>
          </p:cNvPr>
          <p:cNvSpPr txBox="1">
            <a:spLocks/>
          </p:cNvSpPr>
          <p:nvPr/>
        </p:nvSpPr>
        <p:spPr>
          <a:xfrm>
            <a:off x="843059" y="26808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HROM-FOM-FOM-FOM Coupling</a:t>
            </a:r>
          </a:p>
        </p:txBody>
      </p:sp>
    </p:spTree>
    <p:extLst>
      <p:ext uri="{BB962C8B-B14F-4D97-AF65-F5344CB8AC3E}">
        <p14:creationId xmlns:p14="http://schemas.microsoft.com/office/powerpoint/2010/main" val="10487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rom_fom_fom_fom_f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429" y="495453"/>
            <a:ext cx="5194064" cy="38955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71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9930424" y="4284957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0A7D8BFB-D8DE-779E-9B44-2117970CA670}"/>
              </a:ext>
            </a:extLst>
          </p:cNvPr>
          <p:cNvGrpSpPr/>
          <p:nvPr/>
        </p:nvGrpSpPr>
        <p:grpSpPr>
          <a:xfrm>
            <a:off x="6964085" y="565895"/>
            <a:ext cx="4572000" cy="3368422"/>
            <a:chOff x="5508476" y="1040973"/>
            <a:chExt cx="4572000" cy="3368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0BE099-AE53-20B2-02AD-B634E1D04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9598"/>
            <a:stretch/>
          </p:blipFill>
          <p:spPr>
            <a:xfrm>
              <a:off x="5508476" y="1040973"/>
              <a:ext cx="4572000" cy="30998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6BC510E-084B-4586-CB8D-5BA439FE90CB}"/>
                    </a:ext>
                  </a:extLst>
                </p:cNvPr>
                <p:cNvSpPr txBox="1"/>
                <p:nvPr/>
              </p:nvSpPr>
              <p:spPr>
                <a:xfrm>
                  <a:off x="5718766" y="4040063"/>
                  <a:ext cx="42765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i="1" dirty="0"/>
                    <a:t>= 4,346 (19%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6BC510E-084B-4586-CB8D-5BA439FE90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766" y="4040063"/>
                  <a:ext cx="4276592" cy="369332"/>
                </a:xfrm>
                <a:prstGeom prst="rect">
                  <a:avLst/>
                </a:prstGeom>
                <a:blipFill>
                  <a:blip r:embed="rId21"/>
                  <a:stretch>
                    <a:fillRect t="-116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344C68-5A02-D3A0-829A-391CC0D9ED39}"/>
              </a:ext>
            </a:extLst>
          </p:cNvPr>
          <p:cNvCxnSpPr>
            <a:cxnSpLocks/>
          </p:cNvCxnSpPr>
          <p:nvPr/>
        </p:nvCxnSpPr>
        <p:spPr>
          <a:xfrm flipH="1" flipV="1">
            <a:off x="8016141" y="3308470"/>
            <a:ext cx="2320947" cy="2084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900D53-7DAE-CA82-874F-AC8CEEDD6634}"/>
              </a:ext>
            </a:extLst>
          </p:cNvPr>
          <p:cNvCxnSpPr>
            <a:cxnSpLocks/>
          </p:cNvCxnSpPr>
          <p:nvPr/>
        </p:nvCxnSpPr>
        <p:spPr>
          <a:xfrm flipH="1" flipV="1">
            <a:off x="10514278" y="814389"/>
            <a:ext cx="609254" cy="3856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5485C6D-64A4-41E8-8125-7E97BF1B7B97}"/>
              </a:ext>
            </a:extLst>
          </p:cNvPr>
          <p:cNvSpPr txBox="1"/>
          <p:nvPr/>
        </p:nvSpPr>
        <p:spPr>
          <a:xfrm>
            <a:off x="1327354" y="6247689"/>
            <a:ext cx="7098001" cy="400110"/>
          </a:xfrm>
          <a:prstGeom prst="rect">
            <a:avLst/>
          </a:prstGeom>
          <a:solidFill>
            <a:srgbClr val="D1F0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Spurious oscillations </a:t>
            </a:r>
            <a:r>
              <a:rPr lang="en-US" sz="2000" i="1" dirty="0"/>
              <a:t>do not </a:t>
            </a:r>
            <a:r>
              <a:rPr lang="en-US" sz="2000" dirty="0"/>
              <a:t>impact Schwarz coupling.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64951" y="4228523"/>
                <a:ext cx="9506664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HROM is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retains </a:t>
                </a:r>
                <a:r>
                  <a:rPr lang="en-US" b="1" dirty="0"/>
                  <a:t>95% of snapshot energy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57 </a:t>
                </a:r>
                <a:r>
                  <a:rPr lang="en-US" dirty="0"/>
                  <a:t>modes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HROM assignment is </a:t>
                </a:r>
                <a:r>
                  <a:rPr lang="en-US" b="1" dirty="0"/>
                  <a:t>“worst-case-scenario”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Reduced mesh</a:t>
                </a:r>
                <a:r>
                  <a:rPr lang="en-US" dirty="0"/>
                  <a:t> trained only using a single parameter instance of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effectLst/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/>
                      <m:t>[4.25, 0.0225]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3 Schwarz iterations </a:t>
                </a:r>
                <a:r>
                  <a:rPr lang="en-US" dirty="0"/>
                  <a:t>per controller time-step.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Some</a:t>
                </a:r>
                <a:r>
                  <a:rPr lang="en-US" b="1" dirty="0" smtClean="0"/>
                  <a:t> spurious </a:t>
                </a:r>
                <a:r>
                  <a:rPr lang="en-US" b="1" dirty="0"/>
                  <a:t>oscillations </a:t>
                </a:r>
                <a:r>
                  <a:rPr lang="en-US" dirty="0"/>
                  <a:t>in first/last time steps due to </a:t>
                </a:r>
                <a:r>
                  <a:rPr lang="en-US" b="1" dirty="0"/>
                  <a:t>under-resolved 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4228523"/>
                <a:ext cx="9506664" cy="2154436"/>
              </a:xfrm>
              <a:prstGeom prst="rect">
                <a:avLst/>
              </a:prstGeom>
              <a:blipFill>
                <a:blip r:embed="rId22"/>
                <a:stretch>
                  <a:fillRect l="-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2E47874-745D-49B3-8858-58851BCBB078}"/>
              </a:ext>
            </a:extLst>
          </p:cNvPr>
          <p:cNvGrpSpPr/>
          <p:nvPr/>
        </p:nvGrpSpPr>
        <p:grpSpPr>
          <a:xfrm>
            <a:off x="6189741" y="1500623"/>
            <a:ext cx="1252502" cy="1727427"/>
            <a:chOff x="9275810" y="1215881"/>
            <a:chExt cx="1252502" cy="172742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AAA78CF-BDE7-47B2-807A-A35DE466AE6D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094707-9086-44E1-8437-CB252E076C0A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626BD54-03F2-4614-BC1D-E8018304832E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BC830297-8022-4B78-B456-80E84E3E4F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33FABD2D-F94A-A372-C623-5F3B1D8C60A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B434C9C5-2AF2-4217-9421-CBB4C5BC02E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A6FC0189-4DEB-5A78-0C75-26CEFF1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B7B59E8-A2CB-443E-BF54-7E24EA952DEB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15009B58-73E9-4AC5-842B-AD43000342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CCFDF87B-FF64-48E8-B8CE-E98C25E4C8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51030E3-4D48-4022-8D92-32F56CD5ED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AF98C70-8CAD-4997-A71F-53B6F223EDF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172EE23-AA7D-41D8-A210-E1EC420D08D3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EC65269-2043-4CB9-A304-86595506D90C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921970-DB69-4DB5-B37F-2D3B97639B81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A46EA2-4C21-4B5E-95F3-3C67C1ABC7BC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32BB931-BE75-49BC-ABCB-EEF1F4F815AF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2D45C7-E0AA-4E39-B393-03DDBC449F6D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400CD911-1C0B-444A-B984-09C079CBAD99}"/>
              </a:ext>
            </a:extLst>
          </p:cNvPr>
          <p:cNvSpPr txBox="1">
            <a:spLocks/>
          </p:cNvSpPr>
          <p:nvPr/>
        </p:nvSpPr>
        <p:spPr>
          <a:xfrm>
            <a:off x="843059" y="268084"/>
            <a:ext cx="6907039" cy="4552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HROM-FOM-FOM-FOM Coupling</a:t>
            </a:r>
          </a:p>
        </p:txBody>
      </p:sp>
    </p:spTree>
    <p:extLst>
      <p:ext uri="{BB962C8B-B14F-4D97-AF65-F5344CB8AC3E}">
        <p14:creationId xmlns:p14="http://schemas.microsoft.com/office/powerpoint/2010/main" val="330238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Summary</a:t>
            </a: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2ADAF-9E8D-436D-AC4A-9F50CC23F619}"/>
              </a:ext>
            </a:extLst>
          </p:cNvPr>
          <p:cNvSpPr txBox="1"/>
          <p:nvPr/>
        </p:nvSpPr>
        <p:spPr>
          <a:xfrm>
            <a:off x="166254" y="1324240"/>
            <a:ext cx="1188350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 have developed an</a:t>
            </a:r>
            <a:r>
              <a:rPr lang="en-US" sz="2200" b="1" dirty="0"/>
              <a:t> iterative</a:t>
            </a:r>
            <a:r>
              <a:rPr lang="en-US" sz="2200" dirty="0"/>
              <a:t> coupling formulation based on the </a:t>
            </a:r>
            <a:r>
              <a:rPr lang="en-US" sz="2200" b="1" dirty="0"/>
              <a:t>Schwarz alternating method </a:t>
            </a:r>
            <a:r>
              <a:rPr lang="en-US" sz="2200" dirty="0"/>
              <a:t>and an </a:t>
            </a:r>
            <a:r>
              <a:rPr lang="en-US" sz="2200" b="1" dirty="0"/>
              <a:t>overlapping</a:t>
            </a:r>
            <a:r>
              <a:rPr lang="en-US" sz="2200" dirty="0"/>
              <a:t> or </a:t>
            </a:r>
            <a:r>
              <a:rPr lang="en-US" sz="2200" b="1" dirty="0"/>
              <a:t>non-overlapping DD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Numerical results show </a:t>
            </a:r>
            <a:r>
              <a:rPr lang="en-US" sz="2200" b="1" dirty="0"/>
              <a:t>promise</a:t>
            </a:r>
            <a:r>
              <a:rPr lang="en-US" sz="2200" dirty="0"/>
              <a:t> in using the proposed methods to create </a:t>
            </a:r>
            <a:r>
              <a:rPr lang="en-US" sz="2200" b="1" dirty="0"/>
              <a:t>heterogeneous coupled models</a:t>
            </a:r>
            <a:r>
              <a:rPr lang="en-US" sz="2200" dirty="0"/>
              <a:t> comprised of arbitrary combinations of </a:t>
            </a:r>
            <a:r>
              <a:rPr lang="en-US" sz="2200" b="1" dirty="0"/>
              <a:t>ROMs</a:t>
            </a:r>
            <a:r>
              <a:rPr lang="en-US" sz="2200" dirty="0"/>
              <a:t> and/or </a:t>
            </a:r>
            <a:r>
              <a:rPr lang="en-US" sz="2200" b="1" dirty="0"/>
              <a:t>FOMs</a:t>
            </a:r>
            <a:r>
              <a:rPr lang="en-US" sz="22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/>
              <a:t>Coupled models can be </a:t>
            </a:r>
            <a:r>
              <a:rPr lang="en-US" sz="2200" b="1" dirty="0"/>
              <a:t>computationally efficient </a:t>
            </a:r>
            <a:r>
              <a:rPr lang="en-US" sz="2200" dirty="0"/>
              <a:t>w.r.t analogous FOM-FOM couplings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/>
              <a:t>Coupling introduces </a:t>
            </a:r>
            <a:r>
              <a:rPr lang="en-US" sz="2200" b="1" dirty="0"/>
              <a:t>no numerical artifacts </a:t>
            </a:r>
            <a:r>
              <a:rPr lang="en-US" sz="2200" dirty="0"/>
              <a:t>into the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ea typeface="Calibri" panose="020F0502020204030204" pitchFamily="34" charset="0"/>
              </a:rPr>
              <a:t>FOM-ROM and ROM-ROM have potential to </a:t>
            </a:r>
            <a:r>
              <a:rPr lang="en-US" sz="2200" b="1" dirty="0">
                <a:ea typeface="Calibri" panose="020F0502020204030204" pitchFamily="34" charset="0"/>
              </a:rPr>
              <a:t>improve</a:t>
            </a:r>
            <a:r>
              <a:rPr lang="en-US" sz="2200" dirty="0">
                <a:ea typeface="Calibri" panose="020F0502020204030204" pitchFamily="34" charset="0"/>
              </a:rPr>
              <a:t> the </a:t>
            </a:r>
            <a:r>
              <a:rPr lang="en-US" sz="2200" b="1" dirty="0">
                <a:effectLst/>
                <a:ea typeface="Calibri" panose="020F0502020204030204" pitchFamily="34" charset="0"/>
              </a:rPr>
              <a:t>predictive viability </a:t>
            </a:r>
            <a:r>
              <a:rPr lang="en-US" sz="2200" dirty="0">
                <a:effectLst/>
                <a:ea typeface="Calibri" panose="020F0502020204030204" pitchFamily="34" charset="0"/>
              </a:rPr>
              <a:t>of projection-based ROMs, by enabling the </a:t>
            </a:r>
            <a:r>
              <a:rPr lang="en-US" sz="2200" b="1" dirty="0">
                <a:effectLst/>
                <a:ea typeface="Calibri" panose="020F0502020204030204" pitchFamily="34" charset="0"/>
              </a:rPr>
              <a:t>spatial localization of ROMs </a:t>
            </a:r>
            <a:r>
              <a:rPr lang="en-US" sz="2200" dirty="0">
                <a:effectLst/>
                <a:ea typeface="Calibri" panose="020F0502020204030204" pitchFamily="34" charset="0"/>
              </a:rPr>
              <a:t>(via DD) and the </a:t>
            </a:r>
            <a:r>
              <a:rPr lang="en-US" sz="2200" b="1" dirty="0">
                <a:effectLst/>
                <a:ea typeface="Calibri" panose="020F0502020204030204" pitchFamily="34" charset="0"/>
              </a:rPr>
              <a:t>online integration of high-fidelity information </a:t>
            </a:r>
            <a:r>
              <a:rPr lang="en-US" sz="2200" dirty="0">
                <a:effectLst/>
                <a:ea typeface="Calibri" panose="020F0502020204030204" pitchFamily="34" charset="0"/>
              </a:rPr>
              <a:t>into these models (via FOM coupling)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2072640" y="802777"/>
            <a:ext cx="7254239" cy="461665"/>
          </a:xfrm>
          <a:prstGeom prst="rect">
            <a:avLst/>
          </a:prstGeom>
          <a:solidFill>
            <a:srgbClr val="FEFD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Opinion: </a:t>
            </a:r>
            <a:r>
              <a:rPr lang="en-US" sz="2400" i="1" dirty="0"/>
              <a:t>hybrid FOM-ROM models are the future!</a:t>
            </a:r>
          </a:p>
        </p:txBody>
      </p:sp>
    </p:spTree>
    <p:extLst>
      <p:ext uri="{BB962C8B-B14F-4D97-AF65-F5344CB8AC3E}">
        <p14:creationId xmlns:p14="http://schemas.microsoft.com/office/powerpoint/2010/main" val="19090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69329"/>
            <a:ext cx="10471608" cy="570225"/>
          </a:xfrm>
        </p:spPr>
        <p:txBody>
          <a:bodyPr/>
          <a:lstStyle/>
          <a:p>
            <a:r>
              <a:rPr lang="en-US" dirty="0"/>
              <a:t>Comparison of Methods</a:t>
            </a: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2094CE-75C9-4BC4-95F0-76E2FE747EBD}"/>
              </a:ext>
            </a:extLst>
          </p:cNvPr>
          <p:cNvSpPr txBox="1"/>
          <p:nvPr/>
        </p:nvSpPr>
        <p:spPr>
          <a:xfrm>
            <a:off x="639219" y="820089"/>
            <a:ext cx="557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Alternating Schwarz-based Coupling 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4A286-9896-4085-A31F-174EEB76A51E}"/>
              </a:ext>
            </a:extLst>
          </p:cNvPr>
          <p:cNvSpPr txBox="1"/>
          <p:nvPr/>
        </p:nvSpPr>
        <p:spPr>
          <a:xfrm>
            <a:off x="5989355" y="802777"/>
            <a:ext cx="628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Lagrange Multiplier-Based Partitioned Coupling Method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FEABF-15CD-4965-AC8F-9DEBE762BE3A}"/>
              </a:ext>
            </a:extLst>
          </p:cNvPr>
          <p:cNvSpPr txBox="1"/>
          <p:nvPr/>
        </p:nvSpPr>
        <p:spPr>
          <a:xfrm>
            <a:off x="6209702" y="1269956"/>
            <a:ext cx="55704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do </a:t>
            </a:r>
            <a:r>
              <a:rPr lang="en-US" b="1" dirty="0"/>
              <a:t>FOM-FOM</a:t>
            </a:r>
            <a:r>
              <a:rPr lang="en-US" dirty="0"/>
              <a:t>, </a:t>
            </a:r>
            <a:r>
              <a:rPr lang="en-US" b="1" dirty="0"/>
              <a:t>FOM-ROM, ROM-ROM</a:t>
            </a:r>
            <a:r>
              <a:rPr lang="en-US" dirty="0"/>
              <a:t>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Non-overlapping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Monolithic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formulation requiring hybrid formulation (more intrusive but more efficient)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couple </a:t>
            </a:r>
            <a:r>
              <a:rPr lang="en-US" b="1" dirty="0"/>
              <a:t>different mesh resolutions </a:t>
            </a:r>
            <a:r>
              <a:rPr lang="en-US" dirty="0"/>
              <a:t>and </a:t>
            </a:r>
            <a:r>
              <a:rPr lang="en-US" b="1" dirty="0"/>
              <a:t>element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use </a:t>
            </a:r>
            <a:r>
              <a:rPr lang="en-US" b="1" dirty="0"/>
              <a:t>different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explicit</a:t>
            </a:r>
            <a:r>
              <a:rPr lang="en-US" b="1" dirty="0"/>
              <a:t> time-integrators </a:t>
            </a:r>
            <a:r>
              <a:rPr lang="en-US" dirty="0"/>
              <a:t>with </a:t>
            </a:r>
            <a:r>
              <a:rPr lang="en-US" b="1" dirty="0"/>
              <a:t>different time-steps </a:t>
            </a:r>
            <a:r>
              <a:rPr lang="en-US" dirty="0"/>
              <a:t>in different subdomains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Provably convergent variant requires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interface 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Parallel subdomain solves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if explicit or IMEX time-integrator is employed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Extensions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PINN/DMD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data-driven models are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not obvious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BDEA8-CEAE-4872-BA06-DA1A206D2CB2}"/>
              </a:ext>
            </a:extLst>
          </p:cNvPr>
          <p:cNvSpPr txBox="1"/>
          <p:nvPr/>
        </p:nvSpPr>
        <p:spPr>
          <a:xfrm>
            <a:off x="194629" y="1243813"/>
            <a:ext cx="55708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do </a:t>
            </a:r>
            <a:r>
              <a:rPr lang="en-US" b="1" dirty="0"/>
              <a:t>FOM-FOM</a:t>
            </a:r>
            <a:r>
              <a:rPr lang="en-US" dirty="0"/>
              <a:t>, </a:t>
            </a:r>
            <a:r>
              <a:rPr lang="en-US" b="1" dirty="0"/>
              <a:t>FOM-ROM</a:t>
            </a:r>
            <a:r>
              <a:rPr lang="en-US" dirty="0"/>
              <a:t>, </a:t>
            </a:r>
            <a:r>
              <a:rPr lang="en-US" b="1" dirty="0"/>
              <a:t>ROM-ROM</a:t>
            </a:r>
            <a:r>
              <a:rPr lang="en-US" dirty="0"/>
              <a:t>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Overlapping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non-overlapping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Iterative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formulation (less intrusive but likely requires more CPU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couple </a:t>
            </a:r>
            <a:r>
              <a:rPr lang="en-US" b="1" dirty="0"/>
              <a:t>different mesh resolutions </a:t>
            </a:r>
            <a:r>
              <a:rPr lang="en-US" dirty="0"/>
              <a:t>and </a:t>
            </a:r>
            <a:r>
              <a:rPr lang="en-US" b="1" dirty="0"/>
              <a:t>element types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use </a:t>
            </a:r>
            <a:r>
              <a:rPr lang="en-US" b="1" dirty="0"/>
              <a:t>different time-integrators </a:t>
            </a:r>
            <a:r>
              <a:rPr lang="en-US" dirty="0"/>
              <a:t>with </a:t>
            </a:r>
            <a:r>
              <a:rPr lang="en-US" b="1" dirty="0"/>
              <a:t>different time-steps </a:t>
            </a:r>
            <a:r>
              <a:rPr lang="en-US" dirty="0"/>
              <a:t>in different subdomains</a:t>
            </a:r>
          </a:p>
          <a:p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 interface bases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Sequential subdomain solves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in multiplicative Schwarz variant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Parallel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subdomain solves possible with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additive Schwarz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variant (not shown)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Extensible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straightforward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way to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PINN/DMD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data-driven model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8CB716-A265-46BF-BEB1-0BE6D019A9C4}"/>
              </a:ext>
            </a:extLst>
          </p:cNvPr>
          <p:cNvCxnSpPr>
            <a:cxnSpLocks/>
          </p:cNvCxnSpPr>
          <p:nvPr/>
        </p:nvCxnSpPr>
        <p:spPr>
          <a:xfrm>
            <a:off x="5824100" y="760621"/>
            <a:ext cx="0" cy="59479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5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Ongoing &amp; Future Work</a:t>
            </a: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88E24-8BF3-426E-9F1F-8A3DC261C43C}"/>
              </a:ext>
            </a:extLst>
          </p:cNvPr>
          <p:cNvSpPr txBox="1"/>
          <p:nvPr/>
        </p:nvSpPr>
        <p:spPr>
          <a:xfrm>
            <a:off x="143150" y="911502"/>
            <a:ext cx="12147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Extension/prototyping on more multi-D (2D/3D compressible flow</a:t>
            </a:r>
            <a:r>
              <a:rPr lang="en-US" baseline="30000" dirty="0"/>
              <a:t>1</a:t>
            </a:r>
            <a:r>
              <a:rPr lang="en-US" dirty="0"/>
              <a:t>, 2D/3D solid mechanics</a:t>
            </a:r>
            <a:r>
              <a:rPr lang="en-US" baseline="30000" dirty="0"/>
              <a:t>2</a:t>
            </a:r>
            <a:r>
              <a:rPr lang="en-US" dirty="0"/>
              <a:t>) and multi-physics problems (FSI, Air-Sea coupling)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Implementation/testing of </a:t>
            </a:r>
            <a:r>
              <a:rPr lang="en-US" b="1" dirty="0"/>
              <a:t>additive Schwarz variant</a:t>
            </a:r>
            <a:r>
              <a:rPr lang="en-US" dirty="0"/>
              <a:t>, which admits more parallelism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Analysis </a:t>
            </a:r>
            <a:r>
              <a:rPr lang="en-US" dirty="0"/>
              <a:t>of method’s convergence for ROM-FOM and ROM-ROM couplings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Learning</a:t>
            </a:r>
            <a:r>
              <a:rPr lang="en-US" dirty="0"/>
              <a:t> of </a:t>
            </a:r>
            <a:r>
              <a:rPr lang="en-US" b="1" dirty="0"/>
              <a:t>“optimal” transmission conditions </a:t>
            </a:r>
            <a:r>
              <a:rPr lang="en-US" dirty="0"/>
              <a:t>to ensure </a:t>
            </a:r>
            <a:r>
              <a:rPr lang="en-US" b="1" dirty="0"/>
              <a:t>structure 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Extension of coupling methods to coupling of </a:t>
            </a:r>
            <a:r>
              <a:rPr lang="en-US" b="1" dirty="0"/>
              <a:t>Physics Informed Neural Networks (PINNs) </a:t>
            </a:r>
            <a:r>
              <a:rPr lang="en-US" dirty="0"/>
              <a:t>(WIP)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Exploration of </a:t>
            </a:r>
            <a:r>
              <a:rPr lang="en-US" b="1" dirty="0"/>
              <a:t>connections</a:t>
            </a:r>
            <a:r>
              <a:rPr lang="en-US" dirty="0"/>
              <a:t> between </a:t>
            </a:r>
            <a:r>
              <a:rPr lang="en-US" b="1" dirty="0"/>
              <a:t>iterative Schwarz </a:t>
            </a:r>
            <a:r>
              <a:rPr lang="en-US" dirty="0"/>
              <a:t>and </a:t>
            </a:r>
            <a:r>
              <a:rPr lang="en-US" b="1" dirty="0"/>
              <a:t>optimization-based coupling </a:t>
            </a:r>
            <a:r>
              <a:rPr lang="en-US" dirty="0"/>
              <a:t>[Iollo </a:t>
            </a:r>
            <a:r>
              <a:rPr lang="en-US" i="1" dirty="0"/>
              <a:t>et al., </a:t>
            </a:r>
            <a:r>
              <a:rPr lang="en-US" dirty="0"/>
              <a:t>2022]</a:t>
            </a:r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</a:t>
            </a:r>
            <a:r>
              <a:rPr lang="en-US" b="1" dirty="0"/>
              <a:t>smart domain decomposition approaches </a:t>
            </a:r>
            <a:r>
              <a:rPr lang="en-US" dirty="0"/>
              <a:t>based on error indicators, to determine optimal placement of ROM and FOM in a computational domain (including </a:t>
            </a:r>
            <a:r>
              <a:rPr lang="en-US" b="1" dirty="0"/>
              <a:t>on-the-fly ROM-FOM switching</a:t>
            </a:r>
            <a:r>
              <a:rPr lang="en-US" dirty="0"/>
              <a:t>)</a:t>
            </a: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Extension of couplings to POD modes built from snapshots on </a:t>
            </a:r>
            <a:r>
              <a:rPr lang="en-US" b="1" dirty="0"/>
              <a:t>independently-simulated subdomains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Journal article </a:t>
            </a:r>
            <a:r>
              <a:rPr lang="en-US" dirty="0"/>
              <a:t>currently in preparation.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3150" y="6027933"/>
            <a:ext cx="47650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/>
              <a:t>1</a:t>
            </a:r>
            <a:r>
              <a:rPr lang="en-US" sz="1500" dirty="0"/>
              <a:t> </a:t>
            </a:r>
            <a:r>
              <a:rPr lang="en-US" sz="1500" dirty="0">
                <a:hlinkClick r:id="rId3"/>
              </a:rPr>
              <a:t>https://github.com/ </a:t>
            </a:r>
            <a:r>
              <a:rPr lang="en-US" sz="1500" dirty="0" err="1">
                <a:hlinkClick r:id="rId3"/>
              </a:rPr>
              <a:t>Pressio</a:t>
            </a:r>
            <a:r>
              <a:rPr lang="en-US" sz="1500" dirty="0">
                <a:hlinkClick r:id="rId3"/>
              </a:rPr>
              <a:t>/</a:t>
            </a:r>
            <a:r>
              <a:rPr lang="en-US" sz="1500" dirty="0" err="1">
                <a:hlinkClick r:id="rId3"/>
              </a:rPr>
              <a:t>pressio-demoapps</a:t>
            </a:r>
            <a:r>
              <a:rPr lang="en-US" sz="1500" dirty="0"/>
              <a:t> </a:t>
            </a:r>
          </a:p>
          <a:p>
            <a:r>
              <a:rPr lang="en-US" sz="1500" baseline="30000" dirty="0"/>
              <a:t>2</a:t>
            </a:r>
            <a:r>
              <a:rPr lang="en-US" sz="1500" dirty="0"/>
              <a:t> </a:t>
            </a:r>
            <a:r>
              <a:rPr lang="en-US" sz="1500" dirty="0">
                <a:hlinkClick r:id="rId4"/>
              </a:rPr>
              <a:t>https://github.com/lxmota/norma</a:t>
            </a:r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36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1D Dynamic Wave Propagation in </a:t>
            </a:r>
            <a:r>
              <a:rPr lang="en-US" sz="2400" dirty="0" err="1"/>
              <a:t>Hyperelastic</a:t>
            </a:r>
            <a:r>
              <a:rPr lang="en-US" sz="2400" dirty="0"/>
              <a:t> Bar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709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for Domain Decomposition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906900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239297" y="1760447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H. Schwarz (1843–1921)</a:t>
            </a:r>
            <a:endParaRPr lang="en-US" sz="14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blipFill>
                <a:blip r:embed="rId3"/>
                <a:stretch>
                  <a:fillRect l="-633" t="-1247" r="-141" b="-249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6" y="271606"/>
            <a:ext cx="1082378" cy="1488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93620" y="1312389"/>
            <a:ext cx="9265420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9569D-87E4-4567-A923-8B139D0B921B}"/>
              </a:ext>
            </a:extLst>
          </p:cNvPr>
          <p:cNvSpPr txBox="1"/>
          <p:nvPr/>
        </p:nvSpPr>
        <p:spPr>
          <a:xfrm>
            <a:off x="2905282" y="2195961"/>
            <a:ext cx="30967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E1025A-7D5A-4C02-B9AF-9BCFFDAF8B40}"/>
              </a:ext>
            </a:extLst>
          </p:cNvPr>
          <p:cNvSpPr/>
          <p:nvPr/>
        </p:nvSpPr>
        <p:spPr>
          <a:xfrm>
            <a:off x="6959950" y="6377940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Lions, 1990.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Zanolli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dirty="0">
                <a:solidFill>
                  <a:schemeClr val="bg1"/>
                </a:solidFill>
              </a:rPr>
              <a:t>1987.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EF9CF-55CB-4BC6-8856-9A0F58A1A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67" y="3635842"/>
            <a:ext cx="3122815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25D87-8E51-4DD2-B6AE-E124EFEAE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67" y="2071895"/>
            <a:ext cx="3055658" cy="160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87F96-6331-40D0-8FCE-3C7FFC982044}"/>
              </a:ext>
            </a:extLst>
          </p:cNvPr>
          <p:cNvSpPr txBox="1"/>
          <p:nvPr/>
        </p:nvSpPr>
        <p:spPr>
          <a:xfrm>
            <a:off x="10456583" y="2208505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overlapping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15424-0FE5-4BD9-BD06-67EB2ED0F41D}"/>
              </a:ext>
            </a:extLst>
          </p:cNvPr>
          <p:cNvSpPr txBox="1"/>
          <p:nvPr/>
        </p:nvSpPr>
        <p:spPr>
          <a:xfrm>
            <a:off x="10264018" y="3742898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non-overlapping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B0F1CC-8336-4C85-8AD6-89637D6CA0D9}"/>
                  </a:ext>
                </a:extLst>
              </p:cNvPr>
              <p:cNvSpPr txBox="1"/>
              <p:nvPr/>
            </p:nvSpPr>
            <p:spPr>
              <a:xfrm>
                <a:off x="64951" y="5212436"/>
                <a:ext cx="11950506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Overlapping Schwarz: </a:t>
                </a:r>
                <a:r>
                  <a:rPr lang="en-US" sz="2000" dirty="0"/>
                  <a:t>convergent with all-Dirichlet transmission BCs</a:t>
                </a:r>
                <a:r>
                  <a:rPr lang="en-US" sz="2000" baseline="30000" dirty="0"/>
                  <a:t>1</a:t>
                </a:r>
                <a:r>
                  <a:rPr lang="en-US" sz="20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1000" dirty="0"/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Non-overlapping Schwarz: </a:t>
                </a:r>
                <a:r>
                  <a:rPr lang="en-US" sz="2000" dirty="0"/>
                  <a:t>convergent with Robin-Robin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or alternating Neumann-Dirichlet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 transmission BCs.  </a:t>
                </a:r>
              </a:p>
              <a:p>
                <a:r>
                  <a:rPr lang="en-US" sz="2000" b="1" dirty="0">
                    <a:solidFill>
                      <a:schemeClr val="bg1"/>
                    </a:solidFill>
                  </a:rPr>
                  <a:t>z: </a:t>
                </a:r>
                <a:r>
                  <a:rPr lang="en-US" sz="2000" dirty="0">
                    <a:solidFill>
                      <a:schemeClr val="bg1"/>
                    </a:solidFill>
                  </a:rPr>
                  <a:t>convergent with Robin-Robin</a:t>
                </a:r>
                <a:r>
                  <a:rPr lang="en-US" sz="20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000" dirty="0">
                    <a:solidFill>
                      <a:schemeClr val="bg1"/>
                    </a:solidFill>
                  </a:rPr>
                  <a:t> or alternating Neumann-Dirichlet</a:t>
                </a:r>
                <a:r>
                  <a:rPr lang="en-US" sz="2000" baseline="30000" dirty="0">
                    <a:solidFill>
                      <a:schemeClr val="bg1"/>
                    </a:solidFill>
                  </a:rPr>
                  <a:t>3</a:t>
                </a:r>
                <a:r>
                  <a:rPr lang="en-US" sz="2000" dirty="0">
                    <a:solidFill>
                      <a:schemeClr val="bg1"/>
                    </a:solidFill>
                  </a:rPr>
                  <a:t> transmission BCs. 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B0F1CC-8336-4C85-8AD6-89637D6CA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5212436"/>
                <a:ext cx="11950506" cy="1785104"/>
              </a:xfrm>
              <a:prstGeom prst="rect">
                <a:avLst/>
              </a:prstGeom>
              <a:blipFill>
                <a:blip r:embed="rId7"/>
                <a:stretch>
                  <a:fillRect l="-561" t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B08434E-21E3-4F85-A6F7-E13B7832EA80}"/>
              </a:ext>
            </a:extLst>
          </p:cNvPr>
          <p:cNvSpPr txBox="1"/>
          <p:nvPr/>
        </p:nvSpPr>
        <p:spPr>
          <a:xfrm>
            <a:off x="3326130" y="637794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Schwarz, 1870; Lions, 1988.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B1299B-48AC-4DB2-8AB0-12624D729A5C}"/>
              </a:ext>
            </a:extLst>
          </p:cNvPr>
          <p:cNvSpPr/>
          <p:nvPr/>
        </p:nvSpPr>
        <p:spPr>
          <a:xfrm>
            <a:off x="6434170" y="6377940"/>
            <a:ext cx="393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2</a:t>
            </a:r>
            <a:r>
              <a:rPr lang="en-US" dirty="0"/>
              <a:t>Lions, 1990.  </a:t>
            </a:r>
            <a:r>
              <a:rPr lang="en-US" baseline="30000" dirty="0"/>
              <a:t>3</a:t>
            </a:r>
            <a:r>
              <a:rPr lang="en-US" dirty="0"/>
              <a:t>Zanolli </a:t>
            </a:r>
            <a:r>
              <a:rPr lang="en-US" i="1" dirty="0"/>
              <a:t>et al., </a:t>
            </a:r>
            <a:r>
              <a:rPr lang="en-US" dirty="0"/>
              <a:t>1987. </a:t>
            </a:r>
          </a:p>
        </p:txBody>
      </p:sp>
    </p:spTree>
    <p:extLst>
      <p:ext uri="{BB962C8B-B14F-4D97-AF65-F5344CB8AC3E}">
        <p14:creationId xmlns:p14="http://schemas.microsoft.com/office/powerpoint/2010/main" val="9388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32205F344AD540AEE0C5988AC246EC" ma:contentTypeVersion="2" ma:contentTypeDescription="Create a new document." ma:contentTypeScope="" ma:versionID="a5ef081f47514053affda75db6dc7d0a">
  <xsd:schema xmlns:xsd="http://www.w3.org/2001/XMLSchema" xmlns:xs="http://www.w3.org/2001/XMLSchema" xmlns:p="http://schemas.microsoft.com/office/2006/metadata/properties" xmlns:ns2="317de2d1-d151-4649-898e-e6a41747d2a4" targetNamespace="http://schemas.microsoft.com/office/2006/metadata/properties" ma:root="true" ma:fieldsID="182108b4fd5ff5324528874d0fe37308" ns2:_="">
    <xsd:import namespace="317de2d1-d151-4649-898e-e6a41747d2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de2d1-d151-4649-898e-e6a41747d2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ACEA40-233A-4B3D-80C3-A05A4A6EFA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4BE96C-99EB-4C6D-8E16-05FD71FC4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de2d1-d151-4649-898e-e6a41747d2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232DC6-85BC-484A-8F19-80A048D53223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317de2d1-d151-4649-898e-e6a41747d2a4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45952</TotalTime>
  <Words>11951</Words>
  <Application>Microsoft Office PowerPoint</Application>
  <PresentationFormat>Widescreen</PresentationFormat>
  <Paragraphs>1711</Paragraphs>
  <Slides>74</Slides>
  <Notes>60</Notes>
  <HiddenSlides>0</HiddenSlides>
  <MMClips>23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9" baseType="lpstr">
      <vt:lpstr>ＭＳ Ｐゴシック</vt:lpstr>
      <vt:lpstr>Arial</vt:lpstr>
      <vt:lpstr>Calibri</vt:lpstr>
      <vt:lpstr>Cambria Math</vt:lpstr>
      <vt:lpstr>Courier New</vt:lpstr>
      <vt:lpstr>Garamond</vt:lpstr>
      <vt:lpstr>Gill Sans MT</vt:lpstr>
      <vt:lpstr>Menlo</vt:lpstr>
      <vt:lpstr>Prestige Elite Std</vt:lpstr>
      <vt:lpstr>Symbol</vt:lpstr>
      <vt:lpstr>Times</vt:lpstr>
      <vt:lpstr>Trebuchet MS</vt:lpstr>
      <vt:lpstr>Wingdings</vt:lpstr>
      <vt:lpstr>Wingdings 2</vt:lpstr>
      <vt:lpstr>Sandia Theme (White Background)</vt:lpstr>
      <vt:lpstr>Alternating Schwarz-based coupling of conventional and data-driven models</vt:lpstr>
      <vt:lpstr>In memory of minisymposium co-organizer K. Chad Sockwell  April 30, 1991 - May 18, 2022 </vt:lpstr>
      <vt:lpstr>Motivation: multi-scale &amp; multi-physics coupling</vt:lpstr>
      <vt:lpstr>Motivation: multi-scale &amp; multi-physics coupling</vt:lpstr>
      <vt:lpstr>Coupling Project, Models and Methods</vt:lpstr>
      <vt:lpstr>Coupling Project, Models and Methods</vt:lpstr>
      <vt:lpstr>Outline</vt:lpstr>
      <vt:lpstr>Outline</vt:lpstr>
      <vt:lpstr>Schwarz Alternating Method for Domain Decomposition</vt:lpstr>
      <vt:lpstr>How We Use the Schwarz Alternating Method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Schwarz for Multiscale FOM-FOM Coupling in Solid Mechanics1</vt:lpstr>
      <vt:lpstr>Outline</vt:lpstr>
      <vt:lpstr>Projection-Based Model Order Reduction via the POD/Galerkin Method</vt:lpstr>
      <vt:lpstr>Projection-Based Model Order Reduction via the POD/LSPG* Method</vt:lpstr>
      <vt:lpstr>Schwarz Extensions to FOM-ROM and (H)ROM-(H)ROM Couplings</vt:lpstr>
      <vt:lpstr>Outline</vt:lpstr>
      <vt:lpstr>Numerical Example: 1D Dynamic Wave Propagation Problem</vt:lpstr>
      <vt:lpstr>Numerical Example: 1D Dynamic Wave Propagation Problem</vt:lpstr>
      <vt:lpstr>Numerical Example: Reproductive Problem Results </vt:lpstr>
      <vt:lpstr>Numerical Example: Reproductive Problem Results </vt:lpstr>
      <vt:lpstr>Numerical Example: Predictive Problem Results </vt:lpstr>
      <vt:lpstr>Numerical Example: Predictive Problem Results </vt:lpstr>
      <vt:lpstr>Numerical Example: Predictive Problem Results </vt:lpstr>
      <vt:lpstr>Outline</vt:lpstr>
      <vt:lpstr>Numerical Example: 2D Inviscid Burgers Problem</vt:lpstr>
      <vt:lpstr>Numerical Example: 2D Inviscid Burgers Problem</vt:lpstr>
      <vt:lpstr>Single Domain ROM</vt:lpstr>
      <vt:lpstr>ROM-ROM-ROM-ROM Coupling </vt:lpstr>
      <vt:lpstr>PowerPoint Presentation</vt:lpstr>
      <vt:lpstr>Outline</vt:lpstr>
      <vt:lpstr>Summary and Future Work</vt:lpstr>
      <vt:lpstr>Team &amp; Acknowledgments</vt:lpstr>
      <vt:lpstr>References</vt:lpstr>
      <vt:lpstr>References (cont’d) </vt:lpstr>
      <vt:lpstr>Start of Backup Slides</vt:lpstr>
      <vt:lpstr>Spatial Coupling via Alternating Schwarz</vt:lpstr>
      <vt:lpstr>Numerical Example: 1D Dynamic Wave Propagation Problem</vt:lpstr>
      <vt:lpstr>Numerical Example: Reproductive Problem Results </vt:lpstr>
      <vt:lpstr>Numerical Example: Predictive Problem Results </vt:lpstr>
      <vt:lpstr>PowerPoint Presentation</vt:lpstr>
      <vt:lpstr>PowerPoint Presentation</vt:lpstr>
      <vt:lpstr>PowerPoint Presentation</vt:lpstr>
      <vt:lpstr>Schwarz for Multiscale FOM-FOM Coupling in Solid Mechanics1</vt:lpstr>
      <vt:lpstr>Numerical Example: Linear Elastic Wave Propagation Problem</vt:lpstr>
      <vt:lpstr>Linear Elastic Wave Propagation Problem: FOM-ROM and ROM-ROM Couplings</vt:lpstr>
      <vt:lpstr>Linear Elastic Wave Propagation Problem: FOM-ROM and ROM-ROM Couplings</vt:lpstr>
      <vt:lpstr>Linear Elastic Wave Propagation Problem: ROM-ROM Couplings</vt:lpstr>
      <vt:lpstr>Linear Elastic Wave Propagation Problem: FOM-ROM Couplings</vt:lpstr>
      <vt:lpstr>PowerPoint Presentation</vt:lpstr>
      <vt:lpstr>Energy-Conserving Sampling and Weighting (ECSW)</vt:lpstr>
      <vt:lpstr>ECSW: Generating the Reduced Mesh and Weights</vt:lpstr>
      <vt:lpstr>Numerical Example: 1D Dynamic Wave Propagation Problem</vt:lpstr>
      <vt:lpstr>Overlapping Coupling, Nonlinear Henky MM, 2 Subdomains</vt:lpstr>
      <vt:lpstr>Overlapping Coupling, Nonlinear Henky MM, 2 Subdomains</vt:lpstr>
      <vt:lpstr>Overlapping Coupling, Nonlinear Henky MM, 3 Subdomains</vt:lpstr>
      <vt:lpstr>Non-overlapping Coupling, Nonlinear Henky MM, 2 Subdomains</vt:lpstr>
      <vt:lpstr>Non-overlapping Coupling, Nonlinear Henky MM, 2 Subdomains</vt:lpstr>
      <vt:lpstr>Non-overlapping Coupling, Nonlinear Henky MM, 3 Subdomains</vt:lpstr>
      <vt:lpstr>FOM-FOM Coupling: Differing Resolution</vt:lpstr>
      <vt:lpstr>FOM-FOM Coupling: Differing time integrators and Δt</vt:lpstr>
      <vt:lpstr>FOM-FOM Coupling: &gt;2 Subdomains</vt:lpstr>
      <vt:lpstr>FOM-FOM Coupling: &gt;2 Subdomains</vt:lpstr>
      <vt:lpstr>PowerPoint Presentation</vt:lpstr>
      <vt:lpstr>PowerPoint Presentation</vt:lpstr>
      <vt:lpstr>Summary</vt:lpstr>
      <vt:lpstr>Comparison of Methods</vt:lpstr>
      <vt:lpstr>Ongoing &amp;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LOFT</cp:lastModifiedBy>
  <cp:revision>888</cp:revision>
  <cp:lastPrinted>2019-08-07T18:49:35Z</cp:lastPrinted>
  <dcterms:created xsi:type="dcterms:W3CDTF">2017-10-14T01:15:26Z</dcterms:created>
  <dcterms:modified xsi:type="dcterms:W3CDTF">2023-06-07T11:33:11Z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0x0101005332205F344AD540AEE0C5988AC246EC</vt:lpwstr>
  </property>
</Properties>
</file>