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emf" ContentType="image/x-emf"/>
  <Default Extension="jpeg" ContentType="image/jpeg"/>
  <Default Extension="rels" ContentType="application/vnd.openxmlformats-package.relationships+xml"/>
  <Default Extension="xml" ContentType="application/xml"/>
  <Default Extension="tif" ContentType="image/tif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4">
  <p:sldMasterIdLst>
    <p:sldMasterId id="2147483783" r:id="rId1"/>
  </p:sldMasterIdLst>
  <p:notesMasterIdLst>
    <p:notesMasterId r:id="rId34"/>
  </p:notesMasterIdLst>
  <p:handoutMasterIdLst>
    <p:handoutMasterId r:id="rId35"/>
  </p:handoutMasterIdLst>
  <p:sldIdLst>
    <p:sldId id="622" r:id="rId2"/>
    <p:sldId id="497" r:id="rId3"/>
    <p:sldId id="572" r:id="rId4"/>
    <p:sldId id="530" r:id="rId5"/>
    <p:sldId id="543" r:id="rId6"/>
    <p:sldId id="541" r:id="rId7"/>
    <p:sldId id="580" r:id="rId8"/>
    <p:sldId id="544" r:id="rId9"/>
    <p:sldId id="538" r:id="rId10"/>
    <p:sldId id="614" r:id="rId11"/>
    <p:sldId id="615" r:id="rId12"/>
    <p:sldId id="478" r:id="rId13"/>
    <p:sldId id="568" r:id="rId14"/>
    <p:sldId id="567" r:id="rId15"/>
    <p:sldId id="562" r:id="rId16"/>
    <p:sldId id="556" r:id="rId17"/>
    <p:sldId id="484" r:id="rId18"/>
    <p:sldId id="569" r:id="rId19"/>
    <p:sldId id="603" r:id="rId20"/>
    <p:sldId id="616" r:id="rId21"/>
    <p:sldId id="617" r:id="rId22"/>
    <p:sldId id="607" r:id="rId23"/>
    <p:sldId id="609" r:id="rId24"/>
    <p:sldId id="610" r:id="rId25"/>
    <p:sldId id="621" r:id="rId26"/>
    <p:sldId id="611" r:id="rId27"/>
    <p:sldId id="618" r:id="rId28"/>
    <p:sldId id="608" r:id="rId29"/>
    <p:sldId id="612" r:id="rId30"/>
    <p:sldId id="535" r:id="rId31"/>
    <p:sldId id="613" r:id="rId32"/>
    <p:sldId id="561" r:id="rId33"/>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34DFCBF-30D7-4CDD-A94F-C05C077023E7}">
          <p14:sldIdLst>
            <p14:sldId id="622"/>
            <p14:sldId id="497"/>
            <p14:sldId id="572"/>
            <p14:sldId id="530"/>
            <p14:sldId id="543"/>
            <p14:sldId id="541"/>
            <p14:sldId id="580"/>
            <p14:sldId id="544"/>
            <p14:sldId id="538"/>
            <p14:sldId id="614"/>
            <p14:sldId id="615"/>
            <p14:sldId id="478"/>
            <p14:sldId id="568"/>
            <p14:sldId id="567"/>
            <p14:sldId id="562"/>
            <p14:sldId id="556"/>
            <p14:sldId id="484"/>
            <p14:sldId id="569"/>
            <p14:sldId id="603"/>
            <p14:sldId id="616"/>
            <p14:sldId id="617"/>
            <p14:sldId id="607"/>
            <p14:sldId id="609"/>
            <p14:sldId id="610"/>
            <p14:sldId id="621"/>
            <p14:sldId id="611"/>
            <p14:sldId id="618"/>
            <p14:sldId id="608"/>
            <p14:sldId id="612"/>
            <p14:sldId id="535"/>
            <p14:sldId id="613"/>
            <p14:sldId id="561"/>
          </p14:sldIdLst>
        </p14:section>
        <p14:section name="Back ups" id="{4B9908F4-F485-4F19-9163-F558A9673786}">
          <p14:sldIdLst/>
        </p14:section>
        <p14:section name="Last Year" id="{8BE590B3-399D-45A8-9118-97AC81E835FC}">
          <p14:sldIdLst/>
        </p14:section>
        <p14:section name="Background Material" id="{83DB53C5-CE5B-4337-A324-4A96F3E92E9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ruizenga, Alan Michael" initials="AMK" lastIdx="1" clrIdx="0"/>
  <p:cmAuthor id="1" name="Tezaur, Irina" initials="TI" lastIdx="1" clrIdx="1">
    <p:extLst>
      <p:ext uri="{19B8F6BF-5375-455C-9EA6-DF929625EA0E}">
        <p15:presenceInfo xmlns:p15="http://schemas.microsoft.com/office/powerpoint/2012/main" userId="S::ikalash@srn.sandia.gov::ab5855ef-b775-481e-b851-5311ff5a5b2b" providerId="AD"/>
      </p:ext>
    </p:extLst>
  </p:cmAuthor>
  <p:cmAuthor id="2" name="Tezaur, Irina" initials="TI [2]" lastIdx="1" clrIdx="2">
    <p:extLst>
      <p:ext uri="{19B8F6BF-5375-455C-9EA6-DF929625EA0E}">
        <p15:presenceInfo xmlns:p15="http://schemas.microsoft.com/office/powerpoint/2012/main" userId="S::ikalash@sandia.gov::ab5855ef-b775-481e-b851-5311ff5a5b2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CC"/>
    <a:srgbClr val="FFCCFF"/>
    <a:srgbClr val="CCECFF"/>
    <a:srgbClr val="FFFFFF"/>
    <a:srgbClr val="CCFFCC"/>
    <a:srgbClr val="CCFFFF"/>
    <a:srgbClr val="CCCCFF"/>
    <a:srgbClr val="FF0000"/>
    <a:srgbClr val="7030A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808" autoAdjust="0"/>
    <p:restoredTop sz="90775" autoAdjust="0"/>
  </p:normalViewPr>
  <p:slideViewPr>
    <p:cSldViewPr snapToGrid="0" snapToObjects="1">
      <p:cViewPr varScale="1">
        <p:scale>
          <a:sx n="61" d="100"/>
          <a:sy n="61" d="100"/>
        </p:scale>
        <p:origin x="1004" y="68"/>
      </p:cViewPr>
      <p:guideLst>
        <p:guide orient="horz" pos="2160"/>
        <p:guide pos="3840"/>
      </p:guideLst>
    </p:cSldViewPr>
  </p:slideViewPr>
  <p:notesTextViewPr>
    <p:cViewPr>
      <p:scale>
        <a:sx n="3" d="2"/>
        <a:sy n="3" d="2"/>
      </p:scale>
      <p:origin x="0" y="0"/>
    </p:cViewPr>
  </p:notesTextViewPr>
  <p:notesViewPr>
    <p:cSldViewPr snapToGrid="0" snapToObjects="1">
      <p:cViewPr>
        <p:scale>
          <a:sx n="75" d="100"/>
          <a:sy n="75" d="100"/>
        </p:scale>
        <p:origin x="2904" y="18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E02E8FA7-2F4C-5D49-9BA4-AF921E49AE74}" type="datetime1">
              <a:rPr lang="en-US" smtClean="0"/>
              <a:pPr/>
              <a:t>2/29/2024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A4337E74-6FDC-BA4C-B798-CEB3174D958C}" type="slidenum">
              <a:rPr lang="en-US" smtClean="0"/>
              <a:pPr/>
              <a:t>‹#›</a:t>
            </a:fld>
            <a:endParaRPr lang="en-US"/>
          </a:p>
        </p:txBody>
      </p:sp>
    </p:spTree>
    <p:extLst>
      <p:ext uri="{BB962C8B-B14F-4D97-AF65-F5344CB8AC3E}">
        <p14:creationId xmlns:p14="http://schemas.microsoft.com/office/powerpoint/2010/main" val="4224349898"/>
      </p:ext>
    </p:extLst>
  </p:cSld>
  <p:clrMap bg1="lt1" tx1="dk1" bg2="lt2" tx2="dk2" accent1="accent1" accent2="accent2" accent3="accent3" accent4="accent4" accent5="accent5" accent6="accent6" hlink="hlink" folHlink="folHlink"/>
  <p:hf sldNum="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8T19:08:32.170"/>
    </inkml:context>
    <inkml:brush xml:id="br0">
      <inkml:brushProperty name="width" value="0.05" units="cm"/>
      <inkml:brushProperty name="height" value="0.05" units="cm"/>
    </inkml:brush>
  </inkml:definitions>
  <inkml:trace contextRef="#ctx0" brushRef="#br0">0 0 13563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8T19:08:38.599"/>
    </inkml:context>
    <inkml:brush xml:id="br0">
      <inkml:brushProperty name="width" value="0.05" units="cm"/>
      <inkml:brushProperty name="height" value="0.05" units="cm"/>
    </inkml:brush>
  </inkml:definitions>
  <inkml:trace contextRef="#ctx0" brushRef="#br0">0 0 13211,'0'0'208</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8T19:08:39.676"/>
    </inkml:context>
    <inkml:brush xml:id="br0">
      <inkml:brushProperty name="width" value="0.05" units="cm"/>
      <inkml:brushProperty name="height" value="0.05" units="cm"/>
    </inkml:brush>
  </inkml:definitions>
  <inkml:trace contextRef="#ctx0" brushRef="#br0">38 1 12451,'-18'2'928,"16"-2"-552,0 0 32,0 0 32,0 0-56,0 0-136,0 0-200,0 0-56,0 0-168,0 0-144,0 0-568</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8T19:08:40.394"/>
    </inkml:context>
    <inkml:brush xml:id="br0">
      <inkml:brushProperty name="width" value="0.05" units="cm"/>
      <inkml:brushProperty name="height" value="0.05" units="cm"/>
    </inkml:brush>
  </inkml:definitions>
  <inkml:trace contextRef="#ctx0" brushRef="#br0">44 0 15883,'-22'0'1521,"21"0"-905,-1 0 32,0 0-24,0 0-120,0 2-224,0 0-72,0 0-88,0 0-40,0 0-72,2 2-8,0 0-88,-4 57-96,6-59-1168</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8T19:08:41.352"/>
    </inkml:context>
    <inkml:brush xml:id="br0">
      <inkml:brushProperty name="width" value="0.05" units="cm"/>
      <inkml:brushProperty name="height" value="0.05" units="cm"/>
    </inkml:brush>
  </inkml:definitions>
  <inkml:trace contextRef="#ctx0" brushRef="#br0">24 1 14243,'-4'0'619,"-12"5"-991,12 5 8655,4-5-7955,0 0-3391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8T19:08:41.867"/>
    </inkml:context>
    <inkml:brush xml:id="br0">
      <inkml:brushProperty name="width" value="0.05" units="cm"/>
      <inkml:brushProperty name="height" value="0.05" units="cm"/>
    </inkml:brush>
  </inkml:definitions>
  <inkml:trace contextRef="#ctx0" brushRef="#br0">36 0 19676,'-22'2'488,"8"2"-304</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8T19:08:45.458"/>
    </inkml:context>
    <inkml:brush xml:id="br0">
      <inkml:brushProperty name="width" value="0.05" units="cm"/>
      <inkml:brushProperty name="height" value="0.05" units="cm"/>
    </inkml:brush>
  </inkml:definitions>
  <inkml:trace contextRef="#ctx0" brushRef="#br0">3 1 13707,'0'0'4953,"-2"0"-4345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8T19:08:54.254"/>
    </inkml:context>
    <inkml:brush xml:id="br0">
      <inkml:brushProperty name="width" value="0.05" units="cm"/>
      <inkml:brushProperty name="height" value="0.05" units="cm"/>
    </inkml:brush>
  </inkml:definitions>
  <inkml:trace contextRef="#ctx0" brushRef="#br0">15 8 10314,'-14'-4'-408,"14"0"-648,20 6-1385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0426B0FB-EA67-3A40-825F-8F252A860502}" type="datetime1">
              <a:rPr lang="en-US" smtClean="0"/>
              <a:pPr/>
              <a:t>2/29/2024</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E2C66A3-1D14-8C46-8C0C-97773EFB716B}" type="slidenum">
              <a:rPr lang="en-US" smtClean="0"/>
              <a:pPr/>
              <a:t>‹#›</a:t>
            </a:fld>
            <a:endParaRPr lang="en-US"/>
          </a:p>
        </p:txBody>
      </p:sp>
    </p:spTree>
    <p:extLst>
      <p:ext uri="{BB962C8B-B14F-4D97-AF65-F5344CB8AC3E}">
        <p14:creationId xmlns:p14="http://schemas.microsoft.com/office/powerpoint/2010/main" val="210733337"/>
      </p:ext>
    </p:extLst>
  </p:cSld>
  <p:clrMap bg1="lt1" tx1="dk1" bg2="lt2" tx2="dk2" accent1="accent1" accent2="accent2" accent3="accent3" accent4="accent4" accent5="accent5" accent6="accent6" hlink="hlink" folHlink="folHlink"/>
  <p:hf sldNum="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customXml" Target="../ink/ink4.xml"/><Relationship Id="rId13" Type="http://schemas.openxmlformats.org/officeDocument/2006/relationships/image" Target="../media/image25.png"/><Relationship Id="rId3" Type="http://schemas.openxmlformats.org/officeDocument/2006/relationships/customXml" Target="../ink/ink1.xml"/><Relationship Id="rId7" Type="http://schemas.openxmlformats.org/officeDocument/2006/relationships/image" Target="../media/image22.png"/><Relationship Id="rId12" Type="http://schemas.openxmlformats.org/officeDocument/2006/relationships/customXml" Target="../ink/ink6.xml"/><Relationship Id="rId2" Type="http://schemas.openxmlformats.org/officeDocument/2006/relationships/slide" Target="../slides/slide4.xml"/><Relationship Id="rId16" Type="http://schemas.openxmlformats.org/officeDocument/2006/relationships/image" Target="../media/image26.png"/><Relationship Id="rId1" Type="http://schemas.openxmlformats.org/officeDocument/2006/relationships/notesMaster" Target="../notesMasters/notesMaster1.xml"/><Relationship Id="rId6" Type="http://schemas.openxmlformats.org/officeDocument/2006/relationships/customXml" Target="../ink/ink3.xml"/><Relationship Id="rId11" Type="http://schemas.openxmlformats.org/officeDocument/2006/relationships/image" Target="../media/image24.png"/><Relationship Id="rId5" Type="http://schemas.openxmlformats.org/officeDocument/2006/relationships/customXml" Target="../ink/ink2.xml"/><Relationship Id="rId15" Type="http://schemas.openxmlformats.org/officeDocument/2006/relationships/customXml" Target="../ink/ink8.xml"/><Relationship Id="rId10" Type="http://schemas.openxmlformats.org/officeDocument/2006/relationships/customXml" Target="../ink/ink5.xml"/><Relationship Id="rId4" Type="http://schemas.openxmlformats.org/officeDocument/2006/relationships/image" Target="../media/image210.png"/><Relationship Id="rId9" Type="http://schemas.openxmlformats.org/officeDocument/2006/relationships/image" Target="../media/image23.png"/><Relationship Id="rId14" Type="http://schemas.openxmlformats.org/officeDocument/2006/relationships/customXml" Target="../ink/ink7.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16973543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Sandia, we have created a tool to try and study what the dominant factors are control erosion mechanisms along these permafrost coastal bluffs.</a:t>
            </a:r>
          </a:p>
          <a:p>
            <a:endParaRPr lang="en-US" dirty="0"/>
          </a:p>
          <a:p>
            <a:r>
              <a:rPr lang="en-US" dirty="0"/>
              <a:t>It is a numerical model that has several pieces to it, with the main pieces being the terrestrial and ocean components. </a:t>
            </a:r>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26007545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Near-shore ocean model: WWWIII-SWAN-DELFT3D model</a:t>
            </a:r>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23078768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t"/>
            <a:endParaRPr lang="en-US" dirty="0"/>
          </a:p>
        </p:txBody>
      </p:sp>
    </p:spTree>
    <p:extLst>
      <p:ext uri="{BB962C8B-B14F-4D97-AF65-F5344CB8AC3E}">
        <p14:creationId xmlns:p14="http://schemas.microsoft.com/office/powerpoint/2010/main" val="34898637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10624837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Q: ocean salinity is not “true” BC, right?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From Jenn: </a:t>
            </a:r>
            <a:r>
              <a:rPr lang="en-US" sz="1800" dirty="0">
                <a:solidFill>
                  <a:srgbClr val="FF0000"/>
                </a:solidFill>
                <a:effectLst/>
                <a:latin typeface="Calibri" panose="020F0502020204030204" pitchFamily="34" charset="0"/>
                <a:ea typeface="Calibri" panose="020F0502020204030204" pitchFamily="34" charset="0"/>
              </a:rPr>
              <a:t>That is correct. It is not a true BC because there is no governing equation that solves for the salinity. The integration points that are associated with an erodible surface and are below the sea level, have their salinity value modified. This allows the melting temperature to change for those integration points.</a:t>
            </a:r>
            <a:endParaRPr lang="en-US" sz="1800" dirty="0">
              <a:effectLst/>
              <a:latin typeface="Calibri" panose="020F0502020204030204" pitchFamily="34" charset="0"/>
              <a:ea typeface="Calibri" panose="020F0502020204030204" pitchFamily="34" charset="0"/>
            </a:endParaRPr>
          </a:p>
          <a:p>
            <a:r>
              <a:rPr lang="en-US" sz="1200" kern="1200" dirty="0">
                <a:solidFill>
                  <a:schemeClr val="tx1"/>
                </a:solidFill>
                <a:effectLst/>
                <a:latin typeface="+mn-lt"/>
                <a:ea typeface="+mn-ea"/>
                <a:cs typeface="+mn-cs"/>
              </a:rPr>
              <a:t> </a:t>
            </a:r>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19771834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 damage variable is not really BC, right?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From Jenn: </a:t>
            </a:r>
            <a:r>
              <a:rPr lang="en-US" sz="1800" dirty="0">
                <a:solidFill>
                  <a:srgbClr val="FF0000"/>
                </a:solidFill>
                <a:effectLst/>
                <a:latin typeface="Calibri" panose="020F0502020204030204" pitchFamily="34" charset="0"/>
                <a:ea typeface="Calibri" panose="020F0502020204030204" pitchFamily="34" charset="0"/>
              </a:rPr>
              <a:t>Yes, the damage variable is the by which the residual elastic modulus is divided by if the integration point is associated with an erodible surface and below the sea level. This decreases the residual elastic modulus and makes the material softer or more compliant.</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40032144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22228180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36402453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26868978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a:t>Q: is point that the fits are not great, and this is why we are doing </a:t>
            </a:r>
            <a:r>
              <a:rPr lang="en-US" dirty="0" err="1"/>
              <a:t>sens.</a:t>
            </a:r>
            <a:r>
              <a:rPr lang="en-US" dirty="0"/>
              <a:t> Studies?  What are theoretical points?</a:t>
            </a:r>
          </a:p>
          <a:p>
            <a:pPr marL="171450" indent="-171450">
              <a:buFontTx/>
              <a:buChar char="-"/>
            </a:pPr>
            <a:r>
              <a:rPr lang="en-US" dirty="0"/>
              <a:t>Black points = BCs.  Strongly applied BCs.  </a:t>
            </a:r>
          </a:p>
          <a:p>
            <a:pPr marL="171450" indent="-171450">
              <a:buFontTx/>
              <a:buChar char="-"/>
            </a:pPr>
            <a:r>
              <a:rPr lang="en-US" dirty="0"/>
              <a:t>Red points = experimental points – change shape as a result of these.</a:t>
            </a:r>
          </a:p>
          <a:p>
            <a:pPr marL="171450" indent="-171450">
              <a:buFontTx/>
              <a:buChar char="-"/>
            </a:pPr>
            <a:r>
              <a:rPr lang="en-US" dirty="0"/>
              <a:t>If use just data fits with experiments, at edges would get something nonphysical.  Also not getting good responses w/ just experimental data.  </a:t>
            </a:r>
          </a:p>
          <a:p>
            <a:pPr marL="0" indent="0">
              <a:buFontTx/>
              <a:buNone/>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From Jenn: </a:t>
            </a:r>
            <a:r>
              <a:rPr lang="en-US" sz="1800" dirty="0">
                <a:solidFill>
                  <a:srgbClr val="FF0000"/>
                </a:solidFill>
                <a:effectLst/>
                <a:latin typeface="Calibri" panose="020F0502020204030204" pitchFamily="34" charset="0"/>
                <a:ea typeface="Calibri" panose="020F0502020204030204" pitchFamily="34" charset="0"/>
              </a:rPr>
              <a:t>The black theoretical points are values for pure ice (porosity=1), pure water (porosity=1), and pure rock (porosity=0). These are used in the fits in addition to the experimental values (red stars). The surface that is slightly transparent is the fit that is used in ACE. It’s a best fit for the data as a function of porosity and ice saturation, but the r^2 values are not shown on this slide. You are correct in your observation that the fits don’t contain the red stars. The red stars are close (meaning, the red stars were used to determine the equation for the surface fits, but the r^2 value is not perfect). I think you can talk about these fits exactly as you suggested.  </a:t>
            </a:r>
            <a:endParaRPr lang="en-US" sz="1800" dirty="0">
              <a:effectLst/>
              <a:latin typeface="Calibri" panose="020F0502020204030204" pitchFamily="34" charset="0"/>
              <a:ea typeface="Calibri" panose="020F0502020204030204" pitchFamily="34" charset="0"/>
            </a:endParaRPr>
          </a:p>
          <a:p>
            <a:r>
              <a:rPr lang="en-US" dirty="0"/>
              <a:t> </a:t>
            </a:r>
          </a:p>
          <a:p>
            <a:endParaRPr lang="en-US" dirty="0"/>
          </a:p>
          <a:p>
            <a:r>
              <a:rPr lang="en-US" dirty="0"/>
              <a:t>4 unconfined compressive stress (UCS) experimental results were used to calibrate the material model.</a:t>
            </a:r>
          </a:p>
          <a:p>
            <a:r>
              <a:rPr lang="en-US" dirty="0"/>
              <a:t>Sigma (yield strength) is the value of the stress where the sample fails (where the slope changes).</a:t>
            </a:r>
          </a:p>
          <a:p>
            <a:r>
              <a:rPr lang="en-US" dirty="0"/>
              <a:t>E (elastic modulus) is the slope of the axial strain curves before reaching the point of failure, where the slope changes.</a:t>
            </a:r>
          </a:p>
          <a:p>
            <a:r>
              <a:rPr lang="en-US" dirty="0"/>
              <a:t>K (hardening modulus) is the slope of the axial strain after reaching the point of failure.</a:t>
            </a:r>
          </a:p>
          <a:p>
            <a:r>
              <a:rPr lang="en-US" dirty="0"/>
              <a:t>The equations for the fits are given above the bilinear surfaces, along with the r^2 values.</a:t>
            </a:r>
          </a:p>
          <a:p>
            <a:endParaRPr lang="en-US" dirty="0"/>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33422295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Tree>
    <p:extLst>
      <p:ext uri="{BB962C8B-B14F-4D97-AF65-F5344CB8AC3E}">
        <p14:creationId xmlns:p14="http://schemas.microsoft.com/office/powerpoint/2010/main" val="1836095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t"/>
            <a:r>
              <a:rPr lang="en-US" dirty="0"/>
              <a:t>Only load is gravitational</a:t>
            </a:r>
          </a:p>
          <a:p>
            <a:pPr fontAlgn="t"/>
            <a:r>
              <a:rPr lang="en-US" dirty="0"/>
              <a:t>Niche heights: 1-3m.</a:t>
            </a:r>
          </a:p>
          <a:p>
            <a:pPr fontAlgn="t"/>
            <a:r>
              <a:rPr lang="en-US" dirty="0"/>
              <a:t>Niche depths: 2-6m.</a:t>
            </a:r>
          </a:p>
          <a:p>
            <a:pPr fontAlgn="t"/>
            <a:r>
              <a:rPr lang="en-US" dirty="0"/>
              <a:t>Bluff heights: 2.5-7.5m</a:t>
            </a:r>
          </a:p>
          <a:p>
            <a:pPr fontAlgn="t"/>
            <a:r>
              <a:rPr lang="en-US" dirty="0"/>
              <a:t>Block sizes: 10-20m</a:t>
            </a:r>
          </a:p>
          <a:p>
            <a:pPr fontAlgn="t"/>
            <a:r>
              <a:rPr lang="en-US" dirty="0"/>
              <a:t>Ice wedge thickness: 1-3m</a:t>
            </a:r>
          </a:p>
          <a:p>
            <a:pPr fontAlgn="t"/>
            <a:r>
              <a:rPr lang="en-US" dirty="0"/>
              <a:t>Ice wedge depth: 50%-100%B_H</a:t>
            </a:r>
          </a:p>
          <a:p>
            <a:pPr fontAlgn="t"/>
            <a:endParaRPr lang="en-US" dirty="0"/>
          </a:p>
        </p:txBody>
      </p:sp>
    </p:spTree>
    <p:extLst>
      <p:ext uri="{BB962C8B-B14F-4D97-AF65-F5344CB8AC3E}">
        <p14:creationId xmlns:p14="http://schemas.microsoft.com/office/powerpoint/2010/main" val="5280040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t"/>
            <a:r>
              <a:rPr lang="en-US" dirty="0"/>
              <a:t>TODO: double check the following with Jenn &amp; Alejandro.</a:t>
            </a:r>
          </a:p>
          <a:p>
            <a:pPr fontAlgn="t"/>
            <a:r>
              <a:rPr lang="en-US" dirty="0"/>
              <a:t>Q: why are ice properties varied?</a:t>
            </a:r>
          </a:p>
          <a:p>
            <a:pPr fontAlgn="t"/>
            <a:r>
              <a:rPr lang="en-US" dirty="0"/>
              <a:t>Erosion niche = erosional niche depth (ND) ??  Or ND + NH?</a:t>
            </a:r>
          </a:p>
          <a:p>
            <a:pPr fontAlgn="t"/>
            <a:r>
              <a:rPr lang="en-US" dirty="0"/>
              <a:t>Permafrost blocks = permafrost block size (BS) ??  Or is it sum of BS + BH?</a:t>
            </a:r>
          </a:p>
          <a:p>
            <a:pPr fontAlgn="t"/>
            <a:r>
              <a:rPr lang="en-US" dirty="0"/>
              <a:t>Ice wedges = ice wedge thickness (IW) ??  Or is it sum of IW + ID?</a:t>
            </a:r>
          </a:p>
          <a:p>
            <a:pPr fontAlgn="t"/>
            <a:endParaRPr lang="en-US" dirty="0"/>
          </a:p>
        </p:txBody>
      </p:sp>
    </p:spTree>
    <p:extLst>
      <p:ext uri="{BB962C8B-B14F-4D97-AF65-F5344CB8AC3E}">
        <p14:creationId xmlns:p14="http://schemas.microsoft.com/office/powerpoint/2010/main" val="34724798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latin typeface="Calibri" panose="020F0502020204030204" pitchFamily="34" charset="0"/>
                    <a:cs typeface="Calibri" panose="020F0502020204030204" pitchFamily="34" charset="0"/>
                  </a:rPr>
                  <a:t>Lower bound for tensile stress from lab measurements: 100 kPa</a:t>
                </a:r>
              </a:p>
              <a:p>
                <a:pPr marL="285750" indent="-285750">
                  <a:buFont typeface="Arial" panose="020B0604020202020204" pitchFamily="34" charset="0"/>
                  <a:buChar char="•"/>
                </a:pPr>
                <a:endParaRPr lang="en-US" sz="100" dirty="0">
                  <a:latin typeface="Calibri" panose="020F0502020204030204" pitchFamily="34" charset="0"/>
                  <a:cs typeface="Calibri" panose="020F0502020204030204" pitchFamily="34" charset="0"/>
                </a:endParaRPr>
              </a:p>
              <a:p>
                <a:endParaRPr lang="en-US" sz="1200" kern="1200" dirty="0">
                  <a:solidFill>
                    <a:schemeClr val="tx1"/>
                  </a:solidFill>
                  <a:effectLst/>
                  <a:latin typeface="+mn-lt"/>
                  <a:ea typeface="+mn-ea"/>
                  <a:cs typeface="+mn-cs"/>
                </a:endParaRPr>
              </a:p>
            </p:txBody>
          </p:sp>
        </mc:Choice>
        <mc:Fallback xmlns="">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latin typeface="Calibri" panose="020F0502020204030204" pitchFamily="34" charset="0"/>
                    <a:cs typeface="Calibri" panose="020F0502020204030204" pitchFamily="34" charset="0"/>
                  </a:rPr>
                  <a:t>Question: are results in paper draft also mechanics-only?  What is the difference??</a:t>
                </a:r>
              </a:p>
              <a:p>
                <a:pPr marL="285750" indent="-285750">
                  <a:buFont typeface="Arial" panose="020B0604020202020204" pitchFamily="34" charset="0"/>
                  <a:buChar char="•"/>
                </a:pPr>
                <a:r>
                  <a:rPr lang="en-US" sz="1200" dirty="0">
                    <a:latin typeface="Calibri" panose="020F0502020204030204" pitchFamily="34" charset="0"/>
                    <a:cs typeface="Calibri" panose="020F0502020204030204" pitchFamily="34" charset="0"/>
                  </a:rPr>
                  <a:t>Stars indicate value of </a:t>
                </a:r>
                <a:r>
                  <a:rPr lang="en-US" sz="1200" i="0">
                    <a:latin typeface="Cambria Math" panose="02040503050406030204" pitchFamily="18" charset="0"/>
                    <a:ea typeface="Cambria Math" panose="02040503050406030204" pitchFamily="18" charset="0"/>
                    <a:cs typeface="Calibri" panose="020F0502020204030204" pitchFamily="34" charset="0"/>
                  </a:rPr>
                  <a:t>𝜎_(</a:t>
                </a:r>
                <a:r>
                  <a:rPr lang="en-US" sz="1200" i="0">
                    <a:latin typeface="Cambria Math" panose="02040503050406030204" pitchFamily="18" charset="0"/>
                    <a:cs typeface="Calibri" panose="020F0502020204030204" pitchFamily="34" charset="0"/>
                  </a:rPr>
                  <a:t>𝑇_max )</a:t>
                </a:r>
                <a:endParaRPr lang="en-US" sz="12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200" dirty="0">
                    <a:latin typeface="Calibri" panose="020F0502020204030204" pitchFamily="34" charset="0"/>
                    <a:cs typeface="Calibri" panose="020F0502020204030204" pitchFamily="34" charset="0"/>
                  </a:rPr>
                  <a:t>Yellow shading highlights potential failure areas.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alibri" panose="020F0502020204030204" pitchFamily="34" charset="0"/>
                    <a:cs typeface="Calibri" panose="020F0502020204030204" pitchFamily="34" charset="0"/>
                  </a:rPr>
                  <a:t>High-intensity, short-duration storms may create tall/narrow niches, whereas low-intensity, long-duration storm energy may create short/deep niches.</a:t>
                </a:r>
              </a:p>
              <a:p>
                <a:pPr marL="285750" indent="-285750">
                  <a:buFont typeface="Arial" panose="020B0604020202020204" pitchFamily="34" charset="0"/>
                  <a:buChar char="•"/>
                </a:pPr>
                <a:endParaRPr lang="en-US" sz="1200" dirty="0">
                  <a:latin typeface="Calibri" panose="020F0502020204030204" pitchFamily="34" charset="0"/>
                  <a:cs typeface="Calibri" panose="020F0502020204030204" pitchFamily="34" charset="0"/>
                </a:endParaRPr>
              </a:p>
              <a:p>
                <a:endParaRPr lang="en-US" dirty="0"/>
              </a:p>
            </p:txBody>
          </p:sp>
        </mc:Fallback>
      </mc:AlternateContent>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30594015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27182781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kern="1200" dirty="0">
                <a:solidFill>
                  <a:schemeClr val="tx1"/>
                </a:solidFill>
                <a:effectLst/>
                <a:latin typeface="+mn-lt"/>
                <a:ea typeface="+mn-ea"/>
                <a:cs typeface="+mn-cs"/>
              </a:rPr>
              <a:t>Q: how was the model calibrated?  By hand?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From Jenn: </a:t>
            </a:r>
            <a:r>
              <a:rPr lang="en-US" sz="1800" dirty="0">
                <a:solidFill>
                  <a:srgbClr val="FF0000"/>
                </a:solidFill>
                <a:effectLst/>
                <a:latin typeface="Calibri" panose="020F0502020204030204" pitchFamily="34" charset="0"/>
                <a:ea typeface="Calibri" panose="020F0502020204030204" pitchFamily="34" charset="0"/>
              </a:rPr>
              <a:t>We calibrated the model by choosing parameter values for the damage variable (E weakening factor described above) and the residual elastic modulus that goes into the material model fit for elastic modulus. The E weakening factor controls niche growth and the residual elastic modulus controls the thermal denudation rate. We used the sediment mixture model to determine the freezing curves and the thermal parameters like conductivity, density, and specific heat capacity. Sediment mixtures were not varied (the values came from the field work core samples). We used the vertical thermistor data to give us an idea of the niche geometry and timing of niche growth, and the camera data to give us plausible thermal denudation rates and the date/time of the block collapse. We call the model “calibrated” if the denudation, niche growth and day/time of collapse match what was observed.</a:t>
            </a:r>
            <a:endParaRPr lang="en-US" sz="1800" dirty="0">
              <a:effectLst/>
              <a:latin typeface="Calibri" panose="020F0502020204030204" pitchFamily="34" charset="0"/>
              <a:ea typeface="Calibri" panose="020F0502020204030204" pitchFamily="34" charset="0"/>
            </a:endParaRPr>
          </a:p>
          <a:p>
            <a:r>
              <a:rPr lang="en-US" sz="1200" kern="1200" dirty="0">
                <a:solidFill>
                  <a:schemeClr val="tx1"/>
                </a:solidFill>
                <a:effectLst/>
                <a:latin typeface="+mn-lt"/>
                <a:ea typeface="+mn-ea"/>
                <a:cs typeface="+mn-cs"/>
              </a:rPr>
              <a:t> </a:t>
            </a:r>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6891178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9589882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31703115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Q: why are we still doing calibration?  What is wrong here?</a:t>
            </a:r>
          </a:p>
          <a:p>
            <a:pPr marL="457200" marR="0">
              <a:spcBef>
                <a:spcPts val="0"/>
              </a:spcBef>
              <a:spcAft>
                <a:spcPts val="0"/>
              </a:spcAft>
            </a:pPr>
            <a:r>
              <a:rPr lang="en-US" dirty="0"/>
              <a:t>From Jenn: </a:t>
            </a:r>
            <a:r>
              <a:rPr lang="en-US" sz="1800" dirty="0">
                <a:solidFill>
                  <a:srgbClr val="FF0000"/>
                </a:solidFill>
                <a:effectLst/>
                <a:latin typeface="Calibri" panose="020F0502020204030204" pitchFamily="34" charset="0"/>
                <a:ea typeface="Calibri" panose="020F0502020204030204" pitchFamily="34" charset="0"/>
              </a:rPr>
              <a:t>The thing we are not matching very well is the temperature evolution in the bluff (which we know what it was from the vertical thermistor data). The thermistor data shows a temperature evolution that is more consistent with an ice-filled hole that might even have some water </a:t>
            </a:r>
            <a:r>
              <a:rPr lang="en-US" sz="1800" dirty="0" err="1">
                <a:solidFill>
                  <a:srgbClr val="FF0000"/>
                </a:solidFill>
                <a:effectLst/>
                <a:latin typeface="Calibri" panose="020F0502020204030204" pitchFamily="34" charset="0"/>
                <a:ea typeface="Calibri" panose="020F0502020204030204" pitchFamily="34" charset="0"/>
              </a:rPr>
              <a:t>convecting</a:t>
            </a:r>
            <a:r>
              <a:rPr lang="en-US" sz="1800" dirty="0">
                <a:solidFill>
                  <a:srgbClr val="FF0000"/>
                </a:solidFill>
                <a:effectLst/>
                <a:latin typeface="Calibri" panose="020F0502020204030204" pitchFamily="34" charset="0"/>
                <a:ea typeface="Calibri" panose="020F0502020204030204" pitchFamily="34" charset="0"/>
              </a:rPr>
              <a:t> in it (based on the estimates of the thermal diffusivity backed out from the data). The temperature in the undisturbed permafrost would occur much slower. The model temperatures are warming in response to the summer air temperatures much slower than the thermistor data shows.</a:t>
            </a:r>
            <a:endParaRPr lang="en-US" sz="1800" dirty="0">
              <a:effectLst/>
              <a:latin typeface="Calibri" panose="020F0502020204030204" pitchFamily="34" charset="0"/>
              <a:ea typeface="Calibri" panose="020F0502020204030204" pitchFamily="34" charset="0"/>
            </a:endParaRPr>
          </a:p>
          <a:p>
            <a:pPr marL="457200" marR="0">
              <a:spcBef>
                <a:spcPts val="0"/>
              </a:spcBef>
              <a:spcAft>
                <a:spcPts val="0"/>
              </a:spcAft>
            </a:pPr>
            <a:r>
              <a:rPr lang="en-US" sz="1800" dirty="0">
                <a:solidFill>
                  <a:srgbClr val="FF0000"/>
                </a:solidFill>
                <a:effectLst/>
                <a:latin typeface="Calibri" panose="020F0502020204030204" pitchFamily="34" charset="0"/>
                <a:ea typeface="Calibri" panose="020F0502020204030204" pitchFamily="34" charset="0"/>
              </a:rPr>
              <a:t>Elyce is re-running the parameter sensitivity study for the E weakening factor and the residual elastic modulus.</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13442072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39347825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1457877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Tree>
    <p:extLst>
      <p:ext uri="{BB962C8B-B14F-4D97-AF65-F5344CB8AC3E}">
        <p14:creationId xmlns:p14="http://schemas.microsoft.com/office/powerpoint/2010/main" val="32838235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23291933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12756326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2567764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97840" y="4416107"/>
            <a:ext cx="5872480" cy="4183380"/>
          </a:xfrm>
        </p:spPr>
        <p:txBody>
          <a:bodyPr/>
          <a:lstStyle/>
          <a:p>
            <a:r>
              <a:rPr lang="en-US" b="1" dirty="0"/>
              <a:t>The Arctic is a rapidly changing place.</a:t>
            </a:r>
          </a:p>
          <a:p>
            <a:r>
              <a:rPr lang="en-US" b="1" dirty="0"/>
              <a:t>We now recognize it is warming 4 times the rate as the rest of the globe!</a:t>
            </a:r>
          </a:p>
          <a:p>
            <a:r>
              <a:rPr lang="en-US" b="1" dirty="0"/>
              <a:t>Sea ice is diminishing, creating a longer ice-free season with greater fetch and larger waves.</a:t>
            </a:r>
          </a:p>
          <a:p>
            <a:r>
              <a:rPr lang="en-US" b="1" dirty="0"/>
              <a:t>As a result, the Arctic coastline is experiencing high erosion rates.</a:t>
            </a:r>
          </a:p>
        </p:txBody>
      </p:sp>
      <p:sp>
        <p:nvSpPr>
          <p:cNvPr id="4" name="Header Placeholder 3"/>
          <p:cNvSpPr>
            <a:spLocks noGrp="1"/>
          </p:cNvSpPr>
          <p:nvPr>
            <p:ph type="hdr" sz="quarter" idx="10"/>
          </p:nvPr>
        </p:nvSpPr>
        <p:spPr/>
        <p:txBody>
          <a:bodyPr/>
          <a:lstStyle/>
          <a:p>
            <a:endParaRPr lang="en-US"/>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57BAACA8-F076-AEB2-27D7-2A88EF57369C}"/>
                  </a:ext>
                </a:extLst>
              </p14:cNvPr>
              <p14:cNvContentPartPr/>
              <p14:nvPr/>
            </p14:nvContentPartPr>
            <p14:xfrm>
              <a:off x="7573480" y="1891720"/>
              <a:ext cx="360" cy="360"/>
            </p14:xfrm>
          </p:contentPart>
        </mc:Choice>
        <mc:Fallback xmlns="">
          <p:pic>
            <p:nvPicPr>
              <p:cNvPr id="5" name="Ink 4">
                <a:extLst>
                  <a:ext uri="{FF2B5EF4-FFF2-40B4-BE49-F238E27FC236}">
                    <a16:creationId xmlns:a16="http://schemas.microsoft.com/office/drawing/2014/main" id="{57BAACA8-F076-AEB2-27D7-2A88EF57369C}"/>
                  </a:ext>
                </a:extLst>
              </p:cNvPr>
              <p:cNvPicPr/>
              <p:nvPr/>
            </p:nvPicPr>
            <p:blipFill>
              <a:blip r:embed="rId4"/>
              <a:stretch>
                <a:fillRect/>
              </a:stretch>
            </p:blipFill>
            <p:spPr>
              <a:xfrm>
                <a:off x="7564480" y="188272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8299BA93-BCD3-4C57-9C58-A1CC95AC2DAC}"/>
                  </a:ext>
                </a:extLst>
              </p14:cNvPr>
              <p14:cNvContentPartPr/>
              <p14:nvPr/>
            </p14:nvContentPartPr>
            <p14:xfrm>
              <a:off x="646000" y="5481280"/>
              <a:ext cx="360" cy="360"/>
            </p14:xfrm>
          </p:contentPart>
        </mc:Choice>
        <mc:Fallback xmlns="">
          <p:pic>
            <p:nvPicPr>
              <p:cNvPr id="6" name="Ink 5">
                <a:extLst>
                  <a:ext uri="{FF2B5EF4-FFF2-40B4-BE49-F238E27FC236}">
                    <a16:creationId xmlns:a16="http://schemas.microsoft.com/office/drawing/2014/main" id="{8299BA93-BCD3-4C57-9C58-A1CC95AC2DAC}"/>
                  </a:ext>
                </a:extLst>
              </p:cNvPr>
              <p:cNvPicPr/>
              <p:nvPr/>
            </p:nvPicPr>
            <p:blipFill>
              <a:blip r:embed="rId4"/>
              <a:stretch>
                <a:fillRect/>
              </a:stretch>
            </p:blipFill>
            <p:spPr>
              <a:xfrm>
                <a:off x="637000" y="54722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5E84CC2F-8AFD-DBB6-BF5A-4AC00E9CB51E}"/>
                  </a:ext>
                </a:extLst>
              </p14:cNvPr>
              <p14:cNvContentPartPr/>
              <p14:nvPr/>
            </p14:nvContentPartPr>
            <p14:xfrm>
              <a:off x="948040" y="5499640"/>
              <a:ext cx="14040" cy="1080"/>
            </p14:xfrm>
          </p:contentPart>
        </mc:Choice>
        <mc:Fallback xmlns="">
          <p:pic>
            <p:nvPicPr>
              <p:cNvPr id="7" name="Ink 6">
                <a:extLst>
                  <a:ext uri="{FF2B5EF4-FFF2-40B4-BE49-F238E27FC236}">
                    <a16:creationId xmlns:a16="http://schemas.microsoft.com/office/drawing/2014/main" id="{5E84CC2F-8AFD-DBB6-BF5A-4AC00E9CB51E}"/>
                  </a:ext>
                </a:extLst>
              </p:cNvPr>
              <p:cNvPicPr/>
              <p:nvPr/>
            </p:nvPicPr>
            <p:blipFill>
              <a:blip r:embed="rId7"/>
              <a:stretch>
                <a:fillRect/>
              </a:stretch>
            </p:blipFill>
            <p:spPr>
              <a:xfrm>
                <a:off x="939040" y="5491000"/>
                <a:ext cx="31680" cy="187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B0DDEC84-B3FF-26FA-FB63-9DABD40FA03B}"/>
                  </a:ext>
                </a:extLst>
              </p14:cNvPr>
              <p14:cNvContentPartPr/>
              <p14:nvPr/>
            </p14:nvContentPartPr>
            <p14:xfrm>
              <a:off x="1515040" y="5426560"/>
              <a:ext cx="15840" cy="29520"/>
            </p14:xfrm>
          </p:contentPart>
        </mc:Choice>
        <mc:Fallback xmlns="">
          <p:pic>
            <p:nvPicPr>
              <p:cNvPr id="8" name="Ink 7">
                <a:extLst>
                  <a:ext uri="{FF2B5EF4-FFF2-40B4-BE49-F238E27FC236}">
                    <a16:creationId xmlns:a16="http://schemas.microsoft.com/office/drawing/2014/main" id="{B0DDEC84-B3FF-26FA-FB63-9DABD40FA03B}"/>
                  </a:ext>
                </a:extLst>
              </p:cNvPr>
              <p:cNvPicPr/>
              <p:nvPr/>
            </p:nvPicPr>
            <p:blipFill>
              <a:blip r:embed="rId9"/>
              <a:stretch>
                <a:fillRect/>
              </a:stretch>
            </p:blipFill>
            <p:spPr>
              <a:xfrm>
                <a:off x="1506400" y="5417560"/>
                <a:ext cx="33480" cy="471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Ink 8">
                <a:extLst>
                  <a:ext uri="{FF2B5EF4-FFF2-40B4-BE49-F238E27FC236}">
                    <a16:creationId xmlns:a16="http://schemas.microsoft.com/office/drawing/2014/main" id="{E30FFBA7-AF75-9970-5D1A-0A1E23C96624}"/>
                  </a:ext>
                </a:extLst>
              </p14:cNvPr>
              <p14:cNvContentPartPr/>
              <p14:nvPr/>
            </p14:nvContentPartPr>
            <p14:xfrm>
              <a:off x="1781080" y="5226760"/>
              <a:ext cx="9000" cy="9720"/>
            </p14:xfrm>
          </p:contentPart>
        </mc:Choice>
        <mc:Fallback xmlns="">
          <p:pic>
            <p:nvPicPr>
              <p:cNvPr id="9" name="Ink 8">
                <a:extLst>
                  <a:ext uri="{FF2B5EF4-FFF2-40B4-BE49-F238E27FC236}">
                    <a16:creationId xmlns:a16="http://schemas.microsoft.com/office/drawing/2014/main" id="{E30FFBA7-AF75-9970-5D1A-0A1E23C96624}"/>
                  </a:ext>
                </a:extLst>
              </p:cNvPr>
              <p:cNvPicPr/>
              <p:nvPr/>
            </p:nvPicPr>
            <p:blipFill>
              <a:blip r:embed="rId11"/>
              <a:stretch>
                <a:fillRect/>
              </a:stretch>
            </p:blipFill>
            <p:spPr>
              <a:xfrm>
                <a:off x="1772080" y="5218120"/>
                <a:ext cx="26640" cy="273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 name="Ink 9">
                <a:extLst>
                  <a:ext uri="{FF2B5EF4-FFF2-40B4-BE49-F238E27FC236}">
                    <a16:creationId xmlns:a16="http://schemas.microsoft.com/office/drawing/2014/main" id="{82B97134-F06F-5652-559E-AED63D986692}"/>
                  </a:ext>
                </a:extLst>
              </p14:cNvPr>
              <p14:cNvContentPartPr/>
              <p14:nvPr/>
            </p14:nvContentPartPr>
            <p14:xfrm>
              <a:off x="2029120" y="5401720"/>
              <a:ext cx="13320" cy="2520"/>
            </p14:xfrm>
          </p:contentPart>
        </mc:Choice>
        <mc:Fallback xmlns="">
          <p:pic>
            <p:nvPicPr>
              <p:cNvPr id="10" name="Ink 9">
                <a:extLst>
                  <a:ext uri="{FF2B5EF4-FFF2-40B4-BE49-F238E27FC236}">
                    <a16:creationId xmlns:a16="http://schemas.microsoft.com/office/drawing/2014/main" id="{82B97134-F06F-5652-559E-AED63D986692}"/>
                  </a:ext>
                </a:extLst>
              </p:cNvPr>
              <p:cNvPicPr/>
              <p:nvPr/>
            </p:nvPicPr>
            <p:blipFill>
              <a:blip r:embed="rId13"/>
              <a:stretch>
                <a:fillRect/>
              </a:stretch>
            </p:blipFill>
            <p:spPr>
              <a:xfrm>
                <a:off x="2020120" y="5392720"/>
                <a:ext cx="3096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 name="Ink 10">
                <a:extLst>
                  <a:ext uri="{FF2B5EF4-FFF2-40B4-BE49-F238E27FC236}">
                    <a16:creationId xmlns:a16="http://schemas.microsoft.com/office/drawing/2014/main" id="{62120D64-EB0E-C29E-9853-3376F2C17912}"/>
                  </a:ext>
                </a:extLst>
              </p14:cNvPr>
              <p14:cNvContentPartPr/>
              <p14:nvPr/>
            </p14:nvContentPartPr>
            <p14:xfrm>
              <a:off x="1675600" y="5275000"/>
              <a:ext cx="1080" cy="360"/>
            </p14:xfrm>
          </p:contentPart>
        </mc:Choice>
        <mc:Fallback xmlns="">
          <p:pic>
            <p:nvPicPr>
              <p:cNvPr id="11" name="Ink 10">
                <a:extLst>
                  <a:ext uri="{FF2B5EF4-FFF2-40B4-BE49-F238E27FC236}">
                    <a16:creationId xmlns:a16="http://schemas.microsoft.com/office/drawing/2014/main" id="{62120D64-EB0E-C29E-9853-3376F2C17912}"/>
                  </a:ext>
                </a:extLst>
              </p:cNvPr>
              <p:cNvPicPr/>
              <p:nvPr/>
            </p:nvPicPr>
            <p:blipFill>
              <a:blip r:embed="rId4"/>
              <a:stretch>
                <a:fillRect/>
              </a:stretch>
            </p:blipFill>
            <p:spPr>
              <a:xfrm>
                <a:off x="1666960" y="5266360"/>
                <a:ext cx="1872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2" name="Ink 11">
                <a:extLst>
                  <a:ext uri="{FF2B5EF4-FFF2-40B4-BE49-F238E27FC236}">
                    <a16:creationId xmlns:a16="http://schemas.microsoft.com/office/drawing/2014/main" id="{027360CC-3A3D-17AF-E9FA-4C67EB9B9371}"/>
                  </a:ext>
                </a:extLst>
              </p14:cNvPr>
              <p14:cNvContentPartPr/>
              <p14:nvPr/>
            </p14:nvContentPartPr>
            <p14:xfrm>
              <a:off x="1567600" y="5320000"/>
              <a:ext cx="7560" cy="3240"/>
            </p14:xfrm>
          </p:contentPart>
        </mc:Choice>
        <mc:Fallback xmlns="">
          <p:pic>
            <p:nvPicPr>
              <p:cNvPr id="12" name="Ink 11">
                <a:extLst>
                  <a:ext uri="{FF2B5EF4-FFF2-40B4-BE49-F238E27FC236}">
                    <a16:creationId xmlns:a16="http://schemas.microsoft.com/office/drawing/2014/main" id="{027360CC-3A3D-17AF-E9FA-4C67EB9B9371}"/>
                  </a:ext>
                </a:extLst>
              </p:cNvPr>
              <p:cNvPicPr/>
              <p:nvPr/>
            </p:nvPicPr>
            <p:blipFill>
              <a:blip r:embed="rId16"/>
              <a:stretch>
                <a:fillRect/>
              </a:stretch>
            </p:blipFill>
            <p:spPr>
              <a:xfrm>
                <a:off x="1558960" y="5311000"/>
                <a:ext cx="25200" cy="20880"/>
              </a:xfrm>
              <a:prstGeom prst="rect">
                <a:avLst/>
              </a:prstGeom>
            </p:spPr>
          </p:pic>
        </mc:Fallback>
      </mc:AlternateContent>
    </p:spTree>
    <p:extLst>
      <p:ext uri="{BB962C8B-B14F-4D97-AF65-F5344CB8AC3E}">
        <p14:creationId xmlns:p14="http://schemas.microsoft.com/office/powerpoint/2010/main" val="95192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Many of you here already are familiar with permafrost, so I won’t go into much detail, except to point out that much of the permafrost along the eroding coasts has polygonal geomorphology. . . . </a:t>
            </a:r>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1116051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Not all erosion mechanisms are the same, and there can be several types of erosion going on along the same stretch of coast.</a:t>
            </a:r>
          </a:p>
          <a:p>
            <a:r>
              <a:rPr lang="en-US" dirty="0"/>
              <a:t>The types of erosion are often categorized into these 3 types. . .  </a:t>
            </a:r>
            <a:endParaRPr lang="en-US" sz="1200" kern="1200" dirty="0">
              <a:solidFill>
                <a:schemeClr val="tx1"/>
              </a:solidFill>
              <a:effectLst/>
              <a:latin typeface="+mn-lt"/>
              <a:ea typeface="+mn-ea"/>
              <a:cs typeface="+mn-cs"/>
            </a:endParaRPr>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4157703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1414302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was can see three consecutive images from a UAV survey in 2019 over a stretch of coastline at Drew Point.</a:t>
            </a:r>
          </a:p>
          <a:p>
            <a:r>
              <a:rPr lang="en-US" dirty="0"/>
              <a:t>In a matter of just 2 weeks, you can see large blocks fall off and disintegrate.</a:t>
            </a:r>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12123248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16257627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google.com/url?sa=i&amp;rct=j&amp;q=&amp;esrc=s&amp;source=images&amp;cd=&amp;cad=rja&amp;uact=8&amp;ved=0ahUKEwi2qsqs5JvYAhUKjlQKHeHYAbgQjRwIBw&amp;url=https://www.aconex.com/projects/university-alaska-fairbanks&amp;psig=AOvVaw2WwQ9pmBnh_Myx8pZC9dkB&amp;ust=1513969046712705"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2.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12192000" cy="2514600"/>
          </a:xfrm>
          <a:prstGeom prst="rect">
            <a:avLst/>
          </a:prstGeom>
          <a:solidFill>
            <a:srgbClr val="102E5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10" name="Picture 6" descr="SNL_Stacked_White.png"/>
          <p:cNvPicPr>
            <a:picLocks noChangeAspect="1"/>
          </p:cNvPicPr>
          <p:nvPr/>
        </p:nvPicPr>
        <p:blipFill>
          <a:blip r:embed="rId2"/>
          <a:srcRect/>
          <a:stretch>
            <a:fillRect/>
          </a:stretch>
        </p:blipFill>
        <p:spPr bwMode="auto">
          <a:xfrm>
            <a:off x="9614516" y="1008064"/>
            <a:ext cx="1663083" cy="585787"/>
          </a:xfrm>
          <a:prstGeom prst="rect">
            <a:avLst/>
          </a:prstGeom>
          <a:noFill/>
          <a:ln w="9525">
            <a:noFill/>
            <a:miter lim="800000"/>
            <a:headEnd/>
            <a:tailEnd/>
          </a:ln>
        </p:spPr>
      </p:pic>
      <p:pic>
        <p:nvPicPr>
          <p:cNvPr id="11" name="Picture 7" descr="SNL_Motto.png"/>
          <p:cNvPicPr>
            <a:picLocks noChangeAspect="1"/>
          </p:cNvPicPr>
          <p:nvPr/>
        </p:nvPicPr>
        <p:blipFill>
          <a:blip r:embed="rId3"/>
          <a:srcRect/>
          <a:stretch>
            <a:fillRect/>
          </a:stretch>
        </p:blipFill>
        <p:spPr bwMode="auto">
          <a:xfrm>
            <a:off x="2974405" y="1185863"/>
            <a:ext cx="5854213" cy="304800"/>
          </a:xfrm>
          <a:prstGeom prst="rect">
            <a:avLst/>
          </a:prstGeom>
          <a:noFill/>
          <a:ln w="9525">
            <a:noFill/>
            <a:miter lim="800000"/>
            <a:headEnd/>
            <a:tailEnd/>
          </a:ln>
        </p:spPr>
      </p:pic>
      <p:sp>
        <p:nvSpPr>
          <p:cNvPr id="12" name="Rectangle 11"/>
          <p:cNvSpPr/>
          <p:nvPr/>
        </p:nvSpPr>
        <p:spPr>
          <a:xfrm>
            <a:off x="0" y="6553200"/>
            <a:ext cx="12192000" cy="304800"/>
          </a:xfrm>
          <a:prstGeom prst="rect">
            <a:avLst/>
          </a:prstGeom>
          <a:solidFill>
            <a:srgbClr val="9E8C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3" name="Rectangle 12"/>
          <p:cNvSpPr/>
          <p:nvPr/>
        </p:nvSpPr>
        <p:spPr>
          <a:xfrm>
            <a:off x="0" y="6451600"/>
            <a:ext cx="12192000" cy="76200"/>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16" name="Picture 13" descr="NNSAlogo_Black.jpg"/>
          <p:cNvPicPr>
            <a:picLocks noChangeAspect="1"/>
          </p:cNvPicPr>
          <p:nvPr userDrawn="1"/>
        </p:nvPicPr>
        <p:blipFill>
          <a:blip r:embed="rId4"/>
          <a:srcRect/>
          <a:stretch>
            <a:fillRect/>
          </a:stretch>
        </p:blipFill>
        <p:spPr bwMode="auto">
          <a:xfrm>
            <a:off x="283634" y="6119813"/>
            <a:ext cx="1030262" cy="247650"/>
          </a:xfrm>
          <a:prstGeom prst="rect">
            <a:avLst/>
          </a:prstGeom>
          <a:noFill/>
          <a:ln w="9525">
            <a:noFill/>
            <a:miter lim="800000"/>
            <a:headEnd/>
            <a:tailEnd/>
          </a:ln>
        </p:spPr>
      </p:pic>
      <p:sp>
        <p:nvSpPr>
          <p:cNvPr id="17" name="Rectangle 16"/>
          <p:cNvSpPr/>
          <p:nvPr/>
        </p:nvSpPr>
        <p:spPr>
          <a:xfrm>
            <a:off x="0" y="2590800"/>
            <a:ext cx="5025189" cy="1615326"/>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1">
                    <a:lumMod val="65000"/>
                  </a:schemeClr>
                </a:solidFill>
              </a:rPr>
              <a:t>Photos placed in horizontal position </a:t>
            </a:r>
            <a:br>
              <a:rPr lang="en-US" sz="1400" dirty="0">
                <a:solidFill>
                  <a:schemeClr val="bg1">
                    <a:lumMod val="65000"/>
                  </a:schemeClr>
                </a:solidFill>
              </a:rPr>
            </a:br>
            <a:r>
              <a:rPr lang="en-US" sz="1400" dirty="0">
                <a:solidFill>
                  <a:schemeClr val="bg1">
                    <a:lumMod val="65000"/>
                  </a:schemeClr>
                </a:solidFill>
              </a:rPr>
              <a:t>with even amount of white space</a:t>
            </a:r>
            <a:br>
              <a:rPr lang="en-US" sz="1400" dirty="0">
                <a:solidFill>
                  <a:schemeClr val="bg1">
                    <a:lumMod val="65000"/>
                  </a:schemeClr>
                </a:solidFill>
              </a:rPr>
            </a:br>
            <a:r>
              <a:rPr lang="en-US" sz="1400" dirty="0">
                <a:solidFill>
                  <a:schemeClr val="bg1">
                    <a:lumMod val="65000"/>
                  </a:schemeClr>
                </a:solidFill>
              </a:rPr>
              <a:t> between photos and header</a:t>
            </a:r>
          </a:p>
        </p:txBody>
      </p:sp>
      <p:sp>
        <p:nvSpPr>
          <p:cNvPr id="18" name="Rectangle 17"/>
          <p:cNvSpPr/>
          <p:nvPr/>
        </p:nvSpPr>
        <p:spPr>
          <a:xfrm>
            <a:off x="5136080" y="2590800"/>
            <a:ext cx="3048000" cy="1615326"/>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9" name="Rectangle 18"/>
          <p:cNvSpPr/>
          <p:nvPr/>
        </p:nvSpPr>
        <p:spPr>
          <a:xfrm>
            <a:off x="8302485" y="2590800"/>
            <a:ext cx="3889515" cy="1615326"/>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1227528" y="4260258"/>
            <a:ext cx="10363200" cy="898198"/>
          </a:xfrm>
        </p:spPr>
        <p:txBody>
          <a:bodyPr/>
          <a:lstStyle>
            <a:lvl1pPr algn="r">
              <a:defRPr>
                <a:solidFill>
                  <a:srgbClr val="9D8C78"/>
                </a:solidFill>
              </a:defRPr>
            </a:lvl1pPr>
          </a:lstStyle>
          <a:p>
            <a:r>
              <a:rPr lang="en-US" dirty="0"/>
              <a:t>Click to edit Master title style</a:t>
            </a:r>
          </a:p>
        </p:txBody>
      </p:sp>
      <p:sp>
        <p:nvSpPr>
          <p:cNvPr id="3" name="Subtitle 2"/>
          <p:cNvSpPr>
            <a:spLocks noGrp="1"/>
          </p:cNvSpPr>
          <p:nvPr>
            <p:ph type="subTitle" idx="1"/>
          </p:nvPr>
        </p:nvSpPr>
        <p:spPr>
          <a:xfrm>
            <a:off x="4059137" y="5173653"/>
            <a:ext cx="7521783" cy="593737"/>
          </a:xfrm>
        </p:spPr>
        <p:txBody>
          <a:bodyPr/>
          <a:lstStyle>
            <a:lvl1pPr marL="0" indent="0" algn="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31" name="Rectangle 4"/>
          <p:cNvSpPr>
            <a:spLocks noGrp="1" noChangeArrowheads="1"/>
          </p:cNvSpPr>
          <p:nvPr>
            <p:ph type="dt" sz="half" idx="2"/>
          </p:nvPr>
        </p:nvSpPr>
        <p:spPr bwMode="auto">
          <a:xfrm>
            <a:off x="0" y="6519332"/>
            <a:ext cx="1242485" cy="28120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100">
                <a:latin typeface="Calibri"/>
                <a:cs typeface="Calibri"/>
              </a:defRPr>
            </a:lvl1pPr>
          </a:lstStyle>
          <a:p>
            <a:fld id="{E3A661A9-AB95-644B-88B2-9DDC7A23F4F4}" type="datetime1">
              <a:rPr lang="en-US" smtClean="0"/>
              <a:pPr/>
              <a:t>2/29/2024</a:t>
            </a:fld>
            <a:endParaRPr lang="en-US" dirty="0"/>
          </a:p>
        </p:txBody>
      </p:sp>
      <p:pic>
        <p:nvPicPr>
          <p:cNvPr id="32" name="Picture 12" descr="NNSAlogo_Black.jpg"/>
          <p:cNvPicPr>
            <a:picLocks noChangeAspect="1"/>
          </p:cNvPicPr>
          <p:nvPr userDrawn="1"/>
        </p:nvPicPr>
        <p:blipFill>
          <a:blip r:embed="rId5"/>
          <a:stretch>
            <a:fillRect/>
          </a:stretch>
        </p:blipFill>
        <p:spPr bwMode="auto">
          <a:xfrm>
            <a:off x="1419605" y="6115573"/>
            <a:ext cx="840967" cy="276233"/>
          </a:xfrm>
          <a:prstGeom prst="rect">
            <a:avLst/>
          </a:prstGeom>
          <a:noFill/>
          <a:ln w="9525">
            <a:noFill/>
            <a:miter lim="800000"/>
            <a:headEnd/>
            <a:tailEnd/>
          </a:ln>
        </p:spPr>
      </p:pic>
      <p:sp>
        <p:nvSpPr>
          <p:cNvPr id="33" name="Rectangle 5"/>
          <p:cNvSpPr>
            <a:spLocks noGrp="1" noChangeArrowheads="1"/>
          </p:cNvSpPr>
          <p:nvPr>
            <p:ph type="ftr" sz="quarter" idx="3"/>
          </p:nvPr>
        </p:nvSpPr>
        <p:spPr bwMode="auto">
          <a:xfrm>
            <a:off x="4164540" y="6519332"/>
            <a:ext cx="3860800"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Calibri"/>
                <a:cs typeface="Calibri"/>
              </a:defRPr>
            </a:lvl1pPr>
          </a:lstStyle>
          <a:p>
            <a:endParaRPr lang="en-US" dirty="0"/>
          </a:p>
        </p:txBody>
      </p:sp>
      <p:sp>
        <p:nvSpPr>
          <p:cNvPr id="20" name="TextBox 19"/>
          <p:cNvSpPr txBox="1"/>
          <p:nvPr userDrawn="1"/>
        </p:nvSpPr>
        <p:spPr>
          <a:xfrm>
            <a:off x="3855634" y="6174602"/>
            <a:ext cx="8336367" cy="276999"/>
          </a:xfrm>
          <a:prstGeom prst="rect">
            <a:avLst/>
          </a:prstGeom>
          <a:noFill/>
        </p:spPr>
        <p:txBody>
          <a:bodyPr wrap="square">
            <a:spAutoFit/>
          </a:bodyPr>
          <a:lstStyle/>
          <a:p>
            <a:r>
              <a:rPr lang="en-US" sz="600" kern="1200" dirty="0">
                <a:solidFill>
                  <a:schemeClr val="tx1"/>
                </a:solidFill>
                <a:effectLst/>
                <a:latin typeface="+mn-lt"/>
                <a:ea typeface="+mn-ea"/>
                <a:cs typeface="Arial"/>
              </a:rPr>
              <a:t>Sandia National Laboratories is a multi-mission laboratory managed and operated by National Technology and Engineering Solutions of Sandia, LLC., a wholly owned subsidiary of Honeywell International, Inc., for the U.S. Department of Energy’s National Nuclear Security Administration under contract DE-NA0003525. </a:t>
            </a:r>
            <a:r>
              <a:rPr lang="en-US" sz="600" kern="1200">
                <a:solidFill>
                  <a:schemeClr val="tx1"/>
                </a:solidFill>
                <a:effectLst/>
                <a:latin typeface="+mn-lt"/>
                <a:ea typeface="+mn-ea"/>
                <a:cs typeface="Arial"/>
              </a:rPr>
              <a:t>SAND2019-7899 C</a:t>
            </a:r>
            <a:endParaRPr lang="en-US" sz="600" kern="1200" dirty="0">
              <a:solidFill>
                <a:schemeClr val="tx1"/>
              </a:solidFill>
              <a:effectLst/>
              <a:latin typeface="Arial"/>
              <a:ea typeface="+mn-ea"/>
              <a:cs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2D31639C-5EF8-8C48-833F-078F90087180}" type="datetime1">
              <a:rPr lang="en-US" smtClean="0"/>
              <a:pPr/>
              <a:t>2/29/2024</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A5E55A7B-7854-E145-92D9-B491DF4BAE2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B535C3D4-B14E-194D-A22F-ABBD9D7BE7F7}" type="datetime1">
              <a:rPr lang="en-US" smtClean="0"/>
              <a:pPr/>
              <a:t>2/29/2024</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A5E55A7B-7854-E145-92D9-B491DF4BAE2D}"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91CFF6A9-F7ED-464D-9ECE-18CDAAFFF013}" type="datetime1">
              <a:rPr lang="en-US" smtClean="0"/>
              <a:pPr/>
              <a:t>2/29/2024</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A5E55A7B-7854-E145-92D9-B491DF4BAE2D}"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C7865AE2-28C7-4947-8319-D60EEB07BE79}" type="datetime1">
              <a:rPr lang="en-US" smtClean="0"/>
              <a:pPr/>
              <a:t>2/29/2024</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DB0E4600-0381-4CF3-88F2-7ED7D2E3F9C8}"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D6782EBC-51D7-AB40-8702-393A26BF0924}" type="datetime1">
              <a:rPr lang="en-US" smtClean="0"/>
              <a:pPr/>
              <a:t>2/29/2024</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A5E55A7B-7854-E145-92D9-B491DF4BAE2D}"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199A187D-6C3F-6D41-880E-F6B6C4095670}" type="datetime1">
              <a:rPr lang="en-US" smtClean="0"/>
              <a:pPr/>
              <a:t>2/29/2024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A5E55A7B-7854-E145-92D9-B491DF4BAE2D}"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AA07F8E1-8F00-1645-9B46-B2F7ACC8F53A}" type="datetime1">
              <a:rPr lang="en-US" smtClean="0"/>
              <a:pPr/>
              <a:t>2/29/2024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A5E55A7B-7854-E145-92D9-B491DF4BAE2D}"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p:txBody>
          <a:bodyPr/>
          <a:lstStyle>
            <a:lvl1pPr>
              <a:defRPr/>
            </a:lvl1pPr>
          </a:lstStyle>
          <a:p>
            <a:fld id="{8138B7F0-25BC-B045-8049-7CADA7B3A1D1}" type="datetime1">
              <a:rPr lang="en-US" smtClean="0"/>
              <a:pPr/>
              <a:t>2/29/2024</a:t>
            </a:fld>
            <a:endParaRPr lang="en-US"/>
          </a:p>
        </p:txBody>
      </p:sp>
      <p:sp>
        <p:nvSpPr>
          <p:cNvPr id="7" name="Footer Placeholder 6"/>
          <p:cNvSpPr>
            <a:spLocks noGrp="1"/>
          </p:cNvSpPr>
          <p:nvPr>
            <p:ph type="ftr" sz="quarter" idx="11"/>
          </p:nvPr>
        </p:nvSpPr>
        <p:spPr/>
        <p:txBody>
          <a:bodyPr/>
          <a:lstStyle>
            <a:lvl1pPr>
              <a:defRPr/>
            </a:lvl1pPr>
          </a:lstStyle>
          <a:p>
            <a:endParaRPr lang="en-US"/>
          </a:p>
        </p:txBody>
      </p:sp>
      <p:sp>
        <p:nvSpPr>
          <p:cNvPr id="8" name="Slide Number Placeholder 7"/>
          <p:cNvSpPr>
            <a:spLocks noGrp="1"/>
          </p:cNvSpPr>
          <p:nvPr>
            <p:ph type="sldNum" sz="quarter" idx="12"/>
          </p:nvPr>
        </p:nvSpPr>
        <p:spPr>
          <a:xfrm>
            <a:off x="8737600" y="6245225"/>
            <a:ext cx="2844800" cy="476250"/>
          </a:xfrm>
        </p:spPr>
        <p:txBody>
          <a:bodyPr/>
          <a:lstStyle>
            <a:lvl1pPr>
              <a:defRPr/>
            </a:lvl1pPr>
          </a:lstStyle>
          <a:p>
            <a:fld id="{A5E55A7B-7854-E145-92D9-B491DF4BAE2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7" name="Rectangle 6"/>
          <p:cNvSpPr/>
          <p:nvPr userDrawn="1"/>
        </p:nvSpPr>
        <p:spPr>
          <a:xfrm>
            <a:off x="0" y="0"/>
            <a:ext cx="12192000" cy="1593850"/>
          </a:xfrm>
          <a:prstGeom prst="rect">
            <a:avLst/>
          </a:prstGeom>
          <a:solidFill>
            <a:srgbClr val="102E5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2" name="Rectangle 11"/>
          <p:cNvSpPr/>
          <p:nvPr/>
        </p:nvSpPr>
        <p:spPr>
          <a:xfrm>
            <a:off x="0" y="6553200"/>
            <a:ext cx="12192000" cy="304800"/>
          </a:xfrm>
          <a:prstGeom prst="rect">
            <a:avLst/>
          </a:prstGeom>
          <a:solidFill>
            <a:srgbClr val="9E8C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3" name="Rectangle 12"/>
          <p:cNvSpPr/>
          <p:nvPr/>
        </p:nvSpPr>
        <p:spPr>
          <a:xfrm>
            <a:off x="0" y="6451600"/>
            <a:ext cx="12192000" cy="76200"/>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16" name="Picture 13" descr="NNSAlogo_Black.jpg"/>
          <p:cNvPicPr>
            <a:picLocks noChangeAspect="1"/>
          </p:cNvPicPr>
          <p:nvPr/>
        </p:nvPicPr>
        <p:blipFill>
          <a:blip r:embed="rId2"/>
          <a:srcRect/>
          <a:stretch>
            <a:fillRect/>
          </a:stretch>
        </p:blipFill>
        <p:spPr bwMode="auto">
          <a:xfrm>
            <a:off x="283633" y="6119813"/>
            <a:ext cx="1365251" cy="247650"/>
          </a:xfrm>
          <a:prstGeom prst="rect">
            <a:avLst/>
          </a:prstGeom>
          <a:noFill/>
          <a:ln w="9525">
            <a:noFill/>
            <a:miter lim="800000"/>
            <a:headEnd/>
            <a:tailEnd/>
          </a:ln>
        </p:spPr>
      </p:pic>
      <p:sp>
        <p:nvSpPr>
          <p:cNvPr id="17" name="Rectangle 16"/>
          <p:cNvSpPr/>
          <p:nvPr/>
        </p:nvSpPr>
        <p:spPr>
          <a:xfrm>
            <a:off x="0" y="1676633"/>
            <a:ext cx="5025189" cy="1615326"/>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1">
                    <a:lumMod val="65000"/>
                  </a:schemeClr>
                </a:solidFill>
              </a:rPr>
              <a:t>Photos placed in horizontal position </a:t>
            </a:r>
            <a:br>
              <a:rPr lang="en-US" sz="1400" dirty="0">
                <a:solidFill>
                  <a:schemeClr val="bg1">
                    <a:lumMod val="65000"/>
                  </a:schemeClr>
                </a:solidFill>
              </a:rPr>
            </a:br>
            <a:r>
              <a:rPr lang="en-US" sz="1400" dirty="0">
                <a:solidFill>
                  <a:schemeClr val="bg1">
                    <a:lumMod val="65000"/>
                  </a:schemeClr>
                </a:solidFill>
              </a:rPr>
              <a:t>with even amount of white space</a:t>
            </a:r>
            <a:br>
              <a:rPr lang="en-US" sz="1400" dirty="0">
                <a:solidFill>
                  <a:schemeClr val="bg1">
                    <a:lumMod val="65000"/>
                  </a:schemeClr>
                </a:solidFill>
              </a:rPr>
            </a:br>
            <a:r>
              <a:rPr lang="en-US" sz="1400" dirty="0">
                <a:solidFill>
                  <a:schemeClr val="bg1">
                    <a:lumMod val="65000"/>
                  </a:schemeClr>
                </a:solidFill>
              </a:rPr>
              <a:t> between photos and header</a:t>
            </a:r>
          </a:p>
        </p:txBody>
      </p:sp>
      <p:sp>
        <p:nvSpPr>
          <p:cNvPr id="18" name="Rectangle 17"/>
          <p:cNvSpPr/>
          <p:nvPr/>
        </p:nvSpPr>
        <p:spPr>
          <a:xfrm>
            <a:off x="5136080" y="1676633"/>
            <a:ext cx="3048000" cy="1615326"/>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9" name="Rectangle 18"/>
          <p:cNvSpPr/>
          <p:nvPr/>
        </p:nvSpPr>
        <p:spPr>
          <a:xfrm>
            <a:off x="8302485" y="1676633"/>
            <a:ext cx="3889515" cy="1615326"/>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1227528" y="3517300"/>
            <a:ext cx="10363200" cy="898198"/>
          </a:xfrm>
        </p:spPr>
        <p:txBody>
          <a:bodyPr/>
          <a:lstStyle>
            <a:lvl1pPr algn="r">
              <a:defRPr>
                <a:solidFill>
                  <a:srgbClr val="9D8C78"/>
                </a:solidFill>
              </a:defRPr>
            </a:lvl1pPr>
          </a:lstStyle>
          <a:p>
            <a:r>
              <a:rPr lang="en-US" dirty="0"/>
              <a:t>Click to edit Master title style</a:t>
            </a:r>
          </a:p>
        </p:txBody>
      </p:sp>
      <p:sp>
        <p:nvSpPr>
          <p:cNvPr id="3" name="Subtitle 2"/>
          <p:cNvSpPr>
            <a:spLocks noGrp="1"/>
          </p:cNvSpPr>
          <p:nvPr>
            <p:ph type="subTitle" idx="1"/>
          </p:nvPr>
        </p:nvSpPr>
        <p:spPr>
          <a:xfrm>
            <a:off x="4059137" y="4430695"/>
            <a:ext cx="7521783" cy="593737"/>
          </a:xfrm>
        </p:spPr>
        <p:txBody>
          <a:bodyPr/>
          <a:lstStyle>
            <a:lvl1pPr marL="0" indent="0" algn="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pic>
        <p:nvPicPr>
          <p:cNvPr id="21" name="Picture 6" descr="SNL_Stacked_White.png"/>
          <p:cNvPicPr>
            <a:picLocks noChangeAspect="1"/>
          </p:cNvPicPr>
          <p:nvPr userDrawn="1"/>
        </p:nvPicPr>
        <p:blipFill>
          <a:blip r:embed="rId3"/>
          <a:srcRect/>
          <a:stretch>
            <a:fillRect/>
          </a:stretch>
        </p:blipFill>
        <p:spPr bwMode="auto">
          <a:xfrm>
            <a:off x="9245600" y="533560"/>
            <a:ext cx="2032000" cy="585787"/>
          </a:xfrm>
          <a:prstGeom prst="rect">
            <a:avLst/>
          </a:prstGeom>
          <a:noFill/>
          <a:ln w="9525">
            <a:noFill/>
            <a:miter lim="800000"/>
            <a:headEnd/>
            <a:tailEnd/>
          </a:ln>
        </p:spPr>
      </p:pic>
      <p:pic>
        <p:nvPicPr>
          <p:cNvPr id="22" name="Picture 7" descr="SNL_Motto.png"/>
          <p:cNvPicPr>
            <a:picLocks noChangeAspect="1"/>
          </p:cNvPicPr>
          <p:nvPr userDrawn="1"/>
        </p:nvPicPr>
        <p:blipFill>
          <a:blip r:embed="rId4"/>
          <a:srcRect/>
          <a:stretch>
            <a:fillRect/>
          </a:stretch>
        </p:blipFill>
        <p:spPr bwMode="auto">
          <a:xfrm>
            <a:off x="1636185" y="711359"/>
            <a:ext cx="7192433" cy="304800"/>
          </a:xfrm>
          <a:prstGeom prst="rect">
            <a:avLst/>
          </a:prstGeom>
          <a:noFill/>
          <a:ln w="9525">
            <a:noFill/>
            <a:miter lim="800000"/>
            <a:headEnd/>
            <a:tailEnd/>
          </a:ln>
        </p:spPr>
      </p:pic>
      <p:sp>
        <p:nvSpPr>
          <p:cNvPr id="32" name="Rectangle 4"/>
          <p:cNvSpPr>
            <a:spLocks noGrp="1" noChangeArrowheads="1"/>
          </p:cNvSpPr>
          <p:nvPr>
            <p:ph type="dt" sz="half" idx="2"/>
          </p:nvPr>
        </p:nvSpPr>
        <p:spPr bwMode="auto">
          <a:xfrm>
            <a:off x="9245599" y="5797079"/>
            <a:ext cx="2335319" cy="32273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100">
                <a:latin typeface="Calibri"/>
                <a:cs typeface="Calibri"/>
              </a:defRPr>
            </a:lvl1pPr>
          </a:lstStyle>
          <a:p>
            <a:fld id="{1B799630-9E30-DE4D-BE8D-4E9CA304B925}" type="datetime1">
              <a:rPr lang="en-US" smtClean="0"/>
              <a:pPr/>
              <a:t>2/29/2024</a:t>
            </a:fld>
            <a:endParaRPr lang="en-US"/>
          </a:p>
        </p:txBody>
      </p:sp>
      <p:pic>
        <p:nvPicPr>
          <p:cNvPr id="20" name="Picture 12" descr="NNSAlogo_Black.jpg"/>
          <p:cNvPicPr>
            <a:picLocks noChangeAspect="1"/>
          </p:cNvPicPr>
          <p:nvPr userDrawn="1"/>
        </p:nvPicPr>
        <p:blipFill>
          <a:blip r:embed="rId5"/>
          <a:stretch>
            <a:fillRect/>
          </a:stretch>
        </p:blipFill>
        <p:spPr bwMode="auto">
          <a:xfrm>
            <a:off x="1840089" y="6115573"/>
            <a:ext cx="1134316" cy="276233"/>
          </a:xfrm>
          <a:prstGeom prst="rect">
            <a:avLst/>
          </a:prstGeom>
          <a:noFill/>
          <a:ln w="9525">
            <a:noFill/>
            <a:miter lim="800000"/>
            <a:headEnd/>
            <a:tailEnd/>
          </a:ln>
        </p:spPr>
      </p:pic>
      <p:sp>
        <p:nvSpPr>
          <p:cNvPr id="25" name="Rectangle 5"/>
          <p:cNvSpPr>
            <a:spLocks noGrp="1" noChangeArrowheads="1"/>
          </p:cNvSpPr>
          <p:nvPr>
            <p:ph type="ftr" sz="quarter" idx="3"/>
          </p:nvPr>
        </p:nvSpPr>
        <p:spPr bwMode="auto">
          <a:xfrm>
            <a:off x="4164540" y="6519332"/>
            <a:ext cx="3860800"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Calibri"/>
                <a:cs typeface="Calibri"/>
              </a:defRPr>
            </a:lvl1pPr>
          </a:lstStyle>
          <a:p>
            <a:endParaRPr lang="en-US" dirty="0"/>
          </a:p>
        </p:txBody>
      </p:sp>
      <p:sp>
        <p:nvSpPr>
          <p:cNvPr id="23" name="TextBox 22"/>
          <p:cNvSpPr txBox="1"/>
          <p:nvPr userDrawn="1"/>
        </p:nvSpPr>
        <p:spPr>
          <a:xfrm>
            <a:off x="4165600" y="6172201"/>
            <a:ext cx="7416800" cy="276999"/>
          </a:xfrm>
          <a:prstGeom prst="rect">
            <a:avLst/>
          </a:prstGeom>
          <a:noFill/>
        </p:spPr>
        <p:txBody>
          <a:bodyPr>
            <a:spAutoFit/>
          </a:bodyPr>
          <a:lstStyle/>
          <a:p>
            <a:r>
              <a:rPr lang="en-US" sz="600" kern="1200" dirty="0">
                <a:solidFill>
                  <a:schemeClr val="tx1"/>
                </a:solidFill>
                <a:effectLst/>
                <a:latin typeface="Arial"/>
                <a:ea typeface="+mn-ea"/>
                <a:cs typeface="Arial"/>
              </a:rPr>
              <a:t>Sandia National Laboratories is a multi-program laboratory managed and operated by Sandia Corporation, a wholly owned subsidiary of Lockheed Martin Corporation, for the U.S. Department of Energy’s National Nuclear Security Administration under contract DE-AC04-94AL85000. SAND NO. 2011-XXXXP</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34" name="Rectangle 33"/>
          <p:cNvSpPr/>
          <p:nvPr userDrawn="1"/>
        </p:nvSpPr>
        <p:spPr>
          <a:xfrm>
            <a:off x="0" y="1"/>
            <a:ext cx="12192000" cy="66124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p:nvSpPr>
        <p:spPr>
          <a:xfrm>
            <a:off x="0" y="6553200"/>
            <a:ext cx="12192000" cy="304800"/>
          </a:xfrm>
          <a:prstGeom prst="rect">
            <a:avLst/>
          </a:prstGeom>
          <a:solidFill>
            <a:srgbClr val="9E8C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3" name="Rectangle 12"/>
          <p:cNvSpPr/>
          <p:nvPr/>
        </p:nvSpPr>
        <p:spPr>
          <a:xfrm>
            <a:off x="0" y="6451600"/>
            <a:ext cx="12192000" cy="76200"/>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16" name="Picture 13" descr="NNSAlogo_Black.jpg"/>
          <p:cNvPicPr>
            <a:picLocks noChangeAspect="1"/>
          </p:cNvPicPr>
          <p:nvPr/>
        </p:nvPicPr>
        <p:blipFill>
          <a:blip r:embed="rId2"/>
          <a:srcRect/>
          <a:stretch>
            <a:fillRect/>
          </a:stretch>
        </p:blipFill>
        <p:spPr bwMode="auto">
          <a:xfrm>
            <a:off x="283633" y="6119813"/>
            <a:ext cx="1365251" cy="247650"/>
          </a:xfrm>
          <a:prstGeom prst="rect">
            <a:avLst/>
          </a:prstGeom>
          <a:noFill/>
          <a:ln w="9525">
            <a:noFill/>
            <a:miter lim="800000"/>
            <a:headEnd/>
            <a:tailEnd/>
          </a:ln>
        </p:spPr>
      </p:pic>
      <p:sp>
        <p:nvSpPr>
          <p:cNvPr id="17" name="Rectangle 16"/>
          <p:cNvSpPr/>
          <p:nvPr/>
        </p:nvSpPr>
        <p:spPr>
          <a:xfrm>
            <a:off x="0" y="1456267"/>
            <a:ext cx="5025189" cy="183569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1">
                    <a:lumMod val="65000"/>
                  </a:schemeClr>
                </a:solidFill>
              </a:rPr>
              <a:t>Photos placed in horizontal position </a:t>
            </a:r>
            <a:br>
              <a:rPr lang="en-US" sz="1400" dirty="0">
                <a:solidFill>
                  <a:schemeClr val="bg1">
                    <a:lumMod val="65000"/>
                  </a:schemeClr>
                </a:solidFill>
              </a:rPr>
            </a:br>
            <a:r>
              <a:rPr lang="en-US" sz="1400" dirty="0">
                <a:solidFill>
                  <a:schemeClr val="bg1">
                    <a:lumMod val="65000"/>
                  </a:schemeClr>
                </a:solidFill>
              </a:rPr>
              <a:t>with even amount of white space</a:t>
            </a:r>
            <a:br>
              <a:rPr lang="en-US" sz="1400" dirty="0">
                <a:solidFill>
                  <a:schemeClr val="bg1">
                    <a:lumMod val="65000"/>
                  </a:schemeClr>
                </a:solidFill>
              </a:rPr>
            </a:br>
            <a:r>
              <a:rPr lang="en-US" sz="1400" dirty="0">
                <a:solidFill>
                  <a:schemeClr val="bg1">
                    <a:lumMod val="65000"/>
                  </a:schemeClr>
                </a:solidFill>
              </a:rPr>
              <a:t> between photos and header</a:t>
            </a:r>
          </a:p>
        </p:txBody>
      </p:sp>
      <p:sp>
        <p:nvSpPr>
          <p:cNvPr id="18" name="Rectangle 17"/>
          <p:cNvSpPr/>
          <p:nvPr/>
        </p:nvSpPr>
        <p:spPr>
          <a:xfrm>
            <a:off x="5136080" y="1456267"/>
            <a:ext cx="3048000" cy="183569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9" name="Rectangle 18"/>
          <p:cNvSpPr/>
          <p:nvPr/>
        </p:nvSpPr>
        <p:spPr>
          <a:xfrm>
            <a:off x="8302485" y="1456267"/>
            <a:ext cx="3889515" cy="183569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1227528" y="3678173"/>
            <a:ext cx="10363200" cy="898198"/>
          </a:xfrm>
        </p:spPr>
        <p:txBody>
          <a:bodyPr/>
          <a:lstStyle>
            <a:lvl1pPr algn="r">
              <a:defRPr>
                <a:solidFill>
                  <a:srgbClr val="9D8C78"/>
                </a:solidFill>
              </a:defRPr>
            </a:lvl1pPr>
          </a:lstStyle>
          <a:p>
            <a:r>
              <a:rPr lang="en-US" dirty="0"/>
              <a:t>Click to edit Master title style</a:t>
            </a:r>
          </a:p>
        </p:txBody>
      </p:sp>
      <p:sp>
        <p:nvSpPr>
          <p:cNvPr id="3" name="Subtitle 2"/>
          <p:cNvSpPr>
            <a:spLocks noGrp="1"/>
          </p:cNvSpPr>
          <p:nvPr>
            <p:ph type="subTitle" idx="1"/>
          </p:nvPr>
        </p:nvSpPr>
        <p:spPr>
          <a:xfrm>
            <a:off x="4059137" y="4591568"/>
            <a:ext cx="7521783" cy="593737"/>
          </a:xfrm>
        </p:spPr>
        <p:txBody>
          <a:bodyPr/>
          <a:lstStyle>
            <a:lvl1pPr marL="0" indent="0" algn="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pic>
        <p:nvPicPr>
          <p:cNvPr id="21" name="Picture 6" descr="SNL_Stacked_White.png"/>
          <p:cNvPicPr>
            <a:picLocks noChangeAspect="1"/>
          </p:cNvPicPr>
          <p:nvPr userDrawn="1"/>
        </p:nvPicPr>
        <p:blipFill>
          <a:blip r:embed="rId3"/>
          <a:srcRect/>
          <a:stretch>
            <a:fillRect/>
          </a:stretch>
        </p:blipFill>
        <p:spPr bwMode="auto">
          <a:xfrm>
            <a:off x="9245600" y="533560"/>
            <a:ext cx="2032000" cy="585787"/>
          </a:xfrm>
          <a:prstGeom prst="rect">
            <a:avLst/>
          </a:prstGeom>
          <a:noFill/>
          <a:ln w="9525">
            <a:noFill/>
            <a:miter lim="800000"/>
            <a:headEnd/>
            <a:tailEnd/>
          </a:ln>
        </p:spPr>
      </p:pic>
      <p:pic>
        <p:nvPicPr>
          <p:cNvPr id="22" name="Picture 7" descr="SNL_Motto.png"/>
          <p:cNvPicPr>
            <a:picLocks noChangeAspect="1"/>
          </p:cNvPicPr>
          <p:nvPr userDrawn="1"/>
        </p:nvPicPr>
        <p:blipFill>
          <a:blip r:embed="rId4"/>
          <a:stretch>
            <a:fillRect/>
          </a:stretch>
        </p:blipFill>
        <p:spPr bwMode="auto">
          <a:xfrm>
            <a:off x="1636998" y="601288"/>
            <a:ext cx="7190805" cy="304800"/>
          </a:xfrm>
          <a:prstGeom prst="rect">
            <a:avLst/>
          </a:prstGeom>
          <a:noFill/>
          <a:ln w="9525">
            <a:noFill/>
            <a:miter lim="800000"/>
            <a:headEnd/>
            <a:tailEnd/>
          </a:ln>
        </p:spPr>
      </p:pic>
      <p:sp>
        <p:nvSpPr>
          <p:cNvPr id="32" name="Rectangle 4"/>
          <p:cNvSpPr>
            <a:spLocks noGrp="1" noChangeArrowheads="1"/>
          </p:cNvSpPr>
          <p:nvPr>
            <p:ph type="dt" sz="half" idx="2"/>
          </p:nvPr>
        </p:nvSpPr>
        <p:spPr bwMode="auto">
          <a:xfrm>
            <a:off x="9245599" y="5797079"/>
            <a:ext cx="2335319" cy="32273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100">
                <a:latin typeface="Calibri"/>
                <a:cs typeface="Calibri"/>
              </a:defRPr>
            </a:lvl1pPr>
          </a:lstStyle>
          <a:p>
            <a:fld id="{504244A8-8889-154D-9568-D8C635C53E9B}" type="datetime1">
              <a:rPr lang="en-US" smtClean="0"/>
              <a:pPr/>
              <a:t>2/29/2024</a:t>
            </a:fld>
            <a:endParaRPr lang="en-US"/>
          </a:p>
        </p:txBody>
      </p:sp>
      <p:pic>
        <p:nvPicPr>
          <p:cNvPr id="33" name="Picture 8" descr="SNL_color_stack.png"/>
          <p:cNvPicPr>
            <a:picLocks noChangeAspect="1"/>
          </p:cNvPicPr>
          <p:nvPr userDrawn="1"/>
        </p:nvPicPr>
        <p:blipFill>
          <a:blip r:embed="rId5"/>
          <a:srcRect/>
          <a:stretch>
            <a:fillRect/>
          </a:stretch>
        </p:blipFill>
        <p:spPr bwMode="auto">
          <a:xfrm>
            <a:off x="9245601" y="408001"/>
            <a:ext cx="2032000" cy="669011"/>
          </a:xfrm>
          <a:prstGeom prst="rect">
            <a:avLst/>
          </a:prstGeom>
          <a:noFill/>
          <a:ln w="9525">
            <a:noFill/>
            <a:miter lim="800000"/>
            <a:headEnd/>
            <a:tailEnd/>
          </a:ln>
        </p:spPr>
      </p:pic>
      <p:sp>
        <p:nvSpPr>
          <p:cNvPr id="36" name="Rectangle 35"/>
          <p:cNvSpPr/>
          <p:nvPr userDrawn="1"/>
        </p:nvSpPr>
        <p:spPr>
          <a:xfrm>
            <a:off x="0" y="3369732"/>
            <a:ext cx="12192000" cy="397933"/>
          </a:xfrm>
          <a:prstGeom prst="rect">
            <a:avLst/>
          </a:prstGeom>
          <a:solidFill>
            <a:srgbClr val="102E5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37" name="Picture 12" descr="NNSAlogo_Black.jpg"/>
          <p:cNvPicPr>
            <a:picLocks noChangeAspect="1"/>
          </p:cNvPicPr>
          <p:nvPr userDrawn="1"/>
        </p:nvPicPr>
        <p:blipFill>
          <a:blip r:embed="rId6"/>
          <a:stretch>
            <a:fillRect/>
          </a:stretch>
        </p:blipFill>
        <p:spPr bwMode="auto">
          <a:xfrm>
            <a:off x="1840089" y="6115573"/>
            <a:ext cx="1134316" cy="276233"/>
          </a:xfrm>
          <a:prstGeom prst="rect">
            <a:avLst/>
          </a:prstGeom>
          <a:noFill/>
          <a:ln w="9525">
            <a:noFill/>
            <a:miter lim="800000"/>
            <a:headEnd/>
            <a:tailEnd/>
          </a:ln>
        </p:spPr>
      </p:pic>
      <p:sp>
        <p:nvSpPr>
          <p:cNvPr id="38" name="Rectangle 5"/>
          <p:cNvSpPr>
            <a:spLocks noGrp="1" noChangeArrowheads="1"/>
          </p:cNvSpPr>
          <p:nvPr>
            <p:ph type="ftr" sz="quarter" idx="3"/>
          </p:nvPr>
        </p:nvSpPr>
        <p:spPr bwMode="auto">
          <a:xfrm>
            <a:off x="4164540" y="6519332"/>
            <a:ext cx="3860800"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Calibri"/>
                <a:cs typeface="Calibri"/>
              </a:defRPr>
            </a:lvl1pPr>
          </a:lstStyle>
          <a:p>
            <a:endParaRPr lang="en-US" dirty="0"/>
          </a:p>
        </p:txBody>
      </p:sp>
      <p:sp>
        <p:nvSpPr>
          <p:cNvPr id="20" name="TextBox 19"/>
          <p:cNvSpPr txBox="1"/>
          <p:nvPr userDrawn="1"/>
        </p:nvSpPr>
        <p:spPr>
          <a:xfrm>
            <a:off x="4165600" y="6172201"/>
            <a:ext cx="7416800" cy="276999"/>
          </a:xfrm>
          <a:prstGeom prst="rect">
            <a:avLst/>
          </a:prstGeom>
          <a:noFill/>
        </p:spPr>
        <p:txBody>
          <a:bodyPr>
            <a:spAutoFit/>
          </a:bodyPr>
          <a:lstStyle/>
          <a:p>
            <a:r>
              <a:rPr lang="en-US" sz="600" kern="1200" dirty="0">
                <a:solidFill>
                  <a:schemeClr val="tx1"/>
                </a:solidFill>
                <a:effectLst/>
                <a:latin typeface="Arial"/>
                <a:ea typeface="+mn-ea"/>
                <a:cs typeface="Arial"/>
              </a:rPr>
              <a:t>Sandia National Laboratories is a multi-program laboratory managed and operated by Sandia Corporation, a wholly owned subsidiary of Lockheed Martin Corporation, for the U.S. Department of Energy’s National Nuclear Security Administration under contract DE-AC04-94AL85000. SAND NO. 2011-XXXXP</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34" name="Rectangle 33"/>
          <p:cNvSpPr/>
          <p:nvPr userDrawn="1"/>
        </p:nvSpPr>
        <p:spPr>
          <a:xfrm>
            <a:off x="0" y="1"/>
            <a:ext cx="12192000" cy="66124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3" name="Rectangle 22"/>
          <p:cNvSpPr/>
          <p:nvPr userDrawn="1"/>
        </p:nvSpPr>
        <p:spPr>
          <a:xfrm>
            <a:off x="0" y="3369732"/>
            <a:ext cx="12192000" cy="3089807"/>
          </a:xfrm>
          <a:prstGeom prst="rect">
            <a:avLst/>
          </a:prstGeom>
          <a:solidFill>
            <a:srgbClr val="9E8C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2" name="Rectangle 11"/>
          <p:cNvSpPr/>
          <p:nvPr/>
        </p:nvSpPr>
        <p:spPr>
          <a:xfrm>
            <a:off x="0" y="6553200"/>
            <a:ext cx="12192000" cy="304800"/>
          </a:xfrm>
          <a:prstGeom prst="rect">
            <a:avLst/>
          </a:prstGeom>
          <a:solidFill>
            <a:srgbClr val="30A6C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3" name="Rectangle 12"/>
          <p:cNvSpPr/>
          <p:nvPr/>
        </p:nvSpPr>
        <p:spPr>
          <a:xfrm>
            <a:off x="0" y="6451600"/>
            <a:ext cx="12192000" cy="76200"/>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15" name="Picture 12" descr="NNSAlogo_Black.jpg"/>
          <p:cNvPicPr>
            <a:picLocks noChangeAspect="1"/>
          </p:cNvPicPr>
          <p:nvPr/>
        </p:nvPicPr>
        <p:blipFill>
          <a:blip r:embed="rId2"/>
          <a:stretch>
            <a:fillRect/>
          </a:stretch>
        </p:blipFill>
        <p:spPr bwMode="auto">
          <a:xfrm>
            <a:off x="1840089" y="6115573"/>
            <a:ext cx="1134316" cy="276233"/>
          </a:xfrm>
          <a:prstGeom prst="rect">
            <a:avLst/>
          </a:prstGeom>
          <a:noFill/>
          <a:ln w="9525">
            <a:noFill/>
            <a:miter lim="800000"/>
            <a:headEnd/>
            <a:tailEnd/>
          </a:ln>
        </p:spPr>
      </p:pic>
      <p:pic>
        <p:nvPicPr>
          <p:cNvPr id="16" name="Picture 13" descr="NNSAlogo_Black.jpg"/>
          <p:cNvPicPr>
            <a:picLocks noChangeAspect="1"/>
          </p:cNvPicPr>
          <p:nvPr/>
        </p:nvPicPr>
        <p:blipFill>
          <a:blip r:embed="rId3"/>
          <a:srcRect/>
          <a:stretch>
            <a:fillRect/>
          </a:stretch>
        </p:blipFill>
        <p:spPr bwMode="auto">
          <a:xfrm>
            <a:off x="283633" y="6119813"/>
            <a:ext cx="1365251" cy="247650"/>
          </a:xfrm>
          <a:prstGeom prst="rect">
            <a:avLst/>
          </a:prstGeom>
          <a:noFill/>
          <a:ln w="9525">
            <a:noFill/>
            <a:miter lim="800000"/>
            <a:headEnd/>
            <a:tailEnd/>
          </a:ln>
        </p:spPr>
      </p:pic>
      <p:sp>
        <p:nvSpPr>
          <p:cNvPr id="17" name="Rectangle 16"/>
          <p:cNvSpPr/>
          <p:nvPr/>
        </p:nvSpPr>
        <p:spPr>
          <a:xfrm>
            <a:off x="0" y="1456267"/>
            <a:ext cx="5025189" cy="183569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1">
                    <a:lumMod val="65000"/>
                  </a:schemeClr>
                </a:solidFill>
              </a:rPr>
              <a:t>Photos placed in horizontal position </a:t>
            </a:r>
            <a:br>
              <a:rPr lang="en-US" sz="1400" dirty="0">
                <a:solidFill>
                  <a:schemeClr val="bg1">
                    <a:lumMod val="65000"/>
                  </a:schemeClr>
                </a:solidFill>
              </a:rPr>
            </a:br>
            <a:r>
              <a:rPr lang="en-US" sz="1400" dirty="0">
                <a:solidFill>
                  <a:schemeClr val="bg1">
                    <a:lumMod val="65000"/>
                  </a:schemeClr>
                </a:solidFill>
              </a:rPr>
              <a:t>with even amount of white space</a:t>
            </a:r>
            <a:br>
              <a:rPr lang="en-US" sz="1400" dirty="0">
                <a:solidFill>
                  <a:schemeClr val="bg1">
                    <a:lumMod val="65000"/>
                  </a:schemeClr>
                </a:solidFill>
              </a:rPr>
            </a:br>
            <a:r>
              <a:rPr lang="en-US" sz="1400" dirty="0">
                <a:solidFill>
                  <a:schemeClr val="bg1">
                    <a:lumMod val="65000"/>
                  </a:schemeClr>
                </a:solidFill>
              </a:rPr>
              <a:t> between photos and header</a:t>
            </a:r>
          </a:p>
        </p:txBody>
      </p:sp>
      <p:sp>
        <p:nvSpPr>
          <p:cNvPr id="18" name="Rectangle 17"/>
          <p:cNvSpPr/>
          <p:nvPr/>
        </p:nvSpPr>
        <p:spPr>
          <a:xfrm>
            <a:off x="5136080" y="1456267"/>
            <a:ext cx="3048000" cy="183569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9" name="Rectangle 18"/>
          <p:cNvSpPr/>
          <p:nvPr/>
        </p:nvSpPr>
        <p:spPr>
          <a:xfrm>
            <a:off x="8302485" y="1456267"/>
            <a:ext cx="3889515" cy="183569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1227528" y="3678173"/>
            <a:ext cx="10363200" cy="898198"/>
          </a:xfrm>
        </p:spPr>
        <p:txBody>
          <a:bodyPr/>
          <a:lstStyle>
            <a:lvl1pPr algn="r">
              <a:defRPr>
                <a:solidFill>
                  <a:srgbClr val="FFFFFF"/>
                </a:solidFill>
              </a:defRPr>
            </a:lvl1pPr>
          </a:lstStyle>
          <a:p>
            <a:r>
              <a:rPr lang="en-US" dirty="0"/>
              <a:t>Click to edit Master title style</a:t>
            </a:r>
          </a:p>
        </p:txBody>
      </p:sp>
      <p:sp>
        <p:nvSpPr>
          <p:cNvPr id="3" name="Subtitle 2"/>
          <p:cNvSpPr>
            <a:spLocks noGrp="1"/>
          </p:cNvSpPr>
          <p:nvPr>
            <p:ph type="subTitle" idx="1"/>
          </p:nvPr>
        </p:nvSpPr>
        <p:spPr>
          <a:xfrm>
            <a:off x="4059137" y="4591568"/>
            <a:ext cx="7521783" cy="593737"/>
          </a:xfrm>
        </p:spPr>
        <p:txBody>
          <a:bodyPr/>
          <a:lstStyle>
            <a:lvl1pPr marL="0" indent="0" algn="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pic>
        <p:nvPicPr>
          <p:cNvPr id="21" name="Picture 6" descr="SNL_Stacked_White.png"/>
          <p:cNvPicPr>
            <a:picLocks noChangeAspect="1"/>
          </p:cNvPicPr>
          <p:nvPr userDrawn="1"/>
        </p:nvPicPr>
        <p:blipFill>
          <a:blip r:embed="rId4"/>
          <a:srcRect/>
          <a:stretch>
            <a:fillRect/>
          </a:stretch>
        </p:blipFill>
        <p:spPr bwMode="auto">
          <a:xfrm>
            <a:off x="9245600" y="533560"/>
            <a:ext cx="2032000" cy="585787"/>
          </a:xfrm>
          <a:prstGeom prst="rect">
            <a:avLst/>
          </a:prstGeom>
          <a:noFill/>
          <a:ln w="9525">
            <a:noFill/>
            <a:miter lim="800000"/>
            <a:headEnd/>
            <a:tailEnd/>
          </a:ln>
        </p:spPr>
      </p:pic>
      <p:pic>
        <p:nvPicPr>
          <p:cNvPr id="22" name="Picture 7" descr="SNL_Motto.png"/>
          <p:cNvPicPr>
            <a:picLocks noChangeAspect="1"/>
          </p:cNvPicPr>
          <p:nvPr userDrawn="1"/>
        </p:nvPicPr>
        <p:blipFill>
          <a:blip r:embed="rId5"/>
          <a:stretch>
            <a:fillRect/>
          </a:stretch>
        </p:blipFill>
        <p:spPr bwMode="auto">
          <a:xfrm>
            <a:off x="1636998" y="601288"/>
            <a:ext cx="7190805" cy="304800"/>
          </a:xfrm>
          <a:prstGeom prst="rect">
            <a:avLst/>
          </a:prstGeom>
          <a:noFill/>
          <a:ln w="9525">
            <a:noFill/>
            <a:miter lim="800000"/>
            <a:headEnd/>
            <a:tailEnd/>
          </a:ln>
        </p:spPr>
      </p:pic>
      <p:sp>
        <p:nvSpPr>
          <p:cNvPr id="32" name="Rectangle 4"/>
          <p:cNvSpPr>
            <a:spLocks noGrp="1" noChangeArrowheads="1"/>
          </p:cNvSpPr>
          <p:nvPr>
            <p:ph type="dt" sz="half" idx="2"/>
          </p:nvPr>
        </p:nvSpPr>
        <p:spPr bwMode="auto">
          <a:xfrm>
            <a:off x="9245599" y="5797079"/>
            <a:ext cx="2335319" cy="32273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100">
                <a:latin typeface="Calibri"/>
                <a:cs typeface="Calibri"/>
              </a:defRPr>
            </a:lvl1pPr>
          </a:lstStyle>
          <a:p>
            <a:fld id="{9522E0D4-989F-3A4B-AA2E-486ADFE0E698}" type="datetime1">
              <a:rPr lang="en-US" smtClean="0"/>
              <a:pPr/>
              <a:t>2/29/2024</a:t>
            </a:fld>
            <a:endParaRPr lang="en-US"/>
          </a:p>
        </p:txBody>
      </p:sp>
      <p:pic>
        <p:nvPicPr>
          <p:cNvPr id="33" name="Picture 8" descr="SNL_color_stack.png"/>
          <p:cNvPicPr>
            <a:picLocks noChangeAspect="1"/>
          </p:cNvPicPr>
          <p:nvPr userDrawn="1"/>
        </p:nvPicPr>
        <p:blipFill>
          <a:blip r:embed="rId6"/>
          <a:srcRect/>
          <a:stretch>
            <a:fillRect/>
          </a:stretch>
        </p:blipFill>
        <p:spPr bwMode="auto">
          <a:xfrm>
            <a:off x="9245601" y="408001"/>
            <a:ext cx="2032000" cy="669011"/>
          </a:xfrm>
          <a:prstGeom prst="rect">
            <a:avLst/>
          </a:prstGeom>
          <a:noFill/>
          <a:ln w="9525">
            <a:noFill/>
            <a:miter lim="800000"/>
            <a:headEnd/>
            <a:tailEnd/>
          </a:ln>
        </p:spPr>
      </p:pic>
      <p:sp>
        <p:nvSpPr>
          <p:cNvPr id="20" name="Rectangle 5"/>
          <p:cNvSpPr>
            <a:spLocks noGrp="1" noChangeArrowheads="1"/>
          </p:cNvSpPr>
          <p:nvPr>
            <p:ph type="ftr" sz="quarter" idx="3"/>
          </p:nvPr>
        </p:nvSpPr>
        <p:spPr bwMode="auto">
          <a:xfrm>
            <a:off x="4164540" y="6519332"/>
            <a:ext cx="3860800"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Calibri"/>
                <a:cs typeface="Calibri"/>
              </a:defRPr>
            </a:lvl1pPr>
          </a:lstStyle>
          <a:p>
            <a:endParaRPr lang="en-US" dirty="0"/>
          </a:p>
        </p:txBody>
      </p:sp>
      <p:sp>
        <p:nvSpPr>
          <p:cNvPr id="24" name="TextBox 23"/>
          <p:cNvSpPr txBox="1"/>
          <p:nvPr userDrawn="1"/>
        </p:nvSpPr>
        <p:spPr>
          <a:xfrm>
            <a:off x="4165600" y="6172201"/>
            <a:ext cx="7416800" cy="276999"/>
          </a:xfrm>
          <a:prstGeom prst="rect">
            <a:avLst/>
          </a:prstGeom>
          <a:noFill/>
        </p:spPr>
        <p:txBody>
          <a:bodyPr>
            <a:spAutoFit/>
          </a:bodyPr>
          <a:lstStyle/>
          <a:p>
            <a:r>
              <a:rPr lang="en-US" sz="600" kern="1200" dirty="0">
                <a:solidFill>
                  <a:schemeClr val="tx1"/>
                </a:solidFill>
                <a:effectLst/>
                <a:latin typeface="Arial"/>
                <a:ea typeface="+mn-ea"/>
                <a:cs typeface="Arial"/>
              </a:rPr>
              <a:t>Sandia National Laboratories is a multi-program laboratory managed and operated by Sandia Corporation, a wholly owned subsidiary of Lockheed Martin Corporation, for the U.S. Department of Energy’s National Nuclear Security Administration under contract DE-AC04-94AL85000. SAND NO. 2011-XXXXP</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chemeClr val="bg1"/>
        </a:solidFill>
        <a:effectLst/>
      </p:bgPr>
    </p:bg>
    <p:spTree>
      <p:nvGrpSpPr>
        <p:cNvPr id="1" name=""/>
        <p:cNvGrpSpPr/>
        <p:nvPr/>
      </p:nvGrpSpPr>
      <p:grpSpPr>
        <a:xfrm>
          <a:off x="0" y="0"/>
          <a:ext cx="0" cy="0"/>
          <a:chOff x="0" y="0"/>
          <a:chExt cx="0" cy="0"/>
        </a:xfrm>
      </p:grpSpPr>
      <p:sp>
        <p:nvSpPr>
          <p:cNvPr id="29" name="Rectangle 28"/>
          <p:cNvSpPr/>
          <p:nvPr userDrawn="1"/>
        </p:nvSpPr>
        <p:spPr>
          <a:xfrm>
            <a:off x="2" y="0"/>
            <a:ext cx="12191999"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0" name="Rectangle 29"/>
          <p:cNvSpPr/>
          <p:nvPr userDrawn="1"/>
        </p:nvSpPr>
        <p:spPr>
          <a:xfrm>
            <a:off x="0" y="4040485"/>
            <a:ext cx="3312297" cy="2817515"/>
          </a:xfrm>
          <a:prstGeom prst="rect">
            <a:avLst/>
          </a:prstGeom>
          <a:solidFill>
            <a:srgbClr val="102E5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7" name="Rectangle 6"/>
          <p:cNvSpPr/>
          <p:nvPr/>
        </p:nvSpPr>
        <p:spPr>
          <a:xfrm>
            <a:off x="0" y="0"/>
            <a:ext cx="3312297" cy="893232"/>
          </a:xfrm>
          <a:prstGeom prst="rect">
            <a:avLst/>
          </a:prstGeom>
          <a:solidFill>
            <a:srgbClr val="102E5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3" name="Rectangle 12"/>
          <p:cNvSpPr/>
          <p:nvPr/>
        </p:nvSpPr>
        <p:spPr>
          <a:xfrm>
            <a:off x="11741910" y="-1"/>
            <a:ext cx="450089" cy="6857999"/>
          </a:xfrm>
          <a:prstGeom prst="rect">
            <a:avLst/>
          </a:prstGeom>
          <a:solidFill>
            <a:srgbClr val="9D8C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7" name="Rectangle 16"/>
          <p:cNvSpPr/>
          <p:nvPr/>
        </p:nvSpPr>
        <p:spPr>
          <a:xfrm>
            <a:off x="2" y="989096"/>
            <a:ext cx="1812876" cy="139587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bg1">
                    <a:lumMod val="65000"/>
                  </a:schemeClr>
                </a:solidFill>
              </a:rPr>
              <a:t>Photos placed in horizontal position </a:t>
            </a:r>
            <a:br>
              <a:rPr lang="en-US" sz="1100" dirty="0">
                <a:solidFill>
                  <a:schemeClr val="bg1">
                    <a:lumMod val="65000"/>
                  </a:schemeClr>
                </a:solidFill>
              </a:rPr>
            </a:br>
            <a:r>
              <a:rPr lang="en-US" sz="1100" dirty="0">
                <a:solidFill>
                  <a:schemeClr val="bg1">
                    <a:lumMod val="65000"/>
                  </a:schemeClr>
                </a:solidFill>
              </a:rPr>
              <a:t>with even amount of white space</a:t>
            </a:r>
            <a:br>
              <a:rPr lang="en-US" sz="1100" dirty="0">
                <a:solidFill>
                  <a:schemeClr val="bg1">
                    <a:lumMod val="65000"/>
                  </a:schemeClr>
                </a:solidFill>
              </a:rPr>
            </a:br>
            <a:r>
              <a:rPr lang="en-US" sz="1100" dirty="0">
                <a:solidFill>
                  <a:schemeClr val="bg1">
                    <a:lumMod val="65000"/>
                  </a:schemeClr>
                </a:solidFill>
              </a:rPr>
              <a:t> between photos and header</a:t>
            </a:r>
          </a:p>
        </p:txBody>
      </p:sp>
      <p:sp>
        <p:nvSpPr>
          <p:cNvPr id="2" name="Title 1"/>
          <p:cNvSpPr>
            <a:spLocks noGrp="1"/>
          </p:cNvSpPr>
          <p:nvPr>
            <p:ph type="ctrTitle"/>
          </p:nvPr>
        </p:nvSpPr>
        <p:spPr>
          <a:xfrm>
            <a:off x="3619337" y="1250965"/>
            <a:ext cx="7961583" cy="1233338"/>
          </a:xfrm>
        </p:spPr>
        <p:txBody>
          <a:bodyPr/>
          <a:lstStyle>
            <a:lvl1pPr algn="l">
              <a:lnSpc>
                <a:spcPts val="3800"/>
              </a:lnSpc>
              <a:defRPr>
                <a:solidFill>
                  <a:srgbClr val="9D8C78"/>
                </a:solidFill>
              </a:defRPr>
            </a:lvl1pPr>
          </a:lstStyle>
          <a:p>
            <a:r>
              <a:rPr lang="en-US" dirty="0"/>
              <a:t>Click to edit Master title style</a:t>
            </a:r>
          </a:p>
        </p:txBody>
      </p:sp>
      <p:sp>
        <p:nvSpPr>
          <p:cNvPr id="3" name="Subtitle 2"/>
          <p:cNvSpPr>
            <a:spLocks noGrp="1"/>
          </p:cNvSpPr>
          <p:nvPr>
            <p:ph type="subTitle" idx="1"/>
          </p:nvPr>
        </p:nvSpPr>
        <p:spPr>
          <a:xfrm>
            <a:off x="3619337" y="2588979"/>
            <a:ext cx="7521783" cy="593737"/>
          </a:xfrm>
        </p:spPr>
        <p:txBody>
          <a:bodyPr/>
          <a:lstStyle>
            <a:lvl1pPr marL="0" indent="0" algn="l">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pic>
        <p:nvPicPr>
          <p:cNvPr id="21" name="Picture 6" descr="SNL_Stacked_White.png"/>
          <p:cNvPicPr>
            <a:picLocks noChangeAspect="1"/>
          </p:cNvPicPr>
          <p:nvPr userDrawn="1"/>
        </p:nvPicPr>
        <p:blipFill>
          <a:blip r:embed="rId2"/>
          <a:srcRect/>
          <a:stretch>
            <a:fillRect/>
          </a:stretch>
        </p:blipFill>
        <p:spPr bwMode="auto">
          <a:xfrm>
            <a:off x="476265" y="4339007"/>
            <a:ext cx="2032000" cy="585787"/>
          </a:xfrm>
          <a:prstGeom prst="rect">
            <a:avLst/>
          </a:prstGeom>
          <a:noFill/>
          <a:ln w="9525">
            <a:noFill/>
            <a:miter lim="800000"/>
            <a:headEnd/>
            <a:tailEnd/>
          </a:ln>
        </p:spPr>
      </p:pic>
      <p:pic>
        <p:nvPicPr>
          <p:cNvPr id="22" name="Picture 7" descr="SNL_Motto.png"/>
          <p:cNvPicPr>
            <a:picLocks noChangeAspect="1"/>
          </p:cNvPicPr>
          <p:nvPr userDrawn="1"/>
        </p:nvPicPr>
        <p:blipFill>
          <a:blip r:embed="rId3"/>
          <a:stretch>
            <a:fillRect/>
          </a:stretch>
        </p:blipFill>
        <p:spPr bwMode="auto">
          <a:xfrm>
            <a:off x="397397" y="5157318"/>
            <a:ext cx="1294291" cy="1453660"/>
          </a:xfrm>
          <a:prstGeom prst="rect">
            <a:avLst/>
          </a:prstGeom>
          <a:noFill/>
          <a:ln w="9525">
            <a:noFill/>
            <a:miter lim="800000"/>
            <a:headEnd/>
            <a:tailEnd/>
          </a:ln>
        </p:spPr>
      </p:pic>
      <p:pic>
        <p:nvPicPr>
          <p:cNvPr id="27" name="Picture 13" descr="NNSAlogo_Black.jpg"/>
          <p:cNvPicPr>
            <a:picLocks noChangeAspect="1"/>
          </p:cNvPicPr>
          <p:nvPr userDrawn="1"/>
        </p:nvPicPr>
        <p:blipFill>
          <a:blip r:embed="rId4"/>
          <a:srcRect/>
          <a:stretch>
            <a:fillRect/>
          </a:stretch>
        </p:blipFill>
        <p:spPr bwMode="auto">
          <a:xfrm>
            <a:off x="3684911" y="5932869"/>
            <a:ext cx="1365251" cy="247650"/>
          </a:xfrm>
          <a:prstGeom prst="rect">
            <a:avLst/>
          </a:prstGeom>
          <a:noFill/>
          <a:ln w="9525">
            <a:noFill/>
            <a:miter lim="800000"/>
            <a:headEnd/>
            <a:tailEnd/>
          </a:ln>
        </p:spPr>
      </p:pic>
      <p:sp>
        <p:nvSpPr>
          <p:cNvPr id="32" name="Rectangle 4"/>
          <p:cNvSpPr>
            <a:spLocks noGrp="1" noChangeArrowheads="1"/>
          </p:cNvSpPr>
          <p:nvPr>
            <p:ph type="dt" sz="half" idx="2"/>
          </p:nvPr>
        </p:nvSpPr>
        <p:spPr bwMode="auto">
          <a:xfrm>
            <a:off x="3619336" y="265178"/>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100">
                <a:latin typeface="Calibri"/>
                <a:cs typeface="Calibri"/>
              </a:defRPr>
            </a:lvl1pPr>
          </a:lstStyle>
          <a:p>
            <a:fld id="{5B35050C-AFC0-D74A-963F-148736DC45A4}" type="datetime1">
              <a:rPr lang="en-US" smtClean="0"/>
              <a:pPr/>
              <a:t>2/29/2024</a:t>
            </a:fld>
            <a:endParaRPr lang="en-US" dirty="0"/>
          </a:p>
        </p:txBody>
      </p:sp>
      <p:sp>
        <p:nvSpPr>
          <p:cNvPr id="20" name="Rectangle 19"/>
          <p:cNvSpPr/>
          <p:nvPr userDrawn="1"/>
        </p:nvSpPr>
        <p:spPr>
          <a:xfrm>
            <a:off x="0" y="2484303"/>
            <a:ext cx="3312296" cy="1467948"/>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1">
                    <a:lumMod val="65000"/>
                  </a:schemeClr>
                </a:solidFill>
              </a:rPr>
              <a:t>Photos placed in horizontal position </a:t>
            </a:r>
            <a:br>
              <a:rPr lang="en-US" sz="1400" dirty="0">
                <a:solidFill>
                  <a:schemeClr val="bg1">
                    <a:lumMod val="65000"/>
                  </a:schemeClr>
                </a:solidFill>
              </a:rPr>
            </a:br>
            <a:r>
              <a:rPr lang="en-US" sz="1400" dirty="0">
                <a:solidFill>
                  <a:schemeClr val="bg1">
                    <a:lumMod val="65000"/>
                  </a:schemeClr>
                </a:solidFill>
              </a:rPr>
              <a:t>with even amount of white space</a:t>
            </a:r>
            <a:br>
              <a:rPr lang="en-US" sz="1400" dirty="0">
                <a:solidFill>
                  <a:schemeClr val="bg1">
                    <a:lumMod val="65000"/>
                  </a:schemeClr>
                </a:solidFill>
              </a:rPr>
            </a:br>
            <a:r>
              <a:rPr lang="en-US" sz="1400" dirty="0">
                <a:solidFill>
                  <a:schemeClr val="bg1">
                    <a:lumMod val="65000"/>
                  </a:schemeClr>
                </a:solidFill>
              </a:rPr>
              <a:t> between photos and header</a:t>
            </a:r>
          </a:p>
        </p:txBody>
      </p:sp>
      <p:sp>
        <p:nvSpPr>
          <p:cNvPr id="25" name="Rectangle 24"/>
          <p:cNvSpPr/>
          <p:nvPr userDrawn="1"/>
        </p:nvSpPr>
        <p:spPr>
          <a:xfrm>
            <a:off x="1963189" y="989096"/>
            <a:ext cx="1349108" cy="139587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solidFill>
                <a:schemeClr val="bg1">
                  <a:lumMod val="65000"/>
                </a:schemeClr>
              </a:solidFill>
            </a:endParaRPr>
          </a:p>
        </p:txBody>
      </p:sp>
      <p:sp>
        <p:nvSpPr>
          <p:cNvPr id="31" name="Rectangle 30"/>
          <p:cNvSpPr/>
          <p:nvPr userDrawn="1"/>
        </p:nvSpPr>
        <p:spPr>
          <a:xfrm>
            <a:off x="11591704" y="-1"/>
            <a:ext cx="103685" cy="6857999"/>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3" name="Picture 12" descr="NNSAlogo_Black.jpg"/>
          <p:cNvPicPr>
            <a:picLocks noChangeAspect="1"/>
          </p:cNvPicPr>
          <p:nvPr userDrawn="1"/>
        </p:nvPicPr>
        <p:blipFill>
          <a:blip r:embed="rId5"/>
          <a:stretch>
            <a:fillRect/>
          </a:stretch>
        </p:blipFill>
        <p:spPr bwMode="auto">
          <a:xfrm>
            <a:off x="5386267" y="5921221"/>
            <a:ext cx="1134316" cy="276233"/>
          </a:xfrm>
          <a:prstGeom prst="rect">
            <a:avLst/>
          </a:prstGeom>
          <a:noFill/>
          <a:ln w="9525">
            <a:noFill/>
            <a:miter lim="800000"/>
            <a:headEnd/>
            <a:tailEnd/>
          </a:ln>
        </p:spPr>
      </p:pic>
      <p:sp>
        <p:nvSpPr>
          <p:cNvPr id="34" name="Rectangle 5"/>
          <p:cNvSpPr>
            <a:spLocks noGrp="1" noChangeArrowheads="1"/>
          </p:cNvSpPr>
          <p:nvPr>
            <p:ph type="ftr" sz="quarter" idx="3"/>
          </p:nvPr>
        </p:nvSpPr>
        <p:spPr bwMode="auto">
          <a:xfrm>
            <a:off x="3611363" y="6519332"/>
            <a:ext cx="3860800"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Calibri"/>
                <a:cs typeface="Calibri"/>
              </a:defRPr>
            </a:lvl1pPr>
          </a:lstStyle>
          <a:p>
            <a:endParaRPr lang="en-US" dirty="0"/>
          </a:p>
        </p:txBody>
      </p:sp>
      <p:sp>
        <p:nvSpPr>
          <p:cNvPr id="19" name="TextBox 18"/>
          <p:cNvSpPr txBox="1"/>
          <p:nvPr userDrawn="1"/>
        </p:nvSpPr>
        <p:spPr>
          <a:xfrm>
            <a:off x="4165600" y="6172201"/>
            <a:ext cx="7416800" cy="276999"/>
          </a:xfrm>
          <a:prstGeom prst="rect">
            <a:avLst/>
          </a:prstGeom>
          <a:noFill/>
        </p:spPr>
        <p:txBody>
          <a:bodyPr>
            <a:spAutoFit/>
          </a:bodyPr>
          <a:lstStyle/>
          <a:p>
            <a:r>
              <a:rPr lang="en-US" sz="600" kern="1200" dirty="0">
                <a:solidFill>
                  <a:schemeClr val="tx1"/>
                </a:solidFill>
                <a:effectLst/>
                <a:latin typeface="Arial"/>
                <a:ea typeface="+mn-ea"/>
                <a:cs typeface="Arial"/>
              </a:rPr>
              <a:t>Sandia National Laboratories is a multi-program laboratory managed and operated by Sandia Corporation, a wholly owned subsidiary of Lockheed Martin Corporation, for the U.S. Department of Energy’s National Nuclear Security Administration under contract DE-AC04-94AL85000. SAND NO. 2011-XXXXP</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_Title Slide">
    <p:bg>
      <p:bgPr>
        <a:solidFill>
          <a:schemeClr val="bg1"/>
        </a:solidFill>
        <a:effectLst/>
      </p:bgPr>
    </p:bg>
    <p:spTree>
      <p:nvGrpSpPr>
        <p:cNvPr id="1" name=""/>
        <p:cNvGrpSpPr/>
        <p:nvPr/>
      </p:nvGrpSpPr>
      <p:grpSpPr>
        <a:xfrm>
          <a:off x="0" y="0"/>
          <a:ext cx="0" cy="0"/>
          <a:chOff x="0" y="0"/>
          <a:chExt cx="0" cy="0"/>
        </a:xfrm>
      </p:grpSpPr>
      <p:sp>
        <p:nvSpPr>
          <p:cNvPr id="29" name="Rectangle 28"/>
          <p:cNvSpPr/>
          <p:nvPr userDrawn="1"/>
        </p:nvSpPr>
        <p:spPr>
          <a:xfrm>
            <a:off x="2" y="0"/>
            <a:ext cx="12191999"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0" name="Rectangle 29"/>
          <p:cNvSpPr/>
          <p:nvPr userDrawn="1"/>
        </p:nvSpPr>
        <p:spPr>
          <a:xfrm>
            <a:off x="6096000" y="1"/>
            <a:ext cx="6096001" cy="2817515"/>
          </a:xfrm>
          <a:prstGeom prst="rect">
            <a:avLst/>
          </a:prstGeom>
          <a:solidFill>
            <a:srgbClr val="102E5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7" name="Rectangle 6"/>
          <p:cNvSpPr/>
          <p:nvPr/>
        </p:nvSpPr>
        <p:spPr>
          <a:xfrm>
            <a:off x="6096000" y="5964768"/>
            <a:ext cx="6096001" cy="893232"/>
          </a:xfrm>
          <a:prstGeom prst="rect">
            <a:avLst/>
          </a:prstGeom>
          <a:solidFill>
            <a:srgbClr val="102E5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7" name="Rectangle 16"/>
          <p:cNvSpPr/>
          <p:nvPr/>
        </p:nvSpPr>
        <p:spPr>
          <a:xfrm>
            <a:off x="6096002" y="2908380"/>
            <a:ext cx="1812876" cy="139587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bg1">
                    <a:lumMod val="65000"/>
                  </a:schemeClr>
                </a:solidFill>
              </a:rPr>
              <a:t>Photos placed in horizontal position </a:t>
            </a:r>
            <a:br>
              <a:rPr lang="en-US" sz="1100" dirty="0">
                <a:solidFill>
                  <a:schemeClr val="bg1">
                    <a:lumMod val="65000"/>
                  </a:schemeClr>
                </a:solidFill>
              </a:rPr>
            </a:br>
            <a:r>
              <a:rPr lang="en-US" sz="1100" dirty="0">
                <a:solidFill>
                  <a:schemeClr val="bg1">
                    <a:lumMod val="65000"/>
                  </a:schemeClr>
                </a:solidFill>
              </a:rPr>
              <a:t>with even amount of white space</a:t>
            </a:r>
            <a:br>
              <a:rPr lang="en-US" sz="1100" dirty="0">
                <a:solidFill>
                  <a:schemeClr val="bg1">
                    <a:lumMod val="65000"/>
                  </a:schemeClr>
                </a:solidFill>
              </a:rPr>
            </a:br>
            <a:r>
              <a:rPr lang="en-US" sz="1100" dirty="0">
                <a:solidFill>
                  <a:schemeClr val="bg1">
                    <a:lumMod val="65000"/>
                  </a:schemeClr>
                </a:solidFill>
              </a:rPr>
              <a:t> between photos and header</a:t>
            </a:r>
          </a:p>
        </p:txBody>
      </p:sp>
      <p:pic>
        <p:nvPicPr>
          <p:cNvPr id="21" name="Picture 6" descr="SNL_Stacked_White.png"/>
          <p:cNvPicPr>
            <a:picLocks noChangeAspect="1"/>
          </p:cNvPicPr>
          <p:nvPr userDrawn="1"/>
        </p:nvPicPr>
        <p:blipFill>
          <a:blip r:embed="rId2"/>
          <a:srcRect/>
          <a:stretch>
            <a:fillRect/>
          </a:stretch>
        </p:blipFill>
        <p:spPr bwMode="auto">
          <a:xfrm>
            <a:off x="9590997" y="1488546"/>
            <a:ext cx="2032000" cy="585787"/>
          </a:xfrm>
          <a:prstGeom prst="rect">
            <a:avLst/>
          </a:prstGeom>
          <a:noFill/>
          <a:ln w="9525">
            <a:noFill/>
            <a:miter lim="800000"/>
            <a:headEnd/>
            <a:tailEnd/>
          </a:ln>
        </p:spPr>
      </p:pic>
      <p:sp>
        <p:nvSpPr>
          <p:cNvPr id="20" name="Rectangle 19"/>
          <p:cNvSpPr/>
          <p:nvPr userDrawn="1"/>
        </p:nvSpPr>
        <p:spPr>
          <a:xfrm>
            <a:off x="6096000" y="4403587"/>
            <a:ext cx="6096000" cy="1467948"/>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1">
                    <a:lumMod val="65000"/>
                  </a:schemeClr>
                </a:solidFill>
              </a:rPr>
              <a:t>Photos placed in horizontal position </a:t>
            </a:r>
            <a:br>
              <a:rPr lang="en-US" sz="1400" dirty="0">
                <a:solidFill>
                  <a:schemeClr val="bg1">
                    <a:lumMod val="65000"/>
                  </a:schemeClr>
                </a:solidFill>
              </a:rPr>
            </a:br>
            <a:r>
              <a:rPr lang="en-US" sz="1400" dirty="0">
                <a:solidFill>
                  <a:schemeClr val="bg1">
                    <a:lumMod val="65000"/>
                  </a:schemeClr>
                </a:solidFill>
              </a:rPr>
              <a:t>with even amount of white space</a:t>
            </a:r>
            <a:br>
              <a:rPr lang="en-US" sz="1400" dirty="0">
                <a:solidFill>
                  <a:schemeClr val="bg1">
                    <a:lumMod val="65000"/>
                  </a:schemeClr>
                </a:solidFill>
              </a:rPr>
            </a:br>
            <a:r>
              <a:rPr lang="en-US" sz="1400" dirty="0">
                <a:solidFill>
                  <a:schemeClr val="bg1">
                    <a:lumMod val="65000"/>
                  </a:schemeClr>
                </a:solidFill>
              </a:rPr>
              <a:t> between photos and header</a:t>
            </a:r>
          </a:p>
        </p:txBody>
      </p:sp>
      <p:sp>
        <p:nvSpPr>
          <p:cNvPr id="25" name="Rectangle 24"/>
          <p:cNvSpPr/>
          <p:nvPr userDrawn="1"/>
        </p:nvSpPr>
        <p:spPr>
          <a:xfrm>
            <a:off x="8059189" y="2908380"/>
            <a:ext cx="4132812" cy="139587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solidFill>
                <a:schemeClr val="bg1">
                  <a:lumMod val="65000"/>
                </a:schemeClr>
              </a:solidFill>
            </a:endParaRPr>
          </a:p>
        </p:txBody>
      </p:sp>
      <p:sp>
        <p:nvSpPr>
          <p:cNvPr id="13" name="Rectangle 12"/>
          <p:cNvSpPr/>
          <p:nvPr/>
        </p:nvSpPr>
        <p:spPr>
          <a:xfrm rot="10800000">
            <a:off x="150208" y="-1"/>
            <a:ext cx="450089" cy="6857999"/>
          </a:xfrm>
          <a:prstGeom prst="rect">
            <a:avLst/>
          </a:prstGeom>
          <a:solidFill>
            <a:srgbClr val="9D8C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4" name="TextBox 13"/>
          <p:cNvSpPr txBox="1"/>
          <p:nvPr userDrawn="1"/>
        </p:nvSpPr>
        <p:spPr>
          <a:xfrm>
            <a:off x="933804" y="6375407"/>
            <a:ext cx="5015440" cy="579645"/>
          </a:xfrm>
          <a:prstGeom prst="rect">
            <a:avLst/>
          </a:prstGeom>
          <a:noFill/>
        </p:spPr>
        <p:txBody>
          <a:bodyPr wrap="square">
            <a:spAutoFit/>
          </a:bodyPr>
          <a:lstStyle/>
          <a:p>
            <a:pPr algn="l">
              <a:defRPr/>
            </a:pPr>
            <a:r>
              <a:rPr lang="en-US" sz="950" baseline="30000" dirty="0">
                <a:latin typeface="Arial" pitchFamily="-112" charset="0"/>
              </a:rPr>
              <a:t>Sandia National Laboratories is a multi-program laboratory managed and operated by Sandia Corporation, a wholly owned subsidiary of Lockheed Martin Corporation, for the U.S. Department of Energy’s National Nuclear Security Administration under contract DE-AC04-94AL85000. </a:t>
            </a:r>
            <a:br>
              <a:rPr lang="en-US" sz="950" baseline="30000" dirty="0">
                <a:latin typeface="Arial" pitchFamily="-112" charset="0"/>
              </a:rPr>
            </a:br>
            <a:r>
              <a:rPr lang="en-US" sz="950" baseline="30000" dirty="0">
                <a:latin typeface="Arial" pitchFamily="-112" charset="0"/>
              </a:rPr>
              <a:t>SAND No. 2011–XXXXP.</a:t>
            </a:r>
          </a:p>
          <a:p>
            <a:pPr algn="l">
              <a:defRPr/>
            </a:pPr>
            <a:endParaRPr lang="en-US" sz="950" baseline="30000" dirty="0">
              <a:latin typeface="Arial" pitchFamily="-112" charset="0"/>
            </a:endParaRPr>
          </a:p>
        </p:txBody>
      </p:sp>
      <p:sp>
        <p:nvSpPr>
          <p:cNvPr id="2" name="Title 1"/>
          <p:cNvSpPr>
            <a:spLocks noGrp="1"/>
          </p:cNvSpPr>
          <p:nvPr>
            <p:ph type="ctrTitle"/>
          </p:nvPr>
        </p:nvSpPr>
        <p:spPr>
          <a:xfrm>
            <a:off x="896558" y="1250965"/>
            <a:ext cx="5052687" cy="1233338"/>
          </a:xfrm>
        </p:spPr>
        <p:txBody>
          <a:bodyPr/>
          <a:lstStyle>
            <a:lvl1pPr algn="l">
              <a:lnSpc>
                <a:spcPts val="3800"/>
              </a:lnSpc>
              <a:defRPr>
                <a:solidFill>
                  <a:srgbClr val="9D8C78"/>
                </a:solidFill>
              </a:defRPr>
            </a:lvl1pPr>
          </a:lstStyle>
          <a:p>
            <a:r>
              <a:rPr lang="en-US" dirty="0"/>
              <a:t>Click to edit Master title style</a:t>
            </a:r>
          </a:p>
        </p:txBody>
      </p:sp>
      <p:sp>
        <p:nvSpPr>
          <p:cNvPr id="3" name="Subtitle 2"/>
          <p:cNvSpPr>
            <a:spLocks noGrp="1"/>
          </p:cNvSpPr>
          <p:nvPr>
            <p:ph type="subTitle" idx="1"/>
          </p:nvPr>
        </p:nvSpPr>
        <p:spPr>
          <a:xfrm>
            <a:off x="896558" y="2588979"/>
            <a:ext cx="4781753" cy="1085555"/>
          </a:xfrm>
        </p:spPr>
        <p:txBody>
          <a:bodyPr/>
          <a:lstStyle>
            <a:lvl1pPr marL="0" indent="0" algn="l">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pic>
        <p:nvPicPr>
          <p:cNvPr id="27" name="Picture 13" descr="NNSAlogo_Black.jpg"/>
          <p:cNvPicPr>
            <a:picLocks noChangeAspect="1"/>
          </p:cNvPicPr>
          <p:nvPr userDrawn="1"/>
        </p:nvPicPr>
        <p:blipFill>
          <a:blip r:embed="rId3"/>
          <a:srcRect/>
          <a:stretch>
            <a:fillRect/>
          </a:stretch>
        </p:blipFill>
        <p:spPr bwMode="auto">
          <a:xfrm>
            <a:off x="1069276" y="6051407"/>
            <a:ext cx="1365251" cy="247650"/>
          </a:xfrm>
          <a:prstGeom prst="rect">
            <a:avLst/>
          </a:prstGeom>
          <a:noFill/>
          <a:ln w="9525">
            <a:noFill/>
            <a:miter lim="800000"/>
            <a:headEnd/>
            <a:tailEnd/>
          </a:ln>
        </p:spPr>
      </p:pic>
      <p:sp>
        <p:nvSpPr>
          <p:cNvPr id="32" name="Rectangle 4"/>
          <p:cNvSpPr>
            <a:spLocks noGrp="1" noChangeArrowheads="1"/>
          </p:cNvSpPr>
          <p:nvPr>
            <p:ph type="dt" sz="half" idx="2"/>
          </p:nvPr>
        </p:nvSpPr>
        <p:spPr bwMode="auto">
          <a:xfrm>
            <a:off x="896558" y="265179"/>
            <a:ext cx="1372509" cy="28515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100">
                <a:latin typeface="Calibri"/>
                <a:cs typeface="Calibri"/>
              </a:defRPr>
            </a:lvl1pPr>
          </a:lstStyle>
          <a:p>
            <a:fld id="{7D098A99-26EF-B34F-91F8-30EA53688AF7}" type="datetime1">
              <a:rPr lang="en-US" smtClean="0"/>
              <a:pPr/>
              <a:t>2/29/2024</a:t>
            </a:fld>
            <a:endParaRPr lang="en-US" dirty="0"/>
          </a:p>
        </p:txBody>
      </p:sp>
      <p:sp>
        <p:nvSpPr>
          <p:cNvPr id="31" name="Rectangle 30"/>
          <p:cNvSpPr/>
          <p:nvPr userDrawn="1"/>
        </p:nvSpPr>
        <p:spPr>
          <a:xfrm rot="10800000">
            <a:off x="2" y="-1"/>
            <a:ext cx="103685" cy="6857999"/>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3" name="Picture 12" descr="NNSAlogo_Black.jpg"/>
          <p:cNvPicPr>
            <a:picLocks noChangeAspect="1"/>
          </p:cNvPicPr>
          <p:nvPr userDrawn="1"/>
        </p:nvPicPr>
        <p:blipFill>
          <a:blip r:embed="rId4"/>
          <a:stretch>
            <a:fillRect/>
          </a:stretch>
        </p:blipFill>
        <p:spPr bwMode="auto">
          <a:xfrm>
            <a:off x="2770633" y="6039759"/>
            <a:ext cx="1134316" cy="276233"/>
          </a:xfrm>
          <a:prstGeom prst="rect">
            <a:avLst/>
          </a:prstGeom>
          <a:noFill/>
          <a:ln w="9525">
            <a:noFill/>
            <a:miter lim="800000"/>
            <a:headEnd/>
            <a:tailEnd/>
          </a:ln>
        </p:spPr>
      </p:pic>
      <p:pic>
        <p:nvPicPr>
          <p:cNvPr id="18" name="Picture 17" descr="SNL_motto_2 lines.png"/>
          <p:cNvPicPr>
            <a:picLocks noChangeAspect="1"/>
          </p:cNvPicPr>
          <p:nvPr userDrawn="1"/>
        </p:nvPicPr>
        <p:blipFill>
          <a:blip r:embed="rId5"/>
          <a:stretch>
            <a:fillRect/>
          </a:stretch>
        </p:blipFill>
        <p:spPr>
          <a:xfrm>
            <a:off x="6660443" y="1586652"/>
            <a:ext cx="2580645" cy="394494"/>
          </a:xfrm>
          <a:prstGeom prst="rect">
            <a:avLst/>
          </a:prstGeom>
        </p:spPr>
      </p:pic>
      <p:sp>
        <p:nvSpPr>
          <p:cNvPr id="19" name="Rectangle 5"/>
          <p:cNvSpPr>
            <a:spLocks noGrp="1" noChangeArrowheads="1"/>
          </p:cNvSpPr>
          <p:nvPr>
            <p:ph type="ftr" sz="quarter" idx="3"/>
          </p:nvPr>
        </p:nvSpPr>
        <p:spPr bwMode="auto">
          <a:xfrm>
            <a:off x="6151463" y="6519332"/>
            <a:ext cx="3860800"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FFFFFF"/>
                </a:solidFill>
                <a:latin typeface="Calibri"/>
                <a:cs typeface="Calibri"/>
              </a:defRPr>
            </a:lvl1pPr>
          </a:lstStyle>
          <a:p>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5435" y="1"/>
            <a:ext cx="8313336" cy="991675"/>
          </a:xfrm>
        </p:spPr>
        <p:txBody>
          <a:bodyPr/>
          <a:lstStyle/>
          <a:p>
            <a:r>
              <a:rPr lang="en-US"/>
              <a:t>Click to edit Master title style</a:t>
            </a:r>
          </a:p>
        </p:txBody>
      </p:sp>
      <p:sp>
        <p:nvSpPr>
          <p:cNvPr id="3" name="Content Placeholder 2"/>
          <p:cNvSpPr>
            <a:spLocks noGrp="1"/>
          </p:cNvSpPr>
          <p:nvPr>
            <p:ph idx="1"/>
          </p:nvPr>
        </p:nvSpPr>
        <p:spPr>
          <a:xfrm>
            <a:off x="435435" y="1278740"/>
            <a:ext cx="10972800" cy="50904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29733" y="6563352"/>
            <a:ext cx="2844800" cy="476250"/>
          </a:xfrm>
          <a:ln/>
        </p:spPr>
        <p:txBody>
          <a:bodyPr/>
          <a:lstStyle>
            <a:lvl1pPr>
              <a:defRPr>
                <a:latin typeface="Calibri"/>
                <a:cs typeface="Calibri"/>
              </a:defRPr>
            </a:lvl1pPr>
          </a:lstStyle>
          <a:p>
            <a:fld id="{C9CA6C2B-6061-6F46-BF6B-C0454CDDAB35}" type="datetime1">
              <a:rPr lang="en-US" smtClean="0"/>
              <a:pPr/>
              <a:t>2/29/2024</a:t>
            </a:fld>
            <a:endParaRPr lang="en-US"/>
          </a:p>
        </p:txBody>
      </p:sp>
      <p:sp>
        <p:nvSpPr>
          <p:cNvPr id="6" name="Rectangle 6"/>
          <p:cNvSpPr>
            <a:spLocks noGrp="1" noChangeArrowheads="1"/>
          </p:cNvSpPr>
          <p:nvPr>
            <p:ph type="sldNum" sz="quarter" idx="12"/>
          </p:nvPr>
        </p:nvSpPr>
        <p:spPr>
          <a:xfrm>
            <a:off x="11379200" y="6547487"/>
            <a:ext cx="812800" cy="374650"/>
          </a:xfrm>
          <a:ln/>
        </p:spPr>
        <p:txBody>
          <a:bodyPr/>
          <a:lstStyle>
            <a:lvl1pPr>
              <a:defRPr/>
            </a:lvl1pPr>
          </a:lstStyle>
          <a:p>
            <a:fld id="{A5E55A7B-7854-E145-92D9-B491DF4BAE2D}" type="slidenum">
              <a:rPr lang="en-US" smtClean="0"/>
              <a:pPr/>
              <a:t>‹#›</a:t>
            </a:fld>
            <a:endParaRPr lang="en-US"/>
          </a:p>
        </p:txBody>
      </p:sp>
      <p:sp>
        <p:nvSpPr>
          <p:cNvPr id="7" name="Rectangle 5"/>
          <p:cNvSpPr>
            <a:spLocks noGrp="1" noChangeArrowheads="1"/>
          </p:cNvSpPr>
          <p:nvPr>
            <p:ph type="ftr" sz="quarter" idx="3"/>
          </p:nvPr>
        </p:nvSpPr>
        <p:spPr bwMode="auto">
          <a:xfrm>
            <a:off x="4164540" y="6519332"/>
            <a:ext cx="3860800"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Calibri"/>
                <a:cs typeface="Calibri"/>
              </a:defRPr>
            </a:lvl1pPr>
          </a:lstStyle>
          <a:p>
            <a:endParaRPr lang="en-US" dirty="0"/>
          </a:p>
        </p:txBody>
      </p:sp>
      <p:sp>
        <p:nvSpPr>
          <p:cNvPr id="18" name="AutoShape 2" descr="Image result for university of alaska fairbanks logo">
            <a:hlinkClick r:id="rId2"/>
            <a:extLst>
              <a:ext uri="{FF2B5EF4-FFF2-40B4-BE49-F238E27FC236}">
                <a16:creationId xmlns:a16="http://schemas.microsoft.com/office/drawing/2014/main" id="{B89AA8D7-E569-42A3-927D-D902D7BDC638}"/>
              </a:ext>
            </a:extLst>
          </p:cNvPr>
          <p:cNvSpPr>
            <a:spLocks noChangeAspect="1" noChangeArrowheads="1"/>
          </p:cNvSpPr>
          <p:nvPr userDrawn="1"/>
        </p:nvSpPr>
        <p:spPr bwMode="auto">
          <a:xfrm>
            <a:off x="2895600" y="2667000"/>
            <a:ext cx="6400800" cy="1524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28" name="Rectangle 27">
            <a:extLst>
              <a:ext uri="{FF2B5EF4-FFF2-40B4-BE49-F238E27FC236}">
                <a16:creationId xmlns:a16="http://schemas.microsoft.com/office/drawing/2014/main" id="{FA9F287E-2F75-4FFD-821B-E6B9C9F0E655}"/>
              </a:ext>
            </a:extLst>
          </p:cNvPr>
          <p:cNvSpPr/>
          <p:nvPr userDrawn="1"/>
        </p:nvSpPr>
        <p:spPr>
          <a:xfrm>
            <a:off x="10622699" y="0"/>
            <a:ext cx="1510737" cy="83273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33" name="Picture 32">
            <a:extLst>
              <a:ext uri="{FF2B5EF4-FFF2-40B4-BE49-F238E27FC236}">
                <a16:creationId xmlns:a16="http://schemas.microsoft.com/office/drawing/2014/main" id="{4A7E7E5A-A366-4269-957E-E5AC6ACDEEB5}"/>
              </a:ext>
            </a:extLst>
          </p:cNvPr>
          <p:cNvPicPr>
            <a:picLocks noChangeAspect="1"/>
          </p:cNvPicPr>
          <p:nvPr userDrawn="1"/>
        </p:nvPicPr>
        <p:blipFill>
          <a:blip r:embed="rId3"/>
          <a:stretch>
            <a:fillRect/>
          </a:stretch>
        </p:blipFill>
        <p:spPr>
          <a:xfrm>
            <a:off x="10283792" y="144846"/>
            <a:ext cx="1790990" cy="68789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121530" y="6594933"/>
            <a:ext cx="1987901" cy="284666"/>
          </a:xfrm>
          <a:ln/>
        </p:spPr>
        <p:txBody>
          <a:bodyPr/>
          <a:lstStyle>
            <a:lvl1pPr>
              <a:defRPr/>
            </a:lvl1pPr>
          </a:lstStyle>
          <a:p>
            <a:fld id="{DADE15B5-4D50-754D-8585-236811896E05}" type="datetime1">
              <a:rPr lang="en-US" smtClean="0"/>
              <a:pPr/>
              <a:t>2/29/2024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xfrm>
            <a:off x="11074400" y="6527800"/>
            <a:ext cx="812800" cy="374650"/>
          </a:xfrm>
          <a:ln/>
        </p:spPr>
        <p:txBody>
          <a:bodyPr/>
          <a:lstStyle>
            <a:lvl1pPr>
              <a:defRPr/>
            </a:lvl1pPr>
          </a:lstStyle>
          <a:p>
            <a:fld id="{A5E55A7B-7854-E145-92D9-B491DF4BAE2D}" type="slidenum">
              <a:rPr lang="en-US" smtClean="0"/>
              <a:pPr/>
              <a:t>‹#›</a:t>
            </a:fld>
            <a:endParaRPr lang="en-US"/>
          </a:p>
        </p:txBody>
      </p:sp>
      <p:sp>
        <p:nvSpPr>
          <p:cNvPr id="18" name="Rectangle 17">
            <a:extLst>
              <a:ext uri="{FF2B5EF4-FFF2-40B4-BE49-F238E27FC236}">
                <a16:creationId xmlns:a16="http://schemas.microsoft.com/office/drawing/2014/main" id="{F292C9E6-E108-4D1D-B24E-398F06849A1C}"/>
              </a:ext>
            </a:extLst>
          </p:cNvPr>
          <p:cNvSpPr/>
          <p:nvPr userDrawn="1"/>
        </p:nvSpPr>
        <p:spPr>
          <a:xfrm>
            <a:off x="10692272" y="0"/>
            <a:ext cx="1510737" cy="83273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19" name="Picture 18">
            <a:extLst>
              <a:ext uri="{FF2B5EF4-FFF2-40B4-BE49-F238E27FC236}">
                <a16:creationId xmlns:a16="http://schemas.microsoft.com/office/drawing/2014/main" id="{F522642E-3F7B-4B16-9817-9DCCBFA90095}"/>
              </a:ext>
            </a:extLst>
          </p:cNvPr>
          <p:cNvPicPr>
            <a:picLocks noChangeAspect="1"/>
          </p:cNvPicPr>
          <p:nvPr userDrawn="1"/>
        </p:nvPicPr>
        <p:blipFill>
          <a:blip r:embed="rId2"/>
          <a:stretch>
            <a:fillRect/>
          </a:stretch>
        </p:blipFill>
        <p:spPr>
          <a:xfrm>
            <a:off x="11112287" y="-42336"/>
            <a:ext cx="1069007" cy="801755"/>
          </a:xfrm>
          <a:prstGeom prst="rect">
            <a:avLst/>
          </a:prstGeom>
        </p:spPr>
      </p:pic>
      <p:pic>
        <p:nvPicPr>
          <p:cNvPr id="20" name="Picture 19">
            <a:extLst>
              <a:ext uri="{FF2B5EF4-FFF2-40B4-BE49-F238E27FC236}">
                <a16:creationId xmlns:a16="http://schemas.microsoft.com/office/drawing/2014/main" id="{B521A78F-A15C-44AD-B6CB-BF668930A802}"/>
              </a:ext>
            </a:extLst>
          </p:cNvPr>
          <p:cNvPicPr>
            <a:picLocks noChangeAspect="1"/>
          </p:cNvPicPr>
          <p:nvPr userDrawn="1"/>
        </p:nvPicPr>
        <p:blipFill>
          <a:blip r:embed="rId3"/>
          <a:stretch>
            <a:fillRect/>
          </a:stretch>
        </p:blipFill>
        <p:spPr>
          <a:xfrm>
            <a:off x="10013486" y="-153003"/>
            <a:ext cx="1209704" cy="907278"/>
          </a:xfrm>
          <a:prstGeom prst="rect">
            <a:avLst/>
          </a:prstGeom>
        </p:spPr>
      </p:pic>
      <p:pic>
        <p:nvPicPr>
          <p:cNvPr id="22" name="Picture 21">
            <a:extLst>
              <a:ext uri="{FF2B5EF4-FFF2-40B4-BE49-F238E27FC236}">
                <a16:creationId xmlns:a16="http://schemas.microsoft.com/office/drawing/2014/main" id="{8CFDCA33-97D9-4706-8A2A-EBC310953955}"/>
              </a:ext>
            </a:extLst>
          </p:cNvPr>
          <p:cNvPicPr>
            <a:picLocks noChangeAspect="1"/>
          </p:cNvPicPr>
          <p:nvPr userDrawn="1"/>
        </p:nvPicPr>
        <p:blipFill>
          <a:blip r:embed="rId4"/>
          <a:stretch>
            <a:fillRect/>
          </a:stretch>
        </p:blipFill>
        <p:spPr>
          <a:xfrm>
            <a:off x="10096846" y="580485"/>
            <a:ext cx="933541" cy="509714"/>
          </a:xfrm>
          <a:prstGeom prst="rect">
            <a:avLst/>
          </a:prstGeom>
        </p:spPr>
      </p:pic>
      <p:pic>
        <p:nvPicPr>
          <p:cNvPr id="21" name="Picture 20">
            <a:extLst>
              <a:ext uri="{FF2B5EF4-FFF2-40B4-BE49-F238E27FC236}">
                <a16:creationId xmlns:a16="http://schemas.microsoft.com/office/drawing/2014/main" id="{ED8ED54E-5917-4238-83AE-1632AC8CEC90}"/>
              </a:ext>
            </a:extLst>
          </p:cNvPr>
          <p:cNvPicPr>
            <a:picLocks noChangeAspect="1"/>
          </p:cNvPicPr>
          <p:nvPr userDrawn="1"/>
        </p:nvPicPr>
        <p:blipFill>
          <a:blip r:embed="rId5"/>
          <a:stretch>
            <a:fillRect/>
          </a:stretch>
        </p:blipFill>
        <p:spPr>
          <a:xfrm>
            <a:off x="11008584" y="699384"/>
            <a:ext cx="1112525" cy="364220"/>
          </a:xfrm>
          <a:prstGeom prst="rect">
            <a:avLst/>
          </a:prstGeom>
        </p:spPr>
      </p:pic>
      <p:pic>
        <p:nvPicPr>
          <p:cNvPr id="23" name="Picture 22">
            <a:extLst>
              <a:ext uri="{FF2B5EF4-FFF2-40B4-BE49-F238E27FC236}">
                <a16:creationId xmlns:a16="http://schemas.microsoft.com/office/drawing/2014/main" id="{7238A241-221F-4F78-9648-405DB709BEF3}"/>
              </a:ext>
            </a:extLst>
          </p:cNvPr>
          <p:cNvPicPr>
            <a:picLocks noChangeAspect="1"/>
          </p:cNvPicPr>
          <p:nvPr userDrawn="1"/>
        </p:nvPicPr>
        <p:blipFill>
          <a:blip r:embed="rId6"/>
          <a:stretch>
            <a:fillRect/>
          </a:stretch>
        </p:blipFill>
        <p:spPr>
          <a:xfrm>
            <a:off x="9115567" y="281343"/>
            <a:ext cx="1052968" cy="404428"/>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114F66A0-55BE-484A-9667-5C4C7A46FB26}" type="datetime1">
              <a:rPr lang="en-US" smtClean="0"/>
              <a:pPr/>
              <a:t>2/29/2024</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A5E55A7B-7854-E145-92D9-B491DF4BAE2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6553200"/>
            <a:ext cx="12192000" cy="304800"/>
          </a:xfrm>
          <a:prstGeom prst="rect">
            <a:avLst/>
          </a:prstGeom>
          <a:solidFill>
            <a:srgbClr val="9E8C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8" name="Rectangle 7"/>
          <p:cNvSpPr/>
          <p:nvPr/>
        </p:nvSpPr>
        <p:spPr>
          <a:xfrm>
            <a:off x="0" y="6451600"/>
            <a:ext cx="12192000" cy="76200"/>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1028" name="Picture 8" descr="SNL_color_stack.png"/>
          <p:cNvPicPr>
            <a:picLocks noChangeAspect="1"/>
          </p:cNvPicPr>
          <p:nvPr/>
        </p:nvPicPr>
        <p:blipFill>
          <a:blip r:embed="rId19"/>
          <a:srcRect/>
          <a:stretch>
            <a:fillRect/>
          </a:stretch>
        </p:blipFill>
        <p:spPr bwMode="auto">
          <a:xfrm>
            <a:off x="10668001" y="228601"/>
            <a:ext cx="1248833" cy="411163"/>
          </a:xfrm>
          <a:prstGeom prst="rect">
            <a:avLst/>
          </a:prstGeom>
          <a:noFill/>
          <a:ln w="9525">
            <a:noFill/>
            <a:miter lim="800000"/>
            <a:headEnd/>
            <a:tailEnd/>
          </a:ln>
        </p:spPr>
      </p:pic>
      <p:sp>
        <p:nvSpPr>
          <p:cNvPr id="1029" name="Rectangle 2"/>
          <p:cNvSpPr>
            <a:spLocks noGrp="1" noChangeArrowheads="1"/>
          </p:cNvSpPr>
          <p:nvPr>
            <p:ph type="title"/>
          </p:nvPr>
        </p:nvSpPr>
        <p:spPr bwMode="auto">
          <a:xfrm>
            <a:off x="609600" y="1"/>
            <a:ext cx="10972800" cy="9916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0" name="Rectangle 3"/>
          <p:cNvSpPr>
            <a:spLocks noGrp="1" noChangeArrowheads="1"/>
          </p:cNvSpPr>
          <p:nvPr>
            <p:ph type="body" idx="1"/>
          </p:nvPr>
        </p:nvSpPr>
        <p:spPr bwMode="auto">
          <a:xfrm>
            <a:off x="609600" y="1278740"/>
            <a:ext cx="10972800" cy="48474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Rectangle 4"/>
          <p:cNvSpPr>
            <a:spLocks noGrp="1" noChangeArrowheads="1"/>
          </p:cNvSpPr>
          <p:nvPr>
            <p:ph type="dt" sz="half" idx="2"/>
          </p:nvPr>
        </p:nvSpPr>
        <p:spPr bwMode="auto">
          <a:xfrm>
            <a:off x="145699" y="6166934"/>
            <a:ext cx="1987901"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a:cs typeface="Calibri"/>
              </a:defRPr>
            </a:lvl1pPr>
          </a:lstStyle>
          <a:p>
            <a:fld id="{30B37176-1C50-7042-8162-64D2C2671FE5}" type="datetime1">
              <a:rPr lang="en-US" smtClean="0"/>
              <a:pPr/>
              <a:t>2/29/2024</a:t>
            </a:fld>
            <a:endParaRPr lang="en-US" dirty="0"/>
          </a:p>
        </p:txBody>
      </p:sp>
      <p:sp>
        <p:nvSpPr>
          <p:cNvPr id="3" name="Rectangle 5"/>
          <p:cNvSpPr>
            <a:spLocks noGrp="1" noChangeArrowheads="1"/>
          </p:cNvSpPr>
          <p:nvPr>
            <p:ph type="ftr" sz="quarter" idx="3"/>
          </p:nvPr>
        </p:nvSpPr>
        <p:spPr bwMode="auto">
          <a:xfrm>
            <a:off x="4164540" y="6519332"/>
            <a:ext cx="3860800"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Calibri"/>
                <a:cs typeface="Calibri"/>
              </a:defRPr>
            </a:lvl1pPr>
          </a:lstStyle>
          <a:p>
            <a:endParaRPr lang="en-US" dirty="0"/>
          </a:p>
        </p:txBody>
      </p:sp>
      <p:sp>
        <p:nvSpPr>
          <p:cNvPr id="4" name="Rectangle 6"/>
          <p:cNvSpPr>
            <a:spLocks noGrp="1" noChangeArrowheads="1"/>
          </p:cNvSpPr>
          <p:nvPr>
            <p:ph type="sldNum" sz="quarter" idx="4"/>
          </p:nvPr>
        </p:nvSpPr>
        <p:spPr bwMode="auto">
          <a:xfrm>
            <a:off x="11074400" y="6153150"/>
            <a:ext cx="812800" cy="374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a:cs typeface="Calibri"/>
              </a:defRPr>
            </a:lvl1pPr>
          </a:lstStyle>
          <a:p>
            <a:fld id="{A5E55A7B-7854-E145-92D9-B491DF4BAE2D}"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84" r:id="rId1"/>
    <p:sldLayoutId id="2147483798" r:id="rId2"/>
    <p:sldLayoutId id="2147483796" r:id="rId3"/>
    <p:sldLayoutId id="2147483799" r:id="rId4"/>
    <p:sldLayoutId id="2147483797" r:id="rId5"/>
    <p:sldLayoutId id="2147483800"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 id="2147483794" r:id="rId16"/>
    <p:sldLayoutId id="2147483795" r:id="rId17"/>
  </p:sldLayoutIdLst>
  <p:hf hdr="0" ftr="0" dt="0"/>
  <p:txStyles>
    <p:titleStyle>
      <a:lvl1pPr algn="l" rtl="0" eaLnBrk="1" fontAlgn="base" hangingPunct="1">
        <a:spcBef>
          <a:spcPct val="0"/>
        </a:spcBef>
        <a:spcAft>
          <a:spcPct val="0"/>
        </a:spcAft>
        <a:defRPr sz="4000" b="0">
          <a:solidFill>
            <a:srgbClr val="102E54"/>
          </a:solidFill>
          <a:latin typeface="Calibri"/>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defRPr>
      </a:lvl2pPr>
      <a:lvl3pPr algn="l" rtl="0" eaLnBrk="1" fontAlgn="base" hangingPunct="1">
        <a:spcBef>
          <a:spcPct val="0"/>
        </a:spcBef>
        <a:spcAft>
          <a:spcPct val="0"/>
        </a:spcAft>
        <a:defRPr sz="4000">
          <a:solidFill>
            <a:srgbClr val="102E54"/>
          </a:solidFill>
          <a:latin typeface="Calibri" charset="0"/>
          <a:ea typeface="ＭＳ Ｐゴシック" charset="-128"/>
        </a:defRPr>
      </a:lvl3pPr>
      <a:lvl4pPr algn="l" rtl="0" eaLnBrk="1" fontAlgn="base" hangingPunct="1">
        <a:spcBef>
          <a:spcPct val="0"/>
        </a:spcBef>
        <a:spcAft>
          <a:spcPct val="0"/>
        </a:spcAft>
        <a:defRPr sz="4000">
          <a:solidFill>
            <a:srgbClr val="102E54"/>
          </a:solidFill>
          <a:latin typeface="Calibri" charset="0"/>
          <a:ea typeface="ＭＳ Ｐゴシック" charset="-128"/>
        </a:defRPr>
      </a:lvl4pPr>
      <a:lvl5pPr algn="l" rtl="0" eaLnBrk="1" fontAlgn="base" hangingPunct="1">
        <a:spcBef>
          <a:spcPct val="0"/>
        </a:spcBef>
        <a:spcAft>
          <a:spcPct val="0"/>
        </a:spcAft>
        <a:defRPr sz="4000">
          <a:solidFill>
            <a:srgbClr val="102E54"/>
          </a:solidFill>
          <a:latin typeface="Calibri" charset="0"/>
          <a:ea typeface="ＭＳ Ｐゴシック" charset="-128"/>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p:titleStyle>
    <p:body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hyperlink" Target="mailto:ikalash@sandia.gov" TargetMode="External"/><Relationship Id="rId4" Type="http://schemas.openxmlformats.org/officeDocument/2006/relationships/hyperlink" Target="https://esd.copernicus.org/articles/special_issue1278.html"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openxmlformats.org/officeDocument/2006/relationships/image" Target="../media/image420.png"/><Relationship Id="rId3" Type="http://schemas.openxmlformats.org/officeDocument/2006/relationships/image" Target="../media/image41.png"/><Relationship Id="rId7"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9.jpg"/><Relationship Id="rId5" Type="http://schemas.openxmlformats.org/officeDocument/2006/relationships/image" Target="../media/image51.png"/><Relationship Id="rId10" Type="http://schemas.openxmlformats.org/officeDocument/2006/relationships/image" Target="../media/image55.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39.jp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53.png"/><Relationship Id="rId4" Type="http://schemas.openxmlformats.org/officeDocument/2006/relationships/image" Target="../media/image39.jpg"/></Relationships>
</file>

<file path=ppt/slides/_rels/slide18.xml.rels><?xml version="1.0" encoding="UTF-8" standalone="yes"?>
<Relationships xmlns="http://schemas.openxmlformats.org/package/2006/relationships"><Relationship Id="rId8" Type="http://schemas.openxmlformats.org/officeDocument/2006/relationships/image" Target="../media/image59.JPG"/><Relationship Id="rId3" Type="http://schemas.openxmlformats.org/officeDocument/2006/relationships/image" Target="../media/image12.jpg"/><Relationship Id="rId7" Type="http://schemas.openxmlformats.org/officeDocument/2006/relationships/image" Target="../media/image58.JP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4.png"/><Relationship Id="rId9" Type="http://schemas.openxmlformats.org/officeDocument/2006/relationships/image" Target="../media/image60.png"/></Relationships>
</file>

<file path=ppt/slides/_rels/slide19.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3" Type="http://schemas.openxmlformats.org/officeDocument/2006/relationships/image" Target="../media/image61.png"/><Relationship Id="rId7" Type="http://schemas.openxmlformats.org/officeDocument/2006/relationships/image" Target="../media/image59.JPG"/><Relationship Id="rId12"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8.JPG"/><Relationship Id="rId11" Type="http://schemas.openxmlformats.org/officeDocument/2006/relationships/image" Target="../media/image67.png"/><Relationship Id="rId5" Type="http://schemas.openxmlformats.org/officeDocument/2006/relationships/image" Target="../media/image63.png"/><Relationship Id="rId10" Type="http://schemas.openxmlformats.org/officeDocument/2006/relationships/image" Target="../media/image66.png"/><Relationship Id="rId4" Type="http://schemas.openxmlformats.org/officeDocument/2006/relationships/image" Target="../media/image62.png"/><Relationship Id="rId9"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image" Target="../media/image15.tif"/><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emf"/><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630.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71.jpg"/><Relationship Id="rId4" Type="http://schemas.openxmlformats.org/officeDocument/2006/relationships/image" Target="../media/image70.png"/></Relationships>
</file>

<file path=ppt/slides/_rels/slide21.xml.rels><?xml version="1.0" encoding="UTF-8" standalone="yes"?>
<Relationships xmlns="http://schemas.openxmlformats.org/package/2006/relationships"><Relationship Id="rId8" Type="http://schemas.openxmlformats.org/officeDocument/2006/relationships/image" Target="../media/image660.png"/><Relationship Id="rId3" Type="http://schemas.openxmlformats.org/officeDocument/2006/relationships/image" Target="../media/image72.png"/><Relationship Id="rId7" Type="http://schemas.openxmlformats.org/officeDocument/2006/relationships/image" Target="../media/image650.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90.png"/><Relationship Id="rId5" Type="http://schemas.openxmlformats.org/officeDocument/2006/relationships/image" Target="../media/image680.png"/><Relationship Id="rId4" Type="http://schemas.openxmlformats.org/officeDocument/2006/relationships/image" Target="../media/image670.png"/></Relationships>
</file>

<file path=ppt/slides/_rels/slide2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notesSlide" Target="../notesSlides/notesSlide22.xml"/><Relationship Id="rId7"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00.png"/><Relationship Id="rId9" Type="http://schemas.openxmlformats.org/officeDocument/2006/relationships/image" Target="../media/image76.png"/></Relationships>
</file>

<file path=ppt/slides/_rels/slide2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770.png"/><Relationship Id="rId5" Type="http://schemas.openxmlformats.org/officeDocument/2006/relationships/image" Target="../media/image78.png"/><Relationship Id="rId4" Type="http://schemas.openxmlformats.org/officeDocument/2006/relationships/image" Target="../media/image77.jpeg"/></Relationships>
</file>

<file path=ppt/slides/_rels/slide2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25.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15.sv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6.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79.PNG"/><Relationship Id="rId7" Type="http://schemas.openxmlformats.org/officeDocument/2006/relationships/image" Target="../media/image87.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0.png"/><Relationship Id="rId9" Type="http://schemas.openxmlformats.org/officeDocument/2006/relationships/image" Target="../media/image89.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12" Type="http://schemas.openxmlformats.org/officeDocument/2006/relationships/image" Target="../media/image100.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95.png"/><Relationship Id="rId11" Type="http://schemas.openxmlformats.org/officeDocument/2006/relationships/image" Target="../media/image99.png"/><Relationship Id="rId5" Type="http://schemas.openxmlformats.org/officeDocument/2006/relationships/image" Target="../media/image94.png"/><Relationship Id="rId10" Type="http://schemas.openxmlformats.org/officeDocument/2006/relationships/image" Target="../media/image98.png"/><Relationship Id="rId4" Type="http://schemas.openxmlformats.org/officeDocument/2006/relationships/image" Target="../media/image93.png"/><Relationship Id="rId9" Type="http://schemas.openxmlformats.org/officeDocument/2006/relationships/image" Target="../media/image90.png"/></Relationships>
</file>

<file path=ppt/slides/_rels/slide29.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12" Type="http://schemas.openxmlformats.org/officeDocument/2006/relationships/image" Target="../media/image100.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95.png"/><Relationship Id="rId11" Type="http://schemas.openxmlformats.org/officeDocument/2006/relationships/image" Target="../media/image99.png"/><Relationship Id="rId5" Type="http://schemas.openxmlformats.org/officeDocument/2006/relationships/image" Target="../media/image94.png"/><Relationship Id="rId10" Type="http://schemas.openxmlformats.org/officeDocument/2006/relationships/image" Target="../media/image98.png"/><Relationship Id="rId4" Type="http://schemas.openxmlformats.org/officeDocument/2006/relationships/image" Target="../media/image93.png"/><Relationship Id="rId9" Type="http://schemas.openxmlformats.org/officeDocument/2006/relationships/image" Target="../media/image90.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2.png"/><Relationship Id="rId7" Type="http://schemas.openxmlformats.org/officeDocument/2006/relationships/image" Target="../media/image104.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03.png"/><Relationship Id="rId10" Type="http://schemas.openxmlformats.org/officeDocument/2006/relationships/image" Target="../media/image36.png"/><Relationship Id="rId4" Type="http://schemas.openxmlformats.org/officeDocument/2006/relationships/image" Target="../media/image19.png"/><Relationship Id="rId9" Type="http://schemas.openxmlformats.org/officeDocument/2006/relationships/image" Target="../media/image10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2.emf"/></Relationships>
</file>

<file path=ppt/slides/_rels/slide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2.jpg"/><Relationship Id="rId5" Type="http://schemas.openxmlformats.org/officeDocument/2006/relationships/image" Target="../media/image3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2.jpg"/><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7BDC8-97C3-704F-A8A4-4DA32EF70B67}"/>
              </a:ext>
            </a:extLst>
          </p:cNvPr>
          <p:cNvSpPr>
            <a:spLocks noGrp="1"/>
          </p:cNvSpPr>
          <p:nvPr>
            <p:ph type="title"/>
          </p:nvPr>
        </p:nvSpPr>
        <p:spPr>
          <a:xfrm>
            <a:off x="159648" y="134755"/>
            <a:ext cx="10784275" cy="991675"/>
          </a:xfrm>
        </p:spPr>
        <p:txBody>
          <a:bodyPr/>
          <a:lstStyle/>
          <a:p>
            <a:r>
              <a:rPr lang="en-US" dirty="0"/>
              <a:t>Advertisement: ESD Special Issue on Ensemble Design</a:t>
            </a:r>
            <a:r>
              <a:rPr lang="en-US"/>
              <a:t>/Implementation </a:t>
            </a:r>
            <a:r>
              <a:rPr lang="en-US" dirty="0"/>
              <a:t>in Climate Science</a:t>
            </a:r>
          </a:p>
        </p:txBody>
      </p:sp>
      <p:sp>
        <p:nvSpPr>
          <p:cNvPr id="3" name="Slide Number Placeholder 3">
            <a:extLst>
              <a:ext uri="{FF2B5EF4-FFF2-40B4-BE49-F238E27FC236}">
                <a16:creationId xmlns:a16="http://schemas.microsoft.com/office/drawing/2014/main" id="{3AAD721E-5D1A-DF10-E016-9FF940AFB446}"/>
              </a:ext>
            </a:extLst>
          </p:cNvPr>
          <p:cNvSpPr>
            <a:spLocks noGrp="1"/>
          </p:cNvSpPr>
          <p:nvPr>
            <p:ph type="sldNum" sz="quarter" idx="12"/>
          </p:nvPr>
        </p:nvSpPr>
        <p:spPr>
          <a:xfrm>
            <a:off x="11176000" y="6547487"/>
            <a:ext cx="812800" cy="374650"/>
          </a:xfrm>
        </p:spPr>
        <p:txBody>
          <a:bodyPr/>
          <a:lstStyle/>
          <a:p>
            <a:fld id="{A5E55A7B-7854-E145-92D9-B491DF4BAE2D}" type="slidenum">
              <a:rPr lang="en-US" smtClean="0">
                <a:solidFill>
                  <a:schemeClr val="bg1"/>
                </a:solidFill>
              </a:rPr>
              <a:pPr/>
              <a:t>1</a:t>
            </a:fld>
            <a:endParaRPr lang="en-US" dirty="0">
              <a:solidFill>
                <a:schemeClr val="bg1"/>
              </a:solidFill>
            </a:endParaRPr>
          </a:p>
        </p:txBody>
      </p:sp>
      <p:pic>
        <p:nvPicPr>
          <p:cNvPr id="6" name="Picture 5">
            <a:extLst>
              <a:ext uri="{FF2B5EF4-FFF2-40B4-BE49-F238E27FC236}">
                <a16:creationId xmlns:a16="http://schemas.microsoft.com/office/drawing/2014/main" id="{D1BF7700-576B-1D10-218E-62119A7562CD}"/>
              </a:ext>
            </a:extLst>
          </p:cNvPr>
          <p:cNvPicPr>
            <a:picLocks noChangeAspect="1"/>
          </p:cNvPicPr>
          <p:nvPr/>
        </p:nvPicPr>
        <p:blipFill>
          <a:blip r:embed="rId3"/>
          <a:stretch>
            <a:fillRect/>
          </a:stretch>
        </p:blipFill>
        <p:spPr>
          <a:xfrm>
            <a:off x="275950" y="1395662"/>
            <a:ext cx="6024430" cy="48703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D6AA8EF7-E473-4D76-5945-AEBD6F452C56}"/>
              </a:ext>
            </a:extLst>
          </p:cNvPr>
          <p:cNvSpPr txBox="1"/>
          <p:nvPr/>
        </p:nvSpPr>
        <p:spPr>
          <a:xfrm>
            <a:off x="6555092" y="1455013"/>
            <a:ext cx="5433708" cy="4647426"/>
          </a:xfrm>
          <a:prstGeom prst="rect">
            <a:avLst/>
          </a:prstGeom>
          <a:noFill/>
        </p:spPr>
        <p:txBody>
          <a:bodyPr wrap="square" rtlCol="0">
            <a:spAutoFit/>
          </a:bodyPr>
          <a:lstStyle/>
          <a:p>
            <a:pPr marL="285750" indent="-285750">
              <a:buFont typeface="Arial" panose="020B0604020202020204" pitchFamily="34" charset="0"/>
              <a:buChar char="•"/>
            </a:pPr>
            <a:r>
              <a:rPr lang="en-US" sz="2200" b="1" dirty="0">
                <a:latin typeface="Calibri" panose="020F0502020204030204" pitchFamily="34" charset="0"/>
                <a:ea typeface="Calibri" panose="020F0502020204030204" pitchFamily="34" charset="0"/>
                <a:cs typeface="Calibri" panose="020F0502020204030204" pitchFamily="34" charset="0"/>
              </a:rPr>
              <a:t>Earth System Dynamics (ESD)/ Geoscientific Model Development (GMD)/ Nonlinear Processes in Geophysics (NPG) </a:t>
            </a:r>
            <a:r>
              <a:rPr lang="en-US" sz="2200" dirty="0">
                <a:latin typeface="Calibri" panose="020F0502020204030204" pitchFamily="34" charset="0"/>
                <a:ea typeface="Calibri" panose="020F0502020204030204" pitchFamily="34" charset="0"/>
                <a:cs typeface="Calibri" panose="020F0502020204030204" pitchFamily="34" charset="0"/>
              </a:rPr>
              <a:t>inter-journal special issue</a:t>
            </a:r>
          </a:p>
          <a:p>
            <a:pPr marL="285750" indent="-285750">
              <a:buFont typeface="Arial" panose="020B0604020202020204" pitchFamily="34" charset="0"/>
              <a:buChar char="•"/>
            </a:pPr>
            <a:endParaRPr lang="en-US" sz="4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4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200" b="1" dirty="0">
                <a:latin typeface="Calibri" panose="020F0502020204030204" pitchFamily="34" charset="0"/>
                <a:ea typeface="Calibri" panose="020F0502020204030204" pitchFamily="34" charset="0"/>
                <a:cs typeface="Calibri" panose="020F0502020204030204" pitchFamily="34" charset="0"/>
              </a:rPr>
              <a:t>Editors:</a:t>
            </a:r>
            <a:r>
              <a:rPr lang="en-US" sz="2200" dirty="0">
                <a:latin typeface="Calibri" panose="020F0502020204030204" pitchFamily="34" charset="0"/>
                <a:ea typeface="Calibri" panose="020F0502020204030204" pitchFamily="34" charset="0"/>
                <a:cs typeface="Calibri" panose="020F0502020204030204" pitchFamily="34" charset="0"/>
              </a:rPr>
              <a:t> Francisco de Melo Virissimo, Irina Tezaur, Eviatar Bach, David </a:t>
            </a:r>
            <a:r>
              <a:rPr lang="en-US" sz="2200" dirty="0" err="1">
                <a:latin typeface="Calibri" panose="020F0502020204030204" pitchFamily="34" charset="0"/>
                <a:ea typeface="Calibri" panose="020F0502020204030204" pitchFamily="34" charset="0"/>
                <a:cs typeface="Calibri" panose="020F0502020204030204" pitchFamily="34" charset="0"/>
              </a:rPr>
              <a:t>Stainforth</a:t>
            </a:r>
            <a:r>
              <a:rPr lang="en-US" sz="2200" dirty="0">
                <a:latin typeface="Calibri" panose="020F0502020204030204" pitchFamily="34" charset="0"/>
                <a:ea typeface="Calibri" panose="020F0502020204030204" pitchFamily="34" charset="0"/>
                <a:cs typeface="Calibri" panose="020F0502020204030204" pitchFamily="34" charset="0"/>
              </a:rPr>
              <a:t>, Christian </a:t>
            </a:r>
            <a:r>
              <a:rPr lang="en-US" sz="2200" dirty="0" err="1">
                <a:latin typeface="Calibri" panose="020F0502020204030204" pitchFamily="34" charset="0"/>
                <a:ea typeface="Calibri" panose="020F0502020204030204" pitchFamily="34" charset="0"/>
                <a:cs typeface="Calibri" panose="020F0502020204030204" pitchFamily="34" charset="0"/>
              </a:rPr>
              <a:t>Franzke</a:t>
            </a:r>
            <a:endParaRPr lang="en-US" sz="22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4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4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200" dirty="0">
                <a:latin typeface="Calibri" panose="020F0502020204030204" pitchFamily="34" charset="0"/>
                <a:ea typeface="Calibri" panose="020F0502020204030204" pitchFamily="34" charset="0"/>
                <a:cs typeface="Calibri" panose="020F0502020204030204" pitchFamily="34" charset="0"/>
              </a:rPr>
              <a:t>Papers due </a:t>
            </a:r>
            <a:r>
              <a:rPr lang="en-US" sz="2200" b="1" dirty="0">
                <a:latin typeface="Calibri" panose="020F0502020204030204" pitchFamily="34" charset="0"/>
                <a:ea typeface="Calibri" panose="020F0502020204030204" pitchFamily="34" charset="0"/>
                <a:cs typeface="Calibri" panose="020F0502020204030204" pitchFamily="34" charset="0"/>
              </a:rPr>
              <a:t>July 31, 2024</a:t>
            </a:r>
          </a:p>
          <a:p>
            <a:pPr marL="285750" indent="-285750">
              <a:buFont typeface="Arial" panose="020B0604020202020204" pitchFamily="34" charset="0"/>
              <a:buChar char="•"/>
            </a:pPr>
            <a:endParaRPr lang="en-US" sz="4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4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200" dirty="0">
                <a:latin typeface="Calibri" panose="020F0502020204030204" pitchFamily="34" charset="0"/>
                <a:ea typeface="Calibri" panose="020F0502020204030204" pitchFamily="34" charset="0"/>
                <a:cs typeface="Calibri" panose="020F0502020204030204" pitchFamily="34" charset="0"/>
              </a:rPr>
              <a:t>More </a:t>
            </a:r>
            <a:r>
              <a:rPr lang="en-US" sz="2200" b="1" dirty="0">
                <a:latin typeface="Calibri" panose="020F0502020204030204" pitchFamily="34" charset="0"/>
                <a:ea typeface="Calibri" panose="020F0502020204030204" pitchFamily="34" charset="0"/>
                <a:cs typeface="Calibri" panose="020F0502020204030204" pitchFamily="34" charset="0"/>
              </a:rPr>
              <a:t>info </a:t>
            </a:r>
            <a:r>
              <a:rPr lang="en-US" sz="2200" dirty="0">
                <a:latin typeface="Calibri" panose="020F0502020204030204" pitchFamily="34" charset="0"/>
                <a:ea typeface="Calibri" panose="020F0502020204030204" pitchFamily="34" charset="0"/>
                <a:cs typeface="Calibri" panose="020F0502020204030204" pitchFamily="34" charset="0"/>
              </a:rPr>
              <a:t>found here: </a:t>
            </a:r>
            <a:r>
              <a:rPr lang="en-US" sz="2200" dirty="0">
                <a:latin typeface="Calibri" panose="020F0502020204030204" pitchFamily="34" charset="0"/>
                <a:ea typeface="Calibri" panose="020F0502020204030204" pitchFamily="34" charset="0"/>
                <a:cs typeface="Calibri" panose="020F0502020204030204" pitchFamily="34" charset="0"/>
                <a:hlinkClick r:id="rId4"/>
              </a:rPr>
              <a:t>https://esd.copernicus.org/articles/special_issue1278.html</a:t>
            </a:r>
            <a:r>
              <a:rPr lang="en-US" sz="2200" dirty="0">
                <a:latin typeface="Calibri" panose="020F0502020204030204" pitchFamily="34" charset="0"/>
                <a:ea typeface="Calibri" panose="020F0502020204030204" pitchFamily="34" charset="0"/>
                <a:cs typeface="Calibri" panose="020F0502020204030204" pitchFamily="34" charset="0"/>
              </a:rPr>
              <a:t> </a:t>
            </a:r>
          </a:p>
          <a:p>
            <a:pPr marL="285750" indent="-285750">
              <a:buFont typeface="Arial" panose="020B0604020202020204" pitchFamily="34" charset="0"/>
              <a:buChar char="•"/>
            </a:pPr>
            <a:endParaRPr lang="en-US" sz="4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4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200" b="1" dirty="0">
                <a:latin typeface="Calibri" panose="020F0502020204030204" pitchFamily="34" charset="0"/>
                <a:ea typeface="Calibri" panose="020F0502020204030204" pitchFamily="34" charset="0"/>
                <a:cs typeface="Calibri" panose="020F0502020204030204" pitchFamily="34" charset="0"/>
              </a:rPr>
              <a:t>Contact:</a:t>
            </a:r>
            <a:r>
              <a:rPr lang="en-US" sz="2200" dirty="0">
                <a:latin typeface="Calibri" panose="020F0502020204030204" pitchFamily="34" charset="0"/>
                <a:ea typeface="Calibri" panose="020F0502020204030204" pitchFamily="34" charset="0"/>
                <a:cs typeface="Calibri" panose="020F0502020204030204" pitchFamily="34" charset="0"/>
              </a:rPr>
              <a:t> </a:t>
            </a:r>
            <a:r>
              <a:rPr lang="en-US" sz="2200" dirty="0">
                <a:latin typeface="Calibri" panose="020F0502020204030204" pitchFamily="34" charset="0"/>
                <a:ea typeface="Calibri" panose="020F0502020204030204" pitchFamily="34" charset="0"/>
                <a:cs typeface="Calibri" panose="020F0502020204030204" pitchFamily="34" charset="0"/>
                <a:hlinkClick r:id="rId5"/>
              </a:rPr>
              <a:t>ikalash@sandia.gov</a:t>
            </a:r>
            <a:r>
              <a:rPr lang="en-US" sz="2200" dirty="0">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0214141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9C26D5-93EC-1CC9-AF7E-DA795FEAE631}"/>
              </a:ext>
            </a:extLst>
          </p:cNvPr>
          <p:cNvPicPr>
            <a:picLocks noChangeAspect="1"/>
          </p:cNvPicPr>
          <p:nvPr/>
        </p:nvPicPr>
        <p:blipFill>
          <a:blip r:embed="rId3"/>
          <a:stretch>
            <a:fillRect/>
          </a:stretch>
        </p:blipFill>
        <p:spPr>
          <a:xfrm>
            <a:off x="296307" y="85167"/>
            <a:ext cx="11351736" cy="6462320"/>
          </a:xfrm>
          <a:prstGeom prst="rect">
            <a:avLst/>
          </a:prstGeom>
        </p:spPr>
      </p:pic>
      <p:sp>
        <p:nvSpPr>
          <p:cNvPr id="2" name="Title 1">
            <a:extLst>
              <a:ext uri="{FF2B5EF4-FFF2-40B4-BE49-F238E27FC236}">
                <a16:creationId xmlns:a16="http://schemas.microsoft.com/office/drawing/2014/main" id="{16AF6929-1548-CEB6-6BF8-916A2D1113E6}"/>
              </a:ext>
            </a:extLst>
          </p:cNvPr>
          <p:cNvSpPr>
            <a:spLocks noGrp="1"/>
          </p:cNvSpPr>
          <p:nvPr>
            <p:ph type="title"/>
          </p:nvPr>
        </p:nvSpPr>
        <p:spPr>
          <a:xfrm>
            <a:off x="166737" y="0"/>
            <a:ext cx="6825645" cy="643083"/>
          </a:xfrm>
          <a:solidFill>
            <a:schemeClr val="bg1"/>
          </a:solidFill>
        </p:spPr>
        <p:txBody>
          <a:bodyPr/>
          <a:lstStyle/>
          <a:p>
            <a:r>
              <a:rPr lang="en-US" sz="3600" dirty="0"/>
              <a:t>Arctic Coastal Erosion (ACE) model</a:t>
            </a:r>
            <a:endParaRPr lang="en-US" sz="3800" dirty="0"/>
          </a:p>
        </p:txBody>
      </p:sp>
      <p:sp>
        <p:nvSpPr>
          <p:cNvPr id="3" name="Slide Number Placeholder 3">
            <a:extLst>
              <a:ext uri="{FF2B5EF4-FFF2-40B4-BE49-F238E27FC236}">
                <a16:creationId xmlns:a16="http://schemas.microsoft.com/office/drawing/2014/main" id="{F065429A-DEC7-62CA-5C9D-C63BA2D92030}"/>
              </a:ext>
            </a:extLst>
          </p:cNvPr>
          <p:cNvSpPr>
            <a:spLocks noGrp="1"/>
          </p:cNvSpPr>
          <p:nvPr>
            <p:ph type="sldNum" sz="quarter" idx="12"/>
          </p:nvPr>
        </p:nvSpPr>
        <p:spPr>
          <a:xfrm>
            <a:off x="11176000" y="6547487"/>
            <a:ext cx="812800" cy="374650"/>
          </a:xfrm>
        </p:spPr>
        <p:txBody>
          <a:bodyPr/>
          <a:lstStyle/>
          <a:p>
            <a:fld id="{A5E55A7B-7854-E145-92D9-B491DF4BAE2D}" type="slidenum">
              <a:rPr lang="en-US" smtClean="0">
                <a:solidFill>
                  <a:schemeClr val="bg1"/>
                </a:solidFill>
              </a:rPr>
              <a:pPr/>
              <a:t>10</a:t>
            </a:fld>
            <a:endParaRPr lang="en-US" dirty="0">
              <a:solidFill>
                <a:schemeClr val="bg1"/>
              </a:solidFill>
            </a:endParaRPr>
          </a:p>
        </p:txBody>
      </p:sp>
      <p:pic>
        <p:nvPicPr>
          <p:cNvPr id="4" name="Picture 3">
            <a:extLst>
              <a:ext uri="{FF2B5EF4-FFF2-40B4-BE49-F238E27FC236}">
                <a16:creationId xmlns:a16="http://schemas.microsoft.com/office/drawing/2014/main" id="{081703CF-1D68-D8EE-BB78-29044400C102}"/>
              </a:ext>
            </a:extLst>
          </p:cNvPr>
          <p:cNvPicPr>
            <a:picLocks noChangeAspect="1"/>
          </p:cNvPicPr>
          <p:nvPr/>
        </p:nvPicPr>
        <p:blipFill>
          <a:blip r:embed="rId4"/>
          <a:stretch>
            <a:fillRect/>
          </a:stretch>
        </p:blipFill>
        <p:spPr>
          <a:xfrm>
            <a:off x="9042403" y="-3574"/>
            <a:ext cx="918311" cy="918311"/>
          </a:xfrm>
          <a:prstGeom prst="rect">
            <a:avLst/>
          </a:prstGeom>
        </p:spPr>
      </p:pic>
      <p:pic>
        <p:nvPicPr>
          <p:cNvPr id="5" name="Picture 4">
            <a:extLst>
              <a:ext uri="{FF2B5EF4-FFF2-40B4-BE49-F238E27FC236}">
                <a16:creationId xmlns:a16="http://schemas.microsoft.com/office/drawing/2014/main" id="{ADBD4BC2-3818-50B9-E1F6-58338B2D7C50}"/>
              </a:ext>
            </a:extLst>
          </p:cNvPr>
          <p:cNvPicPr>
            <a:picLocks noChangeAspect="1"/>
          </p:cNvPicPr>
          <p:nvPr/>
        </p:nvPicPr>
        <p:blipFill>
          <a:blip r:embed="rId5"/>
          <a:stretch>
            <a:fillRect/>
          </a:stretch>
        </p:blipFill>
        <p:spPr>
          <a:xfrm>
            <a:off x="7595626" y="0"/>
            <a:ext cx="1035806" cy="776855"/>
          </a:xfrm>
          <a:prstGeom prst="rect">
            <a:avLst/>
          </a:prstGeom>
        </p:spPr>
      </p:pic>
    </p:spTree>
    <p:extLst>
      <p:ext uri="{BB962C8B-B14F-4D97-AF65-F5344CB8AC3E}">
        <p14:creationId xmlns:p14="http://schemas.microsoft.com/office/powerpoint/2010/main" val="13056898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9EB9C7-BD75-5DB4-C35C-CE2C352F6FD6}"/>
              </a:ext>
            </a:extLst>
          </p:cNvPr>
          <p:cNvPicPr>
            <a:picLocks noChangeAspect="1"/>
          </p:cNvPicPr>
          <p:nvPr/>
        </p:nvPicPr>
        <p:blipFill>
          <a:blip r:embed="rId3"/>
          <a:stretch>
            <a:fillRect/>
          </a:stretch>
        </p:blipFill>
        <p:spPr>
          <a:xfrm>
            <a:off x="296307" y="85167"/>
            <a:ext cx="11351736" cy="6462320"/>
          </a:xfrm>
          <a:prstGeom prst="rect">
            <a:avLst/>
          </a:prstGeom>
        </p:spPr>
      </p:pic>
      <p:sp>
        <p:nvSpPr>
          <p:cNvPr id="7" name="Title 1">
            <a:extLst>
              <a:ext uri="{FF2B5EF4-FFF2-40B4-BE49-F238E27FC236}">
                <a16:creationId xmlns:a16="http://schemas.microsoft.com/office/drawing/2014/main" id="{C9945EAE-C5C0-53F8-814F-D8F78C097105}"/>
              </a:ext>
            </a:extLst>
          </p:cNvPr>
          <p:cNvSpPr>
            <a:spLocks noGrp="1"/>
          </p:cNvSpPr>
          <p:nvPr>
            <p:ph type="title"/>
          </p:nvPr>
        </p:nvSpPr>
        <p:spPr>
          <a:xfrm>
            <a:off x="166737" y="0"/>
            <a:ext cx="6825645" cy="643083"/>
          </a:xfrm>
          <a:solidFill>
            <a:schemeClr val="bg1"/>
          </a:solidFill>
        </p:spPr>
        <p:txBody>
          <a:bodyPr/>
          <a:lstStyle/>
          <a:p>
            <a:r>
              <a:rPr lang="en-US" sz="3600" dirty="0"/>
              <a:t>Arctic Coastal Erosion (ACE) model</a:t>
            </a:r>
            <a:endParaRPr lang="en-US" sz="3800" dirty="0"/>
          </a:p>
        </p:txBody>
      </p:sp>
      <p:sp>
        <p:nvSpPr>
          <p:cNvPr id="2" name="Rectangle 1">
            <a:extLst>
              <a:ext uri="{FF2B5EF4-FFF2-40B4-BE49-F238E27FC236}">
                <a16:creationId xmlns:a16="http://schemas.microsoft.com/office/drawing/2014/main" id="{4F727CDE-B7A8-B6C4-B2CE-069244D7D087}"/>
              </a:ext>
            </a:extLst>
          </p:cNvPr>
          <p:cNvSpPr/>
          <p:nvPr/>
        </p:nvSpPr>
        <p:spPr>
          <a:xfrm>
            <a:off x="5374791" y="2499552"/>
            <a:ext cx="6402822" cy="2595688"/>
          </a:xfrm>
          <a:prstGeom prst="rect">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47A8E85-94B4-94B7-6248-6E3107024669}"/>
              </a:ext>
            </a:extLst>
          </p:cNvPr>
          <p:cNvSpPr txBox="1"/>
          <p:nvPr/>
        </p:nvSpPr>
        <p:spPr>
          <a:xfrm>
            <a:off x="6860910" y="4309204"/>
            <a:ext cx="2652706" cy="430887"/>
          </a:xfrm>
          <a:prstGeom prst="rect">
            <a:avLst/>
          </a:prstGeom>
          <a:noFill/>
        </p:spPr>
        <p:txBody>
          <a:bodyPr wrap="square" rtlCol="0">
            <a:spAutoFit/>
          </a:bodyPr>
          <a:lstStyle/>
          <a:p>
            <a:pPr algn="ctr"/>
            <a:r>
              <a:rPr lang="en-US" sz="2200" b="1" i="1" dirty="0">
                <a:latin typeface="Calibri" panose="020F0502020204030204" pitchFamily="34" charset="0"/>
                <a:cs typeface="Calibri" panose="020F0502020204030204" pitchFamily="34" charset="0"/>
              </a:rPr>
              <a:t>This talk</a:t>
            </a:r>
          </a:p>
        </p:txBody>
      </p:sp>
      <p:sp>
        <p:nvSpPr>
          <p:cNvPr id="6" name="Slide Number Placeholder 3">
            <a:extLst>
              <a:ext uri="{FF2B5EF4-FFF2-40B4-BE49-F238E27FC236}">
                <a16:creationId xmlns:a16="http://schemas.microsoft.com/office/drawing/2014/main" id="{ED24CE4F-A3A0-EDD2-40B4-F4DE79E72F15}"/>
              </a:ext>
            </a:extLst>
          </p:cNvPr>
          <p:cNvSpPr txBox="1">
            <a:spLocks/>
          </p:cNvSpPr>
          <p:nvPr/>
        </p:nvSpPr>
        <p:spPr bwMode="auto">
          <a:xfrm>
            <a:off x="11176000" y="6547487"/>
            <a:ext cx="812800" cy="374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400" kern="1200">
                <a:solidFill>
                  <a:schemeClr val="tx1"/>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5E55A7B-7854-E145-92D9-B491DF4BAE2D}" type="slidenum">
              <a:rPr lang="en-US" smtClean="0">
                <a:solidFill>
                  <a:schemeClr val="bg1"/>
                </a:solidFill>
              </a:rPr>
              <a:pPr/>
              <a:t>11</a:t>
            </a:fld>
            <a:endParaRPr lang="en-US" dirty="0">
              <a:solidFill>
                <a:schemeClr val="bg1"/>
              </a:solidFill>
            </a:endParaRPr>
          </a:p>
        </p:txBody>
      </p:sp>
      <p:pic>
        <p:nvPicPr>
          <p:cNvPr id="4" name="Picture 3">
            <a:extLst>
              <a:ext uri="{FF2B5EF4-FFF2-40B4-BE49-F238E27FC236}">
                <a16:creationId xmlns:a16="http://schemas.microsoft.com/office/drawing/2014/main" id="{E345C7AA-B519-85F9-E67D-D6B5C744F0A5}"/>
              </a:ext>
            </a:extLst>
          </p:cNvPr>
          <p:cNvPicPr>
            <a:picLocks noChangeAspect="1"/>
          </p:cNvPicPr>
          <p:nvPr/>
        </p:nvPicPr>
        <p:blipFill>
          <a:blip r:embed="rId4"/>
          <a:stretch>
            <a:fillRect/>
          </a:stretch>
        </p:blipFill>
        <p:spPr>
          <a:xfrm>
            <a:off x="9042403" y="-3574"/>
            <a:ext cx="918311" cy="918311"/>
          </a:xfrm>
          <a:prstGeom prst="rect">
            <a:avLst/>
          </a:prstGeom>
        </p:spPr>
      </p:pic>
      <p:pic>
        <p:nvPicPr>
          <p:cNvPr id="8" name="Picture 7">
            <a:extLst>
              <a:ext uri="{FF2B5EF4-FFF2-40B4-BE49-F238E27FC236}">
                <a16:creationId xmlns:a16="http://schemas.microsoft.com/office/drawing/2014/main" id="{BEC3BB1D-7521-6AEC-B592-95387C5A9BB2}"/>
              </a:ext>
            </a:extLst>
          </p:cNvPr>
          <p:cNvPicPr>
            <a:picLocks noChangeAspect="1"/>
          </p:cNvPicPr>
          <p:nvPr/>
        </p:nvPicPr>
        <p:blipFill>
          <a:blip r:embed="rId5"/>
          <a:stretch>
            <a:fillRect/>
          </a:stretch>
        </p:blipFill>
        <p:spPr>
          <a:xfrm>
            <a:off x="7595626" y="0"/>
            <a:ext cx="1035806" cy="776855"/>
          </a:xfrm>
          <a:prstGeom prst="rect">
            <a:avLst/>
          </a:prstGeom>
        </p:spPr>
      </p:pic>
    </p:spTree>
    <p:extLst>
      <p:ext uri="{BB962C8B-B14F-4D97-AF65-F5344CB8AC3E}">
        <p14:creationId xmlns:p14="http://schemas.microsoft.com/office/powerpoint/2010/main" val="32894010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opped-cropped-logo_trilinos_moon-e143103952224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3903" y="3883814"/>
            <a:ext cx="2188072" cy="912472"/>
          </a:xfrm>
          <a:prstGeom prst="rect">
            <a:avLst/>
          </a:prstGeom>
        </p:spPr>
      </p:pic>
      <p:sp>
        <p:nvSpPr>
          <p:cNvPr id="10" name="Subtitle 2"/>
          <p:cNvSpPr txBox="1">
            <a:spLocks/>
          </p:cNvSpPr>
          <p:nvPr/>
        </p:nvSpPr>
        <p:spPr bwMode="auto">
          <a:xfrm>
            <a:off x="8844565" y="5031141"/>
            <a:ext cx="3126748" cy="34767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marL="0" indent="0" algn="ctr">
              <a:buNone/>
            </a:pPr>
            <a:r>
              <a:rPr lang="en-US" sz="2000" dirty="0">
                <a:latin typeface="Calibri" panose="020F0502020204030204" pitchFamily="34" charset="0"/>
                <a:ea typeface="Andale Mono" charset="0"/>
                <a:cs typeface="Andale Mono" charset="0"/>
              </a:rPr>
              <a:t>https://</a:t>
            </a:r>
            <a:r>
              <a:rPr lang="en-US" sz="2000" dirty="0" err="1">
                <a:latin typeface="Calibri" panose="020F0502020204030204" pitchFamily="34" charset="0"/>
                <a:ea typeface="Andale Mono" charset="0"/>
                <a:cs typeface="Andale Mono" charset="0"/>
              </a:rPr>
              <a:t>github.com</a:t>
            </a:r>
            <a:r>
              <a:rPr lang="en-US" sz="2000" dirty="0">
                <a:latin typeface="Calibri" panose="020F0502020204030204" pitchFamily="34" charset="0"/>
                <a:ea typeface="Andale Mono" charset="0"/>
                <a:cs typeface="Andale Mono" charset="0"/>
              </a:rPr>
              <a:t>/</a:t>
            </a:r>
            <a:r>
              <a:rPr lang="en-US" sz="2000" dirty="0" err="1">
                <a:latin typeface="Calibri" panose="020F0502020204030204" pitchFamily="34" charset="0"/>
                <a:ea typeface="Andale Mono" charset="0"/>
                <a:cs typeface="Andale Mono" charset="0"/>
              </a:rPr>
              <a:t>trilinos</a:t>
            </a:r>
            <a:r>
              <a:rPr lang="en-US" sz="2000" dirty="0">
                <a:latin typeface="Calibri" panose="020F0502020204030204" pitchFamily="34" charset="0"/>
                <a:ea typeface="Andale Mono" charset="0"/>
                <a:cs typeface="Andale Mono" charset="0"/>
              </a:rPr>
              <a:t>/</a:t>
            </a:r>
            <a:r>
              <a:rPr lang="en-US" sz="2000" dirty="0" err="1">
                <a:latin typeface="Calibri" panose="020F0502020204030204" pitchFamily="34" charset="0"/>
                <a:ea typeface="Andale Mono" charset="0"/>
                <a:cs typeface="Andale Mono" charset="0"/>
              </a:rPr>
              <a:t>trilinos</a:t>
            </a:r>
            <a:endParaRPr lang="en-US" sz="2000" dirty="0">
              <a:latin typeface="Calibri" panose="020F0502020204030204" pitchFamily="34" charset="0"/>
              <a:ea typeface="Andale Mono" charset="0"/>
              <a:cs typeface="Andale Mono" charset="0"/>
            </a:endParaRPr>
          </a:p>
        </p:txBody>
      </p:sp>
      <p:sp>
        <p:nvSpPr>
          <p:cNvPr id="12" name="Subtitle 2"/>
          <p:cNvSpPr txBox="1">
            <a:spLocks/>
          </p:cNvSpPr>
          <p:nvPr/>
        </p:nvSpPr>
        <p:spPr bwMode="auto">
          <a:xfrm>
            <a:off x="9275755" y="2440124"/>
            <a:ext cx="2264367" cy="34767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marL="0" indent="0" algn="ctr">
              <a:buNone/>
            </a:pPr>
            <a:r>
              <a:rPr lang="en-US" sz="2000" dirty="0">
                <a:latin typeface="Calibri" panose="020F0502020204030204" pitchFamily="34" charset="0"/>
                <a:ea typeface="Andale Mono" charset="0"/>
                <a:cs typeface="Andale Mono" charset="0"/>
              </a:rPr>
              <a:t>https://github.com/sandialabs/LCM</a:t>
            </a:r>
          </a:p>
        </p:txBody>
      </p:sp>
      <p:sp>
        <p:nvSpPr>
          <p:cNvPr id="7" name="TextBox 6"/>
          <p:cNvSpPr txBox="1"/>
          <p:nvPr/>
        </p:nvSpPr>
        <p:spPr>
          <a:xfrm>
            <a:off x="520622" y="1003231"/>
            <a:ext cx="8109028" cy="1200329"/>
          </a:xfrm>
          <a:prstGeom prst="rect">
            <a:avLst/>
          </a:prstGeom>
          <a:solidFill>
            <a:srgbClr val="FFFFCC"/>
          </a:solidFill>
        </p:spPr>
        <p:txBody>
          <a:bodyPr wrap="square" rtlCol="0">
            <a:spAutoFit/>
          </a:bodyPr>
          <a:lstStyle/>
          <a:p>
            <a:pPr algn="ctr"/>
            <a:r>
              <a:rPr lang="en-US" sz="2400" dirty="0">
                <a:latin typeface="Calibri" pitchFamily="34" charset="0"/>
                <a:cs typeface="Calibri" pitchFamily="34" charset="0"/>
              </a:rPr>
              <a:t>The </a:t>
            </a:r>
            <a:r>
              <a:rPr lang="en-US" sz="2400" b="1" i="1" dirty="0">
                <a:latin typeface="Calibri" pitchFamily="34" charset="0"/>
                <a:cs typeface="Calibri" pitchFamily="34" charset="0"/>
              </a:rPr>
              <a:t>thermo-mechanical</a:t>
            </a:r>
            <a:r>
              <a:rPr lang="en-US" sz="2400" dirty="0">
                <a:latin typeface="Calibri" pitchFamily="34" charset="0"/>
                <a:cs typeface="Calibri" pitchFamily="34" charset="0"/>
              </a:rPr>
              <a:t> </a:t>
            </a:r>
            <a:r>
              <a:rPr lang="en-US" sz="2400" b="1" i="1" dirty="0">
                <a:latin typeface="Calibri" pitchFamily="34" charset="0"/>
                <a:cs typeface="Calibri" pitchFamily="34" charset="0"/>
              </a:rPr>
              <a:t>Arctic Coastal Erosion (ACE) </a:t>
            </a:r>
            <a:r>
              <a:rPr lang="en-US" sz="2400" dirty="0">
                <a:latin typeface="Calibri" pitchFamily="34" charset="0"/>
                <a:cs typeface="Calibri" pitchFamily="34" charset="0"/>
              </a:rPr>
              <a:t>model is implemented within the </a:t>
            </a:r>
            <a:r>
              <a:rPr lang="en-US" sz="2400" b="1" i="1" dirty="0">
                <a:latin typeface="Calibri" pitchFamily="34" charset="0"/>
                <a:cs typeface="Calibri" pitchFamily="34" charset="0"/>
              </a:rPr>
              <a:t>LCM</a:t>
            </a:r>
            <a:r>
              <a:rPr lang="en-US" sz="2400" dirty="0">
                <a:latin typeface="Calibri" pitchFamily="34" charset="0"/>
                <a:cs typeface="Calibri" pitchFamily="34" charset="0"/>
              </a:rPr>
              <a:t> </a:t>
            </a:r>
            <a:r>
              <a:rPr lang="en-US" sz="2400" b="1" i="1" dirty="0">
                <a:latin typeface="Calibri" pitchFamily="34" charset="0"/>
                <a:cs typeface="Calibri" pitchFamily="34" charset="0"/>
              </a:rPr>
              <a:t>project</a:t>
            </a:r>
            <a:r>
              <a:rPr lang="en-US" sz="2400" dirty="0">
                <a:latin typeface="Calibri" pitchFamily="34" charset="0"/>
                <a:cs typeface="Calibri" pitchFamily="34" charset="0"/>
              </a:rPr>
              <a:t> in Sandia’s open-source parallel, C++, multi-physics, finite element code, </a:t>
            </a:r>
            <a:r>
              <a:rPr lang="en-US" sz="2400" b="1" i="1" dirty="0">
                <a:latin typeface="Calibri" pitchFamily="34" charset="0"/>
                <a:cs typeface="Calibri" pitchFamily="34" charset="0"/>
              </a:rPr>
              <a:t>Albany</a:t>
            </a:r>
            <a:r>
              <a:rPr lang="en-US" sz="2400" dirty="0">
                <a:latin typeface="Calibri" pitchFamily="34" charset="0"/>
                <a:cs typeface="Calibri" pitchFamily="34" charset="0"/>
              </a:rPr>
              <a:t>.</a:t>
            </a:r>
          </a:p>
        </p:txBody>
      </p:sp>
      <p:sp>
        <p:nvSpPr>
          <p:cNvPr id="8" name="Rectangle 7">
            <a:extLst>
              <a:ext uri="{FF2B5EF4-FFF2-40B4-BE49-F238E27FC236}">
                <a16:creationId xmlns:a16="http://schemas.microsoft.com/office/drawing/2014/main" id="{99B0A014-DDCA-460C-B2BF-C3202ECFC29F}"/>
              </a:ext>
            </a:extLst>
          </p:cNvPr>
          <p:cNvSpPr/>
          <p:nvPr/>
        </p:nvSpPr>
        <p:spPr>
          <a:xfrm>
            <a:off x="220687" y="2377080"/>
            <a:ext cx="8364878" cy="4108817"/>
          </a:xfrm>
          <a:prstGeom prst="rect">
            <a:avLst/>
          </a:prstGeom>
        </p:spPr>
        <p:txBody>
          <a:bodyPr wrap="square">
            <a:spAutoFit/>
          </a:bodyPr>
          <a:lstStyle/>
          <a:p>
            <a:pPr marL="285750" indent="-285750">
              <a:buFont typeface="Arial" panose="020B0604020202020204" pitchFamily="34" charset="0"/>
              <a:buChar char="•"/>
              <a:defRPr/>
            </a:pPr>
            <a:r>
              <a:rPr lang="en-US" sz="2300" b="1" i="1" dirty="0">
                <a:latin typeface="Calibri" pitchFamily="34" charset="0"/>
                <a:cs typeface="Calibri" pitchFamily="34" charset="0"/>
              </a:rPr>
              <a:t>Component-based</a:t>
            </a:r>
            <a:r>
              <a:rPr lang="en-US" sz="2300" dirty="0">
                <a:latin typeface="Calibri" pitchFamily="34" charset="0"/>
                <a:cs typeface="Calibri" pitchFamily="34" charset="0"/>
              </a:rPr>
              <a:t> design for rapid development.</a:t>
            </a:r>
          </a:p>
          <a:p>
            <a:pPr marL="285750" indent="-285750">
              <a:buFont typeface="Arial" panose="020B0604020202020204" pitchFamily="34" charset="0"/>
              <a:buChar char="•"/>
              <a:defRPr/>
            </a:pPr>
            <a:endParaRPr lang="en-US" sz="2300" dirty="0">
              <a:latin typeface="Calibri" pitchFamily="34" charset="0"/>
              <a:cs typeface="Calibri" pitchFamily="34" charset="0"/>
            </a:endParaRPr>
          </a:p>
          <a:p>
            <a:pPr marL="285750" indent="-285750">
              <a:buFont typeface="Arial" panose="020B0604020202020204" pitchFamily="34" charset="0"/>
              <a:buChar char="•"/>
              <a:defRPr/>
            </a:pPr>
            <a:r>
              <a:rPr lang="en-US" sz="2300" dirty="0">
                <a:latin typeface="Calibri" pitchFamily="34" charset="0"/>
                <a:cs typeface="Calibri" pitchFamily="34" charset="0"/>
              </a:rPr>
              <a:t>Contains a wide variety of </a:t>
            </a:r>
            <a:r>
              <a:rPr lang="en-US" sz="2300" b="1" i="1" dirty="0">
                <a:latin typeface="Calibri" pitchFamily="34" charset="0"/>
                <a:cs typeface="Calibri" pitchFamily="34" charset="0"/>
              </a:rPr>
              <a:t>constitutive models</a:t>
            </a:r>
            <a:r>
              <a:rPr lang="en-US" sz="2300" dirty="0">
                <a:latin typeface="Calibri" pitchFamily="34" charset="0"/>
                <a:cs typeface="Calibri" pitchFamily="34" charset="0"/>
              </a:rPr>
              <a:t>.</a:t>
            </a:r>
          </a:p>
          <a:p>
            <a:pPr marL="285750" indent="-285750">
              <a:buFont typeface="Arial" panose="020B0604020202020204" pitchFamily="34" charset="0"/>
              <a:buChar char="•"/>
              <a:defRPr/>
            </a:pPr>
            <a:endParaRPr lang="en-US" sz="2300" dirty="0">
              <a:latin typeface="Calibri" pitchFamily="34" charset="0"/>
              <a:cs typeface="Calibri" pitchFamily="34" charset="0"/>
            </a:endParaRPr>
          </a:p>
          <a:p>
            <a:pPr marL="285750" indent="-285750">
              <a:buFont typeface="Arial" panose="020B0604020202020204" pitchFamily="34" charset="0"/>
              <a:buChar char="•"/>
              <a:defRPr/>
            </a:pPr>
            <a:r>
              <a:rPr lang="en-US" sz="2300" dirty="0">
                <a:latin typeface="Calibri" pitchFamily="34" charset="0"/>
                <a:cs typeface="Calibri" pitchFamily="34" charset="0"/>
              </a:rPr>
              <a:t>Extensive use of libraries from the open-source </a:t>
            </a:r>
            <a:r>
              <a:rPr lang="en-US" sz="2300" b="1" i="1" dirty="0" err="1">
                <a:latin typeface="Calibri" pitchFamily="34" charset="0"/>
                <a:cs typeface="Calibri" pitchFamily="34" charset="0"/>
              </a:rPr>
              <a:t>Trilinos</a:t>
            </a:r>
            <a:r>
              <a:rPr lang="en-US" sz="2300" dirty="0">
                <a:latin typeface="Calibri" pitchFamily="34" charset="0"/>
                <a:cs typeface="Calibri" pitchFamily="34" charset="0"/>
              </a:rPr>
              <a:t> project.</a:t>
            </a:r>
          </a:p>
          <a:p>
            <a:pPr marL="285750" indent="-285750">
              <a:buFont typeface="Arial" panose="020B0604020202020204" pitchFamily="34" charset="0"/>
              <a:buChar char="•"/>
              <a:defRPr/>
            </a:pPr>
            <a:endParaRPr lang="en-US" sz="400" dirty="0">
              <a:latin typeface="Calibri" pitchFamily="34" charset="0"/>
              <a:cs typeface="Calibri" pitchFamily="34" charset="0"/>
            </a:endParaRPr>
          </a:p>
          <a:p>
            <a:pPr marL="742950" lvl="1" indent="-285750">
              <a:buFont typeface="Wingdings" panose="05000000000000000000" pitchFamily="2" charset="2"/>
              <a:buChar char="Ø"/>
              <a:defRPr/>
            </a:pPr>
            <a:r>
              <a:rPr lang="en-US" sz="2300" dirty="0">
                <a:latin typeface="Calibri" pitchFamily="34" charset="0"/>
                <a:cs typeface="Calibri" pitchFamily="34" charset="0"/>
              </a:rPr>
              <a:t>Use of the </a:t>
            </a:r>
            <a:r>
              <a:rPr lang="en-US" sz="2300" b="1" i="1" dirty="0">
                <a:latin typeface="Calibri" pitchFamily="34" charset="0"/>
                <a:cs typeface="Calibri" pitchFamily="34" charset="0"/>
              </a:rPr>
              <a:t>Phalanx</a:t>
            </a:r>
            <a:r>
              <a:rPr lang="en-US" sz="2300" dirty="0">
                <a:latin typeface="Calibri" pitchFamily="34" charset="0"/>
                <a:cs typeface="Calibri" pitchFamily="34" charset="0"/>
              </a:rPr>
              <a:t> package to decompose complex problem into simpler problems with managed dependencies.</a:t>
            </a:r>
          </a:p>
          <a:p>
            <a:pPr marL="742950" lvl="1" indent="-285750">
              <a:buFont typeface="Wingdings" panose="05000000000000000000" pitchFamily="2" charset="2"/>
              <a:buChar char="Ø"/>
              <a:defRPr/>
            </a:pPr>
            <a:endParaRPr lang="en-US" sz="400" dirty="0">
              <a:latin typeface="Calibri" pitchFamily="34" charset="0"/>
              <a:cs typeface="Calibri" pitchFamily="34" charset="0"/>
            </a:endParaRPr>
          </a:p>
          <a:p>
            <a:pPr marL="742950" lvl="1" indent="-285750">
              <a:buFont typeface="Wingdings" panose="05000000000000000000" pitchFamily="2" charset="2"/>
              <a:buChar char="Ø"/>
              <a:defRPr/>
            </a:pPr>
            <a:r>
              <a:rPr lang="en-US" sz="2300" dirty="0">
                <a:latin typeface="Calibri" pitchFamily="34" charset="0"/>
                <a:cs typeface="Calibri" pitchFamily="34" charset="0"/>
              </a:rPr>
              <a:t>Use of the </a:t>
            </a:r>
            <a:r>
              <a:rPr lang="en-US" sz="2300" b="1" i="1" dirty="0" err="1">
                <a:latin typeface="Calibri" pitchFamily="34" charset="0"/>
                <a:cs typeface="Calibri" pitchFamily="34" charset="0"/>
              </a:rPr>
              <a:t>Sacado</a:t>
            </a:r>
            <a:r>
              <a:rPr lang="en-US" sz="2300" b="1" i="1" dirty="0">
                <a:latin typeface="Calibri" pitchFamily="34" charset="0"/>
                <a:cs typeface="Calibri" pitchFamily="34" charset="0"/>
              </a:rPr>
              <a:t> </a:t>
            </a:r>
            <a:r>
              <a:rPr lang="en-US" sz="2300" dirty="0">
                <a:latin typeface="Calibri" pitchFamily="34" charset="0"/>
                <a:cs typeface="Calibri" pitchFamily="34" charset="0"/>
              </a:rPr>
              <a:t>package for </a:t>
            </a:r>
            <a:r>
              <a:rPr lang="en-US" sz="2300" b="1" i="1" dirty="0">
                <a:latin typeface="Calibri" pitchFamily="34" charset="0"/>
                <a:cs typeface="Calibri" pitchFamily="34" charset="0"/>
              </a:rPr>
              <a:t>automatic differentiation.</a:t>
            </a:r>
            <a:endParaRPr lang="en-US" sz="2300" dirty="0">
              <a:latin typeface="Calibri" pitchFamily="34" charset="0"/>
              <a:cs typeface="Calibri" pitchFamily="34" charset="0"/>
            </a:endParaRPr>
          </a:p>
          <a:p>
            <a:pPr marL="285750" indent="-285750">
              <a:buFont typeface="Arial" panose="020B0604020202020204" pitchFamily="34" charset="0"/>
              <a:buChar char="•"/>
              <a:defRPr/>
            </a:pPr>
            <a:endParaRPr lang="en-US" sz="2300" dirty="0">
              <a:latin typeface="Calibri" pitchFamily="34" charset="0"/>
              <a:cs typeface="Calibri" pitchFamily="34" charset="0"/>
            </a:endParaRPr>
          </a:p>
          <a:p>
            <a:pPr marL="285750" indent="-285750">
              <a:buFont typeface="Arial" panose="020B0604020202020204" pitchFamily="34" charset="0"/>
              <a:buChar char="•"/>
              <a:defRPr/>
            </a:pPr>
            <a:r>
              <a:rPr lang="en-US" sz="2300" dirty="0">
                <a:latin typeface="Calibri" pitchFamily="34" charset="0"/>
                <a:cs typeface="Calibri" pitchFamily="34" charset="0"/>
              </a:rPr>
              <a:t>All software available on </a:t>
            </a:r>
            <a:r>
              <a:rPr lang="en-US" sz="2300" b="1" i="1" dirty="0">
                <a:latin typeface="Calibri" pitchFamily="34" charset="0"/>
                <a:cs typeface="Calibri" pitchFamily="34" charset="0"/>
              </a:rPr>
              <a:t>GitHub</a:t>
            </a:r>
            <a:r>
              <a:rPr lang="en-US" sz="2300" dirty="0">
                <a:latin typeface="Calibri" pitchFamily="34" charset="0"/>
                <a:cs typeface="Calibri" pitchFamily="34" charset="0"/>
              </a:rPr>
              <a:t>.</a:t>
            </a:r>
          </a:p>
          <a:p>
            <a:pPr>
              <a:defRPr/>
            </a:pPr>
            <a:endParaRPr lang="en-US" sz="2300" dirty="0">
              <a:latin typeface="Calibri" pitchFamily="34" charset="0"/>
              <a:cs typeface="Calibri" pitchFamily="34" charset="0"/>
            </a:endParaRPr>
          </a:p>
        </p:txBody>
      </p:sp>
      <p:sp>
        <p:nvSpPr>
          <p:cNvPr id="9" name="Title 1">
            <a:extLst>
              <a:ext uri="{FF2B5EF4-FFF2-40B4-BE49-F238E27FC236}">
                <a16:creationId xmlns:a16="http://schemas.microsoft.com/office/drawing/2014/main" id="{274FA895-4DDC-1DDA-994E-C14E0F217D3E}"/>
              </a:ext>
            </a:extLst>
          </p:cNvPr>
          <p:cNvSpPr>
            <a:spLocks noGrp="1"/>
          </p:cNvSpPr>
          <p:nvPr>
            <p:ph type="title"/>
          </p:nvPr>
        </p:nvSpPr>
        <p:spPr>
          <a:xfrm>
            <a:off x="42951" y="-12932"/>
            <a:ext cx="10427053" cy="991675"/>
          </a:xfrm>
        </p:spPr>
        <p:txBody>
          <a:bodyPr/>
          <a:lstStyle/>
          <a:p>
            <a:r>
              <a:rPr lang="en-US" dirty="0"/>
              <a:t>Finite element implementation in Albany-LCM</a:t>
            </a:r>
          </a:p>
        </p:txBody>
      </p:sp>
      <p:pic>
        <p:nvPicPr>
          <p:cNvPr id="3" name="Picture 2">
            <a:extLst>
              <a:ext uri="{FF2B5EF4-FFF2-40B4-BE49-F238E27FC236}">
                <a16:creationId xmlns:a16="http://schemas.microsoft.com/office/drawing/2014/main" id="{AA99340E-F92C-8828-2256-751AEFDA39A9}"/>
              </a:ext>
            </a:extLst>
          </p:cNvPr>
          <p:cNvPicPr>
            <a:picLocks noChangeAspect="1"/>
          </p:cNvPicPr>
          <p:nvPr/>
        </p:nvPicPr>
        <p:blipFill>
          <a:blip r:embed="rId4"/>
          <a:stretch>
            <a:fillRect/>
          </a:stretch>
        </p:blipFill>
        <p:spPr>
          <a:xfrm>
            <a:off x="9042762" y="1331021"/>
            <a:ext cx="2628616" cy="991675"/>
          </a:xfrm>
          <a:prstGeom prst="rect">
            <a:avLst/>
          </a:prstGeom>
        </p:spPr>
      </p:pic>
      <p:sp>
        <p:nvSpPr>
          <p:cNvPr id="4" name="Slide Number Placeholder 3">
            <a:extLst>
              <a:ext uri="{FF2B5EF4-FFF2-40B4-BE49-F238E27FC236}">
                <a16:creationId xmlns:a16="http://schemas.microsoft.com/office/drawing/2014/main" id="{31E9F4D1-6130-A27C-E9C1-DFA26927077F}"/>
              </a:ext>
            </a:extLst>
          </p:cNvPr>
          <p:cNvSpPr>
            <a:spLocks noGrp="1"/>
          </p:cNvSpPr>
          <p:nvPr>
            <p:ph type="sldNum" sz="quarter" idx="12"/>
          </p:nvPr>
        </p:nvSpPr>
        <p:spPr>
          <a:xfrm>
            <a:off x="11176000" y="6547487"/>
            <a:ext cx="812800" cy="374650"/>
          </a:xfrm>
        </p:spPr>
        <p:txBody>
          <a:bodyPr/>
          <a:lstStyle/>
          <a:p>
            <a:fld id="{A5E55A7B-7854-E145-92D9-B491DF4BAE2D}" type="slidenum">
              <a:rPr lang="en-US" smtClean="0">
                <a:solidFill>
                  <a:schemeClr val="bg1"/>
                </a:solidFill>
              </a:rPr>
              <a:pPr/>
              <a:t>12</a:t>
            </a:fld>
            <a:endParaRPr lang="en-US" dirty="0">
              <a:solidFill>
                <a:schemeClr val="bg1"/>
              </a:solidFill>
            </a:endParaRPr>
          </a:p>
        </p:txBody>
      </p:sp>
    </p:spTree>
    <p:extLst>
      <p:ext uri="{BB962C8B-B14F-4D97-AF65-F5344CB8AC3E}">
        <p14:creationId xmlns:p14="http://schemas.microsoft.com/office/powerpoint/2010/main" val="20399956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37EB0EB-3422-49A4-A018-1ADBB3529658}"/>
              </a:ext>
            </a:extLst>
          </p:cNvPr>
          <p:cNvPicPr>
            <a:picLocks noChangeAspect="1"/>
          </p:cNvPicPr>
          <p:nvPr/>
        </p:nvPicPr>
        <p:blipFill>
          <a:blip r:embed="rId3"/>
          <a:stretch>
            <a:fillRect/>
          </a:stretch>
        </p:blipFill>
        <p:spPr>
          <a:xfrm>
            <a:off x="1551142" y="1121077"/>
            <a:ext cx="9157164" cy="4983155"/>
          </a:xfrm>
          <a:prstGeom prst="rect">
            <a:avLst/>
          </a:prstGeom>
        </p:spPr>
      </p:pic>
      <p:sp>
        <p:nvSpPr>
          <p:cNvPr id="2" name="Title 1"/>
          <p:cNvSpPr>
            <a:spLocks noGrp="1"/>
          </p:cNvSpPr>
          <p:nvPr>
            <p:ph type="title"/>
          </p:nvPr>
        </p:nvSpPr>
        <p:spPr>
          <a:xfrm>
            <a:off x="42951" y="-12932"/>
            <a:ext cx="10427053" cy="991675"/>
          </a:xfrm>
        </p:spPr>
        <p:txBody>
          <a:bodyPr/>
          <a:lstStyle/>
          <a:p>
            <a:r>
              <a:rPr lang="en-US" dirty="0"/>
              <a:t>Anatomy of a canonical computational domain</a:t>
            </a:r>
          </a:p>
        </p:txBody>
      </p:sp>
      <p:sp>
        <p:nvSpPr>
          <p:cNvPr id="7" name="Text Placeholder 2">
            <a:extLst>
              <a:ext uri="{FF2B5EF4-FFF2-40B4-BE49-F238E27FC236}">
                <a16:creationId xmlns:a16="http://schemas.microsoft.com/office/drawing/2014/main" id="{0C4B6C8D-67F2-DD43-84A8-126F23EAD3C2}"/>
              </a:ext>
            </a:extLst>
          </p:cNvPr>
          <p:cNvSpPr txBox="1">
            <a:spLocks/>
          </p:cNvSpPr>
          <p:nvPr/>
        </p:nvSpPr>
        <p:spPr bwMode="auto">
          <a:xfrm>
            <a:off x="68189" y="4305836"/>
            <a:ext cx="1240848" cy="34499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400" kern="1200">
                <a:solidFill>
                  <a:schemeClr val="tx1"/>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000" dirty="0"/>
              <a:t>Bluff face (exposed to ocean)</a:t>
            </a:r>
          </a:p>
        </p:txBody>
      </p:sp>
      <p:cxnSp>
        <p:nvCxnSpPr>
          <p:cNvPr id="11" name="Straight Arrow Connector 10">
            <a:extLst>
              <a:ext uri="{FF2B5EF4-FFF2-40B4-BE49-F238E27FC236}">
                <a16:creationId xmlns:a16="http://schemas.microsoft.com/office/drawing/2014/main" id="{4FAAC4F8-E5A9-9A4E-80E1-1454895785B1}"/>
              </a:ext>
            </a:extLst>
          </p:cNvPr>
          <p:cNvCxnSpPr>
            <a:cxnSpLocks/>
            <a:stCxn id="7" idx="3"/>
          </p:cNvCxnSpPr>
          <p:nvPr/>
        </p:nvCxnSpPr>
        <p:spPr>
          <a:xfrm flipV="1">
            <a:off x="1309037" y="4062335"/>
            <a:ext cx="1861383" cy="41600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4" name="Text Placeholder 2">
            <a:extLst>
              <a:ext uri="{FF2B5EF4-FFF2-40B4-BE49-F238E27FC236}">
                <a16:creationId xmlns:a16="http://schemas.microsoft.com/office/drawing/2014/main" id="{9AFF9E4A-1F92-294B-A4EC-BDA904F1A215}"/>
              </a:ext>
            </a:extLst>
          </p:cNvPr>
          <p:cNvSpPr txBox="1">
            <a:spLocks/>
          </p:cNvSpPr>
          <p:nvPr/>
        </p:nvSpPr>
        <p:spPr bwMode="auto">
          <a:xfrm>
            <a:off x="104098" y="1313861"/>
            <a:ext cx="1417404" cy="34499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400" kern="1200">
                <a:solidFill>
                  <a:schemeClr val="tx1"/>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000" dirty="0"/>
              <a:t>Permafrost</a:t>
            </a:r>
          </a:p>
        </p:txBody>
      </p:sp>
      <p:sp>
        <p:nvSpPr>
          <p:cNvPr id="25" name="Text Placeholder 2">
            <a:extLst>
              <a:ext uri="{FF2B5EF4-FFF2-40B4-BE49-F238E27FC236}">
                <a16:creationId xmlns:a16="http://schemas.microsoft.com/office/drawing/2014/main" id="{6AD6468D-A2C2-284C-BF73-D8078704CA55}"/>
              </a:ext>
            </a:extLst>
          </p:cNvPr>
          <p:cNvSpPr txBox="1">
            <a:spLocks/>
          </p:cNvSpPr>
          <p:nvPr/>
        </p:nvSpPr>
        <p:spPr bwMode="auto">
          <a:xfrm>
            <a:off x="10754531" y="3806314"/>
            <a:ext cx="576288" cy="38479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400" kern="1200">
                <a:solidFill>
                  <a:schemeClr val="tx1"/>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000" dirty="0"/>
              <a:t>Ice</a:t>
            </a:r>
          </a:p>
        </p:txBody>
      </p:sp>
      <p:sp>
        <p:nvSpPr>
          <p:cNvPr id="26" name="Text Placeholder 2">
            <a:extLst>
              <a:ext uri="{FF2B5EF4-FFF2-40B4-BE49-F238E27FC236}">
                <a16:creationId xmlns:a16="http://schemas.microsoft.com/office/drawing/2014/main" id="{2687F6F8-D916-B245-BF27-140306077774}"/>
              </a:ext>
            </a:extLst>
          </p:cNvPr>
          <p:cNvSpPr txBox="1">
            <a:spLocks/>
          </p:cNvSpPr>
          <p:nvPr/>
        </p:nvSpPr>
        <p:spPr bwMode="auto">
          <a:xfrm>
            <a:off x="6277803" y="6001809"/>
            <a:ext cx="1404921" cy="37182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400" kern="1200">
                <a:solidFill>
                  <a:schemeClr val="tx1"/>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000" dirty="0" err="1"/>
              <a:t>Cryopeg</a:t>
            </a:r>
            <a:r>
              <a:rPr lang="en-US" sz="2000" dirty="0"/>
              <a:t>*</a:t>
            </a:r>
          </a:p>
        </p:txBody>
      </p:sp>
      <p:cxnSp>
        <p:nvCxnSpPr>
          <p:cNvPr id="28" name="Straight Arrow Connector 27">
            <a:extLst>
              <a:ext uri="{FF2B5EF4-FFF2-40B4-BE49-F238E27FC236}">
                <a16:creationId xmlns:a16="http://schemas.microsoft.com/office/drawing/2014/main" id="{7A5B6E6A-0841-FE42-AD52-7342BBE9FAC5}"/>
              </a:ext>
            </a:extLst>
          </p:cNvPr>
          <p:cNvCxnSpPr>
            <a:cxnSpLocks/>
          </p:cNvCxnSpPr>
          <p:nvPr/>
        </p:nvCxnSpPr>
        <p:spPr>
          <a:xfrm>
            <a:off x="1460073" y="1572831"/>
            <a:ext cx="1851285" cy="1150227"/>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7F4922CA-1A36-BB44-AD5A-DDB072A4375F}"/>
              </a:ext>
            </a:extLst>
          </p:cNvPr>
          <p:cNvCxnSpPr>
            <a:cxnSpLocks/>
          </p:cNvCxnSpPr>
          <p:nvPr/>
        </p:nvCxnSpPr>
        <p:spPr>
          <a:xfrm flipH="1" flipV="1">
            <a:off x="7696876" y="2725912"/>
            <a:ext cx="3011430" cy="116215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70CA8B64-BEDA-704A-A48A-C7CA94F2EAC8}"/>
              </a:ext>
            </a:extLst>
          </p:cNvPr>
          <p:cNvCxnSpPr>
            <a:cxnSpLocks/>
          </p:cNvCxnSpPr>
          <p:nvPr/>
        </p:nvCxnSpPr>
        <p:spPr>
          <a:xfrm flipH="1" flipV="1">
            <a:off x="6164338" y="5736923"/>
            <a:ext cx="260414" cy="38479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086BF905-5FEB-4183-AEEF-C1115285B00F}"/>
              </a:ext>
            </a:extLst>
          </p:cNvPr>
          <p:cNvSpPr txBox="1"/>
          <p:nvPr/>
        </p:nvSpPr>
        <p:spPr>
          <a:xfrm>
            <a:off x="0" y="6547487"/>
            <a:ext cx="11250051" cy="338554"/>
          </a:xfrm>
          <a:prstGeom prst="rect">
            <a:avLst/>
          </a:prstGeom>
          <a:noFill/>
        </p:spPr>
        <p:txBody>
          <a:bodyPr wrap="square" rtlCol="0">
            <a:spAutoFit/>
          </a:bodyPr>
          <a:lstStyle/>
          <a:p>
            <a:r>
              <a:rPr lang="en-US" sz="1600" dirty="0">
                <a:solidFill>
                  <a:schemeClr val="bg1"/>
                </a:solidFill>
                <a:latin typeface="Calibri" panose="020F0502020204030204" pitchFamily="34" charset="0"/>
                <a:cs typeface="Calibri" panose="020F0502020204030204" pitchFamily="34" charset="0"/>
              </a:rPr>
              <a:t>* Layer of unfrozen ground that is perennially </a:t>
            </a:r>
            <a:r>
              <a:rPr lang="en-US" sz="1600" dirty="0" err="1">
                <a:solidFill>
                  <a:schemeClr val="bg1"/>
                </a:solidFill>
                <a:latin typeface="Calibri" panose="020F0502020204030204" pitchFamily="34" charset="0"/>
                <a:cs typeface="Calibri" panose="020F0502020204030204" pitchFamily="34" charset="0"/>
              </a:rPr>
              <a:t>cryotic</a:t>
            </a:r>
            <a:r>
              <a:rPr lang="en-US" sz="1600" dirty="0">
                <a:solidFill>
                  <a:schemeClr val="bg1"/>
                </a:solidFill>
                <a:latin typeface="Calibri" panose="020F0502020204030204" pitchFamily="34" charset="0"/>
                <a:cs typeface="Calibri" panose="020F0502020204030204" pitchFamily="34" charset="0"/>
              </a:rPr>
              <a:t> (forming part of the permafrost) in which freezing is prevented.</a:t>
            </a:r>
          </a:p>
        </p:txBody>
      </p:sp>
      <p:cxnSp>
        <p:nvCxnSpPr>
          <p:cNvPr id="14" name="Straight Arrow Connector 13">
            <a:extLst>
              <a:ext uri="{FF2B5EF4-FFF2-40B4-BE49-F238E27FC236}">
                <a16:creationId xmlns:a16="http://schemas.microsoft.com/office/drawing/2014/main" id="{CECF6F4F-7BF1-4D37-9C28-1939275A639C}"/>
              </a:ext>
            </a:extLst>
          </p:cNvPr>
          <p:cNvCxnSpPr>
            <a:cxnSpLocks/>
          </p:cNvCxnSpPr>
          <p:nvPr/>
        </p:nvCxnSpPr>
        <p:spPr>
          <a:xfrm flipV="1">
            <a:off x="1640910" y="1326030"/>
            <a:ext cx="4271375" cy="1279324"/>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E16327BC-A8A1-4AED-8442-13D41EE715E1}"/>
              </a:ext>
            </a:extLst>
          </p:cNvPr>
          <p:cNvCxnSpPr>
            <a:cxnSpLocks/>
          </p:cNvCxnSpPr>
          <p:nvPr/>
        </p:nvCxnSpPr>
        <p:spPr>
          <a:xfrm>
            <a:off x="6096000" y="1334400"/>
            <a:ext cx="4460510" cy="1217624"/>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33" name="Parallelogram 32">
            <a:extLst>
              <a:ext uri="{FF2B5EF4-FFF2-40B4-BE49-F238E27FC236}">
                <a16:creationId xmlns:a16="http://schemas.microsoft.com/office/drawing/2014/main" id="{946E71DC-65A4-4401-95C3-65E0ACD7E2B8}"/>
              </a:ext>
            </a:extLst>
          </p:cNvPr>
          <p:cNvSpPr/>
          <p:nvPr/>
        </p:nvSpPr>
        <p:spPr>
          <a:xfrm rot="1473242">
            <a:off x="615422" y="4010296"/>
            <a:ext cx="5630741" cy="831510"/>
          </a:xfrm>
          <a:prstGeom prst="parallelogram">
            <a:avLst>
              <a:gd name="adj" fmla="val 102851"/>
            </a:avLst>
          </a:prstGeom>
          <a:solidFill>
            <a:srgbClr val="00B0F0">
              <a:alpha val="62000"/>
            </a:srgbClr>
          </a:solidFill>
          <a:ln w="9525" cap="flat" cmpd="sng" algn="ctr">
            <a:solidFill>
              <a:srgbClr val="00B0F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cxnSp>
        <p:nvCxnSpPr>
          <p:cNvPr id="29" name="Straight Arrow Connector 28">
            <a:extLst>
              <a:ext uri="{FF2B5EF4-FFF2-40B4-BE49-F238E27FC236}">
                <a16:creationId xmlns:a16="http://schemas.microsoft.com/office/drawing/2014/main" id="{0DBC20E4-48A3-4AC7-8C62-82AC45A7629B}"/>
              </a:ext>
            </a:extLst>
          </p:cNvPr>
          <p:cNvCxnSpPr>
            <a:cxnSpLocks/>
          </p:cNvCxnSpPr>
          <p:nvPr/>
        </p:nvCxnSpPr>
        <p:spPr>
          <a:xfrm>
            <a:off x="5936659" y="4662277"/>
            <a:ext cx="0" cy="1074646"/>
          </a:xfrm>
          <a:prstGeom prst="straightConnector1">
            <a:avLst/>
          </a:prstGeom>
          <a:ln>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id="{51F6EB8F-3BB3-4DC4-BB83-EE0FE0E2F96D}"/>
              </a:ext>
            </a:extLst>
          </p:cNvPr>
          <p:cNvSpPr txBox="1"/>
          <p:nvPr/>
        </p:nvSpPr>
        <p:spPr>
          <a:xfrm>
            <a:off x="3408568" y="1486360"/>
            <a:ext cx="1352811" cy="400110"/>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30 m</a:t>
            </a:r>
          </a:p>
        </p:txBody>
      </p:sp>
      <p:sp>
        <p:nvSpPr>
          <p:cNvPr id="40" name="TextBox 39">
            <a:extLst>
              <a:ext uri="{FF2B5EF4-FFF2-40B4-BE49-F238E27FC236}">
                <a16:creationId xmlns:a16="http://schemas.microsoft.com/office/drawing/2014/main" id="{586704EC-2DB9-4987-B96C-AEFC3BDC9958}"/>
              </a:ext>
            </a:extLst>
          </p:cNvPr>
          <p:cNvSpPr txBox="1"/>
          <p:nvPr/>
        </p:nvSpPr>
        <p:spPr>
          <a:xfrm>
            <a:off x="8122224" y="1438705"/>
            <a:ext cx="1352811" cy="400110"/>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30 m</a:t>
            </a:r>
          </a:p>
        </p:txBody>
      </p:sp>
      <p:sp>
        <p:nvSpPr>
          <p:cNvPr id="41" name="TextBox 40">
            <a:extLst>
              <a:ext uri="{FF2B5EF4-FFF2-40B4-BE49-F238E27FC236}">
                <a16:creationId xmlns:a16="http://schemas.microsoft.com/office/drawing/2014/main" id="{AB5DD779-70A8-4B4A-AF8A-FB9DD51E8C13}"/>
              </a:ext>
            </a:extLst>
          </p:cNvPr>
          <p:cNvSpPr txBox="1"/>
          <p:nvPr/>
        </p:nvSpPr>
        <p:spPr>
          <a:xfrm>
            <a:off x="6048347" y="5036956"/>
            <a:ext cx="1352811" cy="400110"/>
          </a:xfrm>
          <a:prstGeom prst="rect">
            <a:avLst/>
          </a:prstGeom>
          <a:noFill/>
        </p:spPr>
        <p:txBody>
          <a:bodyPr wrap="square" rtlCol="0">
            <a:spAutoFit/>
          </a:bodyPr>
          <a:lstStyle/>
          <a:p>
            <a:r>
              <a:rPr lang="en-US" sz="2000" dirty="0">
                <a:solidFill>
                  <a:schemeClr val="bg1"/>
                </a:solidFill>
                <a:latin typeface="Calibri" panose="020F0502020204030204" pitchFamily="34" charset="0"/>
                <a:cs typeface="Calibri" panose="020F0502020204030204" pitchFamily="34" charset="0"/>
              </a:rPr>
              <a:t>5 m</a:t>
            </a:r>
          </a:p>
        </p:txBody>
      </p:sp>
      <p:sp>
        <p:nvSpPr>
          <p:cNvPr id="43" name="TextBox 42">
            <a:extLst>
              <a:ext uri="{FF2B5EF4-FFF2-40B4-BE49-F238E27FC236}">
                <a16:creationId xmlns:a16="http://schemas.microsoft.com/office/drawing/2014/main" id="{05C239C8-353B-4A90-A833-C8D729A31053}"/>
              </a:ext>
            </a:extLst>
          </p:cNvPr>
          <p:cNvSpPr txBox="1"/>
          <p:nvPr/>
        </p:nvSpPr>
        <p:spPr>
          <a:xfrm rot="1621062">
            <a:off x="2745660" y="4719434"/>
            <a:ext cx="2491490" cy="369332"/>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ocean water</a:t>
            </a:r>
          </a:p>
        </p:txBody>
      </p:sp>
      <p:pic>
        <p:nvPicPr>
          <p:cNvPr id="21" name="Picture 20">
            <a:extLst>
              <a:ext uri="{FF2B5EF4-FFF2-40B4-BE49-F238E27FC236}">
                <a16:creationId xmlns:a16="http://schemas.microsoft.com/office/drawing/2014/main" id="{2417D297-5DA5-4883-AE5E-6E68AA0A03BF}"/>
              </a:ext>
            </a:extLst>
          </p:cNvPr>
          <p:cNvPicPr>
            <a:picLocks noChangeAspect="1"/>
          </p:cNvPicPr>
          <p:nvPr/>
        </p:nvPicPr>
        <p:blipFill rotWithShape="1">
          <a:blip r:embed="rId4"/>
          <a:srcRect t="10644"/>
          <a:stretch/>
        </p:blipFill>
        <p:spPr>
          <a:xfrm>
            <a:off x="9031460" y="4589516"/>
            <a:ext cx="3011430" cy="1806771"/>
          </a:xfrm>
          <a:prstGeom prst="rect">
            <a:avLst/>
          </a:prstGeom>
        </p:spPr>
      </p:pic>
      <p:sp>
        <p:nvSpPr>
          <p:cNvPr id="3" name="Slide Number Placeholder 3">
            <a:extLst>
              <a:ext uri="{FF2B5EF4-FFF2-40B4-BE49-F238E27FC236}">
                <a16:creationId xmlns:a16="http://schemas.microsoft.com/office/drawing/2014/main" id="{BF20A391-377B-5773-CF57-108D09ACE53C}"/>
              </a:ext>
            </a:extLst>
          </p:cNvPr>
          <p:cNvSpPr>
            <a:spLocks noGrp="1"/>
          </p:cNvSpPr>
          <p:nvPr>
            <p:ph type="sldNum" sz="quarter" idx="12"/>
          </p:nvPr>
        </p:nvSpPr>
        <p:spPr>
          <a:xfrm>
            <a:off x="11176000" y="6547487"/>
            <a:ext cx="812800" cy="374650"/>
          </a:xfrm>
        </p:spPr>
        <p:txBody>
          <a:bodyPr/>
          <a:lstStyle/>
          <a:p>
            <a:fld id="{A5E55A7B-7854-E145-92D9-B491DF4BAE2D}" type="slidenum">
              <a:rPr lang="en-US" smtClean="0">
                <a:solidFill>
                  <a:schemeClr val="bg1"/>
                </a:solidFill>
              </a:rPr>
              <a:pPr/>
              <a:t>13</a:t>
            </a:fld>
            <a:endParaRPr lang="en-US" dirty="0">
              <a:solidFill>
                <a:schemeClr val="bg1"/>
              </a:solidFill>
            </a:endParaRPr>
          </a:p>
        </p:txBody>
      </p:sp>
    </p:spTree>
    <p:extLst>
      <p:ext uri="{BB962C8B-B14F-4D97-AF65-F5344CB8AC3E}">
        <p14:creationId xmlns:p14="http://schemas.microsoft.com/office/powerpoint/2010/main" val="1185454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FF65B86-074E-0817-F2D8-311417F2B303}"/>
              </a:ext>
            </a:extLst>
          </p:cNvPr>
          <p:cNvPicPr>
            <a:picLocks noChangeAspect="1"/>
          </p:cNvPicPr>
          <p:nvPr/>
        </p:nvPicPr>
        <p:blipFill>
          <a:blip r:embed="rId3"/>
          <a:stretch>
            <a:fillRect/>
          </a:stretch>
        </p:blipFill>
        <p:spPr>
          <a:xfrm>
            <a:off x="7967732" y="3112224"/>
            <a:ext cx="4295147" cy="3221360"/>
          </a:xfrm>
          <a:prstGeom prst="rect">
            <a:avLst/>
          </a:prstGeom>
        </p:spPr>
      </p:pic>
      <p:sp>
        <p:nvSpPr>
          <p:cNvPr id="2" name="Title 1"/>
          <p:cNvSpPr>
            <a:spLocks noGrp="1"/>
          </p:cNvSpPr>
          <p:nvPr>
            <p:ph type="title"/>
          </p:nvPr>
        </p:nvSpPr>
        <p:spPr>
          <a:xfrm>
            <a:off x="87147" y="-8586"/>
            <a:ext cx="8313336" cy="991675"/>
          </a:xfrm>
        </p:spPr>
        <p:txBody>
          <a:bodyPr/>
          <a:lstStyle/>
          <a:p>
            <a:r>
              <a:rPr lang="en-US" dirty="0"/>
              <a:t>Thermal model</a:t>
            </a:r>
          </a:p>
        </p:txBody>
      </p:sp>
      <p:sp>
        <p:nvSpPr>
          <p:cNvPr id="3" name="TextBox 2">
            <a:extLst>
              <a:ext uri="{FF2B5EF4-FFF2-40B4-BE49-F238E27FC236}">
                <a16:creationId xmlns:a16="http://schemas.microsoft.com/office/drawing/2014/main" id="{75B3EB30-B506-457F-A3F1-37B5E2C35829}"/>
              </a:ext>
            </a:extLst>
          </p:cNvPr>
          <p:cNvSpPr txBox="1"/>
          <p:nvPr/>
        </p:nvSpPr>
        <p:spPr>
          <a:xfrm>
            <a:off x="87147" y="880401"/>
            <a:ext cx="7547774" cy="769441"/>
          </a:xfrm>
          <a:prstGeom prst="rect">
            <a:avLst/>
          </a:prstGeom>
          <a:noFill/>
        </p:spPr>
        <p:txBody>
          <a:bodyPr wrap="square" rtlCol="0">
            <a:spAutoFit/>
          </a:bodyPr>
          <a:lstStyle/>
          <a:p>
            <a:pPr marL="285750" indent="-285750">
              <a:buFont typeface="Arial" panose="020B0604020202020204" pitchFamily="34" charset="0"/>
              <a:buChar char="•"/>
            </a:pPr>
            <a:r>
              <a:rPr lang="en-US" sz="2200" b="1" i="1" dirty="0">
                <a:latin typeface="Calibri" panose="020F0502020204030204" pitchFamily="34" charset="0"/>
                <a:cs typeface="Calibri" panose="020F0502020204030204" pitchFamily="34" charset="0"/>
              </a:rPr>
              <a:t>Transient heat conduction </a:t>
            </a:r>
            <a:r>
              <a:rPr lang="en-US" sz="2200" dirty="0">
                <a:latin typeface="Calibri" panose="020F0502020204030204" pitchFamily="34" charset="0"/>
                <a:cs typeface="Calibri" panose="020F0502020204030204" pitchFamily="34" charset="0"/>
              </a:rPr>
              <a:t>in a non-homogeneous porous media with water-ice phase change:</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40416265-5105-432E-B574-4CF7D8B4B026}"/>
                  </a:ext>
                </a:extLst>
              </p:cNvPr>
              <p:cNvSpPr/>
              <p:nvPr/>
            </p:nvSpPr>
            <p:spPr>
              <a:xfrm>
                <a:off x="1554289" y="1700060"/>
                <a:ext cx="3255827" cy="677558"/>
              </a:xfrm>
              <a:prstGeom prst="rect">
                <a:avLst/>
              </a:prstGeom>
              <a:solidFill>
                <a:srgbClr val="FFFFCC"/>
              </a:solidFill>
              <a:ln>
                <a:solidFill>
                  <a:schemeClr val="bg1"/>
                </a:solidFill>
              </a:ln>
            </p:spPr>
            <p:txBody>
              <a:bodyPr wrap="none">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m:t>
                      </m:r>
                      <m:acc>
                        <m:accPr>
                          <m:chr m:val="̅"/>
                          <m:ctrlPr>
                            <a:rPr lang="en-US" sz="2000" i="1">
                              <a:latin typeface="Cambria Math" panose="02040503050406030204" pitchFamily="18" charset="0"/>
                            </a:rPr>
                          </m:ctrlPr>
                        </m:accPr>
                        <m:e>
                          <m:r>
                            <a:rPr lang="en-US" sz="2000" i="1">
                              <a:latin typeface="Cambria Math" panose="02040503050406030204" pitchFamily="18" charset="0"/>
                              <a:ea typeface="Cambria Math" panose="02040503050406030204" pitchFamily="18" charset="0"/>
                            </a:rPr>
                            <m:t>𝜌</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𝑐</m:t>
                              </m:r>
                            </m:e>
                            <m:sub>
                              <m:r>
                                <a:rPr lang="en-US" sz="2000" i="1">
                                  <a:latin typeface="Cambria Math" panose="02040503050406030204" pitchFamily="18" charset="0"/>
                                  <a:ea typeface="Cambria Math" panose="02040503050406030204" pitchFamily="18" charset="0"/>
                                </a:rPr>
                                <m:t>𝑝</m:t>
                              </m:r>
                            </m:sub>
                          </m:sSub>
                        </m:e>
                      </m:acc>
                      <m:r>
                        <a:rPr lang="en-US" sz="2000" b="0" i="1" smtClean="0">
                          <a:latin typeface="Cambria Math" panose="02040503050406030204" pitchFamily="18" charset="0"/>
                          <a:ea typeface="Cambria Math" panose="02040503050406030204" pitchFamily="18" charset="0"/>
                        </a:rPr>
                        <m:t>+</m:t>
                      </m:r>
                      <m:acc>
                        <m:accPr>
                          <m:chr m:val="̃"/>
                          <m:ctrlPr>
                            <a:rPr lang="en-US" sz="2000" b="0" i="1" smtClean="0">
                              <a:latin typeface="Cambria Math" panose="02040503050406030204" pitchFamily="18" charset="0"/>
                              <a:ea typeface="Cambria Math" panose="02040503050406030204" pitchFamily="18" charset="0"/>
                            </a:rPr>
                          </m:ctrlPr>
                        </m:accPr>
                        <m:e>
                          <m:r>
                            <m:rPr>
                              <m:sty m:val="p"/>
                            </m:rPr>
                            <a:rPr lang="el-GR" sz="2000" i="1">
                              <a:latin typeface="Cambria Math" panose="02040503050406030204" pitchFamily="18" charset="0"/>
                              <a:ea typeface="Cambria Math" panose="02040503050406030204" pitchFamily="18" charset="0"/>
                            </a:rPr>
                            <m:t>Θ</m:t>
                          </m:r>
                        </m:e>
                      </m:acc>
                      <m:r>
                        <a:rPr lang="en-US" sz="2000" b="0" i="1" smtClean="0">
                          <a:latin typeface="Cambria Math" panose="02040503050406030204" pitchFamily="18" charset="0"/>
                        </a:rPr>
                        <m:t>)</m:t>
                      </m:r>
                      <m:f>
                        <m:fPr>
                          <m:ctrlPr>
                            <a:rPr lang="en-US" sz="2000" i="1" smtClean="0">
                              <a:latin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𝑇</m:t>
                          </m:r>
                        </m:num>
                        <m:den>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𝑡</m:t>
                          </m:r>
                        </m:den>
                      </m:f>
                      <m:r>
                        <a:rPr lang="en-US" sz="2000" i="1">
                          <a:latin typeface="Cambria Math" panose="02040503050406030204" pitchFamily="18" charset="0"/>
                        </a:rPr>
                        <m:t>=</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m:t>
                      </m:r>
                      <m:d>
                        <m:dPr>
                          <m:ctrlPr>
                            <a:rPr lang="en-US" sz="2000" i="1">
                              <a:latin typeface="Cambria Math" panose="02040503050406030204" pitchFamily="18" charset="0"/>
                              <a:ea typeface="Cambria Math" panose="02040503050406030204" pitchFamily="18" charset="0"/>
                            </a:rPr>
                          </m:ctrlPr>
                        </m:dPr>
                        <m:e>
                          <m:r>
                            <a:rPr lang="en-US" sz="2000" b="1" i="1">
                              <a:latin typeface="Cambria Math" panose="02040503050406030204" pitchFamily="18" charset="0"/>
                              <a:ea typeface="Cambria Math" panose="02040503050406030204" pitchFamily="18" charset="0"/>
                            </a:rPr>
                            <m:t>𝑲</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𝑇</m:t>
                          </m:r>
                        </m:e>
                      </m:d>
                    </m:oMath>
                  </m:oMathPara>
                </a14:m>
                <a:endParaRPr lang="en-US" sz="2000" dirty="0"/>
              </a:p>
            </p:txBody>
          </p:sp>
        </mc:Choice>
        <mc:Fallback xmlns="">
          <p:sp>
            <p:nvSpPr>
              <p:cNvPr id="4" name="Rectangle 3">
                <a:extLst>
                  <a:ext uri="{FF2B5EF4-FFF2-40B4-BE49-F238E27FC236}">
                    <a16:creationId xmlns:a16="http://schemas.microsoft.com/office/drawing/2014/main" id="{40416265-5105-432E-B574-4CF7D8B4B026}"/>
                  </a:ext>
                </a:extLst>
              </p:cNvPr>
              <p:cNvSpPr>
                <a:spLocks noRot="1" noChangeAspect="1" noMove="1" noResize="1" noEditPoints="1" noAdjustHandles="1" noChangeArrowheads="1" noChangeShapeType="1" noTextEdit="1"/>
              </p:cNvSpPr>
              <p:nvPr/>
            </p:nvSpPr>
            <p:spPr>
              <a:xfrm>
                <a:off x="1554289" y="1700060"/>
                <a:ext cx="3255827" cy="677558"/>
              </a:xfrm>
              <a:prstGeom prst="rect">
                <a:avLst/>
              </a:prstGeom>
              <a:blipFill>
                <a:blip r:embed="rId4"/>
                <a:stretch>
                  <a:fillRect/>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D9F2C71-E8DF-448B-BF54-93F08A08A893}"/>
                  </a:ext>
                </a:extLst>
              </p:cNvPr>
              <p:cNvSpPr txBox="1"/>
              <p:nvPr/>
            </p:nvSpPr>
            <p:spPr>
              <a:xfrm>
                <a:off x="456252" y="2517137"/>
                <a:ext cx="6339660" cy="1581202"/>
              </a:xfrm>
              <a:prstGeom prst="rect">
                <a:avLst/>
              </a:prstGeom>
              <a:noFill/>
            </p:spPr>
            <p:txBody>
              <a:bodyPr wrap="square" rtlCol="0">
                <a:spAutoFit/>
              </a:bodyPr>
              <a:lstStyle/>
              <a:p>
                <a:r>
                  <a:rPr lang="en-US" sz="2200" dirty="0">
                    <a:latin typeface="Calibri" panose="020F0502020204030204" pitchFamily="34" charset="0"/>
                    <a:cs typeface="Calibri" panose="020F0502020204030204" pitchFamily="34" charset="0"/>
                  </a:rPr>
                  <a:t>where </a:t>
                </a:r>
                <a14:m>
                  <m:oMath xmlns:m="http://schemas.openxmlformats.org/officeDocument/2006/math">
                    <m:acc>
                      <m:accPr>
                        <m:chr m:val="̃"/>
                        <m:ctrlPr>
                          <a:rPr lang="en-US" sz="2400" i="1">
                            <a:latin typeface="Cambria Math" panose="02040503050406030204" pitchFamily="18" charset="0"/>
                            <a:ea typeface="Cambria Math" panose="02040503050406030204" pitchFamily="18" charset="0"/>
                          </a:rPr>
                        </m:ctrlPr>
                      </m:accPr>
                      <m:e>
                        <m:r>
                          <m:rPr>
                            <m:sty m:val="p"/>
                          </m:rPr>
                          <a:rPr lang="el-GR" sz="2400" i="1">
                            <a:latin typeface="Cambria Math" panose="02040503050406030204" pitchFamily="18" charset="0"/>
                            <a:ea typeface="Cambria Math" panose="02040503050406030204" pitchFamily="18" charset="0"/>
                          </a:rPr>
                          <m:t>Θ</m:t>
                        </m:r>
                      </m:e>
                    </m:acc>
                    <m:r>
                      <a:rPr lang="en-US" sz="2200" b="0" i="0" smtClean="0">
                        <a:latin typeface="Cambria Math" panose="02040503050406030204" pitchFamily="18" charset="0"/>
                        <a:ea typeface="Cambria Math" panose="02040503050406030204" pitchFamily="18" charset="0"/>
                        <a:cs typeface="Calibri" panose="020F0502020204030204" pitchFamily="34" charset="0"/>
                      </a:rPr>
                      <m:t>≔ </m:t>
                    </m:r>
                    <m:sSub>
                      <m:sSubPr>
                        <m:ctrlPr>
                          <a:rPr lang="en-US" sz="2200" b="0" i="1" smtClean="0">
                            <a:latin typeface="Cambria Math" panose="02040503050406030204" pitchFamily="18" charset="0"/>
                            <a:ea typeface="Cambria Math" panose="02040503050406030204" pitchFamily="18" charset="0"/>
                            <a:cs typeface="Calibri" panose="020F0502020204030204" pitchFamily="34" charset="0"/>
                          </a:rPr>
                        </m:ctrlPr>
                      </m:sSubPr>
                      <m:e>
                        <m:r>
                          <a:rPr lang="en-US" sz="2200" b="0" i="1" smtClean="0">
                            <a:latin typeface="Cambria Math" panose="02040503050406030204" pitchFamily="18" charset="0"/>
                            <a:ea typeface="Cambria Math" panose="02040503050406030204" pitchFamily="18" charset="0"/>
                            <a:cs typeface="Calibri" panose="020F0502020204030204" pitchFamily="34" charset="0"/>
                          </a:rPr>
                          <m:t>𝜌</m:t>
                        </m:r>
                      </m:e>
                      <m:sub>
                        <m:r>
                          <a:rPr lang="en-US" sz="2200" b="0" i="1" smtClean="0">
                            <a:latin typeface="Cambria Math" panose="02040503050406030204" pitchFamily="18" charset="0"/>
                            <a:ea typeface="Cambria Math" panose="02040503050406030204" pitchFamily="18" charset="0"/>
                            <a:cs typeface="Calibri" panose="020F0502020204030204" pitchFamily="34" charset="0"/>
                          </a:rPr>
                          <m:t>𝑓</m:t>
                        </m:r>
                      </m:sub>
                    </m:sSub>
                    <m:sSub>
                      <m:sSubPr>
                        <m:ctrlPr>
                          <a:rPr lang="en-US" sz="2200" b="0" i="1" smtClean="0">
                            <a:latin typeface="Cambria Math" panose="02040503050406030204" pitchFamily="18" charset="0"/>
                            <a:ea typeface="Cambria Math" panose="02040503050406030204" pitchFamily="18" charset="0"/>
                            <a:cs typeface="Calibri" panose="020F0502020204030204" pitchFamily="34" charset="0"/>
                          </a:rPr>
                        </m:ctrlPr>
                      </m:sSubPr>
                      <m:e>
                        <m:r>
                          <a:rPr lang="en-US" sz="2200" b="0" i="1" smtClean="0">
                            <a:latin typeface="Cambria Math" panose="02040503050406030204" pitchFamily="18" charset="0"/>
                            <a:ea typeface="Cambria Math" panose="02040503050406030204" pitchFamily="18" charset="0"/>
                            <a:cs typeface="Calibri" panose="020F0502020204030204" pitchFamily="34" charset="0"/>
                          </a:rPr>
                          <m:t>𝐿</m:t>
                        </m:r>
                      </m:e>
                      <m:sub>
                        <m:r>
                          <a:rPr lang="en-US" sz="2200" b="0" i="1" smtClean="0">
                            <a:latin typeface="Cambria Math" panose="02040503050406030204" pitchFamily="18" charset="0"/>
                            <a:ea typeface="Cambria Math" panose="02040503050406030204" pitchFamily="18" charset="0"/>
                            <a:cs typeface="Calibri" panose="020F0502020204030204" pitchFamily="34" charset="0"/>
                          </a:rPr>
                          <m:t>𝑓</m:t>
                        </m:r>
                      </m:sub>
                    </m:sSub>
                    <m:f>
                      <m:fPr>
                        <m:ctrlPr>
                          <a:rPr lang="en-US" sz="2200" b="0" i="1" smtClean="0">
                            <a:latin typeface="Cambria Math" panose="02040503050406030204" pitchFamily="18" charset="0"/>
                            <a:ea typeface="Cambria Math" panose="02040503050406030204" pitchFamily="18" charset="0"/>
                            <a:cs typeface="Calibri" panose="020F0502020204030204" pitchFamily="34" charset="0"/>
                          </a:rPr>
                        </m:ctrlPr>
                      </m:fPr>
                      <m:num>
                        <m:r>
                          <a:rPr lang="en-US" sz="2200" b="0" i="1" smtClean="0">
                            <a:latin typeface="Cambria Math" panose="02040503050406030204" pitchFamily="18" charset="0"/>
                            <a:ea typeface="Cambria Math" panose="02040503050406030204" pitchFamily="18" charset="0"/>
                            <a:cs typeface="Calibri" panose="020F0502020204030204" pitchFamily="34" charset="0"/>
                          </a:rPr>
                          <m:t>𝜕</m:t>
                        </m:r>
                        <m:r>
                          <a:rPr lang="en-US" sz="2200" b="0" i="1" smtClean="0">
                            <a:latin typeface="Cambria Math" panose="02040503050406030204" pitchFamily="18" charset="0"/>
                            <a:ea typeface="Cambria Math" panose="02040503050406030204" pitchFamily="18" charset="0"/>
                            <a:cs typeface="Calibri" panose="020F0502020204030204" pitchFamily="34" charset="0"/>
                          </a:rPr>
                          <m:t>𝑓</m:t>
                        </m:r>
                      </m:num>
                      <m:den>
                        <m:r>
                          <a:rPr lang="en-US" sz="2200" b="0" i="1" smtClean="0">
                            <a:latin typeface="Cambria Math" panose="02040503050406030204" pitchFamily="18" charset="0"/>
                            <a:ea typeface="Cambria Math" panose="02040503050406030204" pitchFamily="18" charset="0"/>
                            <a:cs typeface="Calibri" panose="020F0502020204030204" pitchFamily="34" charset="0"/>
                          </a:rPr>
                          <m:t>𝜕</m:t>
                        </m:r>
                        <m:r>
                          <a:rPr lang="en-US" sz="2200" b="0" i="1" smtClean="0">
                            <a:latin typeface="Cambria Math" panose="02040503050406030204" pitchFamily="18" charset="0"/>
                            <a:ea typeface="Cambria Math" panose="02040503050406030204" pitchFamily="18" charset="0"/>
                            <a:cs typeface="Calibri" panose="020F0502020204030204" pitchFamily="34" charset="0"/>
                          </a:rPr>
                          <m:t>𝑇</m:t>
                        </m:r>
                      </m:den>
                    </m:f>
                  </m:oMath>
                </a14:m>
                <a:r>
                  <a:rPr lang="en-US" sz="2200" dirty="0">
                    <a:latin typeface="Calibri" panose="020F0502020204030204" pitchFamily="34" charset="0"/>
                    <a:cs typeface="Calibri" panose="020F0502020204030204" pitchFamily="34" charset="0"/>
                  </a:rPr>
                  <a:t>  incorporates phase                    changes through soil freezing curve, </a:t>
                </a:r>
                <a14:m>
                  <m:oMath xmlns:m="http://schemas.openxmlformats.org/officeDocument/2006/math">
                    <m:f>
                      <m:fPr>
                        <m:ctrlPr>
                          <a:rPr lang="en-US" sz="2200" i="1">
                            <a:latin typeface="Cambria Math" panose="02040503050406030204" pitchFamily="18" charset="0"/>
                            <a:ea typeface="Cambria Math" panose="02040503050406030204" pitchFamily="18" charset="0"/>
                            <a:cs typeface="Calibri" panose="020F0502020204030204" pitchFamily="34" charset="0"/>
                          </a:rPr>
                        </m:ctrlPr>
                      </m:fPr>
                      <m:num>
                        <m:r>
                          <a:rPr lang="en-US" sz="2200" i="1">
                            <a:latin typeface="Cambria Math" panose="02040503050406030204" pitchFamily="18" charset="0"/>
                            <a:ea typeface="Cambria Math" panose="02040503050406030204" pitchFamily="18" charset="0"/>
                            <a:cs typeface="Calibri" panose="020F0502020204030204" pitchFamily="34" charset="0"/>
                          </a:rPr>
                          <m:t>𝜕</m:t>
                        </m:r>
                        <m:r>
                          <a:rPr lang="en-US" sz="2200" i="1">
                            <a:latin typeface="Cambria Math" panose="02040503050406030204" pitchFamily="18" charset="0"/>
                            <a:ea typeface="Cambria Math" panose="02040503050406030204" pitchFamily="18" charset="0"/>
                            <a:cs typeface="Calibri" panose="020F0502020204030204" pitchFamily="34" charset="0"/>
                          </a:rPr>
                          <m:t>𝑓</m:t>
                        </m:r>
                      </m:num>
                      <m:den>
                        <m:r>
                          <a:rPr lang="en-US" sz="2200" i="1">
                            <a:latin typeface="Cambria Math" panose="02040503050406030204" pitchFamily="18" charset="0"/>
                            <a:ea typeface="Cambria Math" panose="02040503050406030204" pitchFamily="18" charset="0"/>
                            <a:cs typeface="Calibri" panose="020F0502020204030204" pitchFamily="34" charset="0"/>
                          </a:rPr>
                          <m:t>𝜕</m:t>
                        </m:r>
                        <m:r>
                          <a:rPr lang="en-US" sz="2200" i="1">
                            <a:latin typeface="Cambria Math" panose="02040503050406030204" pitchFamily="18" charset="0"/>
                            <a:ea typeface="Cambria Math" panose="02040503050406030204" pitchFamily="18" charset="0"/>
                            <a:cs typeface="Calibri" panose="020F0502020204030204" pitchFamily="34" charset="0"/>
                          </a:rPr>
                          <m:t>𝑇</m:t>
                        </m:r>
                      </m:den>
                    </m:f>
                  </m:oMath>
                </a14:m>
                <a:r>
                  <a:rPr lang="en-US" sz="2200" dirty="0">
                    <a:latin typeface="Calibri" panose="020F0502020204030204" pitchFamily="34" charset="0"/>
                    <a:cs typeface="Calibri" panose="020F0502020204030204" pitchFamily="34" charset="0"/>
                  </a:rPr>
                  <a:t>. </a:t>
                </a:r>
              </a:p>
              <a:p>
                <a:endParaRPr lang="en-US" sz="400" dirty="0">
                  <a:latin typeface="Calibri" panose="020F0502020204030204" pitchFamily="34" charset="0"/>
                  <a:cs typeface="Calibri" panose="020F0502020204030204" pitchFamily="34" charset="0"/>
                </a:endParaRPr>
              </a:p>
              <a:p>
                <a:endParaRPr lang="en-US" sz="400" dirty="0">
                  <a:latin typeface="Calibri" panose="020F0502020204030204" pitchFamily="34" charset="0"/>
                  <a:cs typeface="Calibri" panose="020F0502020204030204" pitchFamily="34" charset="0"/>
                </a:endParaRPr>
              </a:p>
              <a:p>
                <a:pPr marL="342900" indent="-342900">
                  <a:buFont typeface="Wingdings" panose="05000000000000000000" pitchFamily="2" charset="2"/>
                  <a:buChar char="Ø"/>
                </a:pPr>
                <a:r>
                  <a:rPr lang="en-US" sz="2200" dirty="0">
                    <a:latin typeface="Calibri" panose="020F0502020204030204" pitchFamily="34" charset="0"/>
                    <a:cs typeface="Calibri" panose="020F0502020204030204" pitchFamily="34" charset="0"/>
                  </a:rPr>
                  <a:t>Computes </a:t>
                </a:r>
                <a:r>
                  <a:rPr lang="en-US" sz="2200" b="1" i="1" dirty="0">
                    <a:latin typeface="Calibri" panose="020F0502020204030204" pitchFamily="34" charset="0"/>
                    <a:cs typeface="Calibri" panose="020F0502020204030204" pitchFamily="34" charset="0"/>
                  </a:rPr>
                  <a:t>temperature</a:t>
                </a:r>
                <a:r>
                  <a:rPr lang="en-US" sz="2200" dirty="0">
                    <a:latin typeface="Calibri" panose="020F0502020204030204" pitchFamily="34" charset="0"/>
                    <a:cs typeface="Calibri" panose="020F0502020204030204" pitchFamily="34" charset="0"/>
                  </a:rPr>
                  <a:t> </a:t>
                </a:r>
                <a14:m>
                  <m:oMath xmlns:m="http://schemas.openxmlformats.org/officeDocument/2006/math">
                    <m:r>
                      <a:rPr lang="en-US" sz="2200" i="1" dirty="0" smtClean="0">
                        <a:latin typeface="Cambria Math" panose="02040503050406030204" pitchFamily="18" charset="0"/>
                        <a:cs typeface="Calibri" panose="020F0502020204030204" pitchFamily="34" charset="0"/>
                      </a:rPr>
                      <m:t>𝑇</m:t>
                    </m:r>
                  </m:oMath>
                </a14:m>
                <a:r>
                  <a:rPr lang="en-US" sz="2200" dirty="0">
                    <a:latin typeface="Calibri" panose="020F0502020204030204" pitchFamily="34" charset="0"/>
                    <a:cs typeface="Calibri" panose="020F0502020204030204" pitchFamily="34" charset="0"/>
                  </a:rPr>
                  <a:t> and </a:t>
                </a:r>
                <a:r>
                  <a:rPr lang="en-US" sz="2200" b="1" i="1" dirty="0">
                    <a:latin typeface="Calibri" panose="020F0502020204030204" pitchFamily="34" charset="0"/>
                    <a:cs typeface="Calibri" panose="020F0502020204030204" pitchFamily="34" charset="0"/>
                  </a:rPr>
                  <a:t>ice saturation </a:t>
                </a:r>
                <a14:m>
                  <m:oMath xmlns:m="http://schemas.openxmlformats.org/officeDocument/2006/math">
                    <m:r>
                      <a:rPr lang="en-US" sz="2200" i="1" dirty="0" smtClean="0">
                        <a:latin typeface="Cambria Math" panose="02040503050406030204" pitchFamily="18" charset="0"/>
                        <a:cs typeface="Calibri" panose="020F0502020204030204" pitchFamily="34" charset="0"/>
                      </a:rPr>
                      <m:t>𝑓</m:t>
                    </m:r>
                  </m:oMath>
                </a14:m>
                <a:endParaRPr lang="en-US" sz="2200" dirty="0">
                  <a:latin typeface="Calibri" panose="020F0502020204030204" pitchFamily="34" charset="0"/>
                  <a:cs typeface="Calibri" panose="020F0502020204030204" pitchFamily="34" charset="0"/>
                </a:endParaRPr>
              </a:p>
            </p:txBody>
          </p:sp>
        </mc:Choice>
        <mc:Fallback xmlns="">
          <p:sp>
            <p:nvSpPr>
              <p:cNvPr id="5" name="TextBox 4">
                <a:extLst>
                  <a:ext uri="{FF2B5EF4-FFF2-40B4-BE49-F238E27FC236}">
                    <a16:creationId xmlns:a16="http://schemas.microsoft.com/office/drawing/2014/main" id="{FD9F2C71-E8DF-448B-BF54-93F08A08A893}"/>
                  </a:ext>
                </a:extLst>
              </p:cNvPr>
              <p:cNvSpPr txBox="1">
                <a:spLocks noRot="1" noChangeAspect="1" noMove="1" noResize="1" noEditPoints="1" noAdjustHandles="1" noChangeArrowheads="1" noChangeShapeType="1" noTextEdit="1"/>
              </p:cNvSpPr>
              <p:nvPr/>
            </p:nvSpPr>
            <p:spPr>
              <a:xfrm>
                <a:off x="456252" y="2517137"/>
                <a:ext cx="6339660" cy="1581202"/>
              </a:xfrm>
              <a:prstGeom prst="rect">
                <a:avLst/>
              </a:prstGeom>
              <a:blipFill>
                <a:blip r:embed="rId5"/>
                <a:stretch>
                  <a:fillRect l="-1250" b="-6950"/>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33F68FA9-F7F7-4FA0-BC00-A7751434B807}"/>
              </a:ext>
            </a:extLst>
          </p:cNvPr>
          <p:cNvPicPr>
            <a:picLocks noChangeAspect="1"/>
          </p:cNvPicPr>
          <p:nvPr/>
        </p:nvPicPr>
        <p:blipFill>
          <a:blip r:embed="rId6"/>
          <a:stretch>
            <a:fillRect/>
          </a:stretch>
        </p:blipFill>
        <p:spPr>
          <a:xfrm>
            <a:off x="-45424" y="4419145"/>
            <a:ext cx="2884446" cy="1569661"/>
          </a:xfrm>
          <a:prstGeom prst="rect">
            <a:avLst/>
          </a:prstGeom>
        </p:spPr>
      </p:pic>
      <p:sp>
        <p:nvSpPr>
          <p:cNvPr id="12" name="Text Placeholder 2">
            <a:extLst>
              <a:ext uri="{FF2B5EF4-FFF2-40B4-BE49-F238E27FC236}">
                <a16:creationId xmlns:a16="http://schemas.microsoft.com/office/drawing/2014/main" id="{5B6E6518-464A-4FC7-BD2B-93E3CDE2C2C6}"/>
              </a:ext>
            </a:extLst>
          </p:cNvPr>
          <p:cNvSpPr txBox="1">
            <a:spLocks/>
          </p:cNvSpPr>
          <p:nvPr/>
        </p:nvSpPr>
        <p:spPr bwMode="auto">
          <a:xfrm>
            <a:off x="-132571" y="5816307"/>
            <a:ext cx="1240848" cy="34499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400" kern="1200">
                <a:solidFill>
                  <a:schemeClr val="tx1"/>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dirty="0"/>
              <a:t>Bluff face</a:t>
            </a:r>
          </a:p>
        </p:txBody>
      </p:sp>
      <p:cxnSp>
        <p:nvCxnSpPr>
          <p:cNvPr id="13" name="Straight Arrow Connector 12">
            <a:extLst>
              <a:ext uri="{FF2B5EF4-FFF2-40B4-BE49-F238E27FC236}">
                <a16:creationId xmlns:a16="http://schemas.microsoft.com/office/drawing/2014/main" id="{9663193E-7DC3-48B5-A7CF-06967ADBF277}"/>
              </a:ext>
            </a:extLst>
          </p:cNvPr>
          <p:cNvCxnSpPr>
            <a:cxnSpLocks/>
            <a:stCxn id="12" idx="0"/>
          </p:cNvCxnSpPr>
          <p:nvPr/>
        </p:nvCxnSpPr>
        <p:spPr>
          <a:xfrm flipV="1">
            <a:off x="487853" y="5440457"/>
            <a:ext cx="271116" cy="3758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Text Placeholder 2">
            <a:extLst>
              <a:ext uri="{FF2B5EF4-FFF2-40B4-BE49-F238E27FC236}">
                <a16:creationId xmlns:a16="http://schemas.microsoft.com/office/drawing/2014/main" id="{E02479A2-2CFA-4F54-B2B9-0EBA0B805DEE}"/>
              </a:ext>
            </a:extLst>
          </p:cNvPr>
          <p:cNvSpPr txBox="1">
            <a:spLocks/>
          </p:cNvSpPr>
          <p:nvPr/>
        </p:nvSpPr>
        <p:spPr bwMode="auto">
          <a:xfrm>
            <a:off x="1431544" y="5917107"/>
            <a:ext cx="1240848" cy="34499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400" kern="1200">
                <a:solidFill>
                  <a:schemeClr val="tx1"/>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dirty="0"/>
              <a:t>Below</a:t>
            </a:r>
          </a:p>
        </p:txBody>
      </p:sp>
      <p:cxnSp>
        <p:nvCxnSpPr>
          <p:cNvPr id="18" name="Straight Arrow Connector 17">
            <a:extLst>
              <a:ext uri="{FF2B5EF4-FFF2-40B4-BE49-F238E27FC236}">
                <a16:creationId xmlns:a16="http://schemas.microsoft.com/office/drawing/2014/main" id="{D8CFBB28-D33F-4D48-B464-A38707BA0223}"/>
              </a:ext>
            </a:extLst>
          </p:cNvPr>
          <p:cNvCxnSpPr>
            <a:cxnSpLocks/>
          </p:cNvCxnSpPr>
          <p:nvPr/>
        </p:nvCxnSpPr>
        <p:spPr>
          <a:xfrm>
            <a:off x="1021859" y="4451644"/>
            <a:ext cx="315967" cy="54054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757746D1-C059-4801-A87C-4BFCB37130C3}"/>
              </a:ext>
            </a:extLst>
          </p:cNvPr>
          <p:cNvSpPr txBox="1"/>
          <p:nvPr/>
        </p:nvSpPr>
        <p:spPr>
          <a:xfrm>
            <a:off x="561645" y="4123001"/>
            <a:ext cx="1107864" cy="338554"/>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Above</a:t>
            </a:r>
          </a:p>
        </p:txBody>
      </p:sp>
      <p:cxnSp>
        <p:nvCxnSpPr>
          <p:cNvPr id="23" name="Straight Arrow Connector 22">
            <a:extLst>
              <a:ext uri="{FF2B5EF4-FFF2-40B4-BE49-F238E27FC236}">
                <a16:creationId xmlns:a16="http://schemas.microsoft.com/office/drawing/2014/main" id="{59F7893C-30AD-48C3-B2D9-3A9F74B3D2F4}"/>
              </a:ext>
            </a:extLst>
          </p:cNvPr>
          <p:cNvCxnSpPr>
            <a:cxnSpLocks/>
          </p:cNvCxnSpPr>
          <p:nvPr/>
        </p:nvCxnSpPr>
        <p:spPr>
          <a:xfrm flipH="1" flipV="1">
            <a:off x="1921510" y="5670647"/>
            <a:ext cx="104279" cy="30609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91E4A3A4-6BE8-499E-B57C-C009651940D2}"/>
              </a:ext>
            </a:extLst>
          </p:cNvPr>
          <p:cNvSpPr txBox="1"/>
          <p:nvPr/>
        </p:nvSpPr>
        <p:spPr>
          <a:xfrm>
            <a:off x="2330859" y="4292278"/>
            <a:ext cx="6903720" cy="2769989"/>
          </a:xfrm>
          <a:prstGeom prst="rect">
            <a:avLst/>
          </a:prstGeom>
          <a:noFill/>
        </p:spPr>
        <p:txBody>
          <a:bodyPr wrap="square" rtlCol="0">
            <a:spAutoFit/>
          </a:bodyPr>
          <a:lstStyle/>
          <a:p>
            <a:pPr marL="342900" indent="-342900">
              <a:buFont typeface="Arial" panose="020B0604020202020204" pitchFamily="34" charset="0"/>
              <a:buChar char="•"/>
            </a:pPr>
            <a:r>
              <a:rPr lang="en-US" sz="2200" b="1" i="1" dirty="0">
                <a:latin typeface="Calibri" panose="020F0502020204030204" pitchFamily="34" charset="0"/>
                <a:cs typeface="Calibri" panose="020F0502020204030204" pitchFamily="34" charset="0"/>
              </a:rPr>
              <a:t>Boundary conditions </a:t>
            </a:r>
            <a:r>
              <a:rPr lang="en-US" sz="2200" dirty="0">
                <a:latin typeface="Calibri" panose="020F0502020204030204" pitchFamily="34" charset="0"/>
                <a:cs typeface="Calibri" panose="020F0502020204030204" pitchFamily="34" charset="0"/>
              </a:rPr>
              <a:t>(from</a:t>
            </a:r>
            <a:r>
              <a:rPr lang="en-US" sz="2200" i="1" dirty="0">
                <a:latin typeface="Calibri" panose="020F0502020204030204" pitchFamily="34" charset="0"/>
                <a:cs typeface="Calibri" panose="020F0502020204030204" pitchFamily="34" charset="0"/>
              </a:rPr>
              <a:t> </a:t>
            </a:r>
            <a:r>
              <a:rPr lang="en-US" sz="2200" dirty="0">
                <a:latin typeface="Calibri" panose="020F0502020204030204" pitchFamily="34" charset="0"/>
                <a:cs typeface="Calibri" panose="020F0502020204030204" pitchFamily="34" charset="0"/>
              </a:rPr>
              <a:t>wave model/data)</a:t>
            </a:r>
            <a:endParaRPr lang="en-US" sz="2200"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400" b="1" i="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400" b="1" i="1" dirty="0">
              <a:latin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r>
              <a:rPr lang="en-US" sz="2200" dirty="0">
                <a:latin typeface="Calibri" panose="020F0502020204030204" pitchFamily="34" charset="0"/>
                <a:cs typeface="Calibri" panose="020F0502020204030204" pitchFamily="34" charset="0"/>
              </a:rPr>
              <a:t>Local geothermal heat flux from below </a:t>
            </a:r>
          </a:p>
          <a:p>
            <a:pPr marL="342900" indent="-34290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r>
              <a:rPr lang="en-US" sz="2200" dirty="0">
                <a:latin typeface="Calibri" panose="020F0502020204030204" pitchFamily="34" charset="0"/>
                <a:cs typeface="Calibri" panose="020F0502020204030204" pitchFamily="34" charset="0"/>
              </a:rPr>
              <a:t>Air temp* from above</a:t>
            </a:r>
          </a:p>
          <a:p>
            <a:pPr marL="800100" lvl="1" indent="-34290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r>
              <a:rPr lang="en-US" sz="2200" dirty="0">
                <a:latin typeface="Calibri" panose="020F0502020204030204" pitchFamily="34" charset="0"/>
                <a:cs typeface="Calibri" panose="020F0502020204030204" pitchFamily="34" charset="0"/>
              </a:rPr>
              <a:t>Air/ocean temp at bluff face</a:t>
            </a:r>
          </a:p>
          <a:p>
            <a:pPr marL="800100" lvl="1" indent="-34290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r>
              <a:rPr lang="en-US" sz="2200" dirty="0">
                <a:latin typeface="Calibri" panose="020F0502020204030204" pitchFamily="34" charset="0"/>
                <a:cs typeface="Calibri" panose="020F0502020204030204" pitchFamily="34" charset="0"/>
              </a:rPr>
              <a:t>Ocean salinity at bluff face** </a:t>
            </a:r>
          </a:p>
          <a:p>
            <a:pPr marL="800100" lvl="1" indent="-342900">
              <a:buFont typeface="Wingdings" panose="05000000000000000000" pitchFamily="2" charset="2"/>
              <a:buChar char="Ø"/>
            </a:pPr>
            <a:endParaRPr lang="en-US" sz="22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2200" dirty="0">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B16A8235-B437-4086-8B51-9A95CFF711C5}"/>
              </a:ext>
            </a:extLst>
          </p:cNvPr>
          <p:cNvSpPr txBox="1"/>
          <p:nvPr/>
        </p:nvSpPr>
        <p:spPr>
          <a:xfrm>
            <a:off x="9543578" y="6140992"/>
            <a:ext cx="1368067" cy="307777"/>
          </a:xfrm>
          <a:prstGeom prst="rect">
            <a:avLst/>
          </a:prstGeom>
          <a:solidFill>
            <a:schemeClr val="bg1"/>
          </a:solidFill>
        </p:spPr>
        <p:txBody>
          <a:bodyPr wrap="none" rtlCol="0">
            <a:spAutoFit/>
          </a:bodyPr>
          <a:lstStyle/>
          <a:p>
            <a:r>
              <a:rPr lang="en-US" sz="1400" dirty="0">
                <a:latin typeface="Calibri" panose="020F0502020204030204" pitchFamily="34" charset="0"/>
                <a:cs typeface="Calibri" panose="020F0502020204030204" pitchFamily="34" charset="0"/>
              </a:rPr>
              <a:t>Temperature [C]</a:t>
            </a:r>
          </a:p>
        </p:txBody>
      </p:sp>
      <p:sp>
        <p:nvSpPr>
          <p:cNvPr id="29" name="TextBox 28">
            <a:extLst>
              <a:ext uri="{FF2B5EF4-FFF2-40B4-BE49-F238E27FC236}">
                <a16:creationId xmlns:a16="http://schemas.microsoft.com/office/drawing/2014/main" id="{7A7D7D33-3567-494D-8EE0-6D779BE85526}"/>
              </a:ext>
            </a:extLst>
          </p:cNvPr>
          <p:cNvSpPr txBox="1"/>
          <p:nvPr/>
        </p:nvSpPr>
        <p:spPr>
          <a:xfrm rot="16200000">
            <a:off x="7537016" y="4651899"/>
            <a:ext cx="1192378" cy="307777"/>
          </a:xfrm>
          <a:prstGeom prst="rect">
            <a:avLst/>
          </a:prstGeom>
          <a:solidFill>
            <a:schemeClr val="bg1"/>
          </a:solidFill>
        </p:spPr>
        <p:txBody>
          <a:bodyPr wrap="none" rtlCol="0">
            <a:spAutoFit/>
          </a:bodyPr>
          <a:lstStyle/>
          <a:p>
            <a:r>
              <a:rPr lang="en-US" sz="1400" dirty="0">
                <a:latin typeface="Calibri" panose="020F0502020204030204" pitchFamily="34" charset="0"/>
                <a:cs typeface="Calibri" panose="020F0502020204030204" pitchFamily="34" charset="0"/>
              </a:rPr>
              <a:t>Ice Saturation</a:t>
            </a:r>
          </a:p>
        </p:txBody>
      </p:sp>
      <p:sp>
        <p:nvSpPr>
          <p:cNvPr id="30" name="TextBox 29">
            <a:extLst>
              <a:ext uri="{FF2B5EF4-FFF2-40B4-BE49-F238E27FC236}">
                <a16:creationId xmlns:a16="http://schemas.microsoft.com/office/drawing/2014/main" id="{B2DD8613-5BF7-49E7-8165-121BBDC7631B}"/>
              </a:ext>
            </a:extLst>
          </p:cNvPr>
          <p:cNvSpPr txBox="1"/>
          <p:nvPr/>
        </p:nvSpPr>
        <p:spPr>
          <a:xfrm>
            <a:off x="8761029" y="3019925"/>
            <a:ext cx="2886268" cy="307777"/>
          </a:xfrm>
          <a:prstGeom prst="rect">
            <a:avLst/>
          </a:prstGeom>
          <a:solidFill>
            <a:schemeClr val="bg1"/>
          </a:solidFill>
        </p:spPr>
        <p:txBody>
          <a:bodyPr wrap="square" rtlCol="0">
            <a:spAutoFit/>
          </a:bodyPr>
          <a:lstStyle/>
          <a:p>
            <a:pPr algn="ctr"/>
            <a:endParaRPr lang="en-US" sz="1400" dirty="0">
              <a:latin typeface="Calibri" panose="020F0502020204030204" pitchFamily="34" charset="0"/>
              <a:cs typeface="Calibri" panose="020F0502020204030204" pitchFamily="34" charset="0"/>
            </a:endParaRPr>
          </a:p>
        </p:txBody>
      </p:sp>
      <p:pic>
        <p:nvPicPr>
          <p:cNvPr id="48" name="Picture 47">
            <a:extLst>
              <a:ext uri="{FF2B5EF4-FFF2-40B4-BE49-F238E27FC236}">
                <a16:creationId xmlns:a16="http://schemas.microsoft.com/office/drawing/2014/main" id="{E21680EC-6126-4A4B-808B-296E8067F54A}"/>
              </a:ext>
            </a:extLst>
          </p:cNvPr>
          <p:cNvPicPr>
            <a:picLocks noChangeAspect="1"/>
          </p:cNvPicPr>
          <p:nvPr/>
        </p:nvPicPr>
        <p:blipFill>
          <a:blip r:embed="rId7"/>
          <a:stretch>
            <a:fillRect/>
          </a:stretch>
        </p:blipFill>
        <p:spPr>
          <a:xfrm>
            <a:off x="5908152" y="1354103"/>
            <a:ext cx="1872801" cy="1680390"/>
          </a:xfrm>
          <a:prstGeom prst="rect">
            <a:avLst/>
          </a:prstGeom>
        </p:spPr>
      </p:pic>
      <p:sp>
        <p:nvSpPr>
          <p:cNvPr id="49" name="TextBox 48">
            <a:extLst>
              <a:ext uri="{FF2B5EF4-FFF2-40B4-BE49-F238E27FC236}">
                <a16:creationId xmlns:a16="http://schemas.microsoft.com/office/drawing/2014/main" id="{8049A46F-A3A5-4F3C-8401-69619C523EA2}"/>
              </a:ext>
            </a:extLst>
          </p:cNvPr>
          <p:cNvSpPr txBox="1"/>
          <p:nvPr/>
        </p:nvSpPr>
        <p:spPr>
          <a:xfrm>
            <a:off x="5846199" y="2731753"/>
            <a:ext cx="1996706" cy="276999"/>
          </a:xfrm>
          <a:prstGeom prst="rect">
            <a:avLst/>
          </a:prstGeom>
          <a:noFill/>
        </p:spPr>
        <p:txBody>
          <a:bodyPr wrap="square" rtlCol="0">
            <a:spAutoFit/>
          </a:bodyPr>
          <a:lstStyle/>
          <a:p>
            <a:pPr algn="ctr"/>
            <a:r>
              <a:rPr lang="en-US" sz="1200" dirty="0">
                <a:latin typeface="Calibri" panose="020F0502020204030204" pitchFamily="34" charset="0"/>
                <a:cs typeface="Calibri" panose="020F0502020204030204" pitchFamily="34" charset="0"/>
              </a:rPr>
              <a:t>Permafrost control volume</a:t>
            </a: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DA06B3E3-6E61-472B-9A57-317E247A5730}"/>
                  </a:ext>
                </a:extLst>
              </p:cNvPr>
              <p:cNvSpPr txBox="1"/>
              <p:nvPr/>
            </p:nvSpPr>
            <p:spPr>
              <a:xfrm>
                <a:off x="8608179" y="4159904"/>
                <a:ext cx="1701469" cy="1701748"/>
              </a:xfrm>
              <a:prstGeom prst="rect">
                <a:avLst/>
              </a:prstGeom>
              <a:solidFill>
                <a:schemeClr val="bg1"/>
              </a:solidFill>
              <a:ln>
                <a:solidFill>
                  <a:schemeClr val="tx1"/>
                </a:solidFill>
              </a:ln>
            </p:spPr>
            <p:txBody>
              <a:bodyPr wrap="square" rtlCol="0">
                <a:spAutoFit/>
              </a:bodyPr>
              <a:lstStyle/>
              <a:p>
                <a:pPr algn="ctr"/>
                <a:r>
                  <a:rPr lang="en-US" sz="1400" dirty="0">
                    <a:latin typeface="Calibri" panose="020F0502020204030204" pitchFamily="34" charset="0"/>
                    <a:cs typeface="Calibri" panose="020F0502020204030204" pitchFamily="34" charset="0"/>
                  </a:rPr>
                  <a:t>Soil freezing curve </a:t>
                </a:r>
                <a14:m>
                  <m:oMath xmlns:m="http://schemas.openxmlformats.org/officeDocument/2006/math">
                    <m:f>
                      <m:fPr>
                        <m:ctrlPr>
                          <a:rPr lang="en-US" sz="1400" i="1" smtClean="0">
                            <a:latin typeface="Cambria Math" panose="02040503050406030204" pitchFamily="18" charset="0"/>
                            <a:cs typeface="Calibri" panose="020F0502020204030204" pitchFamily="34" charset="0"/>
                          </a:rPr>
                        </m:ctrlPr>
                      </m:fPr>
                      <m:num>
                        <m:r>
                          <a:rPr lang="en-US" sz="1400" i="1">
                            <a:latin typeface="Cambria Math" panose="02040503050406030204" pitchFamily="18" charset="0"/>
                            <a:ea typeface="Cambria Math" panose="02040503050406030204" pitchFamily="18" charset="0"/>
                            <a:cs typeface="Calibri" panose="020F0502020204030204" pitchFamily="34" charset="0"/>
                          </a:rPr>
                          <m:t>𝜕</m:t>
                        </m:r>
                        <m:r>
                          <a:rPr lang="en-US" sz="1400" i="1">
                            <a:latin typeface="Cambria Math" panose="02040503050406030204" pitchFamily="18" charset="0"/>
                            <a:ea typeface="Cambria Math" panose="02040503050406030204" pitchFamily="18" charset="0"/>
                            <a:cs typeface="Calibri" panose="020F0502020204030204" pitchFamily="34" charset="0"/>
                          </a:rPr>
                          <m:t>𝑓</m:t>
                        </m:r>
                      </m:num>
                      <m:den>
                        <m:r>
                          <a:rPr lang="en-US" sz="1400" i="1">
                            <a:latin typeface="Cambria Math" panose="02040503050406030204" pitchFamily="18" charset="0"/>
                            <a:ea typeface="Cambria Math" panose="02040503050406030204" pitchFamily="18" charset="0"/>
                            <a:cs typeface="Calibri" panose="020F0502020204030204" pitchFamily="34" charset="0"/>
                          </a:rPr>
                          <m:t>𝜕</m:t>
                        </m:r>
                        <m:r>
                          <a:rPr lang="en-US" sz="1400" i="1">
                            <a:latin typeface="Cambria Math" panose="02040503050406030204" pitchFamily="18" charset="0"/>
                            <a:ea typeface="Cambria Math" panose="02040503050406030204" pitchFamily="18" charset="0"/>
                            <a:cs typeface="Calibri" panose="020F0502020204030204" pitchFamily="34" charset="0"/>
                          </a:rPr>
                          <m:t>𝑇</m:t>
                        </m:r>
                      </m:den>
                    </m:f>
                    <m:r>
                      <a:rPr lang="en-US" sz="1400" i="1" smtClean="0">
                        <a:latin typeface="Cambria Math" panose="02040503050406030204" pitchFamily="18" charset="0"/>
                        <a:ea typeface="Cambria Math" panose="02040503050406030204" pitchFamily="18" charset="0"/>
                        <a:cs typeface="Calibri" panose="020F0502020204030204" pitchFamily="34" charset="0"/>
                      </a:rPr>
                      <m:t>≠</m:t>
                    </m:r>
                    <m:r>
                      <a:rPr lang="en-US" sz="1400" b="0" i="1" smtClean="0">
                        <a:latin typeface="Cambria Math" panose="02040503050406030204" pitchFamily="18" charset="0"/>
                        <a:ea typeface="Cambria Math" panose="02040503050406030204" pitchFamily="18" charset="0"/>
                        <a:cs typeface="Calibri" panose="020F0502020204030204" pitchFamily="34" charset="0"/>
                      </a:rPr>
                      <m:t>0</m:t>
                    </m:r>
                  </m:oMath>
                </a14:m>
                <a:r>
                  <a:rPr lang="en-US" sz="1400" dirty="0">
                    <a:latin typeface="Calibri" panose="020F0502020204030204" pitchFamily="34" charset="0"/>
                    <a:cs typeface="Calibri" panose="020F0502020204030204" pitchFamily="34" charset="0"/>
                  </a:rPr>
                  <a:t> only during phase change, which occurs in narrow temp zone where the width depends on soil components.</a:t>
                </a:r>
              </a:p>
            </p:txBody>
          </p:sp>
        </mc:Choice>
        <mc:Fallback xmlns="">
          <p:sp>
            <p:nvSpPr>
              <p:cNvPr id="25" name="TextBox 24">
                <a:extLst>
                  <a:ext uri="{FF2B5EF4-FFF2-40B4-BE49-F238E27FC236}">
                    <a16:creationId xmlns:a16="http://schemas.microsoft.com/office/drawing/2014/main" id="{DA06B3E3-6E61-472B-9A57-317E247A5730}"/>
                  </a:ext>
                </a:extLst>
              </p:cNvPr>
              <p:cNvSpPr txBox="1">
                <a:spLocks noRot="1" noChangeAspect="1" noMove="1" noResize="1" noEditPoints="1" noAdjustHandles="1" noChangeArrowheads="1" noChangeShapeType="1" noTextEdit="1"/>
              </p:cNvSpPr>
              <p:nvPr/>
            </p:nvSpPr>
            <p:spPr>
              <a:xfrm>
                <a:off x="8608179" y="4159904"/>
                <a:ext cx="1701469" cy="1701748"/>
              </a:xfrm>
              <a:prstGeom prst="rect">
                <a:avLst/>
              </a:prstGeom>
              <a:blipFill>
                <a:blip r:embed="rId8"/>
                <a:stretch>
                  <a:fillRect l="-356" r="-2491" b="-2482"/>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104AD28-63B7-4D1D-925B-1E3DB57C6BF3}"/>
                  </a:ext>
                </a:extLst>
              </p:cNvPr>
              <p:cNvSpPr txBox="1"/>
              <p:nvPr/>
            </p:nvSpPr>
            <p:spPr>
              <a:xfrm>
                <a:off x="8044002" y="935913"/>
                <a:ext cx="3798370" cy="1990160"/>
              </a:xfrm>
              <a:prstGeom prst="rect">
                <a:avLst/>
              </a:prstGeom>
              <a:noFill/>
              <a:ln>
                <a:solidFill>
                  <a:schemeClr val="tx1"/>
                </a:solidFill>
              </a:ln>
            </p:spPr>
            <p:txBody>
              <a:bodyPr wrap="square" rtlCol="0">
                <a:spAutoFit/>
              </a:bodyPr>
              <a:lstStyle/>
              <a:p>
                <a14:m>
                  <m:oMath xmlns:m="http://schemas.openxmlformats.org/officeDocument/2006/math">
                    <m:acc>
                      <m:accPr>
                        <m:chr m:val="̅"/>
                        <m:ctrlPr>
                          <a:rPr lang="en-US" sz="1600" i="1" dirty="0" smtClean="0">
                            <a:latin typeface="Cambria Math" panose="02040503050406030204" pitchFamily="18" charset="0"/>
                            <a:ea typeface="Cambria Math" panose="02040503050406030204" pitchFamily="18" charset="0"/>
                            <a:cs typeface="Calibri" panose="020F0502020204030204" pitchFamily="34" charset="0"/>
                          </a:rPr>
                        </m:ctrlPr>
                      </m:accPr>
                      <m:e>
                        <m:r>
                          <a:rPr lang="en-US" sz="1600" i="1" dirty="0">
                            <a:latin typeface="Cambria Math" panose="02040503050406030204" pitchFamily="18" charset="0"/>
                            <a:ea typeface="Cambria Math" panose="02040503050406030204" pitchFamily="18" charset="0"/>
                            <a:cs typeface="Calibri" panose="020F0502020204030204" pitchFamily="34" charset="0"/>
                          </a:rPr>
                          <m:t>𝜌</m:t>
                        </m:r>
                      </m:e>
                    </m:acc>
                  </m:oMath>
                </a14:m>
                <a:r>
                  <a:rPr lang="en-US" sz="1600" dirty="0">
                    <a:latin typeface="Calibri" panose="020F0502020204030204" pitchFamily="34" charset="0"/>
                    <a:cs typeface="Calibri" panose="020F0502020204030204" pitchFamily="34" charset="0"/>
                  </a:rPr>
                  <a:t>: density from mixture model</a:t>
                </a:r>
              </a:p>
              <a:p>
                <a14:m>
                  <m:oMath xmlns:m="http://schemas.openxmlformats.org/officeDocument/2006/math">
                    <m:acc>
                      <m:accPr>
                        <m:chr m:val="̅"/>
                        <m:ctrlPr>
                          <a:rPr lang="en-US" sz="1600" i="1" smtClean="0">
                            <a:latin typeface="Cambria Math" panose="02040503050406030204" pitchFamily="18" charset="0"/>
                            <a:cs typeface="Calibri" panose="020F0502020204030204" pitchFamily="34" charset="0"/>
                          </a:rPr>
                        </m:ctrlPr>
                      </m:accPr>
                      <m:e>
                        <m:sSub>
                          <m:sSubPr>
                            <m:ctrlPr>
                              <a:rPr lang="en-US" sz="1600" i="1" smtClean="0">
                                <a:latin typeface="Cambria Math" panose="02040503050406030204" pitchFamily="18" charset="0"/>
                                <a:cs typeface="Calibri" panose="020F0502020204030204" pitchFamily="34" charset="0"/>
                              </a:rPr>
                            </m:ctrlPr>
                          </m:sSubPr>
                          <m:e>
                            <m:r>
                              <a:rPr lang="en-US" sz="1600" b="0" i="1" smtClean="0">
                                <a:latin typeface="Cambria Math" panose="02040503050406030204" pitchFamily="18" charset="0"/>
                                <a:cs typeface="Calibri" panose="020F0502020204030204" pitchFamily="34" charset="0"/>
                              </a:rPr>
                              <m:t>𝑐</m:t>
                            </m:r>
                          </m:e>
                          <m:sub>
                            <m:r>
                              <a:rPr lang="en-US" sz="1600" b="0" i="1" smtClean="0">
                                <a:latin typeface="Cambria Math" panose="02040503050406030204" pitchFamily="18" charset="0"/>
                                <a:cs typeface="Calibri" panose="020F0502020204030204" pitchFamily="34" charset="0"/>
                              </a:rPr>
                              <m:t>𝑝</m:t>
                            </m:r>
                          </m:sub>
                        </m:sSub>
                      </m:e>
                    </m:acc>
                  </m:oMath>
                </a14:m>
                <a:r>
                  <a:rPr lang="en-US" sz="1600" dirty="0">
                    <a:latin typeface="Calibri" panose="020F0502020204030204" pitchFamily="34" charset="0"/>
                    <a:cs typeface="Calibri" panose="020F0502020204030204" pitchFamily="34" charset="0"/>
                  </a:rPr>
                  <a:t>: specific heat from mixture model</a:t>
                </a:r>
              </a:p>
              <a:p>
                <a14:m>
                  <m:oMath xmlns:m="http://schemas.openxmlformats.org/officeDocument/2006/math">
                    <m:r>
                      <a:rPr lang="en-US" sz="1600" b="1" i="1" dirty="0" smtClean="0">
                        <a:latin typeface="Cambria Math" panose="02040503050406030204" pitchFamily="18" charset="0"/>
                        <a:cs typeface="Calibri" panose="020F0502020204030204" pitchFamily="34" charset="0"/>
                      </a:rPr>
                      <m:t>𝑲</m:t>
                    </m:r>
                  </m:oMath>
                </a14:m>
                <a:r>
                  <a:rPr lang="en-US" sz="1600" dirty="0">
                    <a:latin typeface="Calibri" panose="020F0502020204030204" pitchFamily="34" charset="0"/>
                    <a:cs typeface="Calibri" panose="020F0502020204030204" pitchFamily="34" charset="0"/>
                  </a:rPr>
                  <a:t>: thermal diffusivity tensor</a:t>
                </a:r>
              </a:p>
              <a:p>
                <a14:m>
                  <m:oMath xmlns:m="http://schemas.openxmlformats.org/officeDocument/2006/math">
                    <m:sSub>
                      <m:sSubPr>
                        <m:ctrlPr>
                          <a:rPr lang="en-US" sz="1600" i="1" dirty="0">
                            <a:latin typeface="Cambria Math" panose="02040503050406030204" pitchFamily="18" charset="0"/>
                            <a:cs typeface="Calibri" panose="020F0502020204030204" pitchFamily="34" charset="0"/>
                          </a:rPr>
                        </m:ctrlPr>
                      </m:sSubPr>
                      <m:e>
                        <m:r>
                          <a:rPr lang="en-US" sz="1600" i="1" dirty="0">
                            <a:latin typeface="Cambria Math" panose="02040503050406030204" pitchFamily="18" charset="0"/>
                            <a:ea typeface="Cambria Math" panose="02040503050406030204" pitchFamily="18" charset="0"/>
                            <a:cs typeface="Calibri" panose="020F0502020204030204" pitchFamily="34" charset="0"/>
                          </a:rPr>
                          <m:t>𝜌</m:t>
                        </m:r>
                      </m:e>
                      <m:sub>
                        <m:r>
                          <a:rPr lang="en-US" sz="1600" b="0" i="1" dirty="0" smtClean="0">
                            <a:latin typeface="Cambria Math" panose="02040503050406030204" pitchFamily="18" charset="0"/>
                            <a:cs typeface="Calibri" panose="020F0502020204030204" pitchFamily="34" charset="0"/>
                          </a:rPr>
                          <m:t>𝑓</m:t>
                        </m:r>
                      </m:sub>
                    </m:sSub>
                  </m:oMath>
                </a14:m>
                <a:r>
                  <a:rPr lang="en-US" sz="1600" dirty="0">
                    <a:latin typeface="Calibri" panose="020F0502020204030204" pitchFamily="34" charset="0"/>
                    <a:cs typeface="Calibri" panose="020F0502020204030204" pitchFamily="34" charset="0"/>
                  </a:rPr>
                  <a:t>: ice density</a:t>
                </a:r>
              </a:p>
              <a:p>
                <a14:m>
                  <m:oMath xmlns:m="http://schemas.openxmlformats.org/officeDocument/2006/math">
                    <m:sSub>
                      <m:sSubPr>
                        <m:ctrlPr>
                          <a:rPr lang="en-US" sz="1600" i="1" dirty="0">
                            <a:latin typeface="Cambria Math" panose="02040503050406030204" pitchFamily="18" charset="0"/>
                            <a:cs typeface="Calibri" panose="020F0502020204030204" pitchFamily="34" charset="0"/>
                          </a:rPr>
                        </m:ctrlPr>
                      </m:sSubPr>
                      <m:e>
                        <m:r>
                          <a:rPr lang="en-US" sz="1600" b="0" i="1" dirty="0" smtClean="0">
                            <a:latin typeface="Cambria Math" panose="02040503050406030204" pitchFamily="18" charset="0"/>
                            <a:ea typeface="Cambria Math" panose="02040503050406030204" pitchFamily="18" charset="0"/>
                            <a:cs typeface="Calibri" panose="020F0502020204030204" pitchFamily="34" charset="0"/>
                          </a:rPr>
                          <m:t>𝐿</m:t>
                        </m:r>
                      </m:e>
                      <m:sub>
                        <m:r>
                          <a:rPr lang="en-US" sz="1600" i="1" dirty="0">
                            <a:latin typeface="Cambria Math" panose="02040503050406030204" pitchFamily="18" charset="0"/>
                            <a:cs typeface="Calibri" panose="020F0502020204030204" pitchFamily="34" charset="0"/>
                          </a:rPr>
                          <m:t>𝑓</m:t>
                        </m:r>
                      </m:sub>
                    </m:sSub>
                  </m:oMath>
                </a14:m>
                <a:r>
                  <a:rPr lang="en-US" sz="1600" dirty="0">
                    <a:latin typeface="Calibri" panose="020F0502020204030204" pitchFamily="34" charset="0"/>
                    <a:cs typeface="Calibri" panose="020F0502020204030204" pitchFamily="34" charset="0"/>
                  </a:rPr>
                  <a:t>: latent heat of water-ice phase change</a:t>
                </a:r>
              </a:p>
              <a:p>
                <a14:m>
                  <m:oMath xmlns:m="http://schemas.openxmlformats.org/officeDocument/2006/math">
                    <m:r>
                      <a:rPr lang="en-US" sz="1600" i="1" dirty="0" smtClean="0">
                        <a:latin typeface="Cambria Math" panose="02040503050406030204" pitchFamily="18" charset="0"/>
                        <a:cs typeface="Calibri" panose="020F0502020204030204" pitchFamily="34" charset="0"/>
                      </a:rPr>
                      <m:t>𝑓</m:t>
                    </m:r>
                  </m:oMath>
                </a14:m>
                <a:r>
                  <a:rPr lang="en-US" sz="1600" dirty="0">
                    <a:latin typeface="Calibri" panose="020F0502020204030204" pitchFamily="34" charset="0"/>
                    <a:cs typeface="Calibri" panose="020F0502020204030204" pitchFamily="34" charset="0"/>
                  </a:rPr>
                  <a:t>: ice saturation (</a:t>
                </a:r>
                <a14:m>
                  <m:oMath xmlns:m="http://schemas.openxmlformats.org/officeDocument/2006/math">
                    <m:r>
                      <a:rPr lang="en-US" sz="1600" i="1" smtClean="0">
                        <a:latin typeface="Cambria Math" panose="02040503050406030204" pitchFamily="18" charset="0"/>
                        <a:ea typeface="Cambria Math" panose="02040503050406030204" pitchFamily="18" charset="0"/>
                        <a:cs typeface="Calibri" panose="020F0502020204030204" pitchFamily="34" charset="0"/>
                      </a:rPr>
                      <m:t>∈</m:t>
                    </m:r>
                    <m:r>
                      <a:rPr lang="en-US" sz="1600" b="0" i="1" smtClean="0">
                        <a:latin typeface="Cambria Math" panose="02040503050406030204" pitchFamily="18" charset="0"/>
                        <a:ea typeface="Cambria Math" panose="02040503050406030204" pitchFamily="18" charset="0"/>
                        <a:cs typeface="Calibri" panose="020F0502020204030204" pitchFamily="34" charset="0"/>
                      </a:rPr>
                      <m:t>[0,1]</m:t>
                    </m:r>
                  </m:oMath>
                </a14:m>
                <a:r>
                  <a:rPr lang="en-US" sz="1600" dirty="0">
                    <a:latin typeface="Calibri" panose="020F0502020204030204" pitchFamily="34" charset="0"/>
                    <a:cs typeface="Calibri" panose="020F0502020204030204" pitchFamily="34" charset="0"/>
                  </a:rPr>
                  <a:t>)</a:t>
                </a:r>
              </a:p>
              <a:p>
                <a14:m>
                  <m:oMath xmlns:m="http://schemas.openxmlformats.org/officeDocument/2006/math">
                    <m:f>
                      <m:fPr>
                        <m:ctrlPr>
                          <a:rPr lang="en-US" sz="1600" i="1" smtClean="0">
                            <a:latin typeface="Cambria Math" panose="02040503050406030204" pitchFamily="18" charset="0"/>
                            <a:cs typeface="Calibri" panose="020F0502020204030204" pitchFamily="34" charset="0"/>
                          </a:rPr>
                        </m:ctrlPr>
                      </m:fPr>
                      <m:num>
                        <m:r>
                          <a:rPr lang="en-US" sz="1600" i="1">
                            <a:latin typeface="Cambria Math" panose="02040503050406030204" pitchFamily="18" charset="0"/>
                            <a:ea typeface="Cambria Math" panose="02040503050406030204" pitchFamily="18" charset="0"/>
                            <a:cs typeface="Calibri" panose="020F0502020204030204" pitchFamily="34" charset="0"/>
                          </a:rPr>
                          <m:t>𝜕</m:t>
                        </m:r>
                        <m:r>
                          <a:rPr lang="en-US" sz="1600" i="1">
                            <a:latin typeface="Cambria Math" panose="02040503050406030204" pitchFamily="18" charset="0"/>
                            <a:ea typeface="Cambria Math" panose="02040503050406030204" pitchFamily="18" charset="0"/>
                            <a:cs typeface="Calibri" panose="020F0502020204030204" pitchFamily="34" charset="0"/>
                          </a:rPr>
                          <m:t>𝑓</m:t>
                        </m:r>
                      </m:num>
                      <m:den>
                        <m:r>
                          <a:rPr lang="en-US" sz="1600" i="1">
                            <a:latin typeface="Cambria Math" panose="02040503050406030204" pitchFamily="18" charset="0"/>
                            <a:ea typeface="Cambria Math" panose="02040503050406030204" pitchFamily="18" charset="0"/>
                            <a:cs typeface="Calibri" panose="020F0502020204030204" pitchFamily="34" charset="0"/>
                          </a:rPr>
                          <m:t>𝜕</m:t>
                        </m:r>
                        <m:r>
                          <a:rPr lang="en-US" sz="1600" b="0" i="1" smtClean="0">
                            <a:latin typeface="Cambria Math" panose="02040503050406030204" pitchFamily="18" charset="0"/>
                            <a:ea typeface="Cambria Math" panose="02040503050406030204" pitchFamily="18" charset="0"/>
                            <a:cs typeface="Calibri" panose="020F0502020204030204" pitchFamily="34" charset="0"/>
                          </a:rPr>
                          <m:t>𝑇</m:t>
                        </m:r>
                      </m:den>
                    </m:f>
                    <m:r>
                      <a:rPr lang="en-US" sz="1600" b="0" i="1" smtClean="0">
                        <a:latin typeface="Cambria Math" panose="02040503050406030204" pitchFamily="18" charset="0"/>
                        <a:cs typeface="Calibri" panose="020F0502020204030204" pitchFamily="34" charset="0"/>
                      </a:rPr>
                      <m:t>: </m:t>
                    </m:r>
                  </m:oMath>
                </a14:m>
                <a:r>
                  <a:rPr lang="en-US" sz="1600" dirty="0">
                    <a:latin typeface="Calibri" panose="020F0502020204030204" pitchFamily="34" charset="0"/>
                    <a:cs typeface="Calibri" panose="020F0502020204030204" pitchFamily="34" charset="0"/>
                  </a:rPr>
                  <a:t>soil freezing curve (depends on salinity)</a:t>
                </a:r>
              </a:p>
            </p:txBody>
          </p:sp>
        </mc:Choice>
        <mc:Fallback xmlns="">
          <p:sp>
            <p:nvSpPr>
              <p:cNvPr id="8" name="TextBox 7">
                <a:extLst>
                  <a:ext uri="{FF2B5EF4-FFF2-40B4-BE49-F238E27FC236}">
                    <a16:creationId xmlns:a16="http://schemas.microsoft.com/office/drawing/2014/main" id="{9104AD28-63B7-4D1D-925B-1E3DB57C6BF3}"/>
                  </a:ext>
                </a:extLst>
              </p:cNvPr>
              <p:cNvSpPr txBox="1">
                <a:spLocks noRot="1" noChangeAspect="1" noMove="1" noResize="1" noEditPoints="1" noAdjustHandles="1" noChangeArrowheads="1" noChangeShapeType="1" noTextEdit="1"/>
              </p:cNvSpPr>
              <p:nvPr/>
            </p:nvSpPr>
            <p:spPr>
              <a:xfrm>
                <a:off x="8044002" y="935913"/>
                <a:ext cx="3798370" cy="1990160"/>
              </a:xfrm>
              <a:prstGeom prst="rect">
                <a:avLst/>
              </a:prstGeom>
              <a:blipFill>
                <a:blip r:embed="rId10"/>
                <a:stretch>
                  <a:fillRect t="-610" b="-305"/>
                </a:stretch>
              </a:blipFill>
              <a:ln>
                <a:solidFill>
                  <a:schemeClr val="tx1"/>
                </a:solidFill>
              </a:ln>
            </p:spPr>
            <p:txBody>
              <a:bodyPr/>
              <a:lstStyle/>
              <a:p>
                <a:r>
                  <a:rPr lang="en-US">
                    <a:noFill/>
                  </a:rPr>
                  <a:t> </a:t>
                </a:r>
              </a:p>
            </p:txBody>
          </p:sp>
        </mc:Fallback>
      </mc:AlternateContent>
      <p:sp>
        <p:nvSpPr>
          <p:cNvPr id="6" name="TextBox 5">
            <a:extLst>
              <a:ext uri="{FF2B5EF4-FFF2-40B4-BE49-F238E27FC236}">
                <a16:creationId xmlns:a16="http://schemas.microsoft.com/office/drawing/2014/main" id="{865953F7-4BBF-44BB-7B0E-2766A71E0F8B}"/>
              </a:ext>
            </a:extLst>
          </p:cNvPr>
          <p:cNvSpPr txBox="1"/>
          <p:nvPr/>
        </p:nvSpPr>
        <p:spPr>
          <a:xfrm>
            <a:off x="0" y="6547487"/>
            <a:ext cx="11250051" cy="338554"/>
          </a:xfrm>
          <a:prstGeom prst="rect">
            <a:avLst/>
          </a:prstGeom>
          <a:noFill/>
        </p:spPr>
        <p:txBody>
          <a:bodyPr wrap="square" rtlCol="0">
            <a:spAutoFit/>
          </a:bodyPr>
          <a:lstStyle/>
          <a:p>
            <a:r>
              <a:rPr lang="en-US" sz="1600" dirty="0">
                <a:solidFill>
                  <a:schemeClr val="bg1"/>
                </a:solidFill>
                <a:latin typeface="Calibri" panose="020F0502020204030204" pitchFamily="34" charset="0"/>
                <a:cs typeface="Calibri" panose="020F0502020204030204" pitchFamily="34" charset="0"/>
              </a:rPr>
              <a:t>* Or, alternatively surface ground temperature (if available).         ** Used to modify melting temperature of ice.</a:t>
            </a:r>
          </a:p>
        </p:txBody>
      </p:sp>
      <p:sp>
        <p:nvSpPr>
          <p:cNvPr id="9" name="Slide Number Placeholder 3">
            <a:extLst>
              <a:ext uri="{FF2B5EF4-FFF2-40B4-BE49-F238E27FC236}">
                <a16:creationId xmlns:a16="http://schemas.microsoft.com/office/drawing/2014/main" id="{F0676972-BE57-3FC0-421D-8B70A61F1DC4}"/>
              </a:ext>
            </a:extLst>
          </p:cNvPr>
          <p:cNvSpPr>
            <a:spLocks noGrp="1"/>
          </p:cNvSpPr>
          <p:nvPr>
            <p:ph type="sldNum" sz="quarter" idx="12"/>
          </p:nvPr>
        </p:nvSpPr>
        <p:spPr>
          <a:xfrm>
            <a:off x="11176000" y="6547487"/>
            <a:ext cx="812800" cy="374650"/>
          </a:xfrm>
        </p:spPr>
        <p:txBody>
          <a:bodyPr/>
          <a:lstStyle/>
          <a:p>
            <a:fld id="{A5E55A7B-7854-E145-92D9-B491DF4BAE2D}" type="slidenum">
              <a:rPr lang="en-US" smtClean="0">
                <a:solidFill>
                  <a:schemeClr val="bg1"/>
                </a:solidFill>
              </a:rPr>
              <a:pPr/>
              <a:t>14</a:t>
            </a:fld>
            <a:endParaRPr lang="en-US" dirty="0">
              <a:solidFill>
                <a:schemeClr val="bg1"/>
              </a:solidFill>
            </a:endParaRPr>
          </a:p>
        </p:txBody>
      </p:sp>
    </p:spTree>
    <p:extLst>
      <p:ext uri="{BB962C8B-B14F-4D97-AF65-F5344CB8AC3E}">
        <p14:creationId xmlns:p14="http://schemas.microsoft.com/office/powerpoint/2010/main" val="36355981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47" y="-124603"/>
            <a:ext cx="8313336" cy="991675"/>
          </a:xfrm>
        </p:spPr>
        <p:txBody>
          <a:bodyPr/>
          <a:lstStyle/>
          <a:p>
            <a:r>
              <a:rPr lang="en-US" dirty="0"/>
              <a:t>Mechanical model</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9922573F-ECCB-4D77-982D-A1C7FF857205}"/>
                  </a:ext>
                </a:extLst>
              </p:cNvPr>
              <p:cNvSpPr txBox="1"/>
              <p:nvPr/>
            </p:nvSpPr>
            <p:spPr>
              <a:xfrm>
                <a:off x="1224982" y="1547656"/>
                <a:ext cx="6284527" cy="847924"/>
              </a:xfrm>
              <a:prstGeom prst="rect">
                <a:avLst/>
              </a:prstGeom>
              <a:solidFill>
                <a:srgbClr val="CCCCFF"/>
              </a:solid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l-GR" sz="2000" b="0" i="1" smtClean="0">
                          <a:latin typeface="Cambria Math" panose="02040503050406030204" pitchFamily="18" charset="0"/>
                          <a:ea typeface="Cambria Math" panose="02040503050406030204" pitchFamily="18" charset="0"/>
                        </a:rPr>
                        <m:t>Φ</m:t>
                      </m:r>
                      <m:d>
                        <m:dPr>
                          <m:begChr m:val="["/>
                          <m:endChr m:val="]"/>
                          <m:ctrlPr>
                            <a:rPr lang="en-US" sz="2000" b="0" i="1" smtClean="0">
                              <a:latin typeface="Cambria Math" panose="02040503050406030204" pitchFamily="18" charset="0"/>
                              <a:ea typeface="Cambria Math" panose="02040503050406030204" pitchFamily="18" charset="0"/>
                            </a:rPr>
                          </m:ctrlPr>
                        </m:dPr>
                        <m:e>
                          <m:r>
                            <a:rPr lang="en-US" sz="2000" b="1" i="1" smtClean="0">
                              <a:latin typeface="Cambria Math" panose="02040503050406030204" pitchFamily="18" charset="0"/>
                              <a:ea typeface="Cambria Math" panose="02040503050406030204" pitchFamily="18" charset="0"/>
                            </a:rPr>
                            <m:t>𝝋</m:t>
                          </m:r>
                        </m:e>
                      </m:d>
                      <m:r>
                        <a:rPr lang="en-US" sz="2000" b="0" i="1" smtClean="0">
                          <a:latin typeface="Cambria Math" panose="02040503050406030204" pitchFamily="18" charset="0"/>
                          <a:ea typeface="Cambria Math" panose="02040503050406030204" pitchFamily="18" charset="0"/>
                        </a:rPr>
                        <m:t>≔</m:t>
                      </m:r>
                      <m:nary>
                        <m:naryPr>
                          <m:ctrlPr>
                            <a:rPr lang="en-US" sz="2000" b="0" i="1" smtClean="0">
                              <a:latin typeface="Cambria Math" panose="02040503050406030204" pitchFamily="18" charset="0"/>
                              <a:ea typeface="Cambria Math" panose="02040503050406030204" pitchFamily="18" charset="0"/>
                            </a:rPr>
                          </m:ctrlPr>
                        </m:naryPr>
                        <m:sub>
                          <m:r>
                            <m:rPr>
                              <m:sty m:val="p"/>
                              <m:brk m:alnAt="23"/>
                            </m:rPr>
                            <a:rPr lang="el-GR" sz="2000" b="0" i="1" smtClean="0">
                              <a:latin typeface="Cambria Math" panose="02040503050406030204" pitchFamily="18" charset="0"/>
                              <a:ea typeface="Cambria Math" panose="02040503050406030204" pitchFamily="18" charset="0"/>
                            </a:rPr>
                            <m:t>Ω</m:t>
                          </m:r>
                        </m:sub>
                        <m:sup/>
                        <m:e>
                          <m:r>
                            <a:rPr lang="en-US" sz="2000" b="0" i="1" smtClean="0">
                              <a:latin typeface="Cambria Math" panose="02040503050406030204" pitchFamily="18" charset="0"/>
                              <a:ea typeface="Cambria Math" panose="02040503050406030204" pitchFamily="18" charset="0"/>
                            </a:rPr>
                            <m:t>𝐴</m:t>
                          </m:r>
                          <m:d>
                            <m:dPr>
                              <m:ctrlPr>
                                <a:rPr lang="en-US" sz="2000" b="0" i="1" smtClean="0">
                                  <a:latin typeface="Cambria Math" panose="02040503050406030204" pitchFamily="18" charset="0"/>
                                  <a:ea typeface="Cambria Math" panose="02040503050406030204" pitchFamily="18" charset="0"/>
                                </a:rPr>
                              </m:ctrlPr>
                            </m:dPr>
                            <m:e>
                              <m:r>
                                <a:rPr lang="en-US" sz="2000" b="1" i="1" smtClean="0">
                                  <a:latin typeface="Cambria Math" panose="02040503050406030204" pitchFamily="18" charset="0"/>
                                  <a:ea typeface="Cambria Math" panose="02040503050406030204" pitchFamily="18" charset="0"/>
                                </a:rPr>
                                <m:t>𝑭</m:t>
                              </m:r>
                              <m:r>
                                <a:rPr lang="en-US" sz="2000" b="0" i="1" smtClean="0">
                                  <a:latin typeface="Cambria Math" panose="02040503050406030204" pitchFamily="18" charset="0"/>
                                  <a:ea typeface="Cambria Math" panose="02040503050406030204" pitchFamily="18" charset="0"/>
                                </a:rPr>
                                <m:t>,</m:t>
                              </m:r>
                              <m:r>
                                <a:rPr lang="en-US" sz="2000" b="1" i="1" smtClean="0">
                                  <a:latin typeface="Cambria Math" panose="02040503050406030204" pitchFamily="18" charset="0"/>
                                  <a:ea typeface="Cambria Math" panose="02040503050406030204" pitchFamily="18" charset="0"/>
                                </a:rPr>
                                <m:t>𝒁</m:t>
                              </m:r>
                            </m:e>
                          </m:d>
                          <m:r>
                            <a:rPr lang="en-US" sz="2000" b="0" i="1" smtClean="0">
                              <a:latin typeface="Cambria Math" panose="02040503050406030204" pitchFamily="18" charset="0"/>
                              <a:ea typeface="Cambria Math" panose="02040503050406030204" pitchFamily="18" charset="0"/>
                            </a:rPr>
                            <m:t> </m:t>
                          </m:r>
                          <m:r>
                            <a:rPr lang="en-US" sz="2000" b="0" i="1" smtClean="0">
                              <a:latin typeface="Cambria Math" panose="02040503050406030204" pitchFamily="18" charset="0"/>
                              <a:ea typeface="Cambria Math" panose="02040503050406030204" pitchFamily="18" charset="0"/>
                            </a:rPr>
                            <m:t>𝑑𝑉</m:t>
                          </m:r>
                          <m:r>
                            <a:rPr lang="en-US" sz="2000" b="0" i="1" smtClean="0">
                              <a:latin typeface="Cambria Math" panose="02040503050406030204" pitchFamily="18" charset="0"/>
                              <a:ea typeface="Cambria Math" panose="02040503050406030204" pitchFamily="18" charset="0"/>
                            </a:rPr>
                            <m:t>−</m:t>
                          </m:r>
                          <m:nary>
                            <m:naryPr>
                              <m:ctrlPr>
                                <a:rPr lang="en-US" sz="2000" b="0" i="1" smtClean="0">
                                  <a:latin typeface="Cambria Math" panose="02040503050406030204" pitchFamily="18" charset="0"/>
                                  <a:ea typeface="Cambria Math" panose="02040503050406030204" pitchFamily="18" charset="0"/>
                                </a:rPr>
                              </m:ctrlPr>
                            </m:naryPr>
                            <m:sub>
                              <m:r>
                                <m:rPr>
                                  <m:sty m:val="p"/>
                                  <m:brk m:alnAt="23"/>
                                </m:rPr>
                                <a:rPr lang="el-GR" sz="2000" b="0" i="1" smtClean="0">
                                  <a:latin typeface="Cambria Math" panose="02040503050406030204" pitchFamily="18" charset="0"/>
                                  <a:ea typeface="Cambria Math" panose="02040503050406030204" pitchFamily="18" charset="0"/>
                                </a:rPr>
                                <m:t>Ω</m:t>
                              </m:r>
                            </m:sub>
                            <m:sup/>
                            <m:e>
                              <m:r>
                                <a:rPr lang="en-US" sz="2000" b="0" i="1" smtClean="0">
                                  <a:latin typeface="Cambria Math" panose="02040503050406030204" pitchFamily="18" charset="0"/>
                                  <a:ea typeface="Cambria Math" panose="02040503050406030204" pitchFamily="18" charset="0"/>
                                </a:rPr>
                                <m:t>𝜌</m:t>
                              </m:r>
                              <m:r>
                                <a:rPr lang="en-US" sz="2000" b="1" i="1" smtClean="0">
                                  <a:latin typeface="Cambria Math" panose="02040503050406030204" pitchFamily="18" charset="0"/>
                                  <a:ea typeface="Cambria Math" panose="02040503050406030204" pitchFamily="18" charset="0"/>
                                </a:rPr>
                                <m:t>𝑩</m:t>
                              </m:r>
                              <m:r>
                                <a:rPr lang="en-US" sz="2000" b="0" i="1" smtClean="0">
                                  <a:latin typeface="Cambria Math" panose="02040503050406030204" pitchFamily="18" charset="0"/>
                                  <a:ea typeface="Cambria Math" panose="02040503050406030204" pitchFamily="18" charset="0"/>
                                </a:rPr>
                                <m:t>∙</m:t>
                              </m:r>
                              <m:r>
                                <a:rPr lang="en-US" sz="2000" b="1" i="1" smtClean="0">
                                  <a:latin typeface="Cambria Math" panose="02040503050406030204" pitchFamily="18" charset="0"/>
                                  <a:ea typeface="Cambria Math" panose="02040503050406030204" pitchFamily="18" charset="0"/>
                                </a:rPr>
                                <m:t>𝝋</m:t>
                              </m:r>
                              <m:r>
                                <a:rPr lang="en-US" sz="2000" b="0" i="1" smtClean="0">
                                  <a:latin typeface="Cambria Math" panose="02040503050406030204" pitchFamily="18" charset="0"/>
                                  <a:ea typeface="Cambria Math" panose="02040503050406030204" pitchFamily="18" charset="0"/>
                                </a:rPr>
                                <m:t> </m:t>
                              </m:r>
                              <m:r>
                                <a:rPr lang="en-US" sz="2000" b="0" i="1" smtClean="0">
                                  <a:latin typeface="Cambria Math" panose="02040503050406030204" pitchFamily="18" charset="0"/>
                                  <a:ea typeface="Cambria Math" panose="02040503050406030204" pitchFamily="18" charset="0"/>
                                </a:rPr>
                                <m:t>𝑑𝑉</m:t>
                              </m:r>
                              <m:r>
                                <a:rPr lang="en-US" sz="2000" b="0" i="1" smtClean="0">
                                  <a:latin typeface="Cambria Math" panose="02040503050406030204" pitchFamily="18" charset="0"/>
                                  <a:ea typeface="Cambria Math" panose="02040503050406030204" pitchFamily="18" charset="0"/>
                                </a:rPr>
                                <m:t>−</m:t>
                              </m:r>
                              <m:nary>
                                <m:naryPr>
                                  <m:ctrlPr>
                                    <a:rPr lang="en-US" sz="2000" b="0" i="1" smtClean="0">
                                      <a:latin typeface="Cambria Math" panose="02040503050406030204" pitchFamily="18" charset="0"/>
                                      <a:ea typeface="Cambria Math" panose="02040503050406030204" pitchFamily="18" charset="0"/>
                                    </a:rPr>
                                  </m:ctrlPr>
                                </m:naryPr>
                                <m:sub>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m:t>
                                      </m:r>
                                    </m:e>
                                    <m:sub>
                                      <m:r>
                                        <a:rPr lang="en-US" sz="2000" b="1" i="1" smtClean="0">
                                          <a:latin typeface="Cambria Math" panose="02040503050406030204" pitchFamily="18" charset="0"/>
                                          <a:ea typeface="Cambria Math" panose="02040503050406030204" pitchFamily="18" charset="0"/>
                                        </a:rPr>
                                        <m:t>𝑻</m:t>
                                      </m:r>
                                    </m:sub>
                                  </m:sSub>
                                  <m:r>
                                    <m:rPr>
                                      <m:sty m:val="p"/>
                                      <m:brk m:alnAt="23"/>
                                    </m:rPr>
                                    <a:rPr lang="el-GR" sz="2000" b="0" i="1" smtClean="0">
                                      <a:latin typeface="Cambria Math" panose="02040503050406030204" pitchFamily="18" charset="0"/>
                                      <a:ea typeface="Cambria Math" panose="02040503050406030204" pitchFamily="18" charset="0"/>
                                    </a:rPr>
                                    <m:t>Ω</m:t>
                                  </m:r>
                                </m:sub>
                                <m:sup/>
                                <m:e>
                                  <m:r>
                                    <a:rPr lang="en-US" sz="2000" b="1" i="1" smtClean="0">
                                      <a:latin typeface="Cambria Math" panose="02040503050406030204" pitchFamily="18" charset="0"/>
                                      <a:ea typeface="Cambria Math" panose="02040503050406030204" pitchFamily="18" charset="0"/>
                                    </a:rPr>
                                    <m:t>𝑻</m:t>
                                  </m:r>
                                  <m:r>
                                    <a:rPr lang="en-US" sz="2000" b="0" i="1" smtClean="0">
                                      <a:latin typeface="Cambria Math" panose="02040503050406030204" pitchFamily="18" charset="0"/>
                                      <a:ea typeface="Cambria Math" panose="02040503050406030204" pitchFamily="18" charset="0"/>
                                    </a:rPr>
                                    <m:t>∙</m:t>
                                  </m:r>
                                  <m:r>
                                    <a:rPr lang="en-US" sz="2000" b="1" i="1" smtClean="0">
                                      <a:latin typeface="Cambria Math" panose="02040503050406030204" pitchFamily="18" charset="0"/>
                                      <a:ea typeface="Cambria Math" panose="02040503050406030204" pitchFamily="18" charset="0"/>
                                    </a:rPr>
                                    <m:t>𝝋</m:t>
                                  </m:r>
                                  <m:r>
                                    <a:rPr lang="en-US" sz="2000" b="0" i="1" smtClean="0">
                                      <a:latin typeface="Cambria Math" panose="02040503050406030204" pitchFamily="18" charset="0"/>
                                      <a:ea typeface="Cambria Math" panose="02040503050406030204" pitchFamily="18" charset="0"/>
                                    </a:rPr>
                                    <m:t> </m:t>
                                  </m:r>
                                  <m:r>
                                    <a:rPr lang="en-US" sz="2000" b="0" i="1" smtClean="0">
                                      <a:latin typeface="Cambria Math" panose="02040503050406030204" pitchFamily="18" charset="0"/>
                                      <a:ea typeface="Cambria Math" panose="02040503050406030204" pitchFamily="18" charset="0"/>
                                    </a:rPr>
                                    <m:t>𝑑𝑆</m:t>
                                  </m:r>
                                </m:e>
                              </m:nary>
                            </m:e>
                          </m:nary>
                        </m:e>
                      </m:nary>
                    </m:oMath>
                  </m:oMathPara>
                </a14:m>
                <a:endParaRPr lang="en-US" sz="2000" dirty="0"/>
              </a:p>
            </p:txBody>
          </p:sp>
        </mc:Choice>
        <mc:Fallback xmlns="">
          <p:sp>
            <p:nvSpPr>
              <p:cNvPr id="12" name="TextBox 11">
                <a:extLst>
                  <a:ext uri="{FF2B5EF4-FFF2-40B4-BE49-F238E27FC236}">
                    <a16:creationId xmlns:a16="http://schemas.microsoft.com/office/drawing/2014/main" id="{9922573F-ECCB-4D77-982D-A1C7FF857205}"/>
                  </a:ext>
                </a:extLst>
              </p:cNvPr>
              <p:cNvSpPr txBox="1">
                <a:spLocks noRot="1" noChangeAspect="1" noMove="1" noResize="1" noEditPoints="1" noAdjustHandles="1" noChangeArrowheads="1" noChangeShapeType="1" noTextEdit="1"/>
              </p:cNvSpPr>
              <p:nvPr/>
            </p:nvSpPr>
            <p:spPr>
              <a:xfrm>
                <a:off x="1224982" y="1547656"/>
                <a:ext cx="6284527" cy="847924"/>
              </a:xfrm>
              <a:prstGeom prst="rect">
                <a:avLst/>
              </a:prstGeom>
              <a:blipFill>
                <a:blip r:embed="rId3"/>
                <a:stretch>
                  <a:fillRect/>
                </a:stretch>
              </a:blipFill>
              <a:ln>
                <a:noFill/>
              </a:ln>
            </p:spPr>
            <p:txBody>
              <a:bodyPr/>
              <a:lstStyle/>
              <a:p>
                <a:r>
                  <a:rPr lang="en-US">
                    <a:noFill/>
                  </a:rPr>
                  <a:t> </a:t>
                </a:r>
              </a:p>
            </p:txBody>
          </p:sp>
        </mc:Fallback>
      </mc:AlternateContent>
      <p:sp>
        <p:nvSpPr>
          <p:cNvPr id="3" name="TextBox 2">
            <a:extLst>
              <a:ext uri="{FF2B5EF4-FFF2-40B4-BE49-F238E27FC236}">
                <a16:creationId xmlns:a16="http://schemas.microsoft.com/office/drawing/2014/main" id="{559A6E34-CED4-488B-BAEC-6906B864012B}"/>
              </a:ext>
            </a:extLst>
          </p:cNvPr>
          <p:cNvSpPr txBox="1"/>
          <p:nvPr/>
        </p:nvSpPr>
        <p:spPr>
          <a:xfrm>
            <a:off x="87147" y="721062"/>
            <a:ext cx="8652510" cy="769441"/>
          </a:xfrm>
          <a:prstGeom prst="rect">
            <a:avLst/>
          </a:prstGeom>
          <a:noFill/>
        </p:spPr>
        <p:txBody>
          <a:bodyPr wrap="square" rtlCol="0">
            <a:spAutoFit/>
          </a:bodyPr>
          <a:lstStyle/>
          <a:p>
            <a:pPr marL="285750"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Finite deformation </a:t>
            </a:r>
            <a:r>
              <a:rPr lang="en-US" sz="2200" b="1" i="1" dirty="0">
                <a:latin typeface="Calibri" panose="020F0502020204030204" pitchFamily="34" charset="0"/>
                <a:cs typeface="Calibri" panose="020F0502020204030204" pitchFamily="34" charset="0"/>
              </a:rPr>
              <a:t>time-dependent </a:t>
            </a:r>
            <a:r>
              <a:rPr lang="en-US" sz="2200" dirty="0">
                <a:latin typeface="Calibri" panose="020F0502020204030204" pitchFamily="34" charset="0"/>
                <a:cs typeface="Calibri" panose="020F0502020204030204" pitchFamily="34" charset="0"/>
              </a:rPr>
              <a:t>variational formulation for </a:t>
            </a:r>
            <a:r>
              <a:rPr lang="en-US" sz="2200" b="1" i="1" dirty="0">
                <a:latin typeface="Calibri" panose="020F0502020204030204" pitchFamily="34" charset="0"/>
                <a:cs typeface="Calibri" panose="020F0502020204030204" pitchFamily="34" charset="0"/>
              </a:rPr>
              <a:t>solid</a:t>
            </a:r>
            <a:r>
              <a:rPr lang="en-US" sz="2200" b="1" dirty="0">
                <a:latin typeface="Calibri" panose="020F0502020204030204" pitchFamily="34" charset="0"/>
                <a:cs typeface="Calibri" panose="020F0502020204030204" pitchFamily="34" charset="0"/>
              </a:rPr>
              <a:t> </a:t>
            </a:r>
            <a:r>
              <a:rPr lang="en-US" sz="2200" b="1" i="1" dirty="0">
                <a:latin typeface="Calibri" panose="020F0502020204030204" pitchFamily="34" charset="0"/>
                <a:cs typeface="Calibri" panose="020F0502020204030204" pitchFamily="34" charset="0"/>
              </a:rPr>
              <a:t>mechanics problem </a:t>
            </a:r>
            <a:r>
              <a:rPr lang="en-US" sz="2200" dirty="0">
                <a:latin typeface="Calibri" panose="020F0502020204030204" pitchFamily="34" charset="0"/>
                <a:cs typeface="Calibri" panose="020F0502020204030204" pitchFamily="34" charset="0"/>
              </a:rPr>
              <a:t>obtained by minimizing the energy functional:</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5A5C4D3-72A3-4219-8AE6-CCE4E30A37A4}"/>
                  </a:ext>
                </a:extLst>
              </p:cNvPr>
              <p:cNvSpPr txBox="1"/>
              <p:nvPr/>
            </p:nvSpPr>
            <p:spPr>
              <a:xfrm>
                <a:off x="8500336" y="714721"/>
                <a:ext cx="3470910" cy="1569660"/>
              </a:xfrm>
              <a:prstGeom prst="rect">
                <a:avLst/>
              </a:prstGeom>
              <a:solidFill>
                <a:schemeClr val="bg1"/>
              </a:solidFill>
              <a:ln>
                <a:solidFill>
                  <a:schemeClr val="tx1"/>
                </a:solidFill>
              </a:ln>
            </p:spPr>
            <p:txBody>
              <a:bodyPr wrap="square" rtlCol="0">
                <a:spAutoFit/>
              </a:bodyPr>
              <a:lstStyle/>
              <a:p>
                <a14:m>
                  <m:oMath xmlns:m="http://schemas.openxmlformats.org/officeDocument/2006/math">
                    <m:r>
                      <a:rPr lang="en-US" sz="1600" b="0" i="1" smtClean="0">
                        <a:latin typeface="Cambria Math" panose="02040503050406030204" pitchFamily="18" charset="0"/>
                      </a:rPr>
                      <m:t>𝐴</m:t>
                    </m:r>
                    <m:d>
                      <m:dPr>
                        <m:ctrlPr>
                          <a:rPr lang="en-US" sz="1600" b="0" i="1" smtClean="0">
                            <a:latin typeface="Cambria Math" panose="02040503050406030204" pitchFamily="18" charset="0"/>
                          </a:rPr>
                        </m:ctrlPr>
                      </m:dPr>
                      <m:e>
                        <m:r>
                          <a:rPr lang="en-US" sz="1600" b="1" i="1" smtClean="0">
                            <a:latin typeface="Cambria Math" panose="02040503050406030204" pitchFamily="18" charset="0"/>
                          </a:rPr>
                          <m:t>𝑭</m:t>
                        </m:r>
                        <m:r>
                          <a:rPr lang="en-US" sz="1600" b="0" i="1" smtClean="0">
                            <a:latin typeface="Cambria Math" panose="02040503050406030204" pitchFamily="18" charset="0"/>
                          </a:rPr>
                          <m:t>,</m:t>
                        </m:r>
                        <m:r>
                          <a:rPr lang="en-US" sz="1600" b="1" i="1" smtClean="0">
                            <a:latin typeface="Cambria Math" panose="02040503050406030204" pitchFamily="18" charset="0"/>
                          </a:rPr>
                          <m:t>𝒁</m:t>
                        </m:r>
                      </m:e>
                    </m:d>
                    <m:r>
                      <a:rPr lang="en-US" sz="1600" b="0" i="1" smtClean="0">
                        <a:latin typeface="Cambria Math" panose="02040503050406030204" pitchFamily="18" charset="0"/>
                      </a:rPr>
                      <m:t>:</m:t>
                    </m:r>
                  </m:oMath>
                </a14:m>
                <a:r>
                  <a:rPr lang="en-US" sz="1600" dirty="0">
                    <a:latin typeface="Calibri" panose="020F0502020204030204" pitchFamily="34" charset="0"/>
                    <a:cs typeface="Calibri" panose="020F0502020204030204" pitchFamily="34" charset="0"/>
                  </a:rPr>
                  <a:t> Helmholtz free-energy density</a:t>
                </a:r>
              </a:p>
              <a:p>
                <a14:m>
                  <m:oMath xmlns:m="http://schemas.openxmlformats.org/officeDocument/2006/math">
                    <m:r>
                      <a:rPr lang="en-US" sz="1600" b="1" i="1" dirty="0" smtClean="0">
                        <a:latin typeface="Cambria Math" panose="02040503050406030204" pitchFamily="18" charset="0"/>
                        <a:cs typeface="Calibri" panose="020F0502020204030204" pitchFamily="34" charset="0"/>
                      </a:rPr>
                      <m:t>𝒁</m:t>
                    </m:r>
                  </m:oMath>
                </a14:m>
                <a:r>
                  <a:rPr lang="en-US" sz="1600" dirty="0">
                    <a:latin typeface="Calibri" panose="020F0502020204030204" pitchFamily="34" charset="0"/>
                    <a:cs typeface="Calibri" panose="020F0502020204030204" pitchFamily="34" charset="0"/>
                  </a:rPr>
                  <a:t>: material variables</a:t>
                </a:r>
              </a:p>
              <a:p>
                <a14:m>
                  <m:oMath xmlns:m="http://schemas.openxmlformats.org/officeDocument/2006/math">
                    <m:r>
                      <a:rPr lang="en-US" sz="1600" b="1" i="1" dirty="0" smtClean="0">
                        <a:latin typeface="Cambria Math" panose="02040503050406030204" pitchFamily="18" charset="0"/>
                        <a:cs typeface="Calibri" panose="020F0502020204030204" pitchFamily="34" charset="0"/>
                      </a:rPr>
                      <m:t>𝑭</m:t>
                    </m:r>
                  </m:oMath>
                </a14:m>
                <a:r>
                  <a:rPr lang="en-US" sz="1600" dirty="0">
                    <a:latin typeface="Calibri" panose="020F0502020204030204" pitchFamily="34" charset="0"/>
                    <a:cs typeface="Calibri" panose="020F0502020204030204" pitchFamily="34" charset="0"/>
                  </a:rPr>
                  <a:t>: deformation gradient (</a:t>
                </a:r>
                <a14:m>
                  <m:oMath xmlns:m="http://schemas.openxmlformats.org/officeDocument/2006/math">
                    <m:r>
                      <a:rPr lang="en-US" sz="1600" i="1" smtClean="0">
                        <a:latin typeface="Cambria Math" panose="02040503050406030204" pitchFamily="18" charset="0"/>
                        <a:ea typeface="Cambria Math" panose="02040503050406030204" pitchFamily="18" charset="0"/>
                        <a:cs typeface="Calibri" panose="020F0502020204030204" pitchFamily="34" charset="0"/>
                      </a:rPr>
                      <m:t>𝛻</m:t>
                    </m:r>
                    <m:r>
                      <a:rPr lang="en-US" sz="1600" b="1" i="1" smtClean="0">
                        <a:latin typeface="Cambria Math" panose="02040503050406030204" pitchFamily="18" charset="0"/>
                        <a:ea typeface="Cambria Math" panose="02040503050406030204" pitchFamily="18" charset="0"/>
                        <a:cs typeface="Calibri" panose="020F0502020204030204" pitchFamily="34" charset="0"/>
                      </a:rPr>
                      <m:t>𝝋</m:t>
                    </m:r>
                  </m:oMath>
                </a14:m>
                <a:r>
                  <a:rPr lang="en-US" sz="1600" dirty="0">
                    <a:latin typeface="Calibri" panose="020F0502020204030204" pitchFamily="34" charset="0"/>
                    <a:cs typeface="Calibri" panose="020F0502020204030204" pitchFamily="34" charset="0"/>
                  </a:rPr>
                  <a:t>)</a:t>
                </a:r>
              </a:p>
              <a:p>
                <a14:m>
                  <m:oMath xmlns:m="http://schemas.openxmlformats.org/officeDocument/2006/math">
                    <m:r>
                      <a:rPr lang="en-US" sz="1600" i="1" smtClean="0">
                        <a:latin typeface="Cambria Math" panose="02040503050406030204" pitchFamily="18" charset="0"/>
                        <a:ea typeface="Cambria Math" panose="02040503050406030204" pitchFamily="18" charset="0"/>
                        <a:cs typeface="Calibri" panose="020F0502020204030204" pitchFamily="34" charset="0"/>
                      </a:rPr>
                      <m:t>𝜌</m:t>
                    </m:r>
                  </m:oMath>
                </a14:m>
                <a:r>
                  <a:rPr lang="en-US" sz="1600" dirty="0">
                    <a:latin typeface="Calibri" panose="020F0502020204030204" pitchFamily="34" charset="0"/>
                    <a:cs typeface="Calibri" panose="020F0502020204030204" pitchFamily="34" charset="0"/>
                  </a:rPr>
                  <a:t>: density</a:t>
                </a:r>
              </a:p>
              <a:p>
                <a14:m>
                  <m:oMath xmlns:m="http://schemas.openxmlformats.org/officeDocument/2006/math">
                    <m:r>
                      <a:rPr lang="en-US" sz="1600" b="1" i="1" dirty="0" smtClean="0">
                        <a:latin typeface="Cambria Math" panose="02040503050406030204" pitchFamily="18" charset="0"/>
                        <a:cs typeface="Calibri" panose="020F0502020204030204" pitchFamily="34" charset="0"/>
                      </a:rPr>
                      <m:t>𝑩</m:t>
                    </m:r>
                  </m:oMath>
                </a14:m>
                <a:r>
                  <a:rPr lang="en-US" sz="1600" dirty="0">
                    <a:latin typeface="Calibri" panose="020F0502020204030204" pitchFamily="34" charset="0"/>
                    <a:cs typeface="Calibri" panose="020F0502020204030204" pitchFamily="34" charset="0"/>
                  </a:rPr>
                  <a:t>: body force</a:t>
                </a:r>
              </a:p>
              <a:p>
                <a14:m>
                  <m:oMath xmlns:m="http://schemas.openxmlformats.org/officeDocument/2006/math">
                    <m:r>
                      <a:rPr lang="en-US" sz="1600" b="1" i="1" dirty="0" smtClean="0">
                        <a:latin typeface="Cambria Math" panose="02040503050406030204" pitchFamily="18" charset="0"/>
                        <a:cs typeface="Calibri" panose="020F0502020204030204" pitchFamily="34" charset="0"/>
                      </a:rPr>
                      <m:t>𝑻</m:t>
                    </m:r>
                  </m:oMath>
                </a14:m>
                <a:r>
                  <a:rPr lang="en-US" sz="1600" dirty="0">
                    <a:latin typeface="Calibri" panose="020F0502020204030204" pitchFamily="34" charset="0"/>
                    <a:cs typeface="Calibri" panose="020F0502020204030204" pitchFamily="34" charset="0"/>
                  </a:rPr>
                  <a:t>: prescribed traction</a:t>
                </a:r>
              </a:p>
            </p:txBody>
          </p:sp>
        </mc:Choice>
        <mc:Fallback xmlns="">
          <p:sp>
            <p:nvSpPr>
              <p:cNvPr id="5" name="TextBox 4">
                <a:extLst>
                  <a:ext uri="{FF2B5EF4-FFF2-40B4-BE49-F238E27FC236}">
                    <a16:creationId xmlns:a16="http://schemas.microsoft.com/office/drawing/2014/main" id="{65A5C4D3-72A3-4219-8AE6-CCE4E30A37A4}"/>
                  </a:ext>
                </a:extLst>
              </p:cNvPr>
              <p:cNvSpPr txBox="1">
                <a:spLocks noRot="1" noChangeAspect="1" noMove="1" noResize="1" noEditPoints="1" noAdjustHandles="1" noChangeArrowheads="1" noChangeShapeType="1" noTextEdit="1"/>
              </p:cNvSpPr>
              <p:nvPr/>
            </p:nvSpPr>
            <p:spPr>
              <a:xfrm>
                <a:off x="8500336" y="714721"/>
                <a:ext cx="3470910" cy="1569660"/>
              </a:xfrm>
              <a:prstGeom prst="rect">
                <a:avLst/>
              </a:prstGeom>
              <a:blipFill>
                <a:blip r:embed="rId4"/>
                <a:stretch>
                  <a:fillRect t="-769" b="-3462"/>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6971708-09C5-4202-A4CD-311F229E20C7}"/>
                  </a:ext>
                </a:extLst>
              </p:cNvPr>
              <p:cNvSpPr txBox="1"/>
              <p:nvPr/>
            </p:nvSpPr>
            <p:spPr>
              <a:xfrm>
                <a:off x="57150" y="2903001"/>
                <a:ext cx="11931650" cy="1569660"/>
              </a:xfrm>
              <a:prstGeom prst="rect">
                <a:avLst/>
              </a:prstGeom>
              <a:noFill/>
            </p:spPr>
            <p:txBody>
              <a:bodyPr wrap="square" rtlCol="0">
                <a:spAutoFit/>
              </a:bodyPr>
              <a:lstStyle/>
              <a:p>
                <a:pPr marL="285750" indent="-285750">
                  <a:buFont typeface="Arial" panose="020B0604020202020204" pitchFamily="34" charset="0"/>
                  <a:buChar char="•"/>
                </a:pPr>
                <a:r>
                  <a:rPr lang="en-US" sz="2200" b="1" i="1" dirty="0">
                    <a:latin typeface="Calibri" panose="020F0502020204030204" pitchFamily="34" charset="0"/>
                    <a:cs typeface="Calibri" panose="020F0502020204030204" pitchFamily="34" charset="0"/>
                  </a:rPr>
                  <a:t>J</a:t>
                </a:r>
                <a:r>
                  <a:rPr lang="en-US" sz="2200" b="1" i="1" baseline="-25000" dirty="0">
                    <a:latin typeface="Calibri" panose="020F0502020204030204" pitchFamily="34" charset="0"/>
                    <a:cs typeface="Calibri" panose="020F0502020204030204" pitchFamily="34" charset="0"/>
                  </a:rPr>
                  <a:t>2</a:t>
                </a:r>
                <a:r>
                  <a:rPr lang="en-US" sz="2200" b="1" i="1" dirty="0">
                    <a:latin typeface="Calibri" panose="020F0502020204030204" pitchFamily="34" charset="0"/>
                    <a:cs typeface="Calibri" panose="020F0502020204030204" pitchFamily="34" charset="0"/>
                  </a:rPr>
                  <a:t> plasticity </a:t>
                </a:r>
                <a:r>
                  <a:rPr lang="en-US" sz="2200" dirty="0">
                    <a:latin typeface="Calibri" panose="020F0502020204030204" pitchFamily="34" charset="0"/>
                    <a:cs typeface="Calibri" panose="020F0502020204030204" pitchFamily="34" charset="0"/>
                  </a:rPr>
                  <a:t>extended to large-deformation regime </a:t>
                </a:r>
                <a:r>
                  <a:rPr lang="en-US" sz="2200" b="1" i="1" dirty="0">
                    <a:latin typeface="Calibri" panose="020F0502020204030204" pitchFamily="34" charset="0"/>
                    <a:cs typeface="Calibri" panose="020F0502020204030204" pitchFamily="34" charset="0"/>
                  </a:rPr>
                  <a:t>constitutive model </a:t>
                </a:r>
                <a:r>
                  <a:rPr lang="en-US" sz="2200" dirty="0">
                    <a:latin typeface="Calibri" panose="020F0502020204030204" pitchFamily="34" charset="0"/>
                    <a:cs typeface="Calibri" panose="020F0502020204030204" pitchFamily="34" charset="0"/>
                  </a:rPr>
                  <a:t>for </a:t>
                </a:r>
                <a:r>
                  <a:rPr lang="en-US" sz="2200" b="1" i="1" dirty="0">
                    <a:latin typeface="Calibri" panose="020F0502020204030204" pitchFamily="34" charset="0"/>
                    <a:cs typeface="Calibri" panose="020F0502020204030204" pitchFamily="34" charset="0"/>
                  </a:rPr>
                  <a:t>ice</a:t>
                </a:r>
                <a:r>
                  <a:rPr lang="en-US" sz="2200" dirty="0">
                    <a:latin typeface="Calibri" panose="020F0502020204030204" pitchFamily="34" charset="0"/>
                    <a:cs typeface="Calibri" panose="020F0502020204030204" pitchFamily="34" charset="0"/>
                  </a:rPr>
                  <a:t> and </a:t>
                </a:r>
                <a:r>
                  <a:rPr lang="en-US" sz="2200" b="1" i="1" dirty="0">
                    <a:latin typeface="Calibri" panose="020F0502020204030204" pitchFamily="34" charset="0"/>
                    <a:cs typeface="Calibri" panose="020F0502020204030204" pitchFamily="34" charset="0"/>
                  </a:rPr>
                  <a:t>permafrost</a:t>
                </a:r>
              </a:p>
              <a:p>
                <a:pPr marL="285750" indent="-285750">
                  <a:buFont typeface="Arial" panose="020B0604020202020204" pitchFamily="34" charset="0"/>
                  <a:buChar char="•"/>
                </a:pPr>
                <a:endParaRPr lang="en-US" sz="400" b="1" i="1" dirty="0">
                  <a:latin typeface="Calibri" panose="020F0502020204030204" pitchFamily="34" charset="0"/>
                  <a:cs typeface="Calibri" panose="020F0502020204030204" pitchFamily="34" charset="0"/>
                </a:endParaRPr>
              </a:p>
              <a:p>
                <a:pPr marL="742950" lvl="1" indent="-285750">
                  <a:buFont typeface="Wingdings" panose="05000000000000000000" pitchFamily="2" charset="2"/>
                  <a:buChar char="Ø"/>
                </a:pPr>
                <a:r>
                  <a:rPr lang="en-US" sz="2200" b="1" i="1" dirty="0">
                    <a:latin typeface="Calibri" panose="020F0502020204030204" pitchFamily="34" charset="0"/>
                    <a:cs typeface="Calibri" panose="020F0502020204030204" pitchFamily="34" charset="0"/>
                  </a:rPr>
                  <a:t>Incorporates all mechanisms </a:t>
                </a:r>
                <a:r>
                  <a:rPr lang="en-US" sz="2200" dirty="0">
                    <a:latin typeface="Calibri" panose="020F0502020204030204" pitchFamily="34" charset="0"/>
                    <a:cs typeface="Calibri" panose="020F0502020204030204" pitchFamily="34" charset="0"/>
                  </a:rPr>
                  <a:t>that lead to deformation and plastic flow of polycrystalline materials like ice; </a:t>
                </a:r>
                <a:r>
                  <a:rPr lang="en-US" sz="2200" b="1" i="1" dirty="0">
                    <a:latin typeface="Calibri" panose="020F0502020204030204" pitchFamily="34" charset="0"/>
                    <a:cs typeface="Calibri" panose="020F0502020204030204" pitchFamily="34" charset="0"/>
                  </a:rPr>
                  <a:t>minimal</a:t>
                </a:r>
                <a:r>
                  <a:rPr lang="en-US" sz="2200" dirty="0">
                    <a:latin typeface="Calibri" panose="020F0502020204030204" pitchFamily="34" charset="0"/>
                    <a:cs typeface="Calibri" panose="020F0502020204030204" pitchFamily="34" charset="0"/>
                  </a:rPr>
                  <a:t> calibration </a:t>
                </a:r>
                <a:r>
                  <a:rPr lang="en-US" sz="2200" b="1" i="1" dirty="0">
                    <a:latin typeface="Calibri" panose="020F0502020204030204" pitchFamily="34" charset="0"/>
                    <a:cs typeface="Calibri" panose="020F0502020204030204" pitchFamily="34" charset="0"/>
                  </a:rPr>
                  <a:t>parameters</a:t>
                </a:r>
                <a:r>
                  <a:rPr lang="en-US" sz="2200" dirty="0">
                    <a:latin typeface="Calibri" panose="020F0502020204030204" pitchFamily="34" charset="0"/>
                    <a:cs typeface="Calibri" panose="020F0502020204030204" pitchFamily="34" charset="0"/>
                  </a:rPr>
                  <a:t>; </a:t>
                </a:r>
                <a:r>
                  <a:rPr lang="en-US" sz="2200" b="1" i="1" dirty="0">
                    <a:latin typeface="Calibri" panose="020F0502020204030204" pitchFamily="34" charset="0"/>
                    <a:cs typeface="Calibri" panose="020F0502020204030204" pitchFamily="34" charset="0"/>
                  </a:rPr>
                  <a:t>simplest</a:t>
                </a:r>
                <a:r>
                  <a:rPr lang="en-US" sz="2200" dirty="0">
                    <a:latin typeface="Calibri" panose="020F0502020204030204" pitchFamily="34" charset="0"/>
                    <a:cs typeface="Calibri" panose="020F0502020204030204" pitchFamily="34" charset="0"/>
                  </a:rPr>
                  <a:t> material model w/ plastic behavior</a:t>
                </a:r>
              </a:p>
              <a:p>
                <a:pPr marL="742950" lvl="1" indent="-28575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742950" lvl="1" indent="-285750">
                  <a:buFont typeface="Wingdings" panose="05000000000000000000" pitchFamily="2" charset="2"/>
                  <a:buChar char="Ø"/>
                </a:pPr>
                <a:r>
                  <a:rPr lang="en-US" sz="2200" dirty="0">
                    <a:latin typeface="Calibri" panose="020F0502020204030204" pitchFamily="34" charset="0"/>
                    <a:cs typeface="Calibri" panose="020F0502020204030204" pitchFamily="34" charset="0"/>
                  </a:rPr>
                  <a:t>Constitutive model is a function of </a:t>
                </a:r>
                <a14:m>
                  <m:oMath xmlns:m="http://schemas.openxmlformats.org/officeDocument/2006/math">
                    <m:r>
                      <a:rPr lang="en-US" sz="2200" i="1" dirty="0" smtClean="0">
                        <a:latin typeface="Cambria Math" panose="02040503050406030204" pitchFamily="18" charset="0"/>
                        <a:cs typeface="Calibri" panose="020F0502020204030204" pitchFamily="34" charset="0"/>
                      </a:rPr>
                      <m:t>𝑓</m:t>
                    </m:r>
                  </m:oMath>
                </a14:m>
                <a:r>
                  <a:rPr lang="en-US" sz="2200" dirty="0">
                    <a:latin typeface="Calibri" panose="020F0502020204030204" pitchFamily="34" charset="0"/>
                    <a:cs typeface="Calibri" panose="020F0502020204030204" pitchFamily="34" charset="0"/>
                  </a:rPr>
                  <a:t>, the </a:t>
                </a:r>
                <a:r>
                  <a:rPr lang="en-US" sz="2200" b="1" i="1" dirty="0">
                    <a:latin typeface="Calibri" panose="020F0502020204030204" pitchFamily="34" charset="0"/>
                    <a:cs typeface="Calibri" panose="020F0502020204030204" pitchFamily="34" charset="0"/>
                  </a:rPr>
                  <a:t>ice saturation</a:t>
                </a:r>
                <a:r>
                  <a:rPr lang="en-US" sz="2200" dirty="0">
                    <a:latin typeface="Calibri" panose="020F0502020204030204" pitchFamily="34" charset="0"/>
                    <a:cs typeface="Calibri" panose="020F0502020204030204" pitchFamily="34" charset="0"/>
                  </a:rPr>
                  <a:t>, which comes from the </a:t>
                </a:r>
                <a:r>
                  <a:rPr lang="en-US" sz="2200" b="1" i="1" dirty="0">
                    <a:latin typeface="Calibri" panose="020F0502020204030204" pitchFamily="34" charset="0"/>
                    <a:cs typeface="Calibri" panose="020F0502020204030204" pitchFamily="34" charset="0"/>
                  </a:rPr>
                  <a:t>thermal problem</a:t>
                </a:r>
              </a:p>
            </p:txBody>
          </p:sp>
        </mc:Choice>
        <mc:Fallback xmlns="">
          <p:sp>
            <p:nvSpPr>
              <p:cNvPr id="13" name="TextBox 12">
                <a:extLst>
                  <a:ext uri="{FF2B5EF4-FFF2-40B4-BE49-F238E27FC236}">
                    <a16:creationId xmlns:a16="http://schemas.microsoft.com/office/drawing/2014/main" id="{46971708-09C5-4202-A4CD-311F229E20C7}"/>
                  </a:ext>
                </a:extLst>
              </p:cNvPr>
              <p:cNvSpPr txBox="1">
                <a:spLocks noRot="1" noChangeAspect="1" noMove="1" noResize="1" noEditPoints="1" noAdjustHandles="1" noChangeArrowheads="1" noChangeShapeType="1" noTextEdit="1"/>
              </p:cNvSpPr>
              <p:nvPr/>
            </p:nvSpPr>
            <p:spPr>
              <a:xfrm>
                <a:off x="57150" y="2903001"/>
                <a:ext cx="11931650" cy="1569660"/>
              </a:xfrm>
              <a:prstGeom prst="rect">
                <a:avLst/>
              </a:prstGeom>
              <a:blipFill>
                <a:blip r:embed="rId5"/>
                <a:stretch>
                  <a:fillRect l="-562" t="-2713" r="-255" b="-69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31BF11E-1DB7-4278-B7DD-4ACEB67F7B64}"/>
                  </a:ext>
                </a:extLst>
              </p:cNvPr>
              <p:cNvSpPr txBox="1"/>
              <p:nvPr/>
            </p:nvSpPr>
            <p:spPr>
              <a:xfrm>
                <a:off x="59639" y="4389292"/>
                <a:ext cx="9112503" cy="1969770"/>
              </a:xfrm>
              <a:prstGeom prst="rect">
                <a:avLst/>
              </a:prstGeom>
              <a:noFill/>
            </p:spPr>
            <p:txBody>
              <a:bodyPr wrap="square" rtlCol="0">
                <a:spAutoFit/>
              </a:bodyPr>
              <a:lstStyle/>
              <a:p>
                <a:pPr marL="342900" indent="-342900">
                  <a:buFont typeface="Arial" panose="020B0604020202020204" pitchFamily="34" charset="0"/>
                  <a:buChar char="•"/>
                </a:pPr>
                <a:r>
                  <a:rPr lang="en-US" sz="2200" b="1" i="1" dirty="0">
                    <a:latin typeface="Calibri" panose="020F0502020204030204" pitchFamily="34" charset="0"/>
                    <a:cs typeface="Calibri" panose="020F0502020204030204" pitchFamily="34" charset="0"/>
                  </a:rPr>
                  <a:t>Boundary conditions:</a:t>
                </a:r>
              </a:p>
              <a:p>
                <a:pPr marL="342900" indent="-342900">
                  <a:buFont typeface="Arial" panose="020B0604020202020204" pitchFamily="34" charset="0"/>
                  <a:buChar char="•"/>
                </a:pPr>
                <a:endParaRPr lang="en-US" sz="400" b="1" i="1" dirty="0">
                  <a:latin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r>
                  <a:rPr lang="en-US" sz="2200" b="1" i="1" dirty="0">
                    <a:latin typeface="Calibri" panose="020F0502020204030204" pitchFamily="34" charset="0"/>
                    <a:cs typeface="Calibri" panose="020F0502020204030204" pitchFamily="34" charset="0"/>
                  </a:rPr>
                  <a:t>Symmetry BCs </a:t>
                </a:r>
                <a:r>
                  <a:rPr lang="en-US" sz="2200" dirty="0">
                    <a:latin typeface="Calibri" panose="020F0502020204030204" pitchFamily="34" charset="0"/>
                    <a:cs typeface="Calibri" panose="020F0502020204030204" pitchFamily="34" charset="0"/>
                  </a:rPr>
                  <a:t>on lateral sides</a:t>
                </a:r>
              </a:p>
              <a:p>
                <a:pPr marL="800100" lvl="1" indent="-342900">
                  <a:buFont typeface="Wingdings" panose="05000000000000000000" pitchFamily="2" charset="2"/>
                  <a:buChar char="Ø"/>
                </a:pPr>
                <a:endParaRPr lang="en-US" sz="200" dirty="0">
                  <a:latin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endParaRPr lang="en-US" sz="200" dirty="0">
                  <a:latin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r>
                  <a:rPr lang="en-US" sz="2200" b="1" i="1" dirty="0">
                    <a:latin typeface="Calibri" panose="020F0502020204030204" pitchFamily="34" charset="0"/>
                    <a:cs typeface="Calibri" panose="020F0502020204030204" pitchFamily="34" charset="0"/>
                  </a:rPr>
                  <a:t>Wave pressure Neumann BC </a:t>
                </a:r>
                <a:r>
                  <a:rPr lang="en-US" sz="2200" dirty="0">
                    <a:latin typeface="Calibri" panose="020F0502020204030204" pitchFamily="34" charset="0"/>
                    <a:cs typeface="Calibri" panose="020F0502020204030204" pitchFamily="34" charset="0"/>
                  </a:rPr>
                  <a:t>on bluff face* (from wave model)</a:t>
                </a:r>
              </a:p>
              <a:p>
                <a:pPr marL="800100" lvl="1" indent="-34290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r>
                  <a:rPr lang="en-US" sz="2200" b="1" dirty="0">
                    <a:latin typeface="Calibri" panose="020F0502020204030204" pitchFamily="34" charset="0"/>
                    <a:cs typeface="Calibri" panose="020F0502020204030204" pitchFamily="34" charset="0"/>
                  </a:rPr>
                  <a:t>Damage variable </a:t>
                </a:r>
                <a:r>
                  <a:rPr lang="en-US" sz="2200" dirty="0">
                    <a:latin typeface="Calibri" panose="020F0502020204030204" pitchFamily="34" charset="0"/>
                    <a:cs typeface="Calibri" panose="020F0502020204030204" pitchFamily="34" charset="0"/>
                  </a:rPr>
                  <a:t>on bluff face in contact with ocean (introduces softening due to dissolution by lowering elastic modulus </a:t>
                </a:r>
                <a14:m>
                  <m:oMath xmlns:m="http://schemas.openxmlformats.org/officeDocument/2006/math">
                    <m:r>
                      <a:rPr lang="en-US" sz="2200" i="1" dirty="0" smtClean="0">
                        <a:latin typeface="Cambria Math" panose="02040503050406030204" pitchFamily="18" charset="0"/>
                        <a:cs typeface="Calibri" panose="020F0502020204030204" pitchFamily="34" charset="0"/>
                      </a:rPr>
                      <m:t>𝐸</m:t>
                    </m:r>
                  </m:oMath>
                </a14:m>
                <a:r>
                  <a:rPr lang="en-US" sz="2200" dirty="0">
                    <a:latin typeface="Calibri" panose="020F0502020204030204" pitchFamily="34" charset="0"/>
                    <a:cs typeface="Calibri" panose="020F0502020204030204" pitchFamily="34" charset="0"/>
                  </a:rPr>
                  <a:t>)</a:t>
                </a:r>
              </a:p>
            </p:txBody>
          </p:sp>
        </mc:Choice>
        <mc:Fallback xmlns="">
          <p:sp>
            <p:nvSpPr>
              <p:cNvPr id="16" name="TextBox 15">
                <a:extLst>
                  <a:ext uri="{FF2B5EF4-FFF2-40B4-BE49-F238E27FC236}">
                    <a16:creationId xmlns:a16="http://schemas.microsoft.com/office/drawing/2014/main" id="{931BF11E-1DB7-4278-B7DD-4ACEB67F7B64}"/>
                  </a:ext>
                </a:extLst>
              </p:cNvPr>
              <p:cNvSpPr txBox="1">
                <a:spLocks noRot="1" noChangeAspect="1" noMove="1" noResize="1" noEditPoints="1" noAdjustHandles="1" noChangeArrowheads="1" noChangeShapeType="1" noTextEdit="1"/>
              </p:cNvSpPr>
              <p:nvPr/>
            </p:nvSpPr>
            <p:spPr>
              <a:xfrm>
                <a:off x="59639" y="4389292"/>
                <a:ext cx="9112503" cy="1969770"/>
              </a:xfrm>
              <a:prstGeom prst="rect">
                <a:avLst/>
              </a:prstGeom>
              <a:blipFill>
                <a:blip r:embed="rId6"/>
                <a:stretch>
                  <a:fillRect l="-803" t="-2167" b="-5573"/>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92337EA3-403B-4CE9-8746-392CBE1C7F73}"/>
              </a:ext>
            </a:extLst>
          </p:cNvPr>
          <p:cNvSpPr txBox="1"/>
          <p:nvPr/>
        </p:nvSpPr>
        <p:spPr>
          <a:xfrm>
            <a:off x="493901" y="2459085"/>
            <a:ext cx="9818370" cy="430887"/>
          </a:xfrm>
          <a:prstGeom prst="rect">
            <a:avLst/>
          </a:prstGeom>
          <a:noFill/>
        </p:spPr>
        <p:txBody>
          <a:bodyPr wrap="square" rtlCol="0">
            <a:spAutoFit/>
          </a:bodyPr>
          <a:lstStyle/>
          <a:p>
            <a:pPr marL="285750" indent="-285750">
              <a:buFont typeface="Wingdings" panose="05000000000000000000" pitchFamily="2" charset="2"/>
              <a:buChar char="Ø"/>
            </a:pPr>
            <a:r>
              <a:rPr lang="en-US" sz="2200" dirty="0">
                <a:latin typeface="Calibri" panose="020F0502020204030204" pitchFamily="34" charset="0"/>
                <a:cs typeface="Calibri" panose="020F0502020204030204" pitchFamily="34" charset="0"/>
              </a:rPr>
              <a:t>Computes </a:t>
            </a:r>
            <a:r>
              <a:rPr lang="en-US" sz="2200" b="1" i="1" dirty="0">
                <a:latin typeface="Calibri" panose="020F0502020204030204" pitchFamily="34" charset="0"/>
                <a:cs typeface="Calibri" panose="020F0502020204030204" pitchFamily="34" charset="0"/>
              </a:rPr>
              <a:t>displacements</a:t>
            </a:r>
            <a:r>
              <a:rPr lang="en-US" sz="2200" dirty="0">
                <a:latin typeface="Calibri" panose="020F0502020204030204" pitchFamily="34" charset="0"/>
                <a:cs typeface="Calibri" panose="020F0502020204030204" pitchFamily="34" charset="0"/>
              </a:rPr>
              <a:t> and </a:t>
            </a:r>
            <a:r>
              <a:rPr lang="en-US" sz="2200" b="1" i="1" dirty="0">
                <a:latin typeface="Calibri" panose="020F0502020204030204" pitchFamily="34" charset="0"/>
                <a:cs typeface="Calibri" panose="020F0502020204030204" pitchFamily="34" charset="0"/>
              </a:rPr>
              <a:t>new computational geometry </a:t>
            </a:r>
            <a:r>
              <a:rPr lang="en-US" sz="2200" dirty="0">
                <a:latin typeface="Calibri" panose="020F0502020204030204" pitchFamily="34" charset="0"/>
                <a:cs typeface="Calibri" panose="020F0502020204030204" pitchFamily="34" charset="0"/>
              </a:rPr>
              <a:t>(following erosion)</a:t>
            </a:r>
          </a:p>
        </p:txBody>
      </p:sp>
      <p:pic>
        <p:nvPicPr>
          <p:cNvPr id="21" name="Picture 20">
            <a:extLst>
              <a:ext uri="{FF2B5EF4-FFF2-40B4-BE49-F238E27FC236}">
                <a16:creationId xmlns:a16="http://schemas.microsoft.com/office/drawing/2014/main" id="{DEDE0412-32C5-40DD-AB8E-1C30C97B3697}"/>
              </a:ext>
            </a:extLst>
          </p:cNvPr>
          <p:cNvPicPr>
            <a:picLocks noChangeAspect="1"/>
          </p:cNvPicPr>
          <p:nvPr/>
        </p:nvPicPr>
        <p:blipFill>
          <a:blip r:embed="rId7"/>
          <a:stretch>
            <a:fillRect/>
          </a:stretch>
        </p:blipFill>
        <p:spPr>
          <a:xfrm>
            <a:off x="9133339" y="4602451"/>
            <a:ext cx="2884446" cy="1569661"/>
          </a:xfrm>
          <a:prstGeom prst="rect">
            <a:avLst/>
          </a:prstGeom>
        </p:spPr>
      </p:pic>
      <p:sp>
        <p:nvSpPr>
          <p:cNvPr id="22" name="Text Placeholder 2">
            <a:extLst>
              <a:ext uri="{FF2B5EF4-FFF2-40B4-BE49-F238E27FC236}">
                <a16:creationId xmlns:a16="http://schemas.microsoft.com/office/drawing/2014/main" id="{70240A27-F3BF-4A16-9CB0-E8C09A5246AD}"/>
              </a:ext>
            </a:extLst>
          </p:cNvPr>
          <p:cNvSpPr txBox="1">
            <a:spLocks/>
          </p:cNvSpPr>
          <p:nvPr/>
        </p:nvSpPr>
        <p:spPr bwMode="auto">
          <a:xfrm>
            <a:off x="8786877" y="4459314"/>
            <a:ext cx="1389401" cy="3718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400" kern="1200">
                <a:solidFill>
                  <a:schemeClr val="tx1"/>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dirty="0"/>
              <a:t>Symmetry BCs</a:t>
            </a:r>
          </a:p>
        </p:txBody>
      </p:sp>
      <p:sp>
        <p:nvSpPr>
          <p:cNvPr id="23" name="Text Placeholder 2">
            <a:extLst>
              <a:ext uri="{FF2B5EF4-FFF2-40B4-BE49-F238E27FC236}">
                <a16:creationId xmlns:a16="http://schemas.microsoft.com/office/drawing/2014/main" id="{AB4A87E5-B80E-485E-9F58-937ACCC61471}"/>
              </a:ext>
            </a:extLst>
          </p:cNvPr>
          <p:cNvSpPr txBox="1">
            <a:spLocks/>
          </p:cNvSpPr>
          <p:nvPr/>
        </p:nvSpPr>
        <p:spPr bwMode="auto">
          <a:xfrm>
            <a:off x="10664697" y="6034452"/>
            <a:ext cx="1389401" cy="3718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400" kern="1200">
                <a:solidFill>
                  <a:schemeClr val="tx1"/>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dirty="0"/>
              <a:t>Symmetry BCs</a:t>
            </a:r>
          </a:p>
        </p:txBody>
      </p:sp>
      <p:cxnSp>
        <p:nvCxnSpPr>
          <p:cNvPr id="25" name="Straight Arrow Connector 24">
            <a:extLst>
              <a:ext uri="{FF2B5EF4-FFF2-40B4-BE49-F238E27FC236}">
                <a16:creationId xmlns:a16="http://schemas.microsoft.com/office/drawing/2014/main" id="{C9C20DD2-3EAB-4C8F-9E26-C6AF8CAC6D40}"/>
              </a:ext>
            </a:extLst>
          </p:cNvPr>
          <p:cNvCxnSpPr>
            <a:cxnSpLocks/>
          </p:cNvCxnSpPr>
          <p:nvPr/>
        </p:nvCxnSpPr>
        <p:spPr>
          <a:xfrm>
            <a:off x="9333889" y="4764677"/>
            <a:ext cx="188964" cy="25904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CC1BF9DB-27F8-4CBA-9A9E-72FF2D73D5E7}"/>
              </a:ext>
            </a:extLst>
          </p:cNvPr>
          <p:cNvCxnSpPr>
            <a:cxnSpLocks/>
          </p:cNvCxnSpPr>
          <p:nvPr/>
        </p:nvCxnSpPr>
        <p:spPr>
          <a:xfrm flipH="1" flipV="1">
            <a:off x="11039358" y="5681811"/>
            <a:ext cx="217169" cy="42965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Text Placeholder 2">
            <a:extLst>
              <a:ext uri="{FF2B5EF4-FFF2-40B4-BE49-F238E27FC236}">
                <a16:creationId xmlns:a16="http://schemas.microsoft.com/office/drawing/2014/main" id="{36F40827-7703-4EEC-A480-DEE16CDBB9B8}"/>
              </a:ext>
            </a:extLst>
          </p:cNvPr>
          <p:cNvSpPr txBox="1">
            <a:spLocks/>
          </p:cNvSpPr>
          <p:nvPr/>
        </p:nvSpPr>
        <p:spPr bwMode="auto">
          <a:xfrm>
            <a:off x="9035110" y="5919885"/>
            <a:ext cx="1240848" cy="34499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400" kern="1200">
                <a:solidFill>
                  <a:schemeClr val="tx1"/>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dirty="0"/>
              <a:t>Bluff face</a:t>
            </a:r>
          </a:p>
        </p:txBody>
      </p:sp>
      <p:cxnSp>
        <p:nvCxnSpPr>
          <p:cNvPr id="18" name="Straight Arrow Connector 17">
            <a:extLst>
              <a:ext uri="{FF2B5EF4-FFF2-40B4-BE49-F238E27FC236}">
                <a16:creationId xmlns:a16="http://schemas.microsoft.com/office/drawing/2014/main" id="{3AF1550C-D8A0-4727-95FC-D79587E30565}"/>
              </a:ext>
            </a:extLst>
          </p:cNvPr>
          <p:cNvCxnSpPr>
            <a:cxnSpLocks/>
            <a:stCxn id="17" idx="0"/>
          </p:cNvCxnSpPr>
          <p:nvPr/>
        </p:nvCxnSpPr>
        <p:spPr>
          <a:xfrm flipV="1">
            <a:off x="9655534" y="5544035"/>
            <a:ext cx="271116" cy="3758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2CCA2EAF-5494-4DEB-92F2-BD114EC02EDF}"/>
              </a:ext>
            </a:extLst>
          </p:cNvPr>
          <p:cNvSpPr txBox="1"/>
          <p:nvPr/>
        </p:nvSpPr>
        <p:spPr>
          <a:xfrm>
            <a:off x="0" y="6550223"/>
            <a:ext cx="8061218" cy="338554"/>
          </a:xfrm>
          <a:prstGeom prst="rect">
            <a:avLst/>
          </a:prstGeom>
          <a:noFill/>
        </p:spPr>
        <p:txBody>
          <a:bodyPr wrap="square" rtlCol="0">
            <a:spAutoFit/>
          </a:bodyPr>
          <a:lstStyle/>
          <a:p>
            <a:r>
              <a:rPr lang="en-US" sz="16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1600" dirty="0" err="1">
                <a:solidFill>
                  <a:schemeClr val="bg1"/>
                </a:solidFill>
                <a:latin typeface="Calibri" panose="020F0502020204030204" pitchFamily="34" charset="0"/>
                <a:ea typeface="Calibri" panose="020F0502020204030204" pitchFamily="34" charset="0"/>
                <a:cs typeface="Calibri" panose="020F0502020204030204" pitchFamily="34" charset="0"/>
              </a:rPr>
              <a:t>Holthuijsen</a:t>
            </a:r>
            <a:r>
              <a:rPr lang="en-US" sz="1600" dirty="0">
                <a:solidFill>
                  <a:schemeClr val="bg1"/>
                </a:solidFill>
                <a:latin typeface="Calibri" panose="020F0502020204030204" pitchFamily="34" charset="0"/>
                <a:ea typeface="Calibri" panose="020F0502020204030204" pitchFamily="34" charset="0"/>
                <a:cs typeface="Calibri" panose="020F0502020204030204" pitchFamily="34" charset="0"/>
              </a:rPr>
              <a:t> 2007.</a:t>
            </a:r>
          </a:p>
        </p:txBody>
      </p:sp>
      <p:sp>
        <p:nvSpPr>
          <p:cNvPr id="6" name="Slide Number Placeholder 3">
            <a:extLst>
              <a:ext uri="{FF2B5EF4-FFF2-40B4-BE49-F238E27FC236}">
                <a16:creationId xmlns:a16="http://schemas.microsoft.com/office/drawing/2014/main" id="{CFDCB144-596F-9430-D0B7-D4619E038171}"/>
              </a:ext>
            </a:extLst>
          </p:cNvPr>
          <p:cNvSpPr>
            <a:spLocks noGrp="1"/>
          </p:cNvSpPr>
          <p:nvPr>
            <p:ph type="sldNum" sz="quarter" idx="12"/>
          </p:nvPr>
        </p:nvSpPr>
        <p:spPr>
          <a:xfrm>
            <a:off x="11176000" y="6547487"/>
            <a:ext cx="812800" cy="374650"/>
          </a:xfrm>
        </p:spPr>
        <p:txBody>
          <a:bodyPr/>
          <a:lstStyle/>
          <a:p>
            <a:fld id="{A5E55A7B-7854-E145-92D9-B491DF4BAE2D}" type="slidenum">
              <a:rPr lang="en-US" smtClean="0">
                <a:solidFill>
                  <a:schemeClr val="bg1"/>
                </a:solidFill>
              </a:rPr>
              <a:pPr/>
              <a:t>15</a:t>
            </a:fld>
            <a:endParaRPr lang="en-US" dirty="0">
              <a:solidFill>
                <a:schemeClr val="bg1"/>
              </a:solidFill>
            </a:endParaRPr>
          </a:p>
        </p:txBody>
      </p:sp>
    </p:spTree>
    <p:extLst>
      <p:ext uri="{BB962C8B-B14F-4D97-AF65-F5344CB8AC3E}">
        <p14:creationId xmlns:p14="http://schemas.microsoft.com/office/powerpoint/2010/main" val="15460968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6E190-C651-489A-8AD9-D8654A8EC8E5}"/>
              </a:ext>
            </a:extLst>
          </p:cNvPr>
          <p:cNvSpPr>
            <a:spLocks noGrp="1"/>
          </p:cNvSpPr>
          <p:nvPr>
            <p:ph type="title"/>
          </p:nvPr>
        </p:nvSpPr>
        <p:spPr>
          <a:xfrm>
            <a:off x="63810" y="-35824"/>
            <a:ext cx="8313336" cy="991675"/>
          </a:xfrm>
        </p:spPr>
        <p:txBody>
          <a:bodyPr/>
          <a:lstStyle/>
          <a:p>
            <a:r>
              <a:rPr lang="en-US" dirty="0"/>
              <a:t>Erosion failure criteria </a:t>
            </a:r>
          </a:p>
        </p:txBody>
      </p:sp>
      <p:sp>
        <p:nvSpPr>
          <p:cNvPr id="3" name="Rectangle 2">
            <a:extLst>
              <a:ext uri="{FF2B5EF4-FFF2-40B4-BE49-F238E27FC236}">
                <a16:creationId xmlns:a16="http://schemas.microsoft.com/office/drawing/2014/main" id="{F7D5249C-DF33-46FB-8B2A-525B0EEDA667}"/>
              </a:ext>
            </a:extLst>
          </p:cNvPr>
          <p:cNvSpPr/>
          <p:nvPr/>
        </p:nvSpPr>
        <p:spPr>
          <a:xfrm>
            <a:off x="59163" y="955851"/>
            <a:ext cx="8313334" cy="892552"/>
          </a:xfrm>
          <a:prstGeom prst="rect">
            <a:avLst/>
          </a:prstGeom>
        </p:spPr>
        <p:txBody>
          <a:bodyPr wrap="square">
            <a:spAutoFit/>
          </a:bodyPr>
          <a:lstStyle/>
          <a:p>
            <a:pPr marL="285750" indent="-285750">
              <a:buFont typeface="Arial" panose="020B0604020202020204" pitchFamily="34" charset="0"/>
              <a:buChar char="•"/>
            </a:pPr>
            <a:r>
              <a:rPr lang="en-US" sz="2200" b="1" u="sng" dirty="0">
                <a:solidFill>
                  <a:srgbClr val="0070C0"/>
                </a:solidFill>
                <a:latin typeface="Calibri" panose="020F0502020204030204" pitchFamily="34" charset="0"/>
                <a:cs typeface="Calibri" panose="020F0502020204030204" pitchFamily="34" charset="0"/>
              </a:rPr>
              <a:t>Stress criterion</a:t>
            </a:r>
            <a:r>
              <a:rPr lang="en-US" sz="2200" b="1" dirty="0">
                <a:solidFill>
                  <a:srgbClr val="0070C0"/>
                </a:solidFill>
                <a:latin typeface="Calibri" panose="020F0502020204030204" pitchFamily="34" charset="0"/>
                <a:cs typeface="Calibri" panose="020F0502020204030204" pitchFamily="34" charset="0"/>
              </a:rPr>
              <a:t>: </a:t>
            </a:r>
            <a:r>
              <a:rPr lang="en-US" sz="2200" dirty="0">
                <a:latin typeface="Calibri" panose="020F0502020204030204" pitchFamily="34" charset="0"/>
                <a:cs typeface="Calibri" panose="020F0502020204030204" pitchFamily="34" charset="0"/>
              </a:rPr>
              <a:t>when material reaches a critical value of the stress in tension or compression. </a:t>
            </a:r>
          </a:p>
          <a:p>
            <a:endParaRPr lang="en-US" sz="400" dirty="0">
              <a:latin typeface="Calibri" panose="020F0502020204030204" pitchFamily="34" charset="0"/>
              <a:cs typeface="Calibri" panose="020F0502020204030204" pitchFamily="34" charset="0"/>
            </a:endParaRPr>
          </a:p>
          <a:p>
            <a:endParaRPr lang="en-US" sz="400" dirty="0">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C694E81B-AE84-467F-AB41-2C869A0E1254}"/>
              </a:ext>
            </a:extLst>
          </p:cNvPr>
          <p:cNvSpPr txBox="1"/>
          <p:nvPr/>
        </p:nvSpPr>
        <p:spPr>
          <a:xfrm>
            <a:off x="354368" y="4991474"/>
            <a:ext cx="7732358" cy="1200329"/>
          </a:xfrm>
          <a:prstGeom prst="rect">
            <a:avLst/>
          </a:prstGeom>
          <a:solidFill>
            <a:srgbClr val="FFCCFF"/>
          </a:solidFill>
        </p:spPr>
        <p:txBody>
          <a:bodyPr wrap="square" rtlCol="0">
            <a:spAutoFit/>
          </a:bodyPr>
          <a:lstStyle/>
          <a:p>
            <a:pPr algn="ctr"/>
            <a:r>
              <a:rPr lang="en-US" sz="2400" dirty="0">
                <a:latin typeface="Calibri" panose="020F0502020204030204" pitchFamily="34" charset="0"/>
                <a:cs typeface="Calibri" panose="020F0502020204030204" pitchFamily="34" charset="0"/>
              </a:rPr>
              <a:t>When any of the </a:t>
            </a:r>
            <a:r>
              <a:rPr lang="en-US" sz="2400" b="1" dirty="0">
                <a:latin typeface="Calibri" panose="020F0502020204030204" pitchFamily="34" charset="0"/>
                <a:cs typeface="Calibri" panose="020F0502020204030204" pitchFamily="34" charset="0"/>
              </a:rPr>
              <a:t>failure criteria </a:t>
            </a:r>
            <a:r>
              <a:rPr lang="en-US" sz="2400" dirty="0">
                <a:latin typeface="Calibri" panose="020F0502020204030204" pitchFamily="34" charset="0"/>
                <a:cs typeface="Calibri" panose="020F0502020204030204" pitchFamily="34" charset="0"/>
              </a:rPr>
              <a:t>are reached for all integration points within an element, “failed” elements are </a:t>
            </a:r>
            <a:r>
              <a:rPr lang="en-US" sz="2400" b="1" dirty="0">
                <a:latin typeface="Calibri" panose="020F0502020204030204" pitchFamily="34" charset="0"/>
                <a:cs typeface="Calibri" panose="020F0502020204030204" pitchFamily="34" charset="0"/>
              </a:rPr>
              <a:t>removed</a:t>
            </a:r>
            <a:r>
              <a:rPr lang="en-US" sz="2400" dirty="0">
                <a:latin typeface="Calibri" panose="020F0502020204030204" pitchFamily="34" charset="0"/>
                <a:cs typeface="Calibri" panose="020F0502020204030204" pitchFamily="34" charset="0"/>
              </a:rPr>
              <a:t> from mesh.</a:t>
            </a:r>
          </a:p>
        </p:txBody>
      </p:sp>
      <p:sp>
        <p:nvSpPr>
          <p:cNvPr id="10" name="Rectangle 9">
            <a:extLst>
              <a:ext uri="{FF2B5EF4-FFF2-40B4-BE49-F238E27FC236}">
                <a16:creationId xmlns:a16="http://schemas.microsoft.com/office/drawing/2014/main" id="{43C17CD2-C5F1-4B99-AC77-F0473F0F0327}"/>
              </a:ext>
            </a:extLst>
          </p:cNvPr>
          <p:cNvSpPr/>
          <p:nvPr/>
        </p:nvSpPr>
        <p:spPr>
          <a:xfrm>
            <a:off x="59163" y="3076919"/>
            <a:ext cx="5315920" cy="1446550"/>
          </a:xfrm>
          <a:prstGeom prst="rect">
            <a:avLst/>
          </a:prstGeom>
        </p:spPr>
        <p:txBody>
          <a:bodyPr wrap="square">
            <a:spAutoFit/>
          </a:bodyPr>
          <a:lstStyle/>
          <a:p>
            <a:pPr marL="285750" indent="-285750">
              <a:buFont typeface="Arial" panose="020B0604020202020204" pitchFamily="34" charset="0"/>
              <a:buChar char="•"/>
            </a:pPr>
            <a:r>
              <a:rPr lang="en-US" sz="2200" b="1" u="sng" dirty="0">
                <a:solidFill>
                  <a:srgbClr val="0070C0"/>
                </a:solidFill>
                <a:latin typeface="Calibri" panose="020F0502020204030204" pitchFamily="34" charset="0"/>
                <a:cs typeface="Calibri" panose="020F0502020204030204" pitchFamily="34" charset="0"/>
              </a:rPr>
              <a:t>Kinematic criterion</a:t>
            </a:r>
            <a:r>
              <a:rPr lang="en-US" sz="2200" b="1" dirty="0">
                <a:solidFill>
                  <a:srgbClr val="0070C0"/>
                </a:solidFill>
                <a:latin typeface="Calibri" panose="020F0502020204030204" pitchFamily="34" charset="0"/>
                <a:cs typeface="Calibri" panose="020F0502020204030204" pitchFamily="34" charset="0"/>
              </a:rPr>
              <a:t>: </a:t>
            </a:r>
            <a:r>
              <a:rPr lang="en-US" sz="2200" dirty="0">
                <a:latin typeface="Calibri" panose="020F0502020204030204" pitchFamily="34" charset="0"/>
                <a:cs typeface="Calibri" panose="020F0502020204030204" pitchFamily="34" charset="0"/>
              </a:rPr>
              <a:t>when material has tilted excessively, or exceeded a maximum physical displacement, it is assumed to have fallen as part of block erosion.</a:t>
            </a:r>
          </a:p>
        </p:txBody>
      </p:sp>
      <p:sp>
        <p:nvSpPr>
          <p:cNvPr id="7" name="Rectangle 6">
            <a:extLst>
              <a:ext uri="{FF2B5EF4-FFF2-40B4-BE49-F238E27FC236}">
                <a16:creationId xmlns:a16="http://schemas.microsoft.com/office/drawing/2014/main" id="{1659A42A-9065-3673-1765-27963361CDBE}"/>
              </a:ext>
            </a:extLst>
          </p:cNvPr>
          <p:cNvSpPr/>
          <p:nvPr/>
        </p:nvSpPr>
        <p:spPr>
          <a:xfrm>
            <a:off x="63810" y="1986910"/>
            <a:ext cx="8313335" cy="892552"/>
          </a:xfrm>
          <a:prstGeom prst="rect">
            <a:avLst/>
          </a:prstGeom>
        </p:spPr>
        <p:txBody>
          <a:bodyPr wrap="square">
            <a:spAutoFit/>
          </a:bodyPr>
          <a:lstStyle/>
          <a:p>
            <a:pPr marL="285750" indent="-285750">
              <a:buFont typeface="Arial" panose="020B0604020202020204" pitchFamily="34" charset="0"/>
              <a:buChar char="•"/>
            </a:pPr>
            <a:r>
              <a:rPr lang="en-US" sz="2200" b="1" u="sng" dirty="0">
                <a:solidFill>
                  <a:srgbClr val="0070C0"/>
                </a:solidFill>
                <a:latin typeface="Calibri" panose="020F0502020204030204" pitchFamily="34" charset="0"/>
                <a:cs typeface="Calibri" panose="020F0502020204030204" pitchFamily="34" charset="0"/>
              </a:rPr>
              <a:t>Strain criterion</a:t>
            </a:r>
            <a:r>
              <a:rPr lang="en-US" sz="2200" b="1" dirty="0">
                <a:solidFill>
                  <a:srgbClr val="0070C0"/>
                </a:solidFill>
                <a:latin typeface="Calibri" panose="020F0502020204030204" pitchFamily="34" charset="0"/>
                <a:cs typeface="Calibri" panose="020F0502020204030204" pitchFamily="34" charset="0"/>
              </a:rPr>
              <a:t>: </a:t>
            </a:r>
            <a:r>
              <a:rPr lang="en-US" sz="2200" dirty="0">
                <a:latin typeface="Calibri" panose="020F0502020204030204" pitchFamily="34" charset="0"/>
                <a:cs typeface="Calibri" panose="020F0502020204030204" pitchFamily="34" charset="0"/>
              </a:rPr>
              <a:t>when material reaches a critical strain limit defined as a function of peat content (distortion). </a:t>
            </a:r>
          </a:p>
          <a:p>
            <a:endParaRPr lang="en-US" sz="400" dirty="0">
              <a:latin typeface="Calibri" panose="020F0502020204030204" pitchFamily="34" charset="0"/>
              <a:cs typeface="Calibri" panose="020F0502020204030204" pitchFamily="34" charset="0"/>
            </a:endParaRPr>
          </a:p>
          <a:p>
            <a:endParaRPr lang="en-US" sz="400" dirty="0">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903FE635-E148-9305-E0EE-10136590090F}"/>
              </a:ext>
            </a:extLst>
          </p:cNvPr>
          <p:cNvPicPr>
            <a:picLocks noChangeAspect="1"/>
          </p:cNvPicPr>
          <p:nvPr/>
        </p:nvPicPr>
        <p:blipFill rotWithShape="1">
          <a:blip r:embed="rId3"/>
          <a:srcRect r="15433"/>
          <a:stretch/>
        </p:blipFill>
        <p:spPr>
          <a:xfrm>
            <a:off x="9050892" y="979723"/>
            <a:ext cx="3141108" cy="1737360"/>
          </a:xfrm>
          <a:prstGeom prst="rect">
            <a:avLst/>
          </a:prstGeom>
        </p:spPr>
      </p:pic>
      <p:pic>
        <p:nvPicPr>
          <p:cNvPr id="12" name="Picture 11">
            <a:extLst>
              <a:ext uri="{FF2B5EF4-FFF2-40B4-BE49-F238E27FC236}">
                <a16:creationId xmlns:a16="http://schemas.microsoft.com/office/drawing/2014/main" id="{05194F2E-A0CF-53D5-43EA-AC73B51384AC}"/>
              </a:ext>
            </a:extLst>
          </p:cNvPr>
          <p:cNvPicPr>
            <a:picLocks noChangeAspect="1"/>
          </p:cNvPicPr>
          <p:nvPr/>
        </p:nvPicPr>
        <p:blipFill rotWithShape="1">
          <a:blip r:embed="rId4"/>
          <a:srcRect r="15433"/>
          <a:stretch/>
        </p:blipFill>
        <p:spPr>
          <a:xfrm>
            <a:off x="9050892" y="2717083"/>
            <a:ext cx="3141108" cy="1737360"/>
          </a:xfrm>
          <a:prstGeom prst="rect">
            <a:avLst/>
          </a:prstGeom>
        </p:spPr>
      </p:pic>
      <p:pic>
        <p:nvPicPr>
          <p:cNvPr id="14" name="Picture 13">
            <a:extLst>
              <a:ext uri="{FF2B5EF4-FFF2-40B4-BE49-F238E27FC236}">
                <a16:creationId xmlns:a16="http://schemas.microsoft.com/office/drawing/2014/main" id="{268967E7-FFCA-77C0-C408-D6CC03D6400C}"/>
              </a:ext>
            </a:extLst>
          </p:cNvPr>
          <p:cNvPicPr>
            <a:picLocks noChangeAspect="1"/>
          </p:cNvPicPr>
          <p:nvPr/>
        </p:nvPicPr>
        <p:blipFill rotWithShape="1">
          <a:blip r:embed="rId5"/>
          <a:srcRect r="15433"/>
          <a:stretch/>
        </p:blipFill>
        <p:spPr>
          <a:xfrm>
            <a:off x="9050892" y="4454443"/>
            <a:ext cx="3141108" cy="1737360"/>
          </a:xfrm>
          <a:prstGeom prst="rect">
            <a:avLst/>
          </a:prstGeom>
        </p:spPr>
      </p:pic>
      <p:sp>
        <p:nvSpPr>
          <p:cNvPr id="15" name="Arc 14">
            <a:extLst>
              <a:ext uri="{FF2B5EF4-FFF2-40B4-BE49-F238E27FC236}">
                <a16:creationId xmlns:a16="http://schemas.microsoft.com/office/drawing/2014/main" id="{FAC20A2D-A8B5-9F7C-20BA-9EB64B2C6687}"/>
              </a:ext>
            </a:extLst>
          </p:cNvPr>
          <p:cNvSpPr/>
          <p:nvPr/>
        </p:nvSpPr>
        <p:spPr>
          <a:xfrm rot="13575283">
            <a:off x="8816875" y="1888595"/>
            <a:ext cx="1554480" cy="1554480"/>
          </a:xfrm>
          <a:prstGeom prst="arc">
            <a:avLst>
              <a:gd name="adj1" fmla="val 15413139"/>
              <a:gd name="adj2" fmla="val 0"/>
            </a:avLst>
          </a:prstGeom>
          <a:ln>
            <a:headEnd type="arrow"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Arc 15">
            <a:extLst>
              <a:ext uri="{FF2B5EF4-FFF2-40B4-BE49-F238E27FC236}">
                <a16:creationId xmlns:a16="http://schemas.microsoft.com/office/drawing/2014/main" id="{F8A44128-D38D-4F9F-0C3B-AEF9866E6F75}"/>
              </a:ext>
            </a:extLst>
          </p:cNvPr>
          <p:cNvSpPr/>
          <p:nvPr/>
        </p:nvSpPr>
        <p:spPr>
          <a:xfrm rot="13575283">
            <a:off x="8816875" y="3635015"/>
            <a:ext cx="1554480" cy="1554480"/>
          </a:xfrm>
          <a:prstGeom prst="arc">
            <a:avLst>
              <a:gd name="adj1" fmla="val 15413139"/>
              <a:gd name="adj2" fmla="val 0"/>
            </a:avLst>
          </a:prstGeom>
          <a:ln>
            <a:headEnd type="arrow"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21" name="Group 20">
            <a:extLst>
              <a:ext uri="{FF2B5EF4-FFF2-40B4-BE49-F238E27FC236}">
                <a16:creationId xmlns:a16="http://schemas.microsoft.com/office/drawing/2014/main" id="{CBC15F14-410B-4950-A4B0-02EE2DBA4949}"/>
              </a:ext>
            </a:extLst>
          </p:cNvPr>
          <p:cNvGrpSpPr/>
          <p:nvPr/>
        </p:nvGrpSpPr>
        <p:grpSpPr>
          <a:xfrm>
            <a:off x="5694727" y="2847694"/>
            <a:ext cx="2800468" cy="1905000"/>
            <a:chOff x="5493133" y="2836734"/>
            <a:chExt cx="2800468" cy="1905000"/>
          </a:xfrm>
        </p:grpSpPr>
        <p:pic>
          <p:nvPicPr>
            <p:cNvPr id="7170" name="Picture 2" descr="Finite element computation of discrete configurational forces in crystal  plasticity - ScienceDirect">
              <a:extLst>
                <a:ext uri="{FF2B5EF4-FFF2-40B4-BE49-F238E27FC236}">
                  <a16:creationId xmlns:a16="http://schemas.microsoft.com/office/drawing/2014/main" id="{70F5AB1C-2DEC-4BC4-1550-960E8A2F96C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46904"/>
            <a:stretch/>
          </p:blipFill>
          <p:spPr bwMode="auto">
            <a:xfrm>
              <a:off x="5493133" y="2836734"/>
              <a:ext cx="1901580" cy="19050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C32E8A87-4FBB-7B43-8FBB-D695D5538EA1}"/>
                </a:ext>
              </a:extLst>
            </p:cNvPr>
            <p:cNvSpPr txBox="1"/>
            <p:nvPr/>
          </p:nvSpPr>
          <p:spPr>
            <a:xfrm>
              <a:off x="7394713" y="2985424"/>
              <a:ext cx="772969" cy="461665"/>
            </a:xfrm>
            <a:prstGeom prst="rect">
              <a:avLst/>
            </a:prstGeom>
            <a:noFill/>
          </p:spPr>
          <p:txBody>
            <a:bodyPr wrap="none" rtlCol="0">
              <a:spAutoFit/>
            </a:bodyPr>
            <a:lstStyle/>
            <a:p>
              <a:r>
                <a:rPr lang="en-US" sz="1200" dirty="0"/>
                <a:t>element </a:t>
              </a:r>
            </a:p>
            <a:p>
              <a:r>
                <a:rPr lang="en-US" sz="1200" dirty="0"/>
                <a:t>nodes</a:t>
              </a:r>
            </a:p>
          </p:txBody>
        </p:sp>
        <p:sp>
          <p:nvSpPr>
            <p:cNvPr id="18" name="TextBox 17">
              <a:extLst>
                <a:ext uri="{FF2B5EF4-FFF2-40B4-BE49-F238E27FC236}">
                  <a16:creationId xmlns:a16="http://schemas.microsoft.com/office/drawing/2014/main" id="{21FF111B-8FE9-7367-829D-BB2819CC8729}"/>
                </a:ext>
              </a:extLst>
            </p:cNvPr>
            <p:cNvSpPr txBox="1"/>
            <p:nvPr/>
          </p:nvSpPr>
          <p:spPr>
            <a:xfrm>
              <a:off x="7384378" y="3585596"/>
              <a:ext cx="909223" cy="646331"/>
            </a:xfrm>
            <a:prstGeom prst="rect">
              <a:avLst/>
            </a:prstGeom>
            <a:noFill/>
          </p:spPr>
          <p:txBody>
            <a:bodyPr wrap="none" rtlCol="0">
              <a:spAutoFit/>
            </a:bodyPr>
            <a:lstStyle/>
            <a:p>
              <a:r>
                <a:rPr lang="en-US" sz="1200" dirty="0"/>
                <a:t>element </a:t>
              </a:r>
            </a:p>
            <a:p>
              <a:r>
                <a:rPr lang="en-US" sz="1200" dirty="0"/>
                <a:t>integration</a:t>
              </a:r>
            </a:p>
            <a:p>
              <a:r>
                <a:rPr lang="en-US" sz="1200" dirty="0"/>
                <a:t>points</a:t>
              </a:r>
            </a:p>
          </p:txBody>
        </p:sp>
      </p:grpSp>
      <p:sp>
        <p:nvSpPr>
          <p:cNvPr id="4" name="Slide Number Placeholder 3">
            <a:extLst>
              <a:ext uri="{FF2B5EF4-FFF2-40B4-BE49-F238E27FC236}">
                <a16:creationId xmlns:a16="http://schemas.microsoft.com/office/drawing/2014/main" id="{828D6ADF-025D-21AE-C1A8-A9770640B80E}"/>
              </a:ext>
            </a:extLst>
          </p:cNvPr>
          <p:cNvSpPr>
            <a:spLocks noGrp="1"/>
          </p:cNvSpPr>
          <p:nvPr>
            <p:ph type="sldNum" sz="quarter" idx="12"/>
          </p:nvPr>
        </p:nvSpPr>
        <p:spPr>
          <a:xfrm>
            <a:off x="11176000" y="6547487"/>
            <a:ext cx="812800" cy="374650"/>
          </a:xfrm>
        </p:spPr>
        <p:txBody>
          <a:bodyPr/>
          <a:lstStyle/>
          <a:p>
            <a:fld id="{A5E55A7B-7854-E145-92D9-B491DF4BAE2D}" type="slidenum">
              <a:rPr lang="en-US" smtClean="0">
                <a:solidFill>
                  <a:schemeClr val="bg1"/>
                </a:solidFill>
              </a:rPr>
              <a:pPr/>
              <a:t>16</a:t>
            </a:fld>
            <a:endParaRPr lang="en-US" dirty="0">
              <a:solidFill>
                <a:schemeClr val="bg1"/>
              </a:solidFill>
            </a:endParaRPr>
          </a:p>
        </p:txBody>
      </p:sp>
    </p:spTree>
    <p:extLst>
      <p:ext uri="{BB962C8B-B14F-4D97-AF65-F5344CB8AC3E}">
        <p14:creationId xmlns:p14="http://schemas.microsoft.com/office/powerpoint/2010/main" val="3146777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4453B5D-91B5-4754-87B7-7AFEE81B0CC8}"/>
              </a:ext>
            </a:extLst>
          </p:cNvPr>
          <p:cNvPicPr>
            <a:picLocks noChangeAspect="1"/>
          </p:cNvPicPr>
          <p:nvPr/>
        </p:nvPicPr>
        <p:blipFill>
          <a:blip r:embed="rId3"/>
          <a:stretch>
            <a:fillRect/>
          </a:stretch>
        </p:blipFill>
        <p:spPr>
          <a:xfrm>
            <a:off x="4933189" y="1041881"/>
            <a:ext cx="812295" cy="1165709"/>
          </a:xfrm>
          <a:prstGeom prst="rect">
            <a:avLst/>
          </a:prstGeom>
        </p:spPr>
      </p:pic>
      <p:sp>
        <p:nvSpPr>
          <p:cNvPr id="2" name="Title 1">
            <a:extLst>
              <a:ext uri="{FF2B5EF4-FFF2-40B4-BE49-F238E27FC236}">
                <a16:creationId xmlns:a16="http://schemas.microsoft.com/office/drawing/2014/main" id="{A0E6E190-C651-489A-8AD9-D8654A8EC8E5}"/>
              </a:ext>
            </a:extLst>
          </p:cNvPr>
          <p:cNvSpPr>
            <a:spLocks noGrp="1"/>
          </p:cNvSpPr>
          <p:nvPr>
            <p:ph type="title"/>
          </p:nvPr>
        </p:nvSpPr>
        <p:spPr>
          <a:xfrm>
            <a:off x="72131" y="73905"/>
            <a:ext cx="9630006" cy="991675"/>
          </a:xfrm>
        </p:spPr>
        <p:txBody>
          <a:bodyPr/>
          <a:lstStyle/>
          <a:p>
            <a:r>
              <a:rPr lang="en-US" dirty="0"/>
              <a:t>Coupled thermo-mechanical formulation</a:t>
            </a:r>
          </a:p>
        </p:txBody>
      </p:sp>
      <p:sp>
        <p:nvSpPr>
          <p:cNvPr id="39" name="Rectangle 38">
            <a:extLst>
              <a:ext uri="{FF2B5EF4-FFF2-40B4-BE49-F238E27FC236}">
                <a16:creationId xmlns:a16="http://schemas.microsoft.com/office/drawing/2014/main" id="{8F2290AB-7679-465E-80E5-2661DC615243}"/>
              </a:ext>
            </a:extLst>
          </p:cNvPr>
          <p:cNvSpPr/>
          <p:nvPr/>
        </p:nvSpPr>
        <p:spPr>
          <a:xfrm>
            <a:off x="72131" y="891065"/>
            <a:ext cx="4827410" cy="4154984"/>
          </a:xfrm>
          <a:prstGeom prst="rect">
            <a:avLst/>
          </a:prstGeom>
          <a:ln>
            <a:solidFill>
              <a:schemeClr val="bg1"/>
            </a:solidFill>
          </a:ln>
        </p:spPr>
        <p:txBody>
          <a:bodyPr wrap="square">
            <a:spAutoFit/>
          </a:bodyPr>
          <a:lstStyle/>
          <a:p>
            <a:r>
              <a:rPr lang="en-US" sz="2400" b="1" i="1" dirty="0">
                <a:solidFill>
                  <a:srgbClr val="0070C0"/>
                </a:solidFill>
                <a:latin typeface="Calibri" panose="020F0502020204030204" pitchFamily="34" charset="0"/>
                <a:cs typeface="Calibri" panose="020F0502020204030204" pitchFamily="34" charset="0"/>
              </a:rPr>
              <a:t>Potential key advantages:</a:t>
            </a:r>
          </a:p>
          <a:p>
            <a:endParaRPr lang="en-US" sz="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200" dirty="0">
                <a:latin typeface="Calibri" panose="020F0502020204030204" pitchFamily="34" charset="0"/>
                <a:cs typeface="Calibri" panose="020F0502020204030204" pitchFamily="34" charset="0"/>
              </a:rPr>
              <a:t>Failure modes develop from </a:t>
            </a:r>
            <a:r>
              <a:rPr lang="en-US" sz="2200" b="1" dirty="0">
                <a:latin typeface="Calibri" panose="020F0502020204030204" pitchFamily="34" charset="0"/>
                <a:cs typeface="Calibri" panose="020F0502020204030204" pitchFamily="34" charset="0"/>
              </a:rPr>
              <a:t>constitutive relationships </a:t>
            </a:r>
            <a:r>
              <a:rPr lang="en-US" sz="2200" dirty="0">
                <a:latin typeface="Calibri" panose="020F0502020204030204" pitchFamily="34" charset="0"/>
                <a:cs typeface="Calibri" panose="020F0502020204030204" pitchFamily="34" charset="0"/>
              </a:rPr>
              <a:t>in FEM model (no empirical relationships!)</a:t>
            </a:r>
          </a:p>
          <a:p>
            <a:pPr marL="342900"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200" dirty="0">
                <a:latin typeface="Calibri" panose="020F0502020204030204" pitchFamily="34" charset="0"/>
                <a:cs typeface="Calibri" panose="020F0502020204030204" pitchFamily="34" charset="0"/>
              </a:rPr>
              <a:t>3D unsteady heat flow can include </a:t>
            </a:r>
            <a:r>
              <a:rPr lang="en-US" sz="2200" b="1" dirty="0">
                <a:latin typeface="Calibri" panose="020F0502020204030204" pitchFamily="34" charset="0"/>
                <a:cs typeface="Calibri" panose="020F0502020204030204" pitchFamily="34" charset="0"/>
              </a:rPr>
              <a:t>chemistry</a:t>
            </a:r>
          </a:p>
          <a:p>
            <a:pPr marL="342900"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200" dirty="0">
                <a:latin typeface="Calibri" panose="020F0502020204030204" pitchFamily="34" charset="0"/>
                <a:cs typeface="Calibri" panose="020F0502020204030204" pitchFamily="34" charset="0"/>
              </a:rPr>
              <a:t>Thermal and mechanical problems can be advanced using </a:t>
            </a:r>
            <a:r>
              <a:rPr lang="en-US" sz="2200" b="1" dirty="0">
                <a:latin typeface="Calibri" panose="020F0502020204030204" pitchFamily="34" charset="0"/>
                <a:cs typeface="Calibri" panose="020F0502020204030204" pitchFamily="34" charset="0"/>
              </a:rPr>
              <a:t>different time-steppers </a:t>
            </a:r>
            <a:r>
              <a:rPr lang="en-US" sz="2200" dirty="0">
                <a:latin typeface="Calibri" panose="020F0502020204030204" pitchFamily="34" charset="0"/>
                <a:cs typeface="Calibri" panose="020F0502020204030204" pitchFamily="34" charset="0"/>
              </a:rPr>
              <a:t>(e.g., implicit-explicit coupling)</a:t>
            </a:r>
          </a:p>
          <a:p>
            <a:pPr marL="342900"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endParaRPr lang="en-US" sz="2200" dirty="0">
              <a:latin typeface="Calibri" panose="020F0502020204030204" pitchFamily="34" charset="0"/>
              <a:cs typeface="Calibri" panose="020F0502020204030204" pitchFamily="34" charset="0"/>
            </a:endParaRPr>
          </a:p>
        </p:txBody>
      </p:sp>
      <p:grpSp>
        <p:nvGrpSpPr>
          <p:cNvPr id="10" name="Group 9">
            <a:extLst>
              <a:ext uri="{FF2B5EF4-FFF2-40B4-BE49-F238E27FC236}">
                <a16:creationId xmlns:a16="http://schemas.microsoft.com/office/drawing/2014/main" id="{B5D984F6-3BC4-48BC-B378-25AE35C413BC}"/>
              </a:ext>
            </a:extLst>
          </p:cNvPr>
          <p:cNvGrpSpPr/>
          <p:nvPr/>
        </p:nvGrpSpPr>
        <p:grpSpPr>
          <a:xfrm>
            <a:off x="5247014" y="1065580"/>
            <a:ext cx="6497093" cy="5178799"/>
            <a:chOff x="5517947" y="1087044"/>
            <a:chExt cx="6497093" cy="5178799"/>
          </a:xfrm>
        </p:grpSpPr>
        <p:grpSp>
          <p:nvGrpSpPr>
            <p:cNvPr id="41" name="Group 40">
              <a:extLst>
                <a:ext uri="{FF2B5EF4-FFF2-40B4-BE49-F238E27FC236}">
                  <a16:creationId xmlns:a16="http://schemas.microsoft.com/office/drawing/2014/main" id="{3119739A-958A-416E-AEBC-3E7CFB3ACF6A}"/>
                </a:ext>
              </a:extLst>
            </p:cNvPr>
            <p:cNvGrpSpPr/>
            <p:nvPr/>
          </p:nvGrpSpPr>
          <p:grpSpPr>
            <a:xfrm>
              <a:off x="5517947" y="1087044"/>
              <a:ext cx="6497093" cy="5178799"/>
              <a:chOff x="363705" y="1270846"/>
              <a:chExt cx="6497093" cy="5178799"/>
            </a:xfrm>
          </p:grpSpPr>
          <p:sp>
            <p:nvSpPr>
              <p:cNvPr id="7" name="TextBox 6">
                <a:extLst>
                  <a:ext uri="{FF2B5EF4-FFF2-40B4-BE49-F238E27FC236}">
                    <a16:creationId xmlns:a16="http://schemas.microsoft.com/office/drawing/2014/main" id="{9C2C9B9F-9EB6-486F-8D8A-A760508C5B57}"/>
                  </a:ext>
                </a:extLst>
              </p:cNvPr>
              <p:cNvSpPr txBox="1"/>
              <p:nvPr/>
            </p:nvSpPr>
            <p:spPr>
              <a:xfrm>
                <a:off x="1087491" y="1270846"/>
                <a:ext cx="5049520" cy="1538883"/>
              </a:xfrm>
              <a:prstGeom prst="rect">
                <a:avLst/>
              </a:prstGeom>
              <a:solidFill>
                <a:srgbClr val="FFFFCC"/>
              </a:solidFill>
            </p:spPr>
            <p:txBody>
              <a:bodyPr wrap="square" rtlCol="0">
                <a:spAutoFit/>
              </a:bodyPr>
              <a:lstStyle/>
              <a:p>
                <a:pPr algn="ctr"/>
                <a:r>
                  <a:rPr lang="en-US" sz="2400" b="1" i="1" dirty="0">
                    <a:latin typeface="Calibri" panose="020F0502020204030204" pitchFamily="34" charset="0"/>
                    <a:cs typeface="Calibri" panose="020F0502020204030204" pitchFamily="34" charset="0"/>
                  </a:rPr>
                  <a:t>Thermal:</a:t>
                </a:r>
              </a:p>
              <a:p>
                <a:pPr algn="ctr"/>
                <a:r>
                  <a:rPr lang="en-US" sz="2200" b="1" i="1" dirty="0">
                    <a:latin typeface="Calibri" panose="020F0502020204030204" pitchFamily="34" charset="0"/>
                    <a:cs typeface="Calibri" panose="020F0502020204030204" pitchFamily="34" charset="0"/>
                  </a:rPr>
                  <a:t>Inputs: </a:t>
                </a:r>
                <a:r>
                  <a:rPr lang="en-US" sz="2200" dirty="0">
                    <a:latin typeface="Calibri" panose="020F0502020204030204" pitchFamily="34" charset="0"/>
                    <a:cs typeface="Calibri" panose="020F0502020204030204" pitchFamily="34" charset="0"/>
                  </a:rPr>
                  <a:t>geometry, sediment type, </a:t>
                </a:r>
              </a:p>
              <a:p>
                <a:pPr algn="ctr"/>
                <a:r>
                  <a:rPr lang="en-US" sz="2200" dirty="0">
                    <a:latin typeface="Calibri" panose="020F0502020204030204" pitchFamily="34" charset="0"/>
                    <a:cs typeface="Calibri" panose="020F0502020204030204" pitchFamily="34" charset="0"/>
                  </a:rPr>
                  <a:t>porosity, salinity</a:t>
                </a:r>
              </a:p>
              <a:p>
                <a:pPr algn="ctr"/>
                <a:endParaRPr lang="en-US" sz="400" dirty="0">
                  <a:latin typeface="Calibri" panose="020F0502020204030204" pitchFamily="34" charset="0"/>
                  <a:cs typeface="Calibri" panose="020F0502020204030204" pitchFamily="34" charset="0"/>
                </a:endParaRPr>
              </a:p>
              <a:p>
                <a:pPr algn="ctr"/>
                <a:r>
                  <a:rPr lang="en-US" sz="2200" b="1" i="1" dirty="0">
                    <a:latin typeface="Calibri" panose="020F0502020204030204" pitchFamily="34" charset="0"/>
                    <a:cs typeface="Calibri" panose="020F0502020204030204" pitchFamily="34" charset="0"/>
                  </a:rPr>
                  <a:t>Outputs:</a:t>
                </a:r>
                <a:r>
                  <a:rPr lang="en-US" sz="2200" dirty="0">
                    <a:latin typeface="Calibri" panose="020F0502020204030204" pitchFamily="34" charset="0"/>
                    <a:cs typeface="Calibri" panose="020F0502020204030204" pitchFamily="34" charset="0"/>
                  </a:rPr>
                  <a:t> temperature field, ice saturation    </a:t>
                </a:r>
              </a:p>
            </p:txBody>
          </p:sp>
          <p:sp>
            <p:nvSpPr>
              <p:cNvPr id="13" name="TextBox 12">
                <a:extLst>
                  <a:ext uri="{FF2B5EF4-FFF2-40B4-BE49-F238E27FC236}">
                    <a16:creationId xmlns:a16="http://schemas.microsoft.com/office/drawing/2014/main" id="{A7EA498D-D3C3-4F0A-A472-C499546D2D8C}"/>
                  </a:ext>
                </a:extLst>
              </p:cNvPr>
              <p:cNvSpPr txBox="1"/>
              <p:nvPr/>
            </p:nvSpPr>
            <p:spPr>
              <a:xfrm>
                <a:off x="1132637" y="4572208"/>
                <a:ext cx="5181601" cy="1877437"/>
              </a:xfrm>
              <a:prstGeom prst="rect">
                <a:avLst/>
              </a:prstGeom>
              <a:solidFill>
                <a:srgbClr val="CCCCFF"/>
              </a:solidFill>
            </p:spPr>
            <p:txBody>
              <a:bodyPr wrap="square" rtlCol="0">
                <a:spAutoFit/>
              </a:bodyPr>
              <a:lstStyle/>
              <a:p>
                <a:pPr algn="ctr"/>
                <a:r>
                  <a:rPr lang="en-US" sz="2400" b="1" i="1" dirty="0">
                    <a:latin typeface="Calibri" panose="020F0502020204030204" pitchFamily="34" charset="0"/>
                    <a:cs typeface="Calibri" panose="020F0502020204030204" pitchFamily="34" charset="0"/>
                  </a:rPr>
                  <a:t>Mechanical:</a:t>
                </a:r>
              </a:p>
              <a:p>
                <a:pPr algn="ctr"/>
                <a:r>
                  <a:rPr lang="en-US" sz="2200" b="1" i="1" dirty="0">
                    <a:latin typeface="Calibri" panose="020F0502020204030204" pitchFamily="34" charset="0"/>
                    <a:cs typeface="Calibri" panose="020F0502020204030204" pitchFamily="34" charset="0"/>
                  </a:rPr>
                  <a:t>Inputs:</a:t>
                </a:r>
                <a:r>
                  <a:rPr lang="en-US" sz="2200" dirty="0">
                    <a:latin typeface="Calibri" panose="020F0502020204030204" pitchFamily="34" charset="0"/>
                    <a:cs typeface="Calibri" panose="020F0502020204030204" pitchFamily="34" charset="0"/>
                  </a:rPr>
                  <a:t> ice saturation, mechanical parameter relationships as function of sediment type and ice saturation </a:t>
                </a:r>
              </a:p>
              <a:p>
                <a:pPr algn="ctr"/>
                <a:endParaRPr lang="en-US" sz="400" dirty="0">
                  <a:latin typeface="Calibri" panose="020F0502020204030204" pitchFamily="34" charset="0"/>
                  <a:cs typeface="Calibri" panose="020F0502020204030204" pitchFamily="34" charset="0"/>
                </a:endParaRPr>
              </a:p>
              <a:p>
                <a:pPr algn="ctr"/>
                <a:r>
                  <a:rPr lang="en-US" sz="2200" b="1" i="1" dirty="0">
                    <a:latin typeface="Calibri" panose="020F0502020204030204" pitchFamily="34" charset="0"/>
                    <a:cs typeface="Calibri" panose="020F0502020204030204" pitchFamily="34" charset="0"/>
                  </a:rPr>
                  <a:t>Outputs:</a:t>
                </a:r>
                <a:r>
                  <a:rPr lang="en-US" sz="2200" dirty="0">
                    <a:latin typeface="Calibri" panose="020F0502020204030204" pitchFamily="34" charset="0"/>
                    <a:cs typeface="Calibri" panose="020F0502020204030204" pitchFamily="34" charset="0"/>
                  </a:rPr>
                  <a:t> displacements, eroded geometry </a:t>
                </a:r>
              </a:p>
            </p:txBody>
          </p:sp>
          <p:cxnSp>
            <p:nvCxnSpPr>
              <p:cNvPr id="24" name="Connector: Elbow 23">
                <a:extLst>
                  <a:ext uri="{FF2B5EF4-FFF2-40B4-BE49-F238E27FC236}">
                    <a16:creationId xmlns:a16="http://schemas.microsoft.com/office/drawing/2014/main" id="{E3F81493-2C25-4087-8E03-106A712726A9}"/>
                  </a:ext>
                </a:extLst>
              </p:cNvPr>
              <p:cNvCxnSpPr>
                <a:cxnSpLocks/>
                <a:stCxn id="13" idx="1"/>
                <a:endCxn id="7" idx="1"/>
              </p:cNvCxnSpPr>
              <p:nvPr/>
            </p:nvCxnSpPr>
            <p:spPr>
              <a:xfrm rot="10800000">
                <a:off x="1087491" y="2040289"/>
                <a:ext cx="45146" cy="3470639"/>
              </a:xfrm>
              <a:prstGeom prst="bentConnector3">
                <a:avLst>
                  <a:gd name="adj1" fmla="val 606357"/>
                </a:avLst>
              </a:prstGeom>
              <a:ln w="952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5" name="Connector: Elbow 34">
                <a:extLst>
                  <a:ext uri="{FF2B5EF4-FFF2-40B4-BE49-F238E27FC236}">
                    <a16:creationId xmlns:a16="http://schemas.microsoft.com/office/drawing/2014/main" id="{AB885F98-542C-4281-9E7E-A60E49F359CD}"/>
                  </a:ext>
                </a:extLst>
              </p:cNvPr>
              <p:cNvCxnSpPr>
                <a:cxnSpLocks/>
                <a:stCxn id="7" idx="3"/>
                <a:endCxn id="13" idx="3"/>
              </p:cNvCxnSpPr>
              <p:nvPr/>
            </p:nvCxnSpPr>
            <p:spPr>
              <a:xfrm>
                <a:off x="6137011" y="2040288"/>
                <a:ext cx="177227" cy="3470639"/>
              </a:xfrm>
              <a:prstGeom prst="bentConnector3">
                <a:avLst>
                  <a:gd name="adj1" fmla="val 228987"/>
                </a:avLst>
              </a:prstGeom>
              <a:ln w="952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641160F5-2449-419B-A963-C6C5C5D07C72}"/>
                  </a:ext>
                </a:extLst>
              </p:cNvPr>
              <p:cNvSpPr txBox="1"/>
              <p:nvPr/>
            </p:nvSpPr>
            <p:spPr>
              <a:xfrm rot="16200000">
                <a:off x="5350253" y="3255143"/>
                <a:ext cx="2651757" cy="369332"/>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Ice saturation</a:t>
                </a:r>
              </a:p>
            </p:txBody>
          </p:sp>
          <p:sp>
            <p:nvSpPr>
              <p:cNvPr id="38" name="TextBox 37">
                <a:extLst>
                  <a:ext uri="{FF2B5EF4-FFF2-40B4-BE49-F238E27FC236}">
                    <a16:creationId xmlns:a16="http://schemas.microsoft.com/office/drawing/2014/main" id="{6CBFA5AA-D41C-4799-95C7-E6DE462EBB36}"/>
                  </a:ext>
                </a:extLst>
              </p:cNvPr>
              <p:cNvSpPr txBox="1"/>
              <p:nvPr/>
            </p:nvSpPr>
            <p:spPr>
              <a:xfrm rot="16200000">
                <a:off x="-777508" y="3253233"/>
                <a:ext cx="2651757" cy="369332"/>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Eroded geometry</a:t>
                </a:r>
              </a:p>
            </p:txBody>
          </p:sp>
        </p:grpSp>
        <p:pic>
          <p:nvPicPr>
            <p:cNvPr id="17" name="Picture 16">
              <a:extLst>
                <a:ext uri="{FF2B5EF4-FFF2-40B4-BE49-F238E27FC236}">
                  <a16:creationId xmlns:a16="http://schemas.microsoft.com/office/drawing/2014/main" id="{37737272-6E02-4C06-8ACC-76C6CBBBCD3A}"/>
                </a:ext>
              </a:extLst>
            </p:cNvPr>
            <p:cNvPicPr>
              <a:picLocks noChangeAspect="1"/>
            </p:cNvPicPr>
            <p:nvPr/>
          </p:nvPicPr>
          <p:blipFill>
            <a:blip r:embed="rId4"/>
            <a:stretch>
              <a:fillRect/>
            </a:stretch>
          </p:blipFill>
          <p:spPr>
            <a:xfrm>
              <a:off x="6109672" y="2705341"/>
              <a:ext cx="2884446" cy="1569661"/>
            </a:xfrm>
            <a:prstGeom prst="rect">
              <a:avLst/>
            </a:prstGeom>
          </p:spPr>
        </p:pic>
      </p:grpSp>
      <p:pic>
        <p:nvPicPr>
          <p:cNvPr id="26" name="Picture 25">
            <a:extLst>
              <a:ext uri="{FF2B5EF4-FFF2-40B4-BE49-F238E27FC236}">
                <a16:creationId xmlns:a16="http://schemas.microsoft.com/office/drawing/2014/main" id="{F7E5CA29-493C-4D5F-A762-6E4401388217}"/>
              </a:ext>
            </a:extLst>
          </p:cNvPr>
          <p:cNvPicPr>
            <a:picLocks noChangeAspect="1"/>
          </p:cNvPicPr>
          <p:nvPr/>
        </p:nvPicPr>
        <p:blipFill>
          <a:blip r:embed="rId5"/>
          <a:stretch>
            <a:fillRect/>
          </a:stretch>
        </p:blipFill>
        <p:spPr>
          <a:xfrm>
            <a:off x="11242694" y="5539051"/>
            <a:ext cx="745720" cy="1043674"/>
          </a:xfrm>
          <a:prstGeom prst="rect">
            <a:avLst/>
          </a:prstGeom>
        </p:spPr>
      </p:pic>
      <p:sp>
        <p:nvSpPr>
          <p:cNvPr id="3" name="TextBox 2">
            <a:extLst>
              <a:ext uri="{FF2B5EF4-FFF2-40B4-BE49-F238E27FC236}">
                <a16:creationId xmlns:a16="http://schemas.microsoft.com/office/drawing/2014/main" id="{27E9B573-E1C8-47F7-B383-CD18CC114ABF}"/>
              </a:ext>
            </a:extLst>
          </p:cNvPr>
          <p:cNvSpPr txBox="1"/>
          <p:nvPr/>
        </p:nvSpPr>
        <p:spPr>
          <a:xfrm>
            <a:off x="477906" y="5137358"/>
            <a:ext cx="4295836" cy="1107996"/>
          </a:xfrm>
          <a:prstGeom prst="rect">
            <a:avLst/>
          </a:prstGeom>
          <a:solidFill>
            <a:srgbClr val="CCFFFF"/>
          </a:solidFill>
        </p:spPr>
        <p:txBody>
          <a:bodyPr wrap="square" rtlCol="0">
            <a:spAutoFit/>
          </a:bodyPr>
          <a:lstStyle/>
          <a:p>
            <a:pPr algn="ctr"/>
            <a:r>
              <a:rPr lang="en-US" sz="2200" b="1" i="1" dirty="0">
                <a:latin typeface="Calibri" panose="020F0502020204030204" pitchFamily="34" charset="0"/>
                <a:cs typeface="Calibri" panose="020F0502020204030204" pitchFamily="34" charset="0"/>
              </a:rPr>
              <a:t>Unique characteristic of coupled model</a:t>
            </a:r>
            <a:r>
              <a:rPr lang="en-US" sz="2200" dirty="0">
                <a:latin typeface="Calibri" panose="020F0502020204030204" pitchFamily="34" charset="0"/>
                <a:cs typeface="Calibri" panose="020F0502020204030204" pitchFamily="34" charset="0"/>
              </a:rPr>
              <a:t>: coupling happens at the  level of material model</a:t>
            </a:r>
          </a:p>
        </p:txBody>
      </p:sp>
      <p:sp>
        <p:nvSpPr>
          <p:cNvPr id="4" name="Rectangle 3">
            <a:extLst>
              <a:ext uri="{FF2B5EF4-FFF2-40B4-BE49-F238E27FC236}">
                <a16:creationId xmlns:a16="http://schemas.microsoft.com/office/drawing/2014/main" id="{46BC800B-C27C-4C26-BE95-67A47FF72D31}"/>
              </a:ext>
            </a:extLst>
          </p:cNvPr>
          <p:cNvSpPr/>
          <p:nvPr/>
        </p:nvSpPr>
        <p:spPr>
          <a:xfrm>
            <a:off x="72131" y="4595340"/>
            <a:ext cx="5544215" cy="430887"/>
          </a:xfrm>
          <a:prstGeom prst="rect">
            <a:avLst/>
          </a:prstGeom>
        </p:spPr>
        <p:txBody>
          <a:bodyPr wrap="square">
            <a:spAutoFit/>
          </a:bodyPr>
          <a:lstStyle/>
          <a:p>
            <a:pPr marL="342900" indent="-342900">
              <a:buFont typeface="Arial" panose="020B0604020202020204" pitchFamily="34" charset="0"/>
              <a:buChar char="•"/>
            </a:pPr>
            <a:r>
              <a:rPr lang="en-US" sz="2200" b="1" dirty="0">
                <a:latin typeface="Calibri" panose="020F0502020204030204" pitchFamily="34" charset="0"/>
                <a:cs typeface="Calibri" panose="020F0502020204030204" pitchFamily="34" charset="0"/>
              </a:rPr>
              <a:t>Coupled </a:t>
            </a:r>
            <a:r>
              <a:rPr lang="en-US" sz="2200" dirty="0">
                <a:latin typeface="Calibri" panose="020F0502020204030204" pitchFamily="34" charset="0"/>
                <a:cs typeface="Calibri" panose="020F0502020204030204" pitchFamily="34" charset="0"/>
              </a:rPr>
              <a:t>mechanical + thermal states</a:t>
            </a:r>
          </a:p>
        </p:txBody>
      </p:sp>
      <p:pic>
        <p:nvPicPr>
          <p:cNvPr id="6" name="Picture 5">
            <a:extLst>
              <a:ext uri="{FF2B5EF4-FFF2-40B4-BE49-F238E27FC236}">
                <a16:creationId xmlns:a16="http://schemas.microsoft.com/office/drawing/2014/main" id="{1B8E0D78-AB2F-85F8-B550-DE829F0FFE0A}"/>
              </a:ext>
            </a:extLst>
          </p:cNvPr>
          <p:cNvPicPr>
            <a:picLocks noChangeAspect="1"/>
          </p:cNvPicPr>
          <p:nvPr/>
        </p:nvPicPr>
        <p:blipFill>
          <a:blip r:embed="rId6"/>
          <a:stretch>
            <a:fillRect/>
          </a:stretch>
        </p:blipFill>
        <p:spPr>
          <a:xfrm>
            <a:off x="8855245" y="3027399"/>
            <a:ext cx="2331391" cy="879543"/>
          </a:xfrm>
          <a:prstGeom prst="rect">
            <a:avLst/>
          </a:prstGeom>
        </p:spPr>
      </p:pic>
      <p:sp>
        <p:nvSpPr>
          <p:cNvPr id="5" name="Slide Number Placeholder 3">
            <a:extLst>
              <a:ext uri="{FF2B5EF4-FFF2-40B4-BE49-F238E27FC236}">
                <a16:creationId xmlns:a16="http://schemas.microsoft.com/office/drawing/2014/main" id="{80BEE7D7-00CA-6F1F-228A-715947F364AA}"/>
              </a:ext>
            </a:extLst>
          </p:cNvPr>
          <p:cNvSpPr>
            <a:spLocks noGrp="1"/>
          </p:cNvSpPr>
          <p:nvPr>
            <p:ph type="sldNum" sz="quarter" idx="12"/>
          </p:nvPr>
        </p:nvSpPr>
        <p:spPr>
          <a:xfrm>
            <a:off x="11176000" y="6547487"/>
            <a:ext cx="812800" cy="374650"/>
          </a:xfrm>
        </p:spPr>
        <p:txBody>
          <a:bodyPr/>
          <a:lstStyle/>
          <a:p>
            <a:fld id="{A5E55A7B-7854-E145-92D9-B491DF4BAE2D}" type="slidenum">
              <a:rPr lang="en-US" smtClean="0">
                <a:solidFill>
                  <a:schemeClr val="bg1"/>
                </a:solidFill>
              </a:rPr>
              <a:pPr/>
              <a:t>17</a:t>
            </a:fld>
            <a:endParaRPr lang="en-US" dirty="0">
              <a:solidFill>
                <a:schemeClr val="bg1"/>
              </a:solidFill>
            </a:endParaRPr>
          </a:p>
        </p:txBody>
      </p:sp>
    </p:spTree>
    <p:extLst>
      <p:ext uri="{BB962C8B-B14F-4D97-AF65-F5344CB8AC3E}">
        <p14:creationId xmlns:p14="http://schemas.microsoft.com/office/powerpoint/2010/main" val="34059621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80C0C35-CB6D-4844-B963-4915814F4371}"/>
              </a:ext>
            </a:extLst>
          </p:cNvPr>
          <p:cNvSpPr/>
          <p:nvPr/>
        </p:nvSpPr>
        <p:spPr>
          <a:xfrm>
            <a:off x="20774" y="3608269"/>
            <a:ext cx="7647224" cy="2800767"/>
          </a:xfrm>
          <a:prstGeom prst="rect">
            <a:avLst/>
          </a:prstGeom>
        </p:spPr>
        <p:txBody>
          <a:bodyPr wrap="square">
            <a:spAutoFit/>
          </a:bodyPr>
          <a:lstStyle/>
          <a:p>
            <a:r>
              <a:rPr lang="en-US" sz="2000" b="1" i="1" dirty="0">
                <a:solidFill>
                  <a:srgbClr val="0070C0"/>
                </a:solidFill>
                <a:latin typeface="Calibri" panose="020F0502020204030204" pitchFamily="34" charset="0"/>
                <a:cs typeface="Calibri" panose="020F0502020204030204" pitchFamily="34" charset="0"/>
              </a:rPr>
              <a:t>Parameters estimated from observational data at Drew Point, AK:</a:t>
            </a:r>
          </a:p>
          <a:p>
            <a:endParaRPr lang="en-US" sz="400" b="1" i="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Air temp w/ time, initial bluff temp (USGS weather station data)</a:t>
            </a: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Geothermal heat flux (borehole at Barrow, AK)</a:t>
            </a: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Polygon dimension, ice wedge thickness and depth, bluff height, organic layer (peat) thickness (Aug. 2019 field campaign)</a:t>
            </a:r>
          </a:p>
          <a:p>
            <a:pPr marL="742950" lvl="1"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r>
              <a:rPr lang="en-US" sz="2000" b="1" i="1" dirty="0">
                <a:solidFill>
                  <a:srgbClr val="0070C0"/>
                </a:solidFill>
                <a:latin typeface="Calibri" panose="020F0502020204030204" pitchFamily="34" charset="0"/>
                <a:cs typeface="Calibri" panose="020F0502020204030204" pitchFamily="34" charset="0"/>
              </a:rPr>
              <a:t>Parameters from wave model (WW3+SWAN+Delft3D):</a:t>
            </a:r>
          </a:p>
          <a:p>
            <a:endParaRPr lang="en-US" sz="400" b="1" i="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Ocean temperature, salinity and sea-level w/ time (for thermal and wave pressure mechanical BCs) </a:t>
            </a:r>
          </a:p>
        </p:txBody>
      </p:sp>
      <p:pic>
        <p:nvPicPr>
          <p:cNvPr id="31" name="Picture 30">
            <a:extLst>
              <a:ext uri="{FF2B5EF4-FFF2-40B4-BE49-F238E27FC236}">
                <a16:creationId xmlns:a16="http://schemas.microsoft.com/office/drawing/2014/main" id="{801F3F00-77DE-4CCC-8C3F-AAAFE7A6E707}"/>
              </a:ext>
            </a:extLst>
          </p:cNvPr>
          <p:cNvPicPr>
            <a:picLocks noChangeAspect="1"/>
          </p:cNvPicPr>
          <p:nvPr/>
        </p:nvPicPr>
        <p:blipFill>
          <a:blip r:embed="rId3"/>
          <a:stretch>
            <a:fillRect/>
          </a:stretch>
        </p:blipFill>
        <p:spPr>
          <a:xfrm>
            <a:off x="6258190" y="5291915"/>
            <a:ext cx="1170387" cy="524301"/>
          </a:xfrm>
          <a:prstGeom prst="rect">
            <a:avLst/>
          </a:prstGeom>
        </p:spPr>
      </p:pic>
      <p:sp>
        <p:nvSpPr>
          <p:cNvPr id="2" name="Title 1">
            <a:extLst>
              <a:ext uri="{FF2B5EF4-FFF2-40B4-BE49-F238E27FC236}">
                <a16:creationId xmlns:a16="http://schemas.microsoft.com/office/drawing/2014/main" id="{A0E6E190-C651-489A-8AD9-D8654A8EC8E5}"/>
              </a:ext>
            </a:extLst>
          </p:cNvPr>
          <p:cNvSpPr>
            <a:spLocks noGrp="1"/>
          </p:cNvSpPr>
          <p:nvPr>
            <p:ph type="title"/>
          </p:nvPr>
        </p:nvSpPr>
        <p:spPr>
          <a:xfrm>
            <a:off x="20774" y="-95091"/>
            <a:ext cx="10077709" cy="991675"/>
          </a:xfrm>
        </p:spPr>
        <p:txBody>
          <a:bodyPr/>
          <a:lstStyle/>
          <a:p>
            <a:r>
              <a:rPr lang="en-US" dirty="0"/>
              <a:t>Parameters &amp; inputs</a:t>
            </a:r>
          </a:p>
        </p:txBody>
      </p:sp>
      <p:sp>
        <p:nvSpPr>
          <p:cNvPr id="4" name="TextBox 3">
            <a:extLst>
              <a:ext uri="{FF2B5EF4-FFF2-40B4-BE49-F238E27FC236}">
                <a16:creationId xmlns:a16="http://schemas.microsoft.com/office/drawing/2014/main" id="{71827ED7-A4FB-49BC-AC88-6A75032E31BE}"/>
              </a:ext>
            </a:extLst>
          </p:cNvPr>
          <p:cNvSpPr txBox="1"/>
          <p:nvPr/>
        </p:nvSpPr>
        <p:spPr>
          <a:xfrm>
            <a:off x="51211" y="766679"/>
            <a:ext cx="7979734" cy="2800767"/>
          </a:xfrm>
          <a:prstGeom prst="rect">
            <a:avLst/>
          </a:prstGeom>
          <a:noFill/>
        </p:spPr>
        <p:txBody>
          <a:bodyPr wrap="square" rtlCol="0">
            <a:spAutoFit/>
          </a:bodyPr>
          <a:lstStyle/>
          <a:p>
            <a:r>
              <a:rPr lang="en-US" sz="2000" b="1" i="1" dirty="0">
                <a:solidFill>
                  <a:srgbClr val="0070C0"/>
                </a:solidFill>
                <a:latin typeface="Calibri" panose="020F0502020204030204" pitchFamily="34" charset="0"/>
                <a:cs typeface="Calibri" panose="020F0502020204030204" pitchFamily="34" charset="0"/>
              </a:rPr>
              <a:t>Parameters estimated from core lab experiments:</a:t>
            </a:r>
          </a:p>
          <a:p>
            <a:endParaRPr lang="en-US" sz="400" b="1" i="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Elastic modulus, Poisson’s ratio, yield strength</a:t>
            </a: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Sand/silt/clay/peat fractions with depth</a:t>
            </a: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Porosity with depth</a:t>
            </a: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Salinity with depth</a:t>
            </a:r>
          </a:p>
          <a:p>
            <a:pPr lvl="1"/>
            <a:endParaRPr lang="en-US" sz="400" dirty="0">
              <a:latin typeface="Calibri" panose="020F0502020204030204" pitchFamily="34" charset="0"/>
              <a:cs typeface="Calibri" panose="020F0502020204030204" pitchFamily="34" charset="0"/>
            </a:endParaRPr>
          </a:p>
          <a:p>
            <a:pPr lvl="1"/>
            <a:endParaRPr lang="en-US" sz="400" dirty="0">
              <a:latin typeface="Calibri" panose="020F0502020204030204" pitchFamily="34" charset="0"/>
              <a:cs typeface="Calibri" panose="020F0502020204030204" pitchFamily="34" charset="0"/>
            </a:endParaRPr>
          </a:p>
          <a:p>
            <a:r>
              <a:rPr lang="en-US" sz="2000" b="1" i="1" dirty="0">
                <a:solidFill>
                  <a:srgbClr val="0070C0"/>
                </a:solidFill>
                <a:latin typeface="Calibri" panose="020F0502020204030204" pitchFamily="34" charset="0"/>
                <a:cs typeface="Calibri" panose="020F0502020204030204" pitchFamily="34" charset="0"/>
              </a:rPr>
              <a:t>Parameters from literature:</a:t>
            </a:r>
          </a:p>
          <a:p>
            <a:endParaRPr lang="en-US" sz="400" b="1" i="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Ice/water/sediment densities, thermal conductivities, heat capacities</a:t>
            </a: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Freezing curve/width as function of sediment type</a:t>
            </a:r>
          </a:p>
        </p:txBody>
      </p:sp>
      <p:pic>
        <p:nvPicPr>
          <p:cNvPr id="17" name="Picture 16">
            <a:extLst>
              <a:ext uri="{FF2B5EF4-FFF2-40B4-BE49-F238E27FC236}">
                <a16:creationId xmlns:a16="http://schemas.microsoft.com/office/drawing/2014/main" id="{F9D61F92-8D9B-48CA-BC56-D94BEBF26513}"/>
              </a:ext>
            </a:extLst>
          </p:cNvPr>
          <p:cNvPicPr>
            <a:picLocks noChangeAspect="1"/>
          </p:cNvPicPr>
          <p:nvPr/>
        </p:nvPicPr>
        <p:blipFill>
          <a:blip r:embed="rId4"/>
          <a:stretch>
            <a:fillRect/>
          </a:stretch>
        </p:blipFill>
        <p:spPr>
          <a:xfrm>
            <a:off x="9676374" y="3593140"/>
            <a:ext cx="2327023" cy="2638425"/>
          </a:xfrm>
          <a:prstGeom prst="rect">
            <a:avLst/>
          </a:prstGeom>
        </p:spPr>
      </p:pic>
      <p:pic>
        <p:nvPicPr>
          <p:cNvPr id="29" name="Picture 28">
            <a:extLst>
              <a:ext uri="{FF2B5EF4-FFF2-40B4-BE49-F238E27FC236}">
                <a16:creationId xmlns:a16="http://schemas.microsoft.com/office/drawing/2014/main" id="{614FB688-EF8E-451D-811D-BCF492A85056}"/>
              </a:ext>
            </a:extLst>
          </p:cNvPr>
          <p:cNvPicPr>
            <a:picLocks noChangeAspect="1"/>
          </p:cNvPicPr>
          <p:nvPr/>
        </p:nvPicPr>
        <p:blipFill>
          <a:blip r:embed="rId5"/>
          <a:stretch>
            <a:fillRect/>
          </a:stretch>
        </p:blipFill>
        <p:spPr>
          <a:xfrm>
            <a:off x="7541990" y="3615627"/>
            <a:ext cx="2222760" cy="2713894"/>
          </a:xfrm>
          <a:prstGeom prst="rect">
            <a:avLst/>
          </a:prstGeom>
        </p:spPr>
      </p:pic>
      <p:sp>
        <p:nvSpPr>
          <p:cNvPr id="30" name="TextBox 29">
            <a:extLst>
              <a:ext uri="{FF2B5EF4-FFF2-40B4-BE49-F238E27FC236}">
                <a16:creationId xmlns:a16="http://schemas.microsoft.com/office/drawing/2014/main" id="{18BAFE67-AABA-4B0F-A7F1-CE8BCBC82C59}"/>
              </a:ext>
            </a:extLst>
          </p:cNvPr>
          <p:cNvSpPr txBox="1"/>
          <p:nvPr/>
        </p:nvSpPr>
        <p:spPr>
          <a:xfrm>
            <a:off x="8366604" y="5068630"/>
            <a:ext cx="1269130" cy="307777"/>
          </a:xfrm>
          <a:prstGeom prst="rect">
            <a:avLst/>
          </a:prstGeom>
          <a:solidFill>
            <a:schemeClr val="bg1"/>
          </a:solidFill>
        </p:spPr>
        <p:txBody>
          <a:bodyPr wrap="none" rtlCol="0">
            <a:spAutoFit/>
          </a:bodyPr>
          <a:lstStyle/>
          <a:p>
            <a:r>
              <a:rPr lang="en-US" sz="1400" dirty="0">
                <a:latin typeface="Calibri" panose="020F0502020204030204" pitchFamily="34" charset="0"/>
                <a:cs typeface="Calibri" panose="020F0502020204030204" pitchFamily="34" charset="0"/>
              </a:rPr>
              <a:t>Deep borehole</a:t>
            </a:r>
          </a:p>
        </p:txBody>
      </p:sp>
      <p:pic>
        <p:nvPicPr>
          <p:cNvPr id="12" name="Picture 11">
            <a:extLst>
              <a:ext uri="{FF2B5EF4-FFF2-40B4-BE49-F238E27FC236}">
                <a16:creationId xmlns:a16="http://schemas.microsoft.com/office/drawing/2014/main" id="{36BFAB88-C76A-4437-A464-102ACC3DE562}"/>
              </a:ext>
            </a:extLst>
          </p:cNvPr>
          <p:cNvPicPr>
            <a:picLocks noChangeAspect="1"/>
          </p:cNvPicPr>
          <p:nvPr/>
        </p:nvPicPr>
        <p:blipFill>
          <a:blip r:embed="rId6"/>
          <a:stretch>
            <a:fillRect/>
          </a:stretch>
        </p:blipFill>
        <p:spPr>
          <a:xfrm>
            <a:off x="8398328" y="867503"/>
            <a:ext cx="3755372" cy="2816529"/>
          </a:xfrm>
          <a:prstGeom prst="rect">
            <a:avLst/>
          </a:prstGeom>
        </p:spPr>
      </p:pic>
      <p:sp>
        <p:nvSpPr>
          <p:cNvPr id="14" name="TextBox 13">
            <a:extLst>
              <a:ext uri="{FF2B5EF4-FFF2-40B4-BE49-F238E27FC236}">
                <a16:creationId xmlns:a16="http://schemas.microsoft.com/office/drawing/2014/main" id="{96298026-6B7D-49DF-9EAC-2634D39BCDD1}"/>
              </a:ext>
            </a:extLst>
          </p:cNvPr>
          <p:cNvSpPr txBox="1"/>
          <p:nvPr/>
        </p:nvSpPr>
        <p:spPr>
          <a:xfrm>
            <a:off x="9191734" y="916618"/>
            <a:ext cx="2427111" cy="338554"/>
          </a:xfrm>
          <a:prstGeom prst="rect">
            <a:avLst/>
          </a:prstGeom>
          <a:noFill/>
        </p:spPr>
        <p:txBody>
          <a:bodyPr wrap="square" rtlCol="0">
            <a:spAutoFit/>
          </a:bodyPr>
          <a:lstStyle/>
          <a:p>
            <a:pPr algn="ctr"/>
            <a:r>
              <a:rPr lang="en-US" sz="1600" dirty="0">
                <a:latin typeface="Calibri" panose="020F0502020204030204" pitchFamily="34" charset="0"/>
                <a:cs typeface="Calibri" panose="020F0502020204030204" pitchFamily="34" charset="0"/>
              </a:rPr>
              <a:t>BC Data for Drew Point</a:t>
            </a:r>
          </a:p>
        </p:txBody>
      </p:sp>
      <p:pic>
        <p:nvPicPr>
          <p:cNvPr id="15" name="Picture 14">
            <a:extLst>
              <a:ext uri="{FF2B5EF4-FFF2-40B4-BE49-F238E27FC236}">
                <a16:creationId xmlns:a16="http://schemas.microsoft.com/office/drawing/2014/main" id="{15F42A9B-CCE3-4368-9C61-B69317F4AF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6482551" y="771563"/>
            <a:ext cx="2223414" cy="1482276"/>
          </a:xfrm>
          <a:prstGeom prst="rect">
            <a:avLst/>
          </a:prstGeom>
        </p:spPr>
      </p:pic>
      <p:pic>
        <p:nvPicPr>
          <p:cNvPr id="16" name="Picture 15">
            <a:extLst>
              <a:ext uri="{FF2B5EF4-FFF2-40B4-BE49-F238E27FC236}">
                <a16:creationId xmlns:a16="http://schemas.microsoft.com/office/drawing/2014/main" id="{74031FF5-572D-4260-85C3-C4A9CAEBB462}"/>
              </a:ext>
            </a:extLst>
          </p:cNvPr>
          <p:cNvPicPr>
            <a:picLocks noChangeAspect="1"/>
          </p:cNvPicPr>
          <p:nvPr/>
        </p:nvPicPr>
        <p:blipFill rotWithShape="1">
          <a:blip r:embed="rId8">
            <a:extLst>
              <a:ext uri="{28A0092B-C50C-407E-A947-70E740481C1C}">
                <a14:useLocalDpi xmlns:a14="http://schemas.microsoft.com/office/drawing/2010/main" val="0"/>
              </a:ext>
            </a:extLst>
          </a:blip>
          <a:srcRect l="30769" t="34639" r="30761" b="31641"/>
          <a:stretch/>
        </p:blipFill>
        <p:spPr>
          <a:xfrm rot="16200000">
            <a:off x="5838296" y="444642"/>
            <a:ext cx="1272393" cy="764229"/>
          </a:xfrm>
          <a:prstGeom prst="rect">
            <a:avLst/>
          </a:prstGeom>
        </p:spPr>
      </p:pic>
      <p:pic>
        <p:nvPicPr>
          <p:cNvPr id="18" name="Picture 17">
            <a:extLst>
              <a:ext uri="{FF2B5EF4-FFF2-40B4-BE49-F238E27FC236}">
                <a16:creationId xmlns:a16="http://schemas.microsoft.com/office/drawing/2014/main" id="{4072A767-D184-45BC-BB54-C16664B51D97}"/>
              </a:ext>
            </a:extLst>
          </p:cNvPr>
          <p:cNvPicPr>
            <a:picLocks noChangeAspect="1"/>
          </p:cNvPicPr>
          <p:nvPr/>
        </p:nvPicPr>
        <p:blipFill>
          <a:blip r:embed="rId9"/>
          <a:stretch>
            <a:fillRect/>
          </a:stretch>
        </p:blipFill>
        <p:spPr>
          <a:xfrm>
            <a:off x="5413084" y="1417997"/>
            <a:ext cx="1491486" cy="1219422"/>
          </a:xfrm>
          <a:prstGeom prst="rect">
            <a:avLst/>
          </a:prstGeom>
        </p:spPr>
      </p:pic>
      <p:cxnSp>
        <p:nvCxnSpPr>
          <p:cNvPr id="22" name="Straight Arrow Connector 21">
            <a:extLst>
              <a:ext uri="{FF2B5EF4-FFF2-40B4-BE49-F238E27FC236}">
                <a16:creationId xmlns:a16="http://schemas.microsoft.com/office/drawing/2014/main" id="{7F913DCB-B5BE-45B5-A78B-C26DFA0FA585}"/>
              </a:ext>
            </a:extLst>
          </p:cNvPr>
          <p:cNvCxnSpPr>
            <a:cxnSpLocks/>
          </p:cNvCxnSpPr>
          <p:nvPr/>
        </p:nvCxnSpPr>
        <p:spPr>
          <a:xfrm flipH="1" flipV="1">
            <a:off x="6675589" y="1275206"/>
            <a:ext cx="847593" cy="450376"/>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3" name="Slide Number Placeholder 3">
            <a:extLst>
              <a:ext uri="{FF2B5EF4-FFF2-40B4-BE49-F238E27FC236}">
                <a16:creationId xmlns:a16="http://schemas.microsoft.com/office/drawing/2014/main" id="{C5FA6C58-C202-895C-F102-E1F4934CDEC8}"/>
              </a:ext>
            </a:extLst>
          </p:cNvPr>
          <p:cNvSpPr>
            <a:spLocks noGrp="1"/>
          </p:cNvSpPr>
          <p:nvPr>
            <p:ph type="sldNum" sz="quarter" idx="12"/>
          </p:nvPr>
        </p:nvSpPr>
        <p:spPr>
          <a:xfrm>
            <a:off x="11176000" y="6547487"/>
            <a:ext cx="812800" cy="374650"/>
          </a:xfrm>
        </p:spPr>
        <p:txBody>
          <a:bodyPr/>
          <a:lstStyle/>
          <a:p>
            <a:fld id="{A5E55A7B-7854-E145-92D9-B491DF4BAE2D}" type="slidenum">
              <a:rPr lang="en-US" smtClean="0">
                <a:solidFill>
                  <a:schemeClr val="bg1"/>
                </a:solidFill>
              </a:rPr>
              <a:pPr/>
              <a:t>18</a:t>
            </a:fld>
            <a:endParaRPr lang="en-US" dirty="0">
              <a:solidFill>
                <a:schemeClr val="bg1"/>
              </a:solidFill>
            </a:endParaRPr>
          </a:p>
        </p:txBody>
      </p:sp>
    </p:spTree>
    <p:extLst>
      <p:ext uri="{BB962C8B-B14F-4D97-AF65-F5344CB8AC3E}">
        <p14:creationId xmlns:p14="http://schemas.microsoft.com/office/powerpoint/2010/main" val="23877667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7BA15291-295D-72A6-F580-E23371723B90}"/>
              </a:ext>
            </a:extLst>
          </p:cNvPr>
          <p:cNvPicPr>
            <a:picLocks noChangeAspect="1"/>
          </p:cNvPicPr>
          <p:nvPr/>
        </p:nvPicPr>
        <p:blipFill rotWithShape="1">
          <a:blip r:embed="rId3"/>
          <a:srcRect l="18786" t="15606" r="11529" b="9521"/>
          <a:stretch/>
        </p:blipFill>
        <p:spPr>
          <a:xfrm>
            <a:off x="8332089" y="3683479"/>
            <a:ext cx="3398353" cy="2738584"/>
          </a:xfrm>
          <a:prstGeom prst="rect">
            <a:avLst/>
          </a:prstGeom>
        </p:spPr>
      </p:pic>
      <p:pic>
        <p:nvPicPr>
          <p:cNvPr id="15" name="Picture 14">
            <a:extLst>
              <a:ext uri="{FF2B5EF4-FFF2-40B4-BE49-F238E27FC236}">
                <a16:creationId xmlns:a16="http://schemas.microsoft.com/office/drawing/2014/main" id="{75F053FB-64A5-A09A-CAC2-EF8176A8C6D7}"/>
              </a:ext>
            </a:extLst>
          </p:cNvPr>
          <p:cNvPicPr>
            <a:picLocks noChangeAspect="1"/>
          </p:cNvPicPr>
          <p:nvPr/>
        </p:nvPicPr>
        <p:blipFill rotWithShape="1">
          <a:blip r:embed="rId4"/>
          <a:srcRect l="18650" t="15606" r="11666" b="9521"/>
          <a:stretch/>
        </p:blipFill>
        <p:spPr>
          <a:xfrm>
            <a:off x="4463617" y="3683479"/>
            <a:ext cx="3398352" cy="2738584"/>
          </a:xfrm>
          <a:prstGeom prst="rect">
            <a:avLst/>
          </a:prstGeom>
        </p:spPr>
      </p:pic>
      <p:pic>
        <p:nvPicPr>
          <p:cNvPr id="8" name="Picture 7">
            <a:extLst>
              <a:ext uri="{FF2B5EF4-FFF2-40B4-BE49-F238E27FC236}">
                <a16:creationId xmlns:a16="http://schemas.microsoft.com/office/drawing/2014/main" id="{8754BB35-DEBB-AB92-ED12-8285F2790284}"/>
              </a:ext>
            </a:extLst>
          </p:cNvPr>
          <p:cNvPicPr>
            <a:picLocks noChangeAspect="1"/>
          </p:cNvPicPr>
          <p:nvPr/>
        </p:nvPicPr>
        <p:blipFill rotWithShape="1">
          <a:blip r:embed="rId5"/>
          <a:srcRect l="19240" t="15606" r="11076" b="9521"/>
          <a:stretch/>
        </p:blipFill>
        <p:spPr>
          <a:xfrm>
            <a:off x="715647" y="3683479"/>
            <a:ext cx="3398351" cy="2738584"/>
          </a:xfrm>
          <a:prstGeom prst="rect">
            <a:avLst/>
          </a:prstGeom>
        </p:spPr>
      </p:pic>
      <p:sp>
        <p:nvSpPr>
          <p:cNvPr id="2" name="Title 1">
            <a:extLst>
              <a:ext uri="{FF2B5EF4-FFF2-40B4-BE49-F238E27FC236}">
                <a16:creationId xmlns:a16="http://schemas.microsoft.com/office/drawing/2014/main" id="{0541006F-9392-440C-B5B1-553A10135DD6}"/>
              </a:ext>
            </a:extLst>
          </p:cNvPr>
          <p:cNvSpPr>
            <a:spLocks noGrp="1"/>
          </p:cNvSpPr>
          <p:nvPr>
            <p:ph type="title"/>
          </p:nvPr>
        </p:nvSpPr>
        <p:spPr>
          <a:xfrm>
            <a:off x="29854" y="-146785"/>
            <a:ext cx="9813884" cy="991675"/>
          </a:xfrm>
        </p:spPr>
        <p:txBody>
          <a:bodyPr/>
          <a:lstStyle/>
          <a:p>
            <a:r>
              <a:rPr lang="en-US" sz="3700" dirty="0"/>
              <a:t>Material model calibration to experimental data</a:t>
            </a:r>
          </a:p>
        </p:txBody>
      </p:sp>
      <p:grpSp>
        <p:nvGrpSpPr>
          <p:cNvPr id="14" name="Group 13">
            <a:extLst>
              <a:ext uri="{FF2B5EF4-FFF2-40B4-BE49-F238E27FC236}">
                <a16:creationId xmlns:a16="http://schemas.microsoft.com/office/drawing/2014/main" id="{EC0BCD3D-6C87-4F0D-A8DA-C7D10704CED4}"/>
              </a:ext>
            </a:extLst>
          </p:cNvPr>
          <p:cNvGrpSpPr/>
          <p:nvPr/>
        </p:nvGrpSpPr>
        <p:grpSpPr>
          <a:xfrm>
            <a:off x="304524" y="881154"/>
            <a:ext cx="2243018" cy="2433848"/>
            <a:chOff x="143753" y="781242"/>
            <a:chExt cx="2243018" cy="2433848"/>
          </a:xfrm>
        </p:grpSpPr>
        <p:pic>
          <p:nvPicPr>
            <p:cNvPr id="5" name="Picture 4">
              <a:extLst>
                <a:ext uri="{FF2B5EF4-FFF2-40B4-BE49-F238E27FC236}">
                  <a16:creationId xmlns:a16="http://schemas.microsoft.com/office/drawing/2014/main" id="{6FE0CEE6-4E9B-48BB-A705-6443C30CBC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533926" y="1362245"/>
              <a:ext cx="2223414" cy="1482276"/>
            </a:xfrm>
            <a:prstGeom prst="rect">
              <a:avLst/>
            </a:prstGeom>
          </p:spPr>
        </p:pic>
        <p:pic>
          <p:nvPicPr>
            <p:cNvPr id="6" name="Picture 5">
              <a:extLst>
                <a:ext uri="{FF2B5EF4-FFF2-40B4-BE49-F238E27FC236}">
                  <a16:creationId xmlns:a16="http://schemas.microsoft.com/office/drawing/2014/main" id="{D2F41E7E-0F30-4B1B-9C90-10ED404D0392}"/>
                </a:ext>
              </a:extLst>
            </p:cNvPr>
            <p:cNvPicPr>
              <a:picLocks noChangeAspect="1"/>
            </p:cNvPicPr>
            <p:nvPr/>
          </p:nvPicPr>
          <p:blipFill rotWithShape="1">
            <a:blip r:embed="rId7">
              <a:extLst>
                <a:ext uri="{28A0092B-C50C-407E-A947-70E740481C1C}">
                  <a14:useLocalDpi xmlns:a14="http://schemas.microsoft.com/office/drawing/2010/main" val="0"/>
                </a:ext>
              </a:extLst>
            </a:blip>
            <a:srcRect l="30769" t="34639" r="30761" b="31641"/>
            <a:stretch/>
          </p:blipFill>
          <p:spPr>
            <a:xfrm rot="16200000">
              <a:off x="-110329" y="1035324"/>
              <a:ext cx="1272393" cy="764229"/>
            </a:xfrm>
            <a:prstGeom prst="rect">
              <a:avLst/>
            </a:prstGeom>
          </p:spPr>
        </p:pic>
        <p:cxnSp>
          <p:nvCxnSpPr>
            <p:cNvPr id="7" name="Straight Arrow Connector 6">
              <a:extLst>
                <a:ext uri="{FF2B5EF4-FFF2-40B4-BE49-F238E27FC236}">
                  <a16:creationId xmlns:a16="http://schemas.microsoft.com/office/drawing/2014/main" id="{BEA044C1-59A3-4CAF-A460-D42847E02D85}"/>
                </a:ext>
              </a:extLst>
            </p:cNvPr>
            <p:cNvCxnSpPr>
              <a:cxnSpLocks/>
            </p:cNvCxnSpPr>
            <p:nvPr/>
          </p:nvCxnSpPr>
          <p:spPr>
            <a:xfrm flipH="1" flipV="1">
              <a:off x="726964" y="1865888"/>
              <a:ext cx="847593" cy="450376"/>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grpSp>
      <p:pic>
        <p:nvPicPr>
          <p:cNvPr id="6146" name="Picture 10">
            <a:extLst>
              <a:ext uri="{FF2B5EF4-FFF2-40B4-BE49-F238E27FC236}">
                <a16:creationId xmlns:a16="http://schemas.microsoft.com/office/drawing/2014/main" id="{5933C3E8-C8F4-4202-8785-336C0A04862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82923" y="965804"/>
            <a:ext cx="2256332" cy="2130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9">
            <a:extLst>
              <a:ext uri="{FF2B5EF4-FFF2-40B4-BE49-F238E27FC236}">
                <a16:creationId xmlns:a16="http://schemas.microsoft.com/office/drawing/2014/main" id="{A3ADA03F-D7BE-4A69-9E64-F6B8C8796D0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74636" y="965804"/>
            <a:ext cx="4229174" cy="217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5982E5E-8835-4ACB-9232-A384C881A384}"/>
                  </a:ext>
                </a:extLst>
              </p:cNvPr>
              <p:cNvSpPr txBox="1"/>
              <p:nvPr/>
            </p:nvSpPr>
            <p:spPr>
              <a:xfrm>
                <a:off x="9139191" y="946118"/>
                <a:ext cx="2857415" cy="1631216"/>
              </a:xfrm>
              <a:prstGeom prst="rect">
                <a:avLst/>
              </a:prstGeom>
              <a:solidFill>
                <a:srgbClr val="CCCCFF"/>
              </a:solidFill>
            </p:spPr>
            <p:txBody>
              <a:bodyPr wrap="square" rtlCol="0">
                <a:spAutoFit/>
              </a:bodyPr>
              <a:lstStyle/>
              <a:p>
                <a:pPr algn="ctr"/>
                <a:r>
                  <a:rPr lang="en-US" sz="2000" b="1" dirty="0">
                    <a:latin typeface="Calibri" panose="020F0502020204030204" pitchFamily="34" charset="0"/>
                    <a:cs typeface="Calibri" panose="020F0502020204030204" pitchFamily="34" charset="0"/>
                  </a:rPr>
                  <a:t>Experimental results </a:t>
                </a:r>
                <a:r>
                  <a:rPr lang="en-US" sz="2000" dirty="0">
                    <a:latin typeface="Calibri" panose="020F0502020204030204" pitchFamily="34" charset="0"/>
                    <a:cs typeface="Calibri" panose="020F0502020204030204" pitchFamily="34" charset="0"/>
                  </a:rPr>
                  <a:t>on permafrost core samples used to create fits for </a:t>
                </a:r>
                <a14:m>
                  <m:oMath xmlns:m="http://schemas.openxmlformats.org/officeDocument/2006/math">
                    <m:r>
                      <a:rPr lang="en-US" sz="2000" i="1" dirty="0" smtClean="0">
                        <a:latin typeface="Cambria Math" panose="02040503050406030204" pitchFamily="18" charset="0"/>
                        <a:cs typeface="Calibri" panose="020F0502020204030204" pitchFamily="34" charset="0"/>
                      </a:rPr>
                      <m:t>𝐸</m:t>
                    </m:r>
                  </m:oMath>
                </a14:m>
                <a:r>
                  <a:rPr lang="en-US" sz="2000" dirty="0">
                    <a:latin typeface="Calibri" panose="020F0502020204030204" pitchFamily="34" charset="0"/>
                    <a:cs typeface="Calibri" panose="020F0502020204030204" pitchFamily="34" charset="0"/>
                  </a:rPr>
                  <a:t>, </a:t>
                </a:r>
                <a14:m>
                  <m:oMath xmlns:m="http://schemas.openxmlformats.org/officeDocument/2006/math">
                    <m:r>
                      <a:rPr lang="en-US" sz="2000" i="1" dirty="0" smtClean="0">
                        <a:latin typeface="Cambria Math" panose="02040503050406030204" pitchFamily="18" charset="0"/>
                        <a:cs typeface="Calibri" panose="020F0502020204030204" pitchFamily="34" charset="0"/>
                      </a:rPr>
                      <m:t>𝐾</m:t>
                    </m:r>
                    <m:r>
                      <a:rPr lang="en-US" sz="2000" i="1" dirty="0" smtClean="0">
                        <a:latin typeface="Cambria Math" panose="02040503050406030204" pitchFamily="18" charset="0"/>
                        <a:cs typeface="Calibri" panose="020F0502020204030204" pitchFamily="34" charset="0"/>
                      </a:rPr>
                      <m:t>,</m:t>
                    </m:r>
                  </m:oMath>
                </a14:m>
                <a:r>
                  <a:rPr lang="en-US" sz="2000" dirty="0">
                    <a:latin typeface="Calibri" panose="020F0502020204030204" pitchFamily="34" charset="0"/>
                    <a:cs typeface="Calibri" panose="020F0502020204030204" pitchFamily="34" charset="0"/>
                  </a:rPr>
                  <a:t> </a:t>
                </a:r>
                <a14:m>
                  <m:oMath xmlns:m="http://schemas.openxmlformats.org/officeDocument/2006/math">
                    <m:r>
                      <a:rPr lang="el-GR" sz="2000" i="1" dirty="0" smtClean="0">
                        <a:latin typeface="Cambria Math" panose="02040503050406030204" pitchFamily="18" charset="0"/>
                        <a:cs typeface="Calibri" panose="020F0502020204030204" pitchFamily="34" charset="0"/>
                      </a:rPr>
                      <m:t>𝜎</m:t>
                    </m:r>
                  </m:oMath>
                </a14:m>
                <a:r>
                  <a:rPr lang="en-US" sz="2000" dirty="0">
                    <a:latin typeface="Calibri" panose="020F0502020204030204" pitchFamily="34" charset="0"/>
                    <a:cs typeface="Calibri" panose="020F0502020204030204" pitchFamily="34" charset="0"/>
                  </a:rPr>
                  <a:t> as a function of </a:t>
                </a:r>
                <a:r>
                  <a:rPr lang="en-US" sz="2000" b="1" dirty="0">
                    <a:latin typeface="Calibri" panose="020F0502020204030204" pitchFamily="34" charset="0"/>
                    <a:cs typeface="Calibri" panose="020F0502020204030204" pitchFamily="34" charset="0"/>
                  </a:rPr>
                  <a:t>ice saturation </a:t>
                </a:r>
                <a:r>
                  <a:rPr lang="en-US" sz="2000" dirty="0">
                    <a:latin typeface="Calibri" panose="020F0502020204030204" pitchFamily="34" charset="0"/>
                    <a:cs typeface="Calibri" panose="020F0502020204030204" pitchFamily="34" charset="0"/>
                  </a:rPr>
                  <a:t>and </a:t>
                </a:r>
                <a:r>
                  <a:rPr lang="en-US" sz="2000" b="1" dirty="0">
                    <a:latin typeface="Calibri" panose="020F0502020204030204" pitchFamily="34" charset="0"/>
                    <a:cs typeface="Calibri" panose="020F0502020204030204" pitchFamily="34" charset="0"/>
                  </a:rPr>
                  <a:t>porosity</a:t>
                </a:r>
                <a:r>
                  <a:rPr lang="en-US" sz="2000" dirty="0">
                    <a:latin typeface="Calibri" panose="020F0502020204030204" pitchFamily="34" charset="0"/>
                    <a:cs typeface="Calibri" panose="020F0502020204030204" pitchFamily="34" charset="0"/>
                  </a:rPr>
                  <a:t>.</a:t>
                </a:r>
              </a:p>
            </p:txBody>
          </p:sp>
        </mc:Choice>
        <mc:Fallback xmlns="">
          <p:sp>
            <p:nvSpPr>
              <p:cNvPr id="10" name="TextBox 9">
                <a:extLst>
                  <a:ext uri="{FF2B5EF4-FFF2-40B4-BE49-F238E27FC236}">
                    <a16:creationId xmlns:a16="http://schemas.microsoft.com/office/drawing/2014/main" id="{B5982E5E-8835-4ACB-9232-A384C881A384}"/>
                  </a:ext>
                </a:extLst>
              </p:cNvPr>
              <p:cNvSpPr txBox="1">
                <a:spLocks noRot="1" noChangeAspect="1" noMove="1" noResize="1" noEditPoints="1" noAdjustHandles="1" noChangeArrowheads="1" noChangeShapeType="1" noTextEdit="1"/>
              </p:cNvSpPr>
              <p:nvPr/>
            </p:nvSpPr>
            <p:spPr>
              <a:xfrm>
                <a:off x="9139191" y="946118"/>
                <a:ext cx="2857415" cy="1631216"/>
              </a:xfrm>
              <a:prstGeom prst="rect">
                <a:avLst/>
              </a:prstGeom>
              <a:blipFill>
                <a:blip r:embed="rId10"/>
                <a:stretch>
                  <a:fillRect l="-213" t="-1866" r="-2345" b="-55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7286C653-95E5-4079-A51A-6D16C768C60C}"/>
                  </a:ext>
                </a:extLst>
              </p:cNvPr>
              <p:cNvSpPr txBox="1"/>
              <p:nvPr/>
            </p:nvSpPr>
            <p:spPr>
              <a:xfrm>
                <a:off x="1243283" y="4197213"/>
                <a:ext cx="570989"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i="1" dirty="0" smtClean="0">
                          <a:latin typeface="Cambria Math" panose="02040503050406030204" pitchFamily="18" charset="0"/>
                        </a:rPr>
                        <m:t>𝐸</m:t>
                      </m:r>
                    </m:oMath>
                  </m:oMathPara>
                </a14:m>
                <a:endParaRPr lang="en-US" sz="3200" dirty="0"/>
              </a:p>
            </p:txBody>
          </p:sp>
        </mc:Choice>
        <mc:Fallback xmlns="">
          <p:sp>
            <p:nvSpPr>
              <p:cNvPr id="11" name="TextBox 10">
                <a:extLst>
                  <a:ext uri="{FF2B5EF4-FFF2-40B4-BE49-F238E27FC236}">
                    <a16:creationId xmlns:a16="http://schemas.microsoft.com/office/drawing/2014/main" id="{7286C653-95E5-4079-A51A-6D16C768C60C}"/>
                  </a:ext>
                </a:extLst>
              </p:cNvPr>
              <p:cNvSpPr txBox="1">
                <a:spLocks noRot="1" noChangeAspect="1" noMove="1" noResize="1" noEditPoints="1" noAdjustHandles="1" noChangeArrowheads="1" noChangeShapeType="1" noTextEdit="1"/>
              </p:cNvSpPr>
              <p:nvPr/>
            </p:nvSpPr>
            <p:spPr>
              <a:xfrm>
                <a:off x="1243283" y="4197213"/>
                <a:ext cx="570989" cy="584775"/>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BA12C92-49E9-4B17-87BF-1E71CC5AFC53}"/>
                  </a:ext>
                </a:extLst>
              </p:cNvPr>
              <p:cNvSpPr txBox="1"/>
              <p:nvPr/>
            </p:nvSpPr>
            <p:spPr>
              <a:xfrm>
                <a:off x="5116223" y="4197213"/>
                <a:ext cx="597856"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i="1" dirty="0" smtClean="0">
                          <a:latin typeface="Cambria Math" panose="02040503050406030204" pitchFamily="18" charset="0"/>
                        </a:rPr>
                        <m:t>𝐾</m:t>
                      </m:r>
                    </m:oMath>
                  </m:oMathPara>
                </a14:m>
                <a:endParaRPr lang="en-US" sz="3200" dirty="0"/>
              </a:p>
            </p:txBody>
          </p:sp>
        </mc:Choice>
        <mc:Fallback xmlns="">
          <p:sp>
            <p:nvSpPr>
              <p:cNvPr id="16" name="TextBox 15">
                <a:extLst>
                  <a:ext uri="{FF2B5EF4-FFF2-40B4-BE49-F238E27FC236}">
                    <a16:creationId xmlns:a16="http://schemas.microsoft.com/office/drawing/2014/main" id="{DBA12C92-49E9-4B17-87BF-1E71CC5AFC53}"/>
                  </a:ext>
                </a:extLst>
              </p:cNvPr>
              <p:cNvSpPr txBox="1">
                <a:spLocks noRot="1" noChangeAspect="1" noMove="1" noResize="1" noEditPoints="1" noAdjustHandles="1" noChangeArrowheads="1" noChangeShapeType="1" noTextEdit="1"/>
              </p:cNvSpPr>
              <p:nvPr/>
            </p:nvSpPr>
            <p:spPr>
              <a:xfrm>
                <a:off x="5116223" y="4197213"/>
                <a:ext cx="597856" cy="584775"/>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00DD41CA-D1AF-4D4C-9582-242B4ED00031}"/>
                  </a:ext>
                </a:extLst>
              </p:cNvPr>
              <p:cNvSpPr txBox="1"/>
              <p:nvPr/>
            </p:nvSpPr>
            <p:spPr>
              <a:xfrm>
                <a:off x="8853581" y="4235712"/>
                <a:ext cx="612347" cy="707886"/>
              </a:xfrm>
              <a:prstGeom prst="rect">
                <a:avLst/>
              </a:prstGeom>
              <a:noFill/>
            </p:spPr>
            <p:txBody>
              <a:bodyPr wrap="none" rtlCol="0">
                <a:spAutoFit/>
              </a:bodyPr>
              <a:lstStyle/>
              <a:p>
                <a14:m>
                  <m:oMath xmlns:m="http://schemas.openxmlformats.org/officeDocument/2006/math">
                    <m:r>
                      <a:rPr lang="el-GR" sz="4000" i="1" dirty="0" smtClean="0">
                        <a:latin typeface="Cambria Math" panose="02040503050406030204" pitchFamily="18" charset="0"/>
                        <a:cs typeface="Calibri" panose="020F0502020204030204" pitchFamily="34" charset="0"/>
                      </a:rPr>
                      <m:t>𝜎</m:t>
                    </m:r>
                  </m:oMath>
                </a14:m>
                <a:r>
                  <a:rPr lang="el-GR" sz="4000" dirty="0">
                    <a:latin typeface="Calibri" panose="020F0502020204030204" pitchFamily="34" charset="0"/>
                    <a:cs typeface="Calibri" panose="020F0502020204030204" pitchFamily="34" charset="0"/>
                  </a:rPr>
                  <a:t> </a:t>
                </a:r>
                <a:endParaRPr lang="en-US" sz="4000" dirty="0"/>
              </a:p>
            </p:txBody>
          </p:sp>
        </mc:Choice>
        <mc:Fallback xmlns="">
          <p:sp>
            <p:nvSpPr>
              <p:cNvPr id="20" name="TextBox 19">
                <a:extLst>
                  <a:ext uri="{FF2B5EF4-FFF2-40B4-BE49-F238E27FC236}">
                    <a16:creationId xmlns:a16="http://schemas.microsoft.com/office/drawing/2014/main" id="{00DD41CA-D1AF-4D4C-9582-242B4ED00031}"/>
                  </a:ext>
                </a:extLst>
              </p:cNvPr>
              <p:cNvSpPr txBox="1">
                <a:spLocks noRot="1" noChangeAspect="1" noMove="1" noResize="1" noEditPoints="1" noAdjustHandles="1" noChangeArrowheads="1" noChangeShapeType="1" noTextEdit="1"/>
              </p:cNvSpPr>
              <p:nvPr/>
            </p:nvSpPr>
            <p:spPr>
              <a:xfrm>
                <a:off x="8853581" y="4235712"/>
                <a:ext cx="612347" cy="707886"/>
              </a:xfrm>
              <a:prstGeom prst="rect">
                <a:avLst/>
              </a:prstGeom>
              <a:blipFill>
                <a:blip r:embed="rId13"/>
                <a:stretch>
                  <a:fillRect/>
                </a:stretch>
              </a:blipFill>
            </p:spPr>
            <p:txBody>
              <a:bodyPr/>
              <a:lstStyle/>
              <a:p>
                <a:r>
                  <a:rPr lang="en-US">
                    <a:noFill/>
                  </a:rPr>
                  <a:t> </a:t>
                </a:r>
              </a:p>
            </p:txBody>
          </p:sp>
        </mc:Fallback>
      </mc:AlternateContent>
      <p:sp>
        <p:nvSpPr>
          <p:cNvPr id="18" name="Rectangle 17">
            <a:extLst>
              <a:ext uri="{FF2B5EF4-FFF2-40B4-BE49-F238E27FC236}">
                <a16:creationId xmlns:a16="http://schemas.microsoft.com/office/drawing/2014/main" id="{E60F78C9-C37B-4366-B08D-877EE5C960FB}"/>
              </a:ext>
            </a:extLst>
          </p:cNvPr>
          <p:cNvSpPr/>
          <p:nvPr/>
        </p:nvSpPr>
        <p:spPr>
          <a:xfrm rot="16750887">
            <a:off x="2921158" y="2117265"/>
            <a:ext cx="1241892" cy="83889"/>
          </a:xfrm>
          <a:prstGeom prst="rect">
            <a:avLst/>
          </a:prstGeom>
          <a:solidFill>
            <a:srgbClr val="7030A0">
              <a:alpha val="3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BE68364-58E4-43F2-BC89-BA86F4FB71CF}"/>
              </a:ext>
            </a:extLst>
          </p:cNvPr>
          <p:cNvSpPr/>
          <p:nvPr/>
        </p:nvSpPr>
        <p:spPr>
          <a:xfrm rot="522973">
            <a:off x="3680196" y="1617465"/>
            <a:ext cx="833137" cy="95509"/>
          </a:xfrm>
          <a:prstGeom prst="rect">
            <a:avLst/>
          </a:prstGeom>
          <a:solidFill>
            <a:schemeClr val="accent6">
              <a:lumMod val="60000"/>
              <a:lumOff val="40000"/>
              <a:alpha val="30196"/>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D92F932-269C-415E-A20D-C0D5F7FAE858}"/>
              </a:ext>
            </a:extLst>
          </p:cNvPr>
          <p:cNvSpPr txBox="1"/>
          <p:nvPr/>
        </p:nvSpPr>
        <p:spPr>
          <a:xfrm>
            <a:off x="3364321" y="1598687"/>
            <a:ext cx="338554" cy="369332"/>
          </a:xfrm>
          <a:prstGeom prst="rect">
            <a:avLst/>
          </a:prstGeom>
          <a:noFill/>
        </p:spPr>
        <p:txBody>
          <a:bodyPr wrap="none" rtlCol="0">
            <a:spAutoFit/>
          </a:bodyPr>
          <a:lstStyle/>
          <a:p>
            <a:r>
              <a:rPr lang="en-US" dirty="0"/>
              <a:t>E</a:t>
            </a:r>
          </a:p>
        </p:txBody>
      </p:sp>
      <p:sp>
        <p:nvSpPr>
          <p:cNvPr id="24" name="TextBox 23">
            <a:extLst>
              <a:ext uri="{FF2B5EF4-FFF2-40B4-BE49-F238E27FC236}">
                <a16:creationId xmlns:a16="http://schemas.microsoft.com/office/drawing/2014/main" id="{0862F610-3CFD-4623-B378-DFD2D656B066}"/>
              </a:ext>
            </a:extLst>
          </p:cNvPr>
          <p:cNvSpPr txBox="1"/>
          <p:nvPr/>
        </p:nvSpPr>
        <p:spPr>
          <a:xfrm>
            <a:off x="4061712" y="1421823"/>
            <a:ext cx="338554" cy="369332"/>
          </a:xfrm>
          <a:prstGeom prst="rect">
            <a:avLst/>
          </a:prstGeom>
          <a:noFill/>
        </p:spPr>
        <p:txBody>
          <a:bodyPr wrap="none" rtlCol="0">
            <a:spAutoFit/>
          </a:bodyPr>
          <a:lstStyle/>
          <a:p>
            <a:r>
              <a:rPr lang="en-US" dirty="0"/>
              <a:t>K</a:t>
            </a:r>
          </a:p>
        </p:txBody>
      </p:sp>
      <p:sp>
        <p:nvSpPr>
          <p:cNvPr id="25" name="TextBox 24">
            <a:extLst>
              <a:ext uri="{FF2B5EF4-FFF2-40B4-BE49-F238E27FC236}">
                <a16:creationId xmlns:a16="http://schemas.microsoft.com/office/drawing/2014/main" id="{81DBC8EF-CC2E-41B5-8F0A-6FA2FF195863}"/>
              </a:ext>
            </a:extLst>
          </p:cNvPr>
          <p:cNvSpPr txBox="1"/>
          <p:nvPr/>
        </p:nvSpPr>
        <p:spPr>
          <a:xfrm>
            <a:off x="3496167" y="1206489"/>
            <a:ext cx="348172" cy="461665"/>
          </a:xfrm>
          <a:prstGeom prst="rect">
            <a:avLst/>
          </a:prstGeom>
          <a:noFill/>
        </p:spPr>
        <p:txBody>
          <a:bodyPr wrap="none" rtlCol="0">
            <a:spAutoFit/>
          </a:bodyPr>
          <a:lstStyle/>
          <a:p>
            <a:r>
              <a:rPr lang="el-GR" sz="2400" dirty="0">
                <a:latin typeface="Calibri" panose="020F0502020204030204" pitchFamily="34" charset="0"/>
                <a:cs typeface="Calibri" panose="020F0502020204030204" pitchFamily="34" charset="0"/>
              </a:rPr>
              <a:t>σ</a:t>
            </a:r>
            <a:endParaRPr lang="en-US" sz="2400" dirty="0"/>
          </a:p>
        </p:txBody>
      </p:sp>
      <p:grpSp>
        <p:nvGrpSpPr>
          <p:cNvPr id="33" name="Group 32">
            <a:extLst>
              <a:ext uri="{FF2B5EF4-FFF2-40B4-BE49-F238E27FC236}">
                <a16:creationId xmlns:a16="http://schemas.microsoft.com/office/drawing/2014/main" id="{00109F9C-4836-D677-5F02-F224DE6BB777}"/>
              </a:ext>
            </a:extLst>
          </p:cNvPr>
          <p:cNvGrpSpPr/>
          <p:nvPr/>
        </p:nvGrpSpPr>
        <p:grpSpPr>
          <a:xfrm>
            <a:off x="4895980" y="3261081"/>
            <a:ext cx="1956542" cy="649792"/>
            <a:chOff x="3570456" y="3324873"/>
            <a:chExt cx="1956542" cy="649792"/>
          </a:xfrm>
        </p:grpSpPr>
        <p:sp>
          <p:nvSpPr>
            <p:cNvPr id="26" name="Star: 5 Points 25">
              <a:extLst>
                <a:ext uri="{FF2B5EF4-FFF2-40B4-BE49-F238E27FC236}">
                  <a16:creationId xmlns:a16="http://schemas.microsoft.com/office/drawing/2014/main" id="{C655F8B4-FDCD-F118-EBBD-1893E773B1E8}"/>
                </a:ext>
              </a:extLst>
            </p:cNvPr>
            <p:cNvSpPr/>
            <p:nvPr/>
          </p:nvSpPr>
          <p:spPr>
            <a:xfrm>
              <a:off x="3670253" y="3495557"/>
              <a:ext cx="323244" cy="297711"/>
            </a:xfrm>
            <a:prstGeom prst="star5">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268BE621-2442-AA24-F5EC-E17EF65175D9}"/>
                </a:ext>
              </a:extLst>
            </p:cNvPr>
            <p:cNvSpPr txBox="1"/>
            <p:nvPr/>
          </p:nvSpPr>
          <p:spPr>
            <a:xfrm>
              <a:off x="3993106" y="3324873"/>
              <a:ext cx="1505540" cy="646331"/>
            </a:xfrm>
            <a:prstGeom prst="rect">
              <a:avLst/>
            </a:prstGeom>
            <a:noFill/>
          </p:spPr>
          <p:txBody>
            <a:bodyPr wrap="none" rtlCol="0">
              <a:spAutoFit/>
            </a:bodyPr>
            <a:lstStyle/>
            <a:p>
              <a:r>
                <a:rPr lang="en-US" dirty="0"/>
                <a:t>experimental</a:t>
              </a:r>
            </a:p>
            <a:p>
              <a:r>
                <a:rPr lang="en-US" dirty="0"/>
                <a:t>data points</a:t>
              </a:r>
            </a:p>
          </p:txBody>
        </p:sp>
        <p:sp>
          <p:nvSpPr>
            <p:cNvPr id="30" name="Rectangle: Rounded Corners 29">
              <a:extLst>
                <a:ext uri="{FF2B5EF4-FFF2-40B4-BE49-F238E27FC236}">
                  <a16:creationId xmlns:a16="http://schemas.microsoft.com/office/drawing/2014/main" id="{AB4C6B79-1937-EC88-84A3-1B9847E0210C}"/>
                </a:ext>
              </a:extLst>
            </p:cNvPr>
            <p:cNvSpPr/>
            <p:nvPr/>
          </p:nvSpPr>
          <p:spPr>
            <a:xfrm>
              <a:off x="3570456" y="3331961"/>
              <a:ext cx="1956542" cy="642704"/>
            </a:xfrm>
            <a:prstGeom prst="roundRect">
              <a:avLst/>
            </a:prstGeom>
            <a:noFill/>
            <a:ln>
              <a:solidFill>
                <a:srgbClr val="FF0000"/>
              </a:solidFill>
              <a:prstDash val="lg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59F1C534-938C-C4B9-7E92-E38F79C8F4EE}"/>
              </a:ext>
            </a:extLst>
          </p:cNvPr>
          <p:cNvGrpSpPr/>
          <p:nvPr/>
        </p:nvGrpSpPr>
        <p:grpSpPr>
          <a:xfrm>
            <a:off x="7016651" y="3257454"/>
            <a:ext cx="1956542" cy="649958"/>
            <a:chOff x="6052635" y="3321246"/>
            <a:chExt cx="1956542" cy="649958"/>
          </a:xfrm>
        </p:grpSpPr>
        <p:sp>
          <p:nvSpPr>
            <p:cNvPr id="27" name="Star: 5 Points 26">
              <a:extLst>
                <a:ext uri="{FF2B5EF4-FFF2-40B4-BE49-F238E27FC236}">
                  <a16:creationId xmlns:a16="http://schemas.microsoft.com/office/drawing/2014/main" id="{C6295256-4746-66E3-2FDC-C6BF3FFF983D}"/>
                </a:ext>
              </a:extLst>
            </p:cNvPr>
            <p:cNvSpPr/>
            <p:nvPr/>
          </p:nvSpPr>
          <p:spPr>
            <a:xfrm>
              <a:off x="6162793" y="3499101"/>
              <a:ext cx="323244" cy="297711"/>
            </a:xfrm>
            <a:prstGeom prst="star5">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5C70196F-9663-DBED-0376-DC7DBDFA328F}"/>
                </a:ext>
              </a:extLst>
            </p:cNvPr>
            <p:cNvSpPr txBox="1"/>
            <p:nvPr/>
          </p:nvSpPr>
          <p:spPr>
            <a:xfrm>
              <a:off x="6486037" y="3321246"/>
              <a:ext cx="1313180" cy="646331"/>
            </a:xfrm>
            <a:prstGeom prst="rect">
              <a:avLst/>
            </a:prstGeom>
            <a:noFill/>
          </p:spPr>
          <p:txBody>
            <a:bodyPr wrap="none" rtlCol="0">
              <a:spAutoFit/>
            </a:bodyPr>
            <a:lstStyle/>
            <a:p>
              <a:r>
                <a:rPr lang="en-US" dirty="0"/>
                <a:t>theoretical</a:t>
              </a:r>
            </a:p>
            <a:p>
              <a:r>
                <a:rPr lang="en-US" dirty="0"/>
                <a:t>data points</a:t>
              </a:r>
            </a:p>
          </p:txBody>
        </p:sp>
        <p:sp>
          <p:nvSpPr>
            <p:cNvPr id="31" name="Rectangle: Rounded Corners 30">
              <a:extLst>
                <a:ext uri="{FF2B5EF4-FFF2-40B4-BE49-F238E27FC236}">
                  <a16:creationId xmlns:a16="http://schemas.microsoft.com/office/drawing/2014/main" id="{BD5A5471-A007-37C0-37AE-51004F846DF2}"/>
                </a:ext>
              </a:extLst>
            </p:cNvPr>
            <p:cNvSpPr/>
            <p:nvPr/>
          </p:nvSpPr>
          <p:spPr>
            <a:xfrm>
              <a:off x="6052635" y="3328500"/>
              <a:ext cx="1956542" cy="642704"/>
            </a:xfrm>
            <a:prstGeom prst="roundRect">
              <a:avLst/>
            </a:prstGeom>
            <a:noFill/>
            <a:ln>
              <a:solidFill>
                <a:schemeClr val="tx1"/>
              </a:solidFill>
              <a:prstDash val="lg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35" name="Straight Arrow Connector 34">
            <a:extLst>
              <a:ext uri="{FF2B5EF4-FFF2-40B4-BE49-F238E27FC236}">
                <a16:creationId xmlns:a16="http://schemas.microsoft.com/office/drawing/2014/main" id="{CD7F6959-3E97-4CCB-3FC2-0306CF6B8E31}"/>
              </a:ext>
            </a:extLst>
          </p:cNvPr>
          <p:cNvCxnSpPr>
            <a:cxnSpLocks/>
            <a:stCxn id="36" idx="2"/>
          </p:cNvCxnSpPr>
          <p:nvPr/>
        </p:nvCxnSpPr>
        <p:spPr>
          <a:xfrm>
            <a:off x="11128744" y="3915279"/>
            <a:ext cx="0" cy="33065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AE1F73B9-C0DD-DB5E-50B3-DB8F1D3BCEAC}"/>
              </a:ext>
            </a:extLst>
          </p:cNvPr>
          <p:cNvSpPr txBox="1"/>
          <p:nvPr/>
        </p:nvSpPr>
        <p:spPr>
          <a:xfrm>
            <a:off x="10763900" y="3638280"/>
            <a:ext cx="729687" cy="276999"/>
          </a:xfrm>
          <a:prstGeom prst="rect">
            <a:avLst/>
          </a:prstGeom>
          <a:noFill/>
        </p:spPr>
        <p:txBody>
          <a:bodyPr wrap="none" rtlCol="0">
            <a:spAutoFit/>
          </a:bodyPr>
          <a:lstStyle/>
          <a:p>
            <a:r>
              <a:rPr lang="en-US" sz="1200" dirty="0"/>
              <a:t>pure ice</a:t>
            </a:r>
          </a:p>
        </p:txBody>
      </p:sp>
      <p:cxnSp>
        <p:nvCxnSpPr>
          <p:cNvPr id="37" name="Straight Arrow Connector 36">
            <a:extLst>
              <a:ext uri="{FF2B5EF4-FFF2-40B4-BE49-F238E27FC236}">
                <a16:creationId xmlns:a16="http://schemas.microsoft.com/office/drawing/2014/main" id="{3AA57F72-0CD9-20BC-527B-37586E8707A4}"/>
              </a:ext>
            </a:extLst>
          </p:cNvPr>
          <p:cNvCxnSpPr>
            <a:cxnSpLocks/>
            <a:stCxn id="38" idx="2"/>
          </p:cNvCxnSpPr>
          <p:nvPr/>
        </p:nvCxnSpPr>
        <p:spPr>
          <a:xfrm>
            <a:off x="9945989" y="4707600"/>
            <a:ext cx="0" cy="29679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05A727C0-9BFC-71B2-A1DB-8A56841863F6}"/>
              </a:ext>
            </a:extLst>
          </p:cNvPr>
          <p:cNvSpPr txBox="1"/>
          <p:nvPr/>
        </p:nvSpPr>
        <p:spPr>
          <a:xfrm>
            <a:off x="9666104" y="4245935"/>
            <a:ext cx="559769" cy="461665"/>
          </a:xfrm>
          <a:prstGeom prst="rect">
            <a:avLst/>
          </a:prstGeom>
          <a:noFill/>
        </p:spPr>
        <p:txBody>
          <a:bodyPr wrap="none" rtlCol="0">
            <a:spAutoFit/>
          </a:bodyPr>
          <a:lstStyle/>
          <a:p>
            <a:r>
              <a:rPr lang="en-US" sz="1200" dirty="0"/>
              <a:t>pure </a:t>
            </a:r>
          </a:p>
          <a:p>
            <a:r>
              <a:rPr lang="en-US" sz="1200" dirty="0"/>
              <a:t>water</a:t>
            </a:r>
          </a:p>
        </p:txBody>
      </p:sp>
      <p:cxnSp>
        <p:nvCxnSpPr>
          <p:cNvPr id="48" name="Straight Arrow Connector 47">
            <a:extLst>
              <a:ext uri="{FF2B5EF4-FFF2-40B4-BE49-F238E27FC236}">
                <a16:creationId xmlns:a16="http://schemas.microsoft.com/office/drawing/2014/main" id="{3D177B70-73C2-30AE-B470-545D509D266B}"/>
              </a:ext>
            </a:extLst>
          </p:cNvPr>
          <p:cNvCxnSpPr>
            <a:cxnSpLocks/>
            <a:stCxn id="49" idx="2"/>
          </p:cNvCxnSpPr>
          <p:nvPr/>
        </p:nvCxnSpPr>
        <p:spPr>
          <a:xfrm>
            <a:off x="3498579" y="3906874"/>
            <a:ext cx="0" cy="33065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9" name="TextBox 48">
            <a:extLst>
              <a:ext uri="{FF2B5EF4-FFF2-40B4-BE49-F238E27FC236}">
                <a16:creationId xmlns:a16="http://schemas.microsoft.com/office/drawing/2014/main" id="{D66EBCA1-D450-D6A6-970A-6F9B25467CEB}"/>
              </a:ext>
            </a:extLst>
          </p:cNvPr>
          <p:cNvSpPr txBox="1"/>
          <p:nvPr/>
        </p:nvSpPr>
        <p:spPr>
          <a:xfrm>
            <a:off x="3133735" y="3629875"/>
            <a:ext cx="729687" cy="276999"/>
          </a:xfrm>
          <a:prstGeom prst="rect">
            <a:avLst/>
          </a:prstGeom>
          <a:noFill/>
        </p:spPr>
        <p:txBody>
          <a:bodyPr wrap="none" rtlCol="0">
            <a:spAutoFit/>
          </a:bodyPr>
          <a:lstStyle/>
          <a:p>
            <a:r>
              <a:rPr lang="en-US" sz="1200" dirty="0"/>
              <a:t>pure ice</a:t>
            </a:r>
          </a:p>
        </p:txBody>
      </p:sp>
      <p:cxnSp>
        <p:nvCxnSpPr>
          <p:cNvPr id="50" name="Straight Arrow Connector 49">
            <a:extLst>
              <a:ext uri="{FF2B5EF4-FFF2-40B4-BE49-F238E27FC236}">
                <a16:creationId xmlns:a16="http://schemas.microsoft.com/office/drawing/2014/main" id="{41DBA6AC-8191-82BB-E6A2-89A31D0FB4D5}"/>
              </a:ext>
            </a:extLst>
          </p:cNvPr>
          <p:cNvCxnSpPr>
            <a:cxnSpLocks/>
            <a:stCxn id="51" idx="2"/>
          </p:cNvCxnSpPr>
          <p:nvPr/>
        </p:nvCxnSpPr>
        <p:spPr>
          <a:xfrm>
            <a:off x="2315824" y="4699195"/>
            <a:ext cx="0" cy="29679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1" name="TextBox 50">
            <a:extLst>
              <a:ext uri="{FF2B5EF4-FFF2-40B4-BE49-F238E27FC236}">
                <a16:creationId xmlns:a16="http://schemas.microsoft.com/office/drawing/2014/main" id="{433693C3-A777-53B2-626F-785EF0FE85AD}"/>
              </a:ext>
            </a:extLst>
          </p:cNvPr>
          <p:cNvSpPr txBox="1"/>
          <p:nvPr/>
        </p:nvSpPr>
        <p:spPr>
          <a:xfrm>
            <a:off x="2035939" y="4237530"/>
            <a:ext cx="559769" cy="461665"/>
          </a:xfrm>
          <a:prstGeom prst="rect">
            <a:avLst/>
          </a:prstGeom>
          <a:noFill/>
        </p:spPr>
        <p:txBody>
          <a:bodyPr wrap="none" rtlCol="0">
            <a:spAutoFit/>
          </a:bodyPr>
          <a:lstStyle/>
          <a:p>
            <a:r>
              <a:rPr lang="en-US" sz="1200" dirty="0"/>
              <a:t>pure </a:t>
            </a:r>
          </a:p>
          <a:p>
            <a:r>
              <a:rPr lang="en-US" sz="1200" dirty="0"/>
              <a:t>water</a:t>
            </a:r>
          </a:p>
        </p:txBody>
      </p:sp>
      <p:sp>
        <p:nvSpPr>
          <p:cNvPr id="52" name="TextBox 51">
            <a:extLst>
              <a:ext uri="{FF2B5EF4-FFF2-40B4-BE49-F238E27FC236}">
                <a16:creationId xmlns:a16="http://schemas.microsoft.com/office/drawing/2014/main" id="{DE671969-23BE-67A6-1BA0-6559F10F6688}"/>
              </a:ext>
            </a:extLst>
          </p:cNvPr>
          <p:cNvSpPr txBox="1"/>
          <p:nvPr/>
        </p:nvSpPr>
        <p:spPr>
          <a:xfrm>
            <a:off x="951889" y="4072202"/>
            <a:ext cx="1173719" cy="261610"/>
          </a:xfrm>
          <a:prstGeom prst="rect">
            <a:avLst/>
          </a:prstGeom>
          <a:noFill/>
        </p:spPr>
        <p:txBody>
          <a:bodyPr wrap="none" rtlCol="0">
            <a:spAutoFit/>
          </a:bodyPr>
          <a:lstStyle/>
          <a:p>
            <a:r>
              <a:rPr lang="en-US" sz="1050" dirty="0"/>
              <a:t>Elastic modulus</a:t>
            </a:r>
          </a:p>
        </p:txBody>
      </p:sp>
      <p:sp>
        <p:nvSpPr>
          <p:cNvPr id="53" name="TextBox 52">
            <a:extLst>
              <a:ext uri="{FF2B5EF4-FFF2-40B4-BE49-F238E27FC236}">
                <a16:creationId xmlns:a16="http://schemas.microsoft.com/office/drawing/2014/main" id="{D3850EB9-21A0-9A7B-06FB-8B4595038B25}"/>
              </a:ext>
            </a:extLst>
          </p:cNvPr>
          <p:cNvSpPr txBox="1"/>
          <p:nvPr/>
        </p:nvSpPr>
        <p:spPr>
          <a:xfrm>
            <a:off x="4737936" y="4085695"/>
            <a:ext cx="1358064" cy="253916"/>
          </a:xfrm>
          <a:prstGeom prst="rect">
            <a:avLst/>
          </a:prstGeom>
          <a:noFill/>
        </p:spPr>
        <p:txBody>
          <a:bodyPr wrap="none" rtlCol="0">
            <a:spAutoFit/>
          </a:bodyPr>
          <a:lstStyle/>
          <a:p>
            <a:r>
              <a:rPr lang="en-US" sz="1050" dirty="0"/>
              <a:t>Hardening modulus</a:t>
            </a:r>
          </a:p>
        </p:txBody>
      </p:sp>
      <p:sp>
        <p:nvSpPr>
          <p:cNvPr id="54" name="TextBox 53">
            <a:extLst>
              <a:ext uri="{FF2B5EF4-FFF2-40B4-BE49-F238E27FC236}">
                <a16:creationId xmlns:a16="http://schemas.microsoft.com/office/drawing/2014/main" id="{DBC2B61B-8F33-8729-C263-EB15B0D68C44}"/>
              </a:ext>
            </a:extLst>
          </p:cNvPr>
          <p:cNvSpPr txBox="1"/>
          <p:nvPr/>
        </p:nvSpPr>
        <p:spPr>
          <a:xfrm>
            <a:off x="8661249" y="4245935"/>
            <a:ext cx="904415" cy="253916"/>
          </a:xfrm>
          <a:prstGeom prst="rect">
            <a:avLst/>
          </a:prstGeom>
          <a:noFill/>
        </p:spPr>
        <p:txBody>
          <a:bodyPr wrap="none" rtlCol="0">
            <a:spAutoFit/>
          </a:bodyPr>
          <a:lstStyle/>
          <a:p>
            <a:r>
              <a:rPr lang="en-US" sz="1050" dirty="0"/>
              <a:t>Yield Stress</a:t>
            </a:r>
          </a:p>
        </p:txBody>
      </p:sp>
      <p:sp>
        <p:nvSpPr>
          <p:cNvPr id="3" name="Slide Number Placeholder 3">
            <a:extLst>
              <a:ext uri="{FF2B5EF4-FFF2-40B4-BE49-F238E27FC236}">
                <a16:creationId xmlns:a16="http://schemas.microsoft.com/office/drawing/2014/main" id="{18967A75-640F-B9ED-6323-A483EC3E71CF}"/>
              </a:ext>
            </a:extLst>
          </p:cNvPr>
          <p:cNvSpPr txBox="1">
            <a:spLocks/>
          </p:cNvSpPr>
          <p:nvPr/>
        </p:nvSpPr>
        <p:spPr bwMode="auto">
          <a:xfrm>
            <a:off x="11176000" y="6547487"/>
            <a:ext cx="812800" cy="374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400" kern="1200">
                <a:solidFill>
                  <a:schemeClr val="tx1"/>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5E55A7B-7854-E145-92D9-B491DF4BAE2D}" type="slidenum">
              <a:rPr lang="en-US" smtClean="0">
                <a:solidFill>
                  <a:schemeClr val="bg1"/>
                </a:solidFill>
              </a:rPr>
              <a:pPr/>
              <a:t>19</a:t>
            </a:fld>
            <a:endParaRPr lang="en-US" dirty="0">
              <a:solidFill>
                <a:schemeClr val="bg1"/>
              </a:solidFill>
            </a:endParaRPr>
          </a:p>
        </p:txBody>
      </p:sp>
      <p:cxnSp>
        <p:nvCxnSpPr>
          <p:cNvPr id="9" name="Straight Arrow Connector 8">
            <a:extLst>
              <a:ext uri="{FF2B5EF4-FFF2-40B4-BE49-F238E27FC236}">
                <a16:creationId xmlns:a16="http://schemas.microsoft.com/office/drawing/2014/main" id="{71F5C5B6-12FB-50AD-4968-14DC7A3FCDAF}"/>
              </a:ext>
            </a:extLst>
          </p:cNvPr>
          <p:cNvCxnSpPr>
            <a:cxnSpLocks/>
          </p:cNvCxnSpPr>
          <p:nvPr/>
        </p:nvCxnSpPr>
        <p:spPr>
          <a:xfrm flipH="1">
            <a:off x="1311531" y="5124276"/>
            <a:ext cx="217246" cy="26097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1769CFB9-4CF7-E4A9-20C7-3486D7A84E93}"/>
              </a:ext>
            </a:extLst>
          </p:cNvPr>
          <p:cNvSpPr txBox="1"/>
          <p:nvPr/>
        </p:nvSpPr>
        <p:spPr>
          <a:xfrm>
            <a:off x="1503003" y="4738100"/>
            <a:ext cx="534121" cy="461665"/>
          </a:xfrm>
          <a:prstGeom prst="rect">
            <a:avLst/>
          </a:prstGeom>
          <a:noFill/>
        </p:spPr>
        <p:txBody>
          <a:bodyPr wrap="none" rtlCol="0">
            <a:spAutoFit/>
          </a:bodyPr>
          <a:lstStyle/>
          <a:p>
            <a:r>
              <a:rPr lang="en-US" sz="1200" dirty="0"/>
              <a:t>pure </a:t>
            </a:r>
          </a:p>
          <a:p>
            <a:r>
              <a:rPr lang="en-US" sz="1200" dirty="0"/>
              <a:t>rock</a:t>
            </a:r>
          </a:p>
        </p:txBody>
      </p:sp>
      <p:cxnSp>
        <p:nvCxnSpPr>
          <p:cNvPr id="34" name="Straight Arrow Connector 33">
            <a:extLst>
              <a:ext uri="{FF2B5EF4-FFF2-40B4-BE49-F238E27FC236}">
                <a16:creationId xmlns:a16="http://schemas.microsoft.com/office/drawing/2014/main" id="{A36479EF-B2F0-DAD7-46C1-0666547DC990}"/>
              </a:ext>
            </a:extLst>
          </p:cNvPr>
          <p:cNvCxnSpPr>
            <a:cxnSpLocks/>
          </p:cNvCxnSpPr>
          <p:nvPr/>
        </p:nvCxnSpPr>
        <p:spPr>
          <a:xfrm>
            <a:off x="1831119" y="5177880"/>
            <a:ext cx="382692" cy="5758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FA09CA31-E48F-5766-D101-3FE46319C4FD}"/>
              </a:ext>
            </a:extLst>
          </p:cNvPr>
          <p:cNvSpPr txBox="1"/>
          <p:nvPr/>
        </p:nvSpPr>
        <p:spPr>
          <a:xfrm>
            <a:off x="9240943" y="2692351"/>
            <a:ext cx="2633954" cy="923330"/>
          </a:xfrm>
          <a:prstGeom prst="rect">
            <a:avLst/>
          </a:prstGeom>
          <a:solidFill>
            <a:srgbClr val="FFCCCC"/>
          </a:solidFill>
        </p:spPr>
        <p:txBody>
          <a:bodyPr wrap="square" rtlCol="0">
            <a:spAutoFit/>
          </a:bodyPr>
          <a:lstStyle/>
          <a:p>
            <a:pPr algn="ctr"/>
            <a:r>
              <a:rPr lang="en-US" dirty="0">
                <a:latin typeface="Calibri" panose="020F0502020204030204" pitchFamily="34" charset="0"/>
                <a:ea typeface="Calibri" panose="020F0502020204030204" pitchFamily="34" charset="0"/>
                <a:cs typeface="Calibri" panose="020F0502020204030204" pitchFamily="34" charset="0"/>
              </a:rPr>
              <a:t>Experiments are very </a:t>
            </a:r>
            <a:r>
              <a:rPr lang="en-US" b="1" dirty="0">
                <a:latin typeface="Calibri" panose="020F0502020204030204" pitchFamily="34" charset="0"/>
                <a:ea typeface="Calibri" panose="020F0502020204030204" pitchFamily="34" charset="0"/>
                <a:cs typeface="Calibri" panose="020F0502020204030204" pitchFamily="34" charset="0"/>
              </a:rPr>
              <a:t>challenging </a:t>
            </a:r>
            <a:r>
              <a:rPr lang="en-US" dirty="0">
                <a:latin typeface="Calibri" panose="020F0502020204030204" pitchFamily="34" charset="0"/>
                <a:ea typeface="Calibri" panose="020F0502020204030204" pitchFamily="34" charset="0"/>
                <a:cs typeface="Calibri" panose="020F0502020204030204" pitchFamily="34" charset="0"/>
              </a:rPr>
              <a:t>to perform and provide </a:t>
            </a:r>
            <a:r>
              <a:rPr lang="en-US" b="1" dirty="0">
                <a:latin typeface="Calibri" panose="020F0502020204030204" pitchFamily="34" charset="0"/>
                <a:ea typeface="Calibri" panose="020F0502020204030204" pitchFamily="34" charset="0"/>
                <a:cs typeface="Calibri" panose="020F0502020204030204" pitchFamily="34" charset="0"/>
              </a:rPr>
              <a:t>limited data</a:t>
            </a:r>
            <a:r>
              <a:rPr lang="en-US" dirty="0">
                <a:latin typeface="Calibri" panose="020F0502020204030204" pitchFamily="34" charset="0"/>
                <a:ea typeface="Calibri" panose="020F0502020204030204" pitchFamily="34" charset="0"/>
                <a:cs typeface="Calibri" panose="020F0502020204030204" pitchFamily="34" charset="0"/>
              </a:rPr>
              <a:t>! </a:t>
            </a:r>
          </a:p>
        </p:txBody>
      </p:sp>
      <p:cxnSp>
        <p:nvCxnSpPr>
          <p:cNvPr id="45" name="Straight Arrow Connector 44">
            <a:extLst>
              <a:ext uri="{FF2B5EF4-FFF2-40B4-BE49-F238E27FC236}">
                <a16:creationId xmlns:a16="http://schemas.microsoft.com/office/drawing/2014/main" id="{FB813974-6219-6470-3159-FD7C5BABDDBF}"/>
              </a:ext>
            </a:extLst>
          </p:cNvPr>
          <p:cNvCxnSpPr>
            <a:cxnSpLocks/>
          </p:cNvCxnSpPr>
          <p:nvPr/>
        </p:nvCxnSpPr>
        <p:spPr>
          <a:xfrm flipH="1">
            <a:off x="8912338" y="5045843"/>
            <a:ext cx="217246" cy="26097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a16="http://schemas.microsoft.com/office/drawing/2014/main" id="{97C55915-A7BB-469E-06C0-927B6EFF84AB}"/>
              </a:ext>
            </a:extLst>
          </p:cNvPr>
          <p:cNvSpPr txBox="1"/>
          <p:nvPr/>
        </p:nvSpPr>
        <p:spPr>
          <a:xfrm>
            <a:off x="9103810" y="4659667"/>
            <a:ext cx="534121" cy="461665"/>
          </a:xfrm>
          <a:prstGeom prst="rect">
            <a:avLst/>
          </a:prstGeom>
          <a:noFill/>
        </p:spPr>
        <p:txBody>
          <a:bodyPr wrap="none" rtlCol="0">
            <a:spAutoFit/>
          </a:bodyPr>
          <a:lstStyle/>
          <a:p>
            <a:r>
              <a:rPr lang="en-US" sz="1200" dirty="0"/>
              <a:t>pure </a:t>
            </a:r>
          </a:p>
          <a:p>
            <a:r>
              <a:rPr lang="en-US" sz="1200" dirty="0"/>
              <a:t>rock</a:t>
            </a:r>
          </a:p>
        </p:txBody>
      </p:sp>
      <p:cxnSp>
        <p:nvCxnSpPr>
          <p:cNvPr id="47" name="Straight Arrow Connector 46">
            <a:extLst>
              <a:ext uri="{FF2B5EF4-FFF2-40B4-BE49-F238E27FC236}">
                <a16:creationId xmlns:a16="http://schemas.microsoft.com/office/drawing/2014/main" id="{7A4FD6CD-5C46-18D7-BBAD-C09664388AAB}"/>
              </a:ext>
            </a:extLst>
          </p:cNvPr>
          <p:cNvCxnSpPr>
            <a:cxnSpLocks/>
          </p:cNvCxnSpPr>
          <p:nvPr/>
        </p:nvCxnSpPr>
        <p:spPr>
          <a:xfrm>
            <a:off x="9474758" y="5097328"/>
            <a:ext cx="382692" cy="5758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57250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a:xfrm>
            <a:off x="73021" y="4199619"/>
            <a:ext cx="11791957" cy="1549515"/>
          </a:xfrm>
        </p:spPr>
        <p:txBody>
          <a:bodyPr/>
          <a:lstStyle/>
          <a:p>
            <a:pPr algn="ctr">
              <a:spcAft>
                <a:spcPts val="0"/>
              </a:spcAft>
            </a:pPr>
            <a:r>
              <a:rPr lang="en-US" sz="2800" b="1" dirty="0">
                <a:solidFill>
                  <a:schemeClr val="tx1"/>
                </a:solidFill>
              </a:rPr>
              <a:t>Development and Calibration of the Arctic Coastal Erosion (ACE) Model, Towards UQ of Climate Change-Induced Arctic Permafrost Degradation</a:t>
            </a:r>
            <a:endParaRPr lang="en-US" sz="2800" dirty="0">
              <a:solidFill>
                <a:schemeClr val="tx1"/>
              </a:solidFill>
            </a:endParaRPr>
          </a:p>
        </p:txBody>
      </p:sp>
      <p:pic>
        <p:nvPicPr>
          <p:cNvPr id="3" name="Picture 2"/>
          <p:cNvPicPr>
            <a:picLocks noChangeAspect="1"/>
          </p:cNvPicPr>
          <p:nvPr/>
        </p:nvPicPr>
        <p:blipFill>
          <a:blip r:embed="rId3"/>
          <a:stretch>
            <a:fillRect/>
          </a:stretch>
        </p:blipFill>
        <p:spPr>
          <a:xfrm>
            <a:off x="-3302" y="2549691"/>
            <a:ext cx="2933093" cy="1764792"/>
          </a:xfrm>
          <a:prstGeom prst="rect">
            <a:avLst/>
          </a:prstGeom>
        </p:spPr>
      </p:pic>
      <p:pic>
        <p:nvPicPr>
          <p:cNvPr id="8" name="Picture 6">
            <a:extLst>
              <a:ext uri="{FF2B5EF4-FFF2-40B4-BE49-F238E27FC236}">
                <a16:creationId xmlns:a16="http://schemas.microsoft.com/office/drawing/2014/main" id="{97552FB1-A017-466D-8AE1-9970A127AF2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4445"/>
          <a:stretch/>
        </p:blipFill>
        <p:spPr bwMode="auto">
          <a:xfrm>
            <a:off x="9441579" y="2551475"/>
            <a:ext cx="2745772" cy="176297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 name="Picture 5">
            <a:extLst>
              <a:ext uri="{FF2B5EF4-FFF2-40B4-BE49-F238E27FC236}">
                <a16:creationId xmlns:a16="http://schemas.microsoft.com/office/drawing/2014/main" id="{86F14780-6FAC-4690-9944-05EB7E280E91}"/>
              </a:ext>
            </a:extLst>
          </p:cNvPr>
          <p:cNvPicPr>
            <a:picLocks/>
          </p:cNvPicPr>
          <p:nvPr/>
        </p:nvPicPr>
        <p:blipFill rotWithShape="1">
          <a:blip r:embed="rId5"/>
          <a:srcRect l="56942" r="831" b="2973"/>
          <a:stretch/>
        </p:blipFill>
        <p:spPr>
          <a:xfrm>
            <a:off x="6702947" y="2551475"/>
            <a:ext cx="2810191" cy="1764792"/>
          </a:xfrm>
          <a:prstGeom prst="rect">
            <a:avLst/>
          </a:prstGeom>
        </p:spPr>
      </p:pic>
      <p:sp>
        <p:nvSpPr>
          <p:cNvPr id="2" name="TextBox 1">
            <a:extLst>
              <a:ext uri="{FF2B5EF4-FFF2-40B4-BE49-F238E27FC236}">
                <a16:creationId xmlns:a16="http://schemas.microsoft.com/office/drawing/2014/main" id="{4F662E67-BAF2-49A6-A445-1DA3F5449EAB}"/>
              </a:ext>
            </a:extLst>
          </p:cNvPr>
          <p:cNvSpPr txBox="1"/>
          <p:nvPr/>
        </p:nvSpPr>
        <p:spPr>
          <a:xfrm>
            <a:off x="5095292" y="6519446"/>
            <a:ext cx="3326688" cy="338554"/>
          </a:xfrm>
          <a:prstGeom prst="rect">
            <a:avLst/>
          </a:prstGeom>
          <a:noFill/>
        </p:spPr>
        <p:txBody>
          <a:bodyPr wrap="square" rtlCol="0">
            <a:spAutoFit/>
          </a:bodyPr>
          <a:lstStyle/>
          <a:p>
            <a:r>
              <a:rPr lang="en-US" sz="1600" dirty="0">
                <a:solidFill>
                  <a:schemeClr val="bg1"/>
                </a:solidFill>
                <a:latin typeface="Calibri" panose="020F0502020204030204" pitchFamily="34" charset="0"/>
                <a:cs typeface="Calibri" panose="020F0502020204030204" pitchFamily="34" charset="0"/>
              </a:rPr>
              <a:t>SAND2024-01744C</a:t>
            </a:r>
          </a:p>
        </p:txBody>
      </p:sp>
      <p:sp>
        <p:nvSpPr>
          <p:cNvPr id="11" name="TextBox 10">
            <a:extLst>
              <a:ext uri="{FF2B5EF4-FFF2-40B4-BE49-F238E27FC236}">
                <a16:creationId xmlns:a16="http://schemas.microsoft.com/office/drawing/2014/main" id="{0168412B-C1F5-4FB4-A3B1-5BBE2DA809DB}"/>
              </a:ext>
            </a:extLst>
          </p:cNvPr>
          <p:cNvSpPr txBox="1"/>
          <p:nvPr/>
        </p:nvSpPr>
        <p:spPr>
          <a:xfrm>
            <a:off x="0" y="6501904"/>
            <a:ext cx="4875962" cy="338554"/>
          </a:xfrm>
          <a:prstGeom prst="rect">
            <a:avLst/>
          </a:prstGeom>
          <a:noFill/>
        </p:spPr>
        <p:txBody>
          <a:bodyPr wrap="square" rtlCol="0">
            <a:spAutoFit/>
          </a:bodyPr>
          <a:lstStyle/>
          <a:p>
            <a:r>
              <a:rPr lang="en-US" sz="1600" dirty="0">
                <a:solidFill>
                  <a:schemeClr val="bg1"/>
                </a:solidFill>
                <a:latin typeface="Calibri" panose="020F0502020204030204" pitchFamily="34" charset="0"/>
                <a:cs typeface="Calibri" panose="020F0502020204030204" pitchFamily="34" charset="0"/>
              </a:rPr>
              <a:t>SIAM UQ 2024, Trieste, Italy</a:t>
            </a:r>
          </a:p>
        </p:txBody>
      </p:sp>
      <p:sp>
        <p:nvSpPr>
          <p:cNvPr id="12" name="TextBox 11">
            <a:extLst>
              <a:ext uri="{FF2B5EF4-FFF2-40B4-BE49-F238E27FC236}">
                <a16:creationId xmlns:a16="http://schemas.microsoft.com/office/drawing/2014/main" id="{D20BF2C2-621B-4FEA-918D-FCFBAD125254}"/>
              </a:ext>
            </a:extLst>
          </p:cNvPr>
          <p:cNvSpPr txBox="1"/>
          <p:nvPr/>
        </p:nvSpPr>
        <p:spPr>
          <a:xfrm>
            <a:off x="10807828" y="6534880"/>
            <a:ext cx="1379523" cy="338554"/>
          </a:xfrm>
          <a:prstGeom prst="rect">
            <a:avLst/>
          </a:prstGeom>
          <a:noFill/>
        </p:spPr>
        <p:txBody>
          <a:bodyPr wrap="square" rtlCol="0">
            <a:spAutoFit/>
          </a:bodyPr>
          <a:lstStyle/>
          <a:p>
            <a:r>
              <a:rPr lang="en-US" sz="1600" dirty="0">
                <a:solidFill>
                  <a:schemeClr val="bg1"/>
                </a:solidFill>
                <a:latin typeface="Calibri" panose="020F0502020204030204" pitchFamily="34" charset="0"/>
                <a:cs typeface="Calibri" panose="020F0502020204030204" pitchFamily="34" charset="0"/>
              </a:rPr>
              <a:t>March 1, 2024</a:t>
            </a:r>
          </a:p>
        </p:txBody>
      </p:sp>
      <p:pic>
        <p:nvPicPr>
          <p:cNvPr id="5" name="Picture 4">
            <a:extLst>
              <a:ext uri="{FF2B5EF4-FFF2-40B4-BE49-F238E27FC236}">
                <a16:creationId xmlns:a16="http://schemas.microsoft.com/office/drawing/2014/main" id="{00D38095-4E9C-0FB5-8562-6E30E915BAAC}"/>
              </a:ext>
            </a:extLst>
          </p:cNvPr>
          <p:cNvPicPr>
            <a:picLocks noChangeAspect="1"/>
          </p:cNvPicPr>
          <p:nvPr/>
        </p:nvPicPr>
        <p:blipFill rotWithShape="1">
          <a:blip r:embed="rId6"/>
          <a:srcRect t="15598"/>
          <a:stretch/>
        </p:blipFill>
        <p:spPr>
          <a:xfrm>
            <a:off x="2791947" y="2549655"/>
            <a:ext cx="4051474" cy="1764792"/>
          </a:xfrm>
          <a:prstGeom prst="rect">
            <a:avLst/>
          </a:prstGeom>
        </p:spPr>
      </p:pic>
      <p:sp>
        <p:nvSpPr>
          <p:cNvPr id="13" name="Rectangle 12">
            <a:extLst>
              <a:ext uri="{FF2B5EF4-FFF2-40B4-BE49-F238E27FC236}">
                <a16:creationId xmlns:a16="http://schemas.microsoft.com/office/drawing/2014/main" id="{3A7CE976-6EE3-206A-FBD2-CE1F8B6B001B}"/>
              </a:ext>
            </a:extLst>
          </p:cNvPr>
          <p:cNvSpPr/>
          <p:nvPr/>
        </p:nvSpPr>
        <p:spPr>
          <a:xfrm>
            <a:off x="0" y="2475772"/>
            <a:ext cx="12192000" cy="84544"/>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3535BE7-FCE9-E4F8-7E64-4AEC7A328419}"/>
              </a:ext>
            </a:extLst>
          </p:cNvPr>
          <p:cNvSpPr/>
          <p:nvPr/>
        </p:nvSpPr>
        <p:spPr>
          <a:xfrm>
            <a:off x="1324" y="4307002"/>
            <a:ext cx="12192000" cy="84544"/>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E5B2EF0-81D2-BADD-15B1-70F9A8AF36F0}"/>
              </a:ext>
            </a:extLst>
          </p:cNvPr>
          <p:cNvSpPr txBox="1"/>
          <p:nvPr/>
        </p:nvSpPr>
        <p:spPr>
          <a:xfrm>
            <a:off x="938097" y="5381348"/>
            <a:ext cx="10371033" cy="769441"/>
          </a:xfrm>
          <a:prstGeom prst="rect">
            <a:avLst/>
          </a:prstGeom>
          <a:noFill/>
        </p:spPr>
        <p:txBody>
          <a:bodyPr wrap="square">
            <a:spAutoFit/>
          </a:bodyPr>
          <a:lstStyle/>
          <a:p>
            <a:pPr algn="ctr"/>
            <a:r>
              <a:rPr lang="en-US" sz="2200" dirty="0">
                <a:latin typeface="Calibri" panose="020F0502020204030204" pitchFamily="34" charset="0"/>
                <a:ea typeface="Calibri" panose="020F0502020204030204" pitchFamily="34" charset="0"/>
                <a:cs typeface="Calibri" panose="020F0502020204030204" pitchFamily="34" charset="0"/>
              </a:rPr>
              <a:t>Jenn Frederick, Alejandro Mota, </a:t>
            </a:r>
            <a:r>
              <a:rPr lang="en-US" sz="2200" b="1" u="sng" dirty="0">
                <a:latin typeface="Calibri" panose="020F0502020204030204" pitchFamily="34" charset="0"/>
                <a:ea typeface="Calibri" panose="020F0502020204030204" pitchFamily="34" charset="0"/>
                <a:cs typeface="Calibri" panose="020F0502020204030204" pitchFamily="34" charset="0"/>
              </a:rPr>
              <a:t>Irina Tezaur</a:t>
            </a:r>
            <a:r>
              <a:rPr lang="en-US" sz="2200" dirty="0">
                <a:latin typeface="Calibri" panose="020F0502020204030204" pitchFamily="34" charset="0"/>
                <a:ea typeface="Calibri" panose="020F0502020204030204" pitchFamily="34" charset="0"/>
                <a:cs typeface="Calibri" panose="020F0502020204030204" pitchFamily="34" charset="0"/>
              </a:rPr>
              <a:t>, </a:t>
            </a:r>
            <a:r>
              <a:rPr lang="en-US" sz="2200" dirty="0" smtClean="0">
                <a:latin typeface="Calibri" panose="020F0502020204030204" pitchFamily="34" charset="0"/>
                <a:ea typeface="Calibri" panose="020F0502020204030204" pitchFamily="34" charset="0"/>
                <a:cs typeface="Calibri" panose="020F0502020204030204" pitchFamily="34" charset="0"/>
              </a:rPr>
              <a:t>Charles </a:t>
            </a:r>
            <a:r>
              <a:rPr lang="en-US" sz="2200" dirty="0" err="1" smtClean="0">
                <a:latin typeface="Calibri" panose="020F0502020204030204" pitchFamily="34" charset="0"/>
                <a:ea typeface="Calibri" panose="020F0502020204030204" pitchFamily="34" charset="0"/>
                <a:cs typeface="Calibri" panose="020F0502020204030204" pitchFamily="34" charset="0"/>
              </a:rPr>
              <a:t>Choens</a:t>
            </a:r>
            <a:r>
              <a:rPr lang="en-US" sz="2200" dirty="0" smtClean="0">
                <a:latin typeface="Calibri" panose="020F0502020204030204" pitchFamily="34" charset="0"/>
                <a:ea typeface="Calibri" panose="020F0502020204030204" pitchFamily="34" charset="0"/>
                <a:cs typeface="Calibri" panose="020F0502020204030204" pitchFamily="34" charset="0"/>
              </a:rPr>
              <a:t>, Diana </a:t>
            </a:r>
            <a:r>
              <a:rPr lang="en-US" sz="2200" dirty="0">
                <a:latin typeface="Calibri" panose="020F0502020204030204" pitchFamily="34" charset="0"/>
                <a:ea typeface="Calibri" panose="020F0502020204030204" pitchFamily="34" charset="0"/>
                <a:cs typeface="Calibri" panose="020F0502020204030204" pitchFamily="34" charset="0"/>
              </a:rPr>
              <a:t>Bull, Elyce Bayat</a:t>
            </a:r>
          </a:p>
          <a:p>
            <a:pPr algn="ctr"/>
            <a:r>
              <a:rPr lang="en-US" sz="2200" dirty="0">
                <a:latin typeface="Calibri" panose="020F0502020204030204" pitchFamily="34" charset="0"/>
                <a:ea typeface="Calibri" panose="020F0502020204030204" pitchFamily="34" charset="0"/>
                <a:cs typeface="Calibri" panose="020F0502020204030204" pitchFamily="34" charset="0"/>
              </a:rPr>
              <a:t>Sandia National Laboratories, USA</a:t>
            </a:r>
          </a:p>
        </p:txBody>
      </p:sp>
      <p:pic>
        <p:nvPicPr>
          <p:cNvPr id="9" name="Picture 8">
            <a:extLst>
              <a:ext uri="{FF2B5EF4-FFF2-40B4-BE49-F238E27FC236}">
                <a16:creationId xmlns:a16="http://schemas.microsoft.com/office/drawing/2014/main" id="{EA98C79E-074C-D6DD-FD13-69A7FB898061}"/>
              </a:ext>
            </a:extLst>
          </p:cNvPr>
          <p:cNvPicPr>
            <a:picLocks noChangeAspect="1"/>
          </p:cNvPicPr>
          <p:nvPr/>
        </p:nvPicPr>
        <p:blipFill>
          <a:blip r:embed="rId7"/>
          <a:stretch>
            <a:fillRect/>
          </a:stretch>
        </p:blipFill>
        <p:spPr>
          <a:xfrm>
            <a:off x="499033" y="324508"/>
            <a:ext cx="1872135" cy="1872135"/>
          </a:xfrm>
          <a:prstGeom prst="rect">
            <a:avLst/>
          </a:prstGeom>
        </p:spPr>
      </p:pic>
    </p:spTree>
    <p:extLst>
      <p:ext uri="{BB962C8B-B14F-4D97-AF65-F5344CB8AC3E}">
        <p14:creationId xmlns:p14="http://schemas.microsoft.com/office/powerpoint/2010/main" val="24489637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74FA895-4DDC-1DDA-994E-C14E0F217D3E}"/>
              </a:ext>
            </a:extLst>
          </p:cNvPr>
          <p:cNvSpPr>
            <a:spLocks noGrp="1"/>
          </p:cNvSpPr>
          <p:nvPr>
            <p:ph type="title"/>
          </p:nvPr>
        </p:nvSpPr>
        <p:spPr>
          <a:xfrm>
            <a:off x="212285" y="-52904"/>
            <a:ext cx="10427053" cy="991675"/>
          </a:xfrm>
        </p:spPr>
        <p:txBody>
          <a:bodyPr/>
          <a:lstStyle/>
          <a:p>
            <a:r>
              <a:rPr lang="en-US" dirty="0"/>
              <a:t>3D elastic mechanics-only sensitivity study</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D6D22EF-7F0B-4915-09A8-C8F2F894CE59}"/>
                  </a:ext>
                </a:extLst>
              </p:cNvPr>
              <p:cNvSpPr txBox="1"/>
              <p:nvPr/>
            </p:nvSpPr>
            <p:spPr>
              <a:xfrm>
                <a:off x="214629" y="2069095"/>
                <a:ext cx="6713758" cy="3885615"/>
              </a:xfrm>
              <a:prstGeom prst="rect">
                <a:avLst/>
              </a:prstGeom>
              <a:noFill/>
            </p:spPr>
            <p:txBody>
              <a:bodyPr wrap="square" rtlCol="0">
                <a:spAutoFit/>
              </a:bodyPr>
              <a:lstStyle/>
              <a:p>
                <a:endParaRPr lang="en-US" sz="20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b="1" dirty="0">
                    <a:latin typeface="Calibri" panose="020F0502020204030204" pitchFamily="34" charset="0"/>
                    <a:ea typeface="Calibri" panose="020F0502020204030204" pitchFamily="34" charset="0"/>
                    <a:cs typeface="Calibri" panose="020F0502020204030204" pitchFamily="34" charset="0"/>
                  </a:rPr>
                  <a:t>Geometric parameters varied</a:t>
                </a:r>
                <a:r>
                  <a:rPr lang="en-US" sz="2000" dirty="0">
                    <a:latin typeface="Calibri" panose="020F0502020204030204" pitchFamily="34" charset="0"/>
                    <a:ea typeface="Calibri" panose="020F0502020204030204" pitchFamily="34" charset="0"/>
                    <a:cs typeface="Calibri" panose="020F0502020204030204" pitchFamily="34" charset="0"/>
                  </a:rPr>
                  <a:t>: niche height (</a:t>
                </a:r>
                <a14:m>
                  <m:oMath xmlns:m="http://schemas.openxmlformats.org/officeDocument/2006/math">
                    <m:sSub>
                      <m:sSubPr>
                        <m:ctrlPr>
                          <a:rPr lang="en-US" sz="2000" i="1" smtClean="0">
                            <a:latin typeface="Cambria Math" panose="02040503050406030204" pitchFamily="18" charset="0"/>
                            <a:ea typeface="Calibri" panose="020F0502020204030204" pitchFamily="34" charset="0"/>
                            <a:cs typeface="Calibri" panose="020F0502020204030204" pitchFamily="34" charset="0"/>
                          </a:rPr>
                        </m:ctrlPr>
                      </m:sSubPr>
                      <m:e>
                        <m:r>
                          <a:rPr lang="en-US" sz="2000" b="0" i="1" smtClean="0">
                            <a:latin typeface="Cambria Math" panose="02040503050406030204" pitchFamily="18" charset="0"/>
                            <a:ea typeface="Calibri" panose="020F0502020204030204" pitchFamily="34" charset="0"/>
                            <a:cs typeface="Calibri" panose="020F0502020204030204" pitchFamily="34" charset="0"/>
                          </a:rPr>
                          <m:t>𝑁</m:t>
                        </m:r>
                      </m:e>
                      <m:sub>
                        <m:r>
                          <a:rPr lang="en-US" sz="2000" b="0" i="1" smtClean="0">
                            <a:latin typeface="Cambria Math" panose="02040503050406030204" pitchFamily="18" charset="0"/>
                            <a:ea typeface="Calibri" panose="020F0502020204030204" pitchFamily="34" charset="0"/>
                            <a:cs typeface="Calibri" panose="020F0502020204030204" pitchFamily="34" charset="0"/>
                          </a:rPr>
                          <m:t>𝐻</m:t>
                        </m:r>
                      </m:sub>
                    </m:sSub>
                  </m:oMath>
                </a14:m>
                <a:r>
                  <a:rPr lang="en-US" sz="2000" dirty="0">
                    <a:latin typeface="Calibri" panose="020F0502020204030204" pitchFamily="34" charset="0"/>
                    <a:ea typeface="Calibri" panose="020F0502020204030204" pitchFamily="34" charset="0"/>
                    <a:cs typeface="Calibri" panose="020F0502020204030204" pitchFamily="34" charset="0"/>
                  </a:rPr>
                  <a:t>), niche depth (</a:t>
                </a:r>
                <a14:m>
                  <m:oMath xmlns:m="http://schemas.openxmlformats.org/officeDocument/2006/math">
                    <m:sSub>
                      <m:sSubPr>
                        <m:ctrlPr>
                          <a:rPr lang="en-US" sz="2000" i="1">
                            <a:latin typeface="Cambria Math" panose="02040503050406030204" pitchFamily="18" charset="0"/>
                            <a:ea typeface="Calibri" panose="020F0502020204030204" pitchFamily="34" charset="0"/>
                            <a:cs typeface="Calibri" panose="020F0502020204030204" pitchFamily="34" charset="0"/>
                          </a:rPr>
                        </m:ctrlPr>
                      </m:sSubPr>
                      <m:e>
                        <m:r>
                          <a:rPr lang="en-US" sz="2000" i="1">
                            <a:latin typeface="Cambria Math" panose="02040503050406030204" pitchFamily="18" charset="0"/>
                            <a:ea typeface="Calibri" panose="020F0502020204030204" pitchFamily="34" charset="0"/>
                            <a:cs typeface="Calibri" panose="020F0502020204030204" pitchFamily="34" charset="0"/>
                          </a:rPr>
                          <m:t>𝑁</m:t>
                        </m:r>
                      </m:e>
                      <m:sub>
                        <m:r>
                          <a:rPr lang="en-US" sz="2000" b="0" i="1" smtClean="0">
                            <a:latin typeface="Cambria Math" panose="02040503050406030204" pitchFamily="18" charset="0"/>
                            <a:ea typeface="Calibri" panose="020F0502020204030204" pitchFamily="34" charset="0"/>
                            <a:cs typeface="Calibri" panose="020F0502020204030204" pitchFamily="34" charset="0"/>
                          </a:rPr>
                          <m:t>𝐷</m:t>
                        </m:r>
                      </m:sub>
                    </m:sSub>
                  </m:oMath>
                </a14:m>
                <a:r>
                  <a:rPr lang="en-US" sz="2000" dirty="0">
                    <a:latin typeface="Calibri" panose="020F0502020204030204" pitchFamily="34" charset="0"/>
                    <a:ea typeface="Calibri" panose="020F0502020204030204" pitchFamily="34" charset="0"/>
                    <a:cs typeface="Calibri" panose="020F0502020204030204" pitchFamily="34" charset="0"/>
                  </a:rPr>
                  <a:t>), bluff height (</a:t>
                </a:r>
                <a14:m>
                  <m:oMath xmlns:m="http://schemas.openxmlformats.org/officeDocument/2006/math">
                    <m:sSub>
                      <m:sSubPr>
                        <m:ctrlPr>
                          <a:rPr lang="en-US" sz="2000" i="1">
                            <a:latin typeface="Cambria Math" panose="02040503050406030204" pitchFamily="18" charset="0"/>
                            <a:ea typeface="Calibri" panose="020F0502020204030204" pitchFamily="34" charset="0"/>
                            <a:cs typeface="Calibri" panose="020F0502020204030204" pitchFamily="34" charset="0"/>
                          </a:rPr>
                        </m:ctrlPr>
                      </m:sSubPr>
                      <m:e>
                        <m:r>
                          <a:rPr lang="en-US" sz="2000" b="0" i="1" smtClean="0">
                            <a:latin typeface="Cambria Math" panose="02040503050406030204" pitchFamily="18" charset="0"/>
                            <a:ea typeface="Calibri" panose="020F0502020204030204" pitchFamily="34" charset="0"/>
                            <a:cs typeface="Calibri" panose="020F0502020204030204" pitchFamily="34" charset="0"/>
                          </a:rPr>
                          <m:t>𝐵</m:t>
                        </m:r>
                      </m:e>
                      <m:sub>
                        <m:r>
                          <a:rPr lang="en-US" sz="2000" i="1">
                            <a:latin typeface="Cambria Math" panose="02040503050406030204" pitchFamily="18" charset="0"/>
                            <a:ea typeface="Calibri" panose="020F0502020204030204" pitchFamily="34" charset="0"/>
                            <a:cs typeface="Calibri" panose="020F0502020204030204" pitchFamily="34" charset="0"/>
                          </a:rPr>
                          <m:t>𝐻</m:t>
                        </m:r>
                      </m:sub>
                    </m:sSub>
                  </m:oMath>
                </a14:m>
                <a:r>
                  <a:rPr lang="en-US" sz="2000" dirty="0">
                    <a:latin typeface="Calibri" panose="020F0502020204030204" pitchFamily="34" charset="0"/>
                    <a:ea typeface="Calibri" panose="020F0502020204030204" pitchFamily="34" charset="0"/>
                    <a:cs typeface="Calibri" panose="020F0502020204030204" pitchFamily="34" charset="0"/>
                  </a:rPr>
                  <a:t>), permafrost block size (</a:t>
                </a:r>
                <a14:m>
                  <m:oMath xmlns:m="http://schemas.openxmlformats.org/officeDocument/2006/math">
                    <m:sSub>
                      <m:sSubPr>
                        <m:ctrlPr>
                          <a:rPr lang="en-US" sz="2000" i="1">
                            <a:latin typeface="Cambria Math" panose="02040503050406030204" pitchFamily="18" charset="0"/>
                            <a:ea typeface="Calibri" panose="020F0502020204030204" pitchFamily="34" charset="0"/>
                            <a:cs typeface="Calibri" panose="020F0502020204030204" pitchFamily="34" charset="0"/>
                          </a:rPr>
                        </m:ctrlPr>
                      </m:sSubPr>
                      <m:e>
                        <m:r>
                          <a:rPr lang="en-US" sz="2000" b="0" i="1" smtClean="0">
                            <a:latin typeface="Cambria Math" panose="02040503050406030204" pitchFamily="18" charset="0"/>
                            <a:ea typeface="Calibri" panose="020F0502020204030204" pitchFamily="34" charset="0"/>
                            <a:cs typeface="Calibri" panose="020F0502020204030204" pitchFamily="34" charset="0"/>
                          </a:rPr>
                          <m:t>𝐵</m:t>
                        </m:r>
                      </m:e>
                      <m:sub>
                        <m:r>
                          <a:rPr lang="en-US" sz="2000" b="0" i="1" smtClean="0">
                            <a:latin typeface="Cambria Math" panose="02040503050406030204" pitchFamily="18" charset="0"/>
                            <a:ea typeface="Calibri" panose="020F0502020204030204" pitchFamily="34" charset="0"/>
                            <a:cs typeface="Calibri" panose="020F0502020204030204" pitchFamily="34" charset="0"/>
                          </a:rPr>
                          <m:t>𝑆</m:t>
                        </m:r>
                      </m:sub>
                    </m:sSub>
                  </m:oMath>
                </a14:m>
                <a:r>
                  <a:rPr lang="en-US" sz="2000" dirty="0">
                    <a:latin typeface="Calibri" panose="020F0502020204030204" pitchFamily="34" charset="0"/>
                    <a:ea typeface="Calibri" panose="020F0502020204030204" pitchFamily="34" charset="0"/>
                    <a:cs typeface="Calibri" panose="020F0502020204030204" pitchFamily="34" charset="0"/>
                  </a:rPr>
                  <a:t>), ice wedge thickness (</a:t>
                </a:r>
                <a14:m>
                  <m:oMath xmlns:m="http://schemas.openxmlformats.org/officeDocument/2006/math">
                    <m:sSub>
                      <m:sSubPr>
                        <m:ctrlPr>
                          <a:rPr lang="en-US" sz="2000" i="1">
                            <a:latin typeface="Cambria Math" panose="02040503050406030204" pitchFamily="18" charset="0"/>
                            <a:ea typeface="Calibri" panose="020F0502020204030204" pitchFamily="34" charset="0"/>
                            <a:cs typeface="Calibri" panose="020F0502020204030204" pitchFamily="34" charset="0"/>
                          </a:rPr>
                        </m:ctrlPr>
                      </m:sSubPr>
                      <m:e>
                        <m:r>
                          <a:rPr lang="en-US" sz="2000" b="0" i="1" smtClean="0">
                            <a:latin typeface="Cambria Math" panose="02040503050406030204" pitchFamily="18" charset="0"/>
                            <a:ea typeface="Calibri" panose="020F0502020204030204" pitchFamily="34" charset="0"/>
                            <a:cs typeface="Calibri" panose="020F0502020204030204" pitchFamily="34" charset="0"/>
                          </a:rPr>
                          <m:t>𝐼</m:t>
                        </m:r>
                      </m:e>
                      <m:sub>
                        <m:r>
                          <a:rPr lang="en-US" sz="2000" b="0" i="1" smtClean="0">
                            <a:latin typeface="Cambria Math" panose="02040503050406030204" pitchFamily="18" charset="0"/>
                            <a:ea typeface="Calibri" panose="020F0502020204030204" pitchFamily="34" charset="0"/>
                            <a:cs typeface="Calibri" panose="020F0502020204030204" pitchFamily="34" charset="0"/>
                          </a:rPr>
                          <m:t>𝑊</m:t>
                        </m:r>
                      </m:sub>
                    </m:sSub>
                  </m:oMath>
                </a14:m>
                <a:r>
                  <a:rPr lang="en-US" sz="2000" dirty="0">
                    <a:latin typeface="Calibri" panose="020F0502020204030204" pitchFamily="34" charset="0"/>
                    <a:ea typeface="Calibri" panose="020F0502020204030204" pitchFamily="34" charset="0"/>
                    <a:cs typeface="Calibri" panose="020F0502020204030204" pitchFamily="34" charset="0"/>
                  </a:rPr>
                  <a:t>), ice wedge depth (</a:t>
                </a:r>
                <a14:m>
                  <m:oMath xmlns:m="http://schemas.openxmlformats.org/officeDocument/2006/math">
                    <m:sSub>
                      <m:sSubPr>
                        <m:ctrlPr>
                          <a:rPr lang="en-US" sz="2000" i="1">
                            <a:latin typeface="Cambria Math" panose="02040503050406030204" pitchFamily="18" charset="0"/>
                            <a:ea typeface="Calibri" panose="020F0502020204030204" pitchFamily="34" charset="0"/>
                            <a:cs typeface="Calibri" panose="020F0502020204030204" pitchFamily="34" charset="0"/>
                          </a:rPr>
                        </m:ctrlPr>
                      </m:sSubPr>
                      <m:e>
                        <m:r>
                          <a:rPr lang="en-US" sz="2000" b="0" i="1" smtClean="0">
                            <a:latin typeface="Cambria Math" panose="02040503050406030204" pitchFamily="18" charset="0"/>
                            <a:ea typeface="Calibri" panose="020F0502020204030204" pitchFamily="34" charset="0"/>
                            <a:cs typeface="Calibri" panose="020F0502020204030204" pitchFamily="34" charset="0"/>
                          </a:rPr>
                          <m:t>𝐼</m:t>
                        </m:r>
                      </m:e>
                      <m:sub>
                        <m:r>
                          <a:rPr lang="en-US" sz="2000" b="0" i="1" smtClean="0">
                            <a:latin typeface="Cambria Math" panose="02040503050406030204" pitchFamily="18" charset="0"/>
                            <a:ea typeface="Calibri" panose="020F0502020204030204" pitchFamily="34" charset="0"/>
                            <a:cs typeface="Calibri" panose="020F0502020204030204" pitchFamily="34" charset="0"/>
                          </a:rPr>
                          <m:t>𝐷</m:t>
                        </m:r>
                      </m:sub>
                    </m:sSub>
                  </m:oMath>
                </a14:m>
                <a:r>
                  <a:rPr lang="en-US" sz="2000" dirty="0">
                    <a:latin typeface="Calibri" panose="020F0502020204030204" pitchFamily="34" charset="0"/>
                    <a:ea typeface="Calibri" panose="020F0502020204030204" pitchFamily="34" charset="0"/>
                    <a:cs typeface="Calibri" panose="020F0502020204030204" pitchFamily="34" charset="0"/>
                  </a:rPr>
                  <a:t>)</a:t>
                </a:r>
              </a:p>
              <a:p>
                <a:pPr marL="285750" indent="-285750">
                  <a:buFont typeface="Arial" panose="020B0604020202020204" pitchFamily="34" charset="0"/>
                  <a:buChar char="•"/>
                </a:pPr>
                <a:endParaRPr lang="en-US" sz="4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4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b="1" dirty="0">
                    <a:latin typeface="Calibri" panose="020F0502020204030204" pitchFamily="34" charset="0"/>
                    <a:ea typeface="Calibri" panose="020F0502020204030204" pitchFamily="34" charset="0"/>
                    <a:cs typeface="Calibri" panose="020F0502020204030204" pitchFamily="34" charset="0"/>
                  </a:rPr>
                  <a:t>Mechanical properties varied:</a:t>
                </a:r>
                <a:r>
                  <a:rPr lang="en-US" sz="2000" dirty="0">
                    <a:latin typeface="Calibri" panose="020F0502020204030204" pitchFamily="34" charset="0"/>
                    <a:ea typeface="Calibri" panose="020F0502020204030204" pitchFamily="34" charset="0"/>
                    <a:cs typeface="Calibri" panose="020F0502020204030204" pitchFamily="34" charset="0"/>
                  </a:rPr>
                  <a:t> bulk density (</a:t>
                </a:r>
                <a14:m>
                  <m:oMath xmlns:m="http://schemas.openxmlformats.org/officeDocument/2006/math">
                    <m:sSub>
                      <m:sSubPr>
                        <m:ctrlPr>
                          <a:rPr lang="en-US" sz="2000" i="1" smtClean="0">
                            <a:latin typeface="Cambria Math" panose="02040503050406030204" pitchFamily="18" charset="0"/>
                            <a:ea typeface="Calibri" panose="020F0502020204030204" pitchFamily="34" charset="0"/>
                            <a:cs typeface="Calibri" panose="020F0502020204030204" pitchFamily="34" charset="0"/>
                          </a:rPr>
                        </m:ctrlPr>
                      </m:sSubPr>
                      <m:e>
                        <m:r>
                          <a:rPr lang="en-US" sz="2000" i="1" smtClean="0">
                            <a:latin typeface="Cambria Math" panose="02040503050406030204" pitchFamily="18" charset="0"/>
                            <a:ea typeface="Cambria Math" panose="02040503050406030204" pitchFamily="18" charset="0"/>
                            <a:cs typeface="Calibri" panose="020F0502020204030204" pitchFamily="34" charset="0"/>
                          </a:rPr>
                          <m:t>𝜌</m:t>
                        </m:r>
                      </m:e>
                      <m:sub>
                        <m:r>
                          <a:rPr lang="en-US" sz="2000" b="0" i="1" smtClean="0">
                            <a:latin typeface="Cambria Math" panose="02040503050406030204" pitchFamily="18" charset="0"/>
                            <a:ea typeface="Calibri" panose="020F0502020204030204" pitchFamily="34" charset="0"/>
                            <a:cs typeface="Calibri" panose="020F0502020204030204" pitchFamily="34" charset="0"/>
                          </a:rPr>
                          <m:t>𝑏</m:t>
                        </m:r>
                      </m:sub>
                    </m:sSub>
                  </m:oMath>
                </a14:m>
                <a:r>
                  <a:rPr lang="en-US" sz="2000" dirty="0">
                    <a:latin typeface="Calibri" panose="020F0502020204030204" pitchFamily="34" charset="0"/>
                    <a:ea typeface="Calibri" panose="020F0502020204030204" pitchFamily="34" charset="0"/>
                    <a:cs typeface="Calibri" panose="020F0502020204030204" pitchFamily="34" charset="0"/>
                  </a:rPr>
                  <a:t>), Young’s modulus (</a:t>
                </a:r>
                <a14:m>
                  <m:oMath xmlns:m="http://schemas.openxmlformats.org/officeDocument/2006/math">
                    <m:r>
                      <a:rPr lang="en-US" sz="2000" i="1" dirty="0" smtClean="0">
                        <a:latin typeface="Cambria Math" panose="02040503050406030204" pitchFamily="18" charset="0"/>
                        <a:ea typeface="Calibri" panose="020F0502020204030204" pitchFamily="34" charset="0"/>
                        <a:cs typeface="Calibri" panose="020F0502020204030204" pitchFamily="34" charset="0"/>
                      </a:rPr>
                      <m:t>𝐸</m:t>
                    </m:r>
                  </m:oMath>
                </a14:m>
                <a:r>
                  <a:rPr lang="en-US" sz="2000" dirty="0">
                    <a:latin typeface="Calibri" panose="020F0502020204030204" pitchFamily="34" charset="0"/>
                    <a:ea typeface="Calibri" panose="020F0502020204030204" pitchFamily="34" charset="0"/>
                    <a:cs typeface="Calibri" panose="020F0502020204030204" pitchFamily="34" charset="0"/>
                  </a:rPr>
                  <a:t>), Poisson’s ratio (</a:t>
                </a:r>
                <a14:m>
                  <m:oMath xmlns:m="http://schemas.openxmlformats.org/officeDocument/2006/math">
                    <m:r>
                      <a:rPr lang="en-US" sz="2000" i="1" smtClean="0">
                        <a:latin typeface="Cambria Math" panose="02040503050406030204" pitchFamily="18" charset="0"/>
                        <a:ea typeface="Cambria Math" panose="02040503050406030204" pitchFamily="18" charset="0"/>
                        <a:cs typeface="Calibri" panose="020F0502020204030204" pitchFamily="34" charset="0"/>
                      </a:rPr>
                      <m:t>𝜐</m:t>
                    </m:r>
                  </m:oMath>
                </a14:m>
                <a:r>
                  <a:rPr lang="en-US" sz="2000" dirty="0">
                    <a:latin typeface="Calibri" panose="020F0502020204030204" pitchFamily="34" charset="0"/>
                    <a:ea typeface="Calibri" panose="020F0502020204030204" pitchFamily="34" charset="0"/>
                    <a:cs typeface="Calibri" panose="020F0502020204030204" pitchFamily="34" charset="0"/>
                  </a:rPr>
                  <a:t>)</a:t>
                </a:r>
              </a:p>
              <a:p>
                <a:pPr marL="285750" indent="-285750">
                  <a:buFont typeface="Arial" panose="020B0604020202020204" pitchFamily="34" charset="0"/>
                  <a:buChar char="•"/>
                </a:pPr>
                <a:endParaRPr lang="en-US" sz="4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4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b="1" dirty="0">
                    <a:latin typeface="Calibri" panose="020F0502020204030204" pitchFamily="34" charset="0"/>
                    <a:ea typeface="Calibri" panose="020F0502020204030204" pitchFamily="34" charset="0"/>
                    <a:cs typeface="Calibri" panose="020F0502020204030204" pitchFamily="34" charset="0"/>
                  </a:rPr>
                  <a:t>Parameter ranges:</a:t>
                </a:r>
                <a:r>
                  <a:rPr lang="en-US" sz="2000" dirty="0">
                    <a:latin typeface="Calibri" panose="020F0502020204030204" pitchFamily="34" charset="0"/>
                    <a:ea typeface="Calibri" panose="020F0502020204030204" pitchFamily="34" charset="0"/>
                    <a:cs typeface="Calibri" panose="020F0502020204030204" pitchFamily="34" charset="0"/>
                  </a:rPr>
                  <a:t> informed by field observations, visual inspection of UAV-based aerial photography and mechanical testing of permafrost samples (see Thomas </a:t>
                </a:r>
                <a:r>
                  <a:rPr lang="en-US" sz="2000" i="1" dirty="0">
                    <a:latin typeface="Calibri" panose="020F0502020204030204" pitchFamily="34" charset="0"/>
                    <a:ea typeface="Calibri" panose="020F0502020204030204" pitchFamily="34" charset="0"/>
                    <a:cs typeface="Calibri" panose="020F0502020204030204" pitchFamily="34" charset="0"/>
                  </a:rPr>
                  <a:t>et al.</a:t>
                </a:r>
                <a:r>
                  <a:rPr lang="en-US" sz="2000" dirty="0">
                    <a:latin typeface="Calibri" panose="020F0502020204030204" pitchFamily="34" charset="0"/>
                    <a:ea typeface="Calibri" panose="020F0502020204030204" pitchFamily="34" charset="0"/>
                    <a:cs typeface="Calibri" panose="020F0502020204030204" pitchFamily="34" charset="0"/>
                  </a:rPr>
                  <a:t>, 2020)</a:t>
                </a:r>
              </a:p>
              <a:p>
                <a:pPr marL="285750" indent="-285750">
                  <a:buFont typeface="Arial" panose="020B0604020202020204" pitchFamily="34" charset="0"/>
                  <a:buChar char="•"/>
                </a:pPr>
                <a:endParaRPr lang="en-US" sz="4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4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b="1" dirty="0">
                    <a:latin typeface="Calibri" panose="020F0502020204030204" pitchFamily="34" charset="0"/>
                    <a:ea typeface="Calibri" panose="020F0502020204030204" pitchFamily="34" charset="0"/>
                    <a:cs typeface="Calibri" panose="020F0502020204030204" pitchFamily="34" charset="0"/>
                  </a:rPr>
                  <a:t>Output QOIs</a:t>
                </a:r>
                <a:r>
                  <a:rPr lang="en-US" sz="2000" dirty="0">
                    <a:latin typeface="Calibri" panose="020F0502020204030204" pitchFamily="34" charset="0"/>
                    <a:ea typeface="Calibri" panose="020F0502020204030204" pitchFamily="34" charset="0"/>
                    <a:cs typeface="Calibri" panose="020F0502020204030204" pitchFamily="34" charset="0"/>
                  </a:rPr>
                  <a:t>: location (indicated by star) and magnitude of simulated maximum tensile stress (</a:t>
                </a:r>
                <a14:m>
                  <m:oMath xmlns:m="http://schemas.openxmlformats.org/officeDocument/2006/math">
                    <m:sSub>
                      <m:sSubPr>
                        <m:ctrlPr>
                          <a:rPr lang="en-US" sz="2000" i="1" smtClean="0">
                            <a:latin typeface="Cambria Math" panose="02040503050406030204" pitchFamily="18" charset="0"/>
                            <a:ea typeface="Calibri" panose="020F0502020204030204" pitchFamily="34" charset="0"/>
                            <a:cs typeface="Calibri" panose="020F0502020204030204" pitchFamily="34" charset="0"/>
                          </a:rPr>
                        </m:ctrlPr>
                      </m:sSubPr>
                      <m:e>
                        <m:r>
                          <a:rPr lang="en-US" sz="2000" i="1" smtClean="0">
                            <a:latin typeface="Cambria Math" panose="02040503050406030204" pitchFamily="18" charset="0"/>
                            <a:ea typeface="Cambria Math" panose="02040503050406030204" pitchFamily="18" charset="0"/>
                            <a:cs typeface="Calibri" panose="020F0502020204030204" pitchFamily="34" charset="0"/>
                          </a:rPr>
                          <m:t>𝜎</m:t>
                        </m:r>
                      </m:e>
                      <m:sub>
                        <m:sSub>
                          <m:sSubPr>
                            <m:ctrlPr>
                              <a:rPr lang="en-US" sz="2000" i="1" smtClean="0">
                                <a:latin typeface="Cambria Math" panose="02040503050406030204" pitchFamily="18" charset="0"/>
                                <a:ea typeface="Calibri" panose="020F0502020204030204" pitchFamily="34" charset="0"/>
                                <a:cs typeface="Calibri" panose="020F0502020204030204" pitchFamily="34" charset="0"/>
                              </a:rPr>
                            </m:ctrlPr>
                          </m:sSubPr>
                          <m:e>
                            <m:r>
                              <a:rPr lang="en-US" sz="2000" b="0" i="1" smtClean="0">
                                <a:latin typeface="Cambria Math" panose="02040503050406030204" pitchFamily="18" charset="0"/>
                                <a:ea typeface="Calibri" panose="020F0502020204030204" pitchFamily="34" charset="0"/>
                                <a:cs typeface="Calibri" panose="020F0502020204030204" pitchFamily="34" charset="0"/>
                              </a:rPr>
                              <m:t>𝑇</m:t>
                            </m:r>
                          </m:e>
                          <m:sub>
                            <m:r>
                              <m:rPr>
                                <m:sty m:val="p"/>
                              </m:rPr>
                              <a:rPr lang="en-US" sz="2000" b="0" i="0" smtClean="0">
                                <a:latin typeface="Cambria Math" panose="02040503050406030204" pitchFamily="18" charset="0"/>
                                <a:ea typeface="Calibri" panose="020F0502020204030204" pitchFamily="34" charset="0"/>
                                <a:cs typeface="Calibri" panose="020F0502020204030204" pitchFamily="34" charset="0"/>
                              </a:rPr>
                              <m:t>max</m:t>
                            </m:r>
                          </m:sub>
                        </m:sSub>
                      </m:sub>
                    </m:sSub>
                  </m:oMath>
                </a14:m>
                <a:r>
                  <a:rPr lang="en-US" sz="2000" dirty="0">
                    <a:latin typeface="Calibri" panose="020F0502020204030204" pitchFamily="34" charset="0"/>
                    <a:ea typeface="Calibri" panose="020F0502020204030204" pitchFamily="34" charset="0"/>
                    <a:cs typeface="Calibri" panose="020F0502020204030204" pitchFamily="34" charset="0"/>
                  </a:rPr>
                  <a:t>)</a:t>
                </a:r>
              </a:p>
            </p:txBody>
          </p:sp>
        </mc:Choice>
        <mc:Fallback xmlns="">
          <p:sp>
            <p:nvSpPr>
              <p:cNvPr id="4" name="TextBox 3">
                <a:extLst>
                  <a:ext uri="{FF2B5EF4-FFF2-40B4-BE49-F238E27FC236}">
                    <a16:creationId xmlns:a16="http://schemas.microsoft.com/office/drawing/2014/main" id="{4D6D22EF-7F0B-4915-09A8-C8F2F894CE59}"/>
                  </a:ext>
                </a:extLst>
              </p:cNvPr>
              <p:cNvSpPr txBox="1">
                <a:spLocks noRot="1" noChangeAspect="1" noMove="1" noResize="1" noEditPoints="1" noAdjustHandles="1" noChangeArrowheads="1" noChangeShapeType="1" noTextEdit="1"/>
              </p:cNvSpPr>
              <p:nvPr/>
            </p:nvSpPr>
            <p:spPr>
              <a:xfrm>
                <a:off x="214629" y="2069095"/>
                <a:ext cx="6713758" cy="3885615"/>
              </a:xfrm>
              <a:prstGeom prst="rect">
                <a:avLst/>
              </a:prstGeom>
              <a:blipFill>
                <a:blip r:embed="rId3"/>
                <a:stretch>
                  <a:fillRect l="-817" r="-1361" b="-940"/>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255F1F31-CB9B-8CBD-76CF-B5EFA87AB933}"/>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926043" y="3429000"/>
            <a:ext cx="4898166" cy="2857079"/>
          </a:xfrm>
          <a:prstGeom prst="rect">
            <a:avLst/>
          </a:prstGeom>
        </p:spPr>
      </p:pic>
      <p:pic>
        <p:nvPicPr>
          <p:cNvPr id="13" name="Picture 12">
            <a:extLst>
              <a:ext uri="{FF2B5EF4-FFF2-40B4-BE49-F238E27FC236}">
                <a16:creationId xmlns:a16="http://schemas.microsoft.com/office/drawing/2014/main" id="{7B6FBB27-8391-5E64-311E-2D99D48AD200}"/>
              </a:ext>
            </a:extLst>
          </p:cNvPr>
          <p:cNvPicPr>
            <a:picLocks noChangeAspect="1"/>
          </p:cNvPicPr>
          <p:nvPr/>
        </p:nvPicPr>
        <p:blipFill>
          <a:blip r:embed="rId5"/>
          <a:stretch>
            <a:fillRect/>
          </a:stretch>
        </p:blipFill>
        <p:spPr>
          <a:xfrm>
            <a:off x="7379266" y="975250"/>
            <a:ext cx="3991720" cy="21719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TextBox 14">
            <a:extLst>
              <a:ext uri="{FF2B5EF4-FFF2-40B4-BE49-F238E27FC236}">
                <a16:creationId xmlns:a16="http://schemas.microsoft.com/office/drawing/2014/main" id="{56992F9F-4BD2-D3A2-79AF-C81C7971D895}"/>
              </a:ext>
            </a:extLst>
          </p:cNvPr>
          <p:cNvSpPr txBox="1"/>
          <p:nvPr/>
        </p:nvSpPr>
        <p:spPr>
          <a:xfrm>
            <a:off x="355232" y="1048487"/>
            <a:ext cx="6432551" cy="1107996"/>
          </a:xfrm>
          <a:prstGeom prst="rect">
            <a:avLst/>
          </a:prstGeom>
          <a:solidFill>
            <a:srgbClr val="CCCCFF"/>
          </a:solidFill>
        </p:spPr>
        <p:txBody>
          <a:bodyPr wrap="square">
            <a:spAutoFit/>
          </a:bodyPr>
          <a:lstStyle/>
          <a:p>
            <a:pPr algn="ctr"/>
            <a:r>
              <a:rPr lang="en-US" sz="2200" b="1" u="sng" dirty="0">
                <a:latin typeface="Calibri" panose="020F0502020204030204" pitchFamily="34" charset="0"/>
                <a:ea typeface="Calibri" panose="020F0502020204030204" pitchFamily="34" charset="0"/>
                <a:cs typeface="Calibri" panose="020F0502020204030204" pitchFamily="34" charset="0"/>
              </a:rPr>
              <a:t>Goal:</a:t>
            </a:r>
            <a:r>
              <a:rPr lang="en-US" sz="2200" b="1" dirty="0">
                <a:latin typeface="Calibri" panose="020F0502020204030204" pitchFamily="34" charset="0"/>
                <a:ea typeface="Calibri" panose="020F0502020204030204" pitchFamily="34" charset="0"/>
                <a:cs typeface="Calibri" panose="020F0502020204030204" pitchFamily="34" charset="0"/>
              </a:rPr>
              <a:t> </a:t>
            </a:r>
            <a:r>
              <a:rPr lang="en-US" sz="2200" dirty="0">
                <a:latin typeface="Calibri" panose="020F0502020204030204" pitchFamily="34" charset="0"/>
                <a:ea typeface="Calibri" panose="020F0502020204030204" pitchFamily="34" charset="0"/>
                <a:cs typeface="Calibri" panose="020F0502020204030204" pitchFamily="34" charset="0"/>
              </a:rPr>
              <a:t>assess </a:t>
            </a:r>
            <a:r>
              <a:rPr lang="en-US" sz="2200" b="1" i="1" dirty="0">
                <a:latin typeface="Calibri" panose="020F0502020204030204" pitchFamily="34" charset="0"/>
                <a:ea typeface="Calibri" panose="020F0502020204030204" pitchFamily="34" charset="0"/>
                <a:cs typeface="Calibri" panose="020F0502020204030204" pitchFamily="34" charset="0"/>
              </a:rPr>
              <a:t>impact</a:t>
            </a:r>
            <a:r>
              <a:rPr lang="en-US" sz="2200" dirty="0">
                <a:latin typeface="Calibri" panose="020F0502020204030204" pitchFamily="34" charset="0"/>
                <a:ea typeface="Calibri" panose="020F0502020204030204" pitchFamily="34" charset="0"/>
                <a:cs typeface="Calibri" panose="020F0502020204030204" pitchFamily="34" charset="0"/>
              </a:rPr>
              <a:t> of </a:t>
            </a:r>
            <a:r>
              <a:rPr lang="en-US" sz="2200" b="1" i="1" dirty="0">
                <a:latin typeface="Calibri" panose="020F0502020204030204" pitchFamily="34" charset="0"/>
                <a:ea typeface="Calibri" panose="020F0502020204030204" pitchFamily="34" charset="0"/>
                <a:cs typeface="Calibri" panose="020F0502020204030204" pitchFamily="34" charset="0"/>
              </a:rPr>
              <a:t>bluff geometry </a:t>
            </a:r>
            <a:r>
              <a:rPr lang="en-US" sz="2200" dirty="0">
                <a:latin typeface="Calibri" panose="020F0502020204030204" pitchFamily="34" charset="0"/>
                <a:ea typeface="Calibri" panose="020F0502020204030204" pitchFamily="34" charset="0"/>
                <a:cs typeface="Calibri" panose="020F0502020204030204" pitchFamily="34" charset="0"/>
              </a:rPr>
              <a:t>and </a:t>
            </a:r>
            <a:r>
              <a:rPr lang="en-US" sz="2200" b="1" i="1" dirty="0">
                <a:latin typeface="Calibri" panose="020F0502020204030204" pitchFamily="34" charset="0"/>
                <a:ea typeface="Calibri" panose="020F0502020204030204" pitchFamily="34" charset="0"/>
                <a:cs typeface="Calibri" panose="020F0502020204030204" pitchFamily="34" charset="0"/>
              </a:rPr>
              <a:t>material variability</a:t>
            </a:r>
            <a:r>
              <a:rPr lang="en-US" sz="2200" dirty="0">
                <a:latin typeface="Calibri" panose="020F0502020204030204" pitchFamily="34" charset="0"/>
                <a:ea typeface="Calibri" panose="020F0502020204030204" pitchFamily="34" charset="0"/>
                <a:cs typeface="Calibri" panose="020F0502020204030204" pitchFamily="34" charset="0"/>
              </a:rPr>
              <a:t> on stress states leading up to bluff failure, and use results to </a:t>
            </a:r>
            <a:r>
              <a:rPr lang="en-US" sz="2200" b="1" i="1" dirty="0">
                <a:latin typeface="Calibri" panose="020F0502020204030204" pitchFamily="34" charset="0"/>
                <a:ea typeface="Calibri" panose="020F0502020204030204" pitchFamily="34" charset="0"/>
                <a:cs typeface="Calibri" panose="020F0502020204030204" pitchFamily="34" charset="0"/>
              </a:rPr>
              <a:t>inform thermo-mechanical </a:t>
            </a:r>
            <a:r>
              <a:rPr lang="en-US" sz="2200" dirty="0">
                <a:latin typeface="Calibri" panose="020F0502020204030204" pitchFamily="34" charset="0"/>
                <a:ea typeface="Calibri" panose="020F0502020204030204" pitchFamily="34" charset="0"/>
                <a:cs typeface="Calibri" panose="020F0502020204030204" pitchFamily="34" charset="0"/>
              </a:rPr>
              <a:t>analyses</a:t>
            </a:r>
          </a:p>
        </p:txBody>
      </p:sp>
      <p:sp>
        <p:nvSpPr>
          <p:cNvPr id="2" name="Slide Number Placeholder 3">
            <a:extLst>
              <a:ext uri="{FF2B5EF4-FFF2-40B4-BE49-F238E27FC236}">
                <a16:creationId xmlns:a16="http://schemas.microsoft.com/office/drawing/2014/main" id="{6FFF95FC-2D8B-98A9-2E9D-B1DE249936FC}"/>
              </a:ext>
            </a:extLst>
          </p:cNvPr>
          <p:cNvSpPr>
            <a:spLocks noGrp="1"/>
          </p:cNvSpPr>
          <p:nvPr>
            <p:ph type="sldNum" sz="quarter" idx="12"/>
          </p:nvPr>
        </p:nvSpPr>
        <p:spPr>
          <a:xfrm>
            <a:off x="11176000" y="6547487"/>
            <a:ext cx="812800" cy="374650"/>
          </a:xfrm>
        </p:spPr>
        <p:txBody>
          <a:bodyPr/>
          <a:lstStyle/>
          <a:p>
            <a:fld id="{A5E55A7B-7854-E145-92D9-B491DF4BAE2D}" type="slidenum">
              <a:rPr lang="en-US" smtClean="0">
                <a:solidFill>
                  <a:schemeClr val="bg1"/>
                </a:solidFill>
              </a:rPr>
              <a:pPr/>
              <a:t>20</a:t>
            </a:fld>
            <a:endParaRPr lang="en-US" dirty="0">
              <a:solidFill>
                <a:schemeClr val="bg1"/>
              </a:solidFill>
            </a:endParaRPr>
          </a:p>
        </p:txBody>
      </p:sp>
    </p:spTree>
    <p:extLst>
      <p:ext uri="{BB962C8B-B14F-4D97-AF65-F5344CB8AC3E}">
        <p14:creationId xmlns:p14="http://schemas.microsoft.com/office/powerpoint/2010/main" val="24604216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1F3206-64A1-B935-5842-0F16F0A79F28}"/>
              </a:ext>
            </a:extLst>
          </p:cNvPr>
          <p:cNvPicPr>
            <a:picLocks noChangeAspect="1"/>
          </p:cNvPicPr>
          <p:nvPr/>
        </p:nvPicPr>
        <p:blipFill>
          <a:blip r:embed="rId3"/>
          <a:stretch>
            <a:fillRect/>
          </a:stretch>
        </p:blipFill>
        <p:spPr>
          <a:xfrm>
            <a:off x="-44530" y="229084"/>
            <a:ext cx="7375924" cy="3910511"/>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7D5F613-BF37-A655-279D-568ED43E6950}"/>
                  </a:ext>
                </a:extLst>
              </p:cNvPr>
              <p:cNvSpPr txBox="1"/>
              <p:nvPr/>
            </p:nvSpPr>
            <p:spPr>
              <a:xfrm>
                <a:off x="114542" y="4972050"/>
                <a:ext cx="7095883" cy="1440907"/>
              </a:xfrm>
              <a:prstGeom prst="rect">
                <a:avLst/>
              </a:prstGeom>
              <a:noFill/>
            </p:spPr>
            <p:txBody>
              <a:bodyPr wrap="square" rtlCol="0">
                <a:spAutoFit/>
              </a:bodyPr>
              <a:lstStyle/>
              <a:p>
                <a:pPr marL="285750" indent="-285750">
                  <a:buFont typeface="Arial" panose="020B0604020202020204" pitchFamily="34" charset="0"/>
                  <a:buChar char="•"/>
                </a:pPr>
                <a:r>
                  <a:rPr lang="en-US" sz="2000" b="1" i="1" dirty="0">
                    <a:latin typeface="Calibri" panose="020F0502020204030204" pitchFamily="34" charset="0"/>
                    <a:ea typeface="Calibri" panose="020F0502020204030204" pitchFamily="34" charset="0"/>
                    <a:cs typeface="Calibri" panose="020F0502020204030204" pitchFamily="34" charset="0"/>
                  </a:rPr>
                  <a:t>Niche characteristics </a:t>
                </a:r>
                <a:r>
                  <a:rPr lang="en-US" sz="2000" dirty="0">
                    <a:latin typeface="Calibri" panose="020F0502020204030204" pitchFamily="34" charset="0"/>
                    <a:ea typeface="Calibri" panose="020F0502020204030204" pitchFamily="34" charset="0"/>
                    <a:cs typeface="Calibri" panose="020F0502020204030204" pitchFamily="34" charset="0"/>
                  </a:rPr>
                  <a:t>exert the largest impact on the </a:t>
                </a:r>
                <a:r>
                  <a:rPr lang="en-US" sz="2000" b="1" i="1" dirty="0">
                    <a:latin typeface="Calibri" panose="020F0502020204030204" pitchFamily="34" charset="0"/>
                    <a:ea typeface="Calibri" panose="020F0502020204030204" pitchFamily="34" charset="0"/>
                    <a:cs typeface="Calibri" panose="020F0502020204030204" pitchFamily="34" charset="0"/>
                  </a:rPr>
                  <a:t>location</a:t>
                </a:r>
                <a:r>
                  <a:rPr lang="en-US" sz="2000" dirty="0">
                    <a:latin typeface="Calibri" panose="020F0502020204030204" pitchFamily="34" charset="0"/>
                    <a:ea typeface="Calibri" panose="020F0502020204030204" pitchFamily="34" charset="0"/>
                    <a:cs typeface="Calibri" panose="020F0502020204030204" pitchFamily="34" charset="0"/>
                  </a:rPr>
                  <a:t> and </a:t>
                </a:r>
                <a:r>
                  <a:rPr lang="en-US" sz="2000" b="1" i="1" dirty="0">
                    <a:latin typeface="Calibri" panose="020F0502020204030204" pitchFamily="34" charset="0"/>
                    <a:ea typeface="Calibri" panose="020F0502020204030204" pitchFamily="34" charset="0"/>
                    <a:cs typeface="Calibri" panose="020F0502020204030204" pitchFamily="34" charset="0"/>
                  </a:rPr>
                  <a:t>magnitude</a:t>
                </a:r>
                <a:r>
                  <a:rPr lang="en-US" sz="2000" dirty="0">
                    <a:latin typeface="Calibri" panose="020F0502020204030204" pitchFamily="34" charset="0"/>
                    <a:ea typeface="Calibri" panose="020F0502020204030204" pitchFamily="34" charset="0"/>
                    <a:cs typeface="Calibri" panose="020F0502020204030204" pitchFamily="34" charset="0"/>
                  </a:rPr>
                  <a:t> of </a:t>
                </a:r>
                <a14:m>
                  <m:oMath xmlns:m="http://schemas.openxmlformats.org/officeDocument/2006/math">
                    <m:sSub>
                      <m:sSubPr>
                        <m:ctrlPr>
                          <a:rPr lang="en-US" sz="2000" i="1" smtClean="0">
                            <a:latin typeface="Cambria Math" panose="02040503050406030204" pitchFamily="18" charset="0"/>
                            <a:ea typeface="Calibri" panose="020F0502020204030204" pitchFamily="34" charset="0"/>
                            <a:cs typeface="Calibri" panose="020F0502020204030204" pitchFamily="34" charset="0"/>
                          </a:rPr>
                        </m:ctrlPr>
                      </m:sSubPr>
                      <m:e>
                        <m:r>
                          <a:rPr lang="en-US" sz="2000" i="1" smtClean="0">
                            <a:latin typeface="Cambria Math" panose="02040503050406030204" pitchFamily="18" charset="0"/>
                            <a:ea typeface="Cambria Math" panose="02040503050406030204" pitchFamily="18" charset="0"/>
                            <a:cs typeface="Calibri" panose="020F0502020204030204" pitchFamily="34" charset="0"/>
                          </a:rPr>
                          <m:t>𝜎</m:t>
                        </m:r>
                      </m:e>
                      <m:sub>
                        <m:sSub>
                          <m:sSubPr>
                            <m:ctrlPr>
                              <a:rPr lang="en-US" sz="2000" i="1" smtClean="0">
                                <a:latin typeface="Cambria Math" panose="02040503050406030204" pitchFamily="18" charset="0"/>
                                <a:ea typeface="Calibri" panose="020F0502020204030204" pitchFamily="34" charset="0"/>
                                <a:cs typeface="Calibri" panose="020F0502020204030204" pitchFamily="34" charset="0"/>
                              </a:rPr>
                            </m:ctrlPr>
                          </m:sSubPr>
                          <m:e>
                            <m:r>
                              <a:rPr lang="en-US" sz="2000" b="0" i="1" smtClean="0">
                                <a:latin typeface="Cambria Math" panose="02040503050406030204" pitchFamily="18" charset="0"/>
                                <a:ea typeface="Calibri" panose="020F0502020204030204" pitchFamily="34" charset="0"/>
                                <a:cs typeface="Calibri" panose="020F0502020204030204" pitchFamily="34" charset="0"/>
                              </a:rPr>
                              <m:t>𝑇</m:t>
                            </m:r>
                          </m:e>
                          <m:sub>
                            <m:r>
                              <m:rPr>
                                <m:sty m:val="p"/>
                              </m:rPr>
                              <a:rPr lang="en-US" sz="2000" b="0" i="0" smtClean="0">
                                <a:latin typeface="Cambria Math" panose="02040503050406030204" pitchFamily="18" charset="0"/>
                                <a:ea typeface="Calibri" panose="020F0502020204030204" pitchFamily="34" charset="0"/>
                                <a:cs typeface="Calibri" panose="020F0502020204030204" pitchFamily="34" charset="0"/>
                              </a:rPr>
                              <m:t>max</m:t>
                            </m:r>
                          </m:sub>
                        </m:sSub>
                      </m:sub>
                    </m:sSub>
                    <m:r>
                      <a:rPr lang="en-US" sz="2000" b="0" i="1" smtClean="0">
                        <a:latin typeface="Cambria Math" panose="02040503050406030204" pitchFamily="18" charset="0"/>
                        <a:ea typeface="Calibri" panose="020F0502020204030204" pitchFamily="34" charset="0"/>
                        <a:cs typeface="Calibri" panose="020F0502020204030204" pitchFamily="34" charset="0"/>
                      </a:rPr>
                      <m:t> </m:t>
                    </m:r>
                  </m:oMath>
                </a14:m>
                <a:endParaRPr lang="en-US" sz="2000" dirty="0">
                  <a:latin typeface="Calibri" panose="020F0502020204030204" pitchFamily="34" charset="0"/>
                  <a:ea typeface="Calibri" panose="020F0502020204030204" pitchFamily="34" charset="0"/>
                  <a:cs typeface="Calibri" panose="020F0502020204030204" pitchFamily="34" charset="0"/>
                </a:endParaRPr>
              </a:p>
              <a:p>
                <a:endParaRPr lang="en-US" sz="4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Variability in </a:t>
                </a:r>
                <a:r>
                  <a:rPr lang="en-US" sz="2000" b="1" i="1" dirty="0">
                    <a:latin typeface="Calibri" panose="020F0502020204030204" pitchFamily="34" charset="0"/>
                    <a:ea typeface="Calibri" panose="020F0502020204030204" pitchFamily="34" charset="0"/>
                    <a:cs typeface="Calibri" panose="020F0502020204030204" pitchFamily="34" charset="0"/>
                  </a:rPr>
                  <a:t>material properties </a:t>
                </a:r>
                <a:r>
                  <a:rPr lang="en-US" sz="2000" dirty="0">
                    <a:latin typeface="Calibri" panose="020F0502020204030204" pitchFamily="34" charset="0"/>
                    <a:ea typeface="Calibri" panose="020F0502020204030204" pitchFamily="34" charset="0"/>
                    <a:cs typeface="Calibri" panose="020F0502020204030204" pitchFamily="34" charset="0"/>
                  </a:rPr>
                  <a:t>influences </a:t>
                </a:r>
                <a:r>
                  <a:rPr lang="en-US" sz="2000" b="1" i="1" dirty="0">
                    <a:latin typeface="Calibri" panose="020F0502020204030204" pitchFamily="34" charset="0"/>
                    <a:ea typeface="Calibri" panose="020F0502020204030204" pitchFamily="34" charset="0"/>
                    <a:cs typeface="Calibri" panose="020F0502020204030204" pitchFamily="34" charset="0"/>
                  </a:rPr>
                  <a:t>magnitude</a:t>
                </a:r>
                <a:r>
                  <a:rPr lang="en-US" sz="2000" dirty="0">
                    <a:latin typeface="Calibri" panose="020F0502020204030204" pitchFamily="34" charset="0"/>
                    <a:ea typeface="Calibri" panose="020F0502020204030204" pitchFamily="34" charset="0"/>
                    <a:cs typeface="Calibri" panose="020F0502020204030204" pitchFamily="34" charset="0"/>
                  </a:rPr>
                  <a:t> of </a:t>
                </a:r>
                <a14:m>
                  <m:oMath xmlns:m="http://schemas.openxmlformats.org/officeDocument/2006/math">
                    <m:sSub>
                      <m:sSubPr>
                        <m:ctrlPr>
                          <a:rPr lang="en-US" sz="2000" i="1" smtClean="0">
                            <a:latin typeface="Cambria Math" panose="02040503050406030204" pitchFamily="18" charset="0"/>
                            <a:ea typeface="Calibri" panose="020F0502020204030204" pitchFamily="34" charset="0"/>
                            <a:cs typeface="Calibri" panose="020F0502020204030204" pitchFamily="34" charset="0"/>
                          </a:rPr>
                        </m:ctrlPr>
                      </m:sSubPr>
                      <m:e>
                        <m:r>
                          <a:rPr lang="en-US" sz="2000" i="1" smtClean="0">
                            <a:latin typeface="Cambria Math" panose="02040503050406030204" pitchFamily="18" charset="0"/>
                            <a:ea typeface="Cambria Math" panose="02040503050406030204" pitchFamily="18" charset="0"/>
                            <a:cs typeface="Calibri" panose="020F0502020204030204" pitchFamily="34" charset="0"/>
                          </a:rPr>
                          <m:t>𝜎</m:t>
                        </m:r>
                      </m:e>
                      <m:sub>
                        <m:sSub>
                          <m:sSubPr>
                            <m:ctrlPr>
                              <a:rPr lang="en-US" sz="2000" i="1" smtClean="0">
                                <a:latin typeface="Cambria Math" panose="02040503050406030204" pitchFamily="18" charset="0"/>
                                <a:ea typeface="Calibri" panose="020F0502020204030204" pitchFamily="34" charset="0"/>
                                <a:cs typeface="Calibri" panose="020F0502020204030204" pitchFamily="34" charset="0"/>
                              </a:rPr>
                            </m:ctrlPr>
                          </m:sSubPr>
                          <m:e>
                            <m:r>
                              <a:rPr lang="en-US" sz="2000" b="0" i="1" smtClean="0">
                                <a:latin typeface="Cambria Math" panose="02040503050406030204" pitchFamily="18" charset="0"/>
                                <a:ea typeface="Calibri" panose="020F0502020204030204" pitchFamily="34" charset="0"/>
                                <a:cs typeface="Calibri" panose="020F0502020204030204" pitchFamily="34" charset="0"/>
                              </a:rPr>
                              <m:t>𝑇</m:t>
                            </m:r>
                          </m:e>
                          <m:sub>
                            <m:r>
                              <m:rPr>
                                <m:sty m:val="p"/>
                              </m:rPr>
                              <a:rPr lang="en-US" sz="2000" b="0" i="0" smtClean="0">
                                <a:latin typeface="Cambria Math" panose="02040503050406030204" pitchFamily="18" charset="0"/>
                                <a:ea typeface="Calibri" panose="020F0502020204030204" pitchFamily="34" charset="0"/>
                                <a:cs typeface="Calibri" panose="020F0502020204030204" pitchFamily="34" charset="0"/>
                              </a:rPr>
                              <m:t>max</m:t>
                            </m:r>
                          </m:sub>
                        </m:sSub>
                      </m:sub>
                    </m:sSub>
                    <m:r>
                      <a:rPr lang="en-US" sz="2000" b="0" i="1" smtClean="0">
                        <a:latin typeface="Cambria Math" panose="02040503050406030204" pitchFamily="18" charset="0"/>
                        <a:ea typeface="Calibri" panose="020F0502020204030204" pitchFamily="34" charset="0"/>
                        <a:cs typeface="Calibri" panose="020F0502020204030204" pitchFamily="34" charset="0"/>
                      </a:rPr>
                      <m:t> </m:t>
                    </m:r>
                  </m:oMath>
                </a14:m>
                <a:r>
                  <a:rPr lang="en-US" sz="2000" dirty="0">
                    <a:latin typeface="Calibri" panose="020F0502020204030204" pitchFamily="34" charset="0"/>
                    <a:ea typeface="Calibri" panose="020F0502020204030204" pitchFamily="34" charset="0"/>
                    <a:cs typeface="Calibri" panose="020F0502020204030204" pitchFamily="34" charset="0"/>
                  </a:rPr>
                  <a:t>but not its </a:t>
                </a:r>
                <a:r>
                  <a:rPr lang="en-US" sz="2000" b="1" i="1" dirty="0">
                    <a:latin typeface="Calibri" panose="020F0502020204030204" pitchFamily="34" charset="0"/>
                    <a:ea typeface="Calibri" panose="020F0502020204030204" pitchFamily="34" charset="0"/>
                    <a:cs typeface="Calibri" panose="020F0502020204030204" pitchFamily="34" charset="0"/>
                  </a:rPr>
                  <a:t>location</a:t>
                </a:r>
              </a:p>
            </p:txBody>
          </p:sp>
        </mc:Choice>
        <mc:Fallback xmlns="">
          <p:sp>
            <p:nvSpPr>
              <p:cNvPr id="10" name="TextBox 9">
                <a:extLst>
                  <a:ext uri="{FF2B5EF4-FFF2-40B4-BE49-F238E27FC236}">
                    <a16:creationId xmlns:a16="http://schemas.microsoft.com/office/drawing/2014/main" id="{77D5F613-BF37-A655-279D-568ED43E6950}"/>
                  </a:ext>
                </a:extLst>
              </p:cNvPr>
              <p:cNvSpPr txBox="1">
                <a:spLocks noRot="1" noChangeAspect="1" noMove="1" noResize="1" noEditPoints="1" noAdjustHandles="1" noChangeArrowheads="1" noChangeShapeType="1" noTextEdit="1"/>
              </p:cNvSpPr>
              <p:nvPr/>
            </p:nvSpPr>
            <p:spPr>
              <a:xfrm>
                <a:off x="114542" y="4972050"/>
                <a:ext cx="7095883" cy="1440907"/>
              </a:xfrm>
              <a:prstGeom prst="rect">
                <a:avLst/>
              </a:prstGeom>
              <a:blipFill>
                <a:blip r:embed="rId4"/>
                <a:stretch>
                  <a:fillRect l="-773" t="-2542" b="-50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A3784E6-BF78-9FBD-00F4-4EA96409037C}"/>
                  </a:ext>
                </a:extLst>
              </p:cNvPr>
              <p:cNvSpPr txBox="1"/>
              <p:nvPr/>
            </p:nvSpPr>
            <p:spPr>
              <a:xfrm>
                <a:off x="944316" y="4200979"/>
                <a:ext cx="5436333" cy="646331"/>
              </a:xfrm>
              <a:prstGeom prst="rect">
                <a:avLst/>
              </a:prstGeom>
              <a:noFill/>
              <a:ln>
                <a:solidFill>
                  <a:schemeClr val="tx1"/>
                </a:solidFill>
              </a:ln>
            </p:spPr>
            <p:txBody>
              <a:bodyPr wrap="square" rtlCol="0">
                <a:spAutoFit/>
              </a:bodyPr>
              <a:lstStyle/>
              <a:p>
                <a:pPr algn="ctr"/>
                <a:r>
                  <a:rPr lang="en-US" dirty="0">
                    <a:latin typeface="Calibri" panose="020F0502020204030204" pitchFamily="34" charset="0"/>
                    <a:ea typeface="Calibri" panose="020F0502020204030204" pitchFamily="34" charset="0"/>
                    <a:cs typeface="Calibri" panose="020F0502020204030204" pitchFamily="34" charset="0"/>
                  </a:rPr>
                  <a:t>Erosional niche properties: </a:t>
                </a:r>
                <a14:m>
                  <m:oMath xmlns:m="http://schemas.openxmlformats.org/officeDocument/2006/math">
                    <m:sSub>
                      <m:sSubPr>
                        <m:ctrlPr>
                          <a:rPr lang="en-US" sz="1800" i="1" smtClean="0">
                            <a:latin typeface="Cambria Math" panose="02040503050406030204" pitchFamily="18" charset="0"/>
                            <a:ea typeface="Calibri" panose="020F0502020204030204" pitchFamily="34" charset="0"/>
                            <a:cs typeface="Calibri" panose="020F0502020204030204" pitchFamily="34" charset="0"/>
                          </a:rPr>
                        </m:ctrlPr>
                      </m:sSubPr>
                      <m:e>
                        <m:r>
                          <a:rPr lang="en-US" sz="1800" b="0" i="1" smtClean="0">
                            <a:latin typeface="Cambria Math" panose="02040503050406030204" pitchFamily="18" charset="0"/>
                            <a:ea typeface="Calibri" panose="020F0502020204030204" pitchFamily="34" charset="0"/>
                            <a:cs typeface="Calibri" panose="020F0502020204030204" pitchFamily="34" charset="0"/>
                          </a:rPr>
                          <m:t>𝑁</m:t>
                        </m:r>
                      </m:e>
                      <m:sub>
                        <m:r>
                          <a:rPr lang="en-US" sz="1800" b="0" i="1" smtClean="0">
                            <a:latin typeface="Cambria Math" panose="02040503050406030204" pitchFamily="18" charset="0"/>
                            <a:ea typeface="Calibri" panose="020F0502020204030204" pitchFamily="34" charset="0"/>
                            <a:cs typeface="Calibri" panose="020F0502020204030204" pitchFamily="34" charset="0"/>
                          </a:rPr>
                          <m:t>𝐻</m:t>
                        </m:r>
                      </m:sub>
                    </m:sSub>
                  </m:oMath>
                </a14:m>
                <a:r>
                  <a:rPr lang="en-US" dirty="0">
                    <a:latin typeface="Calibri" panose="020F0502020204030204" pitchFamily="34" charset="0"/>
                    <a:ea typeface="Calibri" panose="020F0502020204030204" pitchFamily="34" charset="0"/>
                    <a:cs typeface="Calibri" panose="020F0502020204030204" pitchFamily="34" charset="0"/>
                  </a:rPr>
                  <a:t> &amp; </a:t>
                </a:r>
                <a14:m>
                  <m:oMath xmlns:m="http://schemas.openxmlformats.org/officeDocument/2006/math">
                    <m:sSub>
                      <m:sSubPr>
                        <m:ctrlPr>
                          <a:rPr lang="en-US" i="1">
                            <a:latin typeface="Cambria Math" panose="02040503050406030204" pitchFamily="18" charset="0"/>
                            <a:ea typeface="Calibri" panose="020F0502020204030204" pitchFamily="34" charset="0"/>
                            <a:cs typeface="Calibri" panose="020F0502020204030204" pitchFamily="34" charset="0"/>
                          </a:rPr>
                        </m:ctrlPr>
                      </m:sSubPr>
                      <m:e>
                        <m:r>
                          <a:rPr lang="en-US" i="1">
                            <a:latin typeface="Cambria Math" panose="02040503050406030204" pitchFamily="18" charset="0"/>
                            <a:ea typeface="Calibri" panose="020F0502020204030204" pitchFamily="34" charset="0"/>
                            <a:cs typeface="Calibri" panose="020F0502020204030204" pitchFamily="34" charset="0"/>
                          </a:rPr>
                          <m:t>𝑁</m:t>
                        </m:r>
                      </m:e>
                      <m:sub>
                        <m:r>
                          <a:rPr lang="en-US" b="0" i="1" smtClean="0">
                            <a:latin typeface="Cambria Math" panose="02040503050406030204" pitchFamily="18" charset="0"/>
                            <a:ea typeface="Calibri" panose="020F0502020204030204" pitchFamily="34" charset="0"/>
                            <a:cs typeface="Calibri" panose="020F0502020204030204" pitchFamily="34" charset="0"/>
                          </a:rPr>
                          <m:t>𝐷</m:t>
                        </m:r>
                      </m:sub>
                    </m:sSub>
                  </m:oMath>
                </a14:m>
                <a:endParaRPr lang="en-US" dirty="0">
                  <a:latin typeface="Calibri" panose="020F0502020204030204" pitchFamily="34" charset="0"/>
                  <a:ea typeface="Calibri" panose="020F0502020204030204" pitchFamily="34" charset="0"/>
                  <a:cs typeface="Calibri" panose="020F0502020204030204" pitchFamily="34" charset="0"/>
                </a:endParaRPr>
              </a:p>
              <a:p>
                <a:pPr algn="ctr"/>
                <a:r>
                  <a:rPr lang="en-US" dirty="0">
                    <a:latin typeface="Calibri" panose="020F0502020204030204" pitchFamily="34" charset="0"/>
                    <a:ea typeface="Calibri" panose="020F0502020204030204" pitchFamily="34" charset="0"/>
                    <a:cs typeface="Calibri" panose="020F0502020204030204" pitchFamily="34" charset="0"/>
                  </a:rPr>
                  <a:t>Permafrost blocks: </a:t>
                </a:r>
                <a14:m>
                  <m:oMath xmlns:m="http://schemas.openxmlformats.org/officeDocument/2006/math">
                    <m:sSub>
                      <m:sSubPr>
                        <m:ctrlPr>
                          <a:rPr lang="en-US" sz="1800" i="1" smtClean="0">
                            <a:latin typeface="Cambria Math" panose="02040503050406030204" pitchFamily="18" charset="0"/>
                            <a:ea typeface="Calibri" panose="020F0502020204030204" pitchFamily="34" charset="0"/>
                            <a:cs typeface="Calibri" panose="020F0502020204030204" pitchFamily="34" charset="0"/>
                          </a:rPr>
                        </m:ctrlPr>
                      </m:sSubPr>
                      <m:e>
                        <m:r>
                          <a:rPr lang="en-US" sz="1800" b="0" i="1" smtClean="0">
                            <a:latin typeface="Cambria Math" panose="02040503050406030204" pitchFamily="18" charset="0"/>
                            <a:ea typeface="Calibri" panose="020F0502020204030204" pitchFamily="34" charset="0"/>
                            <a:cs typeface="Calibri" panose="020F0502020204030204" pitchFamily="34" charset="0"/>
                          </a:rPr>
                          <m:t>𝐵</m:t>
                        </m:r>
                      </m:e>
                      <m:sub>
                        <m:r>
                          <a:rPr lang="en-US" sz="1800" b="0" i="1" smtClean="0">
                            <a:latin typeface="Cambria Math" panose="02040503050406030204" pitchFamily="18" charset="0"/>
                            <a:ea typeface="Calibri" panose="020F0502020204030204" pitchFamily="34" charset="0"/>
                            <a:cs typeface="Calibri" panose="020F0502020204030204" pitchFamily="34" charset="0"/>
                          </a:rPr>
                          <m:t>𝐻</m:t>
                        </m:r>
                      </m:sub>
                    </m:sSub>
                  </m:oMath>
                </a14:m>
                <a:r>
                  <a:rPr lang="en-US" dirty="0">
                    <a:latin typeface="Calibri" panose="020F0502020204030204" pitchFamily="34" charset="0"/>
                    <a:ea typeface="Calibri" panose="020F0502020204030204" pitchFamily="34" charset="0"/>
                    <a:cs typeface="Calibri" panose="020F0502020204030204" pitchFamily="34" charset="0"/>
                  </a:rPr>
                  <a:t> &amp; </a:t>
                </a:r>
                <a14:m>
                  <m:oMath xmlns:m="http://schemas.openxmlformats.org/officeDocument/2006/math">
                    <m:sSub>
                      <m:sSubPr>
                        <m:ctrlPr>
                          <a:rPr lang="en-US" i="1">
                            <a:latin typeface="Cambria Math" panose="02040503050406030204" pitchFamily="18" charset="0"/>
                            <a:ea typeface="Calibri" panose="020F0502020204030204" pitchFamily="34" charset="0"/>
                            <a:cs typeface="Calibri" panose="020F0502020204030204" pitchFamily="34" charset="0"/>
                          </a:rPr>
                        </m:ctrlPr>
                      </m:sSubPr>
                      <m:e>
                        <m:r>
                          <a:rPr lang="en-US" b="0" i="1" smtClean="0">
                            <a:latin typeface="Cambria Math" panose="02040503050406030204" pitchFamily="18" charset="0"/>
                            <a:ea typeface="Calibri" panose="020F0502020204030204" pitchFamily="34" charset="0"/>
                            <a:cs typeface="Calibri" panose="020F0502020204030204" pitchFamily="34" charset="0"/>
                          </a:rPr>
                          <m:t>𝐵</m:t>
                        </m:r>
                      </m:e>
                      <m:sub>
                        <m:r>
                          <a:rPr lang="en-US" b="0" i="1" smtClean="0">
                            <a:latin typeface="Cambria Math" panose="02040503050406030204" pitchFamily="18" charset="0"/>
                            <a:ea typeface="Calibri" panose="020F0502020204030204" pitchFamily="34" charset="0"/>
                            <a:cs typeface="Calibri" panose="020F0502020204030204" pitchFamily="34" charset="0"/>
                          </a:rPr>
                          <m:t>𝑆</m:t>
                        </m:r>
                      </m:sub>
                    </m:sSub>
                  </m:oMath>
                </a14:m>
                <a:r>
                  <a:rPr lang="en-US" dirty="0">
                    <a:latin typeface="Calibri" panose="020F0502020204030204" pitchFamily="34" charset="0"/>
                    <a:ea typeface="Calibri" panose="020F0502020204030204" pitchFamily="34" charset="0"/>
                    <a:cs typeface="Calibri" panose="020F0502020204030204" pitchFamily="34" charset="0"/>
                  </a:rPr>
                  <a:t>, Ice wedges: </a:t>
                </a:r>
                <a14:m>
                  <m:oMath xmlns:m="http://schemas.openxmlformats.org/officeDocument/2006/math">
                    <m:sSub>
                      <m:sSubPr>
                        <m:ctrlPr>
                          <a:rPr lang="en-US" sz="1800" i="1" smtClean="0">
                            <a:latin typeface="Cambria Math" panose="02040503050406030204" pitchFamily="18" charset="0"/>
                            <a:ea typeface="Calibri" panose="020F0502020204030204" pitchFamily="34" charset="0"/>
                            <a:cs typeface="Calibri" panose="020F0502020204030204" pitchFamily="34" charset="0"/>
                          </a:rPr>
                        </m:ctrlPr>
                      </m:sSubPr>
                      <m:e>
                        <m:r>
                          <a:rPr lang="en-US" sz="1800" b="0" i="1" smtClean="0">
                            <a:latin typeface="Cambria Math" panose="02040503050406030204" pitchFamily="18" charset="0"/>
                            <a:ea typeface="Calibri" panose="020F0502020204030204" pitchFamily="34" charset="0"/>
                            <a:cs typeface="Calibri" panose="020F0502020204030204" pitchFamily="34" charset="0"/>
                          </a:rPr>
                          <m:t>𝐼</m:t>
                        </m:r>
                      </m:e>
                      <m:sub>
                        <m:r>
                          <a:rPr lang="en-US" sz="1800" b="0" i="1" smtClean="0">
                            <a:latin typeface="Cambria Math" panose="02040503050406030204" pitchFamily="18" charset="0"/>
                            <a:ea typeface="Calibri" panose="020F0502020204030204" pitchFamily="34" charset="0"/>
                            <a:cs typeface="Calibri" panose="020F0502020204030204" pitchFamily="34" charset="0"/>
                          </a:rPr>
                          <m:t>𝑊</m:t>
                        </m:r>
                      </m:sub>
                    </m:sSub>
                  </m:oMath>
                </a14:m>
                <a:r>
                  <a:rPr lang="en-US" dirty="0">
                    <a:latin typeface="Calibri" panose="020F0502020204030204" pitchFamily="34" charset="0"/>
                    <a:ea typeface="Calibri" panose="020F0502020204030204" pitchFamily="34" charset="0"/>
                    <a:cs typeface="Calibri" panose="020F0502020204030204" pitchFamily="34" charset="0"/>
                  </a:rPr>
                  <a:t> &amp; </a:t>
                </a:r>
                <a14:m>
                  <m:oMath xmlns:m="http://schemas.openxmlformats.org/officeDocument/2006/math">
                    <m:sSub>
                      <m:sSubPr>
                        <m:ctrlPr>
                          <a:rPr lang="en-US" i="1">
                            <a:latin typeface="Cambria Math" panose="02040503050406030204" pitchFamily="18" charset="0"/>
                            <a:ea typeface="Calibri" panose="020F0502020204030204" pitchFamily="34" charset="0"/>
                            <a:cs typeface="Calibri" panose="020F0502020204030204" pitchFamily="34" charset="0"/>
                          </a:rPr>
                        </m:ctrlPr>
                      </m:sSubPr>
                      <m:e>
                        <m:r>
                          <a:rPr lang="en-US" b="0" i="1" smtClean="0">
                            <a:latin typeface="Cambria Math" panose="02040503050406030204" pitchFamily="18" charset="0"/>
                            <a:ea typeface="Calibri" panose="020F0502020204030204" pitchFamily="34" charset="0"/>
                            <a:cs typeface="Calibri" panose="020F0502020204030204" pitchFamily="34" charset="0"/>
                          </a:rPr>
                          <m:t>𝐼</m:t>
                        </m:r>
                      </m:e>
                      <m:sub>
                        <m:r>
                          <a:rPr lang="en-US" b="0" i="1" smtClean="0">
                            <a:latin typeface="Cambria Math" panose="02040503050406030204" pitchFamily="18" charset="0"/>
                            <a:ea typeface="Calibri" panose="020F0502020204030204" pitchFamily="34" charset="0"/>
                            <a:cs typeface="Calibri" panose="020F0502020204030204" pitchFamily="34" charset="0"/>
                          </a:rPr>
                          <m:t>𝐷</m:t>
                        </m:r>
                      </m:sub>
                    </m:sSub>
                  </m:oMath>
                </a14:m>
                <a:endParaRPr lang="en-US" dirty="0">
                  <a:latin typeface="Calibri" panose="020F0502020204030204" pitchFamily="34" charset="0"/>
                  <a:ea typeface="Calibri" panose="020F0502020204030204" pitchFamily="34" charset="0"/>
                  <a:cs typeface="Calibri" panose="020F0502020204030204" pitchFamily="34" charset="0"/>
                </a:endParaRPr>
              </a:p>
            </p:txBody>
          </p:sp>
        </mc:Choice>
        <mc:Fallback xmlns="">
          <p:sp>
            <p:nvSpPr>
              <p:cNvPr id="11" name="TextBox 10">
                <a:extLst>
                  <a:ext uri="{FF2B5EF4-FFF2-40B4-BE49-F238E27FC236}">
                    <a16:creationId xmlns:a16="http://schemas.microsoft.com/office/drawing/2014/main" id="{3A3784E6-BF78-9FBD-00F4-4EA96409037C}"/>
                  </a:ext>
                </a:extLst>
              </p:cNvPr>
              <p:cNvSpPr txBox="1">
                <a:spLocks noRot="1" noChangeAspect="1" noMove="1" noResize="1" noEditPoints="1" noAdjustHandles="1" noChangeArrowheads="1" noChangeShapeType="1" noTextEdit="1"/>
              </p:cNvSpPr>
              <p:nvPr/>
            </p:nvSpPr>
            <p:spPr>
              <a:xfrm>
                <a:off x="944316" y="4200979"/>
                <a:ext cx="5436333" cy="646331"/>
              </a:xfrm>
              <a:prstGeom prst="rect">
                <a:avLst/>
              </a:prstGeom>
              <a:blipFill>
                <a:blip r:embed="rId5"/>
                <a:stretch>
                  <a:fillRect t="-3704" b="-12963"/>
                </a:stretch>
              </a:blipFill>
              <a:ln>
                <a:solidFill>
                  <a:schemeClr val="tx1"/>
                </a:solidFill>
              </a:ln>
            </p:spPr>
            <p:txBody>
              <a:bodyPr/>
              <a:lstStyle/>
              <a:p>
                <a:r>
                  <a:rPr lang="en-US">
                    <a:noFill/>
                  </a:rPr>
                  <a:t> </a:t>
                </a:r>
              </a:p>
            </p:txBody>
          </p:sp>
        </mc:Fallback>
      </mc:AlternateContent>
      <p:sp>
        <p:nvSpPr>
          <p:cNvPr id="16" name="Title 1">
            <a:extLst>
              <a:ext uri="{FF2B5EF4-FFF2-40B4-BE49-F238E27FC236}">
                <a16:creationId xmlns:a16="http://schemas.microsoft.com/office/drawing/2014/main" id="{8A93278D-088A-FCD3-9AB2-4508D005BD27}"/>
              </a:ext>
            </a:extLst>
          </p:cNvPr>
          <p:cNvSpPr>
            <a:spLocks noGrp="1"/>
          </p:cNvSpPr>
          <p:nvPr>
            <p:ph type="title"/>
          </p:nvPr>
        </p:nvSpPr>
        <p:spPr>
          <a:xfrm>
            <a:off x="212285" y="-52904"/>
            <a:ext cx="10427053" cy="991675"/>
          </a:xfrm>
        </p:spPr>
        <p:txBody>
          <a:bodyPr/>
          <a:lstStyle/>
          <a:p>
            <a:r>
              <a:rPr lang="en-US" dirty="0"/>
              <a:t>3D elastic mechanics-only sensitivity study</a:t>
            </a:r>
          </a:p>
        </p:txBody>
      </p:sp>
      <mc:AlternateContent xmlns:mc="http://schemas.openxmlformats.org/markup-compatibility/2006" xmlns:a14="http://schemas.microsoft.com/office/drawing/2010/main">
        <mc:Choice Requires="a14">
          <p:graphicFrame>
            <p:nvGraphicFramePr>
              <p:cNvPr id="17" name="Table 17">
                <a:extLst>
                  <a:ext uri="{FF2B5EF4-FFF2-40B4-BE49-F238E27FC236}">
                    <a16:creationId xmlns:a16="http://schemas.microsoft.com/office/drawing/2014/main" id="{2BBE082A-8444-804C-8C52-2DD1D54A13D7}"/>
                  </a:ext>
                </a:extLst>
              </p:cNvPr>
              <p:cNvGraphicFramePr>
                <a:graphicFrameLocks noGrp="1"/>
              </p:cNvGraphicFramePr>
              <p:nvPr>
                <p:extLst>
                  <p:ext uri="{D42A27DB-BD31-4B8C-83A1-F6EECF244321}">
                    <p14:modId xmlns:p14="http://schemas.microsoft.com/office/powerpoint/2010/main" val="2778975864"/>
                  </p:ext>
                </p:extLst>
              </p:nvPr>
            </p:nvGraphicFramePr>
            <p:xfrm>
              <a:off x="7357521" y="1178688"/>
              <a:ext cx="4672312" cy="4820920"/>
            </p:xfrm>
            <a:graphic>
              <a:graphicData uri="http://schemas.openxmlformats.org/drawingml/2006/table">
                <a:tbl>
                  <a:tblPr firstRow="1" bandRow="1">
                    <a:tableStyleId>{5C22544A-7EE6-4342-B048-85BDC9FD1C3A}</a:tableStyleId>
                  </a:tblPr>
                  <a:tblGrid>
                    <a:gridCol w="1369217">
                      <a:extLst>
                        <a:ext uri="{9D8B030D-6E8A-4147-A177-3AD203B41FA5}">
                          <a16:colId xmlns:a16="http://schemas.microsoft.com/office/drawing/2014/main" val="2082022633"/>
                        </a:ext>
                      </a:extLst>
                    </a:gridCol>
                    <a:gridCol w="697639">
                      <a:extLst>
                        <a:ext uri="{9D8B030D-6E8A-4147-A177-3AD203B41FA5}">
                          <a16:colId xmlns:a16="http://schemas.microsoft.com/office/drawing/2014/main" val="2357219678"/>
                        </a:ext>
                      </a:extLst>
                    </a:gridCol>
                    <a:gridCol w="808517">
                      <a:extLst>
                        <a:ext uri="{9D8B030D-6E8A-4147-A177-3AD203B41FA5}">
                          <a16:colId xmlns:a16="http://schemas.microsoft.com/office/drawing/2014/main" val="212369991"/>
                        </a:ext>
                      </a:extLst>
                    </a:gridCol>
                    <a:gridCol w="909118">
                      <a:extLst>
                        <a:ext uri="{9D8B030D-6E8A-4147-A177-3AD203B41FA5}">
                          <a16:colId xmlns:a16="http://schemas.microsoft.com/office/drawing/2014/main" val="2457153279"/>
                        </a:ext>
                      </a:extLst>
                    </a:gridCol>
                    <a:gridCol w="887821">
                      <a:extLst>
                        <a:ext uri="{9D8B030D-6E8A-4147-A177-3AD203B41FA5}">
                          <a16:colId xmlns:a16="http://schemas.microsoft.com/office/drawing/2014/main" val="1859854823"/>
                        </a:ext>
                      </a:extLst>
                    </a:gridCol>
                  </a:tblGrid>
                  <a:tr h="370840">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Parameter</a:t>
                          </a: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Unit</a:t>
                          </a: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Min</a:t>
                          </a: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Max</a:t>
                          </a: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Base</a:t>
                          </a:r>
                        </a:p>
                      </a:txBody>
                      <a:tcPr/>
                    </a:tc>
                    <a:extLst>
                      <a:ext uri="{0D108BD9-81ED-4DB2-BD59-A6C34878D82A}">
                        <a16:rowId xmlns:a16="http://schemas.microsoft.com/office/drawing/2014/main" val="111257596"/>
                      </a:ext>
                    </a:extLst>
                  </a:tr>
                  <a:tr h="370840">
                    <a:tc>
                      <a:txBody>
                        <a:bodyPr/>
                        <a:lstStyle/>
                        <a:p>
                          <a:pPr algn="ct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ea typeface="Calibri" panose="020F0502020204030204" pitchFamily="34" charset="0"/>
                                        <a:cs typeface="Calibri" panose="020F0502020204030204" pitchFamily="34" charset="0"/>
                                      </a:rPr>
                                    </m:ctrlPr>
                                  </m:sSubPr>
                                  <m:e>
                                    <m:r>
                                      <a:rPr lang="en-US" sz="1600" b="0" i="1" smtClean="0">
                                        <a:latin typeface="Cambria Math" panose="02040503050406030204" pitchFamily="18" charset="0"/>
                                        <a:ea typeface="Calibri" panose="020F0502020204030204" pitchFamily="34" charset="0"/>
                                        <a:cs typeface="Calibri" panose="020F0502020204030204" pitchFamily="34" charset="0"/>
                                      </a:rPr>
                                      <m:t>𝑁</m:t>
                                    </m:r>
                                  </m:e>
                                  <m:sub>
                                    <m:r>
                                      <a:rPr lang="en-US" sz="1600" b="0" i="1" smtClean="0">
                                        <a:latin typeface="Cambria Math" panose="02040503050406030204" pitchFamily="18" charset="0"/>
                                        <a:ea typeface="Calibri" panose="020F0502020204030204" pitchFamily="34" charset="0"/>
                                        <a:cs typeface="Calibri" panose="020F0502020204030204" pitchFamily="34" charset="0"/>
                                      </a:rPr>
                                      <m:t>𝐻</m:t>
                                    </m:r>
                                  </m:sub>
                                </m:sSub>
                              </m:oMath>
                            </m:oMathPara>
                          </a14:m>
                          <a:endParaRPr lang="en-US" sz="16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m</a:t>
                          </a: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1</a:t>
                          </a: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3</a:t>
                          </a: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2</a:t>
                          </a:r>
                        </a:p>
                      </a:txBody>
                      <a:tcPr/>
                    </a:tc>
                    <a:extLst>
                      <a:ext uri="{0D108BD9-81ED-4DB2-BD59-A6C34878D82A}">
                        <a16:rowId xmlns:a16="http://schemas.microsoft.com/office/drawing/2014/main" val="1567285760"/>
                      </a:ext>
                    </a:extLst>
                  </a:tr>
                  <a:tr h="370840">
                    <a:tc>
                      <a:txBody>
                        <a:bodyPr/>
                        <a:lstStyle/>
                        <a:p>
                          <a:pPr algn="ct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ea typeface="Calibri" panose="020F0502020204030204" pitchFamily="34" charset="0"/>
                                        <a:cs typeface="Calibri" panose="020F0502020204030204" pitchFamily="34" charset="0"/>
                                      </a:rPr>
                                    </m:ctrlPr>
                                  </m:sSubPr>
                                  <m:e>
                                    <m:r>
                                      <a:rPr lang="en-US" sz="1600" b="0" i="1" smtClean="0">
                                        <a:latin typeface="Cambria Math" panose="02040503050406030204" pitchFamily="18" charset="0"/>
                                        <a:ea typeface="Calibri" panose="020F0502020204030204" pitchFamily="34" charset="0"/>
                                        <a:cs typeface="Calibri" panose="020F0502020204030204" pitchFamily="34" charset="0"/>
                                      </a:rPr>
                                      <m:t>𝑁</m:t>
                                    </m:r>
                                  </m:e>
                                  <m:sub>
                                    <m:r>
                                      <a:rPr lang="en-US" sz="1600" b="0" i="1" smtClean="0">
                                        <a:latin typeface="Cambria Math" panose="02040503050406030204" pitchFamily="18" charset="0"/>
                                        <a:ea typeface="Calibri" panose="020F0502020204030204" pitchFamily="34" charset="0"/>
                                        <a:cs typeface="Calibri" panose="020F0502020204030204" pitchFamily="34" charset="0"/>
                                      </a:rPr>
                                      <m:t>𝐷</m:t>
                                    </m:r>
                                  </m:sub>
                                </m:sSub>
                              </m:oMath>
                            </m:oMathPara>
                          </a14:m>
                          <a:endParaRPr lang="en-US" sz="16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m</a:t>
                          </a: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2</a:t>
                          </a: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6</a:t>
                          </a: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4</a:t>
                          </a:r>
                        </a:p>
                      </a:txBody>
                      <a:tcPr/>
                    </a:tc>
                    <a:extLst>
                      <a:ext uri="{0D108BD9-81ED-4DB2-BD59-A6C34878D82A}">
                        <a16:rowId xmlns:a16="http://schemas.microsoft.com/office/drawing/2014/main" val="4209518233"/>
                      </a:ext>
                    </a:extLst>
                  </a:tr>
                  <a:tr h="370840">
                    <a:tc>
                      <a:txBody>
                        <a:bodyPr/>
                        <a:lstStyle/>
                        <a:p>
                          <a:pPr algn="ct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ea typeface="Calibri" panose="020F0502020204030204" pitchFamily="34" charset="0"/>
                                        <a:cs typeface="Calibri" panose="020F0502020204030204" pitchFamily="34" charset="0"/>
                                      </a:rPr>
                                    </m:ctrlPr>
                                  </m:sSubPr>
                                  <m:e>
                                    <m:r>
                                      <a:rPr lang="en-US" sz="1600" b="0" i="1" smtClean="0">
                                        <a:latin typeface="Cambria Math" panose="02040503050406030204" pitchFamily="18" charset="0"/>
                                        <a:ea typeface="Calibri" panose="020F0502020204030204" pitchFamily="34" charset="0"/>
                                        <a:cs typeface="Calibri" panose="020F0502020204030204" pitchFamily="34" charset="0"/>
                                      </a:rPr>
                                      <m:t>𝐵</m:t>
                                    </m:r>
                                  </m:e>
                                  <m:sub>
                                    <m:r>
                                      <a:rPr lang="en-US" sz="1600" i="1">
                                        <a:latin typeface="Cambria Math" panose="02040503050406030204" pitchFamily="18" charset="0"/>
                                        <a:ea typeface="Calibri" panose="020F0502020204030204" pitchFamily="34" charset="0"/>
                                        <a:cs typeface="Calibri" panose="020F0502020204030204" pitchFamily="34" charset="0"/>
                                      </a:rPr>
                                      <m:t>𝐻</m:t>
                                    </m:r>
                                  </m:sub>
                                </m:sSub>
                              </m:oMath>
                            </m:oMathPara>
                          </a14:m>
                          <a:endParaRPr lang="en-US" sz="16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m</a:t>
                          </a: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2.5</a:t>
                          </a: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7.5</a:t>
                          </a: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5</a:t>
                          </a:r>
                        </a:p>
                      </a:txBody>
                      <a:tcPr/>
                    </a:tc>
                    <a:extLst>
                      <a:ext uri="{0D108BD9-81ED-4DB2-BD59-A6C34878D82A}">
                        <a16:rowId xmlns:a16="http://schemas.microsoft.com/office/drawing/2014/main" val="2172304707"/>
                      </a:ext>
                    </a:extLst>
                  </a:tr>
                  <a:tr h="370840">
                    <a:tc>
                      <a:txBody>
                        <a:bodyPr/>
                        <a:lstStyle/>
                        <a:p>
                          <a:pPr algn="ct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ea typeface="Calibri" panose="020F0502020204030204" pitchFamily="34" charset="0"/>
                                        <a:cs typeface="Calibri" panose="020F0502020204030204" pitchFamily="34" charset="0"/>
                                      </a:rPr>
                                    </m:ctrlPr>
                                  </m:sSubPr>
                                  <m:e>
                                    <m:r>
                                      <a:rPr lang="en-US" sz="1600" b="0" i="1" smtClean="0">
                                        <a:latin typeface="Cambria Math" panose="02040503050406030204" pitchFamily="18" charset="0"/>
                                        <a:ea typeface="Calibri" panose="020F0502020204030204" pitchFamily="34" charset="0"/>
                                        <a:cs typeface="Calibri" panose="020F0502020204030204" pitchFamily="34" charset="0"/>
                                      </a:rPr>
                                      <m:t>𝐵</m:t>
                                    </m:r>
                                  </m:e>
                                  <m:sub>
                                    <m:r>
                                      <a:rPr lang="en-US" sz="1600" b="0" i="1" smtClean="0">
                                        <a:latin typeface="Cambria Math" panose="02040503050406030204" pitchFamily="18" charset="0"/>
                                        <a:ea typeface="Calibri" panose="020F0502020204030204" pitchFamily="34" charset="0"/>
                                        <a:cs typeface="Calibri" panose="020F0502020204030204" pitchFamily="34" charset="0"/>
                                      </a:rPr>
                                      <m:t>𝑆</m:t>
                                    </m:r>
                                  </m:sub>
                                </m:sSub>
                              </m:oMath>
                            </m:oMathPara>
                          </a14:m>
                          <a:endParaRPr lang="en-US" sz="16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m</a:t>
                          </a: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10</a:t>
                          </a: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20</a:t>
                          </a: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15</a:t>
                          </a:r>
                        </a:p>
                      </a:txBody>
                      <a:tcPr/>
                    </a:tc>
                    <a:extLst>
                      <a:ext uri="{0D108BD9-81ED-4DB2-BD59-A6C34878D82A}">
                        <a16:rowId xmlns:a16="http://schemas.microsoft.com/office/drawing/2014/main" val="2088623001"/>
                      </a:ext>
                    </a:extLst>
                  </a:tr>
                  <a:tr h="370840">
                    <a:tc>
                      <a:txBody>
                        <a:bodyPr/>
                        <a:lstStyle/>
                        <a:p>
                          <a:pPr algn="ct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ea typeface="Calibri" panose="020F0502020204030204" pitchFamily="34" charset="0"/>
                                        <a:cs typeface="Calibri" panose="020F0502020204030204" pitchFamily="34" charset="0"/>
                                      </a:rPr>
                                    </m:ctrlPr>
                                  </m:sSubPr>
                                  <m:e>
                                    <m:r>
                                      <a:rPr lang="en-US" sz="1600" b="0" i="1" smtClean="0">
                                        <a:latin typeface="Cambria Math" panose="02040503050406030204" pitchFamily="18" charset="0"/>
                                        <a:ea typeface="Calibri" panose="020F0502020204030204" pitchFamily="34" charset="0"/>
                                        <a:cs typeface="Calibri" panose="020F0502020204030204" pitchFamily="34" charset="0"/>
                                      </a:rPr>
                                      <m:t>𝐼</m:t>
                                    </m:r>
                                  </m:e>
                                  <m:sub>
                                    <m:r>
                                      <a:rPr lang="en-US" sz="1600" b="0" i="1" smtClean="0">
                                        <a:latin typeface="Cambria Math" panose="02040503050406030204" pitchFamily="18" charset="0"/>
                                        <a:ea typeface="Calibri" panose="020F0502020204030204" pitchFamily="34" charset="0"/>
                                        <a:cs typeface="Calibri" panose="020F0502020204030204" pitchFamily="34" charset="0"/>
                                      </a:rPr>
                                      <m:t>𝑊</m:t>
                                    </m:r>
                                  </m:sub>
                                </m:sSub>
                              </m:oMath>
                            </m:oMathPara>
                          </a14:m>
                          <a:endParaRPr lang="en-US" sz="16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m</a:t>
                          </a: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1</a:t>
                          </a: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3</a:t>
                          </a: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3</a:t>
                          </a:r>
                        </a:p>
                      </a:txBody>
                      <a:tcPr/>
                    </a:tc>
                    <a:extLst>
                      <a:ext uri="{0D108BD9-81ED-4DB2-BD59-A6C34878D82A}">
                        <a16:rowId xmlns:a16="http://schemas.microsoft.com/office/drawing/2014/main" val="1687069088"/>
                      </a:ext>
                    </a:extLst>
                  </a:tr>
                  <a:tr h="370840">
                    <a:tc>
                      <a:txBody>
                        <a:bodyPr/>
                        <a:lstStyle/>
                        <a:p>
                          <a:pPr algn="ct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ea typeface="Calibri" panose="020F0502020204030204" pitchFamily="34" charset="0"/>
                                        <a:cs typeface="Calibri" panose="020F0502020204030204" pitchFamily="34" charset="0"/>
                                      </a:rPr>
                                    </m:ctrlPr>
                                  </m:sSubPr>
                                  <m:e>
                                    <m:r>
                                      <a:rPr lang="en-US" sz="1600" b="0" i="1" smtClean="0">
                                        <a:latin typeface="Cambria Math" panose="02040503050406030204" pitchFamily="18" charset="0"/>
                                        <a:ea typeface="Calibri" panose="020F0502020204030204" pitchFamily="34" charset="0"/>
                                        <a:cs typeface="Calibri" panose="020F0502020204030204" pitchFamily="34" charset="0"/>
                                      </a:rPr>
                                      <m:t>𝐼</m:t>
                                    </m:r>
                                  </m:e>
                                  <m:sub>
                                    <m:r>
                                      <a:rPr lang="en-US" sz="1600" b="0" i="1" smtClean="0">
                                        <a:latin typeface="Cambria Math" panose="02040503050406030204" pitchFamily="18" charset="0"/>
                                        <a:ea typeface="Calibri" panose="020F0502020204030204" pitchFamily="34" charset="0"/>
                                        <a:cs typeface="Calibri" panose="020F0502020204030204" pitchFamily="34" charset="0"/>
                                      </a:rPr>
                                      <m:t>𝐷</m:t>
                                    </m:r>
                                  </m:sub>
                                </m:sSub>
                              </m:oMath>
                            </m:oMathPara>
                          </a14:m>
                          <a:endParaRPr lang="en-US" sz="16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m</a:t>
                          </a: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50%</a:t>
                          </a:r>
                          <a14:m>
                            <m:oMath xmlns:m="http://schemas.openxmlformats.org/officeDocument/2006/math">
                              <m:sSub>
                                <m:sSubPr>
                                  <m:ctrlPr>
                                    <a:rPr lang="en-US" sz="1600" i="1" smtClean="0">
                                      <a:latin typeface="Cambria Math" panose="02040503050406030204" pitchFamily="18" charset="0"/>
                                      <a:ea typeface="Calibri" panose="020F0502020204030204" pitchFamily="34" charset="0"/>
                                      <a:cs typeface="Calibri" panose="020F0502020204030204" pitchFamily="34" charset="0"/>
                                    </a:rPr>
                                  </m:ctrlPr>
                                </m:sSubPr>
                                <m:e>
                                  <m:r>
                                    <a:rPr lang="en-US" sz="1600" b="0" i="1" smtClean="0">
                                      <a:latin typeface="Cambria Math" panose="02040503050406030204" pitchFamily="18" charset="0"/>
                                      <a:ea typeface="Calibri" panose="020F0502020204030204" pitchFamily="34" charset="0"/>
                                      <a:cs typeface="Calibri" panose="020F0502020204030204" pitchFamily="34" charset="0"/>
                                    </a:rPr>
                                    <m:t>𝐵</m:t>
                                  </m:r>
                                </m:e>
                                <m:sub>
                                  <m:r>
                                    <a:rPr lang="en-US" sz="1600" i="1">
                                      <a:latin typeface="Cambria Math" panose="02040503050406030204" pitchFamily="18" charset="0"/>
                                      <a:ea typeface="Calibri" panose="020F0502020204030204" pitchFamily="34" charset="0"/>
                                      <a:cs typeface="Calibri" panose="020F0502020204030204" pitchFamily="34" charset="0"/>
                                    </a:rPr>
                                    <m:t>𝐻</m:t>
                                  </m:r>
                                </m:sub>
                              </m:sSub>
                            </m:oMath>
                          </a14:m>
                          <a:endParaRPr lang="en-US" sz="16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100%</a:t>
                          </a:r>
                          <a14:m>
                            <m:oMath xmlns:m="http://schemas.openxmlformats.org/officeDocument/2006/math">
                              <m:sSub>
                                <m:sSubPr>
                                  <m:ctrlPr>
                                    <a:rPr lang="en-US" sz="1600" i="1" smtClean="0">
                                      <a:latin typeface="Cambria Math" panose="02040503050406030204" pitchFamily="18" charset="0"/>
                                      <a:ea typeface="Calibri" panose="020F0502020204030204" pitchFamily="34" charset="0"/>
                                      <a:cs typeface="Calibri" panose="020F0502020204030204" pitchFamily="34" charset="0"/>
                                    </a:rPr>
                                  </m:ctrlPr>
                                </m:sSubPr>
                                <m:e>
                                  <m:r>
                                    <a:rPr lang="en-US" sz="1600" b="0" i="1" smtClean="0">
                                      <a:latin typeface="Cambria Math" panose="02040503050406030204" pitchFamily="18" charset="0"/>
                                      <a:ea typeface="Calibri" panose="020F0502020204030204" pitchFamily="34" charset="0"/>
                                      <a:cs typeface="Calibri" panose="020F0502020204030204" pitchFamily="34" charset="0"/>
                                    </a:rPr>
                                    <m:t>𝐵</m:t>
                                  </m:r>
                                </m:e>
                                <m:sub>
                                  <m:r>
                                    <a:rPr lang="en-US" sz="1600" i="1">
                                      <a:latin typeface="Cambria Math" panose="02040503050406030204" pitchFamily="18" charset="0"/>
                                      <a:ea typeface="Calibri" panose="020F0502020204030204" pitchFamily="34" charset="0"/>
                                      <a:cs typeface="Calibri" panose="020F0502020204030204" pitchFamily="34" charset="0"/>
                                    </a:rPr>
                                    <m:t>𝐻</m:t>
                                  </m:r>
                                </m:sub>
                              </m:sSub>
                            </m:oMath>
                          </a14:m>
                          <a:endParaRPr lang="en-US" sz="16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75%</a:t>
                          </a:r>
                          <a14:m>
                            <m:oMath xmlns:m="http://schemas.openxmlformats.org/officeDocument/2006/math">
                              <m:sSub>
                                <m:sSubPr>
                                  <m:ctrlPr>
                                    <a:rPr lang="en-US" sz="1600" i="1" smtClean="0">
                                      <a:latin typeface="Cambria Math" panose="02040503050406030204" pitchFamily="18" charset="0"/>
                                      <a:ea typeface="Calibri" panose="020F0502020204030204" pitchFamily="34" charset="0"/>
                                      <a:cs typeface="Calibri" panose="020F0502020204030204" pitchFamily="34" charset="0"/>
                                    </a:rPr>
                                  </m:ctrlPr>
                                </m:sSubPr>
                                <m:e>
                                  <m:r>
                                    <a:rPr lang="en-US" sz="1600" b="0" i="1" smtClean="0">
                                      <a:latin typeface="Cambria Math" panose="02040503050406030204" pitchFamily="18" charset="0"/>
                                      <a:ea typeface="Calibri" panose="020F0502020204030204" pitchFamily="34" charset="0"/>
                                      <a:cs typeface="Calibri" panose="020F0502020204030204" pitchFamily="34" charset="0"/>
                                    </a:rPr>
                                    <m:t>𝐵</m:t>
                                  </m:r>
                                </m:e>
                                <m:sub>
                                  <m:r>
                                    <a:rPr lang="en-US" sz="1600" i="1">
                                      <a:latin typeface="Cambria Math" panose="02040503050406030204" pitchFamily="18" charset="0"/>
                                      <a:ea typeface="Calibri" panose="020F0502020204030204" pitchFamily="34" charset="0"/>
                                      <a:cs typeface="Calibri" panose="020F0502020204030204" pitchFamily="34" charset="0"/>
                                    </a:rPr>
                                    <m:t>𝐻</m:t>
                                  </m:r>
                                </m:sub>
                              </m:sSub>
                            </m:oMath>
                          </a14:m>
                          <a:endParaRPr lang="en-US" sz="160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990616254"/>
                      </a:ext>
                    </a:extLst>
                  </a:tr>
                  <a:tr h="370840">
                    <a:tc>
                      <a:txBody>
                        <a:bodyPr/>
                        <a:lstStyle/>
                        <a:p>
                          <a:pPr algn="ctr"/>
                          <a14:m>
                            <m:oMath xmlns:m="http://schemas.openxmlformats.org/officeDocument/2006/math">
                              <m:sSub>
                                <m:sSubPr>
                                  <m:ctrlPr>
                                    <a:rPr lang="en-US" sz="1600" i="1" smtClean="0">
                                      <a:latin typeface="Cambria Math" panose="02040503050406030204" pitchFamily="18" charset="0"/>
                                      <a:ea typeface="Calibri" panose="020F0502020204030204" pitchFamily="34" charset="0"/>
                                      <a:cs typeface="Calibri" panose="020F0502020204030204" pitchFamily="34" charset="0"/>
                                    </a:rPr>
                                  </m:ctrlPr>
                                </m:sSubPr>
                                <m:e>
                                  <m:r>
                                    <a:rPr lang="en-US" sz="1600" i="1" smtClean="0">
                                      <a:latin typeface="Cambria Math" panose="02040503050406030204" pitchFamily="18" charset="0"/>
                                      <a:ea typeface="Cambria Math" panose="02040503050406030204" pitchFamily="18" charset="0"/>
                                      <a:cs typeface="Calibri" panose="020F0502020204030204" pitchFamily="34" charset="0"/>
                                    </a:rPr>
                                    <m:t>𝜌</m:t>
                                  </m:r>
                                </m:e>
                                <m:sub>
                                  <m:r>
                                    <a:rPr lang="en-US" sz="1600" b="0" i="1" smtClean="0">
                                      <a:latin typeface="Cambria Math" panose="02040503050406030204" pitchFamily="18" charset="0"/>
                                      <a:ea typeface="Calibri" panose="020F0502020204030204" pitchFamily="34" charset="0"/>
                                      <a:cs typeface="Calibri" panose="020F0502020204030204" pitchFamily="34" charset="0"/>
                                    </a:rPr>
                                    <m:t>𝑏</m:t>
                                  </m:r>
                                </m:sub>
                              </m:sSub>
                            </m:oMath>
                          </a14:m>
                          <a:r>
                            <a:rPr lang="en-US" sz="1600" dirty="0">
                              <a:latin typeface="Calibri" panose="020F0502020204030204" pitchFamily="34" charset="0"/>
                              <a:ea typeface="Calibri" panose="020F0502020204030204" pitchFamily="34" charset="0"/>
                              <a:cs typeface="Calibri" panose="020F0502020204030204" pitchFamily="34" charset="0"/>
                            </a:rPr>
                            <a:t> permafrost</a:t>
                          </a: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kg/m</a:t>
                          </a:r>
                          <a:r>
                            <a:rPr lang="en-US" sz="1600" baseline="30000" dirty="0">
                              <a:latin typeface="Calibri" panose="020F0502020204030204" pitchFamily="34" charset="0"/>
                              <a:ea typeface="Calibri" panose="020F0502020204030204" pitchFamily="34" charset="0"/>
                              <a:cs typeface="Calibri" panose="020F0502020204030204" pitchFamily="34" charset="0"/>
                            </a:rPr>
                            <a:t>3</a:t>
                          </a: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1000</a:t>
                          </a: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1500</a:t>
                          </a: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1250</a:t>
                          </a:r>
                        </a:p>
                      </a:txBody>
                      <a:tcPr/>
                    </a:tc>
                    <a:extLst>
                      <a:ext uri="{0D108BD9-81ED-4DB2-BD59-A6C34878D82A}">
                        <a16:rowId xmlns:a16="http://schemas.microsoft.com/office/drawing/2014/main" val="2939348371"/>
                      </a:ext>
                    </a:extLst>
                  </a:tr>
                  <a:tr h="370840">
                    <a:tc>
                      <a:txBody>
                        <a:bodyPr/>
                        <a:lstStyle/>
                        <a:p>
                          <a:pPr algn="ctr"/>
                          <a14:m>
                            <m:oMath xmlns:m="http://schemas.openxmlformats.org/officeDocument/2006/math">
                              <m:r>
                                <a:rPr lang="en-US" sz="1600" i="1" dirty="0" smtClean="0">
                                  <a:latin typeface="Cambria Math" panose="02040503050406030204" pitchFamily="18" charset="0"/>
                                </a:rPr>
                                <m:t>𝐸</m:t>
                              </m:r>
                            </m:oMath>
                          </a14:m>
                          <a:r>
                            <a:rPr lang="en-US" sz="1600" dirty="0">
                              <a:latin typeface="Calibri" panose="020F0502020204030204" pitchFamily="34" charset="0"/>
                              <a:ea typeface="Calibri" panose="020F0502020204030204" pitchFamily="34" charset="0"/>
                              <a:cs typeface="Calibri" panose="020F0502020204030204" pitchFamily="34" charset="0"/>
                            </a:rPr>
                            <a:t> permafrost</a:t>
                          </a: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Pa</a:t>
                          </a: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1e8</a:t>
                          </a: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1e9</a:t>
                          </a: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5e8</a:t>
                          </a:r>
                        </a:p>
                      </a:txBody>
                      <a:tcPr/>
                    </a:tc>
                    <a:extLst>
                      <a:ext uri="{0D108BD9-81ED-4DB2-BD59-A6C34878D82A}">
                        <a16:rowId xmlns:a16="http://schemas.microsoft.com/office/drawing/2014/main" val="3842968766"/>
                      </a:ext>
                    </a:extLst>
                  </a:tr>
                  <a:tr h="370840">
                    <a:tc>
                      <a:txBody>
                        <a:bodyPr/>
                        <a:lstStyle/>
                        <a:p>
                          <a:pPr algn="ctr"/>
                          <a14:m>
                            <m:oMath xmlns:m="http://schemas.openxmlformats.org/officeDocument/2006/math">
                              <m:r>
                                <a:rPr lang="en-US" sz="1600" i="1" smtClean="0">
                                  <a:latin typeface="Cambria Math" panose="02040503050406030204" pitchFamily="18" charset="0"/>
                                  <a:ea typeface="Cambria Math" panose="02040503050406030204" pitchFamily="18" charset="0"/>
                                  <a:cs typeface="Calibri" panose="020F0502020204030204" pitchFamily="34" charset="0"/>
                                </a:rPr>
                                <m:t>𝜐</m:t>
                              </m:r>
                            </m:oMath>
                          </a14:m>
                          <a:r>
                            <a:rPr lang="en-US" sz="1600" dirty="0">
                              <a:latin typeface="Calibri" panose="020F0502020204030204" pitchFamily="34" charset="0"/>
                              <a:ea typeface="Calibri" panose="020F0502020204030204" pitchFamily="34" charset="0"/>
                              <a:cs typeface="Calibri" panose="020F0502020204030204" pitchFamily="34" charset="0"/>
                            </a:rPr>
                            <a:t> permafrost</a:t>
                          </a:r>
                        </a:p>
                      </a:txBody>
                      <a:tcPr/>
                    </a:tc>
                    <a:tc>
                      <a:txBody>
                        <a:bodyPr/>
                        <a:lstStyle/>
                        <a:p>
                          <a:pPr algn="ctr"/>
                          <a14:m>
                            <m:oMathPara xmlns:m="http://schemas.openxmlformats.org/officeDocument/2006/math">
                              <m:oMathParaPr>
                                <m:jc m:val="centerGroup"/>
                              </m:oMathParaPr>
                              <m:oMath xmlns:m="http://schemas.openxmlformats.org/officeDocument/2006/math">
                                <m:r>
                                  <a:rPr lang="en-US" sz="1600" i="1" dirty="0" smtClean="0">
                                    <a:latin typeface="Cambria Math" panose="02040503050406030204" pitchFamily="18" charset="0"/>
                                    <a:ea typeface="Calibri" panose="020F0502020204030204" pitchFamily="34" charset="0"/>
                                    <a:cs typeface="Calibri" panose="020F0502020204030204" pitchFamily="34" charset="0"/>
                                  </a:rPr>
                                  <m:t>−</m:t>
                                </m:r>
                              </m:oMath>
                            </m:oMathPara>
                          </a14:m>
                          <a:endParaRPr lang="en-US" sz="16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0.1</a:t>
                          </a: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0.4</a:t>
                          </a: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0.25</a:t>
                          </a:r>
                        </a:p>
                      </a:txBody>
                      <a:tcPr/>
                    </a:tc>
                    <a:extLst>
                      <a:ext uri="{0D108BD9-81ED-4DB2-BD59-A6C34878D82A}">
                        <a16:rowId xmlns:a16="http://schemas.microsoft.com/office/drawing/2014/main" val="2910011478"/>
                      </a:ext>
                    </a:extLst>
                  </a:tr>
                  <a:tr h="370840">
                    <a:tc>
                      <a:txBody>
                        <a:bodyPr/>
                        <a:lstStyle/>
                        <a:p>
                          <a:pPr algn="ctr"/>
                          <a14:m>
                            <m:oMath xmlns:m="http://schemas.openxmlformats.org/officeDocument/2006/math">
                              <m:sSub>
                                <m:sSubPr>
                                  <m:ctrlPr>
                                    <a:rPr lang="en-US" sz="1600" i="1" smtClean="0">
                                      <a:latin typeface="Cambria Math" panose="02040503050406030204" pitchFamily="18" charset="0"/>
                                      <a:ea typeface="Calibri" panose="020F0502020204030204" pitchFamily="34" charset="0"/>
                                      <a:cs typeface="Calibri" panose="020F0502020204030204" pitchFamily="34" charset="0"/>
                                    </a:rPr>
                                  </m:ctrlPr>
                                </m:sSubPr>
                                <m:e>
                                  <m:r>
                                    <a:rPr lang="en-US" sz="1600" i="1" smtClean="0">
                                      <a:latin typeface="Cambria Math" panose="02040503050406030204" pitchFamily="18" charset="0"/>
                                      <a:ea typeface="Cambria Math" panose="02040503050406030204" pitchFamily="18" charset="0"/>
                                      <a:cs typeface="Calibri" panose="020F0502020204030204" pitchFamily="34" charset="0"/>
                                    </a:rPr>
                                    <m:t>𝜌</m:t>
                                  </m:r>
                                </m:e>
                                <m:sub>
                                  <m:r>
                                    <a:rPr lang="en-US" sz="1600" b="0" i="1" smtClean="0">
                                      <a:latin typeface="Cambria Math" panose="02040503050406030204" pitchFamily="18" charset="0"/>
                                      <a:ea typeface="Calibri" panose="020F0502020204030204" pitchFamily="34" charset="0"/>
                                      <a:cs typeface="Calibri" panose="020F0502020204030204" pitchFamily="34" charset="0"/>
                                    </a:rPr>
                                    <m:t>𝑏</m:t>
                                  </m:r>
                                </m:sub>
                              </m:sSub>
                            </m:oMath>
                          </a14:m>
                          <a:r>
                            <a:rPr lang="en-US" sz="1600" dirty="0">
                              <a:latin typeface="Calibri" panose="020F0502020204030204" pitchFamily="34" charset="0"/>
                              <a:ea typeface="Calibri" panose="020F0502020204030204" pitchFamily="34" charset="0"/>
                              <a:cs typeface="Calibri" panose="020F0502020204030204" pitchFamily="34" charset="0"/>
                            </a:rPr>
                            <a:t> ice</a:t>
                          </a: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kg/m</a:t>
                          </a:r>
                          <a:r>
                            <a:rPr lang="en-US" sz="1600" baseline="30000" dirty="0">
                              <a:latin typeface="Calibri" panose="020F0502020204030204" pitchFamily="34" charset="0"/>
                              <a:ea typeface="Calibri" panose="020F0502020204030204" pitchFamily="34" charset="0"/>
                              <a:cs typeface="Calibri" panose="020F0502020204030204" pitchFamily="34" charset="0"/>
                            </a:rPr>
                            <a:t>3</a:t>
                          </a: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871</a:t>
                          </a: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963</a:t>
                          </a: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917</a:t>
                          </a:r>
                        </a:p>
                      </a:txBody>
                      <a:tcPr/>
                    </a:tc>
                    <a:extLst>
                      <a:ext uri="{0D108BD9-81ED-4DB2-BD59-A6C34878D82A}">
                        <a16:rowId xmlns:a16="http://schemas.microsoft.com/office/drawing/2014/main" val="562069100"/>
                      </a:ext>
                    </a:extLst>
                  </a:tr>
                  <a:tr h="370840">
                    <a:tc>
                      <a:txBody>
                        <a:bodyPr/>
                        <a:lstStyle/>
                        <a:p>
                          <a:pPr algn="ctr"/>
                          <a14:m>
                            <m:oMath xmlns:m="http://schemas.openxmlformats.org/officeDocument/2006/math">
                              <m:r>
                                <a:rPr lang="en-US" sz="1600" i="1" dirty="0" smtClean="0">
                                  <a:latin typeface="Cambria Math" panose="02040503050406030204" pitchFamily="18" charset="0"/>
                                </a:rPr>
                                <m:t>𝐸</m:t>
                              </m:r>
                            </m:oMath>
                          </a14:m>
                          <a:r>
                            <a:rPr lang="en-US" sz="1600" dirty="0">
                              <a:latin typeface="Calibri" panose="020F0502020204030204" pitchFamily="34" charset="0"/>
                              <a:ea typeface="Calibri" panose="020F0502020204030204" pitchFamily="34" charset="0"/>
                              <a:cs typeface="Calibri" panose="020F0502020204030204" pitchFamily="34" charset="0"/>
                            </a:rPr>
                            <a:t> ice</a:t>
                          </a: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Pa</a:t>
                          </a: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5e8</a:t>
                          </a: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1e9</a:t>
                          </a: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7.5e8</a:t>
                          </a:r>
                        </a:p>
                      </a:txBody>
                      <a:tcPr/>
                    </a:tc>
                    <a:extLst>
                      <a:ext uri="{0D108BD9-81ED-4DB2-BD59-A6C34878D82A}">
                        <a16:rowId xmlns:a16="http://schemas.microsoft.com/office/drawing/2014/main" val="1368187263"/>
                      </a:ext>
                    </a:extLst>
                  </a:tr>
                  <a:tr h="370840">
                    <a:tc>
                      <a:txBody>
                        <a:bodyPr/>
                        <a:lstStyle/>
                        <a:p>
                          <a:pPr algn="ctr"/>
                          <a14:m>
                            <m:oMath xmlns:m="http://schemas.openxmlformats.org/officeDocument/2006/math">
                              <m:r>
                                <a:rPr lang="en-US" sz="1600" i="1" smtClean="0">
                                  <a:latin typeface="Cambria Math" panose="02040503050406030204" pitchFamily="18" charset="0"/>
                                  <a:ea typeface="Cambria Math" panose="02040503050406030204" pitchFamily="18" charset="0"/>
                                  <a:cs typeface="Calibri" panose="020F0502020204030204" pitchFamily="34" charset="0"/>
                                </a:rPr>
                                <m:t>𝜐</m:t>
                              </m:r>
                            </m:oMath>
                          </a14:m>
                          <a:r>
                            <a:rPr lang="en-US" sz="1600" dirty="0">
                              <a:latin typeface="Calibri" panose="020F0502020204030204" pitchFamily="34" charset="0"/>
                              <a:ea typeface="Calibri" panose="020F0502020204030204" pitchFamily="34" charset="0"/>
                              <a:cs typeface="Calibri" panose="020F0502020204030204" pitchFamily="34" charset="0"/>
                            </a:rPr>
                            <a:t> ice</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i="1" dirty="0" smtClean="0">
                                    <a:latin typeface="Cambria Math" panose="02040503050406030204" pitchFamily="18" charset="0"/>
                                    <a:ea typeface="Calibri" panose="020F0502020204030204" pitchFamily="34" charset="0"/>
                                    <a:cs typeface="Calibri" panose="020F0502020204030204" pitchFamily="34" charset="0"/>
                                  </a:rPr>
                                  <m:t>−</m:t>
                                </m:r>
                              </m:oMath>
                            </m:oMathPara>
                          </a14:m>
                          <a:endParaRPr lang="en-US" sz="16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0.1</a:t>
                          </a: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0.4</a:t>
                          </a: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0.25</a:t>
                          </a:r>
                        </a:p>
                      </a:txBody>
                      <a:tcPr/>
                    </a:tc>
                    <a:extLst>
                      <a:ext uri="{0D108BD9-81ED-4DB2-BD59-A6C34878D82A}">
                        <a16:rowId xmlns:a16="http://schemas.microsoft.com/office/drawing/2014/main" val="2274838329"/>
                      </a:ext>
                    </a:extLst>
                  </a:tr>
                </a:tbl>
              </a:graphicData>
            </a:graphic>
          </p:graphicFrame>
        </mc:Choice>
        <mc:Fallback xmlns="">
          <p:graphicFrame>
            <p:nvGraphicFramePr>
              <p:cNvPr id="17" name="Table 17">
                <a:extLst>
                  <a:ext uri="{FF2B5EF4-FFF2-40B4-BE49-F238E27FC236}">
                    <a16:creationId xmlns:a16="http://schemas.microsoft.com/office/drawing/2014/main" id="{2BBE082A-8444-804C-8C52-2DD1D54A13D7}"/>
                  </a:ext>
                </a:extLst>
              </p:cNvPr>
              <p:cNvGraphicFramePr>
                <a:graphicFrameLocks noGrp="1"/>
              </p:cNvGraphicFramePr>
              <p:nvPr>
                <p:extLst>
                  <p:ext uri="{D42A27DB-BD31-4B8C-83A1-F6EECF244321}">
                    <p14:modId xmlns:p14="http://schemas.microsoft.com/office/powerpoint/2010/main" val="2778975864"/>
                  </p:ext>
                </p:extLst>
              </p:nvPr>
            </p:nvGraphicFramePr>
            <p:xfrm>
              <a:off x="7357521" y="1178688"/>
              <a:ext cx="4672312" cy="4820920"/>
            </p:xfrm>
            <a:graphic>
              <a:graphicData uri="http://schemas.openxmlformats.org/drawingml/2006/table">
                <a:tbl>
                  <a:tblPr firstRow="1" bandRow="1">
                    <a:tableStyleId>{5C22544A-7EE6-4342-B048-85BDC9FD1C3A}</a:tableStyleId>
                  </a:tblPr>
                  <a:tblGrid>
                    <a:gridCol w="1369217">
                      <a:extLst>
                        <a:ext uri="{9D8B030D-6E8A-4147-A177-3AD203B41FA5}">
                          <a16:colId xmlns:a16="http://schemas.microsoft.com/office/drawing/2014/main" val="2082022633"/>
                        </a:ext>
                      </a:extLst>
                    </a:gridCol>
                    <a:gridCol w="697639">
                      <a:extLst>
                        <a:ext uri="{9D8B030D-6E8A-4147-A177-3AD203B41FA5}">
                          <a16:colId xmlns:a16="http://schemas.microsoft.com/office/drawing/2014/main" val="2357219678"/>
                        </a:ext>
                      </a:extLst>
                    </a:gridCol>
                    <a:gridCol w="808517">
                      <a:extLst>
                        <a:ext uri="{9D8B030D-6E8A-4147-A177-3AD203B41FA5}">
                          <a16:colId xmlns:a16="http://schemas.microsoft.com/office/drawing/2014/main" val="212369991"/>
                        </a:ext>
                      </a:extLst>
                    </a:gridCol>
                    <a:gridCol w="909118">
                      <a:extLst>
                        <a:ext uri="{9D8B030D-6E8A-4147-A177-3AD203B41FA5}">
                          <a16:colId xmlns:a16="http://schemas.microsoft.com/office/drawing/2014/main" val="2457153279"/>
                        </a:ext>
                      </a:extLst>
                    </a:gridCol>
                    <a:gridCol w="887821">
                      <a:extLst>
                        <a:ext uri="{9D8B030D-6E8A-4147-A177-3AD203B41FA5}">
                          <a16:colId xmlns:a16="http://schemas.microsoft.com/office/drawing/2014/main" val="1859854823"/>
                        </a:ext>
                      </a:extLst>
                    </a:gridCol>
                  </a:tblGrid>
                  <a:tr h="370840">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Parameter</a:t>
                          </a: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Unit</a:t>
                          </a: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Min</a:t>
                          </a: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Max</a:t>
                          </a: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Base</a:t>
                          </a:r>
                        </a:p>
                      </a:txBody>
                      <a:tcPr/>
                    </a:tc>
                    <a:extLst>
                      <a:ext uri="{0D108BD9-81ED-4DB2-BD59-A6C34878D82A}">
                        <a16:rowId xmlns:a16="http://schemas.microsoft.com/office/drawing/2014/main" val="111257596"/>
                      </a:ext>
                    </a:extLst>
                  </a:tr>
                  <a:tr h="370840">
                    <a:tc>
                      <a:txBody>
                        <a:bodyPr/>
                        <a:lstStyle/>
                        <a:p>
                          <a:endParaRPr lang="en-US"/>
                        </a:p>
                      </a:txBody>
                      <a:tcPr>
                        <a:blipFill>
                          <a:blip r:embed="rId6"/>
                          <a:stretch>
                            <a:fillRect l="-444" t="-104918" r="-243111" b="-1108197"/>
                          </a:stretch>
                        </a:blipFill>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m</a:t>
                          </a: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1</a:t>
                          </a: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3</a:t>
                          </a: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2</a:t>
                          </a:r>
                        </a:p>
                      </a:txBody>
                      <a:tcPr/>
                    </a:tc>
                    <a:extLst>
                      <a:ext uri="{0D108BD9-81ED-4DB2-BD59-A6C34878D82A}">
                        <a16:rowId xmlns:a16="http://schemas.microsoft.com/office/drawing/2014/main" val="1567285760"/>
                      </a:ext>
                    </a:extLst>
                  </a:tr>
                  <a:tr h="370840">
                    <a:tc>
                      <a:txBody>
                        <a:bodyPr/>
                        <a:lstStyle/>
                        <a:p>
                          <a:endParaRPr lang="en-US"/>
                        </a:p>
                      </a:txBody>
                      <a:tcPr>
                        <a:blipFill>
                          <a:blip r:embed="rId6"/>
                          <a:stretch>
                            <a:fillRect l="-444" t="-204918" r="-243111" b="-1008197"/>
                          </a:stretch>
                        </a:blipFill>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m</a:t>
                          </a: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2</a:t>
                          </a: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6</a:t>
                          </a: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4</a:t>
                          </a:r>
                        </a:p>
                      </a:txBody>
                      <a:tcPr/>
                    </a:tc>
                    <a:extLst>
                      <a:ext uri="{0D108BD9-81ED-4DB2-BD59-A6C34878D82A}">
                        <a16:rowId xmlns:a16="http://schemas.microsoft.com/office/drawing/2014/main" val="4209518233"/>
                      </a:ext>
                    </a:extLst>
                  </a:tr>
                  <a:tr h="370840">
                    <a:tc>
                      <a:txBody>
                        <a:bodyPr/>
                        <a:lstStyle/>
                        <a:p>
                          <a:endParaRPr lang="en-US"/>
                        </a:p>
                      </a:txBody>
                      <a:tcPr>
                        <a:blipFill>
                          <a:blip r:embed="rId6"/>
                          <a:stretch>
                            <a:fillRect l="-444" t="-304918" r="-243111" b="-908197"/>
                          </a:stretch>
                        </a:blipFill>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m</a:t>
                          </a: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2.5</a:t>
                          </a: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7.5</a:t>
                          </a: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5</a:t>
                          </a:r>
                        </a:p>
                      </a:txBody>
                      <a:tcPr/>
                    </a:tc>
                    <a:extLst>
                      <a:ext uri="{0D108BD9-81ED-4DB2-BD59-A6C34878D82A}">
                        <a16:rowId xmlns:a16="http://schemas.microsoft.com/office/drawing/2014/main" val="2172304707"/>
                      </a:ext>
                    </a:extLst>
                  </a:tr>
                  <a:tr h="370840">
                    <a:tc>
                      <a:txBody>
                        <a:bodyPr/>
                        <a:lstStyle/>
                        <a:p>
                          <a:endParaRPr lang="en-US"/>
                        </a:p>
                      </a:txBody>
                      <a:tcPr>
                        <a:blipFill>
                          <a:blip r:embed="rId6"/>
                          <a:stretch>
                            <a:fillRect l="-444" t="-404918" r="-243111" b="-808197"/>
                          </a:stretch>
                        </a:blipFill>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m</a:t>
                          </a: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10</a:t>
                          </a: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20</a:t>
                          </a: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15</a:t>
                          </a:r>
                        </a:p>
                      </a:txBody>
                      <a:tcPr/>
                    </a:tc>
                    <a:extLst>
                      <a:ext uri="{0D108BD9-81ED-4DB2-BD59-A6C34878D82A}">
                        <a16:rowId xmlns:a16="http://schemas.microsoft.com/office/drawing/2014/main" val="2088623001"/>
                      </a:ext>
                    </a:extLst>
                  </a:tr>
                  <a:tr h="370840">
                    <a:tc>
                      <a:txBody>
                        <a:bodyPr/>
                        <a:lstStyle/>
                        <a:p>
                          <a:endParaRPr lang="en-US"/>
                        </a:p>
                      </a:txBody>
                      <a:tcPr>
                        <a:blipFill>
                          <a:blip r:embed="rId6"/>
                          <a:stretch>
                            <a:fillRect l="-444" t="-504918" r="-243111" b="-708197"/>
                          </a:stretch>
                        </a:blipFill>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m</a:t>
                          </a: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1</a:t>
                          </a: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3</a:t>
                          </a: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3</a:t>
                          </a:r>
                        </a:p>
                      </a:txBody>
                      <a:tcPr/>
                    </a:tc>
                    <a:extLst>
                      <a:ext uri="{0D108BD9-81ED-4DB2-BD59-A6C34878D82A}">
                        <a16:rowId xmlns:a16="http://schemas.microsoft.com/office/drawing/2014/main" val="1687069088"/>
                      </a:ext>
                    </a:extLst>
                  </a:tr>
                  <a:tr h="370840">
                    <a:tc>
                      <a:txBody>
                        <a:bodyPr/>
                        <a:lstStyle/>
                        <a:p>
                          <a:endParaRPr lang="en-US"/>
                        </a:p>
                      </a:txBody>
                      <a:tcPr>
                        <a:blipFill>
                          <a:blip r:embed="rId6"/>
                          <a:stretch>
                            <a:fillRect l="-444" t="-615000" r="-243111" b="-620000"/>
                          </a:stretch>
                        </a:blipFill>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m</a:t>
                          </a:r>
                        </a:p>
                      </a:txBody>
                      <a:tcPr/>
                    </a:tc>
                    <a:tc>
                      <a:txBody>
                        <a:bodyPr/>
                        <a:lstStyle/>
                        <a:p>
                          <a:endParaRPr lang="en-US"/>
                        </a:p>
                      </a:txBody>
                      <a:tcPr>
                        <a:blipFill>
                          <a:blip r:embed="rId6"/>
                          <a:stretch>
                            <a:fillRect l="-256391" t="-615000" r="-224812" b="-620000"/>
                          </a:stretch>
                        </a:blipFill>
                      </a:tcPr>
                    </a:tc>
                    <a:tc>
                      <a:txBody>
                        <a:bodyPr/>
                        <a:lstStyle/>
                        <a:p>
                          <a:endParaRPr lang="en-US"/>
                        </a:p>
                      </a:txBody>
                      <a:tcPr>
                        <a:blipFill>
                          <a:blip r:embed="rId6"/>
                          <a:stretch>
                            <a:fillRect l="-318121" t="-615000" r="-100671" b="-620000"/>
                          </a:stretch>
                        </a:blipFill>
                      </a:tcPr>
                    </a:tc>
                    <a:tc>
                      <a:txBody>
                        <a:bodyPr/>
                        <a:lstStyle/>
                        <a:p>
                          <a:endParaRPr lang="en-US"/>
                        </a:p>
                      </a:txBody>
                      <a:tcPr>
                        <a:blipFill>
                          <a:blip r:embed="rId6"/>
                          <a:stretch>
                            <a:fillRect l="-426712" t="-615000" r="-2740" b="-620000"/>
                          </a:stretch>
                        </a:blipFill>
                      </a:tcPr>
                    </a:tc>
                    <a:extLst>
                      <a:ext uri="{0D108BD9-81ED-4DB2-BD59-A6C34878D82A}">
                        <a16:rowId xmlns:a16="http://schemas.microsoft.com/office/drawing/2014/main" val="3990616254"/>
                      </a:ext>
                    </a:extLst>
                  </a:tr>
                  <a:tr h="370840">
                    <a:tc>
                      <a:txBody>
                        <a:bodyPr/>
                        <a:lstStyle/>
                        <a:p>
                          <a:endParaRPr lang="en-US"/>
                        </a:p>
                      </a:txBody>
                      <a:tcPr>
                        <a:blipFill>
                          <a:blip r:embed="rId6"/>
                          <a:stretch>
                            <a:fillRect l="-444" t="-703279" r="-243111" b="-509836"/>
                          </a:stretch>
                        </a:blipFill>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kg/m</a:t>
                          </a:r>
                          <a:r>
                            <a:rPr lang="en-US" sz="1600" baseline="30000" dirty="0">
                              <a:latin typeface="Calibri" panose="020F0502020204030204" pitchFamily="34" charset="0"/>
                              <a:ea typeface="Calibri" panose="020F0502020204030204" pitchFamily="34" charset="0"/>
                              <a:cs typeface="Calibri" panose="020F0502020204030204" pitchFamily="34" charset="0"/>
                            </a:rPr>
                            <a:t>3</a:t>
                          </a: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1000</a:t>
                          </a: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1500</a:t>
                          </a: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1250</a:t>
                          </a:r>
                        </a:p>
                      </a:txBody>
                      <a:tcPr/>
                    </a:tc>
                    <a:extLst>
                      <a:ext uri="{0D108BD9-81ED-4DB2-BD59-A6C34878D82A}">
                        <a16:rowId xmlns:a16="http://schemas.microsoft.com/office/drawing/2014/main" val="2939348371"/>
                      </a:ext>
                    </a:extLst>
                  </a:tr>
                  <a:tr h="370840">
                    <a:tc>
                      <a:txBody>
                        <a:bodyPr/>
                        <a:lstStyle/>
                        <a:p>
                          <a:endParaRPr lang="en-US"/>
                        </a:p>
                      </a:txBody>
                      <a:tcPr>
                        <a:blipFill>
                          <a:blip r:embed="rId6"/>
                          <a:stretch>
                            <a:fillRect l="-444" t="-803279" r="-243111" b="-409836"/>
                          </a:stretch>
                        </a:blipFill>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Pa</a:t>
                          </a: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1e8</a:t>
                          </a: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1e9</a:t>
                          </a: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5e8</a:t>
                          </a:r>
                        </a:p>
                      </a:txBody>
                      <a:tcPr/>
                    </a:tc>
                    <a:extLst>
                      <a:ext uri="{0D108BD9-81ED-4DB2-BD59-A6C34878D82A}">
                        <a16:rowId xmlns:a16="http://schemas.microsoft.com/office/drawing/2014/main" val="3842968766"/>
                      </a:ext>
                    </a:extLst>
                  </a:tr>
                  <a:tr h="370840">
                    <a:tc>
                      <a:txBody>
                        <a:bodyPr/>
                        <a:lstStyle/>
                        <a:p>
                          <a:endParaRPr lang="en-US"/>
                        </a:p>
                      </a:txBody>
                      <a:tcPr>
                        <a:blipFill>
                          <a:blip r:embed="rId6"/>
                          <a:stretch>
                            <a:fillRect l="-444" t="-903279" r="-243111" b="-309836"/>
                          </a:stretch>
                        </a:blipFill>
                      </a:tcPr>
                    </a:tc>
                    <a:tc>
                      <a:txBody>
                        <a:bodyPr/>
                        <a:lstStyle/>
                        <a:p>
                          <a:endParaRPr lang="en-US"/>
                        </a:p>
                      </a:txBody>
                      <a:tcPr>
                        <a:blipFill>
                          <a:blip r:embed="rId6"/>
                          <a:stretch>
                            <a:fillRect l="-196522" t="-903279" r="-375652" b="-309836"/>
                          </a:stretch>
                        </a:blipFill>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0.1</a:t>
                          </a: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0.4</a:t>
                          </a: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0.25</a:t>
                          </a:r>
                        </a:p>
                      </a:txBody>
                      <a:tcPr/>
                    </a:tc>
                    <a:extLst>
                      <a:ext uri="{0D108BD9-81ED-4DB2-BD59-A6C34878D82A}">
                        <a16:rowId xmlns:a16="http://schemas.microsoft.com/office/drawing/2014/main" val="2910011478"/>
                      </a:ext>
                    </a:extLst>
                  </a:tr>
                  <a:tr h="370840">
                    <a:tc>
                      <a:txBody>
                        <a:bodyPr/>
                        <a:lstStyle/>
                        <a:p>
                          <a:endParaRPr lang="en-US"/>
                        </a:p>
                      </a:txBody>
                      <a:tcPr>
                        <a:blipFill>
                          <a:blip r:embed="rId6"/>
                          <a:stretch>
                            <a:fillRect l="-444" t="-1003279" r="-243111" b="-209836"/>
                          </a:stretch>
                        </a:blipFill>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kg/m</a:t>
                          </a:r>
                          <a:r>
                            <a:rPr lang="en-US" sz="1600" baseline="30000" dirty="0">
                              <a:latin typeface="Calibri" panose="020F0502020204030204" pitchFamily="34" charset="0"/>
                              <a:ea typeface="Calibri" panose="020F0502020204030204" pitchFamily="34" charset="0"/>
                              <a:cs typeface="Calibri" panose="020F0502020204030204" pitchFamily="34" charset="0"/>
                            </a:rPr>
                            <a:t>3</a:t>
                          </a: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871</a:t>
                          </a: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963</a:t>
                          </a: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917</a:t>
                          </a:r>
                        </a:p>
                      </a:txBody>
                      <a:tcPr/>
                    </a:tc>
                    <a:extLst>
                      <a:ext uri="{0D108BD9-81ED-4DB2-BD59-A6C34878D82A}">
                        <a16:rowId xmlns:a16="http://schemas.microsoft.com/office/drawing/2014/main" val="562069100"/>
                      </a:ext>
                    </a:extLst>
                  </a:tr>
                  <a:tr h="370840">
                    <a:tc>
                      <a:txBody>
                        <a:bodyPr/>
                        <a:lstStyle/>
                        <a:p>
                          <a:endParaRPr lang="en-US"/>
                        </a:p>
                      </a:txBody>
                      <a:tcPr>
                        <a:blipFill>
                          <a:blip r:embed="rId6"/>
                          <a:stretch>
                            <a:fillRect l="-444" t="-1103279" r="-243111" b="-109836"/>
                          </a:stretch>
                        </a:blipFill>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Pa</a:t>
                          </a: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5e8</a:t>
                          </a: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1e9</a:t>
                          </a: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7.5e8</a:t>
                          </a:r>
                        </a:p>
                      </a:txBody>
                      <a:tcPr/>
                    </a:tc>
                    <a:extLst>
                      <a:ext uri="{0D108BD9-81ED-4DB2-BD59-A6C34878D82A}">
                        <a16:rowId xmlns:a16="http://schemas.microsoft.com/office/drawing/2014/main" val="1368187263"/>
                      </a:ext>
                    </a:extLst>
                  </a:tr>
                  <a:tr h="370840">
                    <a:tc>
                      <a:txBody>
                        <a:bodyPr/>
                        <a:lstStyle/>
                        <a:p>
                          <a:endParaRPr lang="en-US"/>
                        </a:p>
                      </a:txBody>
                      <a:tcPr>
                        <a:blipFill>
                          <a:blip r:embed="rId6"/>
                          <a:stretch>
                            <a:fillRect l="-444" t="-1203279" r="-243111" b="-9836"/>
                          </a:stretch>
                        </a:blipFill>
                      </a:tcPr>
                    </a:tc>
                    <a:tc>
                      <a:txBody>
                        <a:bodyPr/>
                        <a:lstStyle/>
                        <a:p>
                          <a:endParaRPr lang="en-US"/>
                        </a:p>
                      </a:txBody>
                      <a:tcPr>
                        <a:blipFill>
                          <a:blip r:embed="rId6"/>
                          <a:stretch>
                            <a:fillRect l="-196522" t="-1203279" r="-375652" b="-9836"/>
                          </a:stretch>
                        </a:blipFill>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0.1</a:t>
                          </a: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0.4</a:t>
                          </a: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0.25</a:t>
                          </a:r>
                        </a:p>
                      </a:txBody>
                      <a:tcPr/>
                    </a:tc>
                    <a:extLst>
                      <a:ext uri="{0D108BD9-81ED-4DB2-BD59-A6C34878D82A}">
                        <a16:rowId xmlns:a16="http://schemas.microsoft.com/office/drawing/2014/main" val="2274838329"/>
                      </a:ext>
                    </a:extLst>
                  </a:tr>
                </a:tbl>
              </a:graphicData>
            </a:graphic>
          </p:graphicFrame>
        </mc:Fallback>
      </mc:AlternateContent>
      <p:sp>
        <p:nvSpPr>
          <p:cNvPr id="2" name="Slide Number Placeholder 3">
            <a:extLst>
              <a:ext uri="{FF2B5EF4-FFF2-40B4-BE49-F238E27FC236}">
                <a16:creationId xmlns:a16="http://schemas.microsoft.com/office/drawing/2014/main" id="{0020364F-79D7-99C2-D8C7-146DD1F935C1}"/>
              </a:ext>
            </a:extLst>
          </p:cNvPr>
          <p:cNvSpPr>
            <a:spLocks noGrp="1"/>
          </p:cNvSpPr>
          <p:nvPr>
            <p:ph type="sldNum" sz="quarter" idx="12"/>
          </p:nvPr>
        </p:nvSpPr>
        <p:spPr>
          <a:xfrm>
            <a:off x="11176000" y="6547487"/>
            <a:ext cx="812800" cy="374650"/>
          </a:xfrm>
        </p:spPr>
        <p:txBody>
          <a:bodyPr/>
          <a:lstStyle/>
          <a:p>
            <a:fld id="{A5E55A7B-7854-E145-92D9-B491DF4BAE2D}" type="slidenum">
              <a:rPr lang="en-US" smtClean="0">
                <a:solidFill>
                  <a:schemeClr val="bg1"/>
                </a:solidFill>
              </a:rPr>
              <a:pPr/>
              <a:t>21</a:t>
            </a:fld>
            <a:endParaRPr lang="en-US" dirty="0">
              <a:solidFill>
                <a:schemeClr val="bg1"/>
              </a:solidFill>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1ECAB0D-5D17-0CAC-0A5F-F5657D60046D}"/>
                  </a:ext>
                </a:extLst>
              </p:cNvPr>
              <p:cNvSpPr txBox="1"/>
              <p:nvPr/>
            </p:nvSpPr>
            <p:spPr>
              <a:xfrm>
                <a:off x="2123155" y="741505"/>
                <a:ext cx="1577035" cy="394532"/>
              </a:xfrm>
              <a:prstGeom prst="rect">
                <a:avLst/>
              </a:prstGeom>
              <a:noFill/>
            </p:spPr>
            <p:txBody>
              <a:bodyPr wrap="none" rtlCol="0">
                <a:spAutoFit/>
              </a:bodyPr>
              <a:lstStyle/>
              <a:p>
                <a:r>
                  <a:rPr lang="en-US" b="1" dirty="0">
                    <a:latin typeface="Calibri" panose="020F0502020204030204" pitchFamily="34" charset="0"/>
                    <a:ea typeface="Calibri" panose="020F0502020204030204" pitchFamily="34" charset="0"/>
                    <a:cs typeface="Calibri" panose="020F0502020204030204" pitchFamily="34" charset="0"/>
                  </a:rPr>
                  <a:t>Location </a:t>
                </a:r>
                <a14:m>
                  <m:oMath xmlns:m="http://schemas.openxmlformats.org/officeDocument/2006/math">
                    <m:sSub>
                      <m:sSubPr>
                        <m:ctrlPr>
                          <a:rPr lang="en-US" sz="1800" i="1" smtClean="0">
                            <a:latin typeface="Cambria Math" panose="02040503050406030204" pitchFamily="18" charset="0"/>
                            <a:ea typeface="Calibri" panose="020F0502020204030204" pitchFamily="34" charset="0"/>
                            <a:cs typeface="Calibri" panose="020F0502020204030204" pitchFamily="34" charset="0"/>
                          </a:rPr>
                        </m:ctrlPr>
                      </m:sSubPr>
                      <m:e>
                        <m:r>
                          <a:rPr lang="en-US" sz="1800" i="1" smtClean="0">
                            <a:latin typeface="Cambria Math" panose="02040503050406030204" pitchFamily="18" charset="0"/>
                            <a:ea typeface="Cambria Math" panose="02040503050406030204" pitchFamily="18" charset="0"/>
                            <a:cs typeface="Calibri" panose="020F0502020204030204" pitchFamily="34" charset="0"/>
                          </a:rPr>
                          <m:t>𝜎</m:t>
                        </m:r>
                      </m:e>
                      <m:sub>
                        <m:sSub>
                          <m:sSubPr>
                            <m:ctrlPr>
                              <a:rPr lang="en-US" sz="1800" i="1" smtClean="0">
                                <a:latin typeface="Cambria Math" panose="02040503050406030204" pitchFamily="18" charset="0"/>
                                <a:ea typeface="Calibri" panose="020F0502020204030204" pitchFamily="34" charset="0"/>
                                <a:cs typeface="Calibri" panose="020F0502020204030204" pitchFamily="34" charset="0"/>
                              </a:rPr>
                            </m:ctrlPr>
                          </m:sSubPr>
                          <m:e>
                            <m:r>
                              <a:rPr lang="en-US" sz="1800" b="0" i="1" smtClean="0">
                                <a:latin typeface="Cambria Math" panose="02040503050406030204" pitchFamily="18" charset="0"/>
                                <a:ea typeface="Calibri" panose="020F0502020204030204" pitchFamily="34" charset="0"/>
                                <a:cs typeface="Calibri" panose="020F0502020204030204" pitchFamily="34" charset="0"/>
                              </a:rPr>
                              <m:t>𝑇</m:t>
                            </m:r>
                          </m:e>
                          <m:sub>
                            <m:r>
                              <m:rPr>
                                <m:sty m:val="p"/>
                              </m:rPr>
                              <a:rPr lang="en-US" sz="1800" b="0" i="0" smtClean="0">
                                <a:latin typeface="Cambria Math" panose="02040503050406030204" pitchFamily="18" charset="0"/>
                                <a:ea typeface="Calibri" panose="020F0502020204030204" pitchFamily="34" charset="0"/>
                                <a:cs typeface="Calibri" panose="020F0502020204030204" pitchFamily="34" charset="0"/>
                              </a:rPr>
                              <m:t>max</m:t>
                            </m:r>
                          </m:sub>
                        </m:sSub>
                      </m:sub>
                    </m:sSub>
                  </m:oMath>
                </a14:m>
                <a:endParaRPr lang="en-US" b="1" dirty="0">
                  <a:latin typeface="Calibri" panose="020F0502020204030204" pitchFamily="34" charset="0"/>
                  <a:ea typeface="Calibri" panose="020F0502020204030204" pitchFamily="34" charset="0"/>
                  <a:cs typeface="Calibri" panose="020F0502020204030204" pitchFamily="34" charset="0"/>
                </a:endParaRPr>
              </a:p>
            </p:txBody>
          </p:sp>
        </mc:Choice>
        <mc:Fallback xmlns="">
          <p:sp>
            <p:nvSpPr>
              <p:cNvPr id="3" name="TextBox 2">
                <a:extLst>
                  <a:ext uri="{FF2B5EF4-FFF2-40B4-BE49-F238E27FC236}">
                    <a16:creationId xmlns:a16="http://schemas.microsoft.com/office/drawing/2014/main" id="{01ECAB0D-5D17-0CAC-0A5F-F5657D60046D}"/>
                  </a:ext>
                </a:extLst>
              </p:cNvPr>
              <p:cNvSpPr txBox="1">
                <a:spLocks noRot="1" noChangeAspect="1" noMove="1" noResize="1" noEditPoints="1" noAdjustHandles="1" noChangeArrowheads="1" noChangeShapeType="1" noTextEdit="1"/>
              </p:cNvSpPr>
              <p:nvPr/>
            </p:nvSpPr>
            <p:spPr>
              <a:xfrm>
                <a:off x="2123155" y="741505"/>
                <a:ext cx="1577035" cy="394532"/>
              </a:xfrm>
              <a:prstGeom prst="rect">
                <a:avLst/>
              </a:prstGeom>
              <a:blipFill>
                <a:blip r:embed="rId7"/>
                <a:stretch>
                  <a:fillRect l="-3089" t="-7813" b="-203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31E7003-C094-AC43-4CC8-DD36CB877703}"/>
                  </a:ext>
                </a:extLst>
              </p:cNvPr>
              <p:cNvSpPr txBox="1"/>
              <p:nvPr/>
            </p:nvSpPr>
            <p:spPr>
              <a:xfrm>
                <a:off x="4767921" y="728905"/>
                <a:ext cx="1812932" cy="394532"/>
              </a:xfrm>
              <a:prstGeom prst="rect">
                <a:avLst/>
              </a:prstGeom>
              <a:noFill/>
            </p:spPr>
            <p:txBody>
              <a:bodyPr wrap="none" rtlCol="0">
                <a:spAutoFit/>
              </a:bodyPr>
              <a:lstStyle/>
              <a:p>
                <a:r>
                  <a:rPr lang="en-US" b="1" dirty="0">
                    <a:latin typeface="Calibri" panose="020F0502020204030204" pitchFamily="34" charset="0"/>
                    <a:ea typeface="Calibri" panose="020F0502020204030204" pitchFamily="34" charset="0"/>
                    <a:cs typeface="Calibri" panose="020F0502020204030204" pitchFamily="34" charset="0"/>
                  </a:rPr>
                  <a:t>Magnitude </a:t>
                </a:r>
                <a14:m>
                  <m:oMath xmlns:m="http://schemas.openxmlformats.org/officeDocument/2006/math">
                    <m:sSub>
                      <m:sSubPr>
                        <m:ctrlPr>
                          <a:rPr lang="en-US" sz="1800" i="1" smtClean="0">
                            <a:latin typeface="Cambria Math" panose="02040503050406030204" pitchFamily="18" charset="0"/>
                            <a:ea typeface="Calibri" panose="020F0502020204030204" pitchFamily="34" charset="0"/>
                            <a:cs typeface="Calibri" panose="020F0502020204030204" pitchFamily="34" charset="0"/>
                          </a:rPr>
                        </m:ctrlPr>
                      </m:sSubPr>
                      <m:e>
                        <m:r>
                          <a:rPr lang="en-US" sz="1800" i="1" smtClean="0">
                            <a:latin typeface="Cambria Math" panose="02040503050406030204" pitchFamily="18" charset="0"/>
                            <a:ea typeface="Cambria Math" panose="02040503050406030204" pitchFamily="18" charset="0"/>
                            <a:cs typeface="Calibri" panose="020F0502020204030204" pitchFamily="34" charset="0"/>
                          </a:rPr>
                          <m:t>𝜎</m:t>
                        </m:r>
                      </m:e>
                      <m:sub>
                        <m:sSub>
                          <m:sSubPr>
                            <m:ctrlPr>
                              <a:rPr lang="en-US" sz="1800" i="1" smtClean="0">
                                <a:latin typeface="Cambria Math" panose="02040503050406030204" pitchFamily="18" charset="0"/>
                                <a:ea typeface="Calibri" panose="020F0502020204030204" pitchFamily="34" charset="0"/>
                                <a:cs typeface="Calibri" panose="020F0502020204030204" pitchFamily="34" charset="0"/>
                              </a:rPr>
                            </m:ctrlPr>
                          </m:sSubPr>
                          <m:e>
                            <m:r>
                              <a:rPr lang="en-US" sz="1800" b="0" i="1" smtClean="0">
                                <a:latin typeface="Cambria Math" panose="02040503050406030204" pitchFamily="18" charset="0"/>
                                <a:ea typeface="Calibri" panose="020F0502020204030204" pitchFamily="34" charset="0"/>
                                <a:cs typeface="Calibri" panose="020F0502020204030204" pitchFamily="34" charset="0"/>
                              </a:rPr>
                              <m:t>𝑇</m:t>
                            </m:r>
                          </m:e>
                          <m:sub>
                            <m:r>
                              <m:rPr>
                                <m:sty m:val="p"/>
                              </m:rPr>
                              <a:rPr lang="en-US" sz="1800" b="0" i="0" smtClean="0">
                                <a:latin typeface="Cambria Math" panose="02040503050406030204" pitchFamily="18" charset="0"/>
                                <a:ea typeface="Calibri" panose="020F0502020204030204" pitchFamily="34" charset="0"/>
                                <a:cs typeface="Calibri" panose="020F0502020204030204" pitchFamily="34" charset="0"/>
                              </a:rPr>
                              <m:t>max</m:t>
                            </m:r>
                          </m:sub>
                        </m:sSub>
                      </m:sub>
                    </m:sSub>
                  </m:oMath>
                </a14:m>
                <a:endParaRPr lang="en-US" b="1" dirty="0">
                  <a:latin typeface="Calibri" panose="020F0502020204030204" pitchFamily="34" charset="0"/>
                  <a:ea typeface="Calibri" panose="020F0502020204030204" pitchFamily="34" charset="0"/>
                  <a:cs typeface="Calibri" panose="020F0502020204030204" pitchFamily="34" charset="0"/>
                </a:endParaRPr>
              </a:p>
            </p:txBody>
          </p:sp>
        </mc:Choice>
        <mc:Fallback xmlns="">
          <p:sp>
            <p:nvSpPr>
              <p:cNvPr id="5" name="TextBox 4">
                <a:extLst>
                  <a:ext uri="{FF2B5EF4-FFF2-40B4-BE49-F238E27FC236}">
                    <a16:creationId xmlns:a16="http://schemas.microsoft.com/office/drawing/2014/main" id="{131E7003-C094-AC43-4CC8-DD36CB877703}"/>
                  </a:ext>
                </a:extLst>
              </p:cNvPr>
              <p:cNvSpPr txBox="1">
                <a:spLocks noRot="1" noChangeAspect="1" noMove="1" noResize="1" noEditPoints="1" noAdjustHandles="1" noChangeArrowheads="1" noChangeShapeType="1" noTextEdit="1"/>
              </p:cNvSpPr>
              <p:nvPr/>
            </p:nvSpPr>
            <p:spPr>
              <a:xfrm>
                <a:off x="4767921" y="728905"/>
                <a:ext cx="1812932" cy="394532"/>
              </a:xfrm>
              <a:prstGeom prst="rect">
                <a:avLst/>
              </a:prstGeom>
              <a:blipFill>
                <a:blip r:embed="rId8"/>
                <a:stretch>
                  <a:fillRect l="-2685" t="-7813" b="-20313"/>
                </a:stretch>
              </a:blipFill>
            </p:spPr>
            <p:txBody>
              <a:bodyPr/>
              <a:lstStyle/>
              <a:p>
                <a:r>
                  <a:rPr lang="en-US">
                    <a:noFill/>
                  </a:rPr>
                  <a:t> </a:t>
                </a:r>
              </a:p>
            </p:txBody>
          </p:sp>
        </mc:Fallback>
      </mc:AlternateContent>
    </p:spTree>
    <p:extLst>
      <p:ext uri="{BB962C8B-B14F-4D97-AF65-F5344CB8AC3E}">
        <p14:creationId xmlns:p14="http://schemas.microsoft.com/office/powerpoint/2010/main" val="10068331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D471674B-CAFC-49AD-A051-46CAE2916D98}"/>
                  </a:ext>
                </a:extLst>
              </p:cNvPr>
              <p:cNvSpPr txBox="1"/>
              <p:nvPr/>
            </p:nvSpPr>
            <p:spPr>
              <a:xfrm>
                <a:off x="244040" y="810122"/>
                <a:ext cx="11759542" cy="800219"/>
              </a:xfrm>
              <a:prstGeom prst="rect">
                <a:avLst/>
              </a:prstGeom>
              <a:solidFill>
                <a:srgbClr val="CCFFCC"/>
              </a:solidFill>
            </p:spPr>
            <p:txBody>
              <a:bodyPr wrap="square" rtlCol="0">
                <a:spAutoFit/>
              </a:bodyPr>
              <a:lstStyle/>
              <a:p>
                <a:pPr algn="ctr"/>
                <a:r>
                  <a:rPr lang="en-US" sz="2200" b="1" dirty="0">
                    <a:latin typeface="Calibri" panose="020F0502020204030204" pitchFamily="34" charset="0"/>
                    <a:cs typeface="Calibri" panose="020F0502020204030204" pitchFamily="34" charset="0"/>
                  </a:rPr>
                  <a:t>Niche dimension </a:t>
                </a:r>
                <a:r>
                  <a:rPr lang="en-US" sz="2200" dirty="0">
                    <a:latin typeface="Calibri" panose="020F0502020204030204" pitchFamily="34" charset="0"/>
                    <a:cs typeface="Calibri" panose="020F0502020204030204" pitchFamily="34" charset="0"/>
                  </a:rPr>
                  <a:t>affects location and magnitude of simulated </a:t>
                </a:r>
                <a:r>
                  <a:rPr lang="en-US" sz="2200" b="1" dirty="0">
                    <a:latin typeface="Calibri" panose="020F0502020204030204" pitchFamily="34" charset="0"/>
                    <a:cs typeface="Calibri" panose="020F0502020204030204" pitchFamily="34" charset="0"/>
                  </a:rPr>
                  <a:t>max tensile stress </a:t>
                </a:r>
                <a:r>
                  <a:rPr lang="en-US" sz="2200" dirty="0">
                    <a:latin typeface="Calibri" panose="020F0502020204030204" pitchFamily="34" charset="0"/>
                    <a:cs typeface="Calibri" panose="020F0502020204030204" pitchFamily="34" charset="0"/>
                  </a:rPr>
                  <a:t>(</a:t>
                </a:r>
                <a14:m>
                  <m:oMath xmlns:m="http://schemas.openxmlformats.org/officeDocument/2006/math">
                    <m:sSub>
                      <m:sSubPr>
                        <m:ctrlPr>
                          <a:rPr lang="en-US" sz="2200" i="1">
                            <a:latin typeface="Cambria Math" panose="02040503050406030204" pitchFamily="18" charset="0"/>
                            <a:cs typeface="Calibri" panose="020F0502020204030204" pitchFamily="34" charset="0"/>
                          </a:rPr>
                        </m:ctrlPr>
                      </m:sSubPr>
                      <m:e>
                        <m:r>
                          <a:rPr lang="en-US" sz="2200" i="1">
                            <a:latin typeface="Cambria Math" panose="02040503050406030204" pitchFamily="18" charset="0"/>
                            <a:ea typeface="Cambria Math" panose="02040503050406030204" pitchFamily="18" charset="0"/>
                            <a:cs typeface="Calibri" panose="020F0502020204030204" pitchFamily="34" charset="0"/>
                          </a:rPr>
                          <m:t>𝜎</m:t>
                        </m:r>
                      </m:e>
                      <m:sub>
                        <m:sSub>
                          <m:sSubPr>
                            <m:ctrlPr>
                              <a:rPr lang="en-US" sz="2200" i="1">
                                <a:latin typeface="Cambria Math" panose="02040503050406030204" pitchFamily="18" charset="0"/>
                                <a:cs typeface="Calibri" panose="020F0502020204030204" pitchFamily="34" charset="0"/>
                              </a:rPr>
                            </m:ctrlPr>
                          </m:sSubPr>
                          <m:e>
                            <m:r>
                              <a:rPr lang="en-US" sz="2200" i="1">
                                <a:latin typeface="Cambria Math" panose="02040503050406030204" pitchFamily="18" charset="0"/>
                                <a:cs typeface="Calibri" panose="020F0502020204030204" pitchFamily="34" charset="0"/>
                              </a:rPr>
                              <m:t>𝑇</m:t>
                            </m:r>
                          </m:e>
                          <m:sub>
                            <m:r>
                              <m:rPr>
                                <m:sty m:val="p"/>
                              </m:rPr>
                              <a:rPr lang="en-US" sz="2200">
                                <a:latin typeface="Cambria Math" panose="02040503050406030204" pitchFamily="18" charset="0"/>
                                <a:cs typeface="Calibri" panose="020F0502020204030204" pitchFamily="34" charset="0"/>
                              </a:rPr>
                              <m:t>max</m:t>
                            </m:r>
                          </m:sub>
                        </m:sSub>
                      </m:sub>
                    </m:sSub>
                  </m:oMath>
                </a14:m>
                <a:r>
                  <a:rPr lang="en-US" sz="2200" dirty="0">
                    <a:latin typeface="Calibri" panose="020F0502020204030204" pitchFamily="34" charset="0"/>
                    <a:cs typeface="Calibri" panose="020F0502020204030204" pitchFamily="34" charset="0"/>
                  </a:rPr>
                  <a:t>) more than the bluff height, ice wedge polygon size, ice wedge geometry, bulk density and Poisson’s ratio</a:t>
                </a:r>
              </a:p>
            </p:txBody>
          </p:sp>
        </mc:Choice>
        <mc:Fallback xmlns="">
          <p:sp>
            <p:nvSpPr>
              <p:cNvPr id="2" name="TextBox 1">
                <a:extLst>
                  <a:ext uri="{FF2B5EF4-FFF2-40B4-BE49-F238E27FC236}">
                    <a16:creationId xmlns:a16="http://schemas.microsoft.com/office/drawing/2014/main" id="{D471674B-CAFC-49AD-A051-46CAE2916D98}"/>
                  </a:ext>
                </a:extLst>
              </p:cNvPr>
              <p:cNvSpPr txBox="1">
                <a:spLocks noRot="1" noChangeAspect="1" noMove="1" noResize="1" noEditPoints="1" noAdjustHandles="1" noChangeArrowheads="1" noChangeShapeType="1" noTextEdit="1"/>
              </p:cNvSpPr>
              <p:nvPr/>
            </p:nvSpPr>
            <p:spPr>
              <a:xfrm>
                <a:off x="244040" y="810122"/>
                <a:ext cx="11759542" cy="800219"/>
              </a:xfrm>
              <a:prstGeom prst="rect">
                <a:avLst/>
              </a:prstGeom>
              <a:blipFill>
                <a:blip r:embed="rId4"/>
                <a:stretch>
                  <a:fillRect t="-4580" b="-14504"/>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84075743-185A-461B-B20D-E3E0C2C1240A}"/>
              </a:ext>
            </a:extLst>
          </p:cNvPr>
          <p:cNvPicPr>
            <a:picLocks noChangeAspect="1"/>
          </p:cNvPicPr>
          <p:nvPr/>
        </p:nvPicPr>
        <p:blipFill>
          <a:blip r:embed="rId5"/>
          <a:stretch>
            <a:fillRect/>
          </a:stretch>
        </p:blipFill>
        <p:spPr>
          <a:xfrm>
            <a:off x="147336" y="1677939"/>
            <a:ext cx="5243814" cy="3240456"/>
          </a:xfrm>
          <a:prstGeom prst="rect">
            <a:avLst/>
          </a:prstGeom>
        </p:spPr>
      </p:pic>
      <p:sp>
        <p:nvSpPr>
          <p:cNvPr id="11" name="Title 1">
            <a:extLst>
              <a:ext uri="{FF2B5EF4-FFF2-40B4-BE49-F238E27FC236}">
                <a16:creationId xmlns:a16="http://schemas.microsoft.com/office/drawing/2014/main" id="{E906B5C2-6B9A-BDA6-1D45-BCAF63C562F5}"/>
              </a:ext>
            </a:extLst>
          </p:cNvPr>
          <p:cNvSpPr>
            <a:spLocks noGrp="1"/>
          </p:cNvSpPr>
          <p:nvPr>
            <p:ph type="title"/>
          </p:nvPr>
        </p:nvSpPr>
        <p:spPr>
          <a:xfrm>
            <a:off x="212285" y="-52904"/>
            <a:ext cx="10427053" cy="991675"/>
          </a:xfrm>
        </p:spPr>
        <p:txBody>
          <a:bodyPr/>
          <a:lstStyle/>
          <a:p>
            <a:r>
              <a:rPr lang="en-US" dirty="0"/>
              <a:t>3D elastic mechanics-only sensitivity study</a:t>
            </a:r>
          </a:p>
        </p:txBody>
      </p:sp>
      <p:grpSp>
        <p:nvGrpSpPr>
          <p:cNvPr id="21" name="Group 20">
            <a:extLst>
              <a:ext uri="{FF2B5EF4-FFF2-40B4-BE49-F238E27FC236}">
                <a16:creationId xmlns:a16="http://schemas.microsoft.com/office/drawing/2014/main" id="{B644ECB3-35B5-F923-9B48-7BF0BFAD4A2B}"/>
              </a:ext>
            </a:extLst>
          </p:cNvPr>
          <p:cNvGrpSpPr/>
          <p:nvPr/>
        </p:nvGrpSpPr>
        <p:grpSpPr>
          <a:xfrm>
            <a:off x="5758717" y="1751441"/>
            <a:ext cx="6041991" cy="2736080"/>
            <a:chOff x="5790586" y="1866103"/>
            <a:chExt cx="6041991" cy="2736080"/>
          </a:xfrm>
        </p:grpSpPr>
        <p:grpSp>
          <p:nvGrpSpPr>
            <p:cNvPr id="12" name="Group 11">
              <a:extLst>
                <a:ext uri="{FF2B5EF4-FFF2-40B4-BE49-F238E27FC236}">
                  <a16:creationId xmlns:a16="http://schemas.microsoft.com/office/drawing/2014/main" id="{EBE66B5B-3A35-E81D-28BC-98C18C08A0B4}"/>
                </a:ext>
              </a:extLst>
            </p:cNvPr>
            <p:cNvGrpSpPr/>
            <p:nvPr/>
          </p:nvGrpSpPr>
          <p:grpSpPr>
            <a:xfrm>
              <a:off x="5790586" y="1866103"/>
              <a:ext cx="6041991" cy="2736080"/>
              <a:chOff x="409356" y="2091950"/>
              <a:chExt cx="8494927" cy="4189924"/>
            </a:xfrm>
          </p:grpSpPr>
          <p:pic>
            <p:nvPicPr>
              <p:cNvPr id="13" name="Picture 12">
                <a:extLst>
                  <a:ext uri="{FF2B5EF4-FFF2-40B4-BE49-F238E27FC236}">
                    <a16:creationId xmlns:a16="http://schemas.microsoft.com/office/drawing/2014/main" id="{4F3AEA06-8E88-39FB-87A0-E3BD4DFC9E09}"/>
                  </a:ext>
                </a:extLst>
              </p:cNvPr>
              <p:cNvPicPr>
                <a:picLocks noChangeAspect="1"/>
              </p:cNvPicPr>
              <p:nvPr/>
            </p:nvPicPr>
            <p:blipFill>
              <a:blip r:embed="rId6"/>
              <a:stretch>
                <a:fillRect/>
              </a:stretch>
            </p:blipFill>
            <p:spPr>
              <a:xfrm>
                <a:off x="4298217" y="2091950"/>
                <a:ext cx="4606066" cy="4189924"/>
              </a:xfrm>
              <a:prstGeom prst="rect">
                <a:avLst/>
              </a:prstGeom>
            </p:spPr>
          </p:pic>
          <p:graphicFrame>
            <p:nvGraphicFramePr>
              <p:cNvPr id="14" name="Object 13">
                <a:extLst>
                  <a:ext uri="{FF2B5EF4-FFF2-40B4-BE49-F238E27FC236}">
                    <a16:creationId xmlns:a16="http://schemas.microsoft.com/office/drawing/2014/main" id="{20EA6B73-8E67-0BC7-9682-788420AE0FE7}"/>
                  </a:ext>
                </a:extLst>
              </p:cNvPr>
              <p:cNvGraphicFramePr>
                <a:graphicFrameLocks noChangeAspect="1"/>
              </p:cNvGraphicFramePr>
              <p:nvPr/>
            </p:nvGraphicFramePr>
            <p:xfrm>
              <a:off x="409356" y="4747364"/>
              <a:ext cx="3876335" cy="1496932"/>
            </p:xfrm>
            <a:graphic>
              <a:graphicData uri="http://schemas.openxmlformats.org/presentationml/2006/ole">
                <mc:AlternateContent xmlns:mc="http://schemas.openxmlformats.org/markup-compatibility/2006">
                  <mc:Choice xmlns:v="urn:schemas-microsoft-com:vml" Requires="v">
                    <p:oleObj spid="_x0000_s1033" name="Bitmap Image" r:id="rId7" imgW="9171429" imgH="3533333" progId="Paint.Picture">
                      <p:embed/>
                    </p:oleObj>
                  </mc:Choice>
                  <mc:Fallback>
                    <p:oleObj name="Bitmap Image" r:id="rId7" imgW="9171429" imgH="3533333" progId="Paint.Picture">
                      <p:embed/>
                      <p:pic>
                        <p:nvPicPr>
                          <p:cNvPr id="14" name="Object 13">
                            <a:extLst>
                              <a:ext uri="{FF2B5EF4-FFF2-40B4-BE49-F238E27FC236}">
                                <a16:creationId xmlns:a16="http://schemas.microsoft.com/office/drawing/2014/main" id="{20EA6B73-8E67-0BC7-9682-788420AE0FE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9356" y="4747364"/>
                            <a:ext cx="3876335" cy="1496932"/>
                          </a:xfrm>
                          <a:prstGeom prst="rect">
                            <a:avLst/>
                          </a:prstGeom>
                          <a:noFill/>
                        </p:spPr>
                      </p:pic>
                    </p:oleObj>
                  </mc:Fallback>
                </mc:AlternateContent>
              </a:graphicData>
            </a:graphic>
          </p:graphicFrame>
          <p:sp>
            <p:nvSpPr>
              <p:cNvPr id="15" name="Rectangle 14">
                <a:extLst>
                  <a:ext uri="{FF2B5EF4-FFF2-40B4-BE49-F238E27FC236}">
                    <a16:creationId xmlns:a16="http://schemas.microsoft.com/office/drawing/2014/main" id="{98393326-6113-03C0-8647-D9580488C160}"/>
                  </a:ext>
                </a:extLst>
              </p:cNvPr>
              <p:cNvSpPr/>
              <p:nvPr/>
            </p:nvSpPr>
            <p:spPr>
              <a:xfrm>
                <a:off x="4311985" y="2104476"/>
                <a:ext cx="2302291" cy="1202395"/>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Connector: Elbow 15">
                <a:extLst>
                  <a:ext uri="{FF2B5EF4-FFF2-40B4-BE49-F238E27FC236}">
                    <a16:creationId xmlns:a16="http://schemas.microsoft.com/office/drawing/2014/main" id="{E97C6FAC-4B82-FD8D-9EBC-EBD37EB38E59}"/>
                  </a:ext>
                </a:extLst>
              </p:cNvPr>
              <p:cNvCxnSpPr>
                <a:stCxn id="15" idx="1"/>
                <a:endCxn id="14" idx="0"/>
              </p:cNvCxnSpPr>
              <p:nvPr/>
            </p:nvCxnSpPr>
            <p:spPr>
              <a:xfrm rot="10800000" flipV="1">
                <a:off x="2347523" y="2705674"/>
                <a:ext cx="1964462" cy="2041690"/>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BC39A3DD-6CAF-0F61-DD8F-EABCD11DBABA}"/>
                  </a:ext>
                </a:extLst>
              </p:cNvPr>
              <p:cNvSpPr txBox="1"/>
              <p:nvPr/>
            </p:nvSpPr>
            <p:spPr>
              <a:xfrm>
                <a:off x="409356" y="5487048"/>
                <a:ext cx="1432941" cy="706975"/>
              </a:xfrm>
              <a:prstGeom prst="rect">
                <a:avLst/>
              </a:prstGeom>
              <a:noFill/>
              <a:ln>
                <a:noFill/>
              </a:ln>
            </p:spPr>
            <p:txBody>
              <a:bodyPr wrap="square" rtlCol="0">
                <a:spAutoFit/>
              </a:bodyPr>
              <a:lstStyle/>
              <a:p>
                <a:pPr algn="ctr"/>
                <a:r>
                  <a:rPr lang="en-US" sz="1200" dirty="0">
                    <a:solidFill>
                      <a:schemeClr val="bg1"/>
                    </a:solidFill>
                    <a:latin typeface="Calibri" panose="020F0502020204030204" pitchFamily="34" charset="0"/>
                    <a:cs typeface="Calibri" panose="020F0502020204030204" pitchFamily="34" charset="0"/>
                  </a:rPr>
                  <a:t>50x exaggeration</a:t>
                </a:r>
              </a:p>
            </p:txBody>
          </p:sp>
        </p:grpSp>
        <p:pic>
          <p:nvPicPr>
            <p:cNvPr id="18" name="Picture 17">
              <a:extLst>
                <a:ext uri="{FF2B5EF4-FFF2-40B4-BE49-F238E27FC236}">
                  <a16:creationId xmlns:a16="http://schemas.microsoft.com/office/drawing/2014/main" id="{7078AC0B-DFB3-A1E3-8D5C-1D68C40A627D}"/>
                </a:ext>
              </a:extLst>
            </p:cNvPr>
            <p:cNvPicPr>
              <a:picLocks noChangeAspect="1"/>
            </p:cNvPicPr>
            <p:nvPr/>
          </p:nvPicPr>
          <p:blipFill>
            <a:blip r:embed="rId9"/>
            <a:stretch>
              <a:fillRect/>
            </a:stretch>
          </p:blipFill>
          <p:spPr>
            <a:xfrm>
              <a:off x="5798115" y="2307895"/>
              <a:ext cx="1270585" cy="1121105"/>
            </a:xfrm>
            <a:prstGeom prst="rect">
              <a:avLst/>
            </a:prstGeom>
          </p:spPr>
        </p:pic>
      </p:grpSp>
      <p:sp>
        <p:nvSpPr>
          <p:cNvPr id="20" name="TextBox 19">
            <a:extLst>
              <a:ext uri="{FF2B5EF4-FFF2-40B4-BE49-F238E27FC236}">
                <a16:creationId xmlns:a16="http://schemas.microsoft.com/office/drawing/2014/main" id="{1E864608-D6D9-F26C-BD2F-99E13E9B7010}"/>
              </a:ext>
            </a:extLst>
          </p:cNvPr>
          <p:cNvSpPr txBox="1"/>
          <p:nvPr/>
        </p:nvSpPr>
        <p:spPr>
          <a:xfrm>
            <a:off x="94589" y="5106559"/>
            <a:ext cx="11417529" cy="1585049"/>
          </a:xfrm>
          <a:prstGeom prst="rect">
            <a:avLst/>
          </a:prstGeom>
          <a:noFill/>
        </p:spPr>
        <p:txBody>
          <a:bodyPr wrap="square">
            <a:spAutoFit/>
          </a:bodyPr>
          <a:lstStyle/>
          <a:p>
            <a:pPr marL="285750" indent="-285750">
              <a:buFont typeface="Arial" panose="020B0604020202020204" pitchFamily="34" charset="0"/>
              <a:buChar char="•"/>
            </a:pPr>
            <a:r>
              <a:rPr lang="en-US" sz="1900" b="1" i="1" dirty="0">
                <a:latin typeface="Calibri" panose="020F0502020204030204" pitchFamily="34" charset="0"/>
                <a:cs typeface="Calibri" panose="020F0502020204030204" pitchFamily="34" charset="0"/>
              </a:rPr>
              <a:t>Taller</a:t>
            </a:r>
            <a:r>
              <a:rPr lang="en-US" sz="1900" i="1" dirty="0">
                <a:latin typeface="Calibri" panose="020F0502020204030204" pitchFamily="34" charset="0"/>
                <a:cs typeface="Calibri" panose="020F0502020204030204" pitchFamily="34" charset="0"/>
              </a:rPr>
              <a:t> </a:t>
            </a:r>
            <a:r>
              <a:rPr lang="en-US" sz="1900" dirty="0">
                <a:latin typeface="Calibri" panose="020F0502020204030204" pitchFamily="34" charset="0"/>
                <a:cs typeface="Calibri" panose="020F0502020204030204" pitchFamily="34" charset="0"/>
              </a:rPr>
              <a:t>and </a:t>
            </a:r>
            <a:r>
              <a:rPr lang="en-US" sz="1900" b="1" i="1" dirty="0">
                <a:latin typeface="Calibri" panose="020F0502020204030204" pitchFamily="34" charset="0"/>
                <a:cs typeface="Calibri" panose="020F0502020204030204" pitchFamily="34" charset="0"/>
              </a:rPr>
              <a:t>narrower</a:t>
            </a:r>
            <a:r>
              <a:rPr lang="en-US" sz="1900" i="1" dirty="0">
                <a:latin typeface="Calibri" panose="020F0502020204030204" pitchFamily="34" charset="0"/>
                <a:cs typeface="Calibri" panose="020F0502020204030204" pitchFamily="34" charset="0"/>
              </a:rPr>
              <a:t> </a:t>
            </a:r>
            <a:r>
              <a:rPr lang="en-US" sz="1900" dirty="0">
                <a:latin typeface="Calibri" panose="020F0502020204030204" pitchFamily="34" charset="0"/>
                <a:cs typeface="Calibri" panose="020F0502020204030204" pitchFamily="34" charset="0"/>
              </a:rPr>
              <a:t>erosional </a:t>
            </a:r>
            <a:r>
              <a:rPr lang="en-US" sz="1900" b="1" i="1" dirty="0">
                <a:latin typeface="Calibri" panose="020F0502020204030204" pitchFamily="34" charset="0"/>
                <a:cs typeface="Calibri" panose="020F0502020204030204" pitchFamily="34" charset="0"/>
              </a:rPr>
              <a:t>niches</a:t>
            </a:r>
            <a:r>
              <a:rPr lang="en-US" sz="1900" b="1" dirty="0">
                <a:latin typeface="Calibri" panose="020F0502020204030204" pitchFamily="34" charset="0"/>
                <a:cs typeface="Calibri" panose="020F0502020204030204" pitchFamily="34" charset="0"/>
              </a:rPr>
              <a:t> </a:t>
            </a:r>
            <a:r>
              <a:rPr lang="en-US" sz="1900" dirty="0">
                <a:latin typeface="Calibri" panose="020F0502020204030204" pitchFamily="34" charset="0"/>
                <a:cs typeface="Calibri" panose="020F0502020204030204" pitchFamily="34" charset="0"/>
              </a:rPr>
              <a:t>promote </a:t>
            </a:r>
            <a:r>
              <a:rPr lang="en-US" sz="1900" b="1" i="1" dirty="0">
                <a:latin typeface="Calibri" panose="020F0502020204030204" pitchFamily="34" charset="0"/>
                <a:cs typeface="Calibri" panose="020F0502020204030204" pitchFamily="34" charset="0"/>
              </a:rPr>
              <a:t>smaller failure masses </a:t>
            </a:r>
            <a:r>
              <a:rPr lang="en-US" sz="1900" dirty="0">
                <a:latin typeface="Calibri" panose="020F0502020204030204" pitchFamily="34" charset="0"/>
                <a:cs typeface="Calibri" panose="020F0502020204030204" pitchFamily="34" charset="0"/>
              </a:rPr>
              <a:t>compared to those with </a:t>
            </a:r>
            <a:r>
              <a:rPr lang="en-US" sz="1900" b="1" i="1" dirty="0">
                <a:latin typeface="Calibri" panose="020F0502020204030204" pitchFamily="34" charset="0"/>
                <a:cs typeface="Calibri" panose="020F0502020204030204" pitchFamily="34" charset="0"/>
              </a:rPr>
              <a:t>shorter</a:t>
            </a:r>
            <a:r>
              <a:rPr lang="en-US" sz="1900" dirty="0">
                <a:latin typeface="Calibri" panose="020F0502020204030204" pitchFamily="34" charset="0"/>
                <a:cs typeface="Calibri" panose="020F0502020204030204" pitchFamily="34" charset="0"/>
              </a:rPr>
              <a:t> and </a:t>
            </a:r>
            <a:r>
              <a:rPr lang="en-US" sz="1900" b="1" i="1" dirty="0">
                <a:latin typeface="Calibri" panose="020F0502020204030204" pitchFamily="34" charset="0"/>
                <a:cs typeface="Calibri" panose="020F0502020204030204" pitchFamily="34" charset="0"/>
              </a:rPr>
              <a:t>deeper niches</a:t>
            </a:r>
            <a:r>
              <a:rPr lang="en-US" sz="1900" dirty="0">
                <a:latin typeface="Calibri" panose="020F0502020204030204" pitchFamily="34" charset="0"/>
                <a:cs typeface="Calibri" panose="020F0502020204030204" pitchFamily="34" charset="0"/>
              </a:rPr>
              <a:t>. Orange/green shading highlights potential </a:t>
            </a:r>
            <a:r>
              <a:rPr lang="en-US" sz="1900" b="1" i="1" dirty="0">
                <a:latin typeface="Calibri" panose="020F0502020204030204" pitchFamily="34" charset="0"/>
                <a:cs typeface="Calibri" panose="020F0502020204030204" pitchFamily="34" charset="0"/>
              </a:rPr>
              <a:t>failure areas</a:t>
            </a:r>
            <a:r>
              <a:rPr lang="en-US" sz="1900" i="1" dirty="0">
                <a:latin typeface="Calibri" panose="020F0502020204030204" pitchFamily="34" charset="0"/>
                <a:cs typeface="Calibri" panose="020F0502020204030204" pitchFamily="34" charset="0"/>
              </a:rPr>
              <a:t> </a:t>
            </a:r>
            <a:r>
              <a:rPr lang="en-US" sz="1900" dirty="0">
                <a:latin typeface="Calibri" panose="020F0502020204030204" pitchFamily="34" charset="0"/>
                <a:cs typeface="Calibri" panose="020F0502020204030204" pitchFamily="34" charset="0"/>
              </a:rPr>
              <a:t>(left figure).</a:t>
            </a:r>
          </a:p>
          <a:p>
            <a:pPr marL="285750" indent="-285750">
              <a:buFont typeface="Arial" panose="020B0604020202020204" pitchFamily="34" charset="0"/>
              <a:buChar char="•"/>
            </a:pPr>
            <a:endParaRPr lang="en-US" sz="2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900" dirty="0">
                <a:latin typeface="Calibri" panose="020F0502020204030204" pitchFamily="34" charset="0"/>
                <a:cs typeface="Calibri" panose="020F0502020204030204" pitchFamily="34" charset="0"/>
              </a:rPr>
              <a:t>As niche advances into the block, an overhanging section in the block acts as </a:t>
            </a:r>
            <a:r>
              <a:rPr lang="en-US" sz="1900" b="1" i="1" dirty="0">
                <a:latin typeface="Calibri" panose="020F0502020204030204" pitchFamily="34" charset="0"/>
                <a:cs typeface="Calibri" panose="020F0502020204030204" pitchFamily="34" charset="0"/>
              </a:rPr>
              <a:t>cantilever </a:t>
            </a:r>
            <a:r>
              <a:rPr lang="en-US" sz="1900" dirty="0">
                <a:latin typeface="Calibri" panose="020F0502020204030204" pitchFamily="34" charset="0"/>
                <a:cs typeface="Calibri" panose="020F0502020204030204" pitchFamily="34" charset="0"/>
              </a:rPr>
              <a:t>(right figure).</a:t>
            </a:r>
          </a:p>
          <a:p>
            <a:pPr marL="285750" indent="-285750">
              <a:buFont typeface="Arial" panose="020B0604020202020204" pitchFamily="34" charset="0"/>
              <a:buChar char="•"/>
            </a:pPr>
            <a:endParaRPr lang="en-US" sz="2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900" dirty="0">
                <a:latin typeface="Calibri" panose="020F0502020204030204" pitchFamily="34" charset="0"/>
                <a:cs typeface="Calibri" panose="020F0502020204030204" pitchFamily="34" charset="0"/>
              </a:rPr>
              <a:t>Highest </a:t>
            </a:r>
            <a:r>
              <a:rPr lang="en-US" sz="1900" b="1" i="1" dirty="0">
                <a:latin typeface="Calibri" panose="020F0502020204030204" pitchFamily="34" charset="0"/>
                <a:cs typeface="Calibri" panose="020F0502020204030204" pitchFamily="34" charset="0"/>
              </a:rPr>
              <a:t>tensile stresses </a:t>
            </a:r>
            <a:r>
              <a:rPr lang="en-US" sz="1900" dirty="0">
                <a:latin typeface="Calibri" panose="020F0502020204030204" pitchFamily="34" charset="0"/>
                <a:cs typeface="Calibri" panose="020F0502020204030204" pitchFamily="34" charset="0"/>
              </a:rPr>
              <a:t>develop on top surface where cantilever meets rest of block (right figure).</a:t>
            </a:r>
          </a:p>
          <a:p>
            <a:pPr marL="285750" indent="-285750">
              <a:buFont typeface="Arial" panose="020B0604020202020204" pitchFamily="34" charset="0"/>
              <a:buChar char="•"/>
            </a:pPr>
            <a:endParaRPr lang="en-US" sz="1800" dirty="0">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74A9DBA5-A59B-7BF3-CE7E-F984FCB8BD35}"/>
              </a:ext>
            </a:extLst>
          </p:cNvPr>
          <p:cNvSpPr txBox="1"/>
          <p:nvPr/>
        </p:nvSpPr>
        <p:spPr>
          <a:xfrm>
            <a:off x="6268304" y="4562830"/>
            <a:ext cx="5243814" cy="584775"/>
          </a:xfrm>
          <a:prstGeom prst="rect">
            <a:avLst/>
          </a:prstGeom>
          <a:noFill/>
        </p:spPr>
        <p:txBody>
          <a:bodyPr wrap="square" rtlCol="0">
            <a:spAutoFit/>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Figures plot tensile stress.  Lower bound for failure: 100 kPa (from lab measurements).</a:t>
            </a:r>
          </a:p>
        </p:txBody>
      </p:sp>
      <p:sp>
        <p:nvSpPr>
          <p:cNvPr id="3" name="Slide Number Placeholder 3">
            <a:extLst>
              <a:ext uri="{FF2B5EF4-FFF2-40B4-BE49-F238E27FC236}">
                <a16:creationId xmlns:a16="http://schemas.microsoft.com/office/drawing/2014/main" id="{ED268539-71ED-F58A-0988-724500DDB579}"/>
              </a:ext>
            </a:extLst>
          </p:cNvPr>
          <p:cNvSpPr>
            <a:spLocks noGrp="1"/>
          </p:cNvSpPr>
          <p:nvPr>
            <p:ph type="sldNum" sz="quarter" idx="12"/>
          </p:nvPr>
        </p:nvSpPr>
        <p:spPr>
          <a:xfrm>
            <a:off x="11176000" y="6547487"/>
            <a:ext cx="812800" cy="374650"/>
          </a:xfrm>
        </p:spPr>
        <p:txBody>
          <a:bodyPr/>
          <a:lstStyle/>
          <a:p>
            <a:fld id="{A5E55A7B-7854-E145-92D9-B491DF4BAE2D}" type="slidenum">
              <a:rPr lang="en-US" smtClean="0">
                <a:solidFill>
                  <a:schemeClr val="bg1"/>
                </a:solidFill>
              </a:rPr>
              <a:pPr/>
              <a:t>22</a:t>
            </a:fld>
            <a:endParaRPr lang="en-US" dirty="0">
              <a:solidFill>
                <a:schemeClr val="bg1"/>
              </a:solidFill>
            </a:endParaRPr>
          </a:p>
        </p:txBody>
      </p:sp>
    </p:spTree>
    <p:extLst>
      <p:ext uri="{BB962C8B-B14F-4D97-AF65-F5344CB8AC3E}">
        <p14:creationId xmlns:p14="http://schemas.microsoft.com/office/powerpoint/2010/main" val="41105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24B2DE7-122B-D876-34B2-82EFD862A927}"/>
              </a:ext>
            </a:extLst>
          </p:cNvPr>
          <p:cNvSpPr>
            <a:spLocks noGrp="1"/>
          </p:cNvSpPr>
          <p:nvPr>
            <p:ph type="title"/>
          </p:nvPr>
        </p:nvSpPr>
        <p:spPr>
          <a:xfrm>
            <a:off x="212285" y="-52904"/>
            <a:ext cx="10427053" cy="991675"/>
          </a:xfrm>
        </p:spPr>
        <p:txBody>
          <a:bodyPr/>
          <a:lstStyle/>
          <a:p>
            <a:r>
              <a:rPr lang="en-US" dirty="0"/>
              <a:t>3D elastic mechanics-only sensitivity study</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D471674B-CAFC-49AD-A051-46CAE2916D98}"/>
                  </a:ext>
                </a:extLst>
              </p:cNvPr>
              <p:cNvSpPr txBox="1"/>
              <p:nvPr/>
            </p:nvSpPr>
            <p:spPr>
              <a:xfrm>
                <a:off x="35066" y="752778"/>
                <a:ext cx="7887119" cy="1384995"/>
              </a:xfrm>
              <a:prstGeom prst="rect">
                <a:avLst/>
              </a:prstGeom>
              <a:noFill/>
            </p:spPr>
            <p:txBody>
              <a:bodyPr wrap="square" rtlCol="0">
                <a:spAutoFit/>
              </a:bodyPr>
              <a:lstStyle/>
              <a:p>
                <a:pPr marL="342900" indent="-342900">
                  <a:buFont typeface="Arial" panose="020B0604020202020204" pitchFamily="34" charset="0"/>
                  <a:buChar char="•"/>
                </a:pPr>
                <a:r>
                  <a:rPr lang="en-US" sz="2000" b="1" dirty="0">
                    <a:latin typeface="Calibri" panose="020F0502020204030204" pitchFamily="34" charset="0"/>
                    <a:cs typeface="Calibri" panose="020F0502020204030204" pitchFamily="34" charset="0"/>
                  </a:rPr>
                  <a:t>Observations</a:t>
                </a:r>
                <a:r>
                  <a:rPr lang="en-US" sz="2000" dirty="0">
                    <a:latin typeface="Calibri" panose="020F0502020204030204" pitchFamily="34" charset="0"/>
                    <a:cs typeface="Calibri" panose="020F0502020204030204" pitchFamily="34" charset="0"/>
                  </a:rPr>
                  <a:t> have shown that </a:t>
                </a:r>
                <a:r>
                  <a:rPr lang="en-US" sz="2000" b="1" dirty="0">
                    <a:latin typeface="Calibri" panose="020F0502020204030204" pitchFamily="34" charset="0"/>
                    <a:cs typeface="Calibri" panose="020F0502020204030204" pitchFamily="34" charset="0"/>
                  </a:rPr>
                  <a:t>failure</a:t>
                </a:r>
                <a:r>
                  <a:rPr lang="en-US" sz="2000" dirty="0">
                    <a:latin typeface="Calibri" panose="020F0502020204030204" pitchFamily="34" charset="0"/>
                    <a:cs typeface="Calibri" panose="020F0502020204030204" pitchFamily="34" charset="0"/>
                  </a:rPr>
                  <a:t> can occur </a:t>
                </a:r>
                <a:r>
                  <a:rPr lang="en-US" sz="2000" b="1" dirty="0">
                    <a:latin typeface="Calibri" panose="020F0502020204030204" pitchFamily="34" charset="0"/>
                    <a:cs typeface="Calibri" panose="020F0502020204030204" pitchFamily="34" charset="0"/>
                  </a:rPr>
                  <a:t>along tension cracks </a:t>
                </a:r>
                <a:r>
                  <a:rPr lang="en-US" sz="2000" dirty="0">
                    <a:latin typeface="Calibri" panose="020F0502020204030204" pitchFamily="34" charset="0"/>
                    <a:cs typeface="Calibri" panose="020F0502020204030204" pitchFamily="34" charset="0"/>
                  </a:rPr>
                  <a:t>in ice wedge polygon centers</a:t>
                </a:r>
              </a:p>
              <a:p>
                <a:pPr marL="342900" indent="-342900">
                  <a:buFont typeface="Arial" panose="020B0604020202020204" pitchFamily="34" charset="0"/>
                  <a:buChar char="•"/>
                </a:pPr>
                <a:endParaRPr lang="en-US" sz="2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2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b="1" i="1" dirty="0">
                    <a:latin typeface="Calibri" panose="020F0502020204030204" pitchFamily="34" charset="0"/>
                    <a:cs typeface="Calibri" panose="020F0502020204030204" pitchFamily="34" charset="0"/>
                  </a:rPr>
                  <a:t>Additional sensitivity study:</a:t>
                </a:r>
                <a:r>
                  <a:rPr lang="en-US" sz="2000" dirty="0">
                    <a:latin typeface="Calibri" panose="020F0502020204030204" pitchFamily="34" charset="0"/>
                    <a:cs typeface="Calibri" panose="020F0502020204030204" pitchFamily="34" charset="0"/>
                  </a:rPr>
                  <a:t> introduce </a:t>
                </a:r>
                <a:r>
                  <a:rPr lang="en-US" sz="2000" b="1" dirty="0">
                    <a:latin typeface="Calibri" panose="020F0502020204030204" pitchFamily="34" charset="0"/>
                    <a:cs typeface="Calibri" panose="020F0502020204030204" pitchFamily="34" charset="0"/>
                  </a:rPr>
                  <a:t>vertical fractures </a:t>
                </a:r>
                <a:r>
                  <a:rPr lang="en-US" sz="2000" dirty="0">
                    <a:latin typeface="Calibri" panose="020F0502020204030204" pitchFamily="34" charset="0"/>
                    <a:cs typeface="Calibri" panose="020F0502020204030204" pitchFamily="34" charset="0"/>
                  </a:rPr>
                  <a:t>having fracture depth </a:t>
                </a:r>
                <a14:m>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𝐹</m:t>
                        </m:r>
                      </m:e>
                      <m:sub>
                        <m:r>
                          <a:rPr lang="en-US" sz="2000" b="0" i="1" smtClean="0">
                            <a:latin typeface="Cambria Math" panose="02040503050406030204" pitchFamily="18" charset="0"/>
                          </a:rPr>
                          <m:t>𝐷</m:t>
                        </m:r>
                      </m:sub>
                    </m:sSub>
                  </m:oMath>
                </a14:m>
                <a:r>
                  <a:rPr lang="en-US" sz="2000" dirty="0">
                    <a:latin typeface="Calibri" panose="020F0502020204030204" pitchFamily="34" charset="0"/>
                    <a:cs typeface="Calibri" panose="020F0502020204030204" pitchFamily="34" charset="0"/>
                  </a:rPr>
                  <a:t> from 0 to </a:t>
                </a:r>
                <a:r>
                  <a:rPr lang="en-US" sz="2000" dirty="0" smtClean="0">
                    <a:latin typeface="Calibri" panose="020F0502020204030204" pitchFamily="34" charset="0"/>
                    <a:cs typeface="Calibri" panose="020F0502020204030204" pitchFamily="34" charset="0"/>
                  </a:rPr>
                  <a:t>25</a:t>
                </a:r>
                <a:r>
                  <a:rPr lang="en-US" sz="2000" dirty="0">
                    <a:latin typeface="Calibri" panose="020F0502020204030204" pitchFamily="34" charset="0"/>
                    <a:cs typeface="Calibri" panose="020F0502020204030204" pitchFamily="34" charset="0"/>
                  </a:rPr>
                  <a:t>% </a:t>
                </a:r>
                <a14:m>
                  <m:oMath xmlns:m="http://schemas.openxmlformats.org/officeDocument/2006/math">
                    <m:sSub>
                      <m:sSubPr>
                        <m:ctrlPr>
                          <a:rPr lang="en-US" sz="2000" i="1">
                            <a:latin typeface="Cambria Math" panose="02040503050406030204" pitchFamily="18" charset="0"/>
                          </a:rPr>
                        </m:ctrlPr>
                      </m:sSubPr>
                      <m:e>
                        <m:r>
                          <a:rPr lang="en-US" sz="2000" b="0" i="1" smtClean="0">
                            <a:latin typeface="Cambria Math" panose="02040503050406030204" pitchFamily="18" charset="0"/>
                          </a:rPr>
                          <m:t>𝐵</m:t>
                        </m:r>
                      </m:e>
                      <m:sub>
                        <m:r>
                          <a:rPr lang="en-US" sz="2000" b="0" i="1" smtClean="0">
                            <a:latin typeface="Cambria Math" panose="02040503050406030204" pitchFamily="18" charset="0"/>
                          </a:rPr>
                          <m:t>𝐻</m:t>
                        </m:r>
                      </m:sub>
                    </m:sSub>
                  </m:oMath>
                </a14:m>
                <a:endParaRPr lang="en-US" sz="2000" dirty="0">
                  <a:latin typeface="Calibri" panose="020F0502020204030204" pitchFamily="34" charset="0"/>
                  <a:cs typeface="Calibri" panose="020F0502020204030204" pitchFamily="34" charset="0"/>
                </a:endParaRPr>
              </a:p>
            </p:txBody>
          </p:sp>
        </mc:Choice>
        <mc:Fallback xmlns="">
          <p:sp>
            <p:nvSpPr>
              <p:cNvPr id="2" name="TextBox 1">
                <a:extLst>
                  <a:ext uri="{FF2B5EF4-FFF2-40B4-BE49-F238E27FC236}">
                    <a16:creationId xmlns:a16="http://schemas.microsoft.com/office/drawing/2014/main" id="{D471674B-CAFC-49AD-A051-46CAE2916D98}"/>
                  </a:ext>
                </a:extLst>
              </p:cNvPr>
              <p:cNvSpPr txBox="1">
                <a:spLocks noRot="1" noChangeAspect="1" noMove="1" noResize="1" noEditPoints="1" noAdjustHandles="1" noChangeArrowheads="1" noChangeShapeType="1" noTextEdit="1"/>
              </p:cNvSpPr>
              <p:nvPr/>
            </p:nvSpPr>
            <p:spPr>
              <a:xfrm>
                <a:off x="35066" y="752778"/>
                <a:ext cx="7887119" cy="1384995"/>
              </a:xfrm>
              <a:prstGeom prst="rect">
                <a:avLst/>
              </a:prstGeom>
              <a:blipFill>
                <a:blip r:embed="rId3"/>
                <a:stretch>
                  <a:fillRect l="-696" t="-2193" b="-6579"/>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24F2DA38-7F0D-4891-AAB0-044DA685216D}"/>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8296903" y="991676"/>
            <a:ext cx="3465037" cy="5301491"/>
          </a:xfrm>
          <a:prstGeom prst="rect">
            <a:avLst/>
          </a:prstGeom>
        </p:spPr>
      </p:pic>
      <p:pic>
        <p:nvPicPr>
          <p:cNvPr id="11" name="Picture 10">
            <a:extLst>
              <a:ext uri="{FF2B5EF4-FFF2-40B4-BE49-F238E27FC236}">
                <a16:creationId xmlns:a16="http://schemas.microsoft.com/office/drawing/2014/main" id="{343E8FE4-3B36-482C-A4BA-DD0EFDD1B87B}"/>
              </a:ext>
            </a:extLst>
          </p:cNvPr>
          <p:cNvPicPr>
            <a:picLocks noChangeAspect="1"/>
          </p:cNvPicPr>
          <p:nvPr/>
        </p:nvPicPr>
        <p:blipFill>
          <a:blip r:embed="rId5"/>
          <a:stretch>
            <a:fillRect/>
          </a:stretch>
        </p:blipFill>
        <p:spPr>
          <a:xfrm>
            <a:off x="0" y="2219332"/>
            <a:ext cx="4985359" cy="4171959"/>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C9ADD04-3004-4BBB-92DE-6990509C37FB}"/>
                  </a:ext>
                </a:extLst>
              </p:cNvPr>
              <p:cNvSpPr txBox="1"/>
              <p:nvPr/>
            </p:nvSpPr>
            <p:spPr>
              <a:xfrm>
                <a:off x="4985359" y="2134517"/>
                <a:ext cx="3009298" cy="2139047"/>
              </a:xfrm>
              <a:prstGeom prst="rect">
                <a:avLst/>
              </a:prstGeom>
              <a:noFill/>
            </p:spPr>
            <p:txBody>
              <a:bodyPr wrap="square" rtlCol="0">
                <a:spAutoFit/>
              </a:bodyPr>
              <a:lstStyle/>
              <a:p>
                <a:pPr algn="ctr"/>
                <a:r>
                  <a:rPr lang="en-US" sz="1900" i="1" dirty="0">
                    <a:latin typeface="Calibri" panose="020F0502020204030204" pitchFamily="34" charset="0"/>
                    <a:cs typeface="Calibri" panose="020F0502020204030204" pitchFamily="34" charset="0"/>
                  </a:rPr>
                  <a:t>Left figure: </a:t>
                </a:r>
                <a:r>
                  <a:rPr lang="en-US" sz="1900" dirty="0">
                    <a:latin typeface="Calibri" panose="020F0502020204030204" pitchFamily="34" charset="0"/>
                    <a:cs typeface="Calibri" panose="020F0502020204030204" pitchFamily="34" charset="0"/>
                  </a:rPr>
                  <a:t>highest </a:t>
                </a:r>
                <a14:m>
                  <m:oMath xmlns:m="http://schemas.openxmlformats.org/officeDocument/2006/math">
                    <m:sSub>
                      <m:sSubPr>
                        <m:ctrlPr>
                          <a:rPr lang="en-US" sz="1900" i="1" smtClean="0">
                            <a:latin typeface="Cambria Math" panose="02040503050406030204" pitchFamily="18" charset="0"/>
                          </a:rPr>
                        </m:ctrlPr>
                      </m:sSubPr>
                      <m:e>
                        <m:r>
                          <a:rPr lang="en-US" sz="1900" b="0" i="1" smtClean="0">
                            <a:latin typeface="Cambria Math" panose="02040503050406030204" pitchFamily="18" charset="0"/>
                          </a:rPr>
                          <m:t>𝐹</m:t>
                        </m:r>
                      </m:e>
                      <m:sub>
                        <m:r>
                          <a:rPr lang="en-US" sz="1900" b="0" i="1" smtClean="0">
                            <a:latin typeface="Cambria Math" panose="02040503050406030204" pitchFamily="18" charset="0"/>
                          </a:rPr>
                          <m:t>𝐷</m:t>
                        </m:r>
                      </m:sub>
                    </m:sSub>
                  </m:oMath>
                </a14:m>
                <a:r>
                  <a:rPr lang="en-US" sz="1900" dirty="0">
                    <a:latin typeface="Calibri" panose="020F0502020204030204" pitchFamily="34" charset="0"/>
                    <a:cs typeface="Calibri" panose="020F0502020204030204" pitchFamily="34" charset="0"/>
                  </a:rPr>
                  <a:t> produces ~40% </a:t>
                </a:r>
                <a:r>
                  <a:rPr lang="en-US" sz="1900" b="1" dirty="0">
                    <a:latin typeface="Calibri" panose="020F0502020204030204" pitchFamily="34" charset="0"/>
                    <a:cs typeface="Calibri" panose="020F0502020204030204" pitchFamily="34" charset="0"/>
                  </a:rPr>
                  <a:t>more displacement </a:t>
                </a:r>
                <a:r>
                  <a:rPr lang="en-US" sz="1900" dirty="0">
                    <a:latin typeface="Calibri" panose="020F0502020204030204" pitchFamily="34" charset="0"/>
                    <a:cs typeface="Calibri" panose="020F0502020204030204" pitchFamily="34" charset="0"/>
                  </a:rPr>
                  <a:t>than lowest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𝐹</m:t>
                        </m:r>
                      </m:e>
                      <m:sub>
                        <m:r>
                          <a:rPr lang="en-US" sz="1900" i="1">
                            <a:latin typeface="Cambria Math" panose="02040503050406030204" pitchFamily="18" charset="0"/>
                          </a:rPr>
                          <m:t>𝐷</m:t>
                        </m:r>
                      </m:sub>
                    </m:sSub>
                  </m:oMath>
                </a14:m>
                <a:r>
                  <a:rPr lang="en-US" sz="1900" dirty="0">
                    <a:latin typeface="Calibri" panose="020F0502020204030204" pitchFamily="34" charset="0"/>
                    <a:cs typeface="Calibri" panose="020F0502020204030204" pitchFamily="34" charset="0"/>
                  </a:rPr>
                  <a:t>, suggesting that the presence of a </a:t>
                </a:r>
                <a:r>
                  <a:rPr lang="en-US" sz="1900" b="1" dirty="0">
                    <a:latin typeface="Calibri" panose="020F0502020204030204" pitchFamily="34" charset="0"/>
                    <a:cs typeface="Calibri" panose="020F0502020204030204" pitchFamily="34" charset="0"/>
                  </a:rPr>
                  <a:t>tension crack </a:t>
                </a:r>
                <a:r>
                  <a:rPr lang="en-US" sz="1900" dirty="0">
                    <a:latin typeface="Calibri" panose="020F0502020204030204" pitchFamily="34" charset="0"/>
                    <a:cs typeface="Calibri" panose="020F0502020204030204" pitchFamily="34" charset="0"/>
                  </a:rPr>
                  <a:t>prior to failure can </a:t>
                </a:r>
                <a:r>
                  <a:rPr lang="en-US" sz="1900" b="1" dirty="0">
                    <a:latin typeface="Calibri" panose="020F0502020204030204" pitchFamily="34" charset="0"/>
                    <a:cs typeface="Calibri" panose="020F0502020204030204" pitchFamily="34" charset="0"/>
                  </a:rPr>
                  <a:t>induce localized displacement</a:t>
                </a:r>
              </a:p>
            </p:txBody>
          </p:sp>
        </mc:Choice>
        <mc:Fallback xmlns="">
          <p:sp>
            <p:nvSpPr>
              <p:cNvPr id="4" name="TextBox 3">
                <a:extLst>
                  <a:ext uri="{FF2B5EF4-FFF2-40B4-BE49-F238E27FC236}">
                    <a16:creationId xmlns:a16="http://schemas.microsoft.com/office/drawing/2014/main" id="{3C9ADD04-3004-4BBB-92DE-6990509C37FB}"/>
                  </a:ext>
                </a:extLst>
              </p:cNvPr>
              <p:cNvSpPr txBox="1">
                <a:spLocks noRot="1" noChangeAspect="1" noMove="1" noResize="1" noEditPoints="1" noAdjustHandles="1" noChangeArrowheads="1" noChangeShapeType="1" noTextEdit="1"/>
              </p:cNvSpPr>
              <p:nvPr/>
            </p:nvSpPr>
            <p:spPr>
              <a:xfrm>
                <a:off x="4985359" y="2134517"/>
                <a:ext cx="3009298" cy="2139047"/>
              </a:xfrm>
              <a:prstGeom prst="rect">
                <a:avLst/>
              </a:prstGeom>
              <a:blipFill>
                <a:blip r:embed="rId6"/>
                <a:stretch>
                  <a:fillRect t="-1425" r="-1217" b="-3989"/>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BF1BA9A2-AD72-1A6F-2A78-587FC3BDA38B}"/>
              </a:ext>
            </a:extLst>
          </p:cNvPr>
          <p:cNvSpPr txBox="1"/>
          <p:nvPr/>
        </p:nvSpPr>
        <p:spPr>
          <a:xfrm>
            <a:off x="5049052" y="4582311"/>
            <a:ext cx="2945605" cy="1631216"/>
          </a:xfrm>
          <a:prstGeom prst="rect">
            <a:avLst/>
          </a:prstGeom>
          <a:solidFill>
            <a:srgbClr val="CCFFFF"/>
          </a:solidFill>
        </p:spPr>
        <p:txBody>
          <a:bodyPr wrap="square">
            <a:spAutoFit/>
          </a:bodyPr>
          <a:lstStyle/>
          <a:p>
            <a:pPr algn="ctr"/>
            <a:r>
              <a:rPr lang="en-US" sz="2000" b="1" u="sng" dirty="0">
                <a:latin typeface="Calibri" panose="020F0502020204030204" pitchFamily="34" charset="0"/>
                <a:cs typeface="Calibri" panose="020F0502020204030204" pitchFamily="34" charset="0"/>
              </a:rPr>
              <a:t>Takeaway:</a:t>
            </a:r>
            <a:r>
              <a:rPr lang="en-US" sz="2000" b="1"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even relatively </a:t>
            </a:r>
            <a:r>
              <a:rPr lang="en-US" sz="2000" b="1" dirty="0">
                <a:latin typeface="Calibri" panose="020F0502020204030204" pitchFamily="34" charset="0"/>
                <a:cs typeface="Calibri" panose="020F0502020204030204" pitchFamily="34" charset="0"/>
              </a:rPr>
              <a:t>shallow vertical cracks </a:t>
            </a:r>
            <a:r>
              <a:rPr lang="en-US" sz="2000" dirty="0">
                <a:latin typeface="Calibri" panose="020F0502020204030204" pitchFamily="34" charset="0"/>
                <a:cs typeface="Calibri" panose="020F0502020204030204" pitchFamily="34" charset="0"/>
              </a:rPr>
              <a:t>can </a:t>
            </a:r>
            <a:r>
              <a:rPr lang="en-US" sz="2000" b="1" dirty="0">
                <a:latin typeface="Calibri" panose="020F0502020204030204" pitchFamily="34" charset="0"/>
                <a:cs typeface="Calibri" panose="020F0502020204030204" pitchFamily="34" charset="0"/>
              </a:rPr>
              <a:t>concentrate strain </a:t>
            </a:r>
            <a:r>
              <a:rPr lang="en-US" sz="2000" dirty="0">
                <a:latin typeface="Calibri" panose="020F0502020204030204" pitchFamily="34" charset="0"/>
                <a:cs typeface="Calibri" panose="020F0502020204030204" pitchFamily="34" charset="0"/>
              </a:rPr>
              <a:t>within ice-bonded permafrost bluffs.</a:t>
            </a:r>
          </a:p>
        </p:txBody>
      </p:sp>
      <p:sp>
        <p:nvSpPr>
          <p:cNvPr id="3" name="Slide Number Placeholder 3">
            <a:extLst>
              <a:ext uri="{FF2B5EF4-FFF2-40B4-BE49-F238E27FC236}">
                <a16:creationId xmlns:a16="http://schemas.microsoft.com/office/drawing/2014/main" id="{0FA8565D-4C32-6768-4E04-242F4B24D103}"/>
              </a:ext>
            </a:extLst>
          </p:cNvPr>
          <p:cNvSpPr>
            <a:spLocks noGrp="1"/>
          </p:cNvSpPr>
          <p:nvPr>
            <p:ph type="sldNum" sz="quarter" idx="12"/>
          </p:nvPr>
        </p:nvSpPr>
        <p:spPr>
          <a:xfrm>
            <a:off x="11176000" y="6547487"/>
            <a:ext cx="812800" cy="374650"/>
          </a:xfrm>
        </p:spPr>
        <p:txBody>
          <a:bodyPr/>
          <a:lstStyle/>
          <a:p>
            <a:fld id="{A5E55A7B-7854-E145-92D9-B491DF4BAE2D}" type="slidenum">
              <a:rPr lang="en-US" smtClean="0">
                <a:solidFill>
                  <a:schemeClr val="bg1"/>
                </a:solidFill>
              </a:rPr>
              <a:pPr/>
              <a:t>23</a:t>
            </a:fld>
            <a:endParaRPr lang="en-US" dirty="0">
              <a:solidFill>
                <a:schemeClr val="bg1"/>
              </a:solidFill>
            </a:endParaRPr>
          </a:p>
        </p:txBody>
      </p:sp>
    </p:spTree>
    <p:extLst>
      <p:ext uri="{BB962C8B-B14F-4D97-AF65-F5344CB8AC3E}">
        <p14:creationId xmlns:p14="http://schemas.microsoft.com/office/powerpoint/2010/main" val="332287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5">
            <a:extLst>
              <a:ext uri="{FF2B5EF4-FFF2-40B4-BE49-F238E27FC236}">
                <a16:creationId xmlns:a16="http://schemas.microsoft.com/office/drawing/2014/main" id="{505588E5-3A57-4EF2-8020-5F91B433100B}"/>
              </a:ext>
            </a:extLst>
          </p:cNvPr>
          <p:cNvSpPr>
            <a:spLocks noGrp="1"/>
          </p:cNvSpPr>
          <p:nvPr>
            <p:ph type="title"/>
          </p:nvPr>
        </p:nvSpPr>
        <p:spPr>
          <a:xfrm>
            <a:off x="0" y="-200937"/>
            <a:ext cx="10362001" cy="1189972"/>
          </a:xfrm>
        </p:spPr>
        <p:txBody>
          <a:bodyPr/>
          <a:lstStyle/>
          <a:p>
            <a:r>
              <a:rPr lang="en-US" dirty="0"/>
              <a:t>Thermo-mechanical coupling: 2.5D slice</a:t>
            </a:r>
          </a:p>
        </p:txBody>
      </p:sp>
      <p:sp>
        <p:nvSpPr>
          <p:cNvPr id="16" name="TextBox 15">
            <a:extLst>
              <a:ext uri="{FF2B5EF4-FFF2-40B4-BE49-F238E27FC236}">
                <a16:creationId xmlns:a16="http://schemas.microsoft.com/office/drawing/2014/main" id="{971B3004-E06A-4BEF-B21B-F4B4C00AAC70}"/>
              </a:ext>
            </a:extLst>
          </p:cNvPr>
          <p:cNvSpPr txBox="1"/>
          <p:nvPr/>
        </p:nvSpPr>
        <p:spPr>
          <a:xfrm>
            <a:off x="64161" y="989035"/>
            <a:ext cx="7683064" cy="2585323"/>
          </a:xfrm>
          <a:prstGeom prst="rect">
            <a:avLst/>
          </a:prstGeom>
          <a:noFill/>
        </p:spPr>
        <p:txBody>
          <a:bodyPr wrap="square" rtlCol="0">
            <a:spAutoFit/>
          </a:bodyPr>
          <a:lstStyle/>
          <a:p>
            <a:pPr marL="285750"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Computational domain is </a:t>
            </a:r>
            <a:r>
              <a:rPr lang="en-US" sz="2200" b="1" i="1" dirty="0">
                <a:latin typeface="Calibri" panose="020F0502020204030204" pitchFamily="34" charset="0"/>
                <a:cs typeface="Calibri" panose="020F0502020204030204" pitchFamily="34" charset="0"/>
              </a:rPr>
              <a:t>2.5D cross-section </a:t>
            </a:r>
            <a:r>
              <a:rPr lang="en-US" sz="2200" dirty="0">
                <a:latin typeface="Calibri" panose="020F0502020204030204" pitchFamily="34" charset="0"/>
                <a:cs typeface="Calibri" panose="020F0502020204030204" pitchFamily="34" charset="0"/>
              </a:rPr>
              <a:t>of archetypal 3D bluff geometry discretized using a uniform hex grid</a:t>
            </a: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r>
              <a:rPr lang="en-US" sz="2000" b="1" i="1" dirty="0">
                <a:latin typeface="Calibri" panose="020F0502020204030204" pitchFamily="34" charset="0"/>
                <a:cs typeface="Calibri" panose="020F0502020204030204" pitchFamily="34" charset="0"/>
              </a:rPr>
              <a:t>Pseudo-realistic problem </a:t>
            </a:r>
            <a:r>
              <a:rPr lang="en-US" sz="2000" dirty="0">
                <a:latin typeface="Calibri" panose="020F0502020204030204" pitchFamily="34" charset="0"/>
                <a:cs typeface="Calibri" panose="020F0502020204030204" pitchFamily="34" charset="0"/>
              </a:rPr>
              <a:t>with </a:t>
            </a:r>
            <a:r>
              <a:rPr lang="en-US" sz="2000" b="1" i="1" dirty="0">
                <a:latin typeface="Calibri" panose="020F0502020204030204" pitchFamily="34" charset="0"/>
                <a:cs typeface="Calibri" panose="020F0502020204030204" pitchFamily="34" charset="0"/>
              </a:rPr>
              <a:t>realistic oceanic and atmospheric forcing BC data</a:t>
            </a:r>
            <a:r>
              <a:rPr lang="en-US" sz="2000" dirty="0">
                <a:latin typeface="Calibri" panose="020F0502020204030204" pitchFamily="34" charset="0"/>
                <a:cs typeface="Calibri" panose="020F0502020204030204" pitchFamily="34" charset="0"/>
              </a:rPr>
              <a:t> occurring at Drew Point, AK in summer 2018</a:t>
            </a:r>
          </a:p>
          <a:p>
            <a:pPr marL="800100" lvl="1" indent="-34290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r>
              <a:rPr lang="en-US" sz="2000" b="1" i="1" dirty="0">
                <a:latin typeface="Calibri" panose="020F0502020204030204" pitchFamily="34" charset="0"/>
                <a:cs typeface="Calibri" panose="020F0502020204030204" pitchFamily="34" charset="0"/>
              </a:rPr>
              <a:t>Initial temperature field </a:t>
            </a:r>
            <a:r>
              <a:rPr lang="en-US" sz="2000" dirty="0">
                <a:latin typeface="Calibri" panose="020F0502020204030204" pitchFamily="34" charset="0"/>
                <a:cs typeface="Calibri" panose="020F0502020204030204" pitchFamily="34" charset="0"/>
              </a:rPr>
              <a:t>obtained from vertical thermistor string placed into DP1-1 ice core at Drew Point</a:t>
            </a:r>
          </a:p>
          <a:p>
            <a:pPr marL="800100" lvl="1" indent="-34290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2200" dirty="0">
              <a:latin typeface="Calibri" panose="020F0502020204030204" pitchFamily="34" charset="0"/>
              <a:cs typeface="Calibri" panose="020F0502020204030204" pitchFamily="34" charset="0"/>
            </a:endParaRPr>
          </a:p>
        </p:txBody>
      </p:sp>
      <p:pic>
        <p:nvPicPr>
          <p:cNvPr id="3" name="Picture 2" descr="Graphical user interface, diagram&#10;&#10;Description automatically generated">
            <a:extLst>
              <a:ext uri="{FF2B5EF4-FFF2-40B4-BE49-F238E27FC236}">
                <a16:creationId xmlns:a16="http://schemas.microsoft.com/office/drawing/2014/main" id="{13515E7B-F67B-4555-8579-05763E33D817}"/>
              </a:ext>
            </a:extLst>
          </p:cNvPr>
          <p:cNvPicPr>
            <a:picLocks noChangeAspect="1"/>
          </p:cNvPicPr>
          <p:nvPr/>
        </p:nvPicPr>
        <p:blipFill>
          <a:blip r:embed="rId3"/>
          <a:stretch>
            <a:fillRect/>
          </a:stretch>
        </p:blipFill>
        <p:spPr>
          <a:xfrm>
            <a:off x="7916125" y="977721"/>
            <a:ext cx="4176612" cy="4805964"/>
          </a:xfrm>
          <a:prstGeom prst="rect">
            <a:avLst/>
          </a:prstGeom>
        </p:spPr>
      </p:pic>
      <p:pic>
        <p:nvPicPr>
          <p:cNvPr id="9" name="Picture 8">
            <a:extLst>
              <a:ext uri="{FF2B5EF4-FFF2-40B4-BE49-F238E27FC236}">
                <a16:creationId xmlns:a16="http://schemas.microsoft.com/office/drawing/2014/main" id="{FB127734-367E-0F2D-1A25-DC359B55930E}"/>
              </a:ext>
            </a:extLst>
          </p:cNvPr>
          <p:cNvPicPr>
            <a:picLocks noChangeAspect="1"/>
          </p:cNvPicPr>
          <p:nvPr/>
        </p:nvPicPr>
        <p:blipFill rotWithShape="1">
          <a:blip r:embed="rId4"/>
          <a:srcRect l="8097" t="8230" r="6077" b="1996"/>
          <a:stretch/>
        </p:blipFill>
        <p:spPr>
          <a:xfrm>
            <a:off x="226829" y="3402411"/>
            <a:ext cx="7476101" cy="2821170"/>
          </a:xfrm>
          <a:prstGeom prst="rect">
            <a:avLst/>
          </a:prstGeom>
        </p:spPr>
      </p:pic>
      <p:cxnSp>
        <p:nvCxnSpPr>
          <p:cNvPr id="11" name="Straight Arrow Connector 10">
            <a:extLst>
              <a:ext uri="{FF2B5EF4-FFF2-40B4-BE49-F238E27FC236}">
                <a16:creationId xmlns:a16="http://schemas.microsoft.com/office/drawing/2014/main" id="{68CDE4D7-A03D-E731-FE36-2BC3C647D6C3}"/>
              </a:ext>
            </a:extLst>
          </p:cNvPr>
          <p:cNvCxnSpPr/>
          <p:nvPr/>
        </p:nvCxnSpPr>
        <p:spPr>
          <a:xfrm flipH="1">
            <a:off x="3905693" y="4047454"/>
            <a:ext cx="396949" cy="22682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164A4435-B30E-5FB7-6497-B985C40CBE97}"/>
              </a:ext>
            </a:extLst>
          </p:cNvPr>
          <p:cNvSpPr txBox="1"/>
          <p:nvPr/>
        </p:nvSpPr>
        <p:spPr>
          <a:xfrm>
            <a:off x="3905693" y="3805337"/>
            <a:ext cx="2116285" cy="261610"/>
          </a:xfrm>
          <a:prstGeom prst="rect">
            <a:avLst/>
          </a:prstGeom>
          <a:noFill/>
        </p:spPr>
        <p:txBody>
          <a:bodyPr wrap="none" rtlCol="0">
            <a:spAutoFit/>
          </a:bodyPr>
          <a:lstStyle/>
          <a:p>
            <a:r>
              <a:rPr lang="en-US" sz="1050" dirty="0"/>
              <a:t>Ground Temperature (@ 2 cm)</a:t>
            </a:r>
          </a:p>
        </p:txBody>
      </p:sp>
      <p:cxnSp>
        <p:nvCxnSpPr>
          <p:cNvPr id="13" name="Straight Arrow Connector 12">
            <a:extLst>
              <a:ext uri="{FF2B5EF4-FFF2-40B4-BE49-F238E27FC236}">
                <a16:creationId xmlns:a16="http://schemas.microsoft.com/office/drawing/2014/main" id="{4E5E1EBB-F5E5-64C8-81C5-CFDCBCA0073D}"/>
              </a:ext>
            </a:extLst>
          </p:cNvPr>
          <p:cNvCxnSpPr>
            <a:cxnSpLocks/>
          </p:cNvCxnSpPr>
          <p:nvPr/>
        </p:nvCxnSpPr>
        <p:spPr>
          <a:xfrm>
            <a:off x="4963835" y="5362347"/>
            <a:ext cx="331179" cy="11290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BE70378C-055F-B44D-8258-4A4A4D78B445}"/>
              </a:ext>
            </a:extLst>
          </p:cNvPr>
          <p:cNvSpPr txBox="1"/>
          <p:nvPr/>
        </p:nvSpPr>
        <p:spPr>
          <a:xfrm>
            <a:off x="4209259" y="5108431"/>
            <a:ext cx="971741" cy="253916"/>
          </a:xfrm>
          <a:prstGeom prst="rect">
            <a:avLst/>
          </a:prstGeom>
          <a:noFill/>
        </p:spPr>
        <p:txBody>
          <a:bodyPr wrap="none" rtlCol="0">
            <a:spAutoFit/>
          </a:bodyPr>
          <a:lstStyle/>
          <a:p>
            <a:r>
              <a:rPr lang="en-US" sz="1050" dirty="0"/>
              <a:t>Water Height</a:t>
            </a:r>
          </a:p>
        </p:txBody>
      </p:sp>
      <p:sp>
        <p:nvSpPr>
          <p:cNvPr id="18" name="TextBox 17">
            <a:extLst>
              <a:ext uri="{FF2B5EF4-FFF2-40B4-BE49-F238E27FC236}">
                <a16:creationId xmlns:a16="http://schemas.microsoft.com/office/drawing/2014/main" id="{47BC75DB-64BD-EF95-A8B0-668218B734D3}"/>
              </a:ext>
            </a:extLst>
          </p:cNvPr>
          <p:cNvSpPr txBox="1"/>
          <p:nvPr/>
        </p:nvSpPr>
        <p:spPr>
          <a:xfrm rot="18899178">
            <a:off x="209060" y="6104937"/>
            <a:ext cx="662361" cy="261610"/>
          </a:xfrm>
          <a:prstGeom prst="rect">
            <a:avLst/>
          </a:prstGeom>
          <a:noFill/>
        </p:spPr>
        <p:txBody>
          <a:bodyPr wrap="none" rtlCol="0">
            <a:spAutoFit/>
          </a:bodyPr>
          <a:lstStyle/>
          <a:p>
            <a:r>
              <a:rPr lang="en-US" sz="1100" dirty="0">
                <a:solidFill>
                  <a:srgbClr val="7030A0"/>
                </a:solidFill>
              </a:rPr>
              <a:t>July 1st</a:t>
            </a:r>
          </a:p>
        </p:txBody>
      </p:sp>
      <p:sp>
        <p:nvSpPr>
          <p:cNvPr id="20" name="TextBox 19">
            <a:extLst>
              <a:ext uri="{FF2B5EF4-FFF2-40B4-BE49-F238E27FC236}">
                <a16:creationId xmlns:a16="http://schemas.microsoft.com/office/drawing/2014/main" id="{E1BB1938-0B5F-2CC4-550F-6F0B96CED0DB}"/>
              </a:ext>
            </a:extLst>
          </p:cNvPr>
          <p:cNvSpPr txBox="1"/>
          <p:nvPr/>
        </p:nvSpPr>
        <p:spPr>
          <a:xfrm rot="18899178">
            <a:off x="3472559" y="6104575"/>
            <a:ext cx="662361" cy="261610"/>
          </a:xfrm>
          <a:prstGeom prst="rect">
            <a:avLst/>
          </a:prstGeom>
          <a:noFill/>
        </p:spPr>
        <p:txBody>
          <a:bodyPr wrap="none" rtlCol="0">
            <a:spAutoFit/>
          </a:bodyPr>
          <a:lstStyle/>
          <a:p>
            <a:r>
              <a:rPr lang="en-US" sz="1100" dirty="0">
                <a:solidFill>
                  <a:srgbClr val="7030A0"/>
                </a:solidFill>
              </a:rPr>
              <a:t>Aug 1st</a:t>
            </a:r>
          </a:p>
        </p:txBody>
      </p:sp>
      <p:sp>
        <p:nvSpPr>
          <p:cNvPr id="22" name="TextBox 21">
            <a:extLst>
              <a:ext uri="{FF2B5EF4-FFF2-40B4-BE49-F238E27FC236}">
                <a16:creationId xmlns:a16="http://schemas.microsoft.com/office/drawing/2014/main" id="{34063C55-F0B3-7E12-5D44-C4601C614CEB}"/>
              </a:ext>
            </a:extLst>
          </p:cNvPr>
          <p:cNvSpPr txBox="1"/>
          <p:nvPr/>
        </p:nvSpPr>
        <p:spPr>
          <a:xfrm rot="18899178">
            <a:off x="6640693" y="6104937"/>
            <a:ext cx="662361" cy="261610"/>
          </a:xfrm>
          <a:prstGeom prst="rect">
            <a:avLst/>
          </a:prstGeom>
          <a:noFill/>
        </p:spPr>
        <p:txBody>
          <a:bodyPr wrap="none" rtlCol="0">
            <a:spAutoFit/>
          </a:bodyPr>
          <a:lstStyle/>
          <a:p>
            <a:r>
              <a:rPr lang="en-US" sz="1100" dirty="0">
                <a:solidFill>
                  <a:srgbClr val="7030A0"/>
                </a:solidFill>
              </a:rPr>
              <a:t>Sep 1st</a:t>
            </a:r>
          </a:p>
        </p:txBody>
      </p:sp>
      <p:sp>
        <p:nvSpPr>
          <p:cNvPr id="23" name="TextBox 22">
            <a:extLst>
              <a:ext uri="{FF2B5EF4-FFF2-40B4-BE49-F238E27FC236}">
                <a16:creationId xmlns:a16="http://schemas.microsoft.com/office/drawing/2014/main" id="{C8F002A7-730C-86F9-67DC-1545CEBE3985}"/>
              </a:ext>
            </a:extLst>
          </p:cNvPr>
          <p:cNvSpPr txBox="1"/>
          <p:nvPr/>
        </p:nvSpPr>
        <p:spPr>
          <a:xfrm>
            <a:off x="4343059" y="3986948"/>
            <a:ext cx="1600118" cy="253916"/>
          </a:xfrm>
          <a:prstGeom prst="rect">
            <a:avLst/>
          </a:prstGeom>
          <a:noFill/>
        </p:spPr>
        <p:txBody>
          <a:bodyPr wrap="none" rtlCol="0">
            <a:spAutoFit/>
          </a:bodyPr>
          <a:lstStyle/>
          <a:p>
            <a:r>
              <a:rPr lang="en-US" sz="1050" dirty="0"/>
              <a:t>(USGS Ground Station)</a:t>
            </a:r>
          </a:p>
        </p:txBody>
      </p:sp>
      <p:sp>
        <p:nvSpPr>
          <p:cNvPr id="2" name="Slide Number Placeholder 3">
            <a:extLst>
              <a:ext uri="{FF2B5EF4-FFF2-40B4-BE49-F238E27FC236}">
                <a16:creationId xmlns:a16="http://schemas.microsoft.com/office/drawing/2014/main" id="{CF23AACD-3C59-019F-12CA-72465B1EAB15}"/>
              </a:ext>
            </a:extLst>
          </p:cNvPr>
          <p:cNvSpPr>
            <a:spLocks noGrp="1"/>
          </p:cNvSpPr>
          <p:nvPr>
            <p:ph type="sldNum" sz="quarter" idx="12"/>
          </p:nvPr>
        </p:nvSpPr>
        <p:spPr>
          <a:xfrm>
            <a:off x="11176000" y="6547487"/>
            <a:ext cx="812800" cy="374650"/>
          </a:xfrm>
        </p:spPr>
        <p:txBody>
          <a:bodyPr/>
          <a:lstStyle/>
          <a:p>
            <a:fld id="{A5E55A7B-7854-E145-92D9-B491DF4BAE2D}" type="slidenum">
              <a:rPr lang="en-US" smtClean="0">
                <a:solidFill>
                  <a:schemeClr val="bg1"/>
                </a:solidFill>
              </a:rPr>
              <a:pPr/>
              <a:t>24</a:t>
            </a:fld>
            <a:endParaRPr lang="en-US" dirty="0">
              <a:solidFill>
                <a:schemeClr val="bg1"/>
              </a:solidFill>
            </a:endParaRPr>
          </a:p>
        </p:txBody>
      </p:sp>
    </p:spTree>
    <p:extLst>
      <p:ext uri="{BB962C8B-B14F-4D97-AF65-F5344CB8AC3E}">
        <p14:creationId xmlns:p14="http://schemas.microsoft.com/office/powerpoint/2010/main" val="534382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3E064D27-ECA8-06B6-DC71-34DA57EB54E3}"/>
              </a:ext>
            </a:extLst>
          </p:cNvPr>
          <p:cNvSpPr>
            <a:spLocks noGrp="1"/>
          </p:cNvSpPr>
          <p:nvPr>
            <p:ph type="sldNum" sz="quarter" idx="12"/>
          </p:nvPr>
        </p:nvSpPr>
        <p:spPr>
          <a:xfrm>
            <a:off x="11176000" y="6547487"/>
            <a:ext cx="812800" cy="374650"/>
          </a:xfrm>
        </p:spPr>
        <p:txBody>
          <a:bodyPr/>
          <a:lstStyle/>
          <a:p>
            <a:fld id="{A5E55A7B-7854-E145-92D9-B491DF4BAE2D}" type="slidenum">
              <a:rPr lang="en-US" smtClean="0">
                <a:solidFill>
                  <a:schemeClr val="bg1"/>
                </a:solidFill>
              </a:rPr>
              <a:pPr/>
              <a:t>25</a:t>
            </a:fld>
            <a:endParaRPr lang="en-US" dirty="0">
              <a:solidFill>
                <a:schemeClr val="bg1"/>
              </a:solidFill>
            </a:endParaRPr>
          </a:p>
        </p:txBody>
      </p: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AE18CF2F-7F94-768A-6BE6-0ED81D80DAAB}"/>
                  </a:ext>
                </a:extLst>
              </p:cNvPr>
              <p:cNvSpPr txBox="1"/>
              <p:nvPr/>
            </p:nvSpPr>
            <p:spPr>
              <a:xfrm>
                <a:off x="7573822" y="2167966"/>
                <a:ext cx="4530593"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rgbClr val="0070C0"/>
                    </a:solidFill>
                    <a:latin typeface="Calibri"/>
                    <a:cs typeface="Calibri"/>
                  </a:rPr>
                  <a:t>Residual Elastic Modulus</a:t>
                </a:r>
                <a:r>
                  <a:rPr lang="en-US" sz="1600" dirty="0">
                    <a:solidFill>
                      <a:srgbClr val="0070C0"/>
                    </a:solidFill>
                    <a:latin typeface="Calibri"/>
                    <a:cs typeface="Calibri"/>
                  </a:rPr>
                  <a:t>: </a:t>
                </a:r>
                <a:r>
                  <a:rPr lang="en-US" sz="1600" dirty="0">
                    <a:latin typeface="Calibri"/>
                    <a:cs typeface="Calibri"/>
                  </a:rPr>
                  <a:t>lowest value the elastic modulus, </a:t>
                </a:r>
                <a14:m>
                  <m:oMath xmlns:m="http://schemas.openxmlformats.org/officeDocument/2006/math">
                    <m:r>
                      <a:rPr lang="en-US" sz="1600" b="0" i="1" dirty="0" smtClean="0">
                        <a:latin typeface="Cambria Math" panose="02040503050406030204" pitchFamily="18" charset="0"/>
                        <a:cs typeface="Calibri"/>
                      </a:rPr>
                      <m:t>𝐸</m:t>
                    </m:r>
                    <m:r>
                      <a:rPr lang="en-US" sz="1600" i="1" dirty="0">
                        <a:latin typeface="Cambria Math" panose="02040503050406030204" pitchFamily="18" charset="0"/>
                        <a:cs typeface="Calibri"/>
                      </a:rPr>
                      <m:t> = </m:t>
                    </m:r>
                    <m:r>
                      <a:rPr lang="en-US" sz="1600" i="1" dirty="0">
                        <a:latin typeface="Cambria Math" panose="02040503050406030204" pitchFamily="18" charset="0"/>
                        <a:cs typeface="Calibri"/>
                      </a:rPr>
                      <m:t>𝑓</m:t>
                    </m:r>
                    <m:r>
                      <a:rPr lang="en-US" sz="1600" b="0" i="1" dirty="0" smtClean="0">
                        <a:latin typeface="Cambria Math" panose="02040503050406030204" pitchFamily="18" charset="0"/>
                        <a:cs typeface="Calibri"/>
                      </a:rPr>
                      <m:t>(</m:t>
                    </m:r>
                  </m:oMath>
                </a14:m>
                <a:r>
                  <a:rPr lang="en-US" sz="1600" i="1" dirty="0">
                    <a:latin typeface="Calibri"/>
                    <a:cs typeface="Calibri"/>
                  </a:rPr>
                  <a:t>ice saturation</a:t>
                </a:r>
                <a:r>
                  <a:rPr lang="en-US" sz="1600" dirty="0">
                    <a:latin typeface="Calibri"/>
                    <a:cs typeface="Calibri"/>
                  </a:rPr>
                  <a:t>, </a:t>
                </a:r>
                <a:r>
                  <a:rPr lang="en-US" sz="1600" i="1" dirty="0">
                    <a:latin typeface="Calibri"/>
                    <a:cs typeface="Calibri"/>
                  </a:rPr>
                  <a:t>porosity</a:t>
                </a:r>
                <a14:m>
                  <m:oMath xmlns:m="http://schemas.openxmlformats.org/officeDocument/2006/math">
                    <m:r>
                      <a:rPr lang="en-US" sz="1600" i="1" dirty="0" smtClean="0">
                        <a:latin typeface="Cambria Math" panose="02040503050406030204" pitchFamily="18" charset="0"/>
                        <a:cs typeface="Calibri"/>
                      </a:rPr>
                      <m:t>)</m:t>
                    </m:r>
                  </m:oMath>
                </a14:m>
                <a:r>
                  <a:rPr lang="en-US" sz="1600" dirty="0">
                    <a:latin typeface="Calibri"/>
                    <a:cs typeface="Calibri"/>
                  </a:rPr>
                  <a:t>, can </a:t>
                </a:r>
                <a:r>
                  <a:rPr lang="en-US" sz="1600" dirty="0" smtClean="0">
                    <a:latin typeface="Calibri"/>
                    <a:cs typeface="Calibri"/>
                  </a:rPr>
                  <a:t>take</a:t>
                </a:r>
                <a:endParaRPr lang="en-US" sz="200" dirty="0">
                  <a:latin typeface="Calibri"/>
                  <a:cs typeface="Calibri"/>
                </a:endParaRPr>
              </a:p>
              <a:p>
                <a:endParaRPr lang="en-US" sz="200" dirty="0">
                  <a:latin typeface="Calibri"/>
                  <a:cs typeface="Calibri"/>
                </a:endParaRPr>
              </a:p>
              <a:p>
                <a:pPr marL="285750" indent="-285750">
                  <a:buFont typeface="Arial" panose="020B0604020202020204" pitchFamily="34" charset="0"/>
                  <a:buChar char="•"/>
                </a:pPr>
                <a:r>
                  <a:rPr lang="en-US" sz="1600" b="1" dirty="0">
                    <a:latin typeface="Calibri"/>
                    <a:cs typeface="Calibri"/>
                  </a:rPr>
                  <a:t>Increasing value </a:t>
                </a:r>
                <a14:m>
                  <m:oMath xmlns:m="http://schemas.openxmlformats.org/officeDocument/2006/math">
                    <m:r>
                      <a:rPr lang="en-US" sz="1600" i="1" smtClean="0">
                        <a:latin typeface="Cambria Math" panose="02040503050406030204" pitchFamily="18" charset="0"/>
                        <a:ea typeface="Cambria Math" panose="02040503050406030204" pitchFamily="18" charset="0"/>
                        <a:cs typeface="Calibri"/>
                      </a:rPr>
                      <m:t>→</m:t>
                    </m:r>
                  </m:oMath>
                </a14:m>
                <a:r>
                  <a:rPr lang="en-US" sz="1600" dirty="0">
                    <a:latin typeface="Calibri"/>
                    <a:cs typeface="Calibri"/>
                  </a:rPr>
                  <a:t> less </a:t>
                </a:r>
                <a:r>
                  <a:rPr lang="en-US" sz="1600" dirty="0" smtClean="0">
                    <a:latin typeface="Calibri"/>
                    <a:cs typeface="Calibri"/>
                  </a:rPr>
                  <a:t>deformation/unit </a:t>
                </a:r>
                <a:r>
                  <a:rPr lang="en-US" sz="1600" dirty="0">
                    <a:latin typeface="Calibri"/>
                    <a:cs typeface="Calibri"/>
                  </a:rPr>
                  <a:t>stress </a:t>
                </a:r>
              </a:p>
              <a:p>
                <a:pPr marL="285750" indent="-285750">
                  <a:buFont typeface="Arial" panose="020B0604020202020204" pitchFamily="34" charset="0"/>
                  <a:buChar char="•"/>
                </a:pPr>
                <a:endParaRPr lang="en-US" sz="200" dirty="0">
                  <a:latin typeface="Calibri"/>
                  <a:cs typeface="Calibri"/>
                </a:endParaRPr>
              </a:p>
              <a:p>
                <a:pPr marL="285750" indent="-285750">
                  <a:buFont typeface="Arial" panose="020B0604020202020204" pitchFamily="34" charset="0"/>
                  <a:buChar char="•"/>
                </a:pPr>
                <a:r>
                  <a:rPr lang="en-US" sz="1600" b="1" dirty="0">
                    <a:latin typeface="Calibri"/>
                    <a:cs typeface="Calibri"/>
                  </a:rPr>
                  <a:t>Decreasing value  </a:t>
                </a:r>
                <a14:m>
                  <m:oMath xmlns:m="http://schemas.openxmlformats.org/officeDocument/2006/math">
                    <m:r>
                      <a:rPr lang="en-US" sz="1600" i="1" smtClean="0">
                        <a:latin typeface="Cambria Math" panose="02040503050406030204" pitchFamily="18" charset="0"/>
                        <a:ea typeface="Cambria Math" panose="02040503050406030204" pitchFamily="18" charset="0"/>
                        <a:cs typeface="Calibri"/>
                      </a:rPr>
                      <m:t>→</m:t>
                    </m:r>
                  </m:oMath>
                </a14:m>
                <a:r>
                  <a:rPr lang="en-US" sz="1600" dirty="0">
                    <a:latin typeface="Calibri"/>
                    <a:cs typeface="Calibri"/>
                  </a:rPr>
                  <a:t> more </a:t>
                </a:r>
                <a:r>
                  <a:rPr lang="en-US" sz="1600" dirty="0" smtClean="0">
                    <a:latin typeface="Calibri"/>
                    <a:cs typeface="Calibri"/>
                  </a:rPr>
                  <a:t>deformation/unit </a:t>
                </a:r>
                <a:r>
                  <a:rPr lang="en-US" sz="1600" dirty="0">
                    <a:latin typeface="Calibri"/>
                    <a:cs typeface="Calibri"/>
                  </a:rPr>
                  <a:t>stress </a:t>
                </a:r>
                <a14:m>
                  <m:oMath xmlns:m="http://schemas.openxmlformats.org/officeDocument/2006/math">
                    <m:r>
                      <a:rPr lang="en-US" sz="1600" i="1">
                        <a:latin typeface="Cambria Math" panose="02040503050406030204" pitchFamily="18" charset="0"/>
                        <a:ea typeface="Cambria Math" panose="02040503050406030204" pitchFamily="18" charset="0"/>
                        <a:cs typeface="Calibri"/>
                      </a:rPr>
                      <m:t>→</m:t>
                    </m:r>
                  </m:oMath>
                </a14:m>
                <a:r>
                  <a:rPr lang="en-US" sz="1600" dirty="0">
                    <a:latin typeface="Calibri"/>
                    <a:cs typeface="Calibri"/>
                  </a:rPr>
                  <a:t> material more likely to fail in </a:t>
                </a:r>
                <a:r>
                  <a:rPr lang="en-US" sz="1600" dirty="0" smtClean="0">
                    <a:latin typeface="Calibri"/>
                    <a:cs typeface="Calibri"/>
                  </a:rPr>
                  <a:t>strain</a:t>
                </a:r>
                <a:endParaRPr lang="en-US" sz="200" dirty="0">
                  <a:latin typeface="Calibri"/>
                  <a:cs typeface="Calibri"/>
                </a:endParaRPr>
              </a:p>
              <a:p>
                <a:pPr marL="285750" indent="-285750">
                  <a:buFont typeface="Arial" panose="020B0604020202020204" pitchFamily="34" charset="0"/>
                  <a:buChar char="•"/>
                </a:pPr>
                <a:r>
                  <a:rPr lang="en-US" sz="1600" dirty="0">
                    <a:latin typeface="Calibri"/>
                    <a:cs typeface="Calibri"/>
                  </a:rPr>
                  <a:t>Plays strong role in </a:t>
                </a:r>
                <a:r>
                  <a:rPr lang="en-US" sz="1600" b="1" dirty="0">
                    <a:latin typeface="Calibri"/>
                    <a:cs typeface="Calibri"/>
                  </a:rPr>
                  <a:t>rate of denudation</a:t>
                </a:r>
              </a:p>
            </p:txBody>
          </p:sp>
        </mc:Choice>
        <mc:Fallback>
          <p:sp>
            <p:nvSpPr>
              <p:cNvPr id="4" name="TextBox 3">
                <a:extLst>
                  <a:ext uri="{FF2B5EF4-FFF2-40B4-BE49-F238E27FC236}">
                    <a16:creationId xmlns:a16="http://schemas.microsoft.com/office/drawing/2014/main" id="{AE18CF2F-7F94-768A-6BE6-0ED81D80DAAB}"/>
                  </a:ext>
                </a:extLst>
              </p:cNvPr>
              <p:cNvSpPr txBox="1">
                <a:spLocks noRot="1" noChangeAspect="1" noMove="1" noResize="1" noEditPoints="1" noAdjustHandles="1" noChangeArrowheads="1" noChangeShapeType="1" noTextEdit="1"/>
              </p:cNvSpPr>
              <p:nvPr/>
            </p:nvSpPr>
            <p:spPr>
              <a:xfrm>
                <a:off x="7573822" y="2167966"/>
                <a:ext cx="4530593" cy="1631216"/>
              </a:xfrm>
              <a:prstGeom prst="rect">
                <a:avLst/>
              </a:prstGeom>
              <a:blipFill>
                <a:blip r:embed="rId3"/>
                <a:stretch>
                  <a:fillRect l="-672" t="-1124" b="-412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C8087553-D18F-327C-AC6D-31221F561D3C}"/>
                  </a:ext>
                </a:extLst>
              </p:cNvPr>
              <p:cNvSpPr txBox="1"/>
              <p:nvPr/>
            </p:nvSpPr>
            <p:spPr>
              <a:xfrm>
                <a:off x="7605477" y="3778162"/>
                <a:ext cx="4467281"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14:m>
                  <m:oMath xmlns:m="http://schemas.openxmlformats.org/officeDocument/2006/math">
                    <m:r>
                      <a:rPr lang="en-US" sz="1600" b="1" i="1" dirty="0" smtClean="0">
                        <a:solidFill>
                          <a:srgbClr val="0070C0"/>
                        </a:solidFill>
                        <a:latin typeface="Cambria Math" panose="02040503050406030204" pitchFamily="18" charset="0"/>
                      </a:rPr>
                      <m:t>𝑬</m:t>
                    </m:r>
                  </m:oMath>
                </a14:m>
                <a:r>
                  <a:rPr lang="en-US" sz="1600" b="1" dirty="0">
                    <a:solidFill>
                      <a:srgbClr val="0070C0"/>
                    </a:solidFill>
                    <a:latin typeface="Calibri"/>
                  </a:rPr>
                  <a:t> Weakening Factor</a:t>
                </a:r>
                <a:r>
                  <a:rPr lang="en-US" sz="1600" dirty="0">
                    <a:solidFill>
                      <a:srgbClr val="0070C0"/>
                    </a:solidFill>
                    <a:latin typeface="Calibri"/>
                  </a:rPr>
                  <a:t>: </a:t>
                </a:r>
                <a:r>
                  <a:rPr lang="en-US" sz="1600" dirty="0">
                    <a:latin typeface="Calibri"/>
                  </a:rPr>
                  <a:t>factor by which the residual elastic modulus is divided at locations where the ocean is in contact with the bluff </a:t>
                </a:r>
              </a:p>
              <a:p>
                <a:endParaRPr lang="en-US" sz="200" dirty="0">
                  <a:latin typeface="Calibri"/>
                </a:endParaRPr>
              </a:p>
              <a:p>
                <a:endParaRPr lang="en-US" sz="200" dirty="0">
                  <a:latin typeface="Calibri"/>
                </a:endParaRPr>
              </a:p>
              <a:p>
                <a:pPr marL="285750" indent="-285750">
                  <a:buFont typeface="Arial" panose="020B0604020202020204" pitchFamily="34" charset="0"/>
                  <a:buChar char="•"/>
                </a:pPr>
                <a:r>
                  <a:rPr lang="en-US" sz="1600" dirty="0">
                    <a:latin typeface="Calibri"/>
                    <a:cs typeface="Calibri"/>
                  </a:rPr>
                  <a:t>Reflects </a:t>
                </a:r>
                <a:r>
                  <a:rPr lang="en-US" sz="1600" b="1" dirty="0">
                    <a:latin typeface="Calibri"/>
                    <a:cs typeface="Calibri"/>
                  </a:rPr>
                  <a:t>localized adjustment </a:t>
                </a:r>
                <a:r>
                  <a:rPr lang="en-US" sz="1600" dirty="0">
                    <a:latin typeface="Calibri"/>
                    <a:cs typeface="Calibri"/>
                  </a:rPr>
                  <a:t>in material properties from material dissolution due to ocean-bluff contact </a:t>
                </a:r>
              </a:p>
              <a:p>
                <a:pPr marL="285750" indent="-285750">
                  <a:buFont typeface="Arial" panose="020B0604020202020204" pitchFamily="34" charset="0"/>
                  <a:buChar char="•"/>
                </a:pPr>
                <a:endParaRPr lang="en-US" sz="200" dirty="0">
                  <a:latin typeface="Calibri"/>
                  <a:cs typeface="Calibri"/>
                </a:endParaRPr>
              </a:p>
              <a:p>
                <a:pPr marL="285750" indent="-285750">
                  <a:buFont typeface="Arial" panose="020B0604020202020204" pitchFamily="34" charset="0"/>
                  <a:buChar char="•"/>
                </a:pPr>
                <a:r>
                  <a:rPr lang="en-US" sz="1600" b="1" dirty="0">
                    <a:latin typeface="Calibri"/>
                    <a:cs typeface="Calibri"/>
                  </a:rPr>
                  <a:t>Increasing value </a:t>
                </a:r>
                <a14:m>
                  <m:oMath xmlns:m="http://schemas.openxmlformats.org/officeDocument/2006/math">
                    <m:r>
                      <a:rPr lang="en-US" sz="1600" i="1" smtClean="0">
                        <a:latin typeface="Cambria Math" panose="02040503050406030204" pitchFamily="18" charset="0"/>
                        <a:ea typeface="Cambria Math" panose="02040503050406030204" pitchFamily="18" charset="0"/>
                        <a:cs typeface="Calibri"/>
                      </a:rPr>
                      <m:t>→</m:t>
                    </m:r>
                  </m:oMath>
                </a14:m>
                <a:r>
                  <a:rPr lang="en-US" sz="1600" dirty="0">
                    <a:latin typeface="Calibri"/>
                    <a:cs typeface="Calibri"/>
                  </a:rPr>
                  <a:t>  more </a:t>
                </a:r>
                <a:r>
                  <a:rPr lang="en-US" sz="1600" dirty="0" smtClean="0">
                    <a:latin typeface="Calibri"/>
                    <a:cs typeface="Calibri"/>
                  </a:rPr>
                  <a:t>deformation/unit</a:t>
                </a:r>
                <a:r>
                  <a:rPr lang="en-US" sz="1600" dirty="0">
                    <a:latin typeface="Calibri"/>
                    <a:cs typeface="Calibri"/>
                  </a:rPr>
                  <a:t> stress </a:t>
                </a:r>
                <a14:m>
                  <m:oMath xmlns:m="http://schemas.openxmlformats.org/officeDocument/2006/math">
                    <m:r>
                      <a:rPr lang="en-US" sz="1600" i="1">
                        <a:latin typeface="Cambria Math" panose="02040503050406030204" pitchFamily="18" charset="0"/>
                        <a:ea typeface="Cambria Math" panose="02040503050406030204" pitchFamily="18" charset="0"/>
                        <a:cs typeface="Calibri"/>
                      </a:rPr>
                      <m:t>→</m:t>
                    </m:r>
                  </m:oMath>
                </a14:m>
                <a:r>
                  <a:rPr lang="en-US" sz="1600" dirty="0">
                    <a:latin typeface="Calibri"/>
                    <a:cs typeface="Calibri"/>
                  </a:rPr>
                  <a:t> material more likely to fail in </a:t>
                </a:r>
                <a:r>
                  <a:rPr lang="en-US" sz="1600" dirty="0" smtClean="0">
                    <a:latin typeface="Calibri"/>
                    <a:cs typeface="Calibri"/>
                  </a:rPr>
                  <a:t>strain</a:t>
                </a:r>
                <a:endParaRPr lang="en-US" sz="1600" dirty="0">
                  <a:latin typeface="Calibri"/>
                  <a:cs typeface="Calibri"/>
                </a:endParaRPr>
              </a:p>
              <a:p>
                <a:pPr marL="285750" indent="-285750">
                  <a:buFont typeface="Arial" panose="020B0604020202020204" pitchFamily="34" charset="0"/>
                  <a:buChar char="•"/>
                </a:pPr>
                <a:endParaRPr lang="en-US" sz="200" dirty="0">
                  <a:latin typeface="Calibri"/>
                  <a:cs typeface="Calibri"/>
                </a:endParaRPr>
              </a:p>
              <a:p>
                <a:pPr marL="285750" indent="-285750">
                  <a:buFont typeface="Arial" panose="020B0604020202020204" pitchFamily="34" charset="0"/>
                  <a:buChar char="•"/>
                </a:pPr>
                <a:r>
                  <a:rPr lang="en-US" sz="1600" dirty="0">
                    <a:latin typeface="Calibri"/>
                    <a:cs typeface="Arial"/>
                  </a:rPr>
                  <a:t>Plays strong role in </a:t>
                </a:r>
                <a:r>
                  <a:rPr lang="en-US" sz="1600" b="1" dirty="0">
                    <a:latin typeface="Calibri"/>
                    <a:cs typeface="Arial"/>
                  </a:rPr>
                  <a:t>niche formation</a:t>
                </a:r>
                <a:endParaRPr lang="en-US" sz="1600" b="1" dirty="0">
                  <a:latin typeface="Calibri"/>
                </a:endParaRPr>
              </a:p>
            </p:txBody>
          </p:sp>
        </mc:Choice>
        <mc:Fallback>
          <p:sp>
            <p:nvSpPr>
              <p:cNvPr id="6" name="TextBox 5">
                <a:extLst>
                  <a:ext uri="{FF2B5EF4-FFF2-40B4-BE49-F238E27FC236}">
                    <a16:creationId xmlns:a16="http://schemas.microsoft.com/office/drawing/2014/main" id="{C8087553-D18F-327C-AC6D-31221F561D3C}"/>
                  </a:ext>
                </a:extLst>
              </p:cNvPr>
              <p:cNvSpPr txBox="1">
                <a:spLocks noRot="1" noChangeAspect="1" noMove="1" noResize="1" noEditPoints="1" noAdjustHandles="1" noChangeArrowheads="1" noChangeShapeType="1" noTextEdit="1"/>
              </p:cNvSpPr>
              <p:nvPr/>
            </p:nvSpPr>
            <p:spPr>
              <a:xfrm>
                <a:off x="7605477" y="3778162"/>
                <a:ext cx="4467281" cy="2677656"/>
              </a:xfrm>
              <a:prstGeom prst="rect">
                <a:avLst/>
              </a:prstGeom>
              <a:blipFill>
                <a:blip r:embed="rId4"/>
                <a:stretch>
                  <a:fillRect l="-820" t="-683" b="-2050"/>
                </a:stretch>
              </a:blipFill>
            </p:spPr>
            <p:txBody>
              <a:bodyPr/>
              <a:lstStyle/>
              <a:p>
                <a:r>
                  <a:rPr lang="en-US">
                    <a:noFill/>
                  </a:rPr>
                  <a:t> </a:t>
                </a:r>
              </a:p>
            </p:txBody>
          </p:sp>
        </mc:Fallback>
      </mc:AlternateContent>
      <p:sp>
        <p:nvSpPr>
          <p:cNvPr id="5" name="Title 5">
            <a:extLst>
              <a:ext uri="{FF2B5EF4-FFF2-40B4-BE49-F238E27FC236}">
                <a16:creationId xmlns:a16="http://schemas.microsoft.com/office/drawing/2014/main" id="{A787C783-1648-1C3E-1838-73D0039E9687}"/>
              </a:ext>
            </a:extLst>
          </p:cNvPr>
          <p:cNvSpPr>
            <a:spLocks noGrp="1"/>
          </p:cNvSpPr>
          <p:nvPr>
            <p:ph type="title"/>
          </p:nvPr>
        </p:nvSpPr>
        <p:spPr>
          <a:xfrm>
            <a:off x="240479" y="-208765"/>
            <a:ext cx="10362001" cy="1189972"/>
          </a:xfrm>
        </p:spPr>
        <p:txBody>
          <a:bodyPr/>
          <a:lstStyle/>
          <a:p>
            <a:r>
              <a:rPr lang="en-US" dirty="0">
                <a:ea typeface="ＭＳ Ｐゴシック"/>
              </a:rPr>
              <a:t>2.5D slice thermo-mechanical sensitivity study</a:t>
            </a:r>
          </a:p>
        </p:txBody>
      </p:sp>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69DF76DA-8C62-191C-B448-B39003057820}"/>
                  </a:ext>
                </a:extLst>
              </p:cNvPr>
              <p:cNvSpPr txBox="1"/>
              <p:nvPr/>
            </p:nvSpPr>
            <p:spPr>
              <a:xfrm>
                <a:off x="7426676" y="829121"/>
                <a:ext cx="4458455" cy="1323439"/>
              </a:xfrm>
              <a:prstGeom prst="rect">
                <a:avLst/>
              </a:prstGeom>
              <a:solidFill>
                <a:schemeClr val="accent4">
                  <a:lumMod val="20000"/>
                  <a:lumOff val="80000"/>
                </a:schemeClr>
              </a:solidFill>
            </p:spPr>
            <p:txBody>
              <a:bodyPr wrap="square">
                <a:spAutoFit/>
              </a:bodyPr>
              <a:lstStyle/>
              <a:p>
                <a:pPr algn="ctr"/>
                <a14:m>
                  <m:oMath xmlns:m="http://schemas.openxmlformats.org/officeDocument/2006/math">
                    <m:r>
                      <a:rPr lang="en-US" sz="2000" i="1" dirty="0">
                        <a:latin typeface="Cambria Math" panose="02040503050406030204" pitchFamily="18" charset="0"/>
                        <a:cs typeface="Calibri" panose="020F0502020204030204" pitchFamily="34" charset="0"/>
                      </a:rPr>
                      <m:t>𝐸</m:t>
                    </m:r>
                  </m:oMath>
                </a14:m>
                <a:r>
                  <a:rPr lang="en-US" sz="2000" dirty="0">
                    <a:latin typeface="Calibri" panose="020F0502020204030204" pitchFamily="34" charset="0"/>
                    <a:cs typeface="Calibri" panose="020F0502020204030204" pitchFamily="34" charset="0"/>
                  </a:rPr>
                  <a:t> weakening factor and redidual </a:t>
                </a:r>
                <a14:m>
                  <m:oMath xmlns:m="http://schemas.openxmlformats.org/officeDocument/2006/math">
                    <m:r>
                      <a:rPr lang="en-US" sz="2000" i="1" dirty="0">
                        <a:latin typeface="Cambria Math" panose="02040503050406030204" pitchFamily="18" charset="0"/>
                        <a:cs typeface="Calibri" panose="020F0502020204030204" pitchFamily="34" charset="0"/>
                      </a:rPr>
                      <m:t>𝐸</m:t>
                    </m:r>
                  </m:oMath>
                </a14:m>
                <a:r>
                  <a:rPr lang="en-US" sz="2000" dirty="0">
                    <a:latin typeface="Calibri" panose="020F0502020204030204" pitchFamily="34" charset="0"/>
                    <a:cs typeface="Calibri" panose="020F0502020204030204" pitchFamily="34" charset="0"/>
                  </a:rPr>
                  <a:t> </a:t>
                </a:r>
                <a:r>
                  <a:rPr lang="en-US" sz="2000" dirty="0" smtClean="0">
                    <a:latin typeface="Calibri" panose="020F0502020204030204" pitchFamily="34" charset="0"/>
                    <a:cs typeface="Calibri" panose="020F0502020204030204" pitchFamily="34" charset="0"/>
                  </a:rPr>
                  <a:t>parameters </a:t>
                </a:r>
                <a:r>
                  <a:rPr lang="en-US" sz="2000" b="1" i="1" dirty="0" smtClean="0">
                    <a:latin typeface="Calibri" panose="020F0502020204030204" pitchFamily="34" charset="0"/>
                    <a:cs typeface="Calibri" panose="020F0502020204030204" pitchFamily="34" charset="0"/>
                  </a:rPr>
                  <a:t>hand-calibrated</a:t>
                </a:r>
                <a:r>
                  <a:rPr lang="en-US" sz="2000" dirty="0" smtClean="0">
                    <a:latin typeface="Calibri" panose="020F0502020204030204" pitchFamily="34" charset="0"/>
                    <a:cs typeface="Calibri" panose="020F0502020204030204" pitchFamily="34" charset="0"/>
                  </a:rPr>
                  <a:t> through sensitivity studies </a:t>
                </a:r>
                <a:r>
                  <a:rPr lang="en-US" sz="2000" dirty="0" err="1" smtClean="0">
                    <a:latin typeface="Calibri" panose="020F0502020204030204" pitchFamily="34" charset="0"/>
                    <a:cs typeface="Calibri" panose="020F0502020204030204" pitchFamily="34" charset="0"/>
                  </a:rPr>
                  <a:t>s.t</a:t>
                </a:r>
                <a:r>
                  <a:rPr lang="en-US" sz="2000" dirty="0" err="1">
                    <a:latin typeface="Calibri" panose="020F0502020204030204" pitchFamily="34" charset="0"/>
                    <a:cs typeface="Calibri" panose="020F0502020204030204" pitchFamily="34" charset="0"/>
                  </a:rPr>
                  <a:t>.</a:t>
                </a:r>
                <a:r>
                  <a:rPr lang="en-US" sz="2000" dirty="0">
                    <a:latin typeface="Calibri" panose="020F0502020204030204" pitchFamily="34" charset="0"/>
                    <a:cs typeface="Calibri" panose="020F0502020204030204" pitchFamily="34" charset="0"/>
                  </a:rPr>
                  <a:t> </a:t>
                </a:r>
                <a:r>
                  <a:rPr lang="en-US" sz="2000" b="1" i="1" dirty="0">
                    <a:latin typeface="Calibri" panose="020F0502020204030204" pitchFamily="34" charset="0"/>
                    <a:cs typeface="Calibri" panose="020F0502020204030204" pitchFamily="34" charset="0"/>
                  </a:rPr>
                  <a:t>niche growth</a:t>
                </a:r>
                <a:r>
                  <a:rPr lang="en-US" sz="2000" dirty="0">
                    <a:latin typeface="Calibri" panose="020F0502020204030204" pitchFamily="34" charset="0"/>
                    <a:cs typeface="Calibri" panose="020F0502020204030204" pitchFamily="34" charset="0"/>
                  </a:rPr>
                  <a:t> and </a:t>
                </a:r>
                <a:r>
                  <a:rPr lang="en-US" sz="2000" b="1" i="1" dirty="0">
                    <a:latin typeface="Calibri" panose="020F0502020204030204" pitchFamily="34" charset="0"/>
                    <a:cs typeface="Calibri" panose="020F0502020204030204" pitchFamily="34" charset="0"/>
                  </a:rPr>
                  <a:t>day/time of collapse </a:t>
                </a:r>
                <a:r>
                  <a:rPr lang="en-US" sz="2000" dirty="0">
                    <a:latin typeface="Calibri" panose="020F0502020204030204" pitchFamily="34" charset="0"/>
                    <a:cs typeface="Calibri" panose="020F0502020204030204" pitchFamily="34" charset="0"/>
                  </a:rPr>
                  <a:t>match </a:t>
                </a:r>
                <a:r>
                  <a:rPr lang="en-US" sz="2000" b="1" i="1" dirty="0" smtClean="0">
                    <a:latin typeface="Calibri" panose="020F0502020204030204" pitchFamily="34" charset="0"/>
                    <a:cs typeface="Calibri" panose="020F0502020204030204" pitchFamily="34" charset="0"/>
                  </a:rPr>
                  <a:t>observations</a:t>
                </a:r>
                <a:endParaRPr lang="en-US" sz="2000" b="1" i="1" dirty="0">
                  <a:latin typeface="Calibri" panose="020F0502020204030204" pitchFamily="34" charset="0"/>
                  <a:cs typeface="Calibri" panose="020F0502020204030204" pitchFamily="34" charset="0"/>
                </a:endParaRPr>
              </a:p>
            </p:txBody>
          </p:sp>
        </mc:Choice>
        <mc:Fallback>
          <p:sp>
            <p:nvSpPr>
              <p:cNvPr id="2" name="TextBox 1">
                <a:extLst>
                  <a:ext uri="{FF2B5EF4-FFF2-40B4-BE49-F238E27FC236}">
                    <a16:creationId xmlns:a16="http://schemas.microsoft.com/office/drawing/2014/main" id="{69DF76DA-8C62-191C-B448-B39003057820}"/>
                  </a:ext>
                </a:extLst>
              </p:cNvPr>
              <p:cNvSpPr txBox="1">
                <a:spLocks noRot="1" noChangeAspect="1" noMove="1" noResize="1" noEditPoints="1" noAdjustHandles="1" noChangeArrowheads="1" noChangeShapeType="1" noTextEdit="1"/>
              </p:cNvSpPr>
              <p:nvPr/>
            </p:nvSpPr>
            <p:spPr>
              <a:xfrm>
                <a:off x="7426676" y="829121"/>
                <a:ext cx="4458455" cy="1323439"/>
              </a:xfrm>
              <a:prstGeom prst="rect">
                <a:avLst/>
              </a:prstGeom>
              <a:blipFill>
                <a:blip r:embed="rId5"/>
                <a:stretch>
                  <a:fillRect l="-1366" t="-2304" r="-1366" b="-7373"/>
                </a:stretch>
              </a:blipFill>
            </p:spPr>
            <p:txBody>
              <a:bodyPr/>
              <a:lstStyle/>
              <a:p>
                <a:r>
                  <a:rPr lang="en-US">
                    <a:noFill/>
                  </a:rPr>
                  <a:t> </a:t>
                </a:r>
              </a:p>
            </p:txBody>
          </p:sp>
        </mc:Fallback>
      </mc:AlternateContent>
      <p:pic>
        <p:nvPicPr>
          <p:cNvPr id="10" name="Graphic 17">
            <a:extLst>
              <a:ext uri="{FF2B5EF4-FFF2-40B4-BE49-F238E27FC236}">
                <a16:creationId xmlns:a16="http://schemas.microsoft.com/office/drawing/2014/main" id="{39A6FAD4-3BD9-AAB2-E852-336FCE336CF3}"/>
              </a:ext>
            </a:extLst>
          </p:cNvPr>
          <p:cNvPicPr>
            <a:picLocks noChangeAspect="1"/>
          </p:cNvPicPr>
          <p:nvPr/>
        </p:nvPicPr>
        <p:blipFill>
          <a:blip r:embed="rId6">
            <a:extLst>
              <a:ext uri="{96DAC541-7B7A-43D3-8B79-37D633B846F1}">
                <asvg:svgBlip xmlns="" xmlns:asvg="http://schemas.microsoft.com/office/drawing/2016/SVG/main" xmlns:lc="http://schemas.openxmlformats.org/drawingml/2006/lockedCanvas" r:embed="rId7"/>
              </a:ext>
            </a:extLst>
          </a:blip>
          <a:stretch>
            <a:fillRect/>
          </a:stretch>
        </p:blipFill>
        <p:spPr>
          <a:xfrm>
            <a:off x="-141446" y="486706"/>
            <a:ext cx="8090568" cy="6424863"/>
          </a:xfrm>
          <a:prstGeom prst="rect">
            <a:avLst/>
          </a:prstGeom>
        </p:spPr>
      </p:pic>
      <p:sp>
        <p:nvSpPr>
          <p:cNvPr id="14" name="Rectangle 13">
            <a:extLst>
              <a:ext uri="{FF2B5EF4-FFF2-40B4-BE49-F238E27FC236}">
                <a16:creationId xmlns:a16="http://schemas.microsoft.com/office/drawing/2014/main" id="{17AE160F-DF16-D629-D3E4-0CB85554F3D0}"/>
              </a:ext>
            </a:extLst>
          </p:cNvPr>
          <p:cNvSpPr/>
          <p:nvPr/>
        </p:nvSpPr>
        <p:spPr>
          <a:xfrm>
            <a:off x="3891695" y="2866180"/>
            <a:ext cx="3438844" cy="1674539"/>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5" name="TextBox 27">
            <a:extLst>
              <a:ext uri="{FF2B5EF4-FFF2-40B4-BE49-F238E27FC236}">
                <a16:creationId xmlns:a16="http://schemas.microsoft.com/office/drawing/2014/main" id="{BEA0B6F8-C69D-5FF1-549E-3A263E0D250C}"/>
              </a:ext>
            </a:extLst>
          </p:cNvPr>
          <p:cNvSpPr txBox="1"/>
          <p:nvPr/>
        </p:nvSpPr>
        <p:spPr>
          <a:xfrm>
            <a:off x="1225584" y="1510128"/>
            <a:ext cx="1531620"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i="1" dirty="0">
                <a:solidFill>
                  <a:schemeClr val="accent1"/>
                </a:solidFill>
                <a:latin typeface="Calibri" panose="020F0502020204030204" pitchFamily="34" charset="0"/>
                <a:ea typeface="Calibri" panose="020F0502020204030204" pitchFamily="34" charset="0"/>
                <a:cs typeface="Calibri" panose="020F0502020204030204" pitchFamily="34" charset="0"/>
              </a:rPr>
              <a:t>Too slow</a:t>
            </a:r>
          </a:p>
        </p:txBody>
      </p:sp>
      <p:sp>
        <p:nvSpPr>
          <p:cNvPr id="16" name="TextBox 28">
            <a:extLst>
              <a:ext uri="{FF2B5EF4-FFF2-40B4-BE49-F238E27FC236}">
                <a16:creationId xmlns:a16="http://schemas.microsoft.com/office/drawing/2014/main" id="{38F12D07-4B74-4B5E-1B8A-AE2EF2BB5C79}"/>
              </a:ext>
            </a:extLst>
          </p:cNvPr>
          <p:cNvSpPr txBox="1"/>
          <p:nvPr/>
        </p:nvSpPr>
        <p:spPr>
          <a:xfrm>
            <a:off x="4349490" y="4721831"/>
            <a:ext cx="813816"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i="1" dirty="0">
                <a:solidFill>
                  <a:schemeClr val="accent1"/>
                </a:solidFill>
                <a:latin typeface="Calibri" panose="020F0502020204030204" pitchFamily="34" charset="0"/>
                <a:ea typeface="Calibri" panose="020F0502020204030204" pitchFamily="34" charset="0"/>
                <a:cs typeface="Calibri" panose="020F0502020204030204" pitchFamily="34" charset="0"/>
              </a:rPr>
              <a:t>Too fast</a:t>
            </a:r>
          </a:p>
        </p:txBody>
      </p:sp>
      <p:sp>
        <p:nvSpPr>
          <p:cNvPr id="18" name="TextBox 37">
            <a:extLst>
              <a:ext uri="{FF2B5EF4-FFF2-40B4-BE49-F238E27FC236}">
                <a16:creationId xmlns:a16="http://schemas.microsoft.com/office/drawing/2014/main" id="{A1DA31D2-5A66-96BC-1F84-F70F0DD47447}"/>
              </a:ext>
            </a:extLst>
          </p:cNvPr>
          <p:cNvSpPr txBox="1"/>
          <p:nvPr/>
        </p:nvSpPr>
        <p:spPr>
          <a:xfrm>
            <a:off x="5748855" y="4827500"/>
            <a:ext cx="1576855"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solidFill>
                  <a:srgbClr val="FF0000"/>
                </a:solidFill>
                <a:latin typeface="Calibri" panose="020F0502020204030204" pitchFamily="34" charset="0"/>
                <a:ea typeface="Calibri" panose="020F0502020204030204" pitchFamily="34" charset="0"/>
                <a:cs typeface="Calibri" panose="020F0502020204030204" pitchFamily="34" charset="0"/>
              </a:rPr>
              <a:t>Good fit in this range</a:t>
            </a:r>
          </a:p>
        </p:txBody>
      </p:sp>
      <p:cxnSp>
        <p:nvCxnSpPr>
          <p:cNvPr id="19" name="Straight Arrow Connector 18"/>
          <p:cNvCxnSpPr/>
          <p:nvPr/>
        </p:nvCxnSpPr>
        <p:spPr>
          <a:xfrm flipH="1" flipV="1">
            <a:off x="5538951" y="4551230"/>
            <a:ext cx="346841" cy="31961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230135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diagram&#10;&#10;Description automatically generated">
            <a:extLst>
              <a:ext uri="{FF2B5EF4-FFF2-40B4-BE49-F238E27FC236}">
                <a16:creationId xmlns:a16="http://schemas.microsoft.com/office/drawing/2014/main" id="{13515E7B-F67B-4555-8579-05763E33D817}"/>
              </a:ext>
            </a:extLst>
          </p:cNvPr>
          <p:cNvPicPr>
            <a:picLocks noChangeAspect="1"/>
          </p:cNvPicPr>
          <p:nvPr/>
        </p:nvPicPr>
        <p:blipFill>
          <a:blip r:embed="rId3"/>
          <a:stretch>
            <a:fillRect/>
          </a:stretch>
        </p:blipFill>
        <p:spPr>
          <a:xfrm>
            <a:off x="7916125" y="977721"/>
            <a:ext cx="4176612" cy="4805964"/>
          </a:xfrm>
          <a:prstGeom prst="rect">
            <a:avLst/>
          </a:prstGeom>
        </p:spPr>
      </p:pic>
      <p:pic>
        <p:nvPicPr>
          <p:cNvPr id="9" name="Picture 8">
            <a:extLst>
              <a:ext uri="{FF2B5EF4-FFF2-40B4-BE49-F238E27FC236}">
                <a16:creationId xmlns:a16="http://schemas.microsoft.com/office/drawing/2014/main" id="{FB127734-367E-0F2D-1A25-DC359B55930E}"/>
              </a:ext>
            </a:extLst>
          </p:cNvPr>
          <p:cNvPicPr>
            <a:picLocks noChangeAspect="1"/>
          </p:cNvPicPr>
          <p:nvPr/>
        </p:nvPicPr>
        <p:blipFill rotWithShape="1">
          <a:blip r:embed="rId4"/>
          <a:srcRect l="8097" t="8230" r="6077" b="1996"/>
          <a:stretch/>
        </p:blipFill>
        <p:spPr>
          <a:xfrm>
            <a:off x="226829" y="3402411"/>
            <a:ext cx="7476101" cy="2821170"/>
          </a:xfrm>
          <a:prstGeom prst="rect">
            <a:avLst/>
          </a:prstGeom>
        </p:spPr>
      </p:pic>
      <p:sp>
        <p:nvSpPr>
          <p:cNvPr id="18" name="TextBox 17">
            <a:extLst>
              <a:ext uri="{FF2B5EF4-FFF2-40B4-BE49-F238E27FC236}">
                <a16:creationId xmlns:a16="http://schemas.microsoft.com/office/drawing/2014/main" id="{47BC75DB-64BD-EF95-A8B0-668218B734D3}"/>
              </a:ext>
            </a:extLst>
          </p:cNvPr>
          <p:cNvSpPr txBox="1"/>
          <p:nvPr/>
        </p:nvSpPr>
        <p:spPr>
          <a:xfrm rot="18899178">
            <a:off x="209060" y="6104937"/>
            <a:ext cx="662361" cy="261610"/>
          </a:xfrm>
          <a:prstGeom prst="rect">
            <a:avLst/>
          </a:prstGeom>
          <a:noFill/>
        </p:spPr>
        <p:txBody>
          <a:bodyPr wrap="none" rtlCol="0">
            <a:spAutoFit/>
          </a:bodyPr>
          <a:lstStyle/>
          <a:p>
            <a:r>
              <a:rPr lang="en-US" sz="1100" dirty="0">
                <a:solidFill>
                  <a:srgbClr val="7030A0"/>
                </a:solidFill>
              </a:rPr>
              <a:t>July 1st</a:t>
            </a:r>
          </a:p>
        </p:txBody>
      </p:sp>
      <p:sp>
        <p:nvSpPr>
          <p:cNvPr id="20" name="TextBox 19">
            <a:extLst>
              <a:ext uri="{FF2B5EF4-FFF2-40B4-BE49-F238E27FC236}">
                <a16:creationId xmlns:a16="http://schemas.microsoft.com/office/drawing/2014/main" id="{E1BB1938-0B5F-2CC4-550F-6F0B96CED0DB}"/>
              </a:ext>
            </a:extLst>
          </p:cNvPr>
          <p:cNvSpPr txBox="1"/>
          <p:nvPr/>
        </p:nvSpPr>
        <p:spPr>
          <a:xfrm rot="18899178">
            <a:off x="3472559" y="6104575"/>
            <a:ext cx="662361" cy="261610"/>
          </a:xfrm>
          <a:prstGeom prst="rect">
            <a:avLst/>
          </a:prstGeom>
          <a:noFill/>
        </p:spPr>
        <p:txBody>
          <a:bodyPr wrap="none" rtlCol="0">
            <a:spAutoFit/>
          </a:bodyPr>
          <a:lstStyle/>
          <a:p>
            <a:r>
              <a:rPr lang="en-US" sz="1100" dirty="0">
                <a:solidFill>
                  <a:srgbClr val="7030A0"/>
                </a:solidFill>
              </a:rPr>
              <a:t>Aug 1st</a:t>
            </a:r>
          </a:p>
        </p:txBody>
      </p:sp>
      <p:sp>
        <p:nvSpPr>
          <p:cNvPr id="22" name="TextBox 21">
            <a:extLst>
              <a:ext uri="{FF2B5EF4-FFF2-40B4-BE49-F238E27FC236}">
                <a16:creationId xmlns:a16="http://schemas.microsoft.com/office/drawing/2014/main" id="{34063C55-F0B3-7E12-5D44-C4601C614CEB}"/>
              </a:ext>
            </a:extLst>
          </p:cNvPr>
          <p:cNvSpPr txBox="1"/>
          <p:nvPr/>
        </p:nvSpPr>
        <p:spPr>
          <a:xfrm rot="18899178">
            <a:off x="6640693" y="6104937"/>
            <a:ext cx="662361" cy="261610"/>
          </a:xfrm>
          <a:prstGeom prst="rect">
            <a:avLst/>
          </a:prstGeom>
          <a:noFill/>
        </p:spPr>
        <p:txBody>
          <a:bodyPr wrap="none" rtlCol="0">
            <a:spAutoFit/>
          </a:bodyPr>
          <a:lstStyle/>
          <a:p>
            <a:r>
              <a:rPr lang="en-US" sz="1100" dirty="0">
                <a:solidFill>
                  <a:srgbClr val="7030A0"/>
                </a:solidFill>
              </a:rPr>
              <a:t>Sep 1st</a:t>
            </a:r>
          </a:p>
        </p:txBody>
      </p:sp>
      <p:pic>
        <p:nvPicPr>
          <p:cNvPr id="4" name="Picture 3">
            <a:extLst>
              <a:ext uri="{FF2B5EF4-FFF2-40B4-BE49-F238E27FC236}">
                <a16:creationId xmlns:a16="http://schemas.microsoft.com/office/drawing/2014/main" id="{3405CC7A-781B-11E8-E8EC-D7A5B917DC71}"/>
              </a:ext>
            </a:extLst>
          </p:cNvPr>
          <p:cNvPicPr>
            <a:picLocks noChangeAspect="1"/>
          </p:cNvPicPr>
          <p:nvPr/>
        </p:nvPicPr>
        <p:blipFill>
          <a:blip r:embed="rId5"/>
          <a:stretch>
            <a:fillRect/>
          </a:stretch>
        </p:blipFill>
        <p:spPr>
          <a:xfrm>
            <a:off x="213601" y="2365249"/>
            <a:ext cx="1544655" cy="914400"/>
          </a:xfrm>
          <a:prstGeom prst="rect">
            <a:avLst/>
          </a:prstGeom>
        </p:spPr>
      </p:pic>
      <p:pic>
        <p:nvPicPr>
          <p:cNvPr id="6" name="Picture 5">
            <a:extLst>
              <a:ext uri="{FF2B5EF4-FFF2-40B4-BE49-F238E27FC236}">
                <a16:creationId xmlns:a16="http://schemas.microsoft.com/office/drawing/2014/main" id="{74907B14-1104-9478-58F7-3A25955D0EEE}"/>
              </a:ext>
            </a:extLst>
          </p:cNvPr>
          <p:cNvPicPr>
            <a:picLocks noChangeAspect="1"/>
          </p:cNvPicPr>
          <p:nvPr/>
        </p:nvPicPr>
        <p:blipFill>
          <a:blip r:embed="rId6"/>
          <a:stretch>
            <a:fillRect/>
          </a:stretch>
        </p:blipFill>
        <p:spPr>
          <a:xfrm>
            <a:off x="1102838" y="1356648"/>
            <a:ext cx="1555335" cy="914400"/>
          </a:xfrm>
          <a:prstGeom prst="rect">
            <a:avLst/>
          </a:prstGeom>
        </p:spPr>
      </p:pic>
      <p:pic>
        <p:nvPicPr>
          <p:cNvPr id="8" name="Picture 7">
            <a:extLst>
              <a:ext uri="{FF2B5EF4-FFF2-40B4-BE49-F238E27FC236}">
                <a16:creationId xmlns:a16="http://schemas.microsoft.com/office/drawing/2014/main" id="{B939C6D1-CC39-D68E-ED80-2C8B7C464222}"/>
              </a:ext>
            </a:extLst>
          </p:cNvPr>
          <p:cNvPicPr>
            <a:picLocks noChangeAspect="1"/>
          </p:cNvPicPr>
          <p:nvPr/>
        </p:nvPicPr>
        <p:blipFill>
          <a:blip r:embed="rId7"/>
          <a:stretch>
            <a:fillRect/>
          </a:stretch>
        </p:blipFill>
        <p:spPr>
          <a:xfrm>
            <a:off x="2949927" y="1713746"/>
            <a:ext cx="1489897" cy="914400"/>
          </a:xfrm>
          <a:prstGeom prst="rect">
            <a:avLst/>
          </a:prstGeom>
        </p:spPr>
      </p:pic>
      <p:pic>
        <p:nvPicPr>
          <p:cNvPr id="15" name="Picture 14">
            <a:extLst>
              <a:ext uri="{FF2B5EF4-FFF2-40B4-BE49-F238E27FC236}">
                <a16:creationId xmlns:a16="http://schemas.microsoft.com/office/drawing/2014/main" id="{74B7C046-809E-73AF-E517-8350BEF87F37}"/>
              </a:ext>
            </a:extLst>
          </p:cNvPr>
          <p:cNvPicPr>
            <a:picLocks noChangeAspect="1"/>
          </p:cNvPicPr>
          <p:nvPr/>
        </p:nvPicPr>
        <p:blipFill>
          <a:blip r:embed="rId8"/>
          <a:stretch>
            <a:fillRect/>
          </a:stretch>
        </p:blipFill>
        <p:spPr>
          <a:xfrm>
            <a:off x="4705631" y="1951065"/>
            <a:ext cx="1498423" cy="914400"/>
          </a:xfrm>
          <a:prstGeom prst="rect">
            <a:avLst/>
          </a:prstGeom>
        </p:spPr>
      </p:pic>
      <p:pic>
        <p:nvPicPr>
          <p:cNvPr id="25" name="Picture 24">
            <a:extLst>
              <a:ext uri="{FF2B5EF4-FFF2-40B4-BE49-F238E27FC236}">
                <a16:creationId xmlns:a16="http://schemas.microsoft.com/office/drawing/2014/main" id="{E79B002B-7BC5-DA9A-C079-A11282A0FBDF}"/>
              </a:ext>
            </a:extLst>
          </p:cNvPr>
          <p:cNvPicPr>
            <a:picLocks noChangeAspect="1"/>
          </p:cNvPicPr>
          <p:nvPr/>
        </p:nvPicPr>
        <p:blipFill>
          <a:blip r:embed="rId9"/>
          <a:stretch>
            <a:fillRect/>
          </a:stretch>
        </p:blipFill>
        <p:spPr>
          <a:xfrm>
            <a:off x="6318842" y="1130214"/>
            <a:ext cx="1490685" cy="914400"/>
          </a:xfrm>
          <a:prstGeom prst="rect">
            <a:avLst/>
          </a:prstGeom>
        </p:spPr>
      </p:pic>
      <p:cxnSp>
        <p:nvCxnSpPr>
          <p:cNvPr id="27" name="Straight Connector 26">
            <a:extLst>
              <a:ext uri="{FF2B5EF4-FFF2-40B4-BE49-F238E27FC236}">
                <a16:creationId xmlns:a16="http://schemas.microsoft.com/office/drawing/2014/main" id="{0494140C-5546-0F46-C3BB-988FCC3D1616}"/>
              </a:ext>
            </a:extLst>
          </p:cNvPr>
          <p:cNvCxnSpPr>
            <a:cxnSpLocks/>
          </p:cNvCxnSpPr>
          <p:nvPr/>
        </p:nvCxnSpPr>
        <p:spPr>
          <a:xfrm>
            <a:off x="985928" y="2850801"/>
            <a:ext cx="1225644" cy="673954"/>
          </a:xfrm>
          <a:prstGeom prst="line">
            <a:avLst/>
          </a:prstGeom>
          <a:ln>
            <a:solidFill>
              <a:schemeClr val="tx1">
                <a:lumMod val="50000"/>
                <a:lumOff val="50000"/>
              </a:schemeClr>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488AC13F-C35A-EF3D-5B40-8A008B692ECC}"/>
              </a:ext>
            </a:extLst>
          </p:cNvPr>
          <p:cNvCxnSpPr>
            <a:cxnSpLocks/>
          </p:cNvCxnSpPr>
          <p:nvPr/>
        </p:nvCxnSpPr>
        <p:spPr>
          <a:xfrm>
            <a:off x="1950181" y="1890581"/>
            <a:ext cx="1763392" cy="1634174"/>
          </a:xfrm>
          <a:prstGeom prst="line">
            <a:avLst/>
          </a:prstGeom>
          <a:ln>
            <a:solidFill>
              <a:schemeClr val="tx1">
                <a:lumMod val="50000"/>
                <a:lumOff val="50000"/>
              </a:schemeClr>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C29372EA-7494-4197-C121-FCDE71D3BB63}"/>
              </a:ext>
            </a:extLst>
          </p:cNvPr>
          <p:cNvCxnSpPr>
            <a:cxnSpLocks/>
          </p:cNvCxnSpPr>
          <p:nvPr/>
        </p:nvCxnSpPr>
        <p:spPr>
          <a:xfrm>
            <a:off x="3764781" y="2211319"/>
            <a:ext cx="1570650" cy="1313436"/>
          </a:xfrm>
          <a:prstGeom prst="line">
            <a:avLst/>
          </a:prstGeom>
          <a:ln>
            <a:solidFill>
              <a:schemeClr val="tx1">
                <a:lumMod val="50000"/>
                <a:lumOff val="50000"/>
              </a:schemeClr>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1E31A2D7-5C0A-B953-FC50-7E9554CE0871}"/>
              </a:ext>
            </a:extLst>
          </p:cNvPr>
          <p:cNvCxnSpPr>
            <a:cxnSpLocks/>
          </p:cNvCxnSpPr>
          <p:nvPr/>
        </p:nvCxnSpPr>
        <p:spPr>
          <a:xfrm>
            <a:off x="5489862" y="2460690"/>
            <a:ext cx="1351480" cy="1064065"/>
          </a:xfrm>
          <a:prstGeom prst="line">
            <a:avLst/>
          </a:prstGeom>
          <a:ln>
            <a:solidFill>
              <a:schemeClr val="tx1">
                <a:lumMod val="50000"/>
                <a:lumOff val="50000"/>
              </a:schemeClr>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BA61A434-29CF-36F6-A825-E6FEB0FF5B44}"/>
              </a:ext>
            </a:extLst>
          </p:cNvPr>
          <p:cNvCxnSpPr>
            <a:cxnSpLocks/>
          </p:cNvCxnSpPr>
          <p:nvPr/>
        </p:nvCxnSpPr>
        <p:spPr>
          <a:xfrm flipH="1">
            <a:off x="6983296" y="1578745"/>
            <a:ext cx="89594" cy="1954652"/>
          </a:xfrm>
          <a:prstGeom prst="line">
            <a:avLst/>
          </a:prstGeom>
          <a:ln>
            <a:solidFill>
              <a:schemeClr val="tx1">
                <a:lumMod val="50000"/>
                <a:lumOff val="50000"/>
              </a:schemeClr>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68CDE4D7-A03D-E731-FE36-2BC3C647D6C3}"/>
              </a:ext>
            </a:extLst>
          </p:cNvPr>
          <p:cNvCxnSpPr/>
          <p:nvPr/>
        </p:nvCxnSpPr>
        <p:spPr>
          <a:xfrm flipH="1">
            <a:off x="3905693" y="4047454"/>
            <a:ext cx="396949" cy="22682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164A4435-B30E-5FB7-6497-B985C40CBE97}"/>
              </a:ext>
            </a:extLst>
          </p:cNvPr>
          <p:cNvSpPr txBox="1"/>
          <p:nvPr/>
        </p:nvSpPr>
        <p:spPr>
          <a:xfrm>
            <a:off x="3905693" y="3805337"/>
            <a:ext cx="2116285" cy="261610"/>
          </a:xfrm>
          <a:prstGeom prst="rect">
            <a:avLst/>
          </a:prstGeom>
          <a:noFill/>
        </p:spPr>
        <p:txBody>
          <a:bodyPr wrap="none" rtlCol="0">
            <a:spAutoFit/>
          </a:bodyPr>
          <a:lstStyle/>
          <a:p>
            <a:r>
              <a:rPr lang="en-US" sz="1050" dirty="0"/>
              <a:t>Ground Temperature (@ 2 cm)</a:t>
            </a:r>
          </a:p>
        </p:txBody>
      </p:sp>
      <p:cxnSp>
        <p:nvCxnSpPr>
          <p:cNvPr id="13" name="Straight Arrow Connector 12">
            <a:extLst>
              <a:ext uri="{FF2B5EF4-FFF2-40B4-BE49-F238E27FC236}">
                <a16:creationId xmlns:a16="http://schemas.microsoft.com/office/drawing/2014/main" id="{4E5E1EBB-F5E5-64C8-81C5-CFDCBCA0073D}"/>
              </a:ext>
            </a:extLst>
          </p:cNvPr>
          <p:cNvCxnSpPr>
            <a:cxnSpLocks/>
          </p:cNvCxnSpPr>
          <p:nvPr/>
        </p:nvCxnSpPr>
        <p:spPr>
          <a:xfrm>
            <a:off x="4963835" y="5362347"/>
            <a:ext cx="331179" cy="11290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BE70378C-055F-B44D-8258-4A4A4D78B445}"/>
              </a:ext>
            </a:extLst>
          </p:cNvPr>
          <p:cNvSpPr txBox="1"/>
          <p:nvPr/>
        </p:nvSpPr>
        <p:spPr>
          <a:xfrm>
            <a:off x="4209259" y="5108431"/>
            <a:ext cx="971741" cy="253916"/>
          </a:xfrm>
          <a:prstGeom prst="rect">
            <a:avLst/>
          </a:prstGeom>
          <a:noFill/>
        </p:spPr>
        <p:txBody>
          <a:bodyPr wrap="none" rtlCol="0">
            <a:spAutoFit/>
          </a:bodyPr>
          <a:lstStyle/>
          <a:p>
            <a:r>
              <a:rPr lang="en-US" sz="1050" dirty="0"/>
              <a:t>Water Height</a:t>
            </a:r>
          </a:p>
        </p:txBody>
      </p:sp>
      <p:sp>
        <p:nvSpPr>
          <p:cNvPr id="23" name="TextBox 22">
            <a:extLst>
              <a:ext uri="{FF2B5EF4-FFF2-40B4-BE49-F238E27FC236}">
                <a16:creationId xmlns:a16="http://schemas.microsoft.com/office/drawing/2014/main" id="{C8F002A7-730C-86F9-67DC-1545CEBE3985}"/>
              </a:ext>
            </a:extLst>
          </p:cNvPr>
          <p:cNvSpPr txBox="1"/>
          <p:nvPr/>
        </p:nvSpPr>
        <p:spPr>
          <a:xfrm>
            <a:off x="4343059" y="3986948"/>
            <a:ext cx="1600118" cy="253916"/>
          </a:xfrm>
          <a:prstGeom prst="rect">
            <a:avLst/>
          </a:prstGeom>
          <a:noFill/>
        </p:spPr>
        <p:txBody>
          <a:bodyPr wrap="none" rtlCol="0">
            <a:spAutoFit/>
          </a:bodyPr>
          <a:lstStyle/>
          <a:p>
            <a:r>
              <a:rPr lang="en-US" sz="1050" dirty="0"/>
              <a:t>(USGS Ground Station)</a:t>
            </a:r>
          </a:p>
        </p:txBody>
      </p:sp>
      <p:cxnSp>
        <p:nvCxnSpPr>
          <p:cNvPr id="38" name="Straight Connector 37">
            <a:extLst>
              <a:ext uri="{FF2B5EF4-FFF2-40B4-BE49-F238E27FC236}">
                <a16:creationId xmlns:a16="http://schemas.microsoft.com/office/drawing/2014/main" id="{7D09383B-5C3A-F150-49C6-F17B266ACB1B}"/>
              </a:ext>
            </a:extLst>
          </p:cNvPr>
          <p:cNvCxnSpPr/>
          <p:nvPr/>
        </p:nvCxnSpPr>
        <p:spPr>
          <a:xfrm flipV="1">
            <a:off x="2211572" y="3533397"/>
            <a:ext cx="0" cy="2403990"/>
          </a:xfrm>
          <a:prstGeom prst="line">
            <a:avLst/>
          </a:prstGeom>
          <a:ln>
            <a:solidFill>
              <a:schemeClr val="tx1">
                <a:lumMod val="50000"/>
                <a:lumOff val="50000"/>
              </a:schemeClr>
            </a:solidFill>
            <a:prstDash val="lgDash"/>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66F568EA-E2CC-9470-D466-72FD99BB3120}"/>
              </a:ext>
            </a:extLst>
          </p:cNvPr>
          <p:cNvCxnSpPr/>
          <p:nvPr/>
        </p:nvCxnSpPr>
        <p:spPr>
          <a:xfrm flipV="1">
            <a:off x="3713573" y="3524755"/>
            <a:ext cx="0" cy="2403990"/>
          </a:xfrm>
          <a:prstGeom prst="line">
            <a:avLst/>
          </a:prstGeom>
          <a:ln>
            <a:solidFill>
              <a:schemeClr val="tx1">
                <a:lumMod val="50000"/>
                <a:lumOff val="50000"/>
              </a:schemeClr>
            </a:solidFill>
            <a:prstDash val="lgDash"/>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57D4A7D5-56C2-7498-A4E0-7D9F7DA128A7}"/>
              </a:ext>
            </a:extLst>
          </p:cNvPr>
          <p:cNvCxnSpPr/>
          <p:nvPr/>
        </p:nvCxnSpPr>
        <p:spPr>
          <a:xfrm flipV="1">
            <a:off x="5335431" y="3524755"/>
            <a:ext cx="0" cy="2403990"/>
          </a:xfrm>
          <a:prstGeom prst="line">
            <a:avLst/>
          </a:prstGeom>
          <a:ln>
            <a:solidFill>
              <a:schemeClr val="tx1">
                <a:lumMod val="50000"/>
                <a:lumOff val="50000"/>
              </a:schemeClr>
            </a:solidFill>
            <a:prstDash val="lgDash"/>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CDB7EA8B-5E28-50A0-2FCC-DA6587D7D1E7}"/>
              </a:ext>
            </a:extLst>
          </p:cNvPr>
          <p:cNvCxnSpPr/>
          <p:nvPr/>
        </p:nvCxnSpPr>
        <p:spPr>
          <a:xfrm flipV="1">
            <a:off x="6841342" y="3524755"/>
            <a:ext cx="0" cy="2403990"/>
          </a:xfrm>
          <a:prstGeom prst="line">
            <a:avLst/>
          </a:prstGeom>
          <a:ln>
            <a:solidFill>
              <a:schemeClr val="tx1">
                <a:lumMod val="50000"/>
                <a:lumOff val="50000"/>
              </a:schemeClr>
            </a:solidFill>
            <a:prstDash val="lgDash"/>
          </a:ln>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5841F401-3CB1-C2D8-D8EB-3F371F7CD2AC}"/>
              </a:ext>
            </a:extLst>
          </p:cNvPr>
          <p:cNvCxnSpPr/>
          <p:nvPr/>
        </p:nvCxnSpPr>
        <p:spPr>
          <a:xfrm flipV="1">
            <a:off x="6983296" y="3524755"/>
            <a:ext cx="0" cy="2403990"/>
          </a:xfrm>
          <a:prstGeom prst="line">
            <a:avLst/>
          </a:prstGeom>
          <a:ln>
            <a:solidFill>
              <a:schemeClr val="tx1">
                <a:lumMod val="50000"/>
                <a:lumOff val="50000"/>
              </a:schemeClr>
            </a:solidFill>
            <a:prstDash val="lgDash"/>
          </a:ln>
        </p:spPr>
        <p:style>
          <a:lnRef idx="2">
            <a:schemeClr val="accent1"/>
          </a:lnRef>
          <a:fillRef idx="0">
            <a:schemeClr val="accent1"/>
          </a:fillRef>
          <a:effectRef idx="1">
            <a:schemeClr val="accent1"/>
          </a:effectRef>
          <a:fontRef idx="minor">
            <a:schemeClr val="tx1"/>
          </a:fontRef>
        </p:style>
      </p:cxnSp>
      <p:sp>
        <p:nvSpPr>
          <p:cNvPr id="53" name="TextBox 52">
            <a:extLst>
              <a:ext uri="{FF2B5EF4-FFF2-40B4-BE49-F238E27FC236}">
                <a16:creationId xmlns:a16="http://schemas.microsoft.com/office/drawing/2014/main" id="{80A780F7-2482-E1FF-8DCB-44D531DC0DC2}"/>
              </a:ext>
            </a:extLst>
          </p:cNvPr>
          <p:cNvSpPr txBox="1"/>
          <p:nvPr/>
        </p:nvSpPr>
        <p:spPr>
          <a:xfrm>
            <a:off x="1081558" y="2494990"/>
            <a:ext cx="631904" cy="261610"/>
          </a:xfrm>
          <a:prstGeom prst="rect">
            <a:avLst/>
          </a:prstGeom>
          <a:noFill/>
        </p:spPr>
        <p:txBody>
          <a:bodyPr wrap="none" rtlCol="0">
            <a:spAutoFit/>
          </a:bodyPr>
          <a:lstStyle/>
          <a:p>
            <a:r>
              <a:rPr lang="en-US" sz="1050" dirty="0"/>
              <a:t>July 15</a:t>
            </a:r>
          </a:p>
        </p:txBody>
      </p:sp>
      <p:sp>
        <p:nvSpPr>
          <p:cNvPr id="54" name="TextBox 53">
            <a:extLst>
              <a:ext uri="{FF2B5EF4-FFF2-40B4-BE49-F238E27FC236}">
                <a16:creationId xmlns:a16="http://schemas.microsoft.com/office/drawing/2014/main" id="{7C563FA9-E59C-09B6-16F4-B47C04D829F2}"/>
              </a:ext>
            </a:extLst>
          </p:cNvPr>
          <p:cNvSpPr txBox="1"/>
          <p:nvPr/>
        </p:nvSpPr>
        <p:spPr>
          <a:xfrm>
            <a:off x="1950181" y="1482302"/>
            <a:ext cx="612668" cy="253916"/>
          </a:xfrm>
          <a:prstGeom prst="rect">
            <a:avLst/>
          </a:prstGeom>
          <a:noFill/>
        </p:spPr>
        <p:txBody>
          <a:bodyPr wrap="none" rtlCol="0">
            <a:spAutoFit/>
          </a:bodyPr>
          <a:lstStyle/>
          <a:p>
            <a:r>
              <a:rPr lang="en-US" sz="1050" dirty="0"/>
              <a:t>July 30</a:t>
            </a:r>
          </a:p>
        </p:txBody>
      </p:sp>
      <p:sp>
        <p:nvSpPr>
          <p:cNvPr id="55" name="TextBox 54">
            <a:extLst>
              <a:ext uri="{FF2B5EF4-FFF2-40B4-BE49-F238E27FC236}">
                <a16:creationId xmlns:a16="http://schemas.microsoft.com/office/drawing/2014/main" id="{FD3E4B2E-4B26-1E83-07E9-39F5BAD3EC61}"/>
              </a:ext>
            </a:extLst>
          </p:cNvPr>
          <p:cNvSpPr txBox="1"/>
          <p:nvPr/>
        </p:nvSpPr>
        <p:spPr>
          <a:xfrm>
            <a:off x="3788215" y="1826679"/>
            <a:ext cx="612668" cy="253916"/>
          </a:xfrm>
          <a:prstGeom prst="rect">
            <a:avLst/>
          </a:prstGeom>
          <a:noFill/>
        </p:spPr>
        <p:txBody>
          <a:bodyPr wrap="none" rtlCol="0">
            <a:spAutoFit/>
          </a:bodyPr>
          <a:lstStyle/>
          <a:p>
            <a:r>
              <a:rPr lang="en-US" sz="1050" dirty="0"/>
              <a:t>Aug 15</a:t>
            </a:r>
          </a:p>
        </p:txBody>
      </p:sp>
      <p:sp>
        <p:nvSpPr>
          <p:cNvPr id="56" name="TextBox 55">
            <a:extLst>
              <a:ext uri="{FF2B5EF4-FFF2-40B4-BE49-F238E27FC236}">
                <a16:creationId xmlns:a16="http://schemas.microsoft.com/office/drawing/2014/main" id="{2C2CB7D0-14F0-C620-4F1F-F51C3E4E439D}"/>
              </a:ext>
            </a:extLst>
          </p:cNvPr>
          <p:cNvSpPr txBox="1"/>
          <p:nvPr/>
        </p:nvSpPr>
        <p:spPr>
          <a:xfrm>
            <a:off x="5502005" y="2066483"/>
            <a:ext cx="612668" cy="253916"/>
          </a:xfrm>
          <a:prstGeom prst="rect">
            <a:avLst/>
          </a:prstGeom>
          <a:noFill/>
        </p:spPr>
        <p:txBody>
          <a:bodyPr wrap="none" rtlCol="0">
            <a:spAutoFit/>
          </a:bodyPr>
          <a:lstStyle/>
          <a:p>
            <a:r>
              <a:rPr lang="en-US" sz="1050" dirty="0"/>
              <a:t>Aug 29</a:t>
            </a:r>
          </a:p>
        </p:txBody>
      </p:sp>
      <p:sp>
        <p:nvSpPr>
          <p:cNvPr id="57" name="TextBox 56">
            <a:extLst>
              <a:ext uri="{FF2B5EF4-FFF2-40B4-BE49-F238E27FC236}">
                <a16:creationId xmlns:a16="http://schemas.microsoft.com/office/drawing/2014/main" id="{CD2A1A44-0194-E02E-1443-A3EB8C49640E}"/>
              </a:ext>
            </a:extLst>
          </p:cNvPr>
          <p:cNvSpPr txBox="1"/>
          <p:nvPr/>
        </p:nvSpPr>
        <p:spPr>
          <a:xfrm>
            <a:off x="7099853" y="1243482"/>
            <a:ext cx="612668" cy="253916"/>
          </a:xfrm>
          <a:prstGeom prst="rect">
            <a:avLst/>
          </a:prstGeom>
          <a:noFill/>
        </p:spPr>
        <p:txBody>
          <a:bodyPr wrap="none" rtlCol="0">
            <a:spAutoFit/>
          </a:bodyPr>
          <a:lstStyle/>
          <a:p>
            <a:r>
              <a:rPr lang="en-US" sz="1050" dirty="0"/>
              <a:t>Aug 31</a:t>
            </a:r>
          </a:p>
        </p:txBody>
      </p:sp>
      <p:cxnSp>
        <p:nvCxnSpPr>
          <p:cNvPr id="58" name="Straight Connector 57">
            <a:extLst>
              <a:ext uri="{FF2B5EF4-FFF2-40B4-BE49-F238E27FC236}">
                <a16:creationId xmlns:a16="http://schemas.microsoft.com/office/drawing/2014/main" id="{65D367F4-8B6D-1229-65A1-730A3B82498D}"/>
              </a:ext>
            </a:extLst>
          </p:cNvPr>
          <p:cNvCxnSpPr/>
          <p:nvPr/>
        </p:nvCxnSpPr>
        <p:spPr>
          <a:xfrm flipV="1">
            <a:off x="7118823" y="3524755"/>
            <a:ext cx="0" cy="2403990"/>
          </a:xfrm>
          <a:prstGeom prst="line">
            <a:avLst/>
          </a:prstGeom>
          <a:ln>
            <a:solidFill>
              <a:srgbClr val="FF0000"/>
            </a:solidFill>
            <a:prstDash val="lgDash"/>
          </a:ln>
        </p:spPr>
        <p:style>
          <a:lnRef idx="2">
            <a:schemeClr val="accent1"/>
          </a:lnRef>
          <a:fillRef idx="0">
            <a:schemeClr val="accent1"/>
          </a:fillRef>
          <a:effectRef idx="1">
            <a:schemeClr val="accent1"/>
          </a:effectRef>
          <a:fontRef idx="minor">
            <a:schemeClr val="tx1"/>
          </a:fontRef>
        </p:style>
      </p:cxnSp>
      <p:sp>
        <p:nvSpPr>
          <p:cNvPr id="59" name="TextBox 58">
            <a:extLst>
              <a:ext uri="{FF2B5EF4-FFF2-40B4-BE49-F238E27FC236}">
                <a16:creationId xmlns:a16="http://schemas.microsoft.com/office/drawing/2014/main" id="{9BDC43B3-EAE5-5DEE-C466-F68F42888A38}"/>
              </a:ext>
            </a:extLst>
          </p:cNvPr>
          <p:cNvSpPr txBox="1"/>
          <p:nvPr/>
        </p:nvSpPr>
        <p:spPr>
          <a:xfrm>
            <a:off x="7167516" y="2707668"/>
            <a:ext cx="774571" cy="430887"/>
          </a:xfrm>
          <a:prstGeom prst="rect">
            <a:avLst/>
          </a:prstGeom>
          <a:noFill/>
        </p:spPr>
        <p:txBody>
          <a:bodyPr wrap="none" rtlCol="0">
            <a:spAutoFit/>
          </a:bodyPr>
          <a:lstStyle/>
          <a:p>
            <a:pPr algn="ctr"/>
            <a:r>
              <a:rPr lang="en-US" sz="1050" dirty="0"/>
              <a:t>Block </a:t>
            </a:r>
          </a:p>
          <a:p>
            <a:pPr algn="ctr"/>
            <a:r>
              <a:rPr lang="en-US" sz="1050" dirty="0"/>
              <a:t>Collapse!</a:t>
            </a:r>
          </a:p>
        </p:txBody>
      </p:sp>
      <p:cxnSp>
        <p:nvCxnSpPr>
          <p:cNvPr id="60" name="Straight Connector 59">
            <a:extLst>
              <a:ext uri="{FF2B5EF4-FFF2-40B4-BE49-F238E27FC236}">
                <a16:creationId xmlns:a16="http://schemas.microsoft.com/office/drawing/2014/main" id="{9EB7847A-177D-B2C9-294D-8D154601B8D4}"/>
              </a:ext>
            </a:extLst>
          </p:cNvPr>
          <p:cNvCxnSpPr>
            <a:cxnSpLocks/>
          </p:cNvCxnSpPr>
          <p:nvPr/>
        </p:nvCxnSpPr>
        <p:spPr>
          <a:xfrm flipH="1">
            <a:off x="7118823" y="3119776"/>
            <a:ext cx="436711" cy="413621"/>
          </a:xfrm>
          <a:prstGeom prst="line">
            <a:avLst/>
          </a:prstGeom>
          <a:ln>
            <a:solidFill>
              <a:srgbClr val="FF0000"/>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63" name="TextBox 62">
            <a:extLst>
              <a:ext uri="{FF2B5EF4-FFF2-40B4-BE49-F238E27FC236}">
                <a16:creationId xmlns:a16="http://schemas.microsoft.com/office/drawing/2014/main" id="{F08B70B9-36BB-46EA-2FEF-EE291ADCDE7B}"/>
              </a:ext>
            </a:extLst>
          </p:cNvPr>
          <p:cNvSpPr txBox="1"/>
          <p:nvPr/>
        </p:nvSpPr>
        <p:spPr>
          <a:xfrm>
            <a:off x="162974" y="799370"/>
            <a:ext cx="5172457" cy="461665"/>
          </a:xfrm>
          <a:prstGeom prst="rect">
            <a:avLst/>
          </a:prstGeom>
          <a:noFill/>
        </p:spPr>
        <p:txBody>
          <a:bodyPr wrap="square" rtlCol="0">
            <a:spAutoFit/>
          </a:bodyPr>
          <a:lstStyle/>
          <a:p>
            <a:pPr algn="ctr"/>
            <a:r>
              <a:rPr lang="en-US" sz="2400" b="1" i="1" dirty="0">
                <a:solidFill>
                  <a:srgbClr val="0070C0"/>
                </a:solidFill>
                <a:latin typeface="Calibri" panose="020F0502020204030204" pitchFamily="34" charset="0"/>
                <a:cs typeface="Calibri" panose="020F0502020204030204" pitchFamily="34" charset="0"/>
              </a:rPr>
              <a:t>Bluff profiles over simulation time:</a:t>
            </a:r>
          </a:p>
        </p:txBody>
      </p:sp>
      <p:sp>
        <p:nvSpPr>
          <p:cNvPr id="2" name="Slide Number Placeholder 3">
            <a:extLst>
              <a:ext uri="{FF2B5EF4-FFF2-40B4-BE49-F238E27FC236}">
                <a16:creationId xmlns:a16="http://schemas.microsoft.com/office/drawing/2014/main" id="{329315CD-7916-C102-3455-713224938587}"/>
              </a:ext>
            </a:extLst>
          </p:cNvPr>
          <p:cNvSpPr>
            <a:spLocks noGrp="1"/>
          </p:cNvSpPr>
          <p:nvPr>
            <p:ph type="sldNum" sz="quarter" idx="12"/>
          </p:nvPr>
        </p:nvSpPr>
        <p:spPr>
          <a:xfrm>
            <a:off x="11176000" y="6547487"/>
            <a:ext cx="812800" cy="374650"/>
          </a:xfrm>
        </p:spPr>
        <p:txBody>
          <a:bodyPr/>
          <a:lstStyle/>
          <a:p>
            <a:fld id="{A5E55A7B-7854-E145-92D9-B491DF4BAE2D}" type="slidenum">
              <a:rPr lang="en-US" smtClean="0">
                <a:solidFill>
                  <a:schemeClr val="bg1"/>
                </a:solidFill>
              </a:rPr>
              <a:pPr/>
              <a:t>26</a:t>
            </a:fld>
            <a:endParaRPr lang="en-US" dirty="0">
              <a:solidFill>
                <a:schemeClr val="bg1"/>
              </a:solidFill>
            </a:endParaRPr>
          </a:p>
        </p:txBody>
      </p:sp>
      <p:sp>
        <p:nvSpPr>
          <p:cNvPr id="10" name="Title 5">
            <a:extLst>
              <a:ext uri="{FF2B5EF4-FFF2-40B4-BE49-F238E27FC236}">
                <a16:creationId xmlns:a16="http://schemas.microsoft.com/office/drawing/2014/main" id="{26E22D30-3556-DBA5-B083-195905B56A7A}"/>
              </a:ext>
            </a:extLst>
          </p:cNvPr>
          <p:cNvSpPr>
            <a:spLocks noGrp="1"/>
          </p:cNvSpPr>
          <p:nvPr>
            <p:ph type="title"/>
          </p:nvPr>
        </p:nvSpPr>
        <p:spPr>
          <a:xfrm>
            <a:off x="0" y="-200937"/>
            <a:ext cx="10362001" cy="1189972"/>
          </a:xfrm>
        </p:spPr>
        <p:txBody>
          <a:bodyPr/>
          <a:lstStyle/>
          <a:p>
            <a:r>
              <a:rPr lang="en-US" dirty="0"/>
              <a:t>Thermo-mechanical coupling: 2.5D slice</a:t>
            </a:r>
          </a:p>
        </p:txBody>
      </p:sp>
    </p:spTree>
    <p:extLst>
      <p:ext uri="{BB962C8B-B14F-4D97-AF65-F5344CB8AC3E}">
        <p14:creationId xmlns:p14="http://schemas.microsoft.com/office/powerpoint/2010/main" val="2697530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CBADB7D6-44D0-FC53-6F8D-2E9E88D628E0}"/>
              </a:ext>
            </a:extLst>
          </p:cNvPr>
          <p:cNvSpPr>
            <a:spLocks noGrp="1"/>
          </p:cNvSpPr>
          <p:nvPr>
            <p:ph type="sldNum" sz="quarter" idx="12"/>
          </p:nvPr>
        </p:nvSpPr>
        <p:spPr>
          <a:xfrm>
            <a:off x="11176000" y="6547487"/>
            <a:ext cx="812800" cy="374650"/>
          </a:xfrm>
        </p:spPr>
        <p:txBody>
          <a:bodyPr/>
          <a:lstStyle/>
          <a:p>
            <a:fld id="{A5E55A7B-7854-E145-92D9-B491DF4BAE2D}" type="slidenum">
              <a:rPr lang="en-US" smtClean="0">
                <a:solidFill>
                  <a:schemeClr val="bg1"/>
                </a:solidFill>
              </a:rPr>
              <a:pPr/>
              <a:t>27</a:t>
            </a:fld>
            <a:endParaRPr lang="en-US" dirty="0">
              <a:solidFill>
                <a:schemeClr val="bg1"/>
              </a:solidFill>
            </a:endParaRPr>
          </a:p>
        </p:txBody>
      </p:sp>
      <p:grpSp>
        <p:nvGrpSpPr>
          <p:cNvPr id="7" name="Group 6">
            <a:extLst>
              <a:ext uri="{FF2B5EF4-FFF2-40B4-BE49-F238E27FC236}">
                <a16:creationId xmlns:a16="http://schemas.microsoft.com/office/drawing/2014/main" id="{71F86F78-5451-D83D-F39C-3889DE7D5D49}"/>
              </a:ext>
            </a:extLst>
          </p:cNvPr>
          <p:cNvGrpSpPr/>
          <p:nvPr/>
        </p:nvGrpSpPr>
        <p:grpSpPr>
          <a:xfrm>
            <a:off x="5791200" y="667868"/>
            <a:ext cx="6400800" cy="5522263"/>
            <a:chOff x="5791200" y="855406"/>
            <a:chExt cx="6400800" cy="5522263"/>
          </a:xfrm>
        </p:grpSpPr>
        <p:pic>
          <p:nvPicPr>
            <p:cNvPr id="3" name="Picture 2">
              <a:extLst>
                <a:ext uri="{FF2B5EF4-FFF2-40B4-BE49-F238E27FC236}">
                  <a16:creationId xmlns:a16="http://schemas.microsoft.com/office/drawing/2014/main" id="{01B153B0-9973-D4CF-C769-9B05507FA73F}"/>
                </a:ext>
              </a:extLst>
            </p:cNvPr>
            <p:cNvPicPr>
              <a:picLocks noChangeAspect="1"/>
            </p:cNvPicPr>
            <p:nvPr/>
          </p:nvPicPr>
          <p:blipFill rotWithShape="1">
            <a:blip r:embed="rId5"/>
            <a:srcRect b="5667"/>
            <a:stretch/>
          </p:blipFill>
          <p:spPr>
            <a:xfrm>
              <a:off x="6031535" y="1027135"/>
              <a:ext cx="6057076" cy="5124957"/>
            </a:xfrm>
            <a:prstGeom prst="rect">
              <a:avLst/>
            </a:prstGeom>
          </p:spPr>
        </p:pic>
        <p:sp>
          <p:nvSpPr>
            <p:cNvPr id="4" name="Rectangle 3">
              <a:extLst>
                <a:ext uri="{FF2B5EF4-FFF2-40B4-BE49-F238E27FC236}">
                  <a16:creationId xmlns:a16="http://schemas.microsoft.com/office/drawing/2014/main" id="{BC6A1902-A9DB-6880-54E8-C8CDC196FDFB}"/>
                </a:ext>
              </a:extLst>
            </p:cNvPr>
            <p:cNvSpPr/>
            <p:nvPr/>
          </p:nvSpPr>
          <p:spPr>
            <a:xfrm>
              <a:off x="5791200" y="855406"/>
              <a:ext cx="3421626" cy="5447071"/>
            </a:xfrm>
            <a:prstGeom prst="rect">
              <a:avLst/>
            </a:prstGeom>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Rectangle 5">
              <a:extLst>
                <a:ext uri="{FF2B5EF4-FFF2-40B4-BE49-F238E27FC236}">
                  <a16:creationId xmlns:a16="http://schemas.microsoft.com/office/drawing/2014/main" id="{24D60C78-307B-67D2-ECC3-835080651EA3}"/>
                </a:ext>
              </a:extLst>
            </p:cNvPr>
            <p:cNvSpPr/>
            <p:nvPr/>
          </p:nvSpPr>
          <p:spPr>
            <a:xfrm>
              <a:off x="8770374" y="5498018"/>
              <a:ext cx="3421626" cy="879651"/>
            </a:xfrm>
            <a:prstGeom prst="rect">
              <a:avLst/>
            </a:prstGeom>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pic>
        <p:nvPicPr>
          <p:cNvPr id="22" name="animation_50fps_grp20_sim09">
            <a:hlinkClick r:id="" action="ppaction://media"/>
            <a:extLst>
              <a:ext uri="{FF2B5EF4-FFF2-40B4-BE49-F238E27FC236}">
                <a16:creationId xmlns:a16="http://schemas.microsoft.com/office/drawing/2014/main" id="{F2FEBB1B-7562-E9DE-AB82-890A06989DC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54927" y="715105"/>
            <a:ext cx="9825301" cy="4595375"/>
          </a:xfrm>
          <a:prstGeom prst="rect">
            <a:avLst/>
          </a:prstGeom>
        </p:spPr>
      </p:pic>
      <p:sp>
        <p:nvSpPr>
          <p:cNvPr id="9" name="TextBox 8">
            <a:extLst>
              <a:ext uri="{FF2B5EF4-FFF2-40B4-BE49-F238E27FC236}">
                <a16:creationId xmlns:a16="http://schemas.microsoft.com/office/drawing/2014/main" id="{DDB40230-4977-CCB8-7F4A-604F81560352}"/>
              </a:ext>
            </a:extLst>
          </p:cNvPr>
          <p:cNvSpPr txBox="1"/>
          <p:nvPr/>
        </p:nvSpPr>
        <p:spPr>
          <a:xfrm>
            <a:off x="2219954" y="5524176"/>
            <a:ext cx="7382827" cy="769441"/>
          </a:xfrm>
          <a:prstGeom prst="rect">
            <a:avLst/>
          </a:prstGeom>
          <a:solidFill>
            <a:srgbClr val="CCECFF"/>
          </a:solidFill>
        </p:spPr>
        <p:txBody>
          <a:bodyPr wrap="square">
            <a:spAutoFit/>
          </a:bodyPr>
          <a:lstStyle/>
          <a:p>
            <a:pPr algn="ctr">
              <a:buClr>
                <a:srgbClr val="00B050"/>
              </a:buClr>
            </a:pPr>
            <a:r>
              <a:rPr lang="en-US" sz="2200" dirty="0">
                <a:latin typeface="Calibri" panose="020F0502020204030204" pitchFamily="34" charset="0"/>
                <a:ea typeface="Calibri" panose="020F0502020204030204" pitchFamily="34" charset="0"/>
                <a:cs typeface="Calibri" panose="020F0502020204030204" pitchFamily="34" charset="0"/>
              </a:rPr>
              <a:t>Calibrated ACE model </a:t>
            </a:r>
            <a:r>
              <a:rPr lang="en-US" sz="2200" b="1" i="1" dirty="0">
                <a:latin typeface="Calibri" panose="020F0502020204030204" pitchFamily="34" charset="0"/>
                <a:ea typeface="Calibri" panose="020F0502020204030204" pitchFamily="34" charset="0"/>
                <a:cs typeface="Calibri" panose="020F0502020204030204" pitchFamily="34" charset="0"/>
              </a:rPr>
              <a:t>capable of simulating </a:t>
            </a:r>
            <a:r>
              <a:rPr lang="en-US" sz="2200" dirty="0">
                <a:latin typeface="Calibri" panose="020F0502020204030204" pitchFamily="34" charset="0"/>
                <a:ea typeface="Calibri" panose="020F0502020204030204" pitchFamily="34" charset="0"/>
                <a:cs typeface="Calibri" panose="020F0502020204030204" pitchFamily="34" charset="0"/>
              </a:rPr>
              <a:t>Sept. 1, 2018 </a:t>
            </a:r>
            <a:r>
              <a:rPr lang="en-US" sz="2200" b="1" i="1" dirty="0">
                <a:latin typeface="Calibri" panose="020F0502020204030204" pitchFamily="34" charset="0"/>
                <a:ea typeface="Calibri" panose="020F0502020204030204" pitchFamily="34" charset="0"/>
                <a:cs typeface="Calibri" panose="020F0502020204030204" pitchFamily="34" charset="0"/>
              </a:rPr>
              <a:t>block collapse event</a:t>
            </a:r>
            <a:r>
              <a:rPr lang="en-US" sz="2200" i="1" dirty="0">
                <a:latin typeface="Calibri" panose="020F0502020204030204" pitchFamily="34" charset="0"/>
                <a:ea typeface="Calibri" panose="020F0502020204030204" pitchFamily="34" charset="0"/>
                <a:cs typeface="Calibri" panose="020F0502020204030204" pitchFamily="34" charset="0"/>
              </a:rPr>
              <a:t> </a:t>
            </a:r>
            <a:r>
              <a:rPr lang="en-US" sz="2200" dirty="0">
                <a:latin typeface="Calibri" panose="020F0502020204030204" pitchFamily="34" charset="0"/>
                <a:ea typeface="Calibri" panose="020F0502020204030204" pitchFamily="34" charset="0"/>
                <a:cs typeface="Calibri" panose="020F0502020204030204" pitchFamily="34" charset="0"/>
              </a:rPr>
              <a:t>observed at Drew Point, AK!  </a:t>
            </a:r>
          </a:p>
        </p:txBody>
      </p:sp>
      <p:sp>
        <p:nvSpPr>
          <p:cNvPr id="12" name="Title 5">
            <a:extLst>
              <a:ext uri="{FF2B5EF4-FFF2-40B4-BE49-F238E27FC236}">
                <a16:creationId xmlns:a16="http://schemas.microsoft.com/office/drawing/2014/main" id="{D10D081B-E3E2-0EBF-B16E-D86F9D1CC4B7}"/>
              </a:ext>
            </a:extLst>
          </p:cNvPr>
          <p:cNvSpPr>
            <a:spLocks noGrp="1"/>
          </p:cNvSpPr>
          <p:nvPr>
            <p:ph type="title"/>
          </p:nvPr>
        </p:nvSpPr>
        <p:spPr>
          <a:xfrm>
            <a:off x="0" y="-200937"/>
            <a:ext cx="10362001" cy="1189972"/>
          </a:xfrm>
        </p:spPr>
        <p:txBody>
          <a:bodyPr/>
          <a:lstStyle/>
          <a:p>
            <a:r>
              <a:rPr lang="en-US" dirty="0"/>
              <a:t>Thermo-mechanical coupling: 2.5D slice</a:t>
            </a:r>
          </a:p>
        </p:txBody>
      </p:sp>
    </p:spTree>
    <p:extLst>
      <p:ext uri="{BB962C8B-B14F-4D97-AF65-F5344CB8AC3E}">
        <p14:creationId xmlns:p14="http://schemas.microsoft.com/office/powerpoint/2010/main" val="509947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453"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2"/>
                </p:tgtEl>
              </p:cMediaNode>
            </p:video>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2"/>
                                        </p:tgtEl>
                                      </p:cBhvr>
                                    </p:cmd>
                                  </p:childTnLst>
                                </p:cTn>
                              </p:par>
                            </p:childTnLst>
                          </p:cTn>
                        </p:par>
                      </p:childTnLst>
                    </p:cTn>
                  </p:par>
                </p:childTnLst>
              </p:cTn>
              <p:nextCondLst>
                <p:cond evt="onClick" delay="0">
                  <p:tgtEl>
                    <p:spTgt spid="2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2329F94B-1867-749A-FA73-931E7019CC85}"/>
              </a:ext>
            </a:extLst>
          </p:cNvPr>
          <p:cNvPicPr>
            <a:picLocks noChangeAspect="1"/>
          </p:cNvPicPr>
          <p:nvPr/>
        </p:nvPicPr>
        <p:blipFill>
          <a:blip r:embed="rId3"/>
          <a:stretch>
            <a:fillRect/>
          </a:stretch>
        </p:blipFill>
        <p:spPr>
          <a:xfrm>
            <a:off x="314270" y="4855787"/>
            <a:ext cx="702733" cy="640080"/>
          </a:xfrm>
          <a:prstGeom prst="rect">
            <a:avLst/>
          </a:prstGeom>
        </p:spPr>
      </p:pic>
      <p:pic>
        <p:nvPicPr>
          <p:cNvPr id="58" name="Picture 57">
            <a:extLst>
              <a:ext uri="{FF2B5EF4-FFF2-40B4-BE49-F238E27FC236}">
                <a16:creationId xmlns:a16="http://schemas.microsoft.com/office/drawing/2014/main" id="{50703590-348E-C7C4-A124-E1FAFB25ABE4}"/>
              </a:ext>
            </a:extLst>
          </p:cNvPr>
          <p:cNvPicPr>
            <a:picLocks noChangeAspect="1"/>
          </p:cNvPicPr>
          <p:nvPr/>
        </p:nvPicPr>
        <p:blipFill>
          <a:blip r:embed="rId4"/>
          <a:stretch>
            <a:fillRect/>
          </a:stretch>
        </p:blipFill>
        <p:spPr>
          <a:xfrm>
            <a:off x="316861" y="3399097"/>
            <a:ext cx="1056640" cy="640080"/>
          </a:xfrm>
          <a:prstGeom prst="rect">
            <a:avLst/>
          </a:prstGeom>
        </p:spPr>
      </p:pic>
      <p:pic>
        <p:nvPicPr>
          <p:cNvPr id="53" name="Picture 52">
            <a:extLst>
              <a:ext uri="{FF2B5EF4-FFF2-40B4-BE49-F238E27FC236}">
                <a16:creationId xmlns:a16="http://schemas.microsoft.com/office/drawing/2014/main" id="{CEE44E8B-9EBC-7D10-4322-1C9F308C975C}"/>
              </a:ext>
            </a:extLst>
          </p:cNvPr>
          <p:cNvPicPr>
            <a:picLocks noChangeAspect="1"/>
          </p:cNvPicPr>
          <p:nvPr/>
        </p:nvPicPr>
        <p:blipFill>
          <a:blip r:embed="rId5"/>
          <a:stretch>
            <a:fillRect/>
          </a:stretch>
        </p:blipFill>
        <p:spPr>
          <a:xfrm>
            <a:off x="314270" y="2673053"/>
            <a:ext cx="1049866" cy="640080"/>
          </a:xfrm>
          <a:prstGeom prst="rect">
            <a:avLst/>
          </a:prstGeom>
        </p:spPr>
      </p:pic>
      <p:pic>
        <p:nvPicPr>
          <p:cNvPr id="51" name="Picture 50">
            <a:extLst>
              <a:ext uri="{FF2B5EF4-FFF2-40B4-BE49-F238E27FC236}">
                <a16:creationId xmlns:a16="http://schemas.microsoft.com/office/drawing/2014/main" id="{35CF840D-8C7C-B578-3C13-7C5692B5C8F2}"/>
              </a:ext>
            </a:extLst>
          </p:cNvPr>
          <p:cNvPicPr>
            <a:picLocks noChangeAspect="1"/>
          </p:cNvPicPr>
          <p:nvPr/>
        </p:nvPicPr>
        <p:blipFill>
          <a:blip r:embed="rId6"/>
          <a:stretch>
            <a:fillRect/>
          </a:stretch>
        </p:blipFill>
        <p:spPr>
          <a:xfrm>
            <a:off x="315963" y="1950542"/>
            <a:ext cx="1044162" cy="640080"/>
          </a:xfrm>
          <a:prstGeom prst="rect">
            <a:avLst/>
          </a:prstGeom>
        </p:spPr>
      </p:pic>
      <p:pic>
        <p:nvPicPr>
          <p:cNvPr id="49" name="Picture 48">
            <a:extLst>
              <a:ext uri="{FF2B5EF4-FFF2-40B4-BE49-F238E27FC236}">
                <a16:creationId xmlns:a16="http://schemas.microsoft.com/office/drawing/2014/main" id="{DCF0DF05-AF3C-4636-E0D8-2DE3C10100BC}"/>
              </a:ext>
            </a:extLst>
          </p:cNvPr>
          <p:cNvPicPr>
            <a:picLocks noChangeAspect="1"/>
          </p:cNvPicPr>
          <p:nvPr/>
        </p:nvPicPr>
        <p:blipFill>
          <a:blip r:embed="rId7"/>
          <a:stretch>
            <a:fillRect/>
          </a:stretch>
        </p:blipFill>
        <p:spPr>
          <a:xfrm>
            <a:off x="315963" y="1218168"/>
            <a:ext cx="1048173" cy="640080"/>
          </a:xfrm>
          <a:prstGeom prst="rect">
            <a:avLst/>
          </a:prstGeom>
        </p:spPr>
      </p:pic>
      <p:pic>
        <p:nvPicPr>
          <p:cNvPr id="3" name="Picture 2">
            <a:extLst>
              <a:ext uri="{FF2B5EF4-FFF2-40B4-BE49-F238E27FC236}">
                <a16:creationId xmlns:a16="http://schemas.microsoft.com/office/drawing/2014/main" id="{B515625F-2E4B-177B-3A69-39A0AB49079C}"/>
              </a:ext>
            </a:extLst>
          </p:cNvPr>
          <p:cNvPicPr>
            <a:picLocks noChangeAspect="1"/>
          </p:cNvPicPr>
          <p:nvPr/>
        </p:nvPicPr>
        <p:blipFill>
          <a:blip r:embed="rId8"/>
          <a:stretch>
            <a:fillRect/>
          </a:stretch>
        </p:blipFill>
        <p:spPr>
          <a:xfrm>
            <a:off x="1369866" y="857694"/>
            <a:ext cx="7569815" cy="5419060"/>
          </a:xfrm>
          <a:prstGeom prst="rect">
            <a:avLst/>
          </a:prstGeom>
        </p:spPr>
      </p:pic>
      <p:sp>
        <p:nvSpPr>
          <p:cNvPr id="5" name="Title 5">
            <a:extLst>
              <a:ext uri="{FF2B5EF4-FFF2-40B4-BE49-F238E27FC236}">
                <a16:creationId xmlns:a16="http://schemas.microsoft.com/office/drawing/2014/main" id="{A787C783-1648-1C3E-1838-73D0039E9687}"/>
              </a:ext>
            </a:extLst>
          </p:cNvPr>
          <p:cNvSpPr>
            <a:spLocks noGrp="1"/>
          </p:cNvSpPr>
          <p:nvPr>
            <p:ph type="title"/>
          </p:nvPr>
        </p:nvSpPr>
        <p:spPr>
          <a:xfrm>
            <a:off x="0" y="-162837"/>
            <a:ext cx="10362001" cy="1189972"/>
          </a:xfrm>
        </p:spPr>
        <p:txBody>
          <a:bodyPr/>
          <a:lstStyle/>
          <a:p>
            <a:r>
              <a:rPr lang="en-US" dirty="0"/>
              <a:t>Thermo-mechanical coupling: 2.5D slice</a:t>
            </a:r>
          </a:p>
        </p:txBody>
      </p:sp>
      <p:grpSp>
        <p:nvGrpSpPr>
          <p:cNvPr id="7" name="Group 6">
            <a:extLst>
              <a:ext uri="{FF2B5EF4-FFF2-40B4-BE49-F238E27FC236}">
                <a16:creationId xmlns:a16="http://schemas.microsoft.com/office/drawing/2014/main" id="{86BCB297-1D3D-0F42-4155-00AB52CBA4A2}"/>
              </a:ext>
            </a:extLst>
          </p:cNvPr>
          <p:cNvGrpSpPr/>
          <p:nvPr/>
        </p:nvGrpSpPr>
        <p:grpSpPr>
          <a:xfrm>
            <a:off x="241076" y="743034"/>
            <a:ext cx="1192027" cy="5034047"/>
            <a:chOff x="11187816" y="14244676"/>
            <a:chExt cx="2660928" cy="11045915"/>
          </a:xfrm>
        </p:grpSpPr>
        <p:grpSp>
          <p:nvGrpSpPr>
            <p:cNvPr id="16" name="Group 15">
              <a:extLst>
                <a:ext uri="{FF2B5EF4-FFF2-40B4-BE49-F238E27FC236}">
                  <a16:creationId xmlns:a16="http://schemas.microsoft.com/office/drawing/2014/main" id="{86EF7D4E-DA61-984D-F516-E088C96BE949}"/>
                </a:ext>
              </a:extLst>
            </p:cNvPr>
            <p:cNvGrpSpPr/>
            <p:nvPr/>
          </p:nvGrpSpPr>
          <p:grpSpPr>
            <a:xfrm>
              <a:off x="11187816" y="14244676"/>
              <a:ext cx="2660928" cy="5803668"/>
              <a:chOff x="11187816" y="16276676"/>
              <a:chExt cx="2660928" cy="5803668"/>
            </a:xfrm>
          </p:grpSpPr>
          <p:sp>
            <p:nvSpPr>
              <p:cNvPr id="18" name="TextBox 17">
                <a:extLst>
                  <a:ext uri="{FF2B5EF4-FFF2-40B4-BE49-F238E27FC236}">
                    <a16:creationId xmlns:a16="http://schemas.microsoft.com/office/drawing/2014/main" id="{51FEC077-11BD-6DF2-1C21-043E365C338A}"/>
                  </a:ext>
                </a:extLst>
              </p:cNvPr>
              <p:cNvSpPr txBox="1"/>
              <p:nvPr/>
            </p:nvSpPr>
            <p:spPr>
              <a:xfrm>
                <a:off x="11187816" y="16276676"/>
                <a:ext cx="2660928" cy="1013005"/>
              </a:xfrm>
              <a:prstGeom prst="rect">
                <a:avLst/>
              </a:prstGeom>
              <a:noFill/>
            </p:spPr>
            <p:txBody>
              <a:bodyPr wrap="square">
                <a:spAutoFit/>
              </a:bodyPr>
              <a:lstStyle/>
              <a:p>
                <a:r>
                  <a:rPr lang="en-US" sz="1200" dirty="0">
                    <a:solidFill>
                      <a:schemeClr val="tx2">
                        <a:lumMod val="50000"/>
                      </a:schemeClr>
                    </a:solidFill>
                    <a:latin typeface="Gill Sans"/>
                  </a:rPr>
                  <a:t>Block Collapse</a:t>
                </a:r>
              </a:p>
              <a:p>
                <a:r>
                  <a:rPr lang="en-US" sz="1200" dirty="0">
                    <a:solidFill>
                      <a:schemeClr val="tx2">
                        <a:lumMod val="50000"/>
                      </a:schemeClr>
                    </a:solidFill>
                    <a:latin typeface="Gill Sans"/>
                  </a:rPr>
                  <a:t>Timelapse</a:t>
                </a:r>
                <a:endParaRPr lang="en-US" sz="1100" dirty="0">
                  <a:latin typeface="Gill Sans"/>
                </a:endParaRPr>
              </a:p>
            </p:txBody>
          </p:sp>
          <p:cxnSp>
            <p:nvCxnSpPr>
              <p:cNvPr id="19" name="Straight Arrow Connector 18">
                <a:extLst>
                  <a:ext uri="{FF2B5EF4-FFF2-40B4-BE49-F238E27FC236}">
                    <a16:creationId xmlns:a16="http://schemas.microsoft.com/office/drawing/2014/main" id="{F87AD564-094F-7D81-58DD-8158DC1BF5A5}"/>
                  </a:ext>
                </a:extLst>
              </p:cNvPr>
              <p:cNvCxnSpPr/>
              <p:nvPr/>
            </p:nvCxnSpPr>
            <p:spPr>
              <a:xfrm>
                <a:off x="13167360" y="16878737"/>
                <a:ext cx="0" cy="38545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DB99C5C-A164-F7D7-1548-51991A9FB1D2}"/>
                  </a:ext>
                </a:extLst>
              </p:cNvPr>
              <p:cNvCxnSpPr/>
              <p:nvPr/>
            </p:nvCxnSpPr>
            <p:spPr>
              <a:xfrm>
                <a:off x="13167360" y="18503908"/>
                <a:ext cx="0" cy="38545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1027ACD-9B2E-BB8B-A763-8DB350D18901}"/>
                  </a:ext>
                </a:extLst>
              </p:cNvPr>
              <p:cNvCxnSpPr/>
              <p:nvPr/>
            </p:nvCxnSpPr>
            <p:spPr>
              <a:xfrm>
                <a:off x="13167361" y="20109930"/>
                <a:ext cx="0" cy="38545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77F5A88A-CF2E-E479-82E5-994ACFAC578E}"/>
                  </a:ext>
                </a:extLst>
              </p:cNvPr>
              <p:cNvCxnSpPr/>
              <p:nvPr/>
            </p:nvCxnSpPr>
            <p:spPr>
              <a:xfrm>
                <a:off x="13167361" y="21694890"/>
                <a:ext cx="0" cy="38545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9" name="Straight Arrow Connector 8">
              <a:extLst>
                <a:ext uri="{FF2B5EF4-FFF2-40B4-BE49-F238E27FC236}">
                  <a16:creationId xmlns:a16="http://schemas.microsoft.com/office/drawing/2014/main" id="{98A5D1A1-B953-C324-EBC1-B75D3512F643}"/>
                </a:ext>
              </a:extLst>
            </p:cNvPr>
            <p:cNvCxnSpPr/>
            <p:nvPr/>
          </p:nvCxnSpPr>
          <p:spPr>
            <a:xfrm>
              <a:off x="13167361" y="21294194"/>
              <a:ext cx="0" cy="38545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43D9A6A-13AB-4183-FEEF-B18AE222C8D5}"/>
                </a:ext>
              </a:extLst>
            </p:cNvPr>
            <p:cNvCxnSpPr/>
            <p:nvPr/>
          </p:nvCxnSpPr>
          <p:spPr>
            <a:xfrm>
              <a:off x="12633960" y="23209687"/>
              <a:ext cx="0" cy="38545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EE40D24-81DD-0405-E9EB-6464CE793116}"/>
                </a:ext>
              </a:extLst>
            </p:cNvPr>
            <p:cNvCxnSpPr/>
            <p:nvPr/>
          </p:nvCxnSpPr>
          <p:spPr>
            <a:xfrm>
              <a:off x="12633960" y="24905137"/>
              <a:ext cx="0" cy="38545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id="{68FC1388-5263-E7B2-14F4-6AAA1FC182A6}"/>
              </a:ext>
            </a:extLst>
          </p:cNvPr>
          <p:cNvSpPr txBox="1"/>
          <p:nvPr/>
        </p:nvSpPr>
        <p:spPr>
          <a:xfrm>
            <a:off x="811043" y="5840349"/>
            <a:ext cx="1444077" cy="461665"/>
          </a:xfrm>
          <a:prstGeom prst="rect">
            <a:avLst/>
          </a:prstGeom>
          <a:noFill/>
        </p:spPr>
        <p:txBody>
          <a:bodyPr wrap="square">
            <a:spAutoFit/>
          </a:bodyPr>
          <a:lstStyle/>
          <a:p>
            <a:r>
              <a:rPr lang="en-US" sz="1200" dirty="0">
                <a:solidFill>
                  <a:schemeClr val="tx2">
                    <a:lumMod val="50000"/>
                  </a:schemeClr>
                </a:solidFill>
                <a:latin typeface="Gill Sans"/>
              </a:rPr>
              <a:t>Block Collapse at</a:t>
            </a:r>
          </a:p>
          <a:p>
            <a:r>
              <a:rPr lang="en-US" sz="1200" dirty="0">
                <a:solidFill>
                  <a:schemeClr val="tx2">
                    <a:lumMod val="50000"/>
                  </a:schemeClr>
                </a:solidFill>
                <a:latin typeface="Gill Sans"/>
              </a:rPr>
              <a:t>Ice Wedge Surface</a:t>
            </a:r>
            <a:endParaRPr lang="en-US" sz="1100" dirty="0">
              <a:latin typeface="Gill Sans"/>
            </a:endParaRPr>
          </a:p>
        </p:txBody>
      </p:sp>
      <p:grpSp>
        <p:nvGrpSpPr>
          <p:cNvPr id="27" name="Group 26">
            <a:extLst>
              <a:ext uri="{FF2B5EF4-FFF2-40B4-BE49-F238E27FC236}">
                <a16:creationId xmlns:a16="http://schemas.microsoft.com/office/drawing/2014/main" id="{DF6439D1-B206-4F4B-0B6C-62D86A8B7410}"/>
              </a:ext>
            </a:extLst>
          </p:cNvPr>
          <p:cNvGrpSpPr>
            <a:grpSpLocks noChangeAspect="1"/>
          </p:cNvGrpSpPr>
          <p:nvPr/>
        </p:nvGrpSpPr>
        <p:grpSpPr>
          <a:xfrm>
            <a:off x="9091319" y="947995"/>
            <a:ext cx="2749298" cy="2820652"/>
            <a:chOff x="906871" y="19344174"/>
            <a:chExt cx="5865158" cy="6016066"/>
          </a:xfrm>
        </p:grpSpPr>
        <p:sp>
          <p:nvSpPr>
            <p:cNvPr id="28" name="TextBox 27">
              <a:extLst>
                <a:ext uri="{FF2B5EF4-FFF2-40B4-BE49-F238E27FC236}">
                  <a16:creationId xmlns:a16="http://schemas.microsoft.com/office/drawing/2014/main" id="{C5E96808-0679-009A-16B3-964A0382060D}"/>
                </a:ext>
              </a:extLst>
            </p:cNvPr>
            <p:cNvSpPr txBox="1"/>
            <p:nvPr/>
          </p:nvSpPr>
          <p:spPr>
            <a:xfrm>
              <a:off x="1592419" y="19344174"/>
              <a:ext cx="4583127" cy="459513"/>
            </a:xfrm>
            <a:prstGeom prst="rect">
              <a:avLst/>
            </a:prstGeom>
            <a:noFill/>
          </p:spPr>
          <p:txBody>
            <a:bodyPr wrap="none" rtlCol="0">
              <a:spAutoFit/>
            </a:bodyPr>
            <a:lstStyle/>
            <a:p>
              <a:r>
                <a:rPr lang="en-US" sz="800" dirty="0"/>
                <a:t>Temperature (°C)         Time-lapse Camera</a:t>
              </a:r>
            </a:p>
          </p:txBody>
        </p:sp>
        <p:grpSp>
          <p:nvGrpSpPr>
            <p:cNvPr id="29" name="Group 28">
              <a:extLst>
                <a:ext uri="{FF2B5EF4-FFF2-40B4-BE49-F238E27FC236}">
                  <a16:creationId xmlns:a16="http://schemas.microsoft.com/office/drawing/2014/main" id="{584A6AF6-2905-815F-DCC8-455DFEEE104B}"/>
                </a:ext>
              </a:extLst>
            </p:cNvPr>
            <p:cNvGrpSpPr/>
            <p:nvPr/>
          </p:nvGrpSpPr>
          <p:grpSpPr>
            <a:xfrm>
              <a:off x="906871" y="19730037"/>
              <a:ext cx="5865158" cy="5630203"/>
              <a:chOff x="810619" y="19730037"/>
              <a:chExt cx="5865158" cy="5630203"/>
            </a:xfrm>
          </p:grpSpPr>
          <p:pic>
            <p:nvPicPr>
              <p:cNvPr id="30" name="Picture 29">
                <a:extLst>
                  <a:ext uri="{FF2B5EF4-FFF2-40B4-BE49-F238E27FC236}">
                    <a16:creationId xmlns:a16="http://schemas.microsoft.com/office/drawing/2014/main" id="{8F8ECEEB-31D6-63F4-53A6-B81D7477B29E}"/>
                  </a:ext>
                </a:extLst>
              </p:cNvPr>
              <p:cNvPicPr>
                <a:picLocks noChangeAspect="1"/>
              </p:cNvPicPr>
              <p:nvPr/>
            </p:nvPicPr>
            <p:blipFill rotWithShape="1">
              <a:blip r:embed="rId9"/>
              <a:srcRect b="5667"/>
              <a:stretch/>
            </p:blipFill>
            <p:spPr>
              <a:xfrm>
                <a:off x="810619" y="19730037"/>
                <a:ext cx="5630061" cy="5149263"/>
              </a:xfrm>
              <a:prstGeom prst="rect">
                <a:avLst/>
              </a:prstGeom>
            </p:spPr>
          </p:pic>
          <p:sp>
            <p:nvSpPr>
              <p:cNvPr id="31" name="TextBox 30">
                <a:extLst>
                  <a:ext uri="{FF2B5EF4-FFF2-40B4-BE49-F238E27FC236}">
                    <a16:creationId xmlns:a16="http://schemas.microsoft.com/office/drawing/2014/main" id="{33AFE40F-D91B-F1E2-F83B-8A755BB63902}"/>
                  </a:ext>
                </a:extLst>
              </p:cNvPr>
              <p:cNvSpPr txBox="1"/>
              <p:nvPr/>
            </p:nvSpPr>
            <p:spPr>
              <a:xfrm>
                <a:off x="1056472" y="24867907"/>
                <a:ext cx="5619305" cy="492333"/>
              </a:xfrm>
              <a:prstGeom prst="rect">
                <a:avLst/>
              </a:prstGeom>
              <a:noFill/>
            </p:spPr>
            <p:txBody>
              <a:bodyPr wrap="none" rtlCol="0">
                <a:spAutoFit/>
              </a:bodyPr>
              <a:lstStyle/>
              <a:p>
                <a:r>
                  <a:rPr lang="en-US" sz="900" dirty="0"/>
                  <a:t>Niche development observed in thermistor data.</a:t>
                </a:r>
              </a:p>
            </p:txBody>
          </p:sp>
        </p:grpSp>
      </p:grpSp>
      <p:grpSp>
        <p:nvGrpSpPr>
          <p:cNvPr id="32" name="Group 31">
            <a:extLst>
              <a:ext uri="{FF2B5EF4-FFF2-40B4-BE49-F238E27FC236}">
                <a16:creationId xmlns:a16="http://schemas.microsoft.com/office/drawing/2014/main" id="{0F98BEF3-9189-3540-77EB-578AEB3D81A8}"/>
              </a:ext>
            </a:extLst>
          </p:cNvPr>
          <p:cNvGrpSpPr>
            <a:grpSpLocks noChangeAspect="1"/>
          </p:cNvGrpSpPr>
          <p:nvPr/>
        </p:nvGrpSpPr>
        <p:grpSpPr>
          <a:xfrm>
            <a:off x="9131474" y="3904332"/>
            <a:ext cx="1632022" cy="2406745"/>
            <a:chOff x="7247089" y="19394845"/>
            <a:chExt cx="4150756" cy="6121141"/>
          </a:xfrm>
        </p:grpSpPr>
        <p:pic>
          <p:nvPicPr>
            <p:cNvPr id="33" name="Picture 32">
              <a:extLst>
                <a:ext uri="{FF2B5EF4-FFF2-40B4-BE49-F238E27FC236}">
                  <a16:creationId xmlns:a16="http://schemas.microsoft.com/office/drawing/2014/main" id="{85FC0C52-1E4B-7821-2591-38D116380388}"/>
                </a:ext>
              </a:extLst>
            </p:cNvPr>
            <p:cNvPicPr>
              <a:picLocks noChangeAspect="1"/>
            </p:cNvPicPr>
            <p:nvPr/>
          </p:nvPicPr>
          <p:blipFill>
            <a:blip r:embed="rId10"/>
            <a:stretch>
              <a:fillRect/>
            </a:stretch>
          </p:blipFill>
          <p:spPr>
            <a:xfrm rot="5400000">
              <a:off x="7003218" y="20939501"/>
              <a:ext cx="5113613" cy="3143689"/>
            </a:xfrm>
            <a:prstGeom prst="rect">
              <a:avLst/>
            </a:prstGeom>
          </p:spPr>
        </p:pic>
        <p:sp>
          <p:nvSpPr>
            <p:cNvPr id="34" name="TextBox 33">
              <a:extLst>
                <a:ext uri="{FF2B5EF4-FFF2-40B4-BE49-F238E27FC236}">
                  <a16:creationId xmlns:a16="http://schemas.microsoft.com/office/drawing/2014/main" id="{551F0782-9770-F459-7C5B-31523E20B889}"/>
                </a:ext>
              </a:extLst>
            </p:cNvPr>
            <p:cNvSpPr txBox="1"/>
            <p:nvPr/>
          </p:nvSpPr>
          <p:spPr>
            <a:xfrm>
              <a:off x="7247089" y="19828350"/>
              <a:ext cx="991514" cy="4618383"/>
            </a:xfrm>
            <a:prstGeom prst="rect">
              <a:avLst/>
            </a:prstGeom>
            <a:noFill/>
          </p:spPr>
          <p:txBody>
            <a:bodyPr wrap="none" rtlCol="0">
              <a:spAutoFit/>
            </a:bodyPr>
            <a:lstStyle/>
            <a:p>
              <a:r>
                <a:rPr lang="en-US" sz="500" dirty="0"/>
                <a:t>01-Jul</a:t>
              </a:r>
            </a:p>
            <a:p>
              <a:endParaRPr lang="en-US" sz="400" dirty="0"/>
            </a:p>
            <a:p>
              <a:endParaRPr lang="en-US" sz="400" dirty="0"/>
            </a:p>
            <a:p>
              <a:endParaRPr lang="en-US" sz="400" dirty="0"/>
            </a:p>
            <a:p>
              <a:endParaRPr lang="en-US" sz="400" dirty="0"/>
            </a:p>
            <a:p>
              <a:endParaRPr lang="en-US" sz="500" dirty="0"/>
            </a:p>
            <a:p>
              <a:r>
                <a:rPr lang="en-US" sz="500" dirty="0"/>
                <a:t>15-Jul</a:t>
              </a:r>
            </a:p>
            <a:p>
              <a:endParaRPr lang="en-US" sz="500" dirty="0"/>
            </a:p>
            <a:p>
              <a:endParaRPr lang="en-US" sz="500" dirty="0"/>
            </a:p>
            <a:p>
              <a:endParaRPr lang="en-US" sz="500" dirty="0"/>
            </a:p>
            <a:p>
              <a:endParaRPr lang="en-US" sz="500" dirty="0"/>
            </a:p>
            <a:p>
              <a:endParaRPr lang="en-US" sz="500" dirty="0"/>
            </a:p>
            <a:p>
              <a:r>
                <a:rPr lang="en-US" sz="500" dirty="0"/>
                <a:t>29-Jul</a:t>
              </a:r>
            </a:p>
            <a:p>
              <a:endParaRPr lang="en-US" sz="400" dirty="0"/>
            </a:p>
            <a:p>
              <a:endParaRPr lang="en-US" sz="400" dirty="0"/>
            </a:p>
            <a:p>
              <a:endParaRPr lang="en-US" sz="400" dirty="0"/>
            </a:p>
            <a:p>
              <a:endParaRPr lang="en-US" sz="400" dirty="0"/>
            </a:p>
            <a:p>
              <a:endParaRPr lang="en-US" sz="500" dirty="0"/>
            </a:p>
            <a:p>
              <a:r>
                <a:rPr lang="en-US" sz="500" dirty="0"/>
                <a:t>12-Aug</a:t>
              </a:r>
            </a:p>
            <a:p>
              <a:endParaRPr lang="en-US" sz="400" dirty="0"/>
            </a:p>
            <a:p>
              <a:endParaRPr lang="en-US" sz="400" dirty="0"/>
            </a:p>
            <a:p>
              <a:endParaRPr lang="en-US" sz="400" dirty="0"/>
            </a:p>
            <a:p>
              <a:endParaRPr lang="en-US" sz="400" dirty="0"/>
            </a:p>
            <a:p>
              <a:endParaRPr lang="en-US" sz="400" dirty="0"/>
            </a:p>
            <a:p>
              <a:r>
                <a:rPr lang="en-US" sz="500" dirty="0"/>
                <a:t>26-Aug</a:t>
              </a:r>
            </a:p>
          </p:txBody>
        </p:sp>
        <p:sp>
          <p:nvSpPr>
            <p:cNvPr id="35" name="TextBox 34">
              <a:extLst>
                <a:ext uri="{FF2B5EF4-FFF2-40B4-BE49-F238E27FC236}">
                  <a16:creationId xmlns:a16="http://schemas.microsoft.com/office/drawing/2014/main" id="{3B905612-455B-5E00-5894-78B5EE1A0C52}"/>
                </a:ext>
              </a:extLst>
            </p:cNvPr>
            <p:cNvSpPr txBox="1"/>
            <p:nvPr/>
          </p:nvSpPr>
          <p:spPr>
            <a:xfrm>
              <a:off x="7805236" y="24979784"/>
              <a:ext cx="3592609" cy="536202"/>
            </a:xfrm>
            <a:prstGeom prst="rect">
              <a:avLst/>
            </a:prstGeom>
            <a:noFill/>
          </p:spPr>
          <p:txBody>
            <a:bodyPr wrap="none" rtlCol="0">
              <a:spAutoFit/>
            </a:bodyPr>
            <a:lstStyle/>
            <a:p>
              <a:r>
                <a:rPr lang="en-US" sz="385" dirty="0"/>
                <a:t>0          1          2          3          4          5          6          7</a:t>
              </a:r>
            </a:p>
            <a:p>
              <a:r>
                <a:rPr lang="en-US" sz="385" dirty="0"/>
                <a:t>                            Bluff Top Erosion (m)  </a:t>
              </a:r>
            </a:p>
          </p:txBody>
        </p:sp>
        <p:sp>
          <p:nvSpPr>
            <p:cNvPr id="36" name="TextBox 35">
              <a:extLst>
                <a:ext uri="{FF2B5EF4-FFF2-40B4-BE49-F238E27FC236}">
                  <a16:creationId xmlns:a16="http://schemas.microsoft.com/office/drawing/2014/main" id="{A2498BE9-7145-B01E-9CFC-4C4173EE17B0}"/>
                </a:ext>
              </a:extLst>
            </p:cNvPr>
            <p:cNvSpPr txBox="1"/>
            <p:nvPr/>
          </p:nvSpPr>
          <p:spPr>
            <a:xfrm>
              <a:off x="7505066" y="19394845"/>
              <a:ext cx="3800536" cy="469666"/>
            </a:xfrm>
            <a:prstGeom prst="rect">
              <a:avLst/>
            </a:prstGeom>
            <a:noFill/>
          </p:spPr>
          <p:txBody>
            <a:bodyPr wrap="none" rtlCol="0">
              <a:spAutoFit/>
            </a:bodyPr>
            <a:lstStyle/>
            <a:p>
              <a:r>
                <a:rPr lang="en-US" sz="600" dirty="0"/>
                <a:t>Erosion at Drew Point (July/Aug 2018)</a:t>
              </a:r>
            </a:p>
          </p:txBody>
        </p:sp>
        <p:cxnSp>
          <p:nvCxnSpPr>
            <p:cNvPr id="37" name="Straight Arrow Connector 36">
              <a:extLst>
                <a:ext uri="{FF2B5EF4-FFF2-40B4-BE49-F238E27FC236}">
                  <a16:creationId xmlns:a16="http://schemas.microsoft.com/office/drawing/2014/main" id="{040F1A16-1BB3-6491-685E-119864B3949B}"/>
                </a:ext>
              </a:extLst>
            </p:cNvPr>
            <p:cNvCxnSpPr>
              <a:cxnSpLocks/>
              <a:stCxn id="38" idx="1"/>
            </p:cNvCxnSpPr>
            <p:nvPr/>
          </p:nvCxnSpPr>
          <p:spPr>
            <a:xfrm flipH="1">
              <a:off x="8472195" y="24332441"/>
              <a:ext cx="744863" cy="2547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77DE1F0A-33B3-028A-9717-5F7D006932FB}"/>
                </a:ext>
              </a:extLst>
            </p:cNvPr>
            <p:cNvSpPr txBox="1"/>
            <p:nvPr/>
          </p:nvSpPr>
          <p:spPr>
            <a:xfrm>
              <a:off x="9217057" y="23980191"/>
              <a:ext cx="1829108" cy="704499"/>
            </a:xfrm>
            <a:prstGeom prst="rect">
              <a:avLst/>
            </a:prstGeom>
            <a:noFill/>
          </p:spPr>
          <p:txBody>
            <a:bodyPr wrap="square" rtlCol="0">
              <a:spAutoFit/>
            </a:bodyPr>
            <a:lstStyle/>
            <a:p>
              <a:r>
                <a:rPr lang="en-US" sz="600" dirty="0"/>
                <a:t>bluff collapse on Sept 1st</a:t>
              </a:r>
            </a:p>
          </p:txBody>
        </p:sp>
        <p:cxnSp>
          <p:nvCxnSpPr>
            <p:cNvPr id="39" name="Straight Arrow Connector 38">
              <a:extLst>
                <a:ext uri="{FF2B5EF4-FFF2-40B4-BE49-F238E27FC236}">
                  <a16:creationId xmlns:a16="http://schemas.microsoft.com/office/drawing/2014/main" id="{05E01129-4B97-9719-0295-4551F0AED65F}"/>
                </a:ext>
              </a:extLst>
            </p:cNvPr>
            <p:cNvCxnSpPr>
              <a:cxnSpLocks/>
            </p:cNvCxnSpPr>
            <p:nvPr/>
          </p:nvCxnSpPr>
          <p:spPr>
            <a:xfrm flipV="1">
              <a:off x="8727829" y="21278086"/>
              <a:ext cx="0" cy="3118727"/>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6C53AB9-BFC2-D9FC-8DEE-C67C847E8DFA}"/>
                </a:ext>
              </a:extLst>
            </p:cNvPr>
            <p:cNvSpPr txBox="1"/>
            <p:nvPr/>
          </p:nvSpPr>
          <p:spPr>
            <a:xfrm>
              <a:off x="8711650" y="22237286"/>
              <a:ext cx="1594904" cy="782778"/>
            </a:xfrm>
            <a:prstGeom prst="rect">
              <a:avLst/>
            </a:prstGeom>
            <a:noFill/>
          </p:spPr>
          <p:txBody>
            <a:bodyPr wrap="none" rtlCol="0">
              <a:spAutoFit/>
            </a:bodyPr>
            <a:lstStyle/>
            <a:p>
              <a:r>
                <a:rPr lang="en-US" sz="700" dirty="0"/>
                <a:t>thermal </a:t>
              </a:r>
            </a:p>
            <a:p>
              <a:r>
                <a:rPr lang="en-US" sz="700" dirty="0"/>
                <a:t>denudation</a:t>
              </a:r>
            </a:p>
          </p:txBody>
        </p:sp>
      </p:grpSp>
      <p:sp>
        <p:nvSpPr>
          <p:cNvPr id="41" name="TextBox 40">
            <a:extLst>
              <a:ext uri="{FF2B5EF4-FFF2-40B4-BE49-F238E27FC236}">
                <a16:creationId xmlns:a16="http://schemas.microsoft.com/office/drawing/2014/main" id="{F102A66D-668E-BE9E-74F9-ADDD789A7819}"/>
              </a:ext>
            </a:extLst>
          </p:cNvPr>
          <p:cNvSpPr txBox="1"/>
          <p:nvPr/>
        </p:nvSpPr>
        <p:spPr>
          <a:xfrm>
            <a:off x="10556381" y="4163846"/>
            <a:ext cx="1398983" cy="738664"/>
          </a:xfrm>
          <a:prstGeom prst="rect">
            <a:avLst/>
          </a:prstGeom>
          <a:noFill/>
        </p:spPr>
        <p:txBody>
          <a:bodyPr wrap="square" rtlCol="0">
            <a:spAutoFit/>
          </a:bodyPr>
          <a:lstStyle/>
          <a:p>
            <a:pPr algn="r"/>
            <a:r>
              <a:rPr lang="en-US" sz="1400" dirty="0"/>
              <a:t>Field Data</a:t>
            </a:r>
          </a:p>
          <a:p>
            <a:pPr algn="r"/>
            <a:r>
              <a:rPr lang="en-US" sz="1400" dirty="0"/>
              <a:t>Used for</a:t>
            </a:r>
          </a:p>
          <a:p>
            <a:pPr algn="r"/>
            <a:r>
              <a:rPr lang="en-US" sz="1400" dirty="0"/>
              <a:t>Calibration</a:t>
            </a:r>
          </a:p>
        </p:txBody>
      </p:sp>
      <p:sp>
        <p:nvSpPr>
          <p:cNvPr id="42" name="Rectangle 41">
            <a:extLst>
              <a:ext uri="{FF2B5EF4-FFF2-40B4-BE49-F238E27FC236}">
                <a16:creationId xmlns:a16="http://schemas.microsoft.com/office/drawing/2014/main" id="{D43810C2-26A5-FF1B-F8C5-9B130ED09E02}"/>
              </a:ext>
            </a:extLst>
          </p:cNvPr>
          <p:cNvSpPr/>
          <p:nvPr/>
        </p:nvSpPr>
        <p:spPr>
          <a:xfrm>
            <a:off x="9016214" y="873777"/>
            <a:ext cx="2886886" cy="2955707"/>
          </a:xfrm>
          <a:prstGeom prst="rect">
            <a:avLst/>
          </a:prstGeom>
          <a:noFill/>
          <a:ln>
            <a:solidFill>
              <a:schemeClr val="accent1">
                <a:lumMod val="75000"/>
              </a:schemeClr>
            </a:solid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7DFC83C3-3699-152A-C9E7-E114F7CCFC23}"/>
              </a:ext>
            </a:extLst>
          </p:cNvPr>
          <p:cNvSpPr/>
          <p:nvPr/>
        </p:nvSpPr>
        <p:spPr>
          <a:xfrm>
            <a:off x="9016214" y="3904332"/>
            <a:ext cx="1836235" cy="2406745"/>
          </a:xfrm>
          <a:prstGeom prst="rect">
            <a:avLst/>
          </a:prstGeom>
          <a:noFill/>
          <a:ln>
            <a:solidFill>
              <a:schemeClr val="accent1">
                <a:lumMod val="75000"/>
              </a:schemeClr>
            </a:solid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5" name="Straight Arrow Connector 44">
            <a:extLst>
              <a:ext uri="{FF2B5EF4-FFF2-40B4-BE49-F238E27FC236}">
                <a16:creationId xmlns:a16="http://schemas.microsoft.com/office/drawing/2014/main" id="{09CBB2C0-420B-D9D2-16CC-CA85AFA0508E}"/>
              </a:ext>
            </a:extLst>
          </p:cNvPr>
          <p:cNvCxnSpPr/>
          <p:nvPr/>
        </p:nvCxnSpPr>
        <p:spPr>
          <a:xfrm flipH="1" flipV="1">
            <a:off x="11376068" y="3912307"/>
            <a:ext cx="79332" cy="22006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a16="http://schemas.microsoft.com/office/drawing/2014/main" id="{68921A2D-D897-368A-F2AF-184386FE24F3}"/>
              </a:ext>
            </a:extLst>
          </p:cNvPr>
          <p:cNvCxnSpPr>
            <a:stCxn id="41" idx="2"/>
          </p:cNvCxnSpPr>
          <p:nvPr/>
        </p:nvCxnSpPr>
        <p:spPr>
          <a:xfrm flipH="1">
            <a:off x="10998011" y="4902510"/>
            <a:ext cx="257862" cy="10189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4" name="TextBox 53">
            <a:extLst>
              <a:ext uri="{FF2B5EF4-FFF2-40B4-BE49-F238E27FC236}">
                <a16:creationId xmlns:a16="http://schemas.microsoft.com/office/drawing/2014/main" id="{89482064-5B2A-E4E5-8FD0-46A86496AD35}"/>
              </a:ext>
            </a:extLst>
          </p:cNvPr>
          <p:cNvSpPr txBox="1"/>
          <p:nvPr/>
        </p:nvSpPr>
        <p:spPr>
          <a:xfrm>
            <a:off x="637231" y="1295439"/>
            <a:ext cx="681597" cy="253916"/>
          </a:xfrm>
          <a:prstGeom prst="rect">
            <a:avLst/>
          </a:prstGeom>
          <a:noFill/>
        </p:spPr>
        <p:txBody>
          <a:bodyPr wrap="none" rtlCol="0">
            <a:spAutoFit/>
          </a:bodyPr>
          <a:lstStyle/>
          <a:p>
            <a:r>
              <a:rPr lang="en-US" sz="1050" dirty="0"/>
              <a:t>Sept 1</a:t>
            </a:r>
            <a:r>
              <a:rPr lang="en-US" sz="1050" baseline="30000" dirty="0"/>
              <a:t>st</a:t>
            </a:r>
            <a:r>
              <a:rPr lang="en-US" sz="1050" dirty="0"/>
              <a:t> </a:t>
            </a:r>
          </a:p>
        </p:txBody>
      </p:sp>
      <p:pic>
        <p:nvPicPr>
          <p:cNvPr id="60" name="Picture 59">
            <a:extLst>
              <a:ext uri="{FF2B5EF4-FFF2-40B4-BE49-F238E27FC236}">
                <a16:creationId xmlns:a16="http://schemas.microsoft.com/office/drawing/2014/main" id="{6755D926-648D-BD59-9CE2-D032AF505917}"/>
              </a:ext>
            </a:extLst>
          </p:cNvPr>
          <p:cNvPicPr>
            <a:picLocks noChangeAspect="1"/>
          </p:cNvPicPr>
          <p:nvPr/>
        </p:nvPicPr>
        <p:blipFill>
          <a:blip r:embed="rId11"/>
          <a:stretch>
            <a:fillRect/>
          </a:stretch>
        </p:blipFill>
        <p:spPr>
          <a:xfrm>
            <a:off x="315963" y="4128133"/>
            <a:ext cx="1022091" cy="640080"/>
          </a:xfrm>
          <a:prstGeom prst="rect">
            <a:avLst/>
          </a:prstGeom>
        </p:spPr>
      </p:pic>
      <p:pic>
        <p:nvPicPr>
          <p:cNvPr id="64" name="Picture 63">
            <a:extLst>
              <a:ext uri="{FF2B5EF4-FFF2-40B4-BE49-F238E27FC236}">
                <a16:creationId xmlns:a16="http://schemas.microsoft.com/office/drawing/2014/main" id="{67F7A02A-B0CF-2C79-9CCB-CCDA7306760C}"/>
              </a:ext>
            </a:extLst>
          </p:cNvPr>
          <p:cNvPicPr>
            <a:picLocks noChangeAspect="1"/>
          </p:cNvPicPr>
          <p:nvPr/>
        </p:nvPicPr>
        <p:blipFill>
          <a:blip r:embed="rId12"/>
          <a:stretch>
            <a:fillRect/>
          </a:stretch>
        </p:blipFill>
        <p:spPr>
          <a:xfrm>
            <a:off x="314270" y="5589524"/>
            <a:ext cx="495771" cy="649224"/>
          </a:xfrm>
          <a:prstGeom prst="rect">
            <a:avLst/>
          </a:prstGeom>
        </p:spPr>
      </p:pic>
      <p:sp>
        <p:nvSpPr>
          <p:cNvPr id="2" name="Slide Number Placeholder 3">
            <a:extLst>
              <a:ext uri="{FF2B5EF4-FFF2-40B4-BE49-F238E27FC236}">
                <a16:creationId xmlns:a16="http://schemas.microsoft.com/office/drawing/2014/main" id="{26D6F183-17C3-B778-B1CA-B59D229DB109}"/>
              </a:ext>
            </a:extLst>
          </p:cNvPr>
          <p:cNvSpPr>
            <a:spLocks noGrp="1"/>
          </p:cNvSpPr>
          <p:nvPr>
            <p:ph type="sldNum" sz="quarter" idx="12"/>
          </p:nvPr>
        </p:nvSpPr>
        <p:spPr>
          <a:xfrm>
            <a:off x="11176000" y="6547487"/>
            <a:ext cx="812800" cy="374650"/>
          </a:xfrm>
        </p:spPr>
        <p:txBody>
          <a:bodyPr/>
          <a:lstStyle/>
          <a:p>
            <a:fld id="{A5E55A7B-7854-E145-92D9-B491DF4BAE2D}" type="slidenum">
              <a:rPr lang="en-US" smtClean="0">
                <a:solidFill>
                  <a:schemeClr val="bg1"/>
                </a:solidFill>
              </a:rPr>
              <a:pPr/>
              <a:t>28</a:t>
            </a:fld>
            <a:endParaRPr lang="en-US" dirty="0">
              <a:solidFill>
                <a:schemeClr val="bg1"/>
              </a:solidFill>
            </a:endParaRPr>
          </a:p>
        </p:txBody>
      </p:sp>
    </p:spTree>
    <p:extLst>
      <p:ext uri="{BB962C8B-B14F-4D97-AF65-F5344CB8AC3E}">
        <p14:creationId xmlns:p14="http://schemas.microsoft.com/office/powerpoint/2010/main" val="27586589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2329F94B-1867-749A-FA73-931E7019CC85}"/>
              </a:ext>
            </a:extLst>
          </p:cNvPr>
          <p:cNvPicPr>
            <a:picLocks noChangeAspect="1"/>
          </p:cNvPicPr>
          <p:nvPr/>
        </p:nvPicPr>
        <p:blipFill>
          <a:blip r:embed="rId3"/>
          <a:stretch>
            <a:fillRect/>
          </a:stretch>
        </p:blipFill>
        <p:spPr>
          <a:xfrm>
            <a:off x="314270" y="4855787"/>
            <a:ext cx="702733" cy="640080"/>
          </a:xfrm>
          <a:prstGeom prst="rect">
            <a:avLst/>
          </a:prstGeom>
        </p:spPr>
      </p:pic>
      <p:pic>
        <p:nvPicPr>
          <p:cNvPr id="58" name="Picture 57">
            <a:extLst>
              <a:ext uri="{FF2B5EF4-FFF2-40B4-BE49-F238E27FC236}">
                <a16:creationId xmlns:a16="http://schemas.microsoft.com/office/drawing/2014/main" id="{50703590-348E-C7C4-A124-E1FAFB25ABE4}"/>
              </a:ext>
            </a:extLst>
          </p:cNvPr>
          <p:cNvPicPr>
            <a:picLocks noChangeAspect="1"/>
          </p:cNvPicPr>
          <p:nvPr/>
        </p:nvPicPr>
        <p:blipFill>
          <a:blip r:embed="rId4"/>
          <a:stretch>
            <a:fillRect/>
          </a:stretch>
        </p:blipFill>
        <p:spPr>
          <a:xfrm>
            <a:off x="316861" y="3399097"/>
            <a:ext cx="1056640" cy="640080"/>
          </a:xfrm>
          <a:prstGeom prst="rect">
            <a:avLst/>
          </a:prstGeom>
        </p:spPr>
      </p:pic>
      <p:pic>
        <p:nvPicPr>
          <p:cNvPr id="53" name="Picture 52">
            <a:extLst>
              <a:ext uri="{FF2B5EF4-FFF2-40B4-BE49-F238E27FC236}">
                <a16:creationId xmlns:a16="http://schemas.microsoft.com/office/drawing/2014/main" id="{CEE44E8B-9EBC-7D10-4322-1C9F308C975C}"/>
              </a:ext>
            </a:extLst>
          </p:cNvPr>
          <p:cNvPicPr>
            <a:picLocks noChangeAspect="1"/>
          </p:cNvPicPr>
          <p:nvPr/>
        </p:nvPicPr>
        <p:blipFill>
          <a:blip r:embed="rId5"/>
          <a:stretch>
            <a:fillRect/>
          </a:stretch>
        </p:blipFill>
        <p:spPr>
          <a:xfrm>
            <a:off x="314270" y="2673053"/>
            <a:ext cx="1049866" cy="640080"/>
          </a:xfrm>
          <a:prstGeom prst="rect">
            <a:avLst/>
          </a:prstGeom>
        </p:spPr>
      </p:pic>
      <p:pic>
        <p:nvPicPr>
          <p:cNvPr id="51" name="Picture 50">
            <a:extLst>
              <a:ext uri="{FF2B5EF4-FFF2-40B4-BE49-F238E27FC236}">
                <a16:creationId xmlns:a16="http://schemas.microsoft.com/office/drawing/2014/main" id="{35CF840D-8C7C-B578-3C13-7C5692B5C8F2}"/>
              </a:ext>
            </a:extLst>
          </p:cNvPr>
          <p:cNvPicPr>
            <a:picLocks noChangeAspect="1"/>
          </p:cNvPicPr>
          <p:nvPr/>
        </p:nvPicPr>
        <p:blipFill>
          <a:blip r:embed="rId6"/>
          <a:stretch>
            <a:fillRect/>
          </a:stretch>
        </p:blipFill>
        <p:spPr>
          <a:xfrm>
            <a:off x="315963" y="1950542"/>
            <a:ext cx="1044162" cy="640080"/>
          </a:xfrm>
          <a:prstGeom prst="rect">
            <a:avLst/>
          </a:prstGeom>
        </p:spPr>
      </p:pic>
      <p:pic>
        <p:nvPicPr>
          <p:cNvPr id="49" name="Picture 48">
            <a:extLst>
              <a:ext uri="{FF2B5EF4-FFF2-40B4-BE49-F238E27FC236}">
                <a16:creationId xmlns:a16="http://schemas.microsoft.com/office/drawing/2014/main" id="{DCF0DF05-AF3C-4636-E0D8-2DE3C10100BC}"/>
              </a:ext>
            </a:extLst>
          </p:cNvPr>
          <p:cNvPicPr>
            <a:picLocks noChangeAspect="1"/>
          </p:cNvPicPr>
          <p:nvPr/>
        </p:nvPicPr>
        <p:blipFill>
          <a:blip r:embed="rId7"/>
          <a:stretch>
            <a:fillRect/>
          </a:stretch>
        </p:blipFill>
        <p:spPr>
          <a:xfrm>
            <a:off x="315963" y="1218168"/>
            <a:ext cx="1048173" cy="640080"/>
          </a:xfrm>
          <a:prstGeom prst="rect">
            <a:avLst/>
          </a:prstGeom>
        </p:spPr>
      </p:pic>
      <p:pic>
        <p:nvPicPr>
          <p:cNvPr id="3" name="Picture 2">
            <a:extLst>
              <a:ext uri="{FF2B5EF4-FFF2-40B4-BE49-F238E27FC236}">
                <a16:creationId xmlns:a16="http://schemas.microsoft.com/office/drawing/2014/main" id="{B515625F-2E4B-177B-3A69-39A0AB49079C}"/>
              </a:ext>
            </a:extLst>
          </p:cNvPr>
          <p:cNvPicPr>
            <a:picLocks noChangeAspect="1"/>
          </p:cNvPicPr>
          <p:nvPr/>
        </p:nvPicPr>
        <p:blipFill>
          <a:blip r:embed="rId8"/>
          <a:stretch>
            <a:fillRect/>
          </a:stretch>
        </p:blipFill>
        <p:spPr>
          <a:xfrm>
            <a:off x="1369866" y="857694"/>
            <a:ext cx="7569815" cy="5419060"/>
          </a:xfrm>
          <a:prstGeom prst="rect">
            <a:avLst/>
          </a:prstGeom>
        </p:spPr>
      </p:pic>
      <p:sp>
        <p:nvSpPr>
          <p:cNvPr id="5" name="Title 5">
            <a:extLst>
              <a:ext uri="{FF2B5EF4-FFF2-40B4-BE49-F238E27FC236}">
                <a16:creationId xmlns:a16="http://schemas.microsoft.com/office/drawing/2014/main" id="{A787C783-1648-1C3E-1838-73D0039E9687}"/>
              </a:ext>
            </a:extLst>
          </p:cNvPr>
          <p:cNvSpPr>
            <a:spLocks noGrp="1"/>
          </p:cNvSpPr>
          <p:nvPr>
            <p:ph type="title"/>
          </p:nvPr>
        </p:nvSpPr>
        <p:spPr>
          <a:xfrm>
            <a:off x="0" y="-162837"/>
            <a:ext cx="10362001" cy="1189972"/>
          </a:xfrm>
        </p:spPr>
        <p:txBody>
          <a:bodyPr/>
          <a:lstStyle/>
          <a:p>
            <a:r>
              <a:rPr lang="en-US" dirty="0"/>
              <a:t>Thermo-mechanical coupling: 2.5D slice</a:t>
            </a:r>
          </a:p>
        </p:txBody>
      </p:sp>
      <p:grpSp>
        <p:nvGrpSpPr>
          <p:cNvPr id="7" name="Group 6">
            <a:extLst>
              <a:ext uri="{FF2B5EF4-FFF2-40B4-BE49-F238E27FC236}">
                <a16:creationId xmlns:a16="http://schemas.microsoft.com/office/drawing/2014/main" id="{86BCB297-1D3D-0F42-4155-00AB52CBA4A2}"/>
              </a:ext>
            </a:extLst>
          </p:cNvPr>
          <p:cNvGrpSpPr/>
          <p:nvPr/>
        </p:nvGrpSpPr>
        <p:grpSpPr>
          <a:xfrm>
            <a:off x="241076" y="743034"/>
            <a:ext cx="1192027" cy="5034047"/>
            <a:chOff x="11187816" y="14244676"/>
            <a:chExt cx="2660928" cy="11045915"/>
          </a:xfrm>
        </p:grpSpPr>
        <p:grpSp>
          <p:nvGrpSpPr>
            <p:cNvPr id="16" name="Group 15">
              <a:extLst>
                <a:ext uri="{FF2B5EF4-FFF2-40B4-BE49-F238E27FC236}">
                  <a16:creationId xmlns:a16="http://schemas.microsoft.com/office/drawing/2014/main" id="{86EF7D4E-DA61-984D-F516-E088C96BE949}"/>
                </a:ext>
              </a:extLst>
            </p:cNvPr>
            <p:cNvGrpSpPr/>
            <p:nvPr/>
          </p:nvGrpSpPr>
          <p:grpSpPr>
            <a:xfrm>
              <a:off x="11187816" y="14244676"/>
              <a:ext cx="2660928" cy="5803668"/>
              <a:chOff x="11187816" y="16276676"/>
              <a:chExt cx="2660928" cy="5803668"/>
            </a:xfrm>
          </p:grpSpPr>
          <p:sp>
            <p:nvSpPr>
              <p:cNvPr id="18" name="TextBox 17">
                <a:extLst>
                  <a:ext uri="{FF2B5EF4-FFF2-40B4-BE49-F238E27FC236}">
                    <a16:creationId xmlns:a16="http://schemas.microsoft.com/office/drawing/2014/main" id="{51FEC077-11BD-6DF2-1C21-043E365C338A}"/>
                  </a:ext>
                </a:extLst>
              </p:cNvPr>
              <p:cNvSpPr txBox="1"/>
              <p:nvPr/>
            </p:nvSpPr>
            <p:spPr>
              <a:xfrm>
                <a:off x="11187816" y="16276676"/>
                <a:ext cx="2660928" cy="1013005"/>
              </a:xfrm>
              <a:prstGeom prst="rect">
                <a:avLst/>
              </a:prstGeom>
              <a:noFill/>
            </p:spPr>
            <p:txBody>
              <a:bodyPr wrap="square">
                <a:spAutoFit/>
              </a:bodyPr>
              <a:lstStyle/>
              <a:p>
                <a:r>
                  <a:rPr lang="en-US" sz="1200" dirty="0">
                    <a:solidFill>
                      <a:schemeClr val="tx2">
                        <a:lumMod val="50000"/>
                      </a:schemeClr>
                    </a:solidFill>
                    <a:latin typeface="Gill Sans"/>
                  </a:rPr>
                  <a:t>Block Collapse</a:t>
                </a:r>
              </a:p>
              <a:p>
                <a:r>
                  <a:rPr lang="en-US" sz="1200" dirty="0">
                    <a:solidFill>
                      <a:schemeClr val="tx2">
                        <a:lumMod val="50000"/>
                      </a:schemeClr>
                    </a:solidFill>
                    <a:latin typeface="Gill Sans"/>
                  </a:rPr>
                  <a:t>Timelapse</a:t>
                </a:r>
                <a:endParaRPr lang="en-US" sz="1100" dirty="0">
                  <a:latin typeface="Gill Sans"/>
                </a:endParaRPr>
              </a:p>
            </p:txBody>
          </p:sp>
          <p:cxnSp>
            <p:nvCxnSpPr>
              <p:cNvPr id="19" name="Straight Arrow Connector 18">
                <a:extLst>
                  <a:ext uri="{FF2B5EF4-FFF2-40B4-BE49-F238E27FC236}">
                    <a16:creationId xmlns:a16="http://schemas.microsoft.com/office/drawing/2014/main" id="{F87AD564-094F-7D81-58DD-8158DC1BF5A5}"/>
                  </a:ext>
                </a:extLst>
              </p:cNvPr>
              <p:cNvCxnSpPr/>
              <p:nvPr/>
            </p:nvCxnSpPr>
            <p:spPr>
              <a:xfrm>
                <a:off x="13167360" y="16878737"/>
                <a:ext cx="0" cy="38545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DB99C5C-A164-F7D7-1548-51991A9FB1D2}"/>
                  </a:ext>
                </a:extLst>
              </p:cNvPr>
              <p:cNvCxnSpPr/>
              <p:nvPr/>
            </p:nvCxnSpPr>
            <p:spPr>
              <a:xfrm>
                <a:off x="13167360" y="18503908"/>
                <a:ext cx="0" cy="38545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1027ACD-9B2E-BB8B-A763-8DB350D18901}"/>
                  </a:ext>
                </a:extLst>
              </p:cNvPr>
              <p:cNvCxnSpPr/>
              <p:nvPr/>
            </p:nvCxnSpPr>
            <p:spPr>
              <a:xfrm>
                <a:off x="13167361" y="20109930"/>
                <a:ext cx="0" cy="38545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77F5A88A-CF2E-E479-82E5-994ACFAC578E}"/>
                  </a:ext>
                </a:extLst>
              </p:cNvPr>
              <p:cNvCxnSpPr/>
              <p:nvPr/>
            </p:nvCxnSpPr>
            <p:spPr>
              <a:xfrm>
                <a:off x="13167361" y="21694890"/>
                <a:ext cx="0" cy="38545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9" name="Straight Arrow Connector 8">
              <a:extLst>
                <a:ext uri="{FF2B5EF4-FFF2-40B4-BE49-F238E27FC236}">
                  <a16:creationId xmlns:a16="http://schemas.microsoft.com/office/drawing/2014/main" id="{98A5D1A1-B953-C324-EBC1-B75D3512F643}"/>
                </a:ext>
              </a:extLst>
            </p:cNvPr>
            <p:cNvCxnSpPr/>
            <p:nvPr/>
          </p:nvCxnSpPr>
          <p:spPr>
            <a:xfrm>
              <a:off x="13167361" y="21294194"/>
              <a:ext cx="0" cy="38545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43D9A6A-13AB-4183-FEEF-B18AE222C8D5}"/>
                </a:ext>
              </a:extLst>
            </p:cNvPr>
            <p:cNvCxnSpPr/>
            <p:nvPr/>
          </p:nvCxnSpPr>
          <p:spPr>
            <a:xfrm>
              <a:off x="12633960" y="23209687"/>
              <a:ext cx="0" cy="38545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EE40D24-81DD-0405-E9EB-6464CE793116}"/>
                </a:ext>
              </a:extLst>
            </p:cNvPr>
            <p:cNvCxnSpPr/>
            <p:nvPr/>
          </p:nvCxnSpPr>
          <p:spPr>
            <a:xfrm>
              <a:off x="12633960" y="24905137"/>
              <a:ext cx="0" cy="38545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id="{68FC1388-5263-E7B2-14F4-6AAA1FC182A6}"/>
              </a:ext>
            </a:extLst>
          </p:cNvPr>
          <p:cNvSpPr txBox="1"/>
          <p:nvPr/>
        </p:nvSpPr>
        <p:spPr>
          <a:xfrm>
            <a:off x="811043" y="5840349"/>
            <a:ext cx="1444077" cy="461665"/>
          </a:xfrm>
          <a:prstGeom prst="rect">
            <a:avLst/>
          </a:prstGeom>
          <a:noFill/>
        </p:spPr>
        <p:txBody>
          <a:bodyPr wrap="square">
            <a:spAutoFit/>
          </a:bodyPr>
          <a:lstStyle/>
          <a:p>
            <a:r>
              <a:rPr lang="en-US" sz="1200" dirty="0">
                <a:solidFill>
                  <a:schemeClr val="tx2">
                    <a:lumMod val="50000"/>
                  </a:schemeClr>
                </a:solidFill>
                <a:latin typeface="Gill Sans"/>
              </a:rPr>
              <a:t>Block Collapse at</a:t>
            </a:r>
          </a:p>
          <a:p>
            <a:r>
              <a:rPr lang="en-US" sz="1200" dirty="0">
                <a:solidFill>
                  <a:schemeClr val="tx2">
                    <a:lumMod val="50000"/>
                  </a:schemeClr>
                </a:solidFill>
                <a:latin typeface="Gill Sans"/>
              </a:rPr>
              <a:t>Ice Wedge Surface</a:t>
            </a:r>
            <a:endParaRPr lang="en-US" sz="1100" dirty="0">
              <a:latin typeface="Gill Sans"/>
            </a:endParaRPr>
          </a:p>
        </p:txBody>
      </p:sp>
      <p:grpSp>
        <p:nvGrpSpPr>
          <p:cNvPr id="27" name="Group 26">
            <a:extLst>
              <a:ext uri="{FF2B5EF4-FFF2-40B4-BE49-F238E27FC236}">
                <a16:creationId xmlns:a16="http://schemas.microsoft.com/office/drawing/2014/main" id="{DF6439D1-B206-4F4B-0B6C-62D86A8B7410}"/>
              </a:ext>
            </a:extLst>
          </p:cNvPr>
          <p:cNvGrpSpPr>
            <a:grpSpLocks noChangeAspect="1"/>
          </p:cNvGrpSpPr>
          <p:nvPr/>
        </p:nvGrpSpPr>
        <p:grpSpPr>
          <a:xfrm>
            <a:off x="9091319" y="947995"/>
            <a:ext cx="2749298" cy="2820652"/>
            <a:chOff x="906871" y="19344174"/>
            <a:chExt cx="5865158" cy="6016066"/>
          </a:xfrm>
        </p:grpSpPr>
        <p:sp>
          <p:nvSpPr>
            <p:cNvPr id="28" name="TextBox 27">
              <a:extLst>
                <a:ext uri="{FF2B5EF4-FFF2-40B4-BE49-F238E27FC236}">
                  <a16:creationId xmlns:a16="http://schemas.microsoft.com/office/drawing/2014/main" id="{C5E96808-0679-009A-16B3-964A0382060D}"/>
                </a:ext>
              </a:extLst>
            </p:cNvPr>
            <p:cNvSpPr txBox="1"/>
            <p:nvPr/>
          </p:nvSpPr>
          <p:spPr>
            <a:xfrm>
              <a:off x="1592419" y="19344174"/>
              <a:ext cx="4583127" cy="459513"/>
            </a:xfrm>
            <a:prstGeom prst="rect">
              <a:avLst/>
            </a:prstGeom>
            <a:noFill/>
          </p:spPr>
          <p:txBody>
            <a:bodyPr wrap="none" rtlCol="0">
              <a:spAutoFit/>
            </a:bodyPr>
            <a:lstStyle/>
            <a:p>
              <a:r>
                <a:rPr lang="en-US" sz="800" dirty="0"/>
                <a:t>Temperature (°C)         Time-lapse Camera</a:t>
              </a:r>
            </a:p>
          </p:txBody>
        </p:sp>
        <p:grpSp>
          <p:nvGrpSpPr>
            <p:cNvPr id="29" name="Group 28">
              <a:extLst>
                <a:ext uri="{FF2B5EF4-FFF2-40B4-BE49-F238E27FC236}">
                  <a16:creationId xmlns:a16="http://schemas.microsoft.com/office/drawing/2014/main" id="{584A6AF6-2905-815F-DCC8-455DFEEE104B}"/>
                </a:ext>
              </a:extLst>
            </p:cNvPr>
            <p:cNvGrpSpPr/>
            <p:nvPr/>
          </p:nvGrpSpPr>
          <p:grpSpPr>
            <a:xfrm>
              <a:off x="906871" y="19730037"/>
              <a:ext cx="5865158" cy="5630203"/>
              <a:chOff x="810619" y="19730037"/>
              <a:chExt cx="5865158" cy="5630203"/>
            </a:xfrm>
          </p:grpSpPr>
          <p:pic>
            <p:nvPicPr>
              <p:cNvPr id="30" name="Picture 29">
                <a:extLst>
                  <a:ext uri="{FF2B5EF4-FFF2-40B4-BE49-F238E27FC236}">
                    <a16:creationId xmlns:a16="http://schemas.microsoft.com/office/drawing/2014/main" id="{8F8ECEEB-31D6-63F4-53A6-B81D7477B29E}"/>
                  </a:ext>
                </a:extLst>
              </p:cNvPr>
              <p:cNvPicPr>
                <a:picLocks noChangeAspect="1"/>
              </p:cNvPicPr>
              <p:nvPr/>
            </p:nvPicPr>
            <p:blipFill rotWithShape="1">
              <a:blip r:embed="rId9"/>
              <a:srcRect b="5667"/>
              <a:stretch/>
            </p:blipFill>
            <p:spPr>
              <a:xfrm>
                <a:off x="810619" y="19730037"/>
                <a:ext cx="5630061" cy="5149263"/>
              </a:xfrm>
              <a:prstGeom prst="rect">
                <a:avLst/>
              </a:prstGeom>
            </p:spPr>
          </p:pic>
          <p:sp>
            <p:nvSpPr>
              <p:cNvPr id="31" name="TextBox 30">
                <a:extLst>
                  <a:ext uri="{FF2B5EF4-FFF2-40B4-BE49-F238E27FC236}">
                    <a16:creationId xmlns:a16="http://schemas.microsoft.com/office/drawing/2014/main" id="{33AFE40F-D91B-F1E2-F83B-8A755BB63902}"/>
                  </a:ext>
                </a:extLst>
              </p:cNvPr>
              <p:cNvSpPr txBox="1"/>
              <p:nvPr/>
            </p:nvSpPr>
            <p:spPr>
              <a:xfrm>
                <a:off x="1056472" y="24867907"/>
                <a:ext cx="5619305" cy="492333"/>
              </a:xfrm>
              <a:prstGeom prst="rect">
                <a:avLst/>
              </a:prstGeom>
              <a:noFill/>
            </p:spPr>
            <p:txBody>
              <a:bodyPr wrap="none" rtlCol="0">
                <a:spAutoFit/>
              </a:bodyPr>
              <a:lstStyle/>
              <a:p>
                <a:r>
                  <a:rPr lang="en-US" sz="900" dirty="0"/>
                  <a:t>Niche development observed in thermistor data.</a:t>
                </a:r>
              </a:p>
            </p:txBody>
          </p:sp>
        </p:grpSp>
      </p:grpSp>
      <p:grpSp>
        <p:nvGrpSpPr>
          <p:cNvPr id="32" name="Group 31">
            <a:extLst>
              <a:ext uri="{FF2B5EF4-FFF2-40B4-BE49-F238E27FC236}">
                <a16:creationId xmlns:a16="http://schemas.microsoft.com/office/drawing/2014/main" id="{0F98BEF3-9189-3540-77EB-578AEB3D81A8}"/>
              </a:ext>
            </a:extLst>
          </p:cNvPr>
          <p:cNvGrpSpPr>
            <a:grpSpLocks noChangeAspect="1"/>
          </p:cNvGrpSpPr>
          <p:nvPr/>
        </p:nvGrpSpPr>
        <p:grpSpPr>
          <a:xfrm>
            <a:off x="9131474" y="3904332"/>
            <a:ext cx="1632022" cy="2406745"/>
            <a:chOff x="7247089" y="19394845"/>
            <a:chExt cx="4150756" cy="6121141"/>
          </a:xfrm>
        </p:grpSpPr>
        <p:pic>
          <p:nvPicPr>
            <p:cNvPr id="33" name="Picture 32">
              <a:extLst>
                <a:ext uri="{FF2B5EF4-FFF2-40B4-BE49-F238E27FC236}">
                  <a16:creationId xmlns:a16="http://schemas.microsoft.com/office/drawing/2014/main" id="{85FC0C52-1E4B-7821-2591-38D116380388}"/>
                </a:ext>
              </a:extLst>
            </p:cNvPr>
            <p:cNvPicPr>
              <a:picLocks noChangeAspect="1"/>
            </p:cNvPicPr>
            <p:nvPr/>
          </p:nvPicPr>
          <p:blipFill>
            <a:blip r:embed="rId10"/>
            <a:stretch>
              <a:fillRect/>
            </a:stretch>
          </p:blipFill>
          <p:spPr>
            <a:xfrm rot="5400000">
              <a:off x="7003218" y="20939501"/>
              <a:ext cx="5113613" cy="3143689"/>
            </a:xfrm>
            <a:prstGeom prst="rect">
              <a:avLst/>
            </a:prstGeom>
          </p:spPr>
        </p:pic>
        <p:sp>
          <p:nvSpPr>
            <p:cNvPr id="34" name="TextBox 33">
              <a:extLst>
                <a:ext uri="{FF2B5EF4-FFF2-40B4-BE49-F238E27FC236}">
                  <a16:creationId xmlns:a16="http://schemas.microsoft.com/office/drawing/2014/main" id="{551F0782-9770-F459-7C5B-31523E20B889}"/>
                </a:ext>
              </a:extLst>
            </p:cNvPr>
            <p:cNvSpPr txBox="1"/>
            <p:nvPr/>
          </p:nvSpPr>
          <p:spPr>
            <a:xfrm>
              <a:off x="7247089" y="19828350"/>
              <a:ext cx="991514" cy="4618383"/>
            </a:xfrm>
            <a:prstGeom prst="rect">
              <a:avLst/>
            </a:prstGeom>
            <a:noFill/>
          </p:spPr>
          <p:txBody>
            <a:bodyPr wrap="none" rtlCol="0">
              <a:spAutoFit/>
            </a:bodyPr>
            <a:lstStyle/>
            <a:p>
              <a:r>
                <a:rPr lang="en-US" sz="500" dirty="0"/>
                <a:t>01-Jul</a:t>
              </a:r>
            </a:p>
            <a:p>
              <a:endParaRPr lang="en-US" sz="400" dirty="0"/>
            </a:p>
            <a:p>
              <a:endParaRPr lang="en-US" sz="400" dirty="0"/>
            </a:p>
            <a:p>
              <a:endParaRPr lang="en-US" sz="400" dirty="0"/>
            </a:p>
            <a:p>
              <a:endParaRPr lang="en-US" sz="400" dirty="0"/>
            </a:p>
            <a:p>
              <a:endParaRPr lang="en-US" sz="500" dirty="0"/>
            </a:p>
            <a:p>
              <a:r>
                <a:rPr lang="en-US" sz="500" dirty="0"/>
                <a:t>15-Jul</a:t>
              </a:r>
            </a:p>
            <a:p>
              <a:endParaRPr lang="en-US" sz="500" dirty="0"/>
            </a:p>
            <a:p>
              <a:endParaRPr lang="en-US" sz="500" dirty="0"/>
            </a:p>
            <a:p>
              <a:endParaRPr lang="en-US" sz="500" dirty="0"/>
            </a:p>
            <a:p>
              <a:endParaRPr lang="en-US" sz="500" dirty="0"/>
            </a:p>
            <a:p>
              <a:endParaRPr lang="en-US" sz="500" dirty="0"/>
            </a:p>
            <a:p>
              <a:r>
                <a:rPr lang="en-US" sz="500" dirty="0"/>
                <a:t>29-Jul</a:t>
              </a:r>
            </a:p>
            <a:p>
              <a:endParaRPr lang="en-US" sz="400" dirty="0"/>
            </a:p>
            <a:p>
              <a:endParaRPr lang="en-US" sz="400" dirty="0"/>
            </a:p>
            <a:p>
              <a:endParaRPr lang="en-US" sz="400" dirty="0"/>
            </a:p>
            <a:p>
              <a:endParaRPr lang="en-US" sz="400" dirty="0"/>
            </a:p>
            <a:p>
              <a:endParaRPr lang="en-US" sz="500" dirty="0"/>
            </a:p>
            <a:p>
              <a:r>
                <a:rPr lang="en-US" sz="500" dirty="0"/>
                <a:t>12-Aug</a:t>
              </a:r>
            </a:p>
            <a:p>
              <a:endParaRPr lang="en-US" sz="400" dirty="0"/>
            </a:p>
            <a:p>
              <a:endParaRPr lang="en-US" sz="400" dirty="0"/>
            </a:p>
            <a:p>
              <a:endParaRPr lang="en-US" sz="400" dirty="0"/>
            </a:p>
            <a:p>
              <a:endParaRPr lang="en-US" sz="400" dirty="0"/>
            </a:p>
            <a:p>
              <a:endParaRPr lang="en-US" sz="400" dirty="0"/>
            </a:p>
            <a:p>
              <a:r>
                <a:rPr lang="en-US" sz="500" dirty="0"/>
                <a:t>26-Aug</a:t>
              </a:r>
            </a:p>
          </p:txBody>
        </p:sp>
        <p:sp>
          <p:nvSpPr>
            <p:cNvPr id="35" name="TextBox 34">
              <a:extLst>
                <a:ext uri="{FF2B5EF4-FFF2-40B4-BE49-F238E27FC236}">
                  <a16:creationId xmlns:a16="http://schemas.microsoft.com/office/drawing/2014/main" id="{3B905612-455B-5E00-5894-78B5EE1A0C52}"/>
                </a:ext>
              </a:extLst>
            </p:cNvPr>
            <p:cNvSpPr txBox="1"/>
            <p:nvPr/>
          </p:nvSpPr>
          <p:spPr>
            <a:xfrm>
              <a:off x="7805236" y="24979784"/>
              <a:ext cx="3592609" cy="536202"/>
            </a:xfrm>
            <a:prstGeom prst="rect">
              <a:avLst/>
            </a:prstGeom>
            <a:noFill/>
          </p:spPr>
          <p:txBody>
            <a:bodyPr wrap="none" rtlCol="0">
              <a:spAutoFit/>
            </a:bodyPr>
            <a:lstStyle/>
            <a:p>
              <a:r>
                <a:rPr lang="en-US" sz="385" dirty="0"/>
                <a:t>0          1          2          3          4          5          6          7</a:t>
              </a:r>
            </a:p>
            <a:p>
              <a:r>
                <a:rPr lang="en-US" sz="385" dirty="0"/>
                <a:t>                            Bluff Top Erosion (m)  </a:t>
              </a:r>
            </a:p>
          </p:txBody>
        </p:sp>
        <p:sp>
          <p:nvSpPr>
            <p:cNvPr id="36" name="TextBox 35">
              <a:extLst>
                <a:ext uri="{FF2B5EF4-FFF2-40B4-BE49-F238E27FC236}">
                  <a16:creationId xmlns:a16="http://schemas.microsoft.com/office/drawing/2014/main" id="{A2498BE9-7145-B01E-9CFC-4C4173EE17B0}"/>
                </a:ext>
              </a:extLst>
            </p:cNvPr>
            <p:cNvSpPr txBox="1"/>
            <p:nvPr/>
          </p:nvSpPr>
          <p:spPr>
            <a:xfrm>
              <a:off x="7505066" y="19394845"/>
              <a:ext cx="3800536" cy="469666"/>
            </a:xfrm>
            <a:prstGeom prst="rect">
              <a:avLst/>
            </a:prstGeom>
            <a:noFill/>
          </p:spPr>
          <p:txBody>
            <a:bodyPr wrap="none" rtlCol="0">
              <a:spAutoFit/>
            </a:bodyPr>
            <a:lstStyle/>
            <a:p>
              <a:r>
                <a:rPr lang="en-US" sz="600" dirty="0"/>
                <a:t>Erosion at Drew Point (July/Aug 2018)</a:t>
              </a:r>
            </a:p>
          </p:txBody>
        </p:sp>
        <p:cxnSp>
          <p:nvCxnSpPr>
            <p:cNvPr id="37" name="Straight Arrow Connector 36">
              <a:extLst>
                <a:ext uri="{FF2B5EF4-FFF2-40B4-BE49-F238E27FC236}">
                  <a16:creationId xmlns:a16="http://schemas.microsoft.com/office/drawing/2014/main" id="{040F1A16-1BB3-6491-685E-119864B3949B}"/>
                </a:ext>
              </a:extLst>
            </p:cNvPr>
            <p:cNvCxnSpPr>
              <a:cxnSpLocks/>
              <a:stCxn id="38" idx="1"/>
            </p:cNvCxnSpPr>
            <p:nvPr/>
          </p:nvCxnSpPr>
          <p:spPr>
            <a:xfrm flipH="1">
              <a:off x="8472195" y="24332441"/>
              <a:ext cx="744863" cy="2547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77DE1F0A-33B3-028A-9717-5F7D006932FB}"/>
                </a:ext>
              </a:extLst>
            </p:cNvPr>
            <p:cNvSpPr txBox="1"/>
            <p:nvPr/>
          </p:nvSpPr>
          <p:spPr>
            <a:xfrm>
              <a:off x="9217057" y="23980191"/>
              <a:ext cx="1829108" cy="704499"/>
            </a:xfrm>
            <a:prstGeom prst="rect">
              <a:avLst/>
            </a:prstGeom>
            <a:noFill/>
          </p:spPr>
          <p:txBody>
            <a:bodyPr wrap="square" rtlCol="0">
              <a:spAutoFit/>
            </a:bodyPr>
            <a:lstStyle/>
            <a:p>
              <a:r>
                <a:rPr lang="en-US" sz="600" dirty="0"/>
                <a:t>bluff collapse on Sept 1st</a:t>
              </a:r>
            </a:p>
          </p:txBody>
        </p:sp>
        <p:cxnSp>
          <p:nvCxnSpPr>
            <p:cNvPr id="39" name="Straight Arrow Connector 38">
              <a:extLst>
                <a:ext uri="{FF2B5EF4-FFF2-40B4-BE49-F238E27FC236}">
                  <a16:creationId xmlns:a16="http://schemas.microsoft.com/office/drawing/2014/main" id="{05E01129-4B97-9719-0295-4551F0AED65F}"/>
                </a:ext>
              </a:extLst>
            </p:cNvPr>
            <p:cNvCxnSpPr>
              <a:cxnSpLocks/>
            </p:cNvCxnSpPr>
            <p:nvPr/>
          </p:nvCxnSpPr>
          <p:spPr>
            <a:xfrm flipV="1">
              <a:off x="8727829" y="21278086"/>
              <a:ext cx="0" cy="3118727"/>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6C53AB9-BFC2-D9FC-8DEE-C67C847E8DFA}"/>
                </a:ext>
              </a:extLst>
            </p:cNvPr>
            <p:cNvSpPr txBox="1"/>
            <p:nvPr/>
          </p:nvSpPr>
          <p:spPr>
            <a:xfrm>
              <a:off x="8711650" y="22237286"/>
              <a:ext cx="1594904" cy="782778"/>
            </a:xfrm>
            <a:prstGeom prst="rect">
              <a:avLst/>
            </a:prstGeom>
            <a:noFill/>
          </p:spPr>
          <p:txBody>
            <a:bodyPr wrap="none" rtlCol="0">
              <a:spAutoFit/>
            </a:bodyPr>
            <a:lstStyle/>
            <a:p>
              <a:r>
                <a:rPr lang="en-US" sz="700" dirty="0"/>
                <a:t>thermal </a:t>
              </a:r>
            </a:p>
            <a:p>
              <a:r>
                <a:rPr lang="en-US" sz="700" dirty="0"/>
                <a:t>denudation</a:t>
              </a:r>
            </a:p>
          </p:txBody>
        </p:sp>
      </p:grpSp>
      <p:sp>
        <p:nvSpPr>
          <p:cNvPr id="41" name="TextBox 40">
            <a:extLst>
              <a:ext uri="{FF2B5EF4-FFF2-40B4-BE49-F238E27FC236}">
                <a16:creationId xmlns:a16="http://schemas.microsoft.com/office/drawing/2014/main" id="{F102A66D-668E-BE9E-74F9-ADDD789A7819}"/>
              </a:ext>
            </a:extLst>
          </p:cNvPr>
          <p:cNvSpPr txBox="1"/>
          <p:nvPr/>
        </p:nvSpPr>
        <p:spPr>
          <a:xfrm>
            <a:off x="10556381" y="4163846"/>
            <a:ext cx="1398983" cy="738664"/>
          </a:xfrm>
          <a:prstGeom prst="rect">
            <a:avLst/>
          </a:prstGeom>
          <a:noFill/>
        </p:spPr>
        <p:txBody>
          <a:bodyPr wrap="square" rtlCol="0">
            <a:spAutoFit/>
          </a:bodyPr>
          <a:lstStyle/>
          <a:p>
            <a:pPr algn="r"/>
            <a:r>
              <a:rPr lang="en-US" sz="1400" dirty="0"/>
              <a:t>Field Data</a:t>
            </a:r>
          </a:p>
          <a:p>
            <a:pPr algn="r"/>
            <a:r>
              <a:rPr lang="en-US" sz="1400" dirty="0"/>
              <a:t>Used for</a:t>
            </a:r>
          </a:p>
          <a:p>
            <a:pPr algn="r"/>
            <a:r>
              <a:rPr lang="en-US" sz="1400" dirty="0"/>
              <a:t>Calibration</a:t>
            </a:r>
          </a:p>
        </p:txBody>
      </p:sp>
      <p:sp>
        <p:nvSpPr>
          <p:cNvPr id="42" name="Rectangle 41">
            <a:extLst>
              <a:ext uri="{FF2B5EF4-FFF2-40B4-BE49-F238E27FC236}">
                <a16:creationId xmlns:a16="http://schemas.microsoft.com/office/drawing/2014/main" id="{D43810C2-26A5-FF1B-F8C5-9B130ED09E02}"/>
              </a:ext>
            </a:extLst>
          </p:cNvPr>
          <p:cNvSpPr/>
          <p:nvPr/>
        </p:nvSpPr>
        <p:spPr>
          <a:xfrm>
            <a:off x="9016214" y="873777"/>
            <a:ext cx="2886886" cy="2955707"/>
          </a:xfrm>
          <a:prstGeom prst="rect">
            <a:avLst/>
          </a:prstGeom>
          <a:noFill/>
          <a:ln>
            <a:solidFill>
              <a:schemeClr val="accent1">
                <a:lumMod val="75000"/>
              </a:schemeClr>
            </a:solid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7DFC83C3-3699-152A-C9E7-E114F7CCFC23}"/>
              </a:ext>
            </a:extLst>
          </p:cNvPr>
          <p:cNvSpPr/>
          <p:nvPr/>
        </p:nvSpPr>
        <p:spPr>
          <a:xfrm>
            <a:off x="9016214" y="3904332"/>
            <a:ext cx="1836235" cy="2406745"/>
          </a:xfrm>
          <a:prstGeom prst="rect">
            <a:avLst/>
          </a:prstGeom>
          <a:noFill/>
          <a:ln>
            <a:solidFill>
              <a:schemeClr val="accent1">
                <a:lumMod val="75000"/>
              </a:schemeClr>
            </a:solid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5" name="Straight Arrow Connector 44">
            <a:extLst>
              <a:ext uri="{FF2B5EF4-FFF2-40B4-BE49-F238E27FC236}">
                <a16:creationId xmlns:a16="http://schemas.microsoft.com/office/drawing/2014/main" id="{09CBB2C0-420B-D9D2-16CC-CA85AFA0508E}"/>
              </a:ext>
            </a:extLst>
          </p:cNvPr>
          <p:cNvCxnSpPr/>
          <p:nvPr/>
        </p:nvCxnSpPr>
        <p:spPr>
          <a:xfrm flipH="1" flipV="1">
            <a:off x="11376068" y="3912307"/>
            <a:ext cx="79332" cy="22006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a16="http://schemas.microsoft.com/office/drawing/2014/main" id="{68921A2D-D897-368A-F2AF-184386FE24F3}"/>
              </a:ext>
            </a:extLst>
          </p:cNvPr>
          <p:cNvCxnSpPr>
            <a:stCxn id="41" idx="2"/>
          </p:cNvCxnSpPr>
          <p:nvPr/>
        </p:nvCxnSpPr>
        <p:spPr>
          <a:xfrm flipH="1">
            <a:off x="10998011" y="4902510"/>
            <a:ext cx="257862" cy="10189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4" name="TextBox 53">
            <a:extLst>
              <a:ext uri="{FF2B5EF4-FFF2-40B4-BE49-F238E27FC236}">
                <a16:creationId xmlns:a16="http://schemas.microsoft.com/office/drawing/2014/main" id="{89482064-5B2A-E4E5-8FD0-46A86496AD35}"/>
              </a:ext>
            </a:extLst>
          </p:cNvPr>
          <p:cNvSpPr txBox="1"/>
          <p:nvPr/>
        </p:nvSpPr>
        <p:spPr>
          <a:xfrm>
            <a:off x="637231" y="1295439"/>
            <a:ext cx="681597" cy="253916"/>
          </a:xfrm>
          <a:prstGeom prst="rect">
            <a:avLst/>
          </a:prstGeom>
          <a:noFill/>
        </p:spPr>
        <p:txBody>
          <a:bodyPr wrap="none" rtlCol="0">
            <a:spAutoFit/>
          </a:bodyPr>
          <a:lstStyle/>
          <a:p>
            <a:r>
              <a:rPr lang="en-US" sz="1050" dirty="0"/>
              <a:t>Sept 1</a:t>
            </a:r>
            <a:r>
              <a:rPr lang="en-US" sz="1050" baseline="30000" dirty="0"/>
              <a:t>st</a:t>
            </a:r>
            <a:r>
              <a:rPr lang="en-US" sz="1050" dirty="0"/>
              <a:t> </a:t>
            </a:r>
          </a:p>
        </p:txBody>
      </p:sp>
      <p:pic>
        <p:nvPicPr>
          <p:cNvPr id="60" name="Picture 59">
            <a:extLst>
              <a:ext uri="{FF2B5EF4-FFF2-40B4-BE49-F238E27FC236}">
                <a16:creationId xmlns:a16="http://schemas.microsoft.com/office/drawing/2014/main" id="{6755D926-648D-BD59-9CE2-D032AF505917}"/>
              </a:ext>
            </a:extLst>
          </p:cNvPr>
          <p:cNvPicPr>
            <a:picLocks noChangeAspect="1"/>
          </p:cNvPicPr>
          <p:nvPr/>
        </p:nvPicPr>
        <p:blipFill>
          <a:blip r:embed="rId11"/>
          <a:stretch>
            <a:fillRect/>
          </a:stretch>
        </p:blipFill>
        <p:spPr>
          <a:xfrm>
            <a:off x="315963" y="4128133"/>
            <a:ext cx="1022091" cy="640080"/>
          </a:xfrm>
          <a:prstGeom prst="rect">
            <a:avLst/>
          </a:prstGeom>
        </p:spPr>
      </p:pic>
      <p:pic>
        <p:nvPicPr>
          <p:cNvPr id="64" name="Picture 63">
            <a:extLst>
              <a:ext uri="{FF2B5EF4-FFF2-40B4-BE49-F238E27FC236}">
                <a16:creationId xmlns:a16="http://schemas.microsoft.com/office/drawing/2014/main" id="{67F7A02A-B0CF-2C79-9CCB-CCDA7306760C}"/>
              </a:ext>
            </a:extLst>
          </p:cNvPr>
          <p:cNvPicPr>
            <a:picLocks noChangeAspect="1"/>
          </p:cNvPicPr>
          <p:nvPr/>
        </p:nvPicPr>
        <p:blipFill>
          <a:blip r:embed="rId12"/>
          <a:stretch>
            <a:fillRect/>
          </a:stretch>
        </p:blipFill>
        <p:spPr>
          <a:xfrm>
            <a:off x="314270" y="5589524"/>
            <a:ext cx="495771" cy="649224"/>
          </a:xfrm>
          <a:prstGeom prst="rect">
            <a:avLst/>
          </a:prstGeom>
        </p:spPr>
      </p:pic>
      <p:sp>
        <p:nvSpPr>
          <p:cNvPr id="2" name="Rectangle 1">
            <a:extLst>
              <a:ext uri="{FF2B5EF4-FFF2-40B4-BE49-F238E27FC236}">
                <a16:creationId xmlns:a16="http://schemas.microsoft.com/office/drawing/2014/main" id="{7C2D5B5F-8029-A10E-0F1B-7AFE68DBC0A5}"/>
              </a:ext>
            </a:extLst>
          </p:cNvPr>
          <p:cNvSpPr/>
          <p:nvPr/>
        </p:nvSpPr>
        <p:spPr>
          <a:xfrm>
            <a:off x="0" y="793898"/>
            <a:ext cx="12192000" cy="5642344"/>
          </a:xfrm>
          <a:prstGeom prst="rect">
            <a:avLst/>
          </a:prstGeom>
          <a:solidFill>
            <a:srgbClr val="FFFFFF">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89ED888-E4B7-6DFA-029F-C7CD79F89D68}"/>
              </a:ext>
            </a:extLst>
          </p:cNvPr>
          <p:cNvSpPr txBox="1"/>
          <p:nvPr/>
        </p:nvSpPr>
        <p:spPr>
          <a:xfrm>
            <a:off x="1664583" y="2772304"/>
            <a:ext cx="1656686" cy="1200329"/>
          </a:xfrm>
          <a:prstGeom prst="rect">
            <a:avLst/>
          </a:prstGeom>
          <a:solidFill>
            <a:srgbClr val="CCCCFF"/>
          </a:solidFill>
        </p:spPr>
        <p:txBody>
          <a:bodyPr wrap="square" rtlCol="0">
            <a:spAutoFit/>
          </a:bodyPr>
          <a:lstStyle/>
          <a:p>
            <a:pPr algn="ctr"/>
            <a:r>
              <a:rPr lang="en-US" sz="2400" dirty="0">
                <a:latin typeface="Calibri" panose="020F0502020204030204" pitchFamily="34" charset="0"/>
                <a:cs typeface="Calibri" panose="020F0502020204030204" pitchFamily="34" charset="0"/>
              </a:rPr>
              <a:t>Failure in tension</a:t>
            </a:r>
          </a:p>
          <a:p>
            <a:pPr algn="ctr"/>
            <a:r>
              <a:rPr lang="en-US" sz="2400" dirty="0">
                <a:latin typeface="Calibri" panose="020F0502020204030204" pitchFamily="34" charset="0"/>
                <a:cs typeface="Calibri" panose="020F0502020204030204" pitchFamily="34" charset="0"/>
              </a:rPr>
              <a:t>(stress)</a:t>
            </a:r>
          </a:p>
        </p:txBody>
      </p:sp>
      <p:sp>
        <p:nvSpPr>
          <p:cNvPr id="6" name="Arrow: Down 5">
            <a:extLst>
              <a:ext uri="{FF2B5EF4-FFF2-40B4-BE49-F238E27FC236}">
                <a16:creationId xmlns:a16="http://schemas.microsoft.com/office/drawing/2014/main" id="{6DC86E96-3015-E7EF-B9E0-DBCEC0A9B34E}"/>
              </a:ext>
            </a:extLst>
          </p:cNvPr>
          <p:cNvSpPr/>
          <p:nvPr/>
        </p:nvSpPr>
        <p:spPr>
          <a:xfrm rot="4124614">
            <a:off x="1086650" y="3098503"/>
            <a:ext cx="528164" cy="935487"/>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3D07078-8AB0-827D-60F4-7C1E4176837A}"/>
              </a:ext>
            </a:extLst>
          </p:cNvPr>
          <p:cNvSpPr txBox="1"/>
          <p:nvPr/>
        </p:nvSpPr>
        <p:spPr>
          <a:xfrm>
            <a:off x="3651045" y="3304167"/>
            <a:ext cx="1656686" cy="1200329"/>
          </a:xfrm>
          <a:prstGeom prst="rect">
            <a:avLst/>
          </a:prstGeom>
          <a:solidFill>
            <a:srgbClr val="CCCCFF"/>
          </a:solidFill>
        </p:spPr>
        <p:txBody>
          <a:bodyPr wrap="square" rtlCol="0">
            <a:spAutoFit/>
          </a:bodyPr>
          <a:lstStyle/>
          <a:p>
            <a:pPr algn="ctr"/>
            <a:r>
              <a:rPr lang="en-US" sz="2400" dirty="0">
                <a:latin typeface="Calibri" panose="020F0502020204030204" pitchFamily="34" charset="0"/>
                <a:cs typeface="Calibri" panose="020F0502020204030204" pitchFamily="34" charset="0"/>
              </a:rPr>
              <a:t>Failure in strain with damage</a:t>
            </a:r>
            <a:endParaRPr lang="en-US" sz="2000" dirty="0">
              <a:latin typeface="Calibri" panose="020F0502020204030204" pitchFamily="34" charset="0"/>
              <a:cs typeface="Calibri" panose="020F0502020204030204" pitchFamily="34" charset="0"/>
            </a:endParaRPr>
          </a:p>
        </p:txBody>
      </p:sp>
      <p:sp>
        <p:nvSpPr>
          <p:cNvPr id="13" name="Arrow: Down 12">
            <a:extLst>
              <a:ext uri="{FF2B5EF4-FFF2-40B4-BE49-F238E27FC236}">
                <a16:creationId xmlns:a16="http://schemas.microsoft.com/office/drawing/2014/main" id="{F631A056-5F18-8C11-15CB-012866414F9D}"/>
              </a:ext>
            </a:extLst>
          </p:cNvPr>
          <p:cNvSpPr/>
          <p:nvPr/>
        </p:nvSpPr>
        <p:spPr>
          <a:xfrm rot="20092495">
            <a:off x="4331898" y="4448822"/>
            <a:ext cx="528164" cy="935487"/>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7FAC6D0-D282-673C-612D-05C21A1A32E9}"/>
              </a:ext>
            </a:extLst>
          </p:cNvPr>
          <p:cNvSpPr txBox="1"/>
          <p:nvPr/>
        </p:nvSpPr>
        <p:spPr>
          <a:xfrm>
            <a:off x="5625292" y="1165712"/>
            <a:ext cx="1656686" cy="1569660"/>
          </a:xfrm>
          <a:prstGeom prst="rect">
            <a:avLst/>
          </a:prstGeom>
          <a:solidFill>
            <a:srgbClr val="CCCCFF"/>
          </a:solidFill>
        </p:spPr>
        <p:txBody>
          <a:bodyPr wrap="square" rtlCol="0">
            <a:spAutoFit/>
          </a:bodyPr>
          <a:lstStyle/>
          <a:p>
            <a:pPr algn="ctr"/>
            <a:r>
              <a:rPr lang="en-US" sz="2400" dirty="0">
                <a:latin typeface="Calibri" panose="020F0502020204030204" pitchFamily="34" charset="0"/>
                <a:cs typeface="Calibri" panose="020F0502020204030204" pitchFamily="34" charset="0"/>
              </a:rPr>
              <a:t>Failure in strain with ice thaw (softening)</a:t>
            </a:r>
            <a:endParaRPr lang="en-US" sz="2000" dirty="0">
              <a:latin typeface="Calibri" panose="020F0502020204030204" pitchFamily="34" charset="0"/>
              <a:cs typeface="Calibri" panose="020F0502020204030204" pitchFamily="34" charset="0"/>
            </a:endParaRPr>
          </a:p>
        </p:txBody>
      </p:sp>
      <p:sp>
        <p:nvSpPr>
          <p:cNvPr id="15" name="Arrow: Down 14">
            <a:extLst>
              <a:ext uri="{FF2B5EF4-FFF2-40B4-BE49-F238E27FC236}">
                <a16:creationId xmlns:a16="http://schemas.microsoft.com/office/drawing/2014/main" id="{C3ABADF6-BFDE-963D-4BF2-08714CABEC44}"/>
              </a:ext>
            </a:extLst>
          </p:cNvPr>
          <p:cNvSpPr/>
          <p:nvPr/>
        </p:nvSpPr>
        <p:spPr>
          <a:xfrm rot="18177494">
            <a:off x="6866679" y="2562886"/>
            <a:ext cx="528164" cy="935487"/>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5C6082D-7BA6-EEF9-0380-C6C42704C342}"/>
              </a:ext>
            </a:extLst>
          </p:cNvPr>
          <p:cNvSpPr txBox="1"/>
          <p:nvPr/>
        </p:nvSpPr>
        <p:spPr>
          <a:xfrm>
            <a:off x="6086084" y="4861783"/>
            <a:ext cx="2087431" cy="707886"/>
          </a:xfrm>
          <a:prstGeom prst="rect">
            <a:avLst/>
          </a:prstGeom>
          <a:noFill/>
        </p:spPr>
        <p:txBody>
          <a:bodyPr wrap="none" rtlCol="0">
            <a:spAutoFit/>
          </a:bodyPr>
          <a:lstStyle/>
          <a:p>
            <a:pPr algn="ctr"/>
            <a:r>
              <a:rPr lang="en-US" sz="2000" b="1" dirty="0">
                <a:latin typeface="Source Sans Pro" panose="020B0503030403020204" pitchFamily="34" charset="0"/>
                <a:ea typeface="Source Sans Pro" panose="020B0503030403020204" pitchFamily="34" charset="0"/>
              </a:rPr>
              <a:t>Ocean-dominant</a:t>
            </a:r>
          </a:p>
          <a:p>
            <a:pPr algn="ctr"/>
            <a:r>
              <a:rPr lang="en-US" sz="2000" b="1" dirty="0">
                <a:latin typeface="Source Sans Pro" panose="020B0503030403020204" pitchFamily="34" charset="0"/>
                <a:ea typeface="Source Sans Pro" panose="020B0503030403020204" pitchFamily="34" charset="0"/>
              </a:rPr>
              <a:t>erosion</a:t>
            </a:r>
          </a:p>
        </p:txBody>
      </p:sp>
      <p:sp>
        <p:nvSpPr>
          <p:cNvPr id="20" name="TextBox 19">
            <a:extLst>
              <a:ext uri="{FF2B5EF4-FFF2-40B4-BE49-F238E27FC236}">
                <a16:creationId xmlns:a16="http://schemas.microsoft.com/office/drawing/2014/main" id="{BA025EAF-89B8-6DC9-3871-C786587C0A5B}"/>
              </a:ext>
            </a:extLst>
          </p:cNvPr>
          <p:cNvSpPr txBox="1"/>
          <p:nvPr/>
        </p:nvSpPr>
        <p:spPr>
          <a:xfrm rot="17602149">
            <a:off x="6777637" y="3365195"/>
            <a:ext cx="1999265" cy="707886"/>
          </a:xfrm>
          <a:prstGeom prst="rect">
            <a:avLst/>
          </a:prstGeom>
          <a:noFill/>
        </p:spPr>
        <p:txBody>
          <a:bodyPr wrap="none" rtlCol="0">
            <a:spAutoFit/>
          </a:bodyPr>
          <a:lstStyle/>
          <a:p>
            <a:pPr algn="ctr"/>
            <a:r>
              <a:rPr lang="en-US" sz="2000" b="1" dirty="0">
                <a:latin typeface="Source Sans Pro" panose="020B0503030403020204" pitchFamily="34" charset="0"/>
                <a:ea typeface="Source Sans Pro" panose="020B0503030403020204" pitchFamily="34" charset="0"/>
              </a:rPr>
              <a:t>Thaw-dominant</a:t>
            </a:r>
          </a:p>
          <a:p>
            <a:pPr algn="ctr"/>
            <a:r>
              <a:rPr lang="en-US" sz="2000" b="1" dirty="0">
                <a:latin typeface="Source Sans Pro" panose="020B0503030403020204" pitchFamily="34" charset="0"/>
                <a:ea typeface="Source Sans Pro" panose="020B0503030403020204" pitchFamily="34" charset="0"/>
              </a:rPr>
              <a:t>erosion</a:t>
            </a:r>
          </a:p>
        </p:txBody>
      </p:sp>
      <p:sp>
        <p:nvSpPr>
          <p:cNvPr id="21" name="TextBox 20">
            <a:extLst>
              <a:ext uri="{FF2B5EF4-FFF2-40B4-BE49-F238E27FC236}">
                <a16:creationId xmlns:a16="http://schemas.microsoft.com/office/drawing/2014/main" id="{0FA523A7-9C15-64EC-4CF1-AFE26009F5D3}"/>
              </a:ext>
            </a:extLst>
          </p:cNvPr>
          <p:cNvSpPr txBox="1"/>
          <p:nvPr/>
        </p:nvSpPr>
        <p:spPr>
          <a:xfrm>
            <a:off x="1703277" y="3955770"/>
            <a:ext cx="1664238" cy="523220"/>
          </a:xfrm>
          <a:prstGeom prst="rect">
            <a:avLst/>
          </a:prstGeom>
          <a:noFill/>
        </p:spPr>
        <p:txBody>
          <a:bodyPr wrap="none" rtlCol="0">
            <a:spAutoFit/>
          </a:bodyPr>
          <a:lstStyle/>
          <a:p>
            <a:pPr algn="ctr"/>
            <a:r>
              <a:rPr lang="en-US" sz="1400" b="1" dirty="0">
                <a:latin typeface="Source Sans Pro" panose="020B0503030403020204" pitchFamily="34" charset="0"/>
                <a:ea typeface="Source Sans Pro" panose="020B0503030403020204" pitchFamily="34" charset="0"/>
              </a:rPr>
              <a:t>Geometry controls</a:t>
            </a:r>
          </a:p>
          <a:p>
            <a:pPr algn="ctr"/>
            <a:r>
              <a:rPr lang="en-US" sz="1400" b="1" dirty="0">
                <a:latin typeface="Source Sans Pro" panose="020B0503030403020204" pitchFamily="34" charset="0"/>
                <a:ea typeface="Source Sans Pro" panose="020B0503030403020204" pitchFamily="34" charset="0"/>
              </a:rPr>
              <a:t>bending moment</a:t>
            </a:r>
          </a:p>
        </p:txBody>
      </p:sp>
      <p:sp>
        <p:nvSpPr>
          <p:cNvPr id="22" name="Slide Number Placeholder 3">
            <a:extLst>
              <a:ext uri="{FF2B5EF4-FFF2-40B4-BE49-F238E27FC236}">
                <a16:creationId xmlns:a16="http://schemas.microsoft.com/office/drawing/2014/main" id="{A1FA08E3-65DB-87DC-C8F8-FBCCC8EE82C2}"/>
              </a:ext>
            </a:extLst>
          </p:cNvPr>
          <p:cNvSpPr txBox="1">
            <a:spLocks/>
          </p:cNvSpPr>
          <p:nvPr/>
        </p:nvSpPr>
        <p:spPr bwMode="auto">
          <a:xfrm>
            <a:off x="11176000" y="6547487"/>
            <a:ext cx="812800" cy="374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400" kern="1200">
                <a:solidFill>
                  <a:schemeClr val="tx1"/>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5E55A7B-7854-E145-92D9-B491DF4BAE2D}" type="slidenum">
              <a:rPr lang="en-US" smtClean="0">
                <a:solidFill>
                  <a:schemeClr val="bg1"/>
                </a:solidFill>
              </a:rPr>
              <a:pPr/>
              <a:t>29</a:t>
            </a:fld>
            <a:endParaRPr lang="en-US" dirty="0">
              <a:solidFill>
                <a:schemeClr val="bg1"/>
              </a:solidFill>
            </a:endParaRPr>
          </a:p>
        </p:txBody>
      </p:sp>
    </p:spTree>
    <p:extLst>
      <p:ext uri="{BB962C8B-B14F-4D97-AF65-F5344CB8AC3E}">
        <p14:creationId xmlns:p14="http://schemas.microsoft.com/office/powerpoint/2010/main" val="8154537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805" y="46782"/>
            <a:ext cx="8991813" cy="991675"/>
          </a:xfrm>
        </p:spPr>
        <p:txBody>
          <a:bodyPr/>
          <a:lstStyle/>
          <a:p>
            <a:r>
              <a:rPr lang="en-US" sz="3600" dirty="0"/>
              <a:t>Outline</a:t>
            </a:r>
            <a:endParaRPr lang="en-US" sz="3800" dirty="0"/>
          </a:p>
        </p:txBody>
      </p:sp>
      <p:sp>
        <p:nvSpPr>
          <p:cNvPr id="10" name="TextBox 9">
            <a:extLst>
              <a:ext uri="{FF2B5EF4-FFF2-40B4-BE49-F238E27FC236}">
                <a16:creationId xmlns:a16="http://schemas.microsoft.com/office/drawing/2014/main" id="{89F95423-09F5-49CF-8E95-3CD6E6829395}"/>
              </a:ext>
            </a:extLst>
          </p:cNvPr>
          <p:cNvSpPr txBox="1"/>
          <p:nvPr/>
        </p:nvSpPr>
        <p:spPr>
          <a:xfrm>
            <a:off x="203805" y="907864"/>
            <a:ext cx="11554290" cy="6370975"/>
          </a:xfrm>
          <a:prstGeom prst="rect">
            <a:avLst/>
          </a:prstGeom>
          <a:noFill/>
        </p:spPr>
        <p:txBody>
          <a:bodyPr wrap="square" rtlCol="0">
            <a:spAutoFit/>
          </a:bodyPr>
          <a:lstStyle/>
          <a:p>
            <a:pPr marL="285750" indent="-285750">
              <a:buFont typeface="Arial" panose="020B0604020202020204" pitchFamily="34" charset="0"/>
              <a:buChar char="•"/>
            </a:pPr>
            <a:r>
              <a:rPr lang="en-US" sz="3000" dirty="0">
                <a:latin typeface="Calibri" panose="020F0502020204030204" pitchFamily="34" charset="0"/>
                <a:cs typeface="Calibri" panose="020F0502020204030204" pitchFamily="34" charset="0"/>
              </a:rPr>
              <a:t>Motivation and background</a:t>
            </a: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3000" dirty="0">
                <a:latin typeface="Calibri" panose="020F0502020204030204" pitchFamily="34" charset="0"/>
                <a:cs typeface="Calibri" panose="020F0502020204030204" pitchFamily="34" charset="0"/>
              </a:rPr>
              <a:t>The Arctic Coastal Erosion (ACE) model</a:t>
            </a: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914400" lvl="1" indent="-457200">
              <a:buFont typeface="Wingdings" panose="05000000000000000000" pitchFamily="2" charset="2"/>
              <a:buChar char="Ø"/>
            </a:pPr>
            <a:r>
              <a:rPr lang="en-US" sz="3000" dirty="0">
                <a:latin typeface="Calibri" panose="020F0502020204030204" pitchFamily="34" charset="0"/>
                <a:cs typeface="Calibri" panose="020F0502020204030204" pitchFamily="34" charset="0"/>
              </a:rPr>
              <a:t>Birds-eye-view of ACE</a:t>
            </a:r>
          </a:p>
          <a:p>
            <a:pPr marL="914400" lvl="1" indent="-45720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914400" lvl="1" indent="-457200">
              <a:buFont typeface="Wingdings" panose="05000000000000000000" pitchFamily="2" charset="2"/>
              <a:buChar char="Ø"/>
            </a:pPr>
            <a:r>
              <a:rPr lang="en-US" sz="3000" dirty="0">
                <a:latin typeface="Calibri" panose="020F0502020204030204" pitchFamily="34" charset="0"/>
                <a:cs typeface="Calibri" panose="020F0502020204030204" pitchFamily="34" charset="0"/>
              </a:rPr>
              <a:t>Thermo-mechanical terrestrial component of ACE</a:t>
            </a:r>
          </a:p>
          <a:p>
            <a:pPr marL="914400" lvl="1" indent="-45720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914400" lvl="1" indent="-45720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3000" dirty="0">
                <a:latin typeface="Calibri" panose="020F0502020204030204" pitchFamily="34" charset="0"/>
                <a:cs typeface="Calibri" panose="020F0502020204030204" pitchFamily="34" charset="0"/>
              </a:rPr>
              <a:t>Numerical results </a:t>
            </a: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914400" lvl="1" indent="-457200">
              <a:buFont typeface="Wingdings" panose="05000000000000000000" pitchFamily="2" charset="2"/>
              <a:buChar char="Ø"/>
            </a:pPr>
            <a:r>
              <a:rPr lang="en-US" sz="3000" dirty="0">
                <a:latin typeface="Calibri" panose="020F0502020204030204" pitchFamily="34" charset="0"/>
                <a:cs typeface="Calibri" panose="020F0502020204030204" pitchFamily="34" charset="0"/>
              </a:rPr>
              <a:t>Sensitivity study for 3D elastic mechanics-only simulation</a:t>
            </a:r>
          </a:p>
          <a:p>
            <a:pPr marL="914400" lvl="1" indent="-45720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914400" lvl="1" indent="-457200">
              <a:buFont typeface="Wingdings" panose="05000000000000000000" pitchFamily="2" charset="2"/>
              <a:buChar char="Ø"/>
            </a:pPr>
            <a:r>
              <a:rPr lang="en-US" sz="3000" dirty="0">
                <a:latin typeface="Calibri" panose="020F0502020204030204" pitchFamily="34" charset="0"/>
                <a:cs typeface="Calibri" panose="020F0502020204030204" pitchFamily="34" charset="0"/>
              </a:rPr>
              <a:t>Calibration/validation of thermo-mechanical coupling for pseudo-realistic 2.5D slice problem</a:t>
            </a:r>
          </a:p>
          <a:p>
            <a:pPr marL="914400" lvl="1" indent="-45720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914400" lvl="1" indent="-45720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3000" dirty="0">
                <a:latin typeface="Calibri" panose="020F0502020204030204" pitchFamily="34" charset="0"/>
                <a:cs typeface="Calibri" panose="020F0502020204030204" pitchFamily="34" charset="0"/>
              </a:rPr>
              <a:t>Summary</a:t>
            </a:r>
          </a:p>
          <a:p>
            <a:pPr marL="285750" indent="-285750">
              <a:buFont typeface="Arial" panose="020B0604020202020204" pitchFamily="34" charset="0"/>
              <a:buChar char="•"/>
            </a:pPr>
            <a:endParaRPr lang="en-US" sz="400"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400"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3000" dirty="0">
                <a:latin typeface="Calibri" panose="020F0502020204030204" pitchFamily="34" charset="0"/>
                <a:cs typeface="Calibri" panose="020F0502020204030204" pitchFamily="34" charset="0"/>
              </a:rPr>
              <a:t>Current and future work</a:t>
            </a:r>
          </a:p>
          <a:p>
            <a:pPr marL="285750" indent="-285750">
              <a:buFont typeface="Arial" panose="020B0604020202020204" pitchFamily="34" charset="0"/>
              <a:buChar char="•"/>
            </a:pPr>
            <a:endParaRPr lang="en-US" sz="3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3000" dirty="0">
              <a:latin typeface="Calibri" panose="020F0502020204030204" pitchFamily="34" charset="0"/>
              <a:cs typeface="Calibri" panose="020F0502020204030204" pitchFamily="34" charset="0"/>
            </a:endParaRPr>
          </a:p>
        </p:txBody>
      </p:sp>
      <p:sp>
        <p:nvSpPr>
          <p:cNvPr id="3" name="Slide Number Placeholder 3">
            <a:extLst>
              <a:ext uri="{FF2B5EF4-FFF2-40B4-BE49-F238E27FC236}">
                <a16:creationId xmlns:a16="http://schemas.microsoft.com/office/drawing/2014/main" id="{D3C15B3A-3C68-923C-ED46-DB2EB6DD540B}"/>
              </a:ext>
            </a:extLst>
          </p:cNvPr>
          <p:cNvSpPr>
            <a:spLocks noGrp="1"/>
          </p:cNvSpPr>
          <p:nvPr>
            <p:ph type="sldNum" sz="quarter" idx="12"/>
          </p:nvPr>
        </p:nvSpPr>
        <p:spPr>
          <a:xfrm>
            <a:off x="11176000" y="6547487"/>
            <a:ext cx="812800" cy="374650"/>
          </a:xfrm>
        </p:spPr>
        <p:txBody>
          <a:bodyPr/>
          <a:lstStyle/>
          <a:p>
            <a:fld id="{A5E55A7B-7854-E145-92D9-B491DF4BAE2D}" type="slidenum">
              <a:rPr lang="en-US" smtClean="0">
                <a:solidFill>
                  <a:schemeClr val="bg1"/>
                </a:solidFill>
              </a:rPr>
              <a:pPr/>
              <a:t>3</a:t>
            </a:fld>
            <a:endParaRPr lang="en-US" dirty="0">
              <a:solidFill>
                <a:schemeClr val="bg1"/>
              </a:solidFill>
            </a:endParaRPr>
          </a:p>
        </p:txBody>
      </p:sp>
      <p:pic>
        <p:nvPicPr>
          <p:cNvPr id="4" name="Picture 3">
            <a:extLst>
              <a:ext uri="{FF2B5EF4-FFF2-40B4-BE49-F238E27FC236}">
                <a16:creationId xmlns:a16="http://schemas.microsoft.com/office/drawing/2014/main" id="{F65CAFBA-CD24-90BF-BA4D-376D859F2B8A}"/>
              </a:ext>
            </a:extLst>
          </p:cNvPr>
          <p:cNvPicPr>
            <a:picLocks noChangeAspect="1"/>
          </p:cNvPicPr>
          <p:nvPr/>
        </p:nvPicPr>
        <p:blipFill>
          <a:blip r:embed="rId3"/>
          <a:stretch>
            <a:fillRect/>
          </a:stretch>
        </p:blipFill>
        <p:spPr>
          <a:xfrm>
            <a:off x="7742599" y="1038457"/>
            <a:ext cx="3136743" cy="1398238"/>
          </a:xfrm>
          <a:prstGeom prst="rect">
            <a:avLst/>
          </a:prstGeom>
        </p:spPr>
      </p:pic>
    </p:spTree>
    <p:extLst>
      <p:ext uri="{BB962C8B-B14F-4D97-AF65-F5344CB8AC3E}">
        <p14:creationId xmlns:p14="http://schemas.microsoft.com/office/powerpoint/2010/main" val="4513854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7BDC8-97C3-704F-A8A4-4DA32EF70B67}"/>
              </a:ext>
            </a:extLst>
          </p:cNvPr>
          <p:cNvSpPr>
            <a:spLocks noGrp="1"/>
          </p:cNvSpPr>
          <p:nvPr>
            <p:ph type="title"/>
          </p:nvPr>
        </p:nvSpPr>
        <p:spPr>
          <a:xfrm>
            <a:off x="132946" y="-20543"/>
            <a:ext cx="8313336" cy="991675"/>
          </a:xfrm>
        </p:spPr>
        <p:txBody>
          <a:bodyPr/>
          <a:lstStyle/>
          <a:p>
            <a:r>
              <a:rPr lang="en-US" dirty="0"/>
              <a:t>Summary</a:t>
            </a:r>
          </a:p>
        </p:txBody>
      </p:sp>
      <p:sp>
        <p:nvSpPr>
          <p:cNvPr id="5" name="TextBox 4">
            <a:extLst>
              <a:ext uri="{FF2B5EF4-FFF2-40B4-BE49-F238E27FC236}">
                <a16:creationId xmlns:a16="http://schemas.microsoft.com/office/drawing/2014/main" id="{A0B52022-F07B-4DB8-BDAE-68F6F88D44C5}"/>
              </a:ext>
            </a:extLst>
          </p:cNvPr>
          <p:cNvSpPr txBox="1"/>
          <p:nvPr/>
        </p:nvSpPr>
        <p:spPr>
          <a:xfrm>
            <a:off x="41568" y="743852"/>
            <a:ext cx="7388118" cy="5878532"/>
          </a:xfrm>
          <a:prstGeom prst="rect">
            <a:avLst/>
          </a:prstGeom>
          <a:noFill/>
        </p:spPr>
        <p:txBody>
          <a:bodyPr wrap="square" rtlCol="0">
            <a:spAutoFit/>
          </a:bodyPr>
          <a:lstStyle/>
          <a:p>
            <a:endParaRPr lang="en-US" sz="400" b="1" i="1" dirty="0">
              <a:latin typeface="Calibri" panose="020F0502020204030204" pitchFamily="34" charset="0"/>
              <a:cs typeface="Calibri" panose="020F0502020204030204" pitchFamily="34" charset="0"/>
            </a:endParaRPr>
          </a:p>
          <a:p>
            <a:endParaRPr lang="en-US" sz="400" b="1" i="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300" dirty="0">
                <a:latin typeface="Calibri" panose="020F0502020204030204" pitchFamily="34" charset="0"/>
                <a:cs typeface="Calibri" panose="020F0502020204030204" pitchFamily="34" charset="0"/>
              </a:rPr>
              <a:t>We have developed a </a:t>
            </a:r>
            <a:r>
              <a:rPr lang="en-US" sz="2300" b="1" i="1" dirty="0">
                <a:latin typeface="Calibri" panose="020F0502020204030204" pitchFamily="34" charset="0"/>
                <a:cs typeface="Calibri" panose="020F0502020204030204" pitchFamily="34" charset="0"/>
              </a:rPr>
              <a:t>thermo-mechanical</a:t>
            </a:r>
            <a:r>
              <a:rPr lang="en-US" sz="2300" dirty="0">
                <a:latin typeface="Calibri" panose="020F0502020204030204" pitchFamily="34" charset="0"/>
                <a:cs typeface="Calibri" panose="020F0502020204030204" pitchFamily="34" charset="0"/>
              </a:rPr>
              <a:t> coupled FEM model, </a:t>
            </a:r>
            <a:r>
              <a:rPr lang="en-US" sz="2300" b="1" i="1" dirty="0">
                <a:latin typeface="Calibri" panose="020F0502020204030204" pitchFamily="34" charset="0"/>
                <a:cs typeface="Calibri" panose="020F0502020204030204" pitchFamily="34" charset="0"/>
              </a:rPr>
              <a:t>ACE</a:t>
            </a:r>
            <a:r>
              <a:rPr lang="en-US" sz="2300" dirty="0">
                <a:latin typeface="Calibri" panose="020F0502020204030204" pitchFamily="34" charset="0"/>
                <a:cs typeface="Calibri" panose="020F0502020204030204" pitchFamily="34" charset="0"/>
              </a:rPr>
              <a:t>, that can simulate </a:t>
            </a:r>
            <a:r>
              <a:rPr lang="en-US" sz="2300" b="1" i="1" dirty="0">
                <a:latin typeface="Calibri" panose="020F0502020204030204" pitchFamily="34" charset="0"/>
                <a:cs typeface="Calibri" panose="020F0502020204030204" pitchFamily="34" charset="0"/>
              </a:rPr>
              <a:t>transient niche development</a:t>
            </a:r>
            <a:r>
              <a:rPr lang="en-US" sz="2300" dirty="0">
                <a:latin typeface="Calibri" panose="020F0502020204030204" pitchFamily="34" charset="0"/>
                <a:cs typeface="Calibri" panose="020F0502020204030204" pitchFamily="34" charset="0"/>
              </a:rPr>
              <a:t> and </a:t>
            </a:r>
            <a:r>
              <a:rPr lang="en-US" sz="2300" b="1" i="1" dirty="0">
                <a:latin typeface="Calibri" panose="020F0502020204030204" pitchFamily="34" charset="0"/>
                <a:cs typeface="Calibri" panose="020F0502020204030204" pitchFamily="34" charset="0"/>
              </a:rPr>
              <a:t>permafrost erosion </a:t>
            </a:r>
            <a:r>
              <a:rPr lang="en-US" sz="2300" dirty="0">
                <a:latin typeface="Calibri" panose="020F0502020204030204" pitchFamily="34" charset="0"/>
                <a:cs typeface="Calibri" panose="020F0502020204030204" pitchFamily="34" charset="0"/>
              </a:rPr>
              <a:t>within Albany-LCM.</a:t>
            </a: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300" dirty="0">
                <a:latin typeface="Calibri" panose="020F0502020204030204" pitchFamily="34" charset="0"/>
                <a:cs typeface="Calibri" panose="020F0502020204030204" pitchFamily="34" charset="0"/>
              </a:rPr>
              <a:t>The model was </a:t>
            </a:r>
            <a:r>
              <a:rPr lang="en-US" sz="2300" b="1" i="1" dirty="0">
                <a:latin typeface="Calibri" panose="020F0502020204030204" pitchFamily="34" charset="0"/>
                <a:cs typeface="Calibri" panose="020F0502020204030204" pitchFamily="34" charset="0"/>
              </a:rPr>
              <a:t>calibrated</a:t>
            </a:r>
            <a:r>
              <a:rPr lang="en-US" sz="2300" dirty="0">
                <a:latin typeface="Calibri" panose="020F0502020204030204" pitchFamily="34" charset="0"/>
                <a:cs typeface="Calibri" panose="020F0502020204030204" pitchFamily="34" charset="0"/>
              </a:rPr>
              <a:t> using data from a series of </a:t>
            </a:r>
            <a:r>
              <a:rPr lang="en-US" sz="2300" b="1" i="1" dirty="0">
                <a:latin typeface="Calibri" panose="020F0502020204030204" pitchFamily="34" charset="0"/>
                <a:cs typeface="Calibri" panose="020F0502020204030204" pitchFamily="34" charset="0"/>
              </a:rPr>
              <a:t>experiments</a:t>
            </a:r>
            <a:r>
              <a:rPr lang="en-US" sz="2300" dirty="0">
                <a:latin typeface="Calibri" panose="020F0502020204030204" pitchFamily="34" charset="0"/>
                <a:cs typeface="Calibri" panose="020F0502020204030204" pitchFamily="34" charset="0"/>
              </a:rPr>
              <a:t> on frozen soil samples from Drew Point, Alaska that were performed at Sandia’s Geomechanics Laboratory, as well as </a:t>
            </a:r>
            <a:r>
              <a:rPr lang="en-US" sz="2300" b="1" i="1" dirty="0">
                <a:latin typeface="Calibri" panose="020F0502020204030204" pitchFamily="34" charset="0"/>
                <a:cs typeface="Calibri" panose="020F0502020204030204" pitchFamily="34" charset="0"/>
              </a:rPr>
              <a:t>observational data </a:t>
            </a:r>
            <a:r>
              <a:rPr lang="en-US" sz="2300" dirty="0">
                <a:latin typeface="Calibri" panose="020F0502020204030204" pitchFamily="34" charset="0"/>
                <a:cs typeface="Calibri" panose="020F0502020204030204" pitchFamily="34" charset="0"/>
              </a:rPr>
              <a:t>collected at the same location.</a:t>
            </a: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300" dirty="0">
                <a:latin typeface="Calibri" panose="020F0502020204030204" pitchFamily="34" charset="0"/>
                <a:cs typeface="Calibri" panose="020F0502020204030204" pitchFamily="34" charset="0"/>
              </a:rPr>
              <a:t>The model incorporates </a:t>
            </a:r>
            <a:r>
              <a:rPr lang="en-US" sz="2300" b="1" i="1" dirty="0">
                <a:latin typeface="Calibri" panose="020F0502020204030204" pitchFamily="34" charset="0"/>
                <a:cs typeface="Calibri" panose="020F0502020204030204" pitchFamily="34" charset="0"/>
              </a:rPr>
              <a:t>boundary conditions </a:t>
            </a:r>
            <a:r>
              <a:rPr lang="en-US" sz="2300" dirty="0">
                <a:latin typeface="Calibri" panose="020F0502020204030204" pitchFamily="34" charset="0"/>
                <a:cs typeface="Calibri" panose="020F0502020204030204" pitchFamily="34" charset="0"/>
              </a:rPr>
              <a:t>from the </a:t>
            </a:r>
            <a:r>
              <a:rPr lang="en-US" sz="2300" b="1" i="1" dirty="0">
                <a:latin typeface="Calibri" panose="020F0502020204030204" pitchFamily="34" charset="0"/>
                <a:cs typeface="Calibri" panose="020F0502020204030204" pitchFamily="34" charset="0"/>
              </a:rPr>
              <a:t>WW3+SWAN+Delft3D </a:t>
            </a:r>
            <a:r>
              <a:rPr lang="en-US" sz="2300" dirty="0">
                <a:latin typeface="Calibri" panose="020F0502020204030204" pitchFamily="34" charset="0"/>
                <a:cs typeface="Calibri" panose="020F0502020204030204" pitchFamily="34" charset="0"/>
              </a:rPr>
              <a:t>wave models and observational data from field campaigns at Drew Point, Alaska.</a:t>
            </a: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300" b="1" i="1" dirty="0">
                <a:latin typeface="Calibri" panose="020F0502020204030204" pitchFamily="34" charset="0"/>
                <a:cs typeface="Calibri" panose="020F0502020204030204" pitchFamily="34" charset="0"/>
              </a:rPr>
              <a:t>Sensitivity studies </a:t>
            </a:r>
            <a:r>
              <a:rPr lang="en-US" sz="2300" dirty="0">
                <a:latin typeface="Calibri" panose="020F0502020204030204" pitchFamily="34" charset="0"/>
                <a:cs typeface="Calibri" panose="020F0502020204030204" pitchFamily="34" charset="0"/>
              </a:rPr>
              <a:t>can provide </a:t>
            </a:r>
            <a:r>
              <a:rPr lang="en-US" sz="2300" b="1" i="1" dirty="0">
                <a:latin typeface="Calibri" panose="020F0502020204030204" pitchFamily="34" charset="0"/>
                <a:cs typeface="Calibri" panose="020F0502020204030204" pitchFamily="34" charset="0"/>
              </a:rPr>
              <a:t>insight</a:t>
            </a:r>
            <a:r>
              <a:rPr lang="en-US" sz="2300" dirty="0">
                <a:latin typeface="Calibri" panose="020F0502020204030204" pitchFamily="34" charset="0"/>
                <a:cs typeface="Calibri" panose="020F0502020204030204" pitchFamily="34" charset="0"/>
              </a:rPr>
              <a:t> into which parameters are most important to </a:t>
            </a:r>
            <a:r>
              <a:rPr lang="en-US" sz="2300" b="1" i="1" dirty="0">
                <a:latin typeface="Calibri" panose="020F0502020204030204" pitchFamily="34" charset="0"/>
                <a:cs typeface="Calibri" panose="020F0502020204030204" pitchFamily="34" charset="0"/>
              </a:rPr>
              <a:t>permafrost demise</a:t>
            </a:r>
            <a:r>
              <a:rPr lang="en-US" sz="2300" i="1" dirty="0">
                <a:latin typeface="Calibri" panose="020F0502020204030204" pitchFamily="34" charset="0"/>
                <a:cs typeface="Calibri" panose="020F0502020204030204" pitchFamily="34" charset="0"/>
              </a:rPr>
              <a:t>, </a:t>
            </a:r>
            <a:r>
              <a:rPr lang="en-US" sz="2300" dirty="0">
                <a:latin typeface="Calibri" panose="020F0502020204030204" pitchFamily="34" charset="0"/>
                <a:cs typeface="Calibri" panose="020F0502020204030204" pitchFamily="34" charset="0"/>
              </a:rPr>
              <a:t>and assist with </a:t>
            </a:r>
            <a:r>
              <a:rPr lang="en-US" sz="2300" b="1" i="1" dirty="0">
                <a:latin typeface="Calibri" panose="020F0502020204030204" pitchFamily="34" charset="0"/>
                <a:cs typeface="Calibri" panose="020F0502020204030204" pitchFamily="34" charset="0"/>
              </a:rPr>
              <a:t>model calibration</a:t>
            </a:r>
            <a:r>
              <a:rPr lang="en-US" sz="2300" dirty="0">
                <a:latin typeface="Calibri" panose="020F0502020204030204" pitchFamily="34" charset="0"/>
                <a:cs typeface="Calibri" panose="020F0502020204030204" pitchFamily="34" charset="0"/>
              </a:rPr>
              <a:t>.</a:t>
            </a:r>
          </a:p>
          <a:p>
            <a:endParaRPr lang="en-US" sz="2200" dirty="0">
              <a:latin typeface="Calibri" panose="020F0502020204030204" pitchFamily="34" charset="0"/>
              <a:cs typeface="Calibri" panose="020F0502020204030204" pitchFamily="34" charset="0"/>
            </a:endParaRPr>
          </a:p>
        </p:txBody>
      </p:sp>
      <p:grpSp>
        <p:nvGrpSpPr>
          <p:cNvPr id="10" name="Group 9">
            <a:extLst>
              <a:ext uri="{FF2B5EF4-FFF2-40B4-BE49-F238E27FC236}">
                <a16:creationId xmlns:a16="http://schemas.microsoft.com/office/drawing/2014/main" id="{9E14AFFC-C80D-43CB-866A-E28C2A37A706}"/>
              </a:ext>
            </a:extLst>
          </p:cNvPr>
          <p:cNvGrpSpPr/>
          <p:nvPr/>
        </p:nvGrpSpPr>
        <p:grpSpPr>
          <a:xfrm>
            <a:off x="7484477" y="3755047"/>
            <a:ext cx="4381823" cy="2895453"/>
            <a:chOff x="6493237" y="3812917"/>
            <a:chExt cx="4381823" cy="2895453"/>
          </a:xfrm>
        </p:grpSpPr>
        <p:sp>
          <p:nvSpPr>
            <p:cNvPr id="11" name="Rectangle 10">
              <a:extLst>
                <a:ext uri="{FF2B5EF4-FFF2-40B4-BE49-F238E27FC236}">
                  <a16:creationId xmlns:a16="http://schemas.microsoft.com/office/drawing/2014/main" id="{C88A3578-0F19-41BB-B7E7-9A34DA09F211}"/>
                </a:ext>
              </a:extLst>
            </p:cNvPr>
            <p:cNvSpPr/>
            <p:nvPr/>
          </p:nvSpPr>
          <p:spPr>
            <a:xfrm>
              <a:off x="6493237" y="3897745"/>
              <a:ext cx="3934235" cy="151417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713CCF31-87D6-4579-962C-E22405AC9D01}"/>
                </a:ext>
              </a:extLst>
            </p:cNvPr>
            <p:cNvGrpSpPr/>
            <p:nvPr/>
          </p:nvGrpSpPr>
          <p:grpSpPr>
            <a:xfrm rot="428206">
              <a:off x="6826376" y="3812917"/>
              <a:ext cx="4048684" cy="2895453"/>
              <a:chOff x="7453144" y="3527749"/>
              <a:chExt cx="4048684" cy="2895453"/>
            </a:xfrm>
          </p:grpSpPr>
          <p:pic>
            <p:nvPicPr>
              <p:cNvPr id="21" name="Picture 20">
                <a:extLst>
                  <a:ext uri="{FF2B5EF4-FFF2-40B4-BE49-F238E27FC236}">
                    <a16:creationId xmlns:a16="http://schemas.microsoft.com/office/drawing/2014/main" id="{A4501625-F6F2-4118-AA4B-FF4AEC1EB8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3144" y="3527749"/>
                <a:ext cx="3747057" cy="2895453"/>
              </a:xfrm>
              <a:prstGeom prst="rect">
                <a:avLst/>
              </a:prstGeom>
            </p:spPr>
          </p:pic>
          <p:sp>
            <p:nvSpPr>
              <p:cNvPr id="22" name="TextBox 21">
                <a:extLst>
                  <a:ext uri="{FF2B5EF4-FFF2-40B4-BE49-F238E27FC236}">
                    <a16:creationId xmlns:a16="http://schemas.microsoft.com/office/drawing/2014/main" id="{A885C1AE-1075-476E-B5AF-4E3E427E874B}"/>
                  </a:ext>
                </a:extLst>
              </p:cNvPr>
              <p:cNvSpPr txBox="1"/>
              <p:nvPr/>
            </p:nvSpPr>
            <p:spPr>
              <a:xfrm rot="1136526">
                <a:off x="10239031" y="3913087"/>
                <a:ext cx="581039" cy="307778"/>
              </a:xfrm>
              <a:prstGeom prst="rect">
                <a:avLst/>
              </a:prstGeom>
              <a:noFill/>
            </p:spPr>
            <p:txBody>
              <a:bodyPr wrap="square" rtlCol="0">
                <a:spAutoFit/>
              </a:bodyPr>
              <a:lstStyle/>
              <a:p>
                <a:r>
                  <a:rPr lang="en-US" sz="1400" dirty="0">
                    <a:solidFill>
                      <a:schemeClr val="bg2">
                        <a:lumMod val="25000"/>
                      </a:schemeClr>
                    </a:solidFill>
                  </a:rPr>
                  <a:t>30m</a:t>
                </a:r>
              </a:p>
            </p:txBody>
          </p:sp>
          <p:sp>
            <p:nvSpPr>
              <p:cNvPr id="23" name="TextBox 22">
                <a:extLst>
                  <a:ext uri="{FF2B5EF4-FFF2-40B4-BE49-F238E27FC236}">
                    <a16:creationId xmlns:a16="http://schemas.microsoft.com/office/drawing/2014/main" id="{962A25B2-895B-4D26-855F-D7975D450D2B}"/>
                  </a:ext>
                </a:extLst>
              </p:cNvPr>
              <p:cNvSpPr txBox="1"/>
              <p:nvPr/>
            </p:nvSpPr>
            <p:spPr>
              <a:xfrm>
                <a:off x="11012765" y="4394239"/>
                <a:ext cx="489063" cy="307777"/>
              </a:xfrm>
              <a:prstGeom prst="rect">
                <a:avLst/>
              </a:prstGeom>
              <a:noFill/>
            </p:spPr>
            <p:txBody>
              <a:bodyPr wrap="square" rtlCol="0">
                <a:spAutoFit/>
              </a:bodyPr>
              <a:lstStyle/>
              <a:p>
                <a:r>
                  <a:rPr lang="en-US" sz="1400" dirty="0">
                    <a:solidFill>
                      <a:schemeClr val="bg2">
                        <a:lumMod val="25000"/>
                      </a:schemeClr>
                    </a:solidFill>
                  </a:rPr>
                  <a:t>5m</a:t>
                </a:r>
              </a:p>
            </p:txBody>
          </p:sp>
          <p:sp>
            <p:nvSpPr>
              <p:cNvPr id="24" name="TextBox 23">
                <a:extLst>
                  <a:ext uri="{FF2B5EF4-FFF2-40B4-BE49-F238E27FC236}">
                    <a16:creationId xmlns:a16="http://schemas.microsoft.com/office/drawing/2014/main" id="{273FBEB9-454C-4A2E-A893-F532A57F500A}"/>
                  </a:ext>
                </a:extLst>
              </p:cNvPr>
              <p:cNvSpPr txBox="1"/>
              <p:nvPr/>
            </p:nvSpPr>
            <p:spPr>
              <a:xfrm rot="20649778">
                <a:off x="8670141" y="3940546"/>
                <a:ext cx="673186" cy="307778"/>
              </a:xfrm>
              <a:prstGeom prst="rect">
                <a:avLst/>
              </a:prstGeom>
              <a:noFill/>
            </p:spPr>
            <p:txBody>
              <a:bodyPr wrap="square" rtlCol="0">
                <a:spAutoFit/>
              </a:bodyPr>
              <a:lstStyle/>
              <a:p>
                <a:r>
                  <a:rPr lang="en-US" sz="1400" dirty="0">
                    <a:solidFill>
                      <a:schemeClr val="bg2">
                        <a:lumMod val="25000"/>
                      </a:schemeClr>
                    </a:solidFill>
                  </a:rPr>
                  <a:t>30m</a:t>
                </a:r>
              </a:p>
            </p:txBody>
          </p:sp>
        </p:grpSp>
        <p:grpSp>
          <p:nvGrpSpPr>
            <p:cNvPr id="13" name="Group 12">
              <a:extLst>
                <a:ext uri="{FF2B5EF4-FFF2-40B4-BE49-F238E27FC236}">
                  <a16:creationId xmlns:a16="http://schemas.microsoft.com/office/drawing/2014/main" id="{537AEAD6-871B-48EB-B543-C6AB1BB8CA51}"/>
                </a:ext>
              </a:extLst>
            </p:cNvPr>
            <p:cNvGrpSpPr/>
            <p:nvPr/>
          </p:nvGrpSpPr>
          <p:grpSpPr>
            <a:xfrm>
              <a:off x="10002574" y="5404048"/>
              <a:ext cx="744118" cy="748409"/>
              <a:chOff x="10820639" y="4837246"/>
              <a:chExt cx="744118" cy="748409"/>
            </a:xfrm>
          </p:grpSpPr>
          <p:grpSp>
            <p:nvGrpSpPr>
              <p:cNvPr id="14" name="Group 13">
                <a:extLst>
                  <a:ext uri="{FF2B5EF4-FFF2-40B4-BE49-F238E27FC236}">
                    <a16:creationId xmlns:a16="http://schemas.microsoft.com/office/drawing/2014/main" id="{F8856DDC-9905-4D31-9329-BAA7BD06BBE3}"/>
                  </a:ext>
                </a:extLst>
              </p:cNvPr>
              <p:cNvGrpSpPr/>
              <p:nvPr/>
            </p:nvGrpSpPr>
            <p:grpSpPr>
              <a:xfrm>
                <a:off x="10822721" y="4837246"/>
                <a:ext cx="742036" cy="631518"/>
                <a:chOff x="10688968" y="4957896"/>
                <a:chExt cx="742036" cy="631518"/>
              </a:xfrm>
            </p:grpSpPr>
            <p:cxnSp>
              <p:nvCxnSpPr>
                <p:cNvPr id="18" name="Straight Arrow Connector 17">
                  <a:extLst>
                    <a:ext uri="{FF2B5EF4-FFF2-40B4-BE49-F238E27FC236}">
                      <a16:creationId xmlns:a16="http://schemas.microsoft.com/office/drawing/2014/main" id="{5DA1BD85-2E96-437E-8680-6C09E48DB905}"/>
                    </a:ext>
                  </a:extLst>
                </p:cNvPr>
                <p:cNvCxnSpPr>
                  <a:cxnSpLocks/>
                </p:cNvCxnSpPr>
                <p:nvPr/>
              </p:nvCxnSpPr>
              <p:spPr>
                <a:xfrm flipV="1">
                  <a:off x="11085095" y="4957896"/>
                  <a:ext cx="0" cy="458320"/>
                </a:xfrm>
                <a:prstGeom prst="straightConnector1">
                  <a:avLst/>
                </a:prstGeom>
                <a:ln w="127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2E87DF2-75FE-4CEA-BAE5-A15906142DE4}"/>
                    </a:ext>
                  </a:extLst>
                </p:cNvPr>
                <p:cNvCxnSpPr>
                  <a:cxnSpLocks/>
                </p:cNvCxnSpPr>
                <p:nvPr/>
              </p:nvCxnSpPr>
              <p:spPr>
                <a:xfrm>
                  <a:off x="11086618" y="5419256"/>
                  <a:ext cx="344386" cy="170158"/>
                </a:xfrm>
                <a:prstGeom prst="straightConnector1">
                  <a:avLst/>
                </a:prstGeom>
                <a:ln w="127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B28733E-5C2D-435F-9307-A647BA4624DE}"/>
                    </a:ext>
                  </a:extLst>
                </p:cNvPr>
                <p:cNvCxnSpPr>
                  <a:cxnSpLocks/>
                </p:cNvCxnSpPr>
                <p:nvPr/>
              </p:nvCxnSpPr>
              <p:spPr>
                <a:xfrm flipH="1">
                  <a:off x="10688968" y="5416216"/>
                  <a:ext cx="401714" cy="152400"/>
                </a:xfrm>
                <a:prstGeom prst="straightConnector1">
                  <a:avLst/>
                </a:prstGeom>
                <a:ln w="127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E611E811-03FD-4264-93CE-83E624B5E715}"/>
                  </a:ext>
                </a:extLst>
              </p:cNvPr>
              <p:cNvSpPr txBox="1"/>
              <p:nvPr/>
            </p:nvSpPr>
            <p:spPr>
              <a:xfrm>
                <a:off x="11190400" y="4851813"/>
                <a:ext cx="244519" cy="261610"/>
              </a:xfrm>
              <a:prstGeom prst="rect">
                <a:avLst/>
              </a:prstGeom>
              <a:noFill/>
            </p:spPr>
            <p:txBody>
              <a:bodyPr wrap="square" rtlCol="0">
                <a:spAutoFit/>
              </a:bodyPr>
              <a:lstStyle/>
              <a:p>
                <a:r>
                  <a:rPr lang="en-US" sz="1100" i="1" dirty="0">
                    <a:solidFill>
                      <a:schemeClr val="bg2">
                        <a:lumMod val="25000"/>
                      </a:schemeClr>
                    </a:solidFill>
                  </a:rPr>
                  <a:t>z</a:t>
                </a:r>
              </a:p>
            </p:txBody>
          </p:sp>
          <p:sp>
            <p:nvSpPr>
              <p:cNvPr id="16" name="TextBox 15">
                <a:extLst>
                  <a:ext uri="{FF2B5EF4-FFF2-40B4-BE49-F238E27FC236}">
                    <a16:creationId xmlns:a16="http://schemas.microsoft.com/office/drawing/2014/main" id="{1510FB71-CB5F-4D38-86F3-7627335E87F0}"/>
                  </a:ext>
                </a:extLst>
              </p:cNvPr>
              <p:cNvSpPr txBox="1"/>
              <p:nvPr/>
            </p:nvSpPr>
            <p:spPr>
              <a:xfrm>
                <a:off x="11240772" y="5324045"/>
                <a:ext cx="244532" cy="261610"/>
              </a:xfrm>
              <a:prstGeom prst="rect">
                <a:avLst/>
              </a:prstGeom>
              <a:noFill/>
            </p:spPr>
            <p:txBody>
              <a:bodyPr wrap="square" rtlCol="0">
                <a:spAutoFit/>
              </a:bodyPr>
              <a:lstStyle/>
              <a:p>
                <a:r>
                  <a:rPr lang="en-US" sz="1100" i="1" dirty="0">
                    <a:solidFill>
                      <a:schemeClr val="bg2">
                        <a:lumMod val="25000"/>
                      </a:schemeClr>
                    </a:solidFill>
                  </a:rPr>
                  <a:t>y</a:t>
                </a:r>
              </a:p>
            </p:txBody>
          </p:sp>
          <p:sp>
            <p:nvSpPr>
              <p:cNvPr id="17" name="TextBox 16">
                <a:extLst>
                  <a:ext uri="{FF2B5EF4-FFF2-40B4-BE49-F238E27FC236}">
                    <a16:creationId xmlns:a16="http://schemas.microsoft.com/office/drawing/2014/main" id="{2B78CB19-EE10-4BBB-A3D9-963FC3DD4805}"/>
                  </a:ext>
                </a:extLst>
              </p:cNvPr>
              <p:cNvSpPr txBox="1"/>
              <p:nvPr/>
            </p:nvSpPr>
            <p:spPr>
              <a:xfrm>
                <a:off x="10820639" y="5172339"/>
                <a:ext cx="244532" cy="261610"/>
              </a:xfrm>
              <a:prstGeom prst="rect">
                <a:avLst/>
              </a:prstGeom>
              <a:noFill/>
            </p:spPr>
            <p:txBody>
              <a:bodyPr wrap="square" rtlCol="0">
                <a:spAutoFit/>
              </a:bodyPr>
              <a:lstStyle/>
              <a:p>
                <a:r>
                  <a:rPr lang="en-US" sz="1100" i="1" dirty="0">
                    <a:solidFill>
                      <a:schemeClr val="bg2">
                        <a:lumMod val="25000"/>
                      </a:schemeClr>
                    </a:solidFill>
                  </a:rPr>
                  <a:t>x</a:t>
                </a:r>
              </a:p>
            </p:txBody>
          </p:sp>
        </p:grpSp>
      </p:grpSp>
      <p:pic>
        <p:nvPicPr>
          <p:cNvPr id="25" name="Picture 24">
            <a:extLst>
              <a:ext uri="{FF2B5EF4-FFF2-40B4-BE49-F238E27FC236}">
                <a16:creationId xmlns:a16="http://schemas.microsoft.com/office/drawing/2014/main" id="{3E701DF4-1D76-4003-97FE-6B7FBC9A08C0}"/>
              </a:ext>
            </a:extLst>
          </p:cNvPr>
          <p:cNvPicPr>
            <a:picLocks noChangeAspect="1"/>
          </p:cNvPicPr>
          <p:nvPr/>
        </p:nvPicPr>
        <p:blipFill rotWithShape="1">
          <a:blip r:embed="rId4"/>
          <a:srcRect t="10644"/>
          <a:stretch/>
        </p:blipFill>
        <p:spPr>
          <a:xfrm>
            <a:off x="7622156" y="1158919"/>
            <a:ext cx="4026346" cy="2415691"/>
          </a:xfrm>
          <a:prstGeom prst="rect">
            <a:avLst/>
          </a:prstGeom>
        </p:spPr>
      </p:pic>
      <p:sp>
        <p:nvSpPr>
          <p:cNvPr id="26" name="Oval 25">
            <a:extLst>
              <a:ext uri="{FF2B5EF4-FFF2-40B4-BE49-F238E27FC236}">
                <a16:creationId xmlns:a16="http://schemas.microsoft.com/office/drawing/2014/main" id="{EE687264-F4D7-448D-B06D-3036230AC0F3}"/>
              </a:ext>
            </a:extLst>
          </p:cNvPr>
          <p:cNvSpPr/>
          <p:nvPr/>
        </p:nvSpPr>
        <p:spPr>
          <a:xfrm>
            <a:off x="8535641" y="1092015"/>
            <a:ext cx="1156533" cy="1156533"/>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FB7D6458-AC1B-4209-B2BE-B1F069CFF193}"/>
              </a:ext>
            </a:extLst>
          </p:cNvPr>
          <p:cNvSpPr/>
          <p:nvPr/>
        </p:nvSpPr>
        <p:spPr>
          <a:xfrm>
            <a:off x="8632985" y="3683118"/>
            <a:ext cx="2456352" cy="2435520"/>
          </a:xfrm>
          <a:prstGeom prst="ellipse">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8" name="Straight Connector 27">
            <a:extLst>
              <a:ext uri="{FF2B5EF4-FFF2-40B4-BE49-F238E27FC236}">
                <a16:creationId xmlns:a16="http://schemas.microsoft.com/office/drawing/2014/main" id="{EF453D29-3920-46D8-B6F8-75DB12A5F679}"/>
              </a:ext>
            </a:extLst>
          </p:cNvPr>
          <p:cNvCxnSpPr>
            <a:cxnSpLocks/>
            <a:stCxn id="26" idx="2"/>
            <a:endCxn id="27" idx="2"/>
          </p:cNvCxnSpPr>
          <p:nvPr/>
        </p:nvCxnSpPr>
        <p:spPr>
          <a:xfrm>
            <a:off x="8535641" y="1670282"/>
            <a:ext cx="97344" cy="3230596"/>
          </a:xfrm>
          <a:prstGeom prst="line">
            <a:avLst/>
          </a:prstGeom>
          <a:ln w="12700">
            <a:gradFill>
              <a:gsLst>
                <a:gs pos="0">
                  <a:schemeClr val="accent1">
                    <a:lumMod val="5000"/>
                    <a:lumOff val="95000"/>
                  </a:schemeClr>
                </a:gs>
                <a:gs pos="46000">
                  <a:schemeClr val="bg1">
                    <a:lumMod val="8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4E27B35-3313-4660-A99C-C251CB04A905}"/>
              </a:ext>
            </a:extLst>
          </p:cNvPr>
          <p:cNvCxnSpPr>
            <a:cxnSpLocks/>
            <a:stCxn id="26" idx="6"/>
          </p:cNvCxnSpPr>
          <p:nvPr/>
        </p:nvCxnSpPr>
        <p:spPr>
          <a:xfrm>
            <a:off x="9692174" y="1670282"/>
            <a:ext cx="1281988" cy="2683175"/>
          </a:xfrm>
          <a:prstGeom prst="line">
            <a:avLst/>
          </a:prstGeom>
          <a:ln w="12700">
            <a:gradFill>
              <a:gsLst>
                <a:gs pos="0">
                  <a:schemeClr val="accent1">
                    <a:lumMod val="5000"/>
                    <a:lumOff val="95000"/>
                  </a:schemeClr>
                </a:gs>
                <a:gs pos="46000">
                  <a:schemeClr val="bg1">
                    <a:lumMod val="85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3" name="Slide Number Placeholder 3">
            <a:extLst>
              <a:ext uri="{FF2B5EF4-FFF2-40B4-BE49-F238E27FC236}">
                <a16:creationId xmlns:a16="http://schemas.microsoft.com/office/drawing/2014/main" id="{3B3EE8C1-72AD-2BDC-0882-24C8E3F7BC28}"/>
              </a:ext>
            </a:extLst>
          </p:cNvPr>
          <p:cNvSpPr>
            <a:spLocks noGrp="1"/>
          </p:cNvSpPr>
          <p:nvPr>
            <p:ph type="sldNum" sz="quarter" idx="12"/>
          </p:nvPr>
        </p:nvSpPr>
        <p:spPr>
          <a:xfrm>
            <a:off x="11176000" y="6547487"/>
            <a:ext cx="812800" cy="374650"/>
          </a:xfrm>
        </p:spPr>
        <p:txBody>
          <a:bodyPr/>
          <a:lstStyle/>
          <a:p>
            <a:fld id="{A5E55A7B-7854-E145-92D9-B491DF4BAE2D}" type="slidenum">
              <a:rPr lang="en-US" smtClean="0">
                <a:solidFill>
                  <a:schemeClr val="bg1"/>
                </a:solidFill>
              </a:rPr>
              <a:pPr/>
              <a:t>30</a:t>
            </a:fld>
            <a:endParaRPr lang="en-US" dirty="0">
              <a:solidFill>
                <a:schemeClr val="bg1"/>
              </a:solidFill>
            </a:endParaRPr>
          </a:p>
        </p:txBody>
      </p:sp>
      <p:pic>
        <p:nvPicPr>
          <p:cNvPr id="4" name="Picture 3">
            <a:extLst>
              <a:ext uri="{FF2B5EF4-FFF2-40B4-BE49-F238E27FC236}">
                <a16:creationId xmlns:a16="http://schemas.microsoft.com/office/drawing/2014/main" id="{E6B62B99-4485-6242-26FA-D92DCC1437F9}"/>
              </a:ext>
            </a:extLst>
          </p:cNvPr>
          <p:cNvPicPr>
            <a:picLocks noChangeAspect="1"/>
          </p:cNvPicPr>
          <p:nvPr/>
        </p:nvPicPr>
        <p:blipFill>
          <a:blip r:embed="rId5"/>
          <a:stretch>
            <a:fillRect/>
          </a:stretch>
        </p:blipFill>
        <p:spPr>
          <a:xfrm>
            <a:off x="7653436" y="118578"/>
            <a:ext cx="2331391" cy="879543"/>
          </a:xfrm>
          <a:prstGeom prst="rect">
            <a:avLst/>
          </a:prstGeom>
        </p:spPr>
      </p:pic>
    </p:spTree>
    <p:extLst>
      <p:ext uri="{BB962C8B-B14F-4D97-AF65-F5344CB8AC3E}">
        <p14:creationId xmlns:p14="http://schemas.microsoft.com/office/powerpoint/2010/main" val="15515342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F57E4DA1-08DA-1FE4-FEB1-F0DED7B743A8}"/>
              </a:ext>
            </a:extLst>
          </p:cNvPr>
          <p:cNvPicPr>
            <a:picLocks noChangeAspect="1"/>
          </p:cNvPicPr>
          <p:nvPr/>
        </p:nvPicPr>
        <p:blipFill>
          <a:blip r:embed="rId3"/>
          <a:stretch>
            <a:fillRect/>
          </a:stretch>
        </p:blipFill>
        <p:spPr>
          <a:xfrm>
            <a:off x="7265167" y="4689336"/>
            <a:ext cx="2827521" cy="1666894"/>
          </a:xfrm>
          <a:prstGeom prst="rect">
            <a:avLst/>
          </a:prstGeom>
        </p:spPr>
      </p:pic>
      <p:sp>
        <p:nvSpPr>
          <p:cNvPr id="5" name="Content Placeholder 1">
            <a:extLst>
              <a:ext uri="{FF2B5EF4-FFF2-40B4-BE49-F238E27FC236}">
                <a16:creationId xmlns:a16="http://schemas.microsoft.com/office/drawing/2014/main" id="{822CBB7E-82A7-7896-0631-61F73A64E780}"/>
              </a:ext>
            </a:extLst>
          </p:cNvPr>
          <p:cNvSpPr>
            <a:spLocks noGrp="1"/>
          </p:cNvSpPr>
          <p:nvPr>
            <p:ph idx="1"/>
          </p:nvPr>
        </p:nvSpPr>
        <p:spPr>
          <a:xfrm>
            <a:off x="-149625" y="632500"/>
            <a:ext cx="11589353" cy="4679004"/>
          </a:xfrm>
        </p:spPr>
        <p:txBody>
          <a:bodyPr/>
          <a:lstStyle/>
          <a:p>
            <a:pPr marL="544059" lvl="1" indent="-342900">
              <a:spcBef>
                <a:spcPts val="0"/>
              </a:spcBef>
              <a:spcAft>
                <a:spcPts val="600"/>
              </a:spcAft>
              <a:buClr>
                <a:schemeClr val="tx1"/>
              </a:buClr>
              <a:buFont typeface="Arial" panose="020B0604020202020204" pitchFamily="34" charset="0"/>
              <a:buChar char="•"/>
            </a:pPr>
            <a:r>
              <a:rPr lang="en-US" b="1" u="sng" dirty="0"/>
              <a:t>Interface project:</a:t>
            </a:r>
            <a:r>
              <a:rPr lang="en-US" b="1" dirty="0"/>
              <a:t> upscale</a:t>
            </a:r>
            <a:r>
              <a:rPr lang="en-US" dirty="0"/>
              <a:t> ACE terrestrial model to </a:t>
            </a:r>
            <a:r>
              <a:rPr lang="en-US" dirty="0" err="1"/>
              <a:t>meso</a:t>
            </a:r>
            <a:r>
              <a:rPr lang="en-US" dirty="0"/>
              <a:t>/macro scales for integration into E3SM</a:t>
            </a:r>
          </a:p>
          <a:p>
            <a:pPr marL="944109" lvl="2" indent="-342900">
              <a:spcBef>
                <a:spcPts val="0"/>
              </a:spcBef>
              <a:spcAft>
                <a:spcPts val="600"/>
              </a:spcAft>
              <a:buClr>
                <a:schemeClr val="tx1"/>
              </a:buClr>
              <a:buFont typeface="Wingdings" panose="05000000000000000000" pitchFamily="2" charset="2"/>
              <a:buChar char="Ø"/>
            </a:pPr>
            <a:r>
              <a:rPr lang="en-US" sz="2000" dirty="0"/>
              <a:t>Upscaling will be performed from </a:t>
            </a:r>
            <a:r>
              <a:rPr lang="en-US" sz="2000" b="1" dirty="0"/>
              <a:t>“catalog” </a:t>
            </a:r>
            <a:r>
              <a:rPr lang="en-US" sz="2000" dirty="0"/>
              <a:t>of 6-7 ACE runs for different terrestrial           configurations/locations in northern Alaska</a:t>
            </a:r>
            <a:endParaRPr lang="en-US" sz="2300" dirty="0"/>
          </a:p>
          <a:p>
            <a:endParaRPr lang="en-US" dirty="0"/>
          </a:p>
          <a:p>
            <a:endParaRPr lang="en-US" dirty="0"/>
          </a:p>
          <a:p>
            <a:endParaRPr lang="en-US" dirty="0"/>
          </a:p>
        </p:txBody>
      </p:sp>
      <p:sp>
        <p:nvSpPr>
          <p:cNvPr id="2" name="Title 1">
            <a:extLst>
              <a:ext uri="{FF2B5EF4-FFF2-40B4-BE49-F238E27FC236}">
                <a16:creationId xmlns:a16="http://schemas.microsoft.com/office/drawing/2014/main" id="{151B3651-02F5-65FF-A8A1-013CA9F32F09}"/>
              </a:ext>
            </a:extLst>
          </p:cNvPr>
          <p:cNvSpPr>
            <a:spLocks noGrp="1"/>
          </p:cNvSpPr>
          <p:nvPr>
            <p:ph type="title"/>
          </p:nvPr>
        </p:nvSpPr>
        <p:spPr>
          <a:xfrm>
            <a:off x="25860" y="-154487"/>
            <a:ext cx="8313336" cy="991675"/>
          </a:xfrm>
        </p:spPr>
        <p:txBody>
          <a:bodyPr/>
          <a:lstStyle/>
          <a:p>
            <a:r>
              <a:rPr lang="en-US" dirty="0"/>
              <a:t>Current and future work</a:t>
            </a:r>
          </a:p>
        </p:txBody>
      </p:sp>
      <p:sp>
        <p:nvSpPr>
          <p:cNvPr id="4" name="Slide Number Placeholder 3">
            <a:extLst>
              <a:ext uri="{FF2B5EF4-FFF2-40B4-BE49-F238E27FC236}">
                <a16:creationId xmlns:a16="http://schemas.microsoft.com/office/drawing/2014/main" id="{794AEFD5-969A-49CD-CC5A-860C0CBED475}"/>
              </a:ext>
            </a:extLst>
          </p:cNvPr>
          <p:cNvSpPr>
            <a:spLocks noGrp="1"/>
          </p:cNvSpPr>
          <p:nvPr>
            <p:ph type="sldNum" sz="quarter" idx="12"/>
          </p:nvPr>
        </p:nvSpPr>
        <p:spPr>
          <a:xfrm>
            <a:off x="11176000" y="6547487"/>
            <a:ext cx="812800" cy="374650"/>
          </a:xfrm>
        </p:spPr>
        <p:txBody>
          <a:bodyPr/>
          <a:lstStyle/>
          <a:p>
            <a:fld id="{A5E55A7B-7854-E145-92D9-B491DF4BAE2D}" type="slidenum">
              <a:rPr lang="en-US" smtClean="0">
                <a:solidFill>
                  <a:schemeClr val="bg1"/>
                </a:solidFill>
              </a:rPr>
              <a:pPr/>
              <a:t>31</a:t>
            </a:fld>
            <a:endParaRPr lang="en-US" dirty="0">
              <a:solidFill>
                <a:schemeClr val="bg1"/>
              </a:solidFill>
            </a:endParaRPr>
          </a:p>
        </p:txBody>
      </p:sp>
      <p:pic>
        <p:nvPicPr>
          <p:cNvPr id="27" name="Picture 26">
            <a:extLst>
              <a:ext uri="{FF2B5EF4-FFF2-40B4-BE49-F238E27FC236}">
                <a16:creationId xmlns:a16="http://schemas.microsoft.com/office/drawing/2014/main" id="{6BF11DB3-409B-8DA0-D647-44A66A55F777}"/>
              </a:ext>
            </a:extLst>
          </p:cNvPr>
          <p:cNvPicPr>
            <a:picLocks noChangeAspect="1"/>
          </p:cNvPicPr>
          <p:nvPr/>
        </p:nvPicPr>
        <p:blipFill>
          <a:blip r:embed="rId4"/>
          <a:stretch>
            <a:fillRect/>
          </a:stretch>
        </p:blipFill>
        <p:spPr>
          <a:xfrm>
            <a:off x="10930298" y="982963"/>
            <a:ext cx="1127066" cy="1127066"/>
          </a:xfrm>
          <a:prstGeom prst="rect">
            <a:avLst/>
          </a:prstGeom>
        </p:spPr>
      </p:pic>
      <p:pic>
        <p:nvPicPr>
          <p:cNvPr id="3" name="Picture 2">
            <a:extLst>
              <a:ext uri="{FF2B5EF4-FFF2-40B4-BE49-F238E27FC236}">
                <a16:creationId xmlns:a16="http://schemas.microsoft.com/office/drawing/2014/main" id="{0F30C5D0-44E3-5423-9C4C-360EFABB539A}"/>
              </a:ext>
            </a:extLst>
          </p:cNvPr>
          <p:cNvPicPr>
            <a:picLocks noChangeAspect="1"/>
          </p:cNvPicPr>
          <p:nvPr/>
        </p:nvPicPr>
        <p:blipFill>
          <a:blip r:embed="rId5"/>
          <a:stretch>
            <a:fillRect/>
          </a:stretch>
        </p:blipFill>
        <p:spPr>
          <a:xfrm>
            <a:off x="9109578" y="3837412"/>
            <a:ext cx="2967156" cy="2604308"/>
          </a:xfrm>
          <a:prstGeom prst="rect">
            <a:avLst/>
          </a:prstGeom>
        </p:spPr>
      </p:pic>
      <p:pic>
        <p:nvPicPr>
          <p:cNvPr id="28" name="Picture 27">
            <a:extLst>
              <a:ext uri="{FF2B5EF4-FFF2-40B4-BE49-F238E27FC236}">
                <a16:creationId xmlns:a16="http://schemas.microsoft.com/office/drawing/2014/main" id="{5DC7318E-A29B-4EC7-AA73-81F3493ACE4F}"/>
              </a:ext>
            </a:extLst>
          </p:cNvPr>
          <p:cNvPicPr>
            <a:picLocks noChangeAspect="1"/>
          </p:cNvPicPr>
          <p:nvPr/>
        </p:nvPicPr>
        <p:blipFill>
          <a:blip r:embed="rId6"/>
          <a:stretch>
            <a:fillRect/>
          </a:stretch>
        </p:blipFill>
        <p:spPr>
          <a:xfrm>
            <a:off x="116777" y="1831416"/>
            <a:ext cx="3136743" cy="1398238"/>
          </a:xfrm>
          <a:prstGeom prst="rect">
            <a:avLst/>
          </a:prstGeom>
        </p:spPr>
      </p:pic>
      <p:pic>
        <p:nvPicPr>
          <p:cNvPr id="29" name="Picture 25">
            <a:extLst>
              <a:ext uri="{FF2B5EF4-FFF2-40B4-BE49-F238E27FC236}">
                <a16:creationId xmlns:a16="http://schemas.microsoft.com/office/drawing/2014/main" id="{B6A813ED-9125-A5F5-D75F-1AC29AE41F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86374" y="1686503"/>
            <a:ext cx="2490079" cy="1288347"/>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0A1F4CEA-0EC9-42D0-5B30-6494EEF8D2FA}"/>
              </a:ext>
            </a:extLst>
          </p:cNvPr>
          <p:cNvSpPr txBox="1"/>
          <p:nvPr/>
        </p:nvSpPr>
        <p:spPr>
          <a:xfrm>
            <a:off x="-149625" y="4044978"/>
            <a:ext cx="8685921" cy="2400657"/>
          </a:xfrm>
          <a:prstGeom prst="rect">
            <a:avLst/>
          </a:prstGeom>
          <a:noFill/>
        </p:spPr>
        <p:txBody>
          <a:bodyPr wrap="square">
            <a:spAutoFit/>
          </a:bodyPr>
          <a:lstStyle/>
          <a:p>
            <a:pPr marL="544059" lvl="1" indent="-342900">
              <a:spcBef>
                <a:spcPts val="0"/>
              </a:spcBef>
              <a:spcAft>
                <a:spcPts val="600"/>
              </a:spcAft>
              <a:buClr>
                <a:schemeClr val="tx1"/>
              </a:buClr>
              <a:buFont typeface="Arial" panose="020B0604020202020204" pitchFamily="34" charset="0"/>
              <a:buChar char="•"/>
            </a:pPr>
            <a:r>
              <a:rPr lang="en-US" sz="2000" b="1" u="sng" dirty="0">
                <a:latin typeface="Calibri" panose="020F0502020204030204" pitchFamily="34" charset="0"/>
                <a:ea typeface="Calibri" panose="020F0502020204030204" pitchFamily="34" charset="0"/>
                <a:cs typeface="Calibri" panose="020F0502020204030204" pitchFamily="34" charset="0"/>
              </a:rPr>
              <a:t>Arctic Critical Infrastructure (ACI) project</a:t>
            </a:r>
            <a:r>
              <a:rPr lang="en-US" sz="2000" u="sng" dirty="0">
                <a:latin typeface="Calibri" panose="020F0502020204030204" pitchFamily="34" charset="0"/>
                <a:ea typeface="Calibri" panose="020F0502020204030204" pitchFamily="34" charset="0"/>
                <a:cs typeface="Calibri" panose="020F0502020204030204" pitchFamily="34" charset="0"/>
              </a:rPr>
              <a:t>:</a:t>
            </a:r>
            <a:r>
              <a:rPr lang="en-US" sz="2000" dirty="0">
                <a:latin typeface="Calibri" panose="020F0502020204030204" pitchFamily="34" charset="0"/>
                <a:ea typeface="Calibri" panose="020F0502020204030204" pitchFamily="34" charset="0"/>
                <a:cs typeface="Calibri" panose="020F0502020204030204" pitchFamily="34" charset="0"/>
              </a:rPr>
              <a:t> aims to develop a             computational model capable of analyzing various permafrost-             infrastructure </a:t>
            </a:r>
            <a:r>
              <a:rPr lang="en-US" sz="2000" b="1" dirty="0">
                <a:latin typeface="Calibri" panose="020F0502020204030204" pitchFamily="34" charset="0"/>
                <a:ea typeface="Calibri" panose="020F0502020204030204" pitchFamily="34" charset="0"/>
                <a:cs typeface="Calibri" panose="020F0502020204030204" pitchFamily="34" charset="0"/>
              </a:rPr>
              <a:t>scenarios</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b="1" dirty="0">
                <a:latin typeface="Calibri" panose="020F0502020204030204" pitchFamily="34" charset="0"/>
                <a:ea typeface="Calibri" panose="020F0502020204030204" pitchFamily="34" charset="0"/>
                <a:cs typeface="Calibri" panose="020F0502020204030204" pitchFamily="34" charset="0"/>
              </a:rPr>
              <a:t>failure modes</a:t>
            </a:r>
            <a:r>
              <a:rPr lang="en-US" sz="2000" dirty="0">
                <a:latin typeface="Calibri" panose="020F0502020204030204" pitchFamily="34" charset="0"/>
                <a:ea typeface="Calibri" panose="020F0502020204030204" pitchFamily="34" charset="0"/>
                <a:cs typeface="Calibri" panose="020F0502020204030204" pitchFamily="34" charset="0"/>
              </a:rPr>
              <a:t>, and </a:t>
            </a:r>
            <a:r>
              <a:rPr lang="en-US" sz="2000" b="1" dirty="0">
                <a:latin typeface="Calibri" panose="020F0502020204030204" pitchFamily="34" charset="0"/>
                <a:ea typeface="Calibri" panose="020F0502020204030204" pitchFamily="34" charset="0"/>
                <a:cs typeface="Calibri" panose="020F0502020204030204" pitchFamily="34" charset="0"/>
              </a:rPr>
              <a:t>risk-                                         mitigation strategies</a:t>
            </a:r>
          </a:p>
          <a:p>
            <a:pPr marL="944109" lvl="2" indent="-342900">
              <a:spcAft>
                <a:spcPts val="600"/>
              </a:spcAft>
              <a:buClr>
                <a:schemeClr val="tx1"/>
              </a:buClr>
              <a:buFont typeface="Wingdings" panose="05000000000000000000" pitchFamily="2" charset="2"/>
              <a:buChar char="Ø"/>
            </a:pPr>
            <a:r>
              <a:rPr lang="en-US" sz="2000" b="1" dirty="0">
                <a:latin typeface="Calibri" panose="020F0502020204030204" pitchFamily="34" charset="0"/>
                <a:ea typeface="Calibri" panose="020F0502020204030204" pitchFamily="34" charset="0"/>
                <a:cs typeface="Calibri" panose="020F0502020204030204" pitchFamily="34" charset="0"/>
              </a:rPr>
              <a:t>UQ</a:t>
            </a:r>
            <a:r>
              <a:rPr lang="en-US" sz="2000" dirty="0">
                <a:latin typeface="Calibri" panose="020F0502020204030204" pitchFamily="34" charset="0"/>
                <a:ea typeface="Calibri" panose="020F0502020204030204" pitchFamily="34" charset="0"/>
                <a:cs typeface="Calibri" panose="020F0502020204030204" pitchFamily="34" charset="0"/>
              </a:rPr>
              <a:t> is </a:t>
            </a:r>
            <a:r>
              <a:rPr lang="en-US" sz="2000" b="1" dirty="0">
                <a:latin typeface="Calibri" panose="020F0502020204030204" pitchFamily="34" charset="0"/>
                <a:ea typeface="Calibri" panose="020F0502020204030204" pitchFamily="34" charset="0"/>
                <a:cs typeface="Calibri" panose="020F0502020204030204" pitchFamily="34" charset="0"/>
              </a:rPr>
              <a:t>critical </a:t>
            </a:r>
            <a:r>
              <a:rPr lang="en-US" sz="2000" dirty="0">
                <a:latin typeface="Calibri" panose="020F0502020204030204" pitchFamily="34" charset="0"/>
                <a:ea typeface="Calibri" panose="020F0502020204030204" pitchFamily="34" charset="0"/>
                <a:cs typeface="Calibri" panose="020F0502020204030204" pitchFamily="34" charset="0"/>
              </a:rPr>
              <a:t>to this project/problem!</a:t>
            </a:r>
            <a:endParaRPr kumimoji="0" lang="en-US" sz="2000" b="1" i="1"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endParaRPr>
          </a:p>
          <a:p>
            <a:pPr marL="944109" lvl="2" indent="-342900">
              <a:spcBef>
                <a:spcPts val="0"/>
              </a:spcBef>
              <a:spcAft>
                <a:spcPts val="600"/>
              </a:spcAft>
              <a:buClr>
                <a:schemeClr val="tx1"/>
              </a:buClr>
              <a:buFont typeface="Wingdings" panose="05000000000000000000" pitchFamily="2" charset="2"/>
              <a:buChar char="Ø"/>
            </a:pPr>
            <a:r>
              <a:rPr kumimoji="0" lang="en-US" sz="2000" b="1" i="1"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Initial exemplar</a:t>
            </a:r>
            <a:r>
              <a:rPr kumimoji="0" lang="en-US" sz="200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i="0" u="none" strike="noStrike" kern="1200" cap="none" spc="0" normalizeH="0" baseline="0" noProof="0" dirty="0" err="1">
                <a:ln>
                  <a:noFill/>
                </a:ln>
                <a:effectLst/>
                <a:uLnTx/>
                <a:uFillTx/>
                <a:latin typeface="Calibri" panose="020F0502020204030204" pitchFamily="34" charset="0"/>
                <a:ea typeface="Calibri" panose="020F0502020204030204" pitchFamily="34" charset="0"/>
                <a:cs typeface="Calibri" panose="020F0502020204030204" pitchFamily="34" charset="0"/>
              </a:rPr>
              <a:t>Paulatuk</a:t>
            </a:r>
            <a:r>
              <a:rPr kumimoji="0" lang="en-US" sz="200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airstrip in northern                                                     Canada (right).</a:t>
            </a:r>
          </a:p>
        </p:txBody>
      </p:sp>
      <p:pic>
        <p:nvPicPr>
          <p:cNvPr id="32" name="Picture 35">
            <a:extLst>
              <a:ext uri="{FF2B5EF4-FFF2-40B4-BE49-F238E27FC236}">
                <a16:creationId xmlns:a16="http://schemas.microsoft.com/office/drawing/2014/main" id="{3A820CCE-FD9C-5E8C-B630-4615DA6EF9A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25584" y="1835840"/>
            <a:ext cx="3064876" cy="1048161"/>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2AA606A8-1528-F4F3-6D28-4DA84B95403D}"/>
              </a:ext>
            </a:extLst>
          </p:cNvPr>
          <p:cNvSpPr txBox="1"/>
          <p:nvPr/>
        </p:nvSpPr>
        <p:spPr>
          <a:xfrm>
            <a:off x="542925" y="3182488"/>
            <a:ext cx="2246449" cy="584775"/>
          </a:xfrm>
          <a:prstGeom prst="rect">
            <a:avLst/>
          </a:prstGeom>
          <a:noFill/>
        </p:spPr>
        <p:txBody>
          <a:bodyPr wrap="none" rtlCol="0">
            <a:spAutoFit/>
          </a:bodyPr>
          <a:lstStyle/>
          <a:p>
            <a:r>
              <a:rPr lang="en-US" sz="1600" b="1" i="1" dirty="0">
                <a:latin typeface="Calibri" panose="020F0502020204030204" pitchFamily="34" charset="0"/>
                <a:ea typeface="Calibri" panose="020F0502020204030204" pitchFamily="34" charset="0"/>
                <a:cs typeface="Calibri" panose="020F0502020204030204" pitchFamily="34" charset="0"/>
              </a:rPr>
              <a:t>Micro-scale (ACE) model</a:t>
            </a:r>
          </a:p>
          <a:p>
            <a:r>
              <a:rPr lang="en-US" sz="1600" dirty="0">
                <a:latin typeface="Calibri" panose="020F0502020204030204" pitchFamily="34" charset="0"/>
                <a:ea typeface="Calibri" panose="020F0502020204030204" pitchFamily="34" charset="0"/>
                <a:cs typeface="Calibri" panose="020F0502020204030204" pitchFamily="34" charset="0"/>
              </a:rPr>
              <a:t>10s of m, storm duration</a:t>
            </a:r>
          </a:p>
        </p:txBody>
      </p:sp>
      <p:sp>
        <p:nvSpPr>
          <p:cNvPr id="34" name="TextBox 33">
            <a:extLst>
              <a:ext uri="{FF2B5EF4-FFF2-40B4-BE49-F238E27FC236}">
                <a16:creationId xmlns:a16="http://schemas.microsoft.com/office/drawing/2014/main" id="{9866BE95-1EDB-E613-E9F5-24FE1A36AEF1}"/>
              </a:ext>
            </a:extLst>
          </p:cNvPr>
          <p:cNvSpPr txBox="1"/>
          <p:nvPr/>
        </p:nvSpPr>
        <p:spPr>
          <a:xfrm>
            <a:off x="4208620" y="3136612"/>
            <a:ext cx="2593659" cy="584775"/>
          </a:xfrm>
          <a:prstGeom prst="rect">
            <a:avLst/>
          </a:prstGeom>
          <a:noFill/>
        </p:spPr>
        <p:txBody>
          <a:bodyPr wrap="none" rtlCol="0">
            <a:spAutoFit/>
          </a:bodyPr>
          <a:lstStyle/>
          <a:p>
            <a:pPr algn="ctr"/>
            <a:r>
              <a:rPr lang="en-US" sz="1600" b="1" i="1" dirty="0">
                <a:latin typeface="Calibri" panose="020F0502020204030204" pitchFamily="34" charset="0"/>
                <a:ea typeface="Calibri" panose="020F0502020204030204" pitchFamily="34" charset="0"/>
                <a:cs typeface="Calibri" panose="020F0502020204030204" pitchFamily="34" charset="0"/>
              </a:rPr>
              <a:t>Meso-scale model</a:t>
            </a:r>
          </a:p>
          <a:p>
            <a:pPr algn="ctr"/>
            <a:r>
              <a:rPr lang="en-US" sz="1600" dirty="0">
                <a:latin typeface="Calibri" panose="020F0502020204030204" pitchFamily="34" charset="0"/>
                <a:ea typeface="Calibri" panose="020F0502020204030204" pitchFamily="34" charset="0"/>
                <a:cs typeface="Calibri" panose="020F0502020204030204" pitchFamily="34" charset="0"/>
              </a:rPr>
              <a:t>10s of km, monthly duration</a:t>
            </a:r>
          </a:p>
        </p:txBody>
      </p:sp>
      <p:sp>
        <p:nvSpPr>
          <p:cNvPr id="35" name="TextBox 34">
            <a:extLst>
              <a:ext uri="{FF2B5EF4-FFF2-40B4-BE49-F238E27FC236}">
                <a16:creationId xmlns:a16="http://schemas.microsoft.com/office/drawing/2014/main" id="{329A3853-DCE8-2F6B-80B4-EA07BE001334}"/>
              </a:ext>
            </a:extLst>
          </p:cNvPr>
          <p:cNvSpPr txBox="1"/>
          <p:nvPr/>
        </p:nvSpPr>
        <p:spPr>
          <a:xfrm>
            <a:off x="8186374" y="3104195"/>
            <a:ext cx="2619884" cy="584775"/>
          </a:xfrm>
          <a:prstGeom prst="rect">
            <a:avLst/>
          </a:prstGeom>
          <a:noFill/>
        </p:spPr>
        <p:txBody>
          <a:bodyPr wrap="none" rtlCol="0">
            <a:spAutoFit/>
          </a:bodyPr>
          <a:lstStyle/>
          <a:p>
            <a:pPr algn="ctr"/>
            <a:r>
              <a:rPr lang="en-US" sz="1600" b="1" i="1" dirty="0">
                <a:latin typeface="Calibri" panose="020F0502020204030204" pitchFamily="34" charset="0"/>
                <a:ea typeface="Calibri" panose="020F0502020204030204" pitchFamily="34" charset="0"/>
                <a:cs typeface="Calibri" panose="020F0502020204030204" pitchFamily="34" charset="0"/>
              </a:rPr>
              <a:t>Macro-scale model</a:t>
            </a:r>
          </a:p>
          <a:p>
            <a:r>
              <a:rPr lang="en-US" sz="1600" dirty="0">
                <a:latin typeface="Calibri" panose="020F0502020204030204" pitchFamily="34" charset="0"/>
                <a:ea typeface="Calibri" panose="020F0502020204030204" pitchFamily="34" charset="0"/>
                <a:cs typeface="Calibri" panose="020F0502020204030204" pitchFamily="34" charset="0"/>
              </a:rPr>
              <a:t>100s of km, annual+ duration</a:t>
            </a:r>
          </a:p>
        </p:txBody>
      </p:sp>
      <p:sp>
        <p:nvSpPr>
          <p:cNvPr id="36" name="Arrow: Right 35">
            <a:extLst>
              <a:ext uri="{FF2B5EF4-FFF2-40B4-BE49-F238E27FC236}">
                <a16:creationId xmlns:a16="http://schemas.microsoft.com/office/drawing/2014/main" id="{8D0CBA75-FA7E-3DAF-3022-2EBF12359C2E}"/>
              </a:ext>
            </a:extLst>
          </p:cNvPr>
          <p:cNvSpPr/>
          <p:nvPr/>
        </p:nvSpPr>
        <p:spPr>
          <a:xfrm>
            <a:off x="3314101" y="2286477"/>
            <a:ext cx="525942" cy="253315"/>
          </a:xfrm>
          <a:prstGeom prst="rightArrow">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Arrow: Right 38">
            <a:extLst>
              <a:ext uri="{FF2B5EF4-FFF2-40B4-BE49-F238E27FC236}">
                <a16:creationId xmlns:a16="http://schemas.microsoft.com/office/drawing/2014/main" id="{9C90F4C6-65CC-25FD-DC7B-5F1015220BEE}"/>
              </a:ext>
            </a:extLst>
          </p:cNvPr>
          <p:cNvSpPr/>
          <p:nvPr/>
        </p:nvSpPr>
        <p:spPr>
          <a:xfrm>
            <a:off x="7419000" y="2313799"/>
            <a:ext cx="525942" cy="253315"/>
          </a:xfrm>
          <a:prstGeom prst="rightArrow">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C0DD978-BF08-E38E-86B0-54EB0E64A8EC}"/>
              </a:ext>
            </a:extLst>
          </p:cNvPr>
          <p:cNvSpPr/>
          <p:nvPr/>
        </p:nvSpPr>
        <p:spPr>
          <a:xfrm>
            <a:off x="7236592" y="4689336"/>
            <a:ext cx="1064512" cy="167617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9" name="Picture 8">
            <a:extLst>
              <a:ext uri="{FF2B5EF4-FFF2-40B4-BE49-F238E27FC236}">
                <a16:creationId xmlns:a16="http://schemas.microsoft.com/office/drawing/2014/main" id="{7CEAD6D3-3A02-FDED-322C-CA57B09CEDAE}"/>
              </a:ext>
            </a:extLst>
          </p:cNvPr>
          <p:cNvPicPr>
            <a:picLocks noChangeAspect="1"/>
          </p:cNvPicPr>
          <p:nvPr/>
        </p:nvPicPr>
        <p:blipFill>
          <a:blip r:embed="rId9"/>
          <a:stretch>
            <a:fillRect/>
          </a:stretch>
        </p:blipFill>
        <p:spPr>
          <a:xfrm>
            <a:off x="6046517" y="4796200"/>
            <a:ext cx="1787818" cy="1512107"/>
          </a:xfrm>
          <a:prstGeom prst="rect">
            <a:avLst/>
          </a:prstGeom>
        </p:spPr>
      </p:pic>
      <p:sp>
        <p:nvSpPr>
          <p:cNvPr id="11" name="Rectangle 10">
            <a:extLst>
              <a:ext uri="{FF2B5EF4-FFF2-40B4-BE49-F238E27FC236}">
                <a16:creationId xmlns:a16="http://schemas.microsoft.com/office/drawing/2014/main" id="{155CE0F7-2095-B3A2-ACC1-074A93D4A48E}"/>
              </a:ext>
            </a:extLst>
          </p:cNvPr>
          <p:cNvSpPr/>
          <p:nvPr/>
        </p:nvSpPr>
        <p:spPr>
          <a:xfrm rot="1450123">
            <a:off x="9762285" y="4746943"/>
            <a:ext cx="101797" cy="411669"/>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0A16C5C9-2361-2473-8521-F9F9B466FA6B}"/>
              </a:ext>
            </a:extLst>
          </p:cNvPr>
          <p:cNvCxnSpPr>
            <a:cxnSpLocks/>
            <a:stCxn id="11" idx="2"/>
          </p:cNvCxnSpPr>
          <p:nvPr/>
        </p:nvCxnSpPr>
        <p:spPr>
          <a:xfrm flipH="1">
            <a:off x="9090140" y="5140570"/>
            <a:ext cx="638770" cy="470124"/>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BCA4D03C-1396-7D0F-7FE3-3FA03C34E8E4}"/>
              </a:ext>
            </a:extLst>
          </p:cNvPr>
          <p:cNvSpPr/>
          <p:nvPr/>
        </p:nvSpPr>
        <p:spPr>
          <a:xfrm rot="1151193">
            <a:off x="8480342" y="5372520"/>
            <a:ext cx="379045" cy="45719"/>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BDFAACCC-A1E4-61D7-8BA6-3D65E0163066}"/>
              </a:ext>
            </a:extLst>
          </p:cNvPr>
          <p:cNvCxnSpPr>
            <a:cxnSpLocks/>
            <a:stCxn id="20" idx="1"/>
          </p:cNvCxnSpPr>
          <p:nvPr/>
        </p:nvCxnSpPr>
        <p:spPr>
          <a:xfrm flipH="1">
            <a:off x="7836239" y="5333094"/>
            <a:ext cx="654630" cy="42953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25" name="Rectangle 24">
            <a:extLst>
              <a:ext uri="{FF2B5EF4-FFF2-40B4-BE49-F238E27FC236}">
                <a16:creationId xmlns:a16="http://schemas.microsoft.com/office/drawing/2014/main" id="{F0D763FD-C96E-17D8-E3AC-94CFF7DDF4A6}"/>
              </a:ext>
            </a:extLst>
          </p:cNvPr>
          <p:cNvSpPr/>
          <p:nvPr/>
        </p:nvSpPr>
        <p:spPr>
          <a:xfrm>
            <a:off x="8186374" y="6225500"/>
            <a:ext cx="4148501" cy="21622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6" name="Rectangle 25">
            <a:extLst>
              <a:ext uri="{FF2B5EF4-FFF2-40B4-BE49-F238E27FC236}">
                <a16:creationId xmlns:a16="http://schemas.microsoft.com/office/drawing/2014/main" id="{ACD24507-8F30-99C9-6111-3172A98BB9A3}"/>
              </a:ext>
            </a:extLst>
          </p:cNvPr>
          <p:cNvSpPr/>
          <p:nvPr/>
        </p:nvSpPr>
        <p:spPr>
          <a:xfrm>
            <a:off x="8043499" y="3795794"/>
            <a:ext cx="4148501" cy="21622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67656BFC-5470-DD1F-08AC-244A1FFC2BBE}"/>
              </a:ext>
            </a:extLst>
          </p:cNvPr>
          <p:cNvCxnSpPr/>
          <p:nvPr/>
        </p:nvCxnSpPr>
        <p:spPr>
          <a:xfrm flipV="1">
            <a:off x="-202142" y="3854737"/>
            <a:ext cx="13106400" cy="5714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05A17DA0-A85D-758F-FB58-A690908DD5D1}"/>
              </a:ext>
            </a:extLst>
          </p:cNvPr>
          <p:cNvPicPr>
            <a:picLocks noChangeAspect="1"/>
          </p:cNvPicPr>
          <p:nvPr/>
        </p:nvPicPr>
        <p:blipFill>
          <a:blip r:embed="rId10"/>
          <a:stretch>
            <a:fillRect/>
          </a:stretch>
        </p:blipFill>
        <p:spPr>
          <a:xfrm>
            <a:off x="7525596" y="3943131"/>
            <a:ext cx="1035806" cy="776855"/>
          </a:xfrm>
          <a:prstGeom prst="rect">
            <a:avLst/>
          </a:prstGeom>
        </p:spPr>
      </p:pic>
    </p:spTree>
    <p:extLst>
      <p:ext uri="{BB962C8B-B14F-4D97-AF65-F5344CB8AC3E}">
        <p14:creationId xmlns:p14="http://schemas.microsoft.com/office/powerpoint/2010/main" val="36244426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7BDC8-97C3-704F-A8A4-4DA32EF70B67}"/>
              </a:ext>
            </a:extLst>
          </p:cNvPr>
          <p:cNvSpPr>
            <a:spLocks noGrp="1"/>
          </p:cNvSpPr>
          <p:nvPr>
            <p:ph type="title"/>
          </p:nvPr>
        </p:nvSpPr>
        <p:spPr>
          <a:xfrm>
            <a:off x="159649" y="1"/>
            <a:ext cx="8313336" cy="991675"/>
          </a:xfrm>
        </p:spPr>
        <p:txBody>
          <a:bodyPr/>
          <a:lstStyle/>
          <a:p>
            <a:r>
              <a:rPr lang="en-US" dirty="0"/>
              <a:t>References</a:t>
            </a:r>
          </a:p>
        </p:txBody>
      </p:sp>
      <p:sp>
        <p:nvSpPr>
          <p:cNvPr id="7" name="TextBox 6">
            <a:extLst>
              <a:ext uri="{FF2B5EF4-FFF2-40B4-BE49-F238E27FC236}">
                <a16:creationId xmlns:a16="http://schemas.microsoft.com/office/drawing/2014/main" id="{CCA6802D-9B67-4407-8B3C-54A81430F4E3}"/>
              </a:ext>
            </a:extLst>
          </p:cNvPr>
          <p:cNvSpPr txBox="1"/>
          <p:nvPr/>
        </p:nvSpPr>
        <p:spPr>
          <a:xfrm>
            <a:off x="163829" y="882473"/>
            <a:ext cx="11864341" cy="6063198"/>
          </a:xfrm>
          <a:prstGeom prst="rect">
            <a:avLst/>
          </a:prstGeom>
          <a:noFill/>
        </p:spPr>
        <p:txBody>
          <a:bodyPr wrap="square" rtlCol="0">
            <a:spAutoFit/>
          </a:bodyPr>
          <a:lstStyle/>
          <a:p>
            <a:r>
              <a:rPr lang="en-US" sz="1600" dirty="0">
                <a:solidFill>
                  <a:srgbClr val="0070C0"/>
                </a:solidFill>
                <a:latin typeface="Calibri" panose="020F0502020204030204" pitchFamily="34" charset="0"/>
                <a:cs typeface="Calibri" panose="020F0502020204030204" pitchFamily="34" charset="0"/>
              </a:rPr>
              <a:t>[1] J. Frederick, M. Thomas, D. Bull, C. Jones, J. Roberts.  “The Arctic Coastal Erosion Problem”.  Sandia National Laboratories Report, SAND2016-9762, 2016.  </a:t>
            </a:r>
          </a:p>
          <a:p>
            <a:endParaRPr lang="en-US" sz="400" dirty="0">
              <a:solidFill>
                <a:srgbClr val="FF0000"/>
              </a:solidFill>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[2] A. Gibbs, B. Richmond.  “National assessment of shoreline change – historical shoreline change along the north coast of Alaska, U.S.-Canadian border to Icy Cape”.  U.S. Geological Survey Open-File Report, 2015-1048, 2015.</a:t>
            </a:r>
          </a:p>
          <a:p>
            <a:endParaRPr lang="en-US" sz="400" dirty="0">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[3] P. Martin </a:t>
            </a:r>
            <a:r>
              <a:rPr lang="en-US" sz="1600" i="1" dirty="0">
                <a:latin typeface="Calibri" panose="020F0502020204030204" pitchFamily="34" charset="0"/>
                <a:cs typeface="Calibri" panose="020F0502020204030204" pitchFamily="34" charset="0"/>
              </a:rPr>
              <a:t>et al.  </a:t>
            </a:r>
            <a:r>
              <a:rPr lang="en-US" sz="1600" dirty="0">
                <a:latin typeface="Calibri" panose="020F0502020204030204" pitchFamily="34" charset="0"/>
                <a:cs typeface="Calibri" panose="020F0502020204030204" pitchFamily="34" charset="0"/>
              </a:rPr>
              <a:t>“Wildlife response to environmental Arctic change: predicting future habitats of Arctic Alaska”.  Report to </a:t>
            </a:r>
            <a:r>
              <a:rPr lang="en-US" sz="1600" dirty="0" err="1">
                <a:latin typeface="Calibri" panose="020F0502020204030204" pitchFamily="34" charset="0"/>
                <a:cs typeface="Calibri" panose="020F0502020204030204" pitchFamily="34" charset="0"/>
              </a:rPr>
              <a:t>WildREACH</a:t>
            </a:r>
            <a:r>
              <a:rPr lang="en-US" sz="1600" dirty="0">
                <a:latin typeface="Calibri" panose="020F0502020204030204" pitchFamily="34" charset="0"/>
                <a:cs typeface="Calibri" panose="020F0502020204030204" pitchFamily="34" charset="0"/>
              </a:rPr>
              <a:t>: Predicting Future Habitats of Arctic Alaska Workshop, </a:t>
            </a:r>
            <a:r>
              <a:rPr lang="en-US" sz="1600" dirty="0" err="1">
                <a:latin typeface="Calibri" panose="020F0502020204030204" pitchFamily="34" charset="0"/>
                <a:cs typeface="Calibri" panose="020F0502020204030204" pitchFamily="34" charset="0"/>
              </a:rPr>
              <a:t>Farbanks</a:t>
            </a:r>
            <a:r>
              <a:rPr lang="en-US" sz="1600" dirty="0">
                <a:latin typeface="Calibri" panose="020F0502020204030204" pitchFamily="34" charset="0"/>
                <a:cs typeface="Calibri" panose="020F0502020204030204" pitchFamily="34" charset="0"/>
              </a:rPr>
              <a:t>, Alaska, 2008. </a:t>
            </a:r>
          </a:p>
          <a:p>
            <a:endParaRPr lang="en-US" sz="400" dirty="0">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[4] J. Brown and O. </a:t>
            </a:r>
            <a:r>
              <a:rPr lang="en-US" sz="1600" dirty="0" err="1">
                <a:latin typeface="Calibri" panose="020F0502020204030204" pitchFamily="34" charset="0"/>
                <a:cs typeface="Calibri" panose="020F0502020204030204" pitchFamily="34" charset="0"/>
              </a:rPr>
              <a:t>Ferrians</a:t>
            </a:r>
            <a:r>
              <a:rPr lang="en-US" sz="1600" dirty="0">
                <a:latin typeface="Calibri" panose="020F0502020204030204" pitchFamily="34" charset="0"/>
                <a:cs typeface="Calibri" panose="020F0502020204030204" pitchFamily="34" charset="0"/>
              </a:rPr>
              <a:t> and J. </a:t>
            </a:r>
            <a:r>
              <a:rPr lang="en-US" sz="1600" dirty="0" err="1">
                <a:latin typeface="Calibri" panose="020F0502020204030204" pitchFamily="34" charset="0"/>
                <a:cs typeface="Calibri" panose="020F0502020204030204" pitchFamily="34" charset="0"/>
              </a:rPr>
              <a:t>Heginbottom</a:t>
            </a:r>
            <a:r>
              <a:rPr lang="en-US" sz="1600" dirty="0">
                <a:latin typeface="Calibri" panose="020F0502020204030204" pitchFamily="34" charset="0"/>
                <a:cs typeface="Calibri" panose="020F0502020204030204" pitchFamily="34" charset="0"/>
              </a:rPr>
              <a:t>, E. Melnikov.  “Circum-Arctic map of permafrost and ground conditions.  Boulder, CO: National Snow and Ice Data Center, Digital Media, 1998.</a:t>
            </a:r>
          </a:p>
          <a:p>
            <a:endParaRPr lang="en-US" sz="400" dirty="0">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[5] H. </a:t>
            </a:r>
            <a:r>
              <a:rPr lang="en-US" sz="1600" dirty="0" err="1">
                <a:latin typeface="Calibri" panose="020F0502020204030204" pitchFamily="34" charset="0"/>
                <a:cs typeface="Calibri" panose="020F0502020204030204" pitchFamily="34" charset="0"/>
              </a:rPr>
              <a:t>Lantuit</a:t>
            </a:r>
            <a:r>
              <a:rPr lang="en-US" sz="1600" dirty="0">
                <a:latin typeface="Calibri" panose="020F0502020204030204" pitchFamily="34" charset="0"/>
                <a:cs typeface="Calibri" panose="020F0502020204030204" pitchFamily="34" charset="0"/>
              </a:rPr>
              <a:t>, W. Pollard. Fifty years of coastal erosion and retrogressive thaw slump activity on Herschel Island, southern Beaufort Sea, Yukon Territory, Canada. Geomorphology, 95, 84-102, 2008. </a:t>
            </a:r>
          </a:p>
          <a:p>
            <a:endParaRPr lang="en-US" sz="400" dirty="0">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[6] T. Ravens, B. Jones, J. Zhang, C. Arp, J. Schmutz. “Process-based coastal erosion modeling for Drew Point, North Slope, Alaska”. Journal of Waterway, Port, Coastal, and Ocean Engineering, 138, 2, 122-130, 2012.</a:t>
            </a:r>
          </a:p>
          <a:p>
            <a:endParaRPr lang="en-US" sz="400" dirty="0">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[7] C. </a:t>
            </a:r>
            <a:r>
              <a:rPr lang="en-US" sz="1600" dirty="0" err="1">
                <a:latin typeface="Calibri" panose="020F0502020204030204" pitchFamily="34" charset="0"/>
                <a:cs typeface="Calibri" panose="020F0502020204030204" pitchFamily="34" charset="0"/>
              </a:rPr>
              <a:t>Koven</a:t>
            </a:r>
            <a:r>
              <a:rPr lang="en-US" sz="1600" dirty="0">
                <a:latin typeface="Calibri" panose="020F0502020204030204" pitchFamily="34" charset="0"/>
                <a:cs typeface="Calibri" panose="020F0502020204030204" pitchFamily="34" charset="0"/>
              </a:rPr>
              <a:t>, J. Riley, A. Stern.  “Analysis of permafrost thermal dynamics and response to climate change in the CMPI5 Earth system models”.  J Climate, 26, 1877-2900, 2009.</a:t>
            </a:r>
          </a:p>
          <a:p>
            <a:endParaRPr lang="en-US" sz="400" dirty="0">
              <a:latin typeface="Calibri" panose="020F0502020204030204" pitchFamily="34" charset="0"/>
              <a:cs typeface="Calibri" panose="020F0502020204030204" pitchFamily="34" charset="0"/>
            </a:endParaRPr>
          </a:p>
          <a:p>
            <a:r>
              <a:rPr lang="en-US" sz="1600" dirty="0">
                <a:solidFill>
                  <a:srgbClr val="0070C0"/>
                </a:solidFill>
                <a:latin typeface="Calibri" panose="020F0502020204030204" pitchFamily="34" charset="0"/>
                <a:cs typeface="Calibri" panose="020F0502020204030204" pitchFamily="34" charset="0"/>
              </a:rPr>
              <a:t>[8] M. Thomas, A. Mota, B. Jones, C. Choens, J. Frederick, D. Bull.  “Bluff geometry and material properties influence stress rates relevant to coastal permafrost block failure”.  Frontiers in Earth Science 8, 2020.</a:t>
            </a:r>
          </a:p>
          <a:p>
            <a:endParaRPr lang="en-US" sz="400" dirty="0">
              <a:solidFill>
                <a:srgbClr val="0070C0"/>
              </a:solidFill>
              <a:latin typeface="Calibri" panose="020F0502020204030204" pitchFamily="34" charset="0"/>
              <a:cs typeface="Calibri" panose="020F0502020204030204" pitchFamily="34" charset="0"/>
            </a:endParaRPr>
          </a:p>
          <a:p>
            <a:r>
              <a:rPr lang="en-US" sz="1600" dirty="0">
                <a:solidFill>
                  <a:srgbClr val="0070C0"/>
                </a:solidFill>
                <a:latin typeface="Calibri" panose="020F0502020204030204" pitchFamily="34" charset="0"/>
                <a:cs typeface="Calibri" panose="020F0502020204030204" pitchFamily="34" charset="0"/>
              </a:rPr>
              <a:t>[9] J. Frederick, A. Mota, D. Bull, I. Tezaur.  “Thermo-chemo-mechanical coupling for Arctic Coastal Erosion”, J. </a:t>
            </a:r>
            <a:r>
              <a:rPr lang="en-US" sz="1600" dirty="0" err="1">
                <a:solidFill>
                  <a:srgbClr val="0070C0"/>
                </a:solidFill>
                <a:latin typeface="Calibri" panose="020F0502020204030204" pitchFamily="34" charset="0"/>
                <a:cs typeface="Calibri" panose="020F0502020204030204" pitchFamily="34" charset="0"/>
              </a:rPr>
              <a:t>Comput</a:t>
            </a:r>
            <a:r>
              <a:rPr lang="en-US" sz="1600" dirty="0">
                <a:solidFill>
                  <a:srgbClr val="0070C0"/>
                </a:solidFill>
                <a:latin typeface="Calibri" panose="020F0502020204030204" pitchFamily="34" charset="0"/>
                <a:cs typeface="Calibri" panose="020F0502020204030204" pitchFamily="34" charset="0"/>
              </a:rPr>
              <a:t>. Appl. Math. 397 113533, 2021.</a:t>
            </a:r>
          </a:p>
          <a:p>
            <a:endParaRPr lang="en-US" sz="400" dirty="0">
              <a:solidFill>
                <a:srgbClr val="0070C0"/>
              </a:solidFill>
              <a:latin typeface="Calibri" panose="020F0502020204030204" pitchFamily="34" charset="0"/>
              <a:cs typeface="Calibri" panose="020F0502020204030204" pitchFamily="34" charset="0"/>
            </a:endParaRPr>
          </a:p>
          <a:p>
            <a:r>
              <a:rPr lang="en-US" sz="1600" dirty="0">
                <a:solidFill>
                  <a:srgbClr val="0070C0"/>
                </a:solidFill>
                <a:latin typeface="Calibri" panose="020F0502020204030204" pitchFamily="34" charset="0"/>
                <a:cs typeface="Calibri" panose="020F0502020204030204" pitchFamily="34" charset="0"/>
              </a:rPr>
              <a:t>[10] D. Bull, C. Flanary, C. Jones, J. Frederick, A. Mota, I. Tezaur, J. Kasper, E. Brown, B. Jones, M. Jones, E. Bristol, C. Choens, C. </a:t>
            </a:r>
            <a:r>
              <a:rPr lang="en-US" sz="1600" dirty="0" err="1">
                <a:solidFill>
                  <a:srgbClr val="0070C0"/>
                </a:solidFill>
                <a:latin typeface="Calibri" panose="020F0502020204030204" pitchFamily="34" charset="0"/>
                <a:cs typeface="Calibri" panose="020F0502020204030204" pitchFamily="34" charset="0"/>
              </a:rPr>
              <a:t>Connoly</a:t>
            </a:r>
            <a:r>
              <a:rPr lang="en-US" sz="1600" dirty="0">
                <a:solidFill>
                  <a:srgbClr val="0070C0"/>
                </a:solidFill>
                <a:latin typeface="Calibri" panose="020F0502020204030204" pitchFamily="34" charset="0"/>
                <a:cs typeface="Calibri" panose="020F0502020204030204" pitchFamily="34" charset="0"/>
              </a:rPr>
              <a:t>, J. McClelland.  "Arctic Coastal Erosion: Modeling and Experimentation".  Sandia National Laboratories report, SAND2020-10223,</a:t>
            </a:r>
            <a:r>
              <a:rPr lang="en-US" sz="1600" i="1" dirty="0">
                <a:solidFill>
                  <a:srgbClr val="0070C0"/>
                </a:solidFill>
                <a:latin typeface="Calibri" panose="020F0502020204030204" pitchFamily="34" charset="0"/>
                <a:cs typeface="Calibri" panose="020F0502020204030204" pitchFamily="34" charset="0"/>
              </a:rPr>
              <a:t> </a:t>
            </a:r>
            <a:r>
              <a:rPr lang="en-US" sz="1600" dirty="0">
                <a:solidFill>
                  <a:srgbClr val="0070C0"/>
                </a:solidFill>
                <a:latin typeface="Calibri" panose="020F0502020204030204" pitchFamily="34" charset="0"/>
                <a:cs typeface="Calibri" panose="020F0502020204030204" pitchFamily="34" charset="0"/>
              </a:rPr>
              <a:t>2020. </a:t>
            </a:r>
          </a:p>
          <a:p>
            <a:endParaRPr lang="en-US" sz="1600" dirty="0">
              <a:solidFill>
                <a:srgbClr val="0070C0"/>
              </a:solidFill>
              <a:latin typeface="Calibri" panose="020F0502020204030204" pitchFamily="34" charset="0"/>
              <a:cs typeface="Calibri" panose="020F0502020204030204" pitchFamily="34" charset="0"/>
            </a:endParaRPr>
          </a:p>
          <a:p>
            <a:endParaRPr lang="en-US" sz="1600" dirty="0">
              <a:latin typeface="Calibri" panose="020F0502020204030204" pitchFamily="34" charset="0"/>
              <a:cs typeface="Calibri" panose="020F0502020204030204" pitchFamily="34" charset="0"/>
            </a:endParaRPr>
          </a:p>
        </p:txBody>
      </p:sp>
      <p:sp>
        <p:nvSpPr>
          <p:cNvPr id="3" name="Slide Number Placeholder 3">
            <a:extLst>
              <a:ext uri="{FF2B5EF4-FFF2-40B4-BE49-F238E27FC236}">
                <a16:creationId xmlns:a16="http://schemas.microsoft.com/office/drawing/2014/main" id="{3AAD721E-5D1A-DF10-E016-9FF940AFB446}"/>
              </a:ext>
            </a:extLst>
          </p:cNvPr>
          <p:cNvSpPr>
            <a:spLocks noGrp="1"/>
          </p:cNvSpPr>
          <p:nvPr>
            <p:ph type="sldNum" sz="quarter" idx="12"/>
          </p:nvPr>
        </p:nvSpPr>
        <p:spPr>
          <a:xfrm>
            <a:off x="11176000" y="6547487"/>
            <a:ext cx="812800" cy="374650"/>
          </a:xfrm>
        </p:spPr>
        <p:txBody>
          <a:bodyPr/>
          <a:lstStyle/>
          <a:p>
            <a:fld id="{A5E55A7B-7854-E145-92D9-B491DF4BAE2D}" type="slidenum">
              <a:rPr lang="en-US" smtClean="0">
                <a:solidFill>
                  <a:schemeClr val="bg1"/>
                </a:solidFill>
              </a:rPr>
              <a:pPr/>
              <a:t>32</a:t>
            </a:fld>
            <a:endParaRPr lang="en-US" dirty="0">
              <a:solidFill>
                <a:schemeClr val="bg1"/>
              </a:solidFill>
            </a:endParaRPr>
          </a:p>
        </p:txBody>
      </p:sp>
      <p:sp>
        <p:nvSpPr>
          <p:cNvPr id="4" name="TextBox 3">
            <a:extLst>
              <a:ext uri="{FF2B5EF4-FFF2-40B4-BE49-F238E27FC236}">
                <a16:creationId xmlns:a16="http://schemas.microsoft.com/office/drawing/2014/main" id="{EEEC330C-E5A0-2BA4-238B-DF8242E04B8B}"/>
              </a:ext>
            </a:extLst>
          </p:cNvPr>
          <p:cNvSpPr txBox="1"/>
          <p:nvPr/>
        </p:nvSpPr>
        <p:spPr>
          <a:xfrm>
            <a:off x="3067050" y="225794"/>
            <a:ext cx="6695744" cy="430887"/>
          </a:xfrm>
          <a:prstGeom prst="rect">
            <a:avLst/>
          </a:prstGeom>
          <a:noFill/>
        </p:spPr>
        <p:txBody>
          <a:bodyPr wrap="none" rtlCol="0">
            <a:spAutoFit/>
          </a:bodyPr>
          <a:lstStyle/>
          <a:p>
            <a:r>
              <a:rPr lang="en-US" sz="2200" b="1" i="1" dirty="0">
                <a:solidFill>
                  <a:srgbClr val="0070C0"/>
                </a:solidFill>
                <a:latin typeface="Calibri" panose="020F0502020204030204" pitchFamily="34" charset="0"/>
                <a:ea typeface="Calibri" panose="020F0502020204030204" pitchFamily="34" charset="0"/>
                <a:cs typeface="Calibri" panose="020F0502020204030204" pitchFamily="34" charset="0"/>
              </a:rPr>
              <a:t>Drew Point calibration/validation paper in preparation!</a:t>
            </a:r>
          </a:p>
        </p:txBody>
      </p:sp>
    </p:spTree>
    <p:extLst>
      <p:ext uri="{BB962C8B-B14F-4D97-AF65-F5344CB8AC3E}">
        <p14:creationId xmlns:p14="http://schemas.microsoft.com/office/powerpoint/2010/main" val="19227549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805" y="46782"/>
            <a:ext cx="8991813" cy="991675"/>
          </a:xfrm>
        </p:spPr>
        <p:txBody>
          <a:bodyPr/>
          <a:lstStyle/>
          <a:p>
            <a:r>
              <a:rPr lang="en-US" sz="3600" dirty="0"/>
              <a:t>Motivation</a:t>
            </a:r>
            <a:endParaRPr lang="en-US" sz="3800" dirty="0"/>
          </a:p>
        </p:txBody>
      </p:sp>
      <p:sp>
        <p:nvSpPr>
          <p:cNvPr id="3" name="Content Placeholder 2"/>
          <p:cNvSpPr>
            <a:spLocks noGrp="1"/>
          </p:cNvSpPr>
          <p:nvPr>
            <p:ph idx="1"/>
          </p:nvPr>
        </p:nvSpPr>
        <p:spPr>
          <a:xfrm>
            <a:off x="245028" y="876157"/>
            <a:ext cx="5895354" cy="5288280"/>
          </a:xfrm>
        </p:spPr>
        <p:txBody>
          <a:bodyPr/>
          <a:lstStyle/>
          <a:p>
            <a:pPr marL="0" lvl="1" indent="0">
              <a:buNone/>
            </a:pPr>
            <a:endParaRPr lang="en-US" sz="1900" dirty="0"/>
          </a:p>
          <a:p>
            <a:pPr marL="0" indent="0" fontAlgn="auto">
              <a:spcBef>
                <a:spcPts val="0"/>
              </a:spcBef>
              <a:spcAft>
                <a:spcPts val="0"/>
              </a:spcAft>
              <a:buClrTx/>
              <a:buNone/>
              <a:defRPr/>
            </a:pPr>
            <a:endParaRPr lang="en-US" dirty="0"/>
          </a:p>
        </p:txBody>
      </p:sp>
      <p:grpSp>
        <p:nvGrpSpPr>
          <p:cNvPr id="22" name="Group 21">
            <a:extLst>
              <a:ext uri="{FF2B5EF4-FFF2-40B4-BE49-F238E27FC236}">
                <a16:creationId xmlns:a16="http://schemas.microsoft.com/office/drawing/2014/main" id="{642D8736-4E23-4765-86EC-9E3756F3CF67}"/>
              </a:ext>
            </a:extLst>
          </p:cNvPr>
          <p:cNvGrpSpPr>
            <a:grpSpLocks noChangeAspect="1"/>
          </p:cNvGrpSpPr>
          <p:nvPr/>
        </p:nvGrpSpPr>
        <p:grpSpPr>
          <a:xfrm>
            <a:off x="5735780" y="3444598"/>
            <a:ext cx="6118309" cy="2995861"/>
            <a:chOff x="866034" y="3195673"/>
            <a:chExt cx="7628827" cy="3735494"/>
          </a:xfrm>
        </p:grpSpPr>
        <p:grpSp>
          <p:nvGrpSpPr>
            <p:cNvPr id="23" name="Group 22">
              <a:extLst>
                <a:ext uri="{FF2B5EF4-FFF2-40B4-BE49-F238E27FC236}">
                  <a16:creationId xmlns:a16="http://schemas.microsoft.com/office/drawing/2014/main" id="{0659E78E-0321-40E2-92B8-8D86A53B8D27}"/>
                </a:ext>
              </a:extLst>
            </p:cNvPr>
            <p:cNvGrpSpPr>
              <a:grpSpLocks noChangeAspect="1"/>
            </p:cNvGrpSpPr>
            <p:nvPr/>
          </p:nvGrpSpPr>
          <p:grpSpPr>
            <a:xfrm>
              <a:off x="866034" y="3195673"/>
              <a:ext cx="7628827" cy="3735494"/>
              <a:chOff x="2313670" y="1292735"/>
              <a:chExt cx="6745720" cy="3303077"/>
            </a:xfrm>
          </p:grpSpPr>
          <p:pic>
            <p:nvPicPr>
              <p:cNvPr id="25" name="Picture 24">
                <a:extLst>
                  <a:ext uri="{FF2B5EF4-FFF2-40B4-BE49-F238E27FC236}">
                    <a16:creationId xmlns:a16="http://schemas.microsoft.com/office/drawing/2014/main" id="{F55BAB45-44BC-461B-997C-19437B643A18}"/>
                  </a:ext>
                </a:extLst>
              </p:cNvPr>
              <p:cNvPicPr>
                <a:picLocks noChangeAspect="1"/>
              </p:cNvPicPr>
              <p:nvPr/>
            </p:nvPicPr>
            <p:blipFill>
              <a:blip r:embed="rId3"/>
              <a:stretch>
                <a:fillRect/>
              </a:stretch>
            </p:blipFill>
            <p:spPr>
              <a:xfrm>
                <a:off x="2313670" y="1292735"/>
                <a:ext cx="6745720" cy="3303077"/>
              </a:xfrm>
              <a:prstGeom prst="rect">
                <a:avLst/>
              </a:prstGeom>
            </p:spPr>
          </p:pic>
          <p:sp>
            <p:nvSpPr>
              <p:cNvPr id="26" name="Donut 26">
                <a:extLst>
                  <a:ext uri="{FF2B5EF4-FFF2-40B4-BE49-F238E27FC236}">
                    <a16:creationId xmlns:a16="http://schemas.microsoft.com/office/drawing/2014/main" id="{9953773D-FC41-434C-99A9-7D27A4E70F30}"/>
                  </a:ext>
                </a:extLst>
              </p:cNvPr>
              <p:cNvSpPr/>
              <p:nvPr/>
            </p:nvSpPr>
            <p:spPr>
              <a:xfrm>
                <a:off x="4194039" y="2672810"/>
                <a:ext cx="190500" cy="180975"/>
              </a:xfrm>
              <a:prstGeom prst="donut">
                <a:avLst/>
              </a:prstGeom>
              <a:solidFill>
                <a:srgbClr val="00B050"/>
              </a:solidFill>
              <a:ln>
                <a:solidFill>
                  <a:srgbClr val="5CF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7" name="Donut 27">
                <a:extLst>
                  <a:ext uri="{FF2B5EF4-FFF2-40B4-BE49-F238E27FC236}">
                    <a16:creationId xmlns:a16="http://schemas.microsoft.com/office/drawing/2014/main" id="{3CAC6BA1-AA35-47CB-97E2-F2716B3E3E18}"/>
                  </a:ext>
                </a:extLst>
              </p:cNvPr>
              <p:cNvSpPr/>
              <p:nvPr/>
            </p:nvSpPr>
            <p:spPr>
              <a:xfrm>
                <a:off x="7831617" y="3435001"/>
                <a:ext cx="190500" cy="180975"/>
              </a:xfrm>
              <a:prstGeom prst="donut">
                <a:avLst/>
              </a:prstGeom>
              <a:solidFill>
                <a:srgbClr val="00B050"/>
              </a:solidFill>
              <a:ln>
                <a:solidFill>
                  <a:srgbClr val="5CF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1" name="Donut 28">
                <a:extLst>
                  <a:ext uri="{FF2B5EF4-FFF2-40B4-BE49-F238E27FC236}">
                    <a16:creationId xmlns:a16="http://schemas.microsoft.com/office/drawing/2014/main" id="{796DD38B-EE97-4792-8D6F-CB1709B5DBBD}"/>
                  </a:ext>
                </a:extLst>
              </p:cNvPr>
              <p:cNvSpPr/>
              <p:nvPr/>
            </p:nvSpPr>
            <p:spPr>
              <a:xfrm>
                <a:off x="6991134" y="3504139"/>
                <a:ext cx="190500" cy="180975"/>
              </a:xfrm>
              <a:prstGeom prst="donut">
                <a:avLst/>
              </a:prstGeom>
              <a:solidFill>
                <a:srgbClr val="00B050"/>
              </a:solidFill>
              <a:ln>
                <a:solidFill>
                  <a:srgbClr val="5CF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2" name="Donut 31">
                <a:extLst>
                  <a:ext uri="{FF2B5EF4-FFF2-40B4-BE49-F238E27FC236}">
                    <a16:creationId xmlns:a16="http://schemas.microsoft.com/office/drawing/2014/main" id="{39259611-5619-4CDB-85D1-C173CE517891}"/>
                  </a:ext>
                </a:extLst>
              </p:cNvPr>
              <p:cNvSpPr/>
              <p:nvPr/>
            </p:nvSpPr>
            <p:spPr>
              <a:xfrm>
                <a:off x="6174512" y="3310468"/>
                <a:ext cx="190500" cy="180975"/>
              </a:xfrm>
              <a:prstGeom prst="donut">
                <a:avLst/>
              </a:prstGeom>
              <a:solidFill>
                <a:srgbClr val="00B050"/>
              </a:solidFill>
              <a:ln>
                <a:solidFill>
                  <a:srgbClr val="5CF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chemeClr val="tx1"/>
                  </a:solidFill>
                </a:endParaRPr>
              </a:p>
            </p:txBody>
          </p:sp>
          <p:sp>
            <p:nvSpPr>
              <p:cNvPr id="33" name="Donut 32">
                <a:extLst>
                  <a:ext uri="{FF2B5EF4-FFF2-40B4-BE49-F238E27FC236}">
                    <a16:creationId xmlns:a16="http://schemas.microsoft.com/office/drawing/2014/main" id="{73A7CB6D-2437-466F-922F-FB47894536D2}"/>
                  </a:ext>
                </a:extLst>
              </p:cNvPr>
              <p:cNvSpPr/>
              <p:nvPr/>
            </p:nvSpPr>
            <p:spPr>
              <a:xfrm>
                <a:off x="3297585" y="3121110"/>
                <a:ext cx="190500" cy="180975"/>
              </a:xfrm>
              <a:prstGeom prst="donut">
                <a:avLst/>
              </a:prstGeom>
              <a:solidFill>
                <a:srgbClr val="00B050"/>
              </a:solidFill>
              <a:ln>
                <a:solidFill>
                  <a:srgbClr val="5CF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4" name="TextBox 33">
                <a:extLst>
                  <a:ext uri="{FF2B5EF4-FFF2-40B4-BE49-F238E27FC236}">
                    <a16:creationId xmlns:a16="http://schemas.microsoft.com/office/drawing/2014/main" id="{CA21A89D-174C-48FF-A7F5-C0540C81FCDE}"/>
                  </a:ext>
                </a:extLst>
              </p:cNvPr>
              <p:cNvSpPr txBox="1"/>
              <p:nvPr/>
            </p:nvSpPr>
            <p:spPr>
              <a:xfrm>
                <a:off x="3031596" y="3423504"/>
                <a:ext cx="1461451" cy="231326"/>
              </a:xfrm>
              <a:prstGeom prst="rect">
                <a:avLst/>
              </a:prstGeom>
              <a:noFill/>
            </p:spPr>
            <p:txBody>
              <a:bodyPr wrap="square" rtlCol="0">
                <a:spAutoFit/>
              </a:bodyPr>
              <a:lstStyle/>
              <a:p>
                <a:r>
                  <a:rPr lang="en-US" sz="1100" b="1" dirty="0">
                    <a:solidFill>
                      <a:srgbClr val="5CFC0C"/>
                    </a:solidFill>
                    <a:effectLst>
                      <a:outerShdw blurRad="38100" dist="38100" dir="2700000" algn="tl">
                        <a:srgbClr val="000000">
                          <a:alpha val="43137"/>
                        </a:srgbClr>
                      </a:outerShdw>
                    </a:effectLst>
                  </a:rPr>
                  <a:t>Wainwright</a:t>
                </a:r>
              </a:p>
            </p:txBody>
          </p:sp>
          <p:sp>
            <p:nvSpPr>
              <p:cNvPr id="35" name="TextBox 34">
                <a:extLst>
                  <a:ext uri="{FF2B5EF4-FFF2-40B4-BE49-F238E27FC236}">
                    <a16:creationId xmlns:a16="http://schemas.microsoft.com/office/drawing/2014/main" id="{69B1A639-0D96-4959-9792-6806BC6643CB}"/>
                  </a:ext>
                </a:extLst>
              </p:cNvPr>
              <p:cNvSpPr txBox="1"/>
              <p:nvPr/>
            </p:nvSpPr>
            <p:spPr>
              <a:xfrm>
                <a:off x="3989794" y="2813468"/>
                <a:ext cx="740659" cy="288437"/>
              </a:xfrm>
              <a:prstGeom prst="rect">
                <a:avLst/>
              </a:prstGeom>
              <a:noFill/>
            </p:spPr>
            <p:txBody>
              <a:bodyPr wrap="square" rtlCol="0">
                <a:spAutoFit/>
              </a:bodyPr>
              <a:lstStyle/>
              <a:p>
                <a:r>
                  <a:rPr lang="en-US" sz="1100" b="1" dirty="0">
                    <a:solidFill>
                      <a:srgbClr val="5CFC0C"/>
                    </a:solidFill>
                    <a:effectLst>
                      <a:outerShdw blurRad="38100" dist="38100" dir="2700000" algn="tl">
                        <a:srgbClr val="000000">
                          <a:alpha val="43137"/>
                        </a:srgbClr>
                      </a:outerShdw>
                    </a:effectLst>
                  </a:rPr>
                  <a:t>Barrow</a:t>
                </a:r>
              </a:p>
            </p:txBody>
          </p:sp>
          <p:sp>
            <p:nvSpPr>
              <p:cNvPr id="36" name="TextBox 35">
                <a:extLst>
                  <a:ext uri="{FF2B5EF4-FFF2-40B4-BE49-F238E27FC236}">
                    <a16:creationId xmlns:a16="http://schemas.microsoft.com/office/drawing/2014/main" id="{8D6BC4F6-96E9-4A45-A7B4-DCFA781EE0F2}"/>
                  </a:ext>
                </a:extLst>
              </p:cNvPr>
              <p:cNvSpPr txBox="1"/>
              <p:nvPr/>
            </p:nvSpPr>
            <p:spPr>
              <a:xfrm>
                <a:off x="6729774" y="3665199"/>
                <a:ext cx="684038" cy="381008"/>
              </a:xfrm>
              <a:prstGeom prst="rect">
                <a:avLst/>
              </a:prstGeom>
              <a:noFill/>
            </p:spPr>
            <p:txBody>
              <a:bodyPr wrap="square" rtlCol="0">
                <a:spAutoFit/>
              </a:bodyPr>
              <a:lstStyle/>
              <a:p>
                <a:r>
                  <a:rPr lang="en-US" sz="1100" b="1" dirty="0">
                    <a:solidFill>
                      <a:srgbClr val="5CFC0C"/>
                    </a:solidFill>
                    <a:effectLst>
                      <a:outerShdw blurRad="38100" dist="38100" dir="2700000" algn="tl">
                        <a:srgbClr val="000000">
                          <a:alpha val="43137"/>
                        </a:srgbClr>
                      </a:outerShdw>
                    </a:effectLst>
                  </a:rPr>
                  <a:t>Bullen Point</a:t>
                </a:r>
              </a:p>
            </p:txBody>
          </p:sp>
          <p:sp>
            <p:nvSpPr>
              <p:cNvPr id="37" name="TextBox 36">
                <a:extLst>
                  <a:ext uri="{FF2B5EF4-FFF2-40B4-BE49-F238E27FC236}">
                    <a16:creationId xmlns:a16="http://schemas.microsoft.com/office/drawing/2014/main" id="{68AE204F-2519-4AE3-9AD8-6E58FAF6FC1B}"/>
                  </a:ext>
                </a:extLst>
              </p:cNvPr>
              <p:cNvSpPr txBox="1"/>
              <p:nvPr/>
            </p:nvSpPr>
            <p:spPr>
              <a:xfrm>
                <a:off x="5872421" y="3423504"/>
                <a:ext cx="800595" cy="288437"/>
              </a:xfrm>
              <a:prstGeom prst="rect">
                <a:avLst/>
              </a:prstGeom>
              <a:noFill/>
            </p:spPr>
            <p:txBody>
              <a:bodyPr wrap="square" rtlCol="0">
                <a:spAutoFit/>
              </a:bodyPr>
              <a:lstStyle/>
              <a:p>
                <a:r>
                  <a:rPr lang="en-US" sz="1100" b="1" dirty="0" err="1">
                    <a:solidFill>
                      <a:srgbClr val="5CFC0C"/>
                    </a:solidFill>
                    <a:effectLst>
                      <a:outerShdw blurRad="38100" dist="38100" dir="2700000" algn="tl">
                        <a:srgbClr val="000000">
                          <a:alpha val="43137"/>
                        </a:srgbClr>
                      </a:outerShdw>
                    </a:effectLst>
                  </a:rPr>
                  <a:t>Oliktok</a:t>
                </a:r>
                <a:endParaRPr lang="en-US" sz="1100" b="1" dirty="0">
                  <a:solidFill>
                    <a:srgbClr val="5CFC0C"/>
                  </a:solidFill>
                  <a:effectLst>
                    <a:outerShdw blurRad="38100" dist="38100" dir="2700000" algn="tl">
                      <a:srgbClr val="000000">
                        <a:alpha val="43137"/>
                      </a:srgbClr>
                    </a:outerShdw>
                  </a:effectLst>
                </a:endParaRPr>
              </a:p>
            </p:txBody>
          </p:sp>
          <p:sp>
            <p:nvSpPr>
              <p:cNvPr id="38" name="TextBox 37">
                <a:extLst>
                  <a:ext uri="{FF2B5EF4-FFF2-40B4-BE49-F238E27FC236}">
                    <a16:creationId xmlns:a16="http://schemas.microsoft.com/office/drawing/2014/main" id="{27FF20A3-7943-4A10-95A5-CDCADA9FCD3E}"/>
                  </a:ext>
                </a:extLst>
              </p:cNvPr>
              <p:cNvSpPr txBox="1"/>
              <p:nvPr/>
            </p:nvSpPr>
            <p:spPr>
              <a:xfrm>
                <a:off x="7593733" y="3554309"/>
                <a:ext cx="746501" cy="381008"/>
              </a:xfrm>
              <a:prstGeom prst="rect">
                <a:avLst/>
              </a:prstGeom>
              <a:noFill/>
            </p:spPr>
            <p:txBody>
              <a:bodyPr wrap="square" rtlCol="0">
                <a:spAutoFit/>
              </a:bodyPr>
              <a:lstStyle/>
              <a:p>
                <a:r>
                  <a:rPr lang="en-US" sz="1100" b="1" dirty="0">
                    <a:solidFill>
                      <a:srgbClr val="5CFC0C"/>
                    </a:solidFill>
                    <a:effectLst>
                      <a:outerShdw blurRad="38100" dist="38100" dir="2700000" algn="tl">
                        <a:srgbClr val="000000">
                          <a:alpha val="43137"/>
                        </a:srgbClr>
                      </a:outerShdw>
                    </a:effectLst>
                  </a:rPr>
                  <a:t>Barter Island</a:t>
                </a:r>
              </a:p>
            </p:txBody>
          </p:sp>
          <p:sp>
            <p:nvSpPr>
              <p:cNvPr id="39" name="Donut 39">
                <a:extLst>
                  <a:ext uri="{FF2B5EF4-FFF2-40B4-BE49-F238E27FC236}">
                    <a16:creationId xmlns:a16="http://schemas.microsoft.com/office/drawing/2014/main" id="{62C8383D-85D1-42A3-B9D4-9F58FA95AC76}"/>
                  </a:ext>
                </a:extLst>
              </p:cNvPr>
              <p:cNvSpPr/>
              <p:nvPr/>
            </p:nvSpPr>
            <p:spPr>
              <a:xfrm>
                <a:off x="4917939" y="1694418"/>
                <a:ext cx="190500" cy="180975"/>
              </a:xfrm>
              <a:prstGeom prst="donut">
                <a:avLst/>
              </a:prstGeom>
              <a:solidFill>
                <a:srgbClr val="00B050"/>
              </a:solidFill>
              <a:ln>
                <a:solidFill>
                  <a:srgbClr val="5CF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0" name="TextBox 39">
                <a:extLst>
                  <a:ext uri="{FF2B5EF4-FFF2-40B4-BE49-F238E27FC236}">
                    <a16:creationId xmlns:a16="http://schemas.microsoft.com/office/drawing/2014/main" id="{2D474B7F-3415-4BF2-8038-A533E2E887CF}"/>
                  </a:ext>
                </a:extLst>
              </p:cNvPr>
              <p:cNvSpPr txBox="1"/>
              <p:nvPr/>
            </p:nvSpPr>
            <p:spPr>
              <a:xfrm>
                <a:off x="5077261" y="1660651"/>
                <a:ext cx="1616681" cy="231326"/>
              </a:xfrm>
              <a:prstGeom prst="rect">
                <a:avLst/>
              </a:prstGeom>
              <a:noFill/>
            </p:spPr>
            <p:txBody>
              <a:bodyPr wrap="square" rtlCol="0">
                <a:spAutoFit/>
              </a:bodyPr>
              <a:lstStyle/>
              <a:p>
                <a:r>
                  <a:rPr lang="en-US" sz="1100" b="1" dirty="0">
                    <a:solidFill>
                      <a:srgbClr val="5CFC0C"/>
                    </a:solidFill>
                    <a:effectLst>
                      <a:outerShdw blurRad="38100" dist="38100" dir="2700000" algn="tl">
                        <a:srgbClr val="000000">
                          <a:alpha val="43137"/>
                        </a:srgbClr>
                      </a:outerShdw>
                    </a:effectLst>
                  </a:rPr>
                  <a:t>Active DOD sites</a:t>
                </a:r>
              </a:p>
            </p:txBody>
          </p:sp>
        </p:grpSp>
        <p:sp>
          <p:nvSpPr>
            <p:cNvPr id="24" name="Rectangle 23">
              <a:extLst>
                <a:ext uri="{FF2B5EF4-FFF2-40B4-BE49-F238E27FC236}">
                  <a16:creationId xmlns:a16="http://schemas.microsoft.com/office/drawing/2014/main" id="{CA7DD7CA-7B1B-44A1-BCD1-D0F791FD922B}"/>
                </a:ext>
              </a:extLst>
            </p:cNvPr>
            <p:cNvSpPr/>
            <p:nvPr/>
          </p:nvSpPr>
          <p:spPr>
            <a:xfrm>
              <a:off x="1677946" y="3295936"/>
              <a:ext cx="4955908" cy="1787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6F4E68CF-226D-484D-A225-64F11A7C3CFB}"/>
              </a:ext>
            </a:extLst>
          </p:cNvPr>
          <p:cNvSpPr txBox="1"/>
          <p:nvPr/>
        </p:nvSpPr>
        <p:spPr>
          <a:xfrm>
            <a:off x="10098579" y="931332"/>
            <a:ext cx="1953892" cy="1477328"/>
          </a:xfrm>
          <a:prstGeom prst="rect">
            <a:avLst/>
          </a:prstGeom>
          <a:noFill/>
        </p:spPr>
        <p:txBody>
          <a:bodyPr wrap="square" rtlCol="0">
            <a:spAutoFit/>
          </a:bodyPr>
          <a:lstStyle/>
          <a:p>
            <a:pPr algn="ctr"/>
            <a:r>
              <a:rPr lang="en-US" dirty="0">
                <a:solidFill>
                  <a:srgbClr val="FF0000"/>
                </a:solidFill>
                <a:latin typeface="Calibri" panose="020F0502020204030204" pitchFamily="34" charset="0"/>
                <a:cs typeface="Calibri" panose="020F0502020204030204" pitchFamily="34" charset="0"/>
              </a:rPr>
              <a:t>Certain locations lost &gt;250 m (~2 football fields in length) b/w 2007-2019!</a:t>
            </a:r>
          </a:p>
        </p:txBody>
      </p:sp>
      <p:cxnSp>
        <p:nvCxnSpPr>
          <p:cNvPr id="8" name="Straight Connector 7">
            <a:extLst>
              <a:ext uri="{FF2B5EF4-FFF2-40B4-BE49-F238E27FC236}">
                <a16:creationId xmlns:a16="http://schemas.microsoft.com/office/drawing/2014/main" id="{9648F8AA-63B2-45C5-98AA-15839957EC61}"/>
              </a:ext>
            </a:extLst>
          </p:cNvPr>
          <p:cNvCxnSpPr>
            <a:cxnSpLocks/>
          </p:cNvCxnSpPr>
          <p:nvPr/>
        </p:nvCxnSpPr>
        <p:spPr>
          <a:xfrm flipH="1" flipV="1">
            <a:off x="6628182" y="2804349"/>
            <a:ext cx="1717201" cy="2225577"/>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A95BB553-C879-4723-8B10-2D0C54B16AC5}"/>
              </a:ext>
            </a:extLst>
          </p:cNvPr>
          <p:cNvCxnSpPr>
            <a:cxnSpLocks/>
          </p:cNvCxnSpPr>
          <p:nvPr/>
        </p:nvCxnSpPr>
        <p:spPr>
          <a:xfrm flipV="1">
            <a:off x="8345383" y="2696801"/>
            <a:ext cx="1689525" cy="2333126"/>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6C183E2B-C850-4D76-B485-F2D28770B4AF}"/>
              </a:ext>
            </a:extLst>
          </p:cNvPr>
          <p:cNvSpPr/>
          <p:nvPr/>
        </p:nvSpPr>
        <p:spPr>
          <a:xfrm>
            <a:off x="324566" y="3810598"/>
            <a:ext cx="5224914" cy="2462213"/>
          </a:xfrm>
          <a:prstGeom prst="rect">
            <a:avLst/>
          </a:prstGeom>
          <a:ln>
            <a:solidFill>
              <a:schemeClr val="tx1"/>
            </a:solidFill>
          </a:ln>
        </p:spPr>
        <p:txBody>
          <a:bodyPr wrap="square">
            <a:spAutoFit/>
          </a:bodyPr>
          <a:lstStyle/>
          <a:p>
            <a:pPr algn="ctr"/>
            <a:r>
              <a:rPr lang="en-US" sz="2200" b="1" i="1" dirty="0">
                <a:solidFill>
                  <a:srgbClr val="0070C0"/>
                </a:solidFill>
                <a:latin typeface="Calibri" panose="020F0502020204030204" pitchFamily="34" charset="0"/>
                <a:cs typeface="Calibri" panose="020F0502020204030204" pitchFamily="34" charset="0"/>
              </a:rPr>
              <a:t>Erosion is threatening:</a:t>
            </a:r>
          </a:p>
          <a:p>
            <a:pPr algn="ctr"/>
            <a:endParaRPr lang="en-US" sz="400" b="1" i="1" dirty="0">
              <a:solidFill>
                <a:srgbClr val="0070C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b="1" dirty="0">
                <a:latin typeface="Calibri" panose="020F0502020204030204" pitchFamily="34" charset="0"/>
                <a:cs typeface="Calibri" panose="020F0502020204030204" pitchFamily="34" charset="0"/>
              </a:rPr>
              <a:t>Coastal communities</a:t>
            </a:r>
            <a:r>
              <a:rPr lang="en-US" sz="2000" dirty="0">
                <a:latin typeface="Calibri" panose="020F0502020204030204" pitchFamily="34" charset="0"/>
                <a:cs typeface="Calibri" panose="020F0502020204030204" pitchFamily="34" charset="0"/>
              </a:rPr>
              <a:t>: threatened with displacement</a:t>
            </a:r>
          </a:p>
          <a:p>
            <a:pPr marL="568325" lvl="1"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b="1" dirty="0">
                <a:latin typeface="Calibri" panose="020F0502020204030204" pitchFamily="34" charset="0"/>
                <a:cs typeface="Calibri" panose="020F0502020204030204" pitchFamily="34" charset="0"/>
              </a:rPr>
              <a:t>Coastal infrastructure</a:t>
            </a:r>
            <a:r>
              <a:rPr lang="en-US" sz="2000" dirty="0">
                <a:latin typeface="Calibri" panose="020F0502020204030204" pitchFamily="34" charset="0"/>
                <a:cs typeface="Calibri" panose="020F0502020204030204" pitchFamily="34" charset="0"/>
              </a:rPr>
              <a:t>: active DoD sites, including toxic waste sites, in northern Alaska</a:t>
            </a:r>
          </a:p>
          <a:p>
            <a:pPr marL="568325" lvl="1"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b="1" dirty="0">
                <a:latin typeface="Calibri" panose="020F0502020204030204" pitchFamily="34" charset="0"/>
                <a:cs typeface="Calibri" panose="020F0502020204030204" pitchFamily="34" charset="0"/>
              </a:rPr>
              <a:t>Global carbon balance</a:t>
            </a:r>
            <a:r>
              <a:rPr lang="en-US" sz="2000" dirty="0">
                <a:latin typeface="Calibri" panose="020F0502020204030204" pitchFamily="34" charset="0"/>
                <a:cs typeface="Calibri" panose="020F0502020204030204" pitchFamily="34" charset="0"/>
              </a:rPr>
              <a:t>: permafrost stores greenhouse gases (CO</a:t>
            </a:r>
            <a:r>
              <a:rPr lang="en-US" sz="2000" baseline="-25000" dirty="0">
                <a:latin typeface="Calibri" panose="020F0502020204030204" pitchFamily="34" charset="0"/>
                <a:cs typeface="Calibri" panose="020F0502020204030204" pitchFamily="34" charset="0"/>
              </a:rPr>
              <a:t>2</a:t>
            </a:r>
            <a:r>
              <a:rPr lang="en-US" sz="2000" dirty="0">
                <a:latin typeface="Calibri" panose="020F0502020204030204" pitchFamily="34" charset="0"/>
                <a:cs typeface="Calibri" panose="020F0502020204030204" pitchFamily="34" charset="0"/>
              </a:rPr>
              <a:t>, CH</a:t>
            </a:r>
            <a:r>
              <a:rPr lang="en-US" sz="2000" baseline="-25000" dirty="0">
                <a:latin typeface="Calibri" panose="020F0502020204030204" pitchFamily="34" charset="0"/>
                <a:cs typeface="Calibri" panose="020F0502020204030204" pitchFamily="34" charset="0"/>
              </a:rPr>
              <a:t>4</a:t>
            </a:r>
            <a:r>
              <a:rPr lang="en-US" sz="2000" dirty="0">
                <a:latin typeface="Calibri" panose="020F0502020204030204" pitchFamily="34" charset="0"/>
                <a:cs typeface="Calibri" panose="020F0502020204030204" pitchFamily="34" charset="0"/>
              </a:rPr>
              <a:t>, NO</a:t>
            </a:r>
            <a:r>
              <a:rPr lang="en-US" sz="2000" baseline="-25000" dirty="0">
                <a:latin typeface="Calibri" panose="020F0502020204030204" pitchFamily="34" charset="0"/>
                <a:cs typeface="Calibri" panose="020F0502020204030204" pitchFamily="34" charset="0"/>
              </a:rPr>
              <a:t>2</a:t>
            </a:r>
            <a:r>
              <a:rPr lang="en-US" sz="2000" dirty="0">
                <a:latin typeface="Calibri" panose="020F0502020204030204" pitchFamily="34" charset="0"/>
                <a:cs typeface="Calibri" panose="020F0502020204030204" pitchFamily="34" charset="0"/>
              </a:rPr>
              <a:t>).</a:t>
            </a:r>
          </a:p>
        </p:txBody>
      </p:sp>
      <p:sp>
        <p:nvSpPr>
          <p:cNvPr id="14" name="Rectangle 13">
            <a:extLst>
              <a:ext uri="{FF2B5EF4-FFF2-40B4-BE49-F238E27FC236}">
                <a16:creationId xmlns:a16="http://schemas.microsoft.com/office/drawing/2014/main" id="{D17D56A1-535F-46EB-A13C-AB44B44625E8}"/>
              </a:ext>
            </a:extLst>
          </p:cNvPr>
          <p:cNvSpPr/>
          <p:nvPr/>
        </p:nvSpPr>
        <p:spPr>
          <a:xfrm>
            <a:off x="170255" y="1786254"/>
            <a:ext cx="5786989" cy="1877437"/>
          </a:xfrm>
          <a:prstGeom prst="rect">
            <a:avLst/>
          </a:prstGeom>
        </p:spPr>
        <p:txBody>
          <a:bodyPr wrap="square">
            <a:spAutoFit/>
          </a:bodyPr>
          <a:lstStyle/>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Primary culprit is </a:t>
            </a:r>
            <a:r>
              <a:rPr lang="en-US" sz="2000" b="1" dirty="0">
                <a:latin typeface="Calibri" panose="020F0502020204030204" pitchFamily="34" charset="0"/>
                <a:cs typeface="Calibri" panose="020F0502020204030204" pitchFamily="34" charset="0"/>
              </a:rPr>
              <a:t>loss of Arctic sea ice</a:t>
            </a:r>
            <a:r>
              <a:rPr lang="en-US" sz="2000" dirty="0">
                <a:latin typeface="Calibri" panose="020F0502020204030204" pitchFamily="34" charset="0"/>
                <a:cs typeface="Calibri" panose="020F0502020204030204" pitchFamily="34" charset="0"/>
              </a:rPr>
              <a:t>: since 1979 sea ice</a:t>
            </a:r>
            <a:r>
              <a:rPr lang="en-US" sz="2000" b="1"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has lost 51% in area and 75% in volume </a:t>
            </a:r>
          </a:p>
          <a:p>
            <a:pPr marL="342900"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r>
              <a:rPr lang="en-US" sz="2000" dirty="0">
                <a:latin typeface="Calibri" panose="020F0502020204030204" pitchFamily="34" charset="0"/>
                <a:cs typeface="Calibri" panose="020F0502020204030204" pitchFamily="34" charset="0"/>
              </a:rPr>
              <a:t>Increasing </a:t>
            </a:r>
            <a:r>
              <a:rPr lang="en-US" sz="2000" b="1" dirty="0">
                <a:latin typeface="Calibri" panose="020F0502020204030204" pitchFamily="34" charset="0"/>
                <a:cs typeface="Calibri" panose="020F0502020204030204" pitchFamily="34" charset="0"/>
              </a:rPr>
              <a:t>ice-free season </a:t>
            </a:r>
          </a:p>
          <a:p>
            <a:pPr marL="800100" lvl="1" indent="-34290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r>
              <a:rPr lang="en-US" sz="2000" dirty="0">
                <a:latin typeface="Calibri" panose="020F0502020204030204" pitchFamily="34" charset="0"/>
                <a:cs typeface="Calibri" panose="020F0502020204030204" pitchFamily="34" charset="0"/>
              </a:rPr>
              <a:t>Increasing </a:t>
            </a:r>
            <a:r>
              <a:rPr lang="en-US" sz="2000" b="1" dirty="0">
                <a:latin typeface="Calibri" panose="020F0502020204030204" pitchFamily="34" charset="0"/>
                <a:cs typeface="Calibri" panose="020F0502020204030204" pitchFamily="34" charset="0"/>
              </a:rPr>
              <a:t>wave energy </a:t>
            </a:r>
            <a:r>
              <a:rPr lang="en-US" sz="2000" dirty="0">
                <a:latin typeface="Calibri" panose="020F0502020204030204" pitchFamily="34" charset="0"/>
                <a:cs typeface="Calibri" panose="020F0502020204030204" pitchFamily="34" charset="0"/>
              </a:rPr>
              <a:t>and </a:t>
            </a:r>
            <a:r>
              <a:rPr lang="en-US" sz="2000" b="1" dirty="0">
                <a:latin typeface="Calibri" panose="020F0502020204030204" pitchFamily="34" charset="0"/>
                <a:cs typeface="Calibri" panose="020F0502020204030204" pitchFamily="34" charset="0"/>
              </a:rPr>
              <a:t>storm surge</a:t>
            </a:r>
          </a:p>
          <a:p>
            <a:pPr marL="800100" lvl="1" indent="-342900">
              <a:buFont typeface="Wingdings" panose="05000000000000000000" pitchFamily="2" charset="2"/>
              <a:buChar char="Ø"/>
            </a:pPr>
            <a:endParaRPr lang="en-US" sz="400" b="1" dirty="0">
              <a:latin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r>
              <a:rPr lang="en-US" sz="2000" dirty="0">
                <a:latin typeface="Calibri" panose="020F0502020204030204" pitchFamily="34" charset="0"/>
                <a:cs typeface="Calibri" panose="020F0502020204030204" pitchFamily="34" charset="0"/>
              </a:rPr>
              <a:t>Increasing </a:t>
            </a:r>
            <a:r>
              <a:rPr lang="en-US" sz="2000" b="1" dirty="0">
                <a:latin typeface="Calibri" panose="020F0502020204030204" pitchFamily="34" charset="0"/>
                <a:cs typeface="Calibri" panose="020F0502020204030204" pitchFamily="34" charset="0"/>
              </a:rPr>
              <a:t>sea water </a:t>
            </a:r>
            <a:r>
              <a:rPr lang="en-US" sz="2000" dirty="0">
                <a:latin typeface="Calibri" panose="020F0502020204030204" pitchFamily="34" charset="0"/>
                <a:cs typeface="Calibri" panose="020F0502020204030204" pitchFamily="34" charset="0"/>
              </a:rPr>
              <a:t>temperatures</a:t>
            </a:r>
          </a:p>
          <a:p>
            <a:pPr marL="342900"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45DF17A2-5CD2-48F5-9069-A2A346FBC0AE}"/>
              </a:ext>
            </a:extLst>
          </p:cNvPr>
          <p:cNvSpPr/>
          <p:nvPr/>
        </p:nvSpPr>
        <p:spPr>
          <a:xfrm>
            <a:off x="206695" y="970820"/>
            <a:ext cx="6105844" cy="707886"/>
          </a:xfrm>
          <a:prstGeom prst="rect">
            <a:avLst/>
          </a:prstGeom>
          <a:solidFill>
            <a:srgbClr val="CCFF99"/>
          </a:solidFill>
        </p:spPr>
        <p:txBody>
          <a:bodyPr wrap="square">
            <a:spAutoFit/>
          </a:bodyPr>
          <a:lstStyle/>
          <a:p>
            <a:pPr algn="just"/>
            <a:r>
              <a:rPr lang="en-US" sz="2000" dirty="0">
                <a:latin typeface="Calibri" panose="020F0502020204030204" pitchFamily="34" charset="0"/>
                <a:cs typeface="Calibri" panose="020F0502020204030204" pitchFamily="34" charset="0"/>
              </a:rPr>
              <a:t>The Arctic is warming at </a:t>
            </a:r>
            <a:r>
              <a:rPr lang="en-US" sz="2000" b="1" dirty="0">
                <a:latin typeface="Calibri" panose="020F0502020204030204" pitchFamily="34" charset="0"/>
                <a:cs typeface="Calibri" panose="020F0502020204030204" pitchFamily="34" charset="0"/>
              </a:rPr>
              <a:t>4 times </a:t>
            </a:r>
            <a:r>
              <a:rPr lang="en-US" sz="2000" dirty="0">
                <a:latin typeface="Calibri" panose="020F0502020204030204" pitchFamily="34" charset="0"/>
                <a:cs typeface="Calibri" panose="020F0502020204030204" pitchFamily="34" charset="0"/>
              </a:rPr>
              <a:t>the rate of the global average resulting in </a:t>
            </a:r>
            <a:r>
              <a:rPr lang="en-US" sz="2000" b="1" dirty="0">
                <a:latin typeface="Calibri" panose="020F0502020204030204" pitchFamily="34" charset="0"/>
                <a:cs typeface="Calibri" panose="020F0502020204030204" pitchFamily="34" charset="0"/>
              </a:rPr>
              <a:t>accelerated rates of coastal erosion</a:t>
            </a:r>
            <a:r>
              <a:rPr lang="en-US" sz="2000" dirty="0">
                <a:latin typeface="Calibri" panose="020F0502020204030204" pitchFamily="34" charset="0"/>
                <a:cs typeface="Calibri" panose="020F0502020204030204" pitchFamily="34" charset="0"/>
              </a:rPr>
              <a:t>!</a:t>
            </a:r>
          </a:p>
        </p:txBody>
      </p:sp>
      <p:sp>
        <p:nvSpPr>
          <p:cNvPr id="7" name="TextBox 6">
            <a:extLst>
              <a:ext uri="{FF2B5EF4-FFF2-40B4-BE49-F238E27FC236}">
                <a16:creationId xmlns:a16="http://schemas.microsoft.com/office/drawing/2014/main" id="{E3BD1123-B42E-4815-961F-E37A2054406C}"/>
              </a:ext>
            </a:extLst>
          </p:cNvPr>
          <p:cNvSpPr txBox="1"/>
          <p:nvPr/>
        </p:nvSpPr>
        <p:spPr>
          <a:xfrm>
            <a:off x="7183301" y="5934257"/>
            <a:ext cx="2733002" cy="338554"/>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Gibbs &amp; Richmond, 2015.</a:t>
            </a:r>
          </a:p>
        </p:txBody>
      </p:sp>
      <p:pic>
        <p:nvPicPr>
          <p:cNvPr id="9" name="Picture 8">
            <a:extLst>
              <a:ext uri="{FF2B5EF4-FFF2-40B4-BE49-F238E27FC236}">
                <a16:creationId xmlns:a16="http://schemas.microsoft.com/office/drawing/2014/main" id="{CD178E3D-39F0-5EC9-43DB-C627E501ECAA}"/>
              </a:ext>
            </a:extLst>
          </p:cNvPr>
          <p:cNvPicPr>
            <a:picLocks noChangeAspect="1"/>
          </p:cNvPicPr>
          <p:nvPr/>
        </p:nvPicPr>
        <p:blipFill>
          <a:blip r:embed="rId4"/>
          <a:stretch>
            <a:fillRect/>
          </a:stretch>
        </p:blipFill>
        <p:spPr>
          <a:xfrm>
            <a:off x="6505072" y="376449"/>
            <a:ext cx="3656543" cy="2804700"/>
          </a:xfrm>
          <a:prstGeom prst="rect">
            <a:avLst/>
          </a:prstGeom>
        </p:spPr>
      </p:pic>
      <p:sp>
        <p:nvSpPr>
          <p:cNvPr id="4" name="Slide Number Placeholder 3">
            <a:extLst>
              <a:ext uri="{FF2B5EF4-FFF2-40B4-BE49-F238E27FC236}">
                <a16:creationId xmlns:a16="http://schemas.microsoft.com/office/drawing/2014/main" id="{2BFCAD10-90BE-8604-DA67-C437A54C0521}"/>
              </a:ext>
            </a:extLst>
          </p:cNvPr>
          <p:cNvSpPr>
            <a:spLocks noGrp="1"/>
          </p:cNvSpPr>
          <p:nvPr>
            <p:ph type="sldNum" sz="quarter" idx="12"/>
          </p:nvPr>
        </p:nvSpPr>
        <p:spPr>
          <a:xfrm>
            <a:off x="11176000" y="6547487"/>
            <a:ext cx="812800" cy="374650"/>
          </a:xfrm>
        </p:spPr>
        <p:txBody>
          <a:bodyPr/>
          <a:lstStyle/>
          <a:p>
            <a:fld id="{A5E55A7B-7854-E145-92D9-B491DF4BAE2D}" type="slidenum">
              <a:rPr lang="en-US" smtClean="0">
                <a:solidFill>
                  <a:schemeClr val="bg1"/>
                </a:solidFill>
              </a:rPr>
              <a:pPr/>
              <a:t>4</a:t>
            </a:fld>
            <a:endParaRPr lang="en-US" dirty="0">
              <a:solidFill>
                <a:schemeClr val="bg1"/>
              </a:solidFill>
            </a:endParaRPr>
          </a:p>
        </p:txBody>
      </p:sp>
    </p:spTree>
    <p:extLst>
      <p:ext uri="{BB962C8B-B14F-4D97-AF65-F5344CB8AC3E}">
        <p14:creationId xmlns:p14="http://schemas.microsoft.com/office/powerpoint/2010/main" val="19122363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805" y="46782"/>
            <a:ext cx="8991813" cy="991675"/>
          </a:xfrm>
        </p:spPr>
        <p:txBody>
          <a:bodyPr/>
          <a:lstStyle/>
          <a:p>
            <a:r>
              <a:rPr lang="en-US" sz="3600" dirty="0"/>
              <a:t>Permafrost thaw &amp; erosion</a:t>
            </a:r>
            <a:endParaRPr lang="en-US" sz="3800" dirty="0"/>
          </a:p>
        </p:txBody>
      </p:sp>
      <p:sp>
        <p:nvSpPr>
          <p:cNvPr id="3" name="TextBox 2">
            <a:extLst>
              <a:ext uri="{FF2B5EF4-FFF2-40B4-BE49-F238E27FC236}">
                <a16:creationId xmlns:a16="http://schemas.microsoft.com/office/drawing/2014/main" id="{B898447C-D191-45C2-892A-64CC8861B3B5}"/>
              </a:ext>
            </a:extLst>
          </p:cNvPr>
          <p:cNvSpPr txBox="1"/>
          <p:nvPr/>
        </p:nvSpPr>
        <p:spPr>
          <a:xfrm>
            <a:off x="357280" y="884642"/>
            <a:ext cx="7228264" cy="2292935"/>
          </a:xfrm>
          <a:prstGeom prst="rect">
            <a:avLst/>
          </a:prstGeom>
          <a:noFill/>
        </p:spPr>
        <p:txBody>
          <a:bodyPr wrap="square" rtlCol="0">
            <a:spAutoFit/>
          </a:bodyPr>
          <a:lstStyle/>
          <a:p>
            <a:r>
              <a:rPr lang="en-US" sz="2200" b="1" i="1" dirty="0">
                <a:solidFill>
                  <a:srgbClr val="0070C0"/>
                </a:solidFill>
                <a:latin typeface="Calibri" panose="020F0502020204030204" pitchFamily="34" charset="0"/>
                <a:cs typeface="Calibri" panose="020F0502020204030204" pitchFamily="34" charset="0"/>
              </a:rPr>
              <a:t>What is permafrost?</a:t>
            </a:r>
          </a:p>
          <a:p>
            <a:endParaRPr lang="en-US" sz="300" b="1" i="1" dirty="0">
              <a:latin typeface="Calibri" panose="020F0502020204030204" pitchFamily="34" charset="0"/>
              <a:cs typeface="Calibri" panose="020F0502020204030204" pitchFamily="34" charset="0"/>
            </a:endParaRPr>
          </a:p>
          <a:p>
            <a:endParaRPr lang="en-US" sz="300" b="1" i="1" dirty="0">
              <a:latin typeface="Calibri" panose="020F0502020204030204" pitchFamily="34" charset="0"/>
              <a:cs typeface="Calibri" panose="020F0502020204030204" pitchFamily="34" charset="0"/>
            </a:endParaRPr>
          </a:p>
          <a:p>
            <a:pPr marL="285750" indent="-285750">
              <a:spcAft>
                <a:spcPts val="600"/>
              </a:spcAft>
              <a:buFont typeface="Arial" panose="020B0604020202020204" pitchFamily="34" charset="0"/>
              <a:buChar char="•"/>
            </a:pPr>
            <a:r>
              <a:rPr lang="en-US" sz="2000" dirty="0">
                <a:latin typeface="Calibri" panose="020F0502020204030204" pitchFamily="34" charset="0"/>
                <a:cs typeface="Calibri" panose="020F0502020204030204" pitchFamily="34" charset="0"/>
              </a:rPr>
              <a:t>Ground that remains frozen for 2+ consecutive years.</a:t>
            </a:r>
            <a:endParaRPr lang="en-US" sz="400" dirty="0">
              <a:latin typeface="Calibri" panose="020F0502020204030204" pitchFamily="34" charset="0"/>
              <a:cs typeface="Calibri" panose="020F0502020204030204" pitchFamily="34" charset="0"/>
            </a:endParaRPr>
          </a:p>
          <a:p>
            <a:pPr marL="285750" indent="-285750">
              <a:spcAft>
                <a:spcPts val="600"/>
              </a:spcAft>
              <a:buFont typeface="Arial" panose="020B0604020202020204" pitchFamily="34" charset="0"/>
              <a:buChar char="•"/>
            </a:pPr>
            <a:r>
              <a:rPr lang="en-US" sz="2000" dirty="0">
                <a:latin typeface="Calibri" panose="020F0502020204030204" pitchFamily="34" charset="0"/>
                <a:cs typeface="Calibri" panose="020F0502020204030204" pitchFamily="34" charset="0"/>
              </a:rPr>
              <a:t>24% of ice-free land area in Northern Hemisphere and 85% of Alaska, Greenland, Canada and Siberia contains permafrost.</a:t>
            </a:r>
          </a:p>
          <a:p>
            <a:pPr marL="285750" indent="-285750">
              <a:spcAft>
                <a:spcPts val="600"/>
              </a:spcAft>
              <a:buFont typeface="Arial" panose="020B0604020202020204" pitchFamily="34" charset="0"/>
              <a:buChar char="•"/>
            </a:pPr>
            <a:r>
              <a:rPr lang="en-US" sz="2000" dirty="0">
                <a:latin typeface="Calibri" panose="020F0502020204030204" pitchFamily="34" charset="0"/>
                <a:cs typeface="Calibri" panose="020F0502020204030204" pitchFamily="34" charset="0"/>
              </a:rPr>
              <a:t>34% of global coastline is permafrost.</a:t>
            </a:r>
          </a:p>
          <a:p>
            <a:endParaRPr lang="en-US" sz="2000"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FE89377B-AE8F-4021-B3C8-C09737F8A56D}"/>
              </a:ext>
            </a:extLst>
          </p:cNvPr>
          <p:cNvPicPr>
            <a:picLocks noChangeAspect="1"/>
          </p:cNvPicPr>
          <p:nvPr/>
        </p:nvPicPr>
        <p:blipFill>
          <a:blip r:embed="rId3"/>
          <a:stretch>
            <a:fillRect/>
          </a:stretch>
        </p:blipFill>
        <p:spPr>
          <a:xfrm>
            <a:off x="7643108" y="46782"/>
            <a:ext cx="4452573" cy="4156674"/>
          </a:xfrm>
          <a:prstGeom prst="rect">
            <a:avLst/>
          </a:prstGeom>
        </p:spPr>
      </p:pic>
      <p:sp>
        <p:nvSpPr>
          <p:cNvPr id="12" name="TextBox 11">
            <a:extLst>
              <a:ext uri="{FF2B5EF4-FFF2-40B4-BE49-F238E27FC236}">
                <a16:creationId xmlns:a16="http://schemas.microsoft.com/office/drawing/2014/main" id="{3C7FF342-1E66-4B70-93A5-403D3E60D0C4}"/>
              </a:ext>
            </a:extLst>
          </p:cNvPr>
          <p:cNvSpPr txBox="1"/>
          <p:nvPr/>
        </p:nvSpPr>
        <p:spPr>
          <a:xfrm>
            <a:off x="2996382" y="4435486"/>
            <a:ext cx="8991813" cy="1908215"/>
          </a:xfrm>
          <a:prstGeom prst="rect">
            <a:avLst/>
          </a:prstGeom>
          <a:noFill/>
        </p:spPr>
        <p:txBody>
          <a:bodyPr wrap="square" rtlCol="0">
            <a:spAutoFit/>
          </a:bodyPr>
          <a:lstStyle/>
          <a:p>
            <a:r>
              <a:rPr lang="en-US" sz="2200" b="1" i="1" dirty="0">
                <a:solidFill>
                  <a:srgbClr val="0070C0"/>
                </a:solidFill>
                <a:latin typeface="Calibri" panose="020F0502020204030204" pitchFamily="34" charset="0"/>
                <a:cs typeface="Calibri" panose="020F0502020204030204" pitchFamily="34" charset="0"/>
              </a:rPr>
              <a:t>Unique coastal permafrost erosion process in Arctic:</a:t>
            </a:r>
          </a:p>
          <a:p>
            <a:endParaRPr lang="en-US" sz="300" b="1" i="1" dirty="0">
              <a:latin typeface="Calibri" panose="020F0502020204030204" pitchFamily="34" charset="0"/>
              <a:cs typeface="Calibri" panose="020F0502020204030204" pitchFamily="34" charset="0"/>
            </a:endParaRPr>
          </a:p>
          <a:p>
            <a:endParaRPr lang="en-US" sz="300" b="1" i="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Predominant geomorphology: </a:t>
            </a:r>
            <a:r>
              <a:rPr lang="en-US" sz="2000" b="1" dirty="0">
                <a:latin typeface="Calibri" panose="020F0502020204030204" pitchFamily="34" charset="0"/>
                <a:cs typeface="Calibri" panose="020F0502020204030204" pitchFamily="34" charset="0"/>
              </a:rPr>
              <a:t>ice-wedge polygons</a:t>
            </a:r>
          </a:p>
          <a:p>
            <a:pPr marL="285750" indent="-285750">
              <a:buFont typeface="Arial" panose="020B0604020202020204" pitchFamily="34" charset="0"/>
              <a:buChar char="•"/>
            </a:pPr>
            <a:endParaRPr lang="en-US" sz="200" dirty="0">
              <a:latin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r>
              <a:rPr lang="en-US" sz="2000" dirty="0">
                <a:latin typeface="Calibri" panose="020F0502020204030204" pitchFamily="34" charset="0"/>
                <a:cs typeface="Calibri" panose="020F0502020204030204" pitchFamily="34" charset="0"/>
              </a:rPr>
              <a:t>Ice acts to </a:t>
            </a:r>
            <a:r>
              <a:rPr lang="en-US" sz="2000" b="1" dirty="0">
                <a:latin typeface="Calibri" panose="020F0502020204030204" pitchFamily="34" charset="0"/>
                <a:cs typeface="Calibri" panose="020F0502020204030204" pitchFamily="34" charset="0"/>
              </a:rPr>
              <a:t>bind</a:t>
            </a:r>
            <a:r>
              <a:rPr lang="en-US" sz="2000" dirty="0">
                <a:latin typeface="Calibri" panose="020F0502020204030204" pitchFamily="34" charset="0"/>
                <a:cs typeface="Calibri" panose="020F0502020204030204" pitchFamily="34" charset="0"/>
              </a:rPr>
              <a:t> unconsolidated soils in permafrost.</a:t>
            </a:r>
          </a:p>
          <a:p>
            <a:pPr marL="800100" lvl="1" indent="-342900">
              <a:buFont typeface="Wingdings" panose="05000000000000000000" pitchFamily="2" charset="2"/>
              <a:buChar char="Ø"/>
            </a:pPr>
            <a:endParaRPr lang="en-US" sz="200" dirty="0">
              <a:latin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r>
              <a:rPr lang="en-US" sz="2000" dirty="0">
                <a:latin typeface="Calibri" panose="020F0502020204030204" pitchFamily="34" charset="0"/>
                <a:cs typeface="Calibri" panose="020F0502020204030204" pitchFamily="34" charset="0"/>
              </a:rPr>
              <a:t>Ice wedges </a:t>
            </a:r>
            <a:r>
              <a:rPr lang="en-US" sz="2000" b="1" dirty="0">
                <a:latin typeface="Calibri" panose="020F0502020204030204" pitchFamily="34" charset="0"/>
                <a:cs typeface="Calibri" panose="020F0502020204030204" pitchFamily="34" charset="0"/>
              </a:rPr>
              <a:t>grow/expand </a:t>
            </a:r>
            <a:r>
              <a:rPr lang="en-US" sz="2000" dirty="0">
                <a:latin typeface="Calibri" panose="020F0502020204030204" pitchFamily="34" charset="0"/>
                <a:cs typeface="Calibri" panose="020F0502020204030204" pitchFamily="34" charset="0"/>
              </a:rPr>
              <a:t>up to 10s meters wide and deep.</a:t>
            </a:r>
          </a:p>
          <a:p>
            <a:pPr marL="800100" lvl="1" indent="-342900">
              <a:buFont typeface="Wingdings" panose="05000000000000000000" pitchFamily="2" charset="2"/>
              <a:buChar char="Ø"/>
            </a:pPr>
            <a:endParaRPr lang="en-US" sz="200" dirty="0">
              <a:latin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r>
              <a:rPr lang="en-US" sz="2000" dirty="0">
                <a:latin typeface="Calibri" panose="020F0502020204030204" pitchFamily="34" charset="0"/>
                <a:cs typeface="Calibri" panose="020F0502020204030204" pitchFamily="34" charset="0"/>
              </a:rPr>
              <a:t>Permafrost thaw can cause subsidence, slumping, </a:t>
            </a:r>
            <a:r>
              <a:rPr lang="en-US" sz="2000" b="1" dirty="0">
                <a:latin typeface="Calibri" panose="020F0502020204030204" pitchFamily="34" charset="0"/>
                <a:cs typeface="Calibri" panose="020F0502020204030204" pitchFamily="34" charset="0"/>
              </a:rPr>
              <a:t>weakening</a:t>
            </a:r>
            <a:r>
              <a:rPr lang="en-US" sz="2000" dirty="0">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endParaRPr lang="en-US" sz="400" b="1"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3948FAE9-F997-456C-B4D5-65665A7E0C52}"/>
              </a:ext>
            </a:extLst>
          </p:cNvPr>
          <p:cNvPicPr>
            <a:picLocks noChangeAspect="1"/>
          </p:cNvPicPr>
          <p:nvPr/>
        </p:nvPicPr>
        <p:blipFill rotWithShape="1">
          <a:blip r:embed="rId4"/>
          <a:srcRect l="2986"/>
          <a:stretch/>
        </p:blipFill>
        <p:spPr>
          <a:xfrm>
            <a:off x="357280" y="4558618"/>
            <a:ext cx="2413924" cy="1747687"/>
          </a:xfrm>
          <a:prstGeom prst="rect">
            <a:avLst/>
          </a:prstGeom>
        </p:spPr>
      </p:pic>
      <p:sp>
        <p:nvSpPr>
          <p:cNvPr id="14" name="TextBox 13">
            <a:extLst>
              <a:ext uri="{FF2B5EF4-FFF2-40B4-BE49-F238E27FC236}">
                <a16:creationId xmlns:a16="http://schemas.microsoft.com/office/drawing/2014/main" id="{51F6D4ED-896C-463A-9686-89D8D84F378E}"/>
              </a:ext>
            </a:extLst>
          </p:cNvPr>
          <p:cNvSpPr txBox="1"/>
          <p:nvPr/>
        </p:nvSpPr>
        <p:spPr>
          <a:xfrm>
            <a:off x="3525484" y="2950943"/>
            <a:ext cx="3828351" cy="1261884"/>
          </a:xfrm>
          <a:prstGeom prst="rect">
            <a:avLst/>
          </a:prstGeom>
          <a:noFill/>
          <a:ln>
            <a:solidFill>
              <a:schemeClr val="tx1"/>
            </a:solidFill>
          </a:ln>
        </p:spPr>
        <p:txBody>
          <a:bodyPr wrap="square" rtlCol="0">
            <a:spAutoFit/>
          </a:bodyPr>
          <a:lstStyle/>
          <a:p>
            <a:pPr algn="ctr"/>
            <a:r>
              <a:rPr lang="en-US" sz="1900" i="1" dirty="0">
                <a:latin typeface="Calibri" panose="020F0502020204030204" pitchFamily="34" charset="0"/>
                <a:cs typeface="Calibri" panose="020F0502020204030204" pitchFamily="34" charset="0"/>
              </a:rPr>
              <a:t>Left: </a:t>
            </a:r>
            <a:r>
              <a:rPr lang="en-US" sz="1900" dirty="0">
                <a:latin typeface="Calibri" panose="020F0502020204030204" pitchFamily="34" charset="0"/>
                <a:cs typeface="Calibri" panose="020F0502020204030204" pitchFamily="34" charset="0"/>
              </a:rPr>
              <a:t>schematic illustrating formation of ice wedges and ice-wedge polygon landscapes.  </a:t>
            </a:r>
            <a:r>
              <a:rPr lang="en-US" sz="1900" i="1" dirty="0">
                <a:latin typeface="Calibri" panose="020F0502020204030204" pitchFamily="34" charset="0"/>
                <a:cs typeface="Calibri" panose="020F0502020204030204" pitchFamily="34" charset="0"/>
              </a:rPr>
              <a:t>Right:</a:t>
            </a:r>
            <a:r>
              <a:rPr lang="en-US" sz="1900" dirty="0">
                <a:latin typeface="Calibri" panose="020F0502020204030204" pitchFamily="34" charset="0"/>
                <a:cs typeface="Calibri" panose="020F0502020204030204" pitchFamily="34" charset="0"/>
              </a:rPr>
              <a:t> map of permafrost distribution in Arctic</a:t>
            </a:r>
          </a:p>
        </p:txBody>
      </p:sp>
      <p:sp>
        <p:nvSpPr>
          <p:cNvPr id="4" name="TextBox 3">
            <a:extLst>
              <a:ext uri="{FF2B5EF4-FFF2-40B4-BE49-F238E27FC236}">
                <a16:creationId xmlns:a16="http://schemas.microsoft.com/office/drawing/2014/main" id="{72962B25-FAE0-4FD2-8175-67FE64FE0A28}"/>
              </a:ext>
            </a:extLst>
          </p:cNvPr>
          <p:cNvSpPr txBox="1"/>
          <p:nvPr/>
        </p:nvSpPr>
        <p:spPr>
          <a:xfrm>
            <a:off x="1059938" y="5973358"/>
            <a:ext cx="2023110" cy="307777"/>
          </a:xfrm>
          <a:prstGeom prst="rect">
            <a:avLst/>
          </a:prstGeom>
          <a:noFill/>
        </p:spPr>
        <p:txBody>
          <a:bodyPr wrap="square" rtlCol="0">
            <a:spAutoFit/>
          </a:bodyPr>
          <a:lstStyle/>
          <a:p>
            <a:r>
              <a:rPr lang="en-US" sz="1400" dirty="0">
                <a:solidFill>
                  <a:schemeClr val="bg1"/>
                </a:solidFill>
                <a:latin typeface="Calibri" panose="020F0502020204030204" pitchFamily="34" charset="0"/>
                <a:cs typeface="Calibri" panose="020F0502020204030204" pitchFamily="34" charset="0"/>
              </a:rPr>
              <a:t>Martin </a:t>
            </a:r>
            <a:r>
              <a:rPr lang="en-US" sz="1400" i="1" dirty="0">
                <a:solidFill>
                  <a:schemeClr val="bg1"/>
                </a:solidFill>
                <a:latin typeface="Calibri" panose="020F0502020204030204" pitchFamily="34" charset="0"/>
                <a:cs typeface="Calibri" panose="020F0502020204030204" pitchFamily="34" charset="0"/>
              </a:rPr>
              <a:t>et al. </a:t>
            </a:r>
            <a:r>
              <a:rPr lang="en-US" sz="1400" dirty="0">
                <a:solidFill>
                  <a:schemeClr val="bg1"/>
                </a:solidFill>
                <a:latin typeface="Calibri" panose="020F0502020204030204" pitchFamily="34" charset="0"/>
                <a:cs typeface="Calibri" panose="020F0502020204030204" pitchFamily="34" charset="0"/>
              </a:rPr>
              <a:t>2009.</a:t>
            </a:r>
          </a:p>
        </p:txBody>
      </p:sp>
      <p:sp>
        <p:nvSpPr>
          <p:cNvPr id="5" name="TextBox 4">
            <a:extLst>
              <a:ext uri="{FF2B5EF4-FFF2-40B4-BE49-F238E27FC236}">
                <a16:creationId xmlns:a16="http://schemas.microsoft.com/office/drawing/2014/main" id="{1FB77EE0-A2FB-4709-A771-60CAD856CCF7}"/>
              </a:ext>
            </a:extLst>
          </p:cNvPr>
          <p:cNvSpPr txBox="1"/>
          <p:nvPr/>
        </p:nvSpPr>
        <p:spPr>
          <a:xfrm>
            <a:off x="10144652" y="4249716"/>
            <a:ext cx="1843543" cy="307777"/>
          </a:xfrm>
          <a:prstGeom prst="rect">
            <a:avLst/>
          </a:prstGeom>
          <a:solidFill>
            <a:schemeClr val="bg1"/>
          </a:solidFill>
        </p:spPr>
        <p:txBody>
          <a:bodyPr wrap="square" rtlCol="0">
            <a:spAutoFit/>
          </a:bodyPr>
          <a:lstStyle/>
          <a:p>
            <a:r>
              <a:rPr lang="en-US" sz="1400" dirty="0">
                <a:latin typeface="Calibri" panose="020F0502020204030204" pitchFamily="34" charset="0"/>
                <a:cs typeface="Calibri" panose="020F0502020204030204" pitchFamily="34" charset="0"/>
              </a:rPr>
              <a:t>Brown </a:t>
            </a:r>
            <a:r>
              <a:rPr lang="en-US" sz="1400" i="1" dirty="0">
                <a:latin typeface="Calibri" panose="020F0502020204030204" pitchFamily="34" charset="0"/>
                <a:cs typeface="Calibri" panose="020F0502020204030204" pitchFamily="34" charset="0"/>
              </a:rPr>
              <a:t>et al. </a:t>
            </a:r>
            <a:r>
              <a:rPr lang="en-US" sz="1400" dirty="0">
                <a:latin typeface="Calibri" panose="020F0502020204030204" pitchFamily="34" charset="0"/>
                <a:cs typeface="Calibri" panose="020F0502020204030204" pitchFamily="34" charset="0"/>
              </a:rPr>
              <a:t>1998.</a:t>
            </a:r>
          </a:p>
        </p:txBody>
      </p:sp>
      <p:pic>
        <p:nvPicPr>
          <p:cNvPr id="6146" name="Picture 2" descr="Formation of ice wedges in permafrost | Polar Media Archive">
            <a:extLst>
              <a:ext uri="{FF2B5EF4-FFF2-40B4-BE49-F238E27FC236}">
                <a16:creationId xmlns:a16="http://schemas.microsoft.com/office/drawing/2014/main" id="{B828620C-EC18-3414-F0AA-88A724ACBE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941" y="2875071"/>
            <a:ext cx="2630441" cy="14719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B224B5C-6C9D-10AC-AC3F-6FD50784A76A}"/>
              </a:ext>
            </a:extLst>
          </p:cNvPr>
          <p:cNvSpPr txBox="1"/>
          <p:nvPr/>
        </p:nvSpPr>
        <p:spPr>
          <a:xfrm>
            <a:off x="1785037" y="4284541"/>
            <a:ext cx="986167" cy="200055"/>
          </a:xfrm>
          <a:prstGeom prst="rect">
            <a:avLst/>
          </a:prstGeom>
          <a:noFill/>
        </p:spPr>
        <p:txBody>
          <a:bodyPr wrap="none" rtlCol="0">
            <a:spAutoFit/>
          </a:bodyPr>
          <a:lstStyle/>
          <a:p>
            <a:r>
              <a:rPr lang="en-US" sz="700" dirty="0"/>
              <a:t>Polar Media Archive</a:t>
            </a:r>
          </a:p>
        </p:txBody>
      </p:sp>
      <p:sp>
        <p:nvSpPr>
          <p:cNvPr id="9" name="Slide Number Placeholder 3">
            <a:extLst>
              <a:ext uri="{FF2B5EF4-FFF2-40B4-BE49-F238E27FC236}">
                <a16:creationId xmlns:a16="http://schemas.microsoft.com/office/drawing/2014/main" id="{FCC871E3-C542-A8D6-46D6-83226BA44C14}"/>
              </a:ext>
            </a:extLst>
          </p:cNvPr>
          <p:cNvSpPr>
            <a:spLocks noGrp="1"/>
          </p:cNvSpPr>
          <p:nvPr>
            <p:ph type="sldNum" sz="quarter" idx="12"/>
          </p:nvPr>
        </p:nvSpPr>
        <p:spPr>
          <a:xfrm>
            <a:off x="11176000" y="6547487"/>
            <a:ext cx="812800" cy="374650"/>
          </a:xfrm>
        </p:spPr>
        <p:txBody>
          <a:bodyPr/>
          <a:lstStyle/>
          <a:p>
            <a:fld id="{A5E55A7B-7854-E145-92D9-B491DF4BAE2D}" type="slidenum">
              <a:rPr lang="en-US" smtClean="0">
                <a:solidFill>
                  <a:schemeClr val="bg1"/>
                </a:solidFill>
              </a:rPr>
              <a:pPr/>
              <a:t>5</a:t>
            </a:fld>
            <a:endParaRPr lang="en-US" dirty="0">
              <a:solidFill>
                <a:schemeClr val="bg1"/>
              </a:solidFill>
            </a:endParaRPr>
          </a:p>
        </p:txBody>
      </p:sp>
    </p:spTree>
    <p:extLst>
      <p:ext uri="{BB962C8B-B14F-4D97-AF65-F5344CB8AC3E}">
        <p14:creationId xmlns:p14="http://schemas.microsoft.com/office/powerpoint/2010/main" val="16119943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805" y="46782"/>
            <a:ext cx="8991813" cy="991675"/>
          </a:xfrm>
        </p:spPr>
        <p:txBody>
          <a:bodyPr/>
          <a:lstStyle/>
          <a:p>
            <a:r>
              <a:rPr lang="en-US" sz="3600" dirty="0"/>
              <a:t>Coastal permafrost failure mechanisms</a:t>
            </a:r>
            <a:endParaRPr lang="en-US" sz="3800" dirty="0"/>
          </a:p>
        </p:txBody>
      </p:sp>
      <p:sp>
        <p:nvSpPr>
          <p:cNvPr id="13" name="Slide Number Placeholder 3"/>
          <p:cNvSpPr txBox="1">
            <a:spLocks/>
          </p:cNvSpPr>
          <p:nvPr/>
        </p:nvSpPr>
        <p:spPr bwMode="auto">
          <a:xfrm>
            <a:off x="11456218" y="7091979"/>
            <a:ext cx="609600" cy="374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400" kern="1200">
                <a:solidFill>
                  <a:schemeClr val="tx1"/>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5E55A7B-7854-E145-92D9-B491DF4BAE2D}" type="slidenum">
              <a:rPr lang="en-US"/>
              <a:pPr/>
              <a:t>6</a:t>
            </a:fld>
            <a:endParaRPr lang="en-US" dirty="0"/>
          </a:p>
        </p:txBody>
      </p:sp>
      <p:sp>
        <p:nvSpPr>
          <p:cNvPr id="5" name="Rectangle 4">
            <a:extLst>
              <a:ext uri="{FF2B5EF4-FFF2-40B4-BE49-F238E27FC236}">
                <a16:creationId xmlns:a16="http://schemas.microsoft.com/office/drawing/2014/main" id="{B13408A5-8568-4148-A681-FF3FCD8D7581}"/>
              </a:ext>
            </a:extLst>
          </p:cNvPr>
          <p:cNvSpPr/>
          <p:nvPr/>
        </p:nvSpPr>
        <p:spPr>
          <a:xfrm>
            <a:off x="288007" y="882339"/>
            <a:ext cx="10815421" cy="2677656"/>
          </a:xfrm>
          <a:prstGeom prst="rect">
            <a:avLst/>
          </a:prstGeom>
        </p:spPr>
        <p:txBody>
          <a:bodyPr wrap="square">
            <a:spAutoFit/>
          </a:bodyPr>
          <a:lstStyle/>
          <a:p>
            <a:endParaRPr lang="en-US" sz="400" b="1" i="1" dirty="0">
              <a:latin typeface="Calibri" panose="020F0502020204030204" pitchFamily="34" charset="0"/>
              <a:cs typeface="Calibri" panose="020F0502020204030204" pitchFamily="34" charset="0"/>
            </a:endParaRPr>
          </a:p>
          <a:p>
            <a:endParaRPr lang="en-US" sz="400" b="1" i="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b="1" dirty="0">
                <a:solidFill>
                  <a:srgbClr val="0070C0"/>
                </a:solidFill>
                <a:latin typeface="Calibri" panose="020F0502020204030204" pitchFamily="34" charset="0"/>
                <a:cs typeface="Calibri" panose="020F0502020204030204" pitchFamily="34" charset="0"/>
              </a:rPr>
              <a:t>Retrogressive thaw slumping</a:t>
            </a:r>
            <a:r>
              <a:rPr lang="en-US" sz="2000" dirty="0">
                <a:latin typeface="Calibri" panose="020F0502020204030204" pitchFamily="34" charset="0"/>
                <a:cs typeface="Calibri" panose="020F0502020204030204" pitchFamily="34" charset="0"/>
              </a:rPr>
              <a:t>: a slope failure characterized by thaw of exposed ground ice and slumping of thawed soil, typically caused by thermo-denudation</a:t>
            </a:r>
            <a:r>
              <a:rPr lang="en-US" sz="2000" baseline="30000" dirty="0">
                <a:latin typeface="Calibri" panose="020F0502020204030204" pitchFamily="34" charset="0"/>
                <a:cs typeface="Calibri" panose="020F0502020204030204" pitchFamily="34" charset="0"/>
              </a:rPr>
              <a:t>1</a:t>
            </a:r>
            <a:r>
              <a:rPr lang="en-US" sz="2000" dirty="0">
                <a:latin typeface="Calibri" panose="020F0502020204030204" pitchFamily="34" charset="0"/>
                <a:cs typeface="Calibri" panose="020F0502020204030204" pitchFamily="34" charset="0"/>
              </a:rPr>
              <a:t>.</a:t>
            </a:r>
          </a:p>
          <a:p>
            <a:pPr marL="342900"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b="1" dirty="0">
                <a:solidFill>
                  <a:srgbClr val="0070C0"/>
                </a:solidFill>
                <a:latin typeface="Calibri" panose="020F0502020204030204" pitchFamily="34" charset="0"/>
                <a:cs typeface="Calibri" panose="020F0502020204030204" pitchFamily="34" charset="0"/>
              </a:rPr>
              <a:t>Active layer detachment</a:t>
            </a:r>
            <a:r>
              <a:rPr lang="en-US" sz="2000" dirty="0">
                <a:latin typeface="Calibri" panose="020F0502020204030204" pitchFamily="34" charset="0"/>
                <a:cs typeface="Calibri" panose="020F0502020204030204" pitchFamily="34" charset="0"/>
              </a:rPr>
              <a:t>: failures are translational landslides that occur in summer in thawing soil overlying permafrost, typically caused by thermo-denudation</a:t>
            </a:r>
            <a:r>
              <a:rPr lang="en-US" sz="2000" baseline="30000" dirty="0">
                <a:latin typeface="Calibri" panose="020F0502020204030204" pitchFamily="34" charset="0"/>
                <a:cs typeface="Calibri" panose="020F0502020204030204" pitchFamily="34" charset="0"/>
              </a:rPr>
              <a:t>1</a:t>
            </a:r>
            <a:r>
              <a:rPr lang="en-US" sz="2000" dirty="0">
                <a:latin typeface="Calibri" panose="020F0502020204030204" pitchFamily="34" charset="0"/>
                <a:cs typeface="Calibri" panose="020F0502020204030204" pitchFamily="34" charset="0"/>
              </a:rPr>
              <a:t>.</a:t>
            </a:r>
          </a:p>
          <a:p>
            <a:pPr marL="342900"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b="1" dirty="0">
                <a:solidFill>
                  <a:srgbClr val="0070C0"/>
                </a:solidFill>
                <a:latin typeface="Calibri" panose="020F0502020204030204" pitchFamily="34" charset="0"/>
                <a:cs typeface="Calibri" panose="020F0502020204030204" pitchFamily="34" charset="0"/>
              </a:rPr>
              <a:t>Block failure</a:t>
            </a:r>
            <a:r>
              <a:rPr lang="en-US" sz="2000" dirty="0">
                <a:latin typeface="Calibri" panose="020F0502020204030204" pitchFamily="34" charset="0"/>
                <a:cs typeface="Calibri" panose="020F0502020204030204" pitchFamily="34" charset="0"/>
              </a:rPr>
              <a:t>: a niche (recess at bluff base) progresses landward until the overhanging material fails in a shearing or toppling mode known as block failure, caused by thermo-abrasion</a:t>
            </a:r>
            <a:r>
              <a:rPr lang="en-US" sz="2000" baseline="30000" dirty="0">
                <a:latin typeface="Calibri" panose="020F0502020204030204" pitchFamily="34" charset="0"/>
                <a:cs typeface="Calibri" panose="020F0502020204030204" pitchFamily="34" charset="0"/>
              </a:rPr>
              <a:t>2</a:t>
            </a:r>
            <a:r>
              <a:rPr lang="en-US" sz="2000" dirty="0">
                <a:latin typeface="Calibri" panose="020F0502020204030204" pitchFamily="34" charset="0"/>
                <a:cs typeface="Calibri" panose="020F0502020204030204" pitchFamily="34" charset="0"/>
              </a:rPr>
              <a:t>. </a:t>
            </a:r>
          </a:p>
          <a:p>
            <a:pPr marL="342900"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r>
              <a:rPr lang="en-US" sz="2000" dirty="0">
                <a:latin typeface="Calibri" panose="020F0502020204030204" pitchFamily="34" charset="0"/>
                <a:cs typeface="Calibri" panose="020F0502020204030204" pitchFamily="34" charset="0"/>
              </a:rPr>
              <a:t>Fallen blocks can disintegrate in the near-shore environment </a:t>
            </a:r>
            <a:r>
              <a:rPr lang="en-US" sz="2000" b="1" dirty="0">
                <a:latin typeface="Calibri" panose="020F0502020204030204" pitchFamily="34" charset="0"/>
                <a:cs typeface="Calibri" panose="020F0502020204030204" pitchFamily="34" charset="0"/>
              </a:rPr>
              <a:t>within 1-2 weeks</a:t>
            </a:r>
            <a:r>
              <a:rPr lang="en-US" sz="2000" dirty="0">
                <a:latin typeface="Calibri" panose="020F0502020204030204" pitchFamily="34" charset="0"/>
                <a:cs typeface="Calibri" panose="020F0502020204030204" pitchFamily="34" charset="0"/>
              </a:rPr>
              <a:t>!</a:t>
            </a:r>
          </a:p>
        </p:txBody>
      </p:sp>
      <p:pic>
        <p:nvPicPr>
          <p:cNvPr id="9" name="Picture 8">
            <a:extLst>
              <a:ext uri="{FF2B5EF4-FFF2-40B4-BE49-F238E27FC236}">
                <a16:creationId xmlns:a16="http://schemas.microsoft.com/office/drawing/2014/main" id="{0200B802-CF1C-4CC9-8173-1AC902ACE1E2}"/>
              </a:ext>
            </a:extLst>
          </p:cNvPr>
          <p:cNvPicPr>
            <a:picLocks noChangeAspect="1"/>
          </p:cNvPicPr>
          <p:nvPr/>
        </p:nvPicPr>
        <p:blipFill>
          <a:blip r:embed="rId3"/>
          <a:stretch>
            <a:fillRect/>
          </a:stretch>
        </p:blipFill>
        <p:spPr>
          <a:xfrm>
            <a:off x="530759" y="3818021"/>
            <a:ext cx="3451741" cy="2331046"/>
          </a:xfrm>
          <a:prstGeom prst="rect">
            <a:avLst/>
          </a:prstGeom>
        </p:spPr>
      </p:pic>
      <p:pic>
        <p:nvPicPr>
          <p:cNvPr id="11" name="Picture 10">
            <a:extLst>
              <a:ext uri="{FF2B5EF4-FFF2-40B4-BE49-F238E27FC236}">
                <a16:creationId xmlns:a16="http://schemas.microsoft.com/office/drawing/2014/main" id="{9F658DBA-AED1-46CE-B49E-39D0E03EC328}"/>
              </a:ext>
            </a:extLst>
          </p:cNvPr>
          <p:cNvPicPr>
            <a:picLocks noChangeAspect="1"/>
          </p:cNvPicPr>
          <p:nvPr/>
        </p:nvPicPr>
        <p:blipFill>
          <a:blip r:embed="rId4"/>
          <a:stretch>
            <a:fillRect/>
          </a:stretch>
        </p:blipFill>
        <p:spPr>
          <a:xfrm>
            <a:off x="4306701" y="3819994"/>
            <a:ext cx="3386612" cy="2331045"/>
          </a:xfrm>
          <a:prstGeom prst="rect">
            <a:avLst/>
          </a:prstGeom>
        </p:spPr>
      </p:pic>
      <p:pic>
        <p:nvPicPr>
          <p:cNvPr id="16" name="Picture 15">
            <a:extLst>
              <a:ext uri="{FF2B5EF4-FFF2-40B4-BE49-F238E27FC236}">
                <a16:creationId xmlns:a16="http://schemas.microsoft.com/office/drawing/2014/main" id="{6F72006B-E911-4F60-9C04-6BE10C2C1E40}"/>
              </a:ext>
            </a:extLst>
          </p:cNvPr>
          <p:cNvPicPr>
            <a:picLocks noChangeAspect="1"/>
          </p:cNvPicPr>
          <p:nvPr/>
        </p:nvPicPr>
        <p:blipFill>
          <a:blip r:embed="rId5"/>
          <a:stretch>
            <a:fillRect/>
          </a:stretch>
        </p:blipFill>
        <p:spPr>
          <a:xfrm>
            <a:off x="7920298" y="3749006"/>
            <a:ext cx="3302370" cy="2409546"/>
          </a:xfrm>
          <a:prstGeom prst="rect">
            <a:avLst/>
          </a:prstGeom>
        </p:spPr>
      </p:pic>
      <p:sp>
        <p:nvSpPr>
          <p:cNvPr id="19" name="TextBox 18">
            <a:extLst>
              <a:ext uri="{FF2B5EF4-FFF2-40B4-BE49-F238E27FC236}">
                <a16:creationId xmlns:a16="http://schemas.microsoft.com/office/drawing/2014/main" id="{C0633806-A9D5-4CA4-8023-23A7950461EF}"/>
              </a:ext>
            </a:extLst>
          </p:cNvPr>
          <p:cNvSpPr txBox="1"/>
          <p:nvPr/>
        </p:nvSpPr>
        <p:spPr>
          <a:xfrm>
            <a:off x="969332" y="6089653"/>
            <a:ext cx="3451741" cy="338554"/>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Retrogressive thaw slumping</a:t>
            </a:r>
          </a:p>
        </p:txBody>
      </p:sp>
      <p:sp>
        <p:nvSpPr>
          <p:cNvPr id="28" name="TextBox 27">
            <a:extLst>
              <a:ext uri="{FF2B5EF4-FFF2-40B4-BE49-F238E27FC236}">
                <a16:creationId xmlns:a16="http://schemas.microsoft.com/office/drawing/2014/main" id="{63402315-C229-4274-B5CF-37160548773A}"/>
              </a:ext>
            </a:extLst>
          </p:cNvPr>
          <p:cNvSpPr txBox="1"/>
          <p:nvPr/>
        </p:nvSpPr>
        <p:spPr>
          <a:xfrm>
            <a:off x="4859646" y="6091742"/>
            <a:ext cx="3451741" cy="338554"/>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Active layer detachment</a:t>
            </a:r>
          </a:p>
        </p:txBody>
      </p:sp>
      <p:sp>
        <p:nvSpPr>
          <p:cNvPr id="29" name="TextBox 28">
            <a:extLst>
              <a:ext uri="{FF2B5EF4-FFF2-40B4-BE49-F238E27FC236}">
                <a16:creationId xmlns:a16="http://schemas.microsoft.com/office/drawing/2014/main" id="{A3DA6471-F348-4B11-B6AD-C1DAA932B498}"/>
              </a:ext>
            </a:extLst>
          </p:cNvPr>
          <p:cNvSpPr txBox="1"/>
          <p:nvPr/>
        </p:nvSpPr>
        <p:spPr>
          <a:xfrm>
            <a:off x="8740259" y="6089653"/>
            <a:ext cx="3451741" cy="338554"/>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Block failure</a:t>
            </a:r>
          </a:p>
        </p:txBody>
      </p:sp>
      <p:sp>
        <p:nvSpPr>
          <p:cNvPr id="3" name="Rectangle 2">
            <a:extLst>
              <a:ext uri="{FF2B5EF4-FFF2-40B4-BE49-F238E27FC236}">
                <a16:creationId xmlns:a16="http://schemas.microsoft.com/office/drawing/2014/main" id="{307C4187-6655-4374-BAF0-D07851900A62}"/>
              </a:ext>
            </a:extLst>
          </p:cNvPr>
          <p:cNvSpPr/>
          <p:nvPr/>
        </p:nvSpPr>
        <p:spPr>
          <a:xfrm>
            <a:off x="2219607" y="5745656"/>
            <a:ext cx="1691682" cy="338554"/>
          </a:xfrm>
          <a:prstGeom prst="rect">
            <a:avLst/>
          </a:prstGeom>
        </p:spPr>
        <p:txBody>
          <a:bodyPr wrap="none">
            <a:spAutoFit/>
          </a:bodyPr>
          <a:lstStyle/>
          <a:p>
            <a:r>
              <a:rPr lang="en-US" sz="1600" dirty="0" err="1">
                <a:solidFill>
                  <a:schemeClr val="bg1"/>
                </a:solidFill>
                <a:latin typeface="Calibri" panose="020F0502020204030204" pitchFamily="34" charset="0"/>
                <a:cs typeface="Calibri" panose="020F0502020204030204" pitchFamily="34" charset="0"/>
              </a:rPr>
              <a:t>Lantuit</a:t>
            </a:r>
            <a:r>
              <a:rPr lang="en-US" sz="1600" dirty="0">
                <a:solidFill>
                  <a:schemeClr val="bg1"/>
                </a:solidFill>
                <a:latin typeface="Calibri" panose="020F0502020204030204" pitchFamily="34" charset="0"/>
                <a:cs typeface="Calibri" panose="020F0502020204030204" pitchFamily="34" charset="0"/>
              </a:rPr>
              <a:t> </a:t>
            </a:r>
            <a:r>
              <a:rPr lang="en-US" sz="1600" i="1" dirty="0">
                <a:solidFill>
                  <a:schemeClr val="bg1"/>
                </a:solidFill>
                <a:latin typeface="Calibri" panose="020F0502020204030204" pitchFamily="34" charset="0"/>
                <a:cs typeface="Calibri" panose="020F0502020204030204" pitchFamily="34" charset="0"/>
              </a:rPr>
              <a:t>et al.</a:t>
            </a:r>
            <a:r>
              <a:rPr lang="en-US" sz="1600" dirty="0">
                <a:solidFill>
                  <a:schemeClr val="bg1"/>
                </a:solidFill>
                <a:latin typeface="Calibri" panose="020F0502020204030204" pitchFamily="34" charset="0"/>
                <a:cs typeface="Calibri" panose="020F0502020204030204" pitchFamily="34" charset="0"/>
              </a:rPr>
              <a:t> 2008</a:t>
            </a:r>
            <a:endParaRPr lang="en-US" sz="1600" dirty="0">
              <a:solidFill>
                <a:schemeClr val="bg1"/>
              </a:solidFill>
            </a:endParaRPr>
          </a:p>
        </p:txBody>
      </p:sp>
      <p:sp>
        <p:nvSpPr>
          <p:cNvPr id="14" name="Rectangle 13">
            <a:extLst>
              <a:ext uri="{FF2B5EF4-FFF2-40B4-BE49-F238E27FC236}">
                <a16:creationId xmlns:a16="http://schemas.microsoft.com/office/drawing/2014/main" id="{1477A27E-4AF9-42A4-B8FB-4092C0BD1FD6}"/>
              </a:ext>
            </a:extLst>
          </p:cNvPr>
          <p:cNvSpPr/>
          <p:nvPr/>
        </p:nvSpPr>
        <p:spPr>
          <a:xfrm>
            <a:off x="5958830" y="5729733"/>
            <a:ext cx="1691682" cy="338554"/>
          </a:xfrm>
          <a:prstGeom prst="rect">
            <a:avLst/>
          </a:prstGeom>
        </p:spPr>
        <p:txBody>
          <a:bodyPr wrap="none">
            <a:spAutoFit/>
          </a:bodyPr>
          <a:lstStyle/>
          <a:p>
            <a:r>
              <a:rPr lang="en-US" sz="1600" dirty="0" err="1">
                <a:solidFill>
                  <a:schemeClr val="bg1"/>
                </a:solidFill>
                <a:latin typeface="Calibri" panose="020F0502020204030204" pitchFamily="34" charset="0"/>
                <a:cs typeface="Calibri" panose="020F0502020204030204" pitchFamily="34" charset="0"/>
              </a:rPr>
              <a:t>Lantuit</a:t>
            </a:r>
            <a:r>
              <a:rPr lang="en-US" sz="1600" dirty="0">
                <a:solidFill>
                  <a:schemeClr val="bg1"/>
                </a:solidFill>
                <a:latin typeface="Calibri" panose="020F0502020204030204" pitchFamily="34" charset="0"/>
                <a:cs typeface="Calibri" panose="020F0502020204030204" pitchFamily="34" charset="0"/>
              </a:rPr>
              <a:t> </a:t>
            </a:r>
            <a:r>
              <a:rPr lang="en-US" sz="1600" i="1" dirty="0">
                <a:solidFill>
                  <a:schemeClr val="bg1"/>
                </a:solidFill>
                <a:latin typeface="Calibri" panose="020F0502020204030204" pitchFamily="34" charset="0"/>
                <a:cs typeface="Calibri" panose="020F0502020204030204" pitchFamily="34" charset="0"/>
              </a:rPr>
              <a:t>et al.</a:t>
            </a:r>
            <a:r>
              <a:rPr lang="en-US" sz="1600" dirty="0">
                <a:solidFill>
                  <a:schemeClr val="bg1"/>
                </a:solidFill>
                <a:latin typeface="Calibri" panose="020F0502020204030204" pitchFamily="34" charset="0"/>
                <a:cs typeface="Calibri" panose="020F0502020204030204" pitchFamily="34" charset="0"/>
              </a:rPr>
              <a:t> 2008</a:t>
            </a:r>
            <a:endParaRPr lang="en-US" sz="1600" dirty="0">
              <a:solidFill>
                <a:schemeClr val="bg1"/>
              </a:solidFill>
            </a:endParaRPr>
          </a:p>
        </p:txBody>
      </p:sp>
      <p:sp>
        <p:nvSpPr>
          <p:cNvPr id="4" name="Rectangle 3">
            <a:extLst>
              <a:ext uri="{FF2B5EF4-FFF2-40B4-BE49-F238E27FC236}">
                <a16:creationId xmlns:a16="http://schemas.microsoft.com/office/drawing/2014/main" id="{BCEA98FA-75DF-43B1-BAD2-ED0D7A8DD65A}"/>
              </a:ext>
            </a:extLst>
          </p:cNvPr>
          <p:cNvSpPr/>
          <p:nvPr/>
        </p:nvSpPr>
        <p:spPr>
          <a:xfrm>
            <a:off x="7979444" y="5707837"/>
            <a:ext cx="1749133" cy="338554"/>
          </a:xfrm>
          <a:prstGeom prst="rect">
            <a:avLst/>
          </a:prstGeom>
        </p:spPr>
        <p:txBody>
          <a:bodyPr wrap="none">
            <a:spAutoFit/>
          </a:bodyPr>
          <a:lstStyle/>
          <a:p>
            <a:r>
              <a:rPr lang="en-US" sz="1600" dirty="0">
                <a:solidFill>
                  <a:schemeClr val="bg1"/>
                </a:solidFill>
                <a:latin typeface="Calibri" panose="020F0502020204030204" pitchFamily="34" charset="0"/>
                <a:cs typeface="Calibri" panose="020F0502020204030204" pitchFamily="34" charset="0"/>
              </a:rPr>
              <a:t>Ravens </a:t>
            </a:r>
            <a:r>
              <a:rPr lang="en-US" sz="1600" i="1" dirty="0">
                <a:solidFill>
                  <a:schemeClr val="bg1"/>
                </a:solidFill>
                <a:latin typeface="Calibri" panose="020F0502020204030204" pitchFamily="34" charset="0"/>
                <a:cs typeface="Calibri" panose="020F0502020204030204" pitchFamily="34" charset="0"/>
              </a:rPr>
              <a:t>et al. 2012</a:t>
            </a:r>
            <a:endParaRPr lang="en-US" sz="1600" dirty="0">
              <a:solidFill>
                <a:schemeClr val="bg1"/>
              </a:solidFill>
            </a:endParaRPr>
          </a:p>
        </p:txBody>
      </p:sp>
      <p:sp>
        <p:nvSpPr>
          <p:cNvPr id="6" name="TextBox 5">
            <a:extLst>
              <a:ext uri="{FF2B5EF4-FFF2-40B4-BE49-F238E27FC236}">
                <a16:creationId xmlns:a16="http://schemas.microsoft.com/office/drawing/2014/main" id="{9D0DB47C-F73C-4190-BD59-BFB35A71F546}"/>
              </a:ext>
            </a:extLst>
          </p:cNvPr>
          <p:cNvSpPr txBox="1"/>
          <p:nvPr/>
        </p:nvSpPr>
        <p:spPr>
          <a:xfrm>
            <a:off x="0" y="6526530"/>
            <a:ext cx="11427743" cy="338554"/>
          </a:xfrm>
          <a:prstGeom prst="rect">
            <a:avLst/>
          </a:prstGeom>
          <a:noFill/>
        </p:spPr>
        <p:txBody>
          <a:bodyPr wrap="square" rtlCol="0">
            <a:spAutoFit/>
          </a:bodyPr>
          <a:lstStyle/>
          <a:p>
            <a:r>
              <a:rPr lang="en-US" sz="1600" baseline="30000" dirty="0">
                <a:solidFill>
                  <a:schemeClr val="bg1"/>
                </a:solidFill>
                <a:latin typeface="Calibri" panose="020F0502020204030204" pitchFamily="34" charset="0"/>
                <a:cs typeface="Calibri" panose="020F0502020204030204" pitchFamily="34" charset="0"/>
              </a:rPr>
              <a:t>1</a:t>
            </a:r>
            <a:r>
              <a:rPr lang="en-US" sz="1600" dirty="0">
                <a:solidFill>
                  <a:schemeClr val="bg1"/>
                </a:solidFill>
                <a:latin typeface="Calibri" panose="020F0502020204030204" pitchFamily="34" charset="0"/>
                <a:cs typeface="Calibri" panose="020F0502020204030204" pitchFamily="34" charset="0"/>
              </a:rPr>
              <a:t>Thawing of permafrost bluffs that proceeds under the influence of gravity.   </a:t>
            </a:r>
            <a:r>
              <a:rPr lang="en-US" sz="1600" baseline="30000" dirty="0">
                <a:solidFill>
                  <a:schemeClr val="bg1"/>
                </a:solidFill>
                <a:latin typeface="Calibri" panose="020F0502020204030204" pitchFamily="34" charset="0"/>
                <a:cs typeface="Calibri" panose="020F0502020204030204" pitchFamily="34" charset="0"/>
              </a:rPr>
              <a:t>2</a:t>
            </a:r>
            <a:r>
              <a:rPr lang="en-US" sz="1600" dirty="0">
                <a:solidFill>
                  <a:schemeClr val="bg1"/>
                </a:solidFill>
                <a:latin typeface="Calibri" panose="020F0502020204030204" pitchFamily="34" charset="0"/>
                <a:cs typeface="Calibri" panose="020F0502020204030204" pitchFamily="34" charset="0"/>
              </a:rPr>
              <a:t>Undercutting of permafrost bluff by warming ocean.</a:t>
            </a:r>
          </a:p>
        </p:txBody>
      </p:sp>
      <p:pic>
        <p:nvPicPr>
          <p:cNvPr id="8" name="Picture 7">
            <a:extLst>
              <a:ext uri="{FF2B5EF4-FFF2-40B4-BE49-F238E27FC236}">
                <a16:creationId xmlns:a16="http://schemas.microsoft.com/office/drawing/2014/main" id="{9B5E77BE-0282-4D39-92F5-7A2744A94958}"/>
              </a:ext>
            </a:extLst>
          </p:cNvPr>
          <p:cNvPicPr>
            <a:picLocks noChangeAspect="1"/>
          </p:cNvPicPr>
          <p:nvPr/>
        </p:nvPicPr>
        <p:blipFill>
          <a:blip r:embed="rId6"/>
          <a:stretch>
            <a:fillRect/>
          </a:stretch>
        </p:blipFill>
        <p:spPr>
          <a:xfrm>
            <a:off x="10462945" y="3001765"/>
            <a:ext cx="1441048" cy="1669950"/>
          </a:xfrm>
          <a:prstGeom prst="rect">
            <a:avLst/>
          </a:prstGeom>
        </p:spPr>
      </p:pic>
      <p:sp>
        <p:nvSpPr>
          <p:cNvPr id="7" name="Rectangle 6">
            <a:extLst>
              <a:ext uri="{FF2B5EF4-FFF2-40B4-BE49-F238E27FC236}">
                <a16:creationId xmlns:a16="http://schemas.microsoft.com/office/drawing/2014/main" id="{39FD9098-5E2F-1243-A518-F59A159EBC59}"/>
              </a:ext>
            </a:extLst>
          </p:cNvPr>
          <p:cNvSpPr/>
          <p:nvPr/>
        </p:nvSpPr>
        <p:spPr>
          <a:xfrm>
            <a:off x="10944612" y="3001670"/>
            <a:ext cx="1019125" cy="338554"/>
          </a:xfrm>
          <a:prstGeom prst="rect">
            <a:avLst/>
          </a:prstGeom>
        </p:spPr>
        <p:txBody>
          <a:bodyPr wrap="none">
            <a:spAutoFit/>
          </a:bodyPr>
          <a:lstStyle/>
          <a:p>
            <a:pPr algn="r"/>
            <a:r>
              <a:rPr lang="en-US" sz="1600" dirty="0">
                <a:solidFill>
                  <a:schemeClr val="bg1"/>
                </a:solidFill>
                <a:latin typeface="Calibri" panose="020F0502020204030204" pitchFamily="34" charset="0"/>
                <a:cs typeface="Calibri" panose="020F0502020204030204" pitchFamily="34" charset="0"/>
              </a:rPr>
              <a:t>This study</a:t>
            </a:r>
            <a:endParaRPr lang="en-US" sz="1600" dirty="0">
              <a:solidFill>
                <a:schemeClr val="bg1"/>
              </a:solidFill>
            </a:endParaRPr>
          </a:p>
        </p:txBody>
      </p:sp>
      <p:sp>
        <p:nvSpPr>
          <p:cNvPr id="10" name="Slide Number Placeholder 3">
            <a:extLst>
              <a:ext uri="{FF2B5EF4-FFF2-40B4-BE49-F238E27FC236}">
                <a16:creationId xmlns:a16="http://schemas.microsoft.com/office/drawing/2014/main" id="{208B2E5D-F000-A098-1FFD-319C3E8B9956}"/>
              </a:ext>
            </a:extLst>
          </p:cNvPr>
          <p:cNvSpPr>
            <a:spLocks noGrp="1"/>
          </p:cNvSpPr>
          <p:nvPr>
            <p:ph type="sldNum" sz="quarter" idx="12"/>
          </p:nvPr>
        </p:nvSpPr>
        <p:spPr>
          <a:xfrm>
            <a:off x="11176000" y="6547487"/>
            <a:ext cx="812800" cy="374650"/>
          </a:xfrm>
        </p:spPr>
        <p:txBody>
          <a:bodyPr/>
          <a:lstStyle/>
          <a:p>
            <a:fld id="{A5E55A7B-7854-E145-92D9-B491DF4BAE2D}" type="slidenum">
              <a:rPr lang="en-US" smtClean="0">
                <a:solidFill>
                  <a:schemeClr val="bg1"/>
                </a:solidFill>
              </a:rPr>
              <a:pPr/>
              <a:t>6</a:t>
            </a:fld>
            <a:endParaRPr lang="en-US" dirty="0">
              <a:solidFill>
                <a:schemeClr val="bg1"/>
              </a:solidFill>
            </a:endParaRPr>
          </a:p>
        </p:txBody>
      </p:sp>
    </p:spTree>
    <p:extLst>
      <p:ext uri="{BB962C8B-B14F-4D97-AF65-F5344CB8AC3E}">
        <p14:creationId xmlns:p14="http://schemas.microsoft.com/office/powerpoint/2010/main" val="15723996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805" y="46782"/>
            <a:ext cx="8991813" cy="991675"/>
          </a:xfrm>
        </p:spPr>
        <p:txBody>
          <a:bodyPr/>
          <a:lstStyle/>
          <a:p>
            <a:r>
              <a:rPr lang="en-US" sz="3600" dirty="0"/>
              <a:t>Coastal permafrost failure mechanisms</a:t>
            </a:r>
            <a:endParaRPr lang="en-US" sz="3800" dirty="0"/>
          </a:p>
        </p:txBody>
      </p:sp>
      <p:sp>
        <p:nvSpPr>
          <p:cNvPr id="13" name="Slide Number Placeholder 3"/>
          <p:cNvSpPr txBox="1">
            <a:spLocks/>
          </p:cNvSpPr>
          <p:nvPr/>
        </p:nvSpPr>
        <p:spPr bwMode="auto">
          <a:xfrm>
            <a:off x="11456218" y="7091979"/>
            <a:ext cx="609600" cy="374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400" kern="1200">
                <a:solidFill>
                  <a:schemeClr val="tx1"/>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5E55A7B-7854-E145-92D9-B491DF4BAE2D}" type="slidenum">
              <a:rPr lang="en-US"/>
              <a:pPr/>
              <a:t>7</a:t>
            </a:fld>
            <a:endParaRPr lang="en-US" dirty="0"/>
          </a:p>
        </p:txBody>
      </p:sp>
      <p:sp>
        <p:nvSpPr>
          <p:cNvPr id="5" name="Rectangle 4">
            <a:extLst>
              <a:ext uri="{FF2B5EF4-FFF2-40B4-BE49-F238E27FC236}">
                <a16:creationId xmlns:a16="http://schemas.microsoft.com/office/drawing/2014/main" id="{B13408A5-8568-4148-A681-FF3FCD8D7581}"/>
              </a:ext>
            </a:extLst>
          </p:cNvPr>
          <p:cNvSpPr/>
          <p:nvPr/>
        </p:nvSpPr>
        <p:spPr>
          <a:xfrm>
            <a:off x="288007" y="882339"/>
            <a:ext cx="10815421" cy="2677656"/>
          </a:xfrm>
          <a:prstGeom prst="rect">
            <a:avLst/>
          </a:prstGeom>
        </p:spPr>
        <p:txBody>
          <a:bodyPr wrap="square">
            <a:spAutoFit/>
          </a:bodyPr>
          <a:lstStyle/>
          <a:p>
            <a:endParaRPr lang="en-US" sz="400" b="1" i="1" dirty="0">
              <a:latin typeface="Calibri" panose="020F0502020204030204" pitchFamily="34" charset="0"/>
              <a:cs typeface="Calibri" panose="020F0502020204030204" pitchFamily="34" charset="0"/>
            </a:endParaRPr>
          </a:p>
          <a:p>
            <a:endParaRPr lang="en-US" sz="400" b="1" i="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b="1" dirty="0">
                <a:solidFill>
                  <a:srgbClr val="0070C0"/>
                </a:solidFill>
                <a:latin typeface="Calibri" panose="020F0502020204030204" pitchFamily="34" charset="0"/>
                <a:cs typeface="Calibri" panose="020F0502020204030204" pitchFamily="34" charset="0"/>
              </a:rPr>
              <a:t>Retrogressive thaw slumping</a:t>
            </a:r>
            <a:r>
              <a:rPr lang="en-US" sz="2000" dirty="0">
                <a:latin typeface="Calibri" panose="020F0502020204030204" pitchFamily="34" charset="0"/>
                <a:cs typeface="Calibri" panose="020F0502020204030204" pitchFamily="34" charset="0"/>
              </a:rPr>
              <a:t>: a slope failure characterized by thaw of exposed ground ice and slumping of thawed soil, typically caused by thermo-denundation</a:t>
            </a:r>
            <a:r>
              <a:rPr lang="en-US" sz="2000" baseline="30000" dirty="0">
                <a:latin typeface="Calibri" panose="020F0502020204030204" pitchFamily="34" charset="0"/>
                <a:cs typeface="Calibri" panose="020F0502020204030204" pitchFamily="34" charset="0"/>
              </a:rPr>
              <a:t>1</a:t>
            </a:r>
            <a:r>
              <a:rPr lang="en-US" sz="2000" dirty="0">
                <a:latin typeface="Calibri" panose="020F0502020204030204" pitchFamily="34" charset="0"/>
                <a:cs typeface="Calibri" panose="020F0502020204030204" pitchFamily="34" charset="0"/>
              </a:rPr>
              <a:t>.</a:t>
            </a:r>
          </a:p>
          <a:p>
            <a:pPr marL="342900"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b="1" dirty="0">
                <a:solidFill>
                  <a:srgbClr val="0070C0"/>
                </a:solidFill>
                <a:latin typeface="Calibri" panose="020F0502020204030204" pitchFamily="34" charset="0"/>
                <a:cs typeface="Calibri" panose="020F0502020204030204" pitchFamily="34" charset="0"/>
              </a:rPr>
              <a:t>Active layer detachment</a:t>
            </a:r>
            <a:r>
              <a:rPr lang="en-US" sz="2000" dirty="0">
                <a:latin typeface="Calibri" panose="020F0502020204030204" pitchFamily="34" charset="0"/>
                <a:cs typeface="Calibri" panose="020F0502020204030204" pitchFamily="34" charset="0"/>
              </a:rPr>
              <a:t>: failures are translational landslides that occur in summer in thawing soil overlying permafrost, typically caused by thermo-denundation</a:t>
            </a:r>
            <a:r>
              <a:rPr lang="en-US" sz="2000" baseline="30000" dirty="0">
                <a:latin typeface="Calibri" panose="020F0502020204030204" pitchFamily="34" charset="0"/>
                <a:cs typeface="Calibri" panose="020F0502020204030204" pitchFamily="34" charset="0"/>
              </a:rPr>
              <a:t>1</a:t>
            </a:r>
            <a:r>
              <a:rPr lang="en-US" sz="2000" dirty="0">
                <a:latin typeface="Calibri" panose="020F0502020204030204" pitchFamily="34" charset="0"/>
                <a:cs typeface="Calibri" panose="020F0502020204030204" pitchFamily="34" charset="0"/>
              </a:rPr>
              <a:t>.</a:t>
            </a:r>
          </a:p>
          <a:p>
            <a:pPr marL="342900"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b="1" dirty="0">
                <a:solidFill>
                  <a:srgbClr val="0070C0"/>
                </a:solidFill>
                <a:latin typeface="Calibri" panose="020F0502020204030204" pitchFamily="34" charset="0"/>
                <a:cs typeface="Calibri" panose="020F0502020204030204" pitchFamily="34" charset="0"/>
              </a:rPr>
              <a:t>Block failure</a:t>
            </a:r>
            <a:r>
              <a:rPr lang="en-US" sz="2000" dirty="0">
                <a:latin typeface="Calibri" panose="020F0502020204030204" pitchFamily="34" charset="0"/>
                <a:cs typeface="Calibri" panose="020F0502020204030204" pitchFamily="34" charset="0"/>
              </a:rPr>
              <a:t>: a niche (recess at bluff base) progresses landward until the overhanging material fails in a shearing or toppling mode known as block failure, caused by thermo-abrasion</a:t>
            </a:r>
            <a:r>
              <a:rPr lang="en-US" sz="2000" baseline="30000" dirty="0">
                <a:latin typeface="Calibri" panose="020F0502020204030204" pitchFamily="34" charset="0"/>
                <a:cs typeface="Calibri" panose="020F0502020204030204" pitchFamily="34" charset="0"/>
              </a:rPr>
              <a:t>2</a:t>
            </a:r>
            <a:r>
              <a:rPr lang="en-US" sz="2000" dirty="0">
                <a:latin typeface="Calibri" panose="020F0502020204030204" pitchFamily="34" charset="0"/>
                <a:cs typeface="Calibri" panose="020F0502020204030204" pitchFamily="34" charset="0"/>
              </a:rPr>
              <a:t>. </a:t>
            </a:r>
          </a:p>
          <a:p>
            <a:pPr marL="342900"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r>
              <a:rPr lang="en-US" sz="2000" dirty="0">
                <a:latin typeface="Calibri" panose="020F0502020204030204" pitchFamily="34" charset="0"/>
                <a:cs typeface="Calibri" panose="020F0502020204030204" pitchFamily="34" charset="0"/>
              </a:rPr>
              <a:t>Fallen blocks can disintegrate in the near-shore environment </a:t>
            </a:r>
            <a:r>
              <a:rPr lang="en-US" sz="2000" b="1" dirty="0">
                <a:latin typeface="Calibri" panose="020F0502020204030204" pitchFamily="34" charset="0"/>
                <a:cs typeface="Calibri" panose="020F0502020204030204" pitchFamily="34" charset="0"/>
              </a:rPr>
              <a:t>within 1-2 weeks</a:t>
            </a:r>
            <a:r>
              <a:rPr lang="en-US" sz="2000" dirty="0">
                <a:latin typeface="Calibri" panose="020F0502020204030204" pitchFamily="34" charset="0"/>
                <a:cs typeface="Calibri" panose="020F0502020204030204" pitchFamily="34" charset="0"/>
              </a:rPr>
              <a:t>!</a:t>
            </a:r>
          </a:p>
        </p:txBody>
      </p:sp>
      <p:pic>
        <p:nvPicPr>
          <p:cNvPr id="9" name="Picture 8">
            <a:extLst>
              <a:ext uri="{FF2B5EF4-FFF2-40B4-BE49-F238E27FC236}">
                <a16:creationId xmlns:a16="http://schemas.microsoft.com/office/drawing/2014/main" id="{0200B802-CF1C-4CC9-8173-1AC902ACE1E2}"/>
              </a:ext>
            </a:extLst>
          </p:cNvPr>
          <p:cNvPicPr>
            <a:picLocks noChangeAspect="1"/>
          </p:cNvPicPr>
          <p:nvPr/>
        </p:nvPicPr>
        <p:blipFill>
          <a:blip r:embed="rId3"/>
          <a:stretch>
            <a:fillRect/>
          </a:stretch>
        </p:blipFill>
        <p:spPr>
          <a:xfrm>
            <a:off x="530759" y="3818021"/>
            <a:ext cx="3451741" cy="2331046"/>
          </a:xfrm>
          <a:prstGeom prst="rect">
            <a:avLst/>
          </a:prstGeom>
        </p:spPr>
      </p:pic>
      <p:pic>
        <p:nvPicPr>
          <p:cNvPr id="11" name="Picture 10">
            <a:extLst>
              <a:ext uri="{FF2B5EF4-FFF2-40B4-BE49-F238E27FC236}">
                <a16:creationId xmlns:a16="http://schemas.microsoft.com/office/drawing/2014/main" id="{9F658DBA-AED1-46CE-B49E-39D0E03EC328}"/>
              </a:ext>
            </a:extLst>
          </p:cNvPr>
          <p:cNvPicPr>
            <a:picLocks noChangeAspect="1"/>
          </p:cNvPicPr>
          <p:nvPr/>
        </p:nvPicPr>
        <p:blipFill>
          <a:blip r:embed="rId4"/>
          <a:stretch>
            <a:fillRect/>
          </a:stretch>
        </p:blipFill>
        <p:spPr>
          <a:xfrm>
            <a:off x="4306701" y="3819994"/>
            <a:ext cx="3386612" cy="2331045"/>
          </a:xfrm>
          <a:prstGeom prst="rect">
            <a:avLst/>
          </a:prstGeom>
        </p:spPr>
      </p:pic>
      <p:pic>
        <p:nvPicPr>
          <p:cNvPr id="16" name="Picture 15">
            <a:extLst>
              <a:ext uri="{FF2B5EF4-FFF2-40B4-BE49-F238E27FC236}">
                <a16:creationId xmlns:a16="http://schemas.microsoft.com/office/drawing/2014/main" id="{6F72006B-E911-4F60-9C04-6BE10C2C1E40}"/>
              </a:ext>
            </a:extLst>
          </p:cNvPr>
          <p:cNvPicPr>
            <a:picLocks noChangeAspect="1"/>
          </p:cNvPicPr>
          <p:nvPr/>
        </p:nvPicPr>
        <p:blipFill>
          <a:blip r:embed="rId5"/>
          <a:stretch>
            <a:fillRect/>
          </a:stretch>
        </p:blipFill>
        <p:spPr>
          <a:xfrm>
            <a:off x="7920298" y="3749006"/>
            <a:ext cx="3302370" cy="2409546"/>
          </a:xfrm>
          <a:prstGeom prst="rect">
            <a:avLst/>
          </a:prstGeom>
        </p:spPr>
      </p:pic>
      <p:sp>
        <p:nvSpPr>
          <p:cNvPr id="19" name="TextBox 18">
            <a:extLst>
              <a:ext uri="{FF2B5EF4-FFF2-40B4-BE49-F238E27FC236}">
                <a16:creationId xmlns:a16="http://schemas.microsoft.com/office/drawing/2014/main" id="{C0633806-A9D5-4CA4-8023-23A7950461EF}"/>
              </a:ext>
            </a:extLst>
          </p:cNvPr>
          <p:cNvSpPr txBox="1"/>
          <p:nvPr/>
        </p:nvSpPr>
        <p:spPr>
          <a:xfrm>
            <a:off x="969332" y="6089653"/>
            <a:ext cx="3451741" cy="338554"/>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Retrogressive thaw slumping</a:t>
            </a:r>
          </a:p>
        </p:txBody>
      </p:sp>
      <p:sp>
        <p:nvSpPr>
          <p:cNvPr id="28" name="TextBox 27">
            <a:extLst>
              <a:ext uri="{FF2B5EF4-FFF2-40B4-BE49-F238E27FC236}">
                <a16:creationId xmlns:a16="http://schemas.microsoft.com/office/drawing/2014/main" id="{63402315-C229-4274-B5CF-37160548773A}"/>
              </a:ext>
            </a:extLst>
          </p:cNvPr>
          <p:cNvSpPr txBox="1"/>
          <p:nvPr/>
        </p:nvSpPr>
        <p:spPr>
          <a:xfrm>
            <a:off x="4859646" y="6091742"/>
            <a:ext cx="3451741" cy="338554"/>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Active layer detachment</a:t>
            </a:r>
          </a:p>
        </p:txBody>
      </p:sp>
      <p:sp>
        <p:nvSpPr>
          <p:cNvPr id="29" name="TextBox 28">
            <a:extLst>
              <a:ext uri="{FF2B5EF4-FFF2-40B4-BE49-F238E27FC236}">
                <a16:creationId xmlns:a16="http://schemas.microsoft.com/office/drawing/2014/main" id="{A3DA6471-F348-4B11-B6AD-C1DAA932B498}"/>
              </a:ext>
            </a:extLst>
          </p:cNvPr>
          <p:cNvSpPr txBox="1"/>
          <p:nvPr/>
        </p:nvSpPr>
        <p:spPr>
          <a:xfrm>
            <a:off x="8740259" y="6089653"/>
            <a:ext cx="3451741" cy="338554"/>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Block failure</a:t>
            </a:r>
          </a:p>
        </p:txBody>
      </p:sp>
      <p:sp>
        <p:nvSpPr>
          <p:cNvPr id="3" name="Rectangle 2">
            <a:extLst>
              <a:ext uri="{FF2B5EF4-FFF2-40B4-BE49-F238E27FC236}">
                <a16:creationId xmlns:a16="http://schemas.microsoft.com/office/drawing/2014/main" id="{307C4187-6655-4374-BAF0-D07851900A62}"/>
              </a:ext>
            </a:extLst>
          </p:cNvPr>
          <p:cNvSpPr/>
          <p:nvPr/>
        </p:nvSpPr>
        <p:spPr>
          <a:xfrm>
            <a:off x="2219607" y="5745656"/>
            <a:ext cx="1691682" cy="338554"/>
          </a:xfrm>
          <a:prstGeom prst="rect">
            <a:avLst/>
          </a:prstGeom>
        </p:spPr>
        <p:txBody>
          <a:bodyPr wrap="none">
            <a:spAutoFit/>
          </a:bodyPr>
          <a:lstStyle/>
          <a:p>
            <a:r>
              <a:rPr lang="en-US" sz="1600" dirty="0" err="1">
                <a:solidFill>
                  <a:schemeClr val="bg1"/>
                </a:solidFill>
                <a:latin typeface="Calibri" panose="020F0502020204030204" pitchFamily="34" charset="0"/>
                <a:cs typeface="Calibri" panose="020F0502020204030204" pitchFamily="34" charset="0"/>
              </a:rPr>
              <a:t>Lantuit</a:t>
            </a:r>
            <a:r>
              <a:rPr lang="en-US" sz="1600" dirty="0">
                <a:solidFill>
                  <a:schemeClr val="bg1"/>
                </a:solidFill>
                <a:latin typeface="Calibri" panose="020F0502020204030204" pitchFamily="34" charset="0"/>
                <a:cs typeface="Calibri" panose="020F0502020204030204" pitchFamily="34" charset="0"/>
              </a:rPr>
              <a:t> </a:t>
            </a:r>
            <a:r>
              <a:rPr lang="en-US" sz="1600" i="1" dirty="0">
                <a:solidFill>
                  <a:schemeClr val="bg1"/>
                </a:solidFill>
                <a:latin typeface="Calibri" panose="020F0502020204030204" pitchFamily="34" charset="0"/>
                <a:cs typeface="Calibri" panose="020F0502020204030204" pitchFamily="34" charset="0"/>
              </a:rPr>
              <a:t>et al.</a:t>
            </a:r>
            <a:r>
              <a:rPr lang="en-US" sz="1600" dirty="0">
                <a:solidFill>
                  <a:schemeClr val="bg1"/>
                </a:solidFill>
                <a:latin typeface="Calibri" panose="020F0502020204030204" pitchFamily="34" charset="0"/>
                <a:cs typeface="Calibri" panose="020F0502020204030204" pitchFamily="34" charset="0"/>
              </a:rPr>
              <a:t> 2008</a:t>
            </a:r>
            <a:endParaRPr lang="en-US" sz="1600" dirty="0">
              <a:solidFill>
                <a:schemeClr val="bg1"/>
              </a:solidFill>
            </a:endParaRPr>
          </a:p>
        </p:txBody>
      </p:sp>
      <p:sp>
        <p:nvSpPr>
          <p:cNvPr id="14" name="Rectangle 13">
            <a:extLst>
              <a:ext uri="{FF2B5EF4-FFF2-40B4-BE49-F238E27FC236}">
                <a16:creationId xmlns:a16="http://schemas.microsoft.com/office/drawing/2014/main" id="{1477A27E-4AF9-42A4-B8FB-4092C0BD1FD6}"/>
              </a:ext>
            </a:extLst>
          </p:cNvPr>
          <p:cNvSpPr/>
          <p:nvPr/>
        </p:nvSpPr>
        <p:spPr>
          <a:xfrm>
            <a:off x="5958830" y="5729733"/>
            <a:ext cx="1691682" cy="338554"/>
          </a:xfrm>
          <a:prstGeom prst="rect">
            <a:avLst/>
          </a:prstGeom>
        </p:spPr>
        <p:txBody>
          <a:bodyPr wrap="none">
            <a:spAutoFit/>
          </a:bodyPr>
          <a:lstStyle/>
          <a:p>
            <a:r>
              <a:rPr lang="en-US" sz="1600" dirty="0" err="1">
                <a:solidFill>
                  <a:schemeClr val="bg1"/>
                </a:solidFill>
                <a:latin typeface="Calibri" panose="020F0502020204030204" pitchFamily="34" charset="0"/>
                <a:cs typeface="Calibri" panose="020F0502020204030204" pitchFamily="34" charset="0"/>
              </a:rPr>
              <a:t>Lantuit</a:t>
            </a:r>
            <a:r>
              <a:rPr lang="en-US" sz="1600" dirty="0">
                <a:solidFill>
                  <a:schemeClr val="bg1"/>
                </a:solidFill>
                <a:latin typeface="Calibri" panose="020F0502020204030204" pitchFamily="34" charset="0"/>
                <a:cs typeface="Calibri" panose="020F0502020204030204" pitchFamily="34" charset="0"/>
              </a:rPr>
              <a:t> </a:t>
            </a:r>
            <a:r>
              <a:rPr lang="en-US" sz="1600" i="1" dirty="0">
                <a:solidFill>
                  <a:schemeClr val="bg1"/>
                </a:solidFill>
                <a:latin typeface="Calibri" panose="020F0502020204030204" pitchFamily="34" charset="0"/>
                <a:cs typeface="Calibri" panose="020F0502020204030204" pitchFamily="34" charset="0"/>
              </a:rPr>
              <a:t>et al.</a:t>
            </a:r>
            <a:r>
              <a:rPr lang="en-US" sz="1600" dirty="0">
                <a:solidFill>
                  <a:schemeClr val="bg1"/>
                </a:solidFill>
                <a:latin typeface="Calibri" panose="020F0502020204030204" pitchFamily="34" charset="0"/>
                <a:cs typeface="Calibri" panose="020F0502020204030204" pitchFamily="34" charset="0"/>
              </a:rPr>
              <a:t> 2008</a:t>
            </a:r>
            <a:endParaRPr lang="en-US" sz="1600" dirty="0">
              <a:solidFill>
                <a:schemeClr val="bg1"/>
              </a:solidFill>
            </a:endParaRPr>
          </a:p>
        </p:txBody>
      </p:sp>
      <p:sp>
        <p:nvSpPr>
          <p:cNvPr id="4" name="Rectangle 3">
            <a:extLst>
              <a:ext uri="{FF2B5EF4-FFF2-40B4-BE49-F238E27FC236}">
                <a16:creationId xmlns:a16="http://schemas.microsoft.com/office/drawing/2014/main" id="{BCEA98FA-75DF-43B1-BAD2-ED0D7A8DD65A}"/>
              </a:ext>
            </a:extLst>
          </p:cNvPr>
          <p:cNvSpPr/>
          <p:nvPr/>
        </p:nvSpPr>
        <p:spPr>
          <a:xfrm>
            <a:off x="7979444" y="5707837"/>
            <a:ext cx="1749133" cy="338554"/>
          </a:xfrm>
          <a:prstGeom prst="rect">
            <a:avLst/>
          </a:prstGeom>
        </p:spPr>
        <p:txBody>
          <a:bodyPr wrap="none">
            <a:spAutoFit/>
          </a:bodyPr>
          <a:lstStyle/>
          <a:p>
            <a:r>
              <a:rPr lang="en-US" sz="1600" dirty="0">
                <a:solidFill>
                  <a:schemeClr val="bg1"/>
                </a:solidFill>
                <a:latin typeface="Calibri" panose="020F0502020204030204" pitchFamily="34" charset="0"/>
                <a:cs typeface="Calibri" panose="020F0502020204030204" pitchFamily="34" charset="0"/>
              </a:rPr>
              <a:t>Ravens </a:t>
            </a:r>
            <a:r>
              <a:rPr lang="en-US" sz="1600" i="1" dirty="0">
                <a:solidFill>
                  <a:schemeClr val="bg1"/>
                </a:solidFill>
                <a:latin typeface="Calibri" panose="020F0502020204030204" pitchFamily="34" charset="0"/>
                <a:cs typeface="Calibri" panose="020F0502020204030204" pitchFamily="34" charset="0"/>
              </a:rPr>
              <a:t>et al. 2012</a:t>
            </a:r>
            <a:endParaRPr lang="en-US" sz="1600" dirty="0">
              <a:solidFill>
                <a:schemeClr val="bg1"/>
              </a:solidFill>
            </a:endParaRPr>
          </a:p>
        </p:txBody>
      </p:sp>
      <p:pic>
        <p:nvPicPr>
          <p:cNvPr id="18" name="Picture 17">
            <a:extLst>
              <a:ext uri="{FF2B5EF4-FFF2-40B4-BE49-F238E27FC236}">
                <a16:creationId xmlns:a16="http://schemas.microsoft.com/office/drawing/2014/main" id="{BF9A18BE-BB5C-40A0-AB3C-A3355E01B108}"/>
              </a:ext>
            </a:extLst>
          </p:cNvPr>
          <p:cNvPicPr>
            <a:picLocks noChangeAspect="1"/>
          </p:cNvPicPr>
          <p:nvPr/>
        </p:nvPicPr>
        <p:blipFill>
          <a:blip r:embed="rId6"/>
          <a:stretch>
            <a:fillRect/>
          </a:stretch>
        </p:blipFill>
        <p:spPr>
          <a:xfrm>
            <a:off x="10462945" y="3001765"/>
            <a:ext cx="1441048" cy="1669950"/>
          </a:xfrm>
          <a:prstGeom prst="rect">
            <a:avLst/>
          </a:prstGeom>
        </p:spPr>
      </p:pic>
      <p:sp>
        <p:nvSpPr>
          <p:cNvPr id="17" name="Rectangle 16">
            <a:extLst>
              <a:ext uri="{FF2B5EF4-FFF2-40B4-BE49-F238E27FC236}">
                <a16:creationId xmlns:a16="http://schemas.microsoft.com/office/drawing/2014/main" id="{B40C8A22-E733-4440-8A8A-8F445C012A92}"/>
              </a:ext>
            </a:extLst>
          </p:cNvPr>
          <p:cNvSpPr/>
          <p:nvPr/>
        </p:nvSpPr>
        <p:spPr>
          <a:xfrm>
            <a:off x="7882066" y="3635515"/>
            <a:ext cx="3302369" cy="2780165"/>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6E2EB78-659D-4061-A1DB-58E0B6A29BA4}"/>
              </a:ext>
            </a:extLst>
          </p:cNvPr>
          <p:cNvSpPr/>
          <p:nvPr/>
        </p:nvSpPr>
        <p:spPr>
          <a:xfrm>
            <a:off x="288007" y="2455101"/>
            <a:ext cx="10934661" cy="699148"/>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B9D5837-D7D7-4E0A-BDBA-D710BC16534E}"/>
              </a:ext>
            </a:extLst>
          </p:cNvPr>
          <p:cNvSpPr txBox="1"/>
          <p:nvPr/>
        </p:nvSpPr>
        <p:spPr>
          <a:xfrm>
            <a:off x="8017514" y="3671972"/>
            <a:ext cx="2675749" cy="584775"/>
          </a:xfrm>
          <a:prstGeom prst="rect">
            <a:avLst/>
          </a:prstGeom>
          <a:noFill/>
        </p:spPr>
        <p:txBody>
          <a:bodyPr wrap="square" rtlCol="0">
            <a:spAutoFit/>
          </a:bodyPr>
          <a:lstStyle/>
          <a:p>
            <a:pPr algn="ctr"/>
            <a:r>
              <a:rPr lang="en-US" sz="1600" b="1" i="1" dirty="0">
                <a:solidFill>
                  <a:srgbClr val="FF0000"/>
                </a:solidFill>
                <a:latin typeface="Calibri" panose="020F0502020204030204" pitchFamily="34" charset="0"/>
                <a:cs typeface="Calibri" panose="020F0502020204030204" pitchFamily="34" charset="0"/>
              </a:rPr>
              <a:t>Dominant failure mechanism in northern Alaska</a:t>
            </a:r>
          </a:p>
        </p:txBody>
      </p:sp>
      <p:sp>
        <p:nvSpPr>
          <p:cNvPr id="21" name="TextBox 20">
            <a:extLst>
              <a:ext uri="{FF2B5EF4-FFF2-40B4-BE49-F238E27FC236}">
                <a16:creationId xmlns:a16="http://schemas.microsoft.com/office/drawing/2014/main" id="{0B0AD73A-C227-494E-9F94-6E19BB789B89}"/>
              </a:ext>
            </a:extLst>
          </p:cNvPr>
          <p:cNvSpPr txBox="1"/>
          <p:nvPr/>
        </p:nvSpPr>
        <p:spPr>
          <a:xfrm>
            <a:off x="0" y="6526530"/>
            <a:ext cx="11427743" cy="338554"/>
          </a:xfrm>
          <a:prstGeom prst="rect">
            <a:avLst/>
          </a:prstGeom>
          <a:noFill/>
        </p:spPr>
        <p:txBody>
          <a:bodyPr wrap="square" rtlCol="0">
            <a:spAutoFit/>
          </a:bodyPr>
          <a:lstStyle/>
          <a:p>
            <a:r>
              <a:rPr lang="en-US" sz="1600" baseline="30000" dirty="0">
                <a:solidFill>
                  <a:schemeClr val="bg1"/>
                </a:solidFill>
                <a:latin typeface="Calibri" panose="020F0502020204030204" pitchFamily="34" charset="0"/>
                <a:cs typeface="Calibri" panose="020F0502020204030204" pitchFamily="34" charset="0"/>
              </a:rPr>
              <a:t>1</a:t>
            </a:r>
            <a:r>
              <a:rPr lang="en-US" sz="1600" dirty="0">
                <a:solidFill>
                  <a:schemeClr val="bg1"/>
                </a:solidFill>
                <a:latin typeface="Calibri" panose="020F0502020204030204" pitchFamily="34" charset="0"/>
                <a:cs typeface="Calibri" panose="020F0502020204030204" pitchFamily="34" charset="0"/>
              </a:rPr>
              <a:t>Thawing of permafrost bluffs that proceeds under the influence of gravity.   </a:t>
            </a:r>
            <a:r>
              <a:rPr lang="en-US" sz="1600" baseline="30000" dirty="0">
                <a:solidFill>
                  <a:schemeClr val="bg1"/>
                </a:solidFill>
                <a:latin typeface="Calibri" panose="020F0502020204030204" pitchFamily="34" charset="0"/>
                <a:cs typeface="Calibri" panose="020F0502020204030204" pitchFamily="34" charset="0"/>
              </a:rPr>
              <a:t>2</a:t>
            </a:r>
            <a:r>
              <a:rPr lang="en-US" sz="1600" dirty="0">
                <a:solidFill>
                  <a:schemeClr val="bg1"/>
                </a:solidFill>
                <a:latin typeface="Calibri" panose="020F0502020204030204" pitchFamily="34" charset="0"/>
                <a:cs typeface="Calibri" panose="020F0502020204030204" pitchFamily="34" charset="0"/>
              </a:rPr>
              <a:t>Undercutting of permafrost bluff by warming ocean.</a:t>
            </a:r>
          </a:p>
        </p:txBody>
      </p:sp>
      <p:sp>
        <p:nvSpPr>
          <p:cNvPr id="6" name="Rectangle 5">
            <a:extLst>
              <a:ext uri="{FF2B5EF4-FFF2-40B4-BE49-F238E27FC236}">
                <a16:creationId xmlns:a16="http://schemas.microsoft.com/office/drawing/2014/main" id="{2042467F-F88A-BF94-998E-BE4F41752726}"/>
              </a:ext>
            </a:extLst>
          </p:cNvPr>
          <p:cNvSpPr/>
          <p:nvPr/>
        </p:nvSpPr>
        <p:spPr>
          <a:xfrm>
            <a:off x="10944612" y="3001670"/>
            <a:ext cx="1019125" cy="338554"/>
          </a:xfrm>
          <a:prstGeom prst="rect">
            <a:avLst/>
          </a:prstGeom>
        </p:spPr>
        <p:txBody>
          <a:bodyPr wrap="none">
            <a:spAutoFit/>
          </a:bodyPr>
          <a:lstStyle/>
          <a:p>
            <a:pPr algn="r"/>
            <a:r>
              <a:rPr lang="en-US" sz="1600" dirty="0">
                <a:solidFill>
                  <a:schemeClr val="bg1"/>
                </a:solidFill>
                <a:latin typeface="Calibri" panose="020F0502020204030204" pitchFamily="34" charset="0"/>
                <a:cs typeface="Calibri" panose="020F0502020204030204" pitchFamily="34" charset="0"/>
              </a:rPr>
              <a:t>This study</a:t>
            </a:r>
            <a:endParaRPr lang="en-US" sz="1600" dirty="0">
              <a:solidFill>
                <a:schemeClr val="bg1"/>
              </a:solidFill>
            </a:endParaRPr>
          </a:p>
        </p:txBody>
      </p:sp>
      <p:sp>
        <p:nvSpPr>
          <p:cNvPr id="10" name="Slide Number Placeholder 3">
            <a:extLst>
              <a:ext uri="{FF2B5EF4-FFF2-40B4-BE49-F238E27FC236}">
                <a16:creationId xmlns:a16="http://schemas.microsoft.com/office/drawing/2014/main" id="{68DDAE9B-0BC5-79D5-A00C-37C71521D011}"/>
              </a:ext>
            </a:extLst>
          </p:cNvPr>
          <p:cNvSpPr>
            <a:spLocks noGrp="1"/>
          </p:cNvSpPr>
          <p:nvPr>
            <p:ph type="sldNum" sz="quarter" idx="12"/>
          </p:nvPr>
        </p:nvSpPr>
        <p:spPr>
          <a:xfrm>
            <a:off x="11176000" y="6547487"/>
            <a:ext cx="812800" cy="374650"/>
          </a:xfrm>
        </p:spPr>
        <p:txBody>
          <a:bodyPr/>
          <a:lstStyle/>
          <a:p>
            <a:fld id="{A5E55A7B-7854-E145-92D9-B491DF4BAE2D}" type="slidenum">
              <a:rPr lang="en-US" smtClean="0">
                <a:solidFill>
                  <a:schemeClr val="bg1"/>
                </a:solidFill>
              </a:rPr>
              <a:pPr/>
              <a:t>7</a:t>
            </a:fld>
            <a:endParaRPr lang="en-US" dirty="0">
              <a:solidFill>
                <a:schemeClr val="bg1"/>
              </a:solidFill>
            </a:endParaRPr>
          </a:p>
        </p:txBody>
      </p:sp>
    </p:spTree>
    <p:extLst>
      <p:ext uri="{BB962C8B-B14F-4D97-AF65-F5344CB8AC3E}">
        <p14:creationId xmlns:p14="http://schemas.microsoft.com/office/powerpoint/2010/main" val="2028330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805" y="67669"/>
            <a:ext cx="9786015" cy="824547"/>
          </a:xfrm>
        </p:spPr>
        <p:txBody>
          <a:bodyPr/>
          <a:lstStyle/>
          <a:p>
            <a:r>
              <a:rPr lang="en-US" sz="3600" dirty="0"/>
              <a:t>Example of bluff erosion during 2019 UAV surveys*</a:t>
            </a:r>
            <a:endParaRPr lang="en-US" sz="3800" dirty="0"/>
          </a:p>
        </p:txBody>
      </p:sp>
      <p:sp>
        <p:nvSpPr>
          <p:cNvPr id="13" name="Slide Number Placeholder 3"/>
          <p:cNvSpPr txBox="1">
            <a:spLocks/>
          </p:cNvSpPr>
          <p:nvPr/>
        </p:nvSpPr>
        <p:spPr bwMode="auto">
          <a:xfrm>
            <a:off x="11456218" y="7091979"/>
            <a:ext cx="609600" cy="374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400" kern="1200">
                <a:solidFill>
                  <a:schemeClr val="tx1"/>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5E55A7B-7854-E145-92D9-B491DF4BAE2D}" type="slidenum">
              <a:rPr lang="en-US"/>
              <a:pPr/>
              <a:t>8</a:t>
            </a:fld>
            <a:endParaRPr lang="en-US" dirty="0"/>
          </a:p>
        </p:txBody>
      </p:sp>
      <p:pic>
        <p:nvPicPr>
          <p:cNvPr id="12" name="Picture 11">
            <a:extLst>
              <a:ext uri="{FF2B5EF4-FFF2-40B4-BE49-F238E27FC236}">
                <a16:creationId xmlns:a16="http://schemas.microsoft.com/office/drawing/2014/main" id="{4EC723DD-B288-4785-8BEB-626C7D2A35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805" y="892216"/>
            <a:ext cx="9329661" cy="5505251"/>
          </a:xfrm>
          <a:prstGeom prst="rect">
            <a:avLst/>
          </a:prstGeom>
        </p:spPr>
      </p:pic>
      <p:sp>
        <p:nvSpPr>
          <p:cNvPr id="3" name="Rectangle 2">
            <a:extLst>
              <a:ext uri="{FF2B5EF4-FFF2-40B4-BE49-F238E27FC236}">
                <a16:creationId xmlns:a16="http://schemas.microsoft.com/office/drawing/2014/main" id="{E2289D01-9E5D-418F-A332-E75FA3335155}"/>
              </a:ext>
            </a:extLst>
          </p:cNvPr>
          <p:cNvSpPr/>
          <p:nvPr/>
        </p:nvSpPr>
        <p:spPr>
          <a:xfrm>
            <a:off x="9025534" y="3068021"/>
            <a:ext cx="3083864" cy="1323439"/>
          </a:xfrm>
          <a:prstGeom prst="rect">
            <a:avLst/>
          </a:prstGeom>
        </p:spPr>
        <p:txBody>
          <a:bodyPr wrap="square">
            <a:spAutoFit/>
          </a:bodyPr>
          <a:lstStyle/>
          <a:p>
            <a:pPr lvl="1" algn="ctr"/>
            <a:r>
              <a:rPr lang="en-US" sz="2000" dirty="0">
                <a:latin typeface="Calibri" panose="020F0502020204030204" pitchFamily="34" charset="0"/>
                <a:cs typeface="Calibri" panose="020F0502020204030204" pitchFamily="34" charset="0"/>
              </a:rPr>
              <a:t>Fallen blocks can disintegrate in near-shore environment </a:t>
            </a:r>
            <a:r>
              <a:rPr lang="en-US" sz="2000" b="1" dirty="0">
                <a:latin typeface="Calibri" panose="020F0502020204030204" pitchFamily="34" charset="0"/>
                <a:cs typeface="Calibri" panose="020F0502020204030204" pitchFamily="34" charset="0"/>
              </a:rPr>
              <a:t>within 1-2 weeks</a:t>
            </a:r>
            <a:r>
              <a:rPr lang="en-US" sz="2000" dirty="0">
                <a:latin typeface="Calibri" panose="020F0502020204030204" pitchFamily="34" charset="0"/>
                <a:cs typeface="Calibri" panose="020F0502020204030204" pitchFamily="34" charset="0"/>
              </a:rPr>
              <a:t>!</a:t>
            </a:r>
          </a:p>
        </p:txBody>
      </p:sp>
      <p:cxnSp>
        <p:nvCxnSpPr>
          <p:cNvPr id="6" name="Connector: Elbow 5">
            <a:extLst>
              <a:ext uri="{FF2B5EF4-FFF2-40B4-BE49-F238E27FC236}">
                <a16:creationId xmlns:a16="http://schemas.microsoft.com/office/drawing/2014/main" id="{7598099B-7411-4AB4-ABEE-DA3BFFC4ED74}"/>
              </a:ext>
            </a:extLst>
          </p:cNvPr>
          <p:cNvCxnSpPr/>
          <p:nvPr/>
        </p:nvCxnSpPr>
        <p:spPr>
          <a:xfrm rot="10800000">
            <a:off x="9533466" y="1817226"/>
            <a:ext cx="1230990" cy="1189305"/>
          </a:xfrm>
          <a:prstGeom prst="bentConnector3">
            <a:avLst>
              <a:gd name="adj1" fmla="val -775"/>
            </a:avLst>
          </a:prstGeom>
          <a:ln w="952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7" name="Connector: Elbow 16">
            <a:extLst>
              <a:ext uri="{FF2B5EF4-FFF2-40B4-BE49-F238E27FC236}">
                <a16:creationId xmlns:a16="http://schemas.microsoft.com/office/drawing/2014/main" id="{6E93D73E-CB9F-470B-AC5D-2CC35D4EAC0A}"/>
              </a:ext>
            </a:extLst>
          </p:cNvPr>
          <p:cNvCxnSpPr>
            <a:cxnSpLocks/>
          </p:cNvCxnSpPr>
          <p:nvPr/>
        </p:nvCxnSpPr>
        <p:spPr>
          <a:xfrm rot="5400000">
            <a:off x="9478434" y="4468526"/>
            <a:ext cx="1341054" cy="1230990"/>
          </a:xfrm>
          <a:prstGeom prst="bentConnector3">
            <a:avLst>
              <a:gd name="adj1" fmla="val 100112"/>
            </a:avLst>
          </a:prstGeom>
          <a:ln w="952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57F1FC41-3D7F-4063-BE38-4033BE3B9B28}"/>
              </a:ext>
            </a:extLst>
          </p:cNvPr>
          <p:cNvSpPr txBox="1"/>
          <p:nvPr/>
        </p:nvSpPr>
        <p:spPr>
          <a:xfrm>
            <a:off x="9583356" y="5862587"/>
            <a:ext cx="2362200" cy="584775"/>
          </a:xfrm>
          <a:prstGeom prst="rect">
            <a:avLst/>
          </a:prstGeom>
          <a:noFill/>
        </p:spPr>
        <p:txBody>
          <a:bodyPr wrap="square" rtlCol="0">
            <a:spAutoFit/>
          </a:bodyPr>
          <a:lstStyle/>
          <a:p>
            <a:pPr algn="ctr"/>
            <a:r>
              <a:rPr lang="en-US" sz="1600" dirty="0">
                <a:latin typeface="Calibri" panose="020F0502020204030204" pitchFamily="34" charset="0"/>
                <a:cs typeface="Calibri" panose="020F0502020204030204" pitchFamily="34" charset="0"/>
              </a:rPr>
              <a:t>*Images courtesy of Ben Jones, UAF</a:t>
            </a:r>
          </a:p>
        </p:txBody>
      </p:sp>
      <p:sp>
        <p:nvSpPr>
          <p:cNvPr id="5" name="Slide Number Placeholder 3">
            <a:extLst>
              <a:ext uri="{FF2B5EF4-FFF2-40B4-BE49-F238E27FC236}">
                <a16:creationId xmlns:a16="http://schemas.microsoft.com/office/drawing/2014/main" id="{AE514DFE-E550-7FDE-7AA7-45C8912A537F}"/>
              </a:ext>
            </a:extLst>
          </p:cNvPr>
          <p:cNvSpPr>
            <a:spLocks noGrp="1"/>
          </p:cNvSpPr>
          <p:nvPr>
            <p:ph type="sldNum" sz="quarter" idx="12"/>
          </p:nvPr>
        </p:nvSpPr>
        <p:spPr>
          <a:xfrm>
            <a:off x="11176000" y="6547487"/>
            <a:ext cx="812800" cy="374650"/>
          </a:xfrm>
        </p:spPr>
        <p:txBody>
          <a:bodyPr/>
          <a:lstStyle/>
          <a:p>
            <a:fld id="{A5E55A7B-7854-E145-92D9-B491DF4BAE2D}" type="slidenum">
              <a:rPr lang="en-US" smtClean="0">
                <a:solidFill>
                  <a:schemeClr val="bg1"/>
                </a:solidFill>
              </a:rPr>
              <a:pPr/>
              <a:t>8</a:t>
            </a:fld>
            <a:endParaRPr lang="en-US" dirty="0">
              <a:solidFill>
                <a:schemeClr val="bg1"/>
              </a:solidFill>
            </a:endParaRPr>
          </a:p>
        </p:txBody>
      </p:sp>
    </p:spTree>
    <p:extLst>
      <p:ext uri="{BB962C8B-B14F-4D97-AF65-F5344CB8AC3E}">
        <p14:creationId xmlns:p14="http://schemas.microsoft.com/office/powerpoint/2010/main" val="1504435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805" y="46782"/>
            <a:ext cx="8991813" cy="991675"/>
          </a:xfrm>
        </p:spPr>
        <p:txBody>
          <a:bodyPr/>
          <a:lstStyle/>
          <a:p>
            <a:r>
              <a:rPr lang="en-US" sz="3600" dirty="0"/>
              <a:t>State-of-the-art in permafrost modeling</a:t>
            </a:r>
            <a:endParaRPr lang="en-US" sz="3800" dirty="0"/>
          </a:p>
        </p:txBody>
      </p:sp>
      <p:sp>
        <p:nvSpPr>
          <p:cNvPr id="6" name="Rectangle 5">
            <a:extLst>
              <a:ext uri="{FF2B5EF4-FFF2-40B4-BE49-F238E27FC236}">
                <a16:creationId xmlns:a16="http://schemas.microsoft.com/office/drawing/2014/main" id="{C68148C1-955D-4E5A-9DBA-9A1EDB56E096}"/>
              </a:ext>
            </a:extLst>
          </p:cNvPr>
          <p:cNvSpPr/>
          <p:nvPr/>
        </p:nvSpPr>
        <p:spPr>
          <a:xfrm>
            <a:off x="-354687" y="1884978"/>
            <a:ext cx="8295915" cy="4308872"/>
          </a:xfrm>
          <a:prstGeom prst="rect">
            <a:avLst/>
          </a:prstGeom>
        </p:spPr>
        <p:txBody>
          <a:bodyPr wrap="square">
            <a:spAutoFit/>
          </a:bodyPr>
          <a:lstStyle/>
          <a:p>
            <a:pPr marL="800100" lvl="1" indent="-342900">
              <a:buFont typeface="Arial" panose="020B0604020202020204" pitchFamily="34" charset="0"/>
              <a:buChar char="•"/>
            </a:pPr>
            <a:r>
              <a:rPr lang="en-US" sz="2200" dirty="0" smtClean="0">
                <a:latin typeface="Calibri" panose="020F0502020204030204" pitchFamily="34" charset="0"/>
                <a:cs typeface="Calibri" panose="020F0502020204030204" pitchFamily="34" charset="0"/>
              </a:rPr>
              <a:t>Most </a:t>
            </a:r>
            <a:r>
              <a:rPr lang="en-US" sz="2200" dirty="0">
                <a:latin typeface="Calibri" panose="020F0502020204030204" pitchFamily="34" charset="0"/>
                <a:cs typeface="Calibri" panose="020F0502020204030204" pitchFamily="34" charset="0"/>
              </a:rPr>
              <a:t>models were based on </a:t>
            </a:r>
            <a:r>
              <a:rPr lang="en-US" sz="2200" b="1" dirty="0">
                <a:latin typeface="Calibri" panose="020F0502020204030204" pitchFamily="34" charset="0"/>
                <a:cs typeface="Calibri" panose="020F0502020204030204" pitchFamily="34" charset="0"/>
              </a:rPr>
              <a:t>trend projection </a:t>
            </a:r>
            <a:r>
              <a:rPr lang="en-US" sz="2200" dirty="0">
                <a:latin typeface="Calibri" panose="020F0502020204030204" pitchFamily="34" charset="0"/>
                <a:cs typeface="Calibri" panose="020F0502020204030204" pitchFamily="34" charset="0"/>
              </a:rPr>
              <a:t>and/or </a:t>
            </a:r>
            <a:r>
              <a:rPr lang="en-US" sz="2200" b="1" dirty="0">
                <a:latin typeface="Calibri" panose="020F0502020204030204" pitchFamily="34" charset="0"/>
                <a:cs typeface="Calibri" panose="020F0502020204030204" pitchFamily="34" charset="0"/>
              </a:rPr>
              <a:t>empirical </a:t>
            </a:r>
            <a:r>
              <a:rPr lang="en-US" sz="2200" b="1" dirty="0" smtClean="0">
                <a:latin typeface="Calibri" panose="020F0502020204030204" pitchFamily="34" charset="0"/>
                <a:cs typeface="Calibri" panose="020F0502020204030204" pitchFamily="34" charset="0"/>
              </a:rPr>
              <a:t>relationships</a:t>
            </a:r>
          </a:p>
          <a:p>
            <a:pPr marL="800100" lvl="1" indent="-342900">
              <a:buFont typeface="Arial" panose="020B0604020202020204" pitchFamily="34" charset="0"/>
              <a:buChar char="•"/>
            </a:pPr>
            <a:endParaRPr lang="en-US" sz="200" b="1" dirty="0">
              <a:latin typeface="Calibri" panose="020F0502020204030204" pitchFamily="34" charset="0"/>
              <a:cs typeface="Calibri" panose="020F0502020204030204" pitchFamily="34" charset="0"/>
            </a:endParaRPr>
          </a:p>
          <a:p>
            <a:pPr marL="800100" lvl="1" indent="-342900">
              <a:buFont typeface="Arial" panose="020B0604020202020204" pitchFamily="34" charset="0"/>
              <a:buChar char="•"/>
            </a:pPr>
            <a:endParaRPr lang="en-US" sz="200" b="1" dirty="0">
              <a:latin typeface="Calibri" panose="020F0502020204030204" pitchFamily="34" charset="0"/>
              <a:cs typeface="Calibri" panose="020F0502020204030204" pitchFamily="34" charset="0"/>
            </a:endParaRPr>
          </a:p>
          <a:p>
            <a:pPr marL="800100" lvl="1" indent="-342900">
              <a:buFont typeface="Arial" panose="020B0604020202020204" pitchFamily="34" charset="0"/>
              <a:buChar char="•"/>
            </a:pPr>
            <a:r>
              <a:rPr lang="en-US" sz="2200" b="1" dirty="0">
                <a:latin typeface="Calibri" panose="020F0502020204030204" pitchFamily="34" charset="0"/>
                <a:cs typeface="Calibri" panose="020F0502020204030204" pitchFamily="34" charset="0"/>
              </a:rPr>
              <a:t>Limited PDE-based models</a:t>
            </a:r>
            <a:r>
              <a:rPr lang="en-US" sz="2200" dirty="0">
                <a:latin typeface="Calibri" panose="020F0502020204030204" pitchFamily="34" charset="0"/>
                <a:cs typeface="Calibri" panose="020F0502020204030204" pitchFamily="34" charset="0"/>
              </a:rPr>
              <a:t>: primarily </a:t>
            </a:r>
            <a:r>
              <a:rPr lang="en-US" sz="2200" b="1" dirty="0">
                <a:latin typeface="Calibri" panose="020F0502020204030204" pitchFamily="34" charset="0"/>
                <a:cs typeface="Calibri" panose="020F0502020204030204" pitchFamily="34" charset="0"/>
              </a:rPr>
              <a:t>thermal models</a:t>
            </a:r>
            <a:r>
              <a:rPr lang="en-US" sz="2200" dirty="0">
                <a:latin typeface="Calibri" panose="020F0502020204030204" pitchFamily="34" charset="0"/>
                <a:cs typeface="Calibri" panose="020F0502020204030204" pitchFamily="34" charset="0"/>
              </a:rPr>
              <a:t>, e.g., 1D steady state heat flow</a:t>
            </a:r>
            <a:r>
              <a:rPr lang="en-US" sz="2200" b="1" dirty="0">
                <a:latin typeface="Calibri" panose="020F0502020204030204" pitchFamily="34" charset="0"/>
                <a:cs typeface="Calibri" panose="020F0502020204030204" pitchFamily="34" charset="0"/>
              </a:rPr>
              <a:t> </a:t>
            </a:r>
            <a:r>
              <a:rPr lang="en-US" sz="2200" dirty="0">
                <a:latin typeface="Calibri" panose="020F0502020204030204" pitchFamily="34" charset="0"/>
                <a:cs typeface="Calibri" panose="020F0502020204030204" pitchFamily="34" charset="0"/>
              </a:rPr>
              <a:t>(no mechanics/deformation</a:t>
            </a:r>
            <a:r>
              <a:rPr lang="en-US" sz="2200" dirty="0" smtClean="0">
                <a:latin typeface="Calibri" panose="020F0502020204030204" pitchFamily="34" charset="0"/>
                <a:cs typeface="Calibri" panose="020F0502020204030204" pitchFamily="34" charset="0"/>
              </a:rPr>
              <a:t>)</a:t>
            </a:r>
          </a:p>
          <a:p>
            <a:pPr marL="800100" lvl="1" indent="-342900">
              <a:buFont typeface="Arial" panose="020B0604020202020204" pitchFamily="34" charset="0"/>
              <a:buChar char="•"/>
            </a:pPr>
            <a:endParaRPr lang="en-US" sz="200" dirty="0">
              <a:latin typeface="Calibri" panose="020F0502020204030204" pitchFamily="34" charset="0"/>
              <a:cs typeface="Calibri" panose="020F0502020204030204" pitchFamily="34" charset="0"/>
            </a:endParaRPr>
          </a:p>
          <a:p>
            <a:pPr marL="800100" lvl="1" indent="-342900">
              <a:buFont typeface="Arial" panose="020B0604020202020204" pitchFamily="34" charset="0"/>
              <a:buChar char="•"/>
            </a:pPr>
            <a:endParaRPr lang="en-US" sz="200" dirty="0">
              <a:latin typeface="Calibri" panose="020F0502020204030204" pitchFamily="34" charset="0"/>
              <a:cs typeface="Calibri" panose="020F0502020204030204" pitchFamily="34" charset="0"/>
            </a:endParaRPr>
          </a:p>
          <a:p>
            <a:pPr marL="800100" lvl="1" indent="-342900">
              <a:buFont typeface="Arial" panose="020B0604020202020204" pitchFamily="34" charset="0"/>
              <a:buChar char="•"/>
            </a:pPr>
            <a:r>
              <a:rPr lang="en-US" sz="2200" dirty="0">
                <a:latin typeface="Calibri" panose="020F0502020204030204" pitchFamily="34" charset="0"/>
                <a:cs typeface="Calibri" panose="020F0502020204030204" pitchFamily="34" charset="0"/>
              </a:rPr>
              <a:t>Most models assumed a </a:t>
            </a:r>
            <a:r>
              <a:rPr lang="en-US" sz="2200" b="1" dirty="0">
                <a:latin typeface="Calibri" panose="020F0502020204030204" pitchFamily="34" charset="0"/>
                <a:cs typeface="Calibri" panose="020F0502020204030204" pitchFamily="34" charset="0"/>
              </a:rPr>
              <a:t>particular type </a:t>
            </a:r>
            <a:r>
              <a:rPr lang="en-US" sz="2200" dirty="0">
                <a:latin typeface="Calibri" panose="020F0502020204030204" pitchFamily="34" charset="0"/>
                <a:cs typeface="Calibri" panose="020F0502020204030204" pitchFamily="34" charset="0"/>
              </a:rPr>
              <a:t>of </a:t>
            </a:r>
            <a:r>
              <a:rPr lang="en-US" sz="2200" b="1" dirty="0">
                <a:latin typeface="Calibri" panose="020F0502020204030204" pitchFamily="34" charset="0"/>
                <a:cs typeface="Calibri" panose="020F0502020204030204" pitchFamily="34" charset="0"/>
              </a:rPr>
              <a:t>erosion </a:t>
            </a:r>
            <a:r>
              <a:rPr lang="en-US" sz="2200" dirty="0">
                <a:latin typeface="Calibri" panose="020F0502020204030204" pitchFamily="34" charset="0"/>
                <a:cs typeface="Calibri" panose="020F0502020204030204" pitchFamily="34" charset="0"/>
              </a:rPr>
              <a:t>(e.g., block failure</a:t>
            </a:r>
            <a:r>
              <a:rPr lang="en-US" sz="2200" dirty="0" smtClean="0">
                <a:latin typeface="Calibri" panose="020F0502020204030204" pitchFamily="34" charset="0"/>
                <a:cs typeface="Calibri" panose="020F0502020204030204" pitchFamily="34" charset="0"/>
              </a:rPr>
              <a:t>)</a:t>
            </a:r>
          </a:p>
          <a:p>
            <a:pPr marL="800100" lvl="1" indent="-342900">
              <a:buFont typeface="Arial" panose="020B0604020202020204" pitchFamily="34" charset="0"/>
              <a:buChar char="•"/>
            </a:pPr>
            <a:endParaRPr lang="en-US" sz="200" dirty="0">
              <a:latin typeface="Calibri" panose="020F0502020204030204" pitchFamily="34" charset="0"/>
              <a:cs typeface="Calibri" panose="020F0502020204030204" pitchFamily="34" charset="0"/>
            </a:endParaRPr>
          </a:p>
          <a:p>
            <a:pPr marL="800100" lvl="1" indent="-342900">
              <a:buFont typeface="Arial" panose="020B0604020202020204" pitchFamily="34" charset="0"/>
              <a:buChar char="•"/>
            </a:pPr>
            <a:endParaRPr lang="en-US" sz="200" dirty="0">
              <a:latin typeface="Calibri" panose="020F0502020204030204" pitchFamily="34" charset="0"/>
              <a:cs typeface="Calibri" panose="020F0502020204030204" pitchFamily="34" charset="0"/>
            </a:endParaRPr>
          </a:p>
          <a:p>
            <a:pPr marL="800100" lvl="1" indent="-342900">
              <a:buFont typeface="Arial" panose="020B0604020202020204" pitchFamily="34" charset="0"/>
              <a:buChar char="•"/>
            </a:pPr>
            <a:r>
              <a:rPr lang="en-US" sz="2200" dirty="0">
                <a:latin typeface="Calibri" panose="020F0502020204030204" pitchFamily="34" charset="0"/>
                <a:cs typeface="Calibri" panose="020F0502020204030204" pitchFamily="34" charset="0"/>
              </a:rPr>
              <a:t>Models </a:t>
            </a:r>
            <a:r>
              <a:rPr lang="en-US" sz="2200" b="1" dirty="0">
                <a:latin typeface="Calibri" panose="020F0502020204030204" pitchFamily="34" charset="0"/>
                <a:cs typeface="Calibri" panose="020F0502020204030204" pitchFamily="34" charset="0"/>
              </a:rPr>
              <a:t>did not </a:t>
            </a:r>
            <a:r>
              <a:rPr lang="en-US" sz="2200" dirty="0">
                <a:latin typeface="Calibri" panose="020F0502020204030204" pitchFamily="34" charset="0"/>
                <a:cs typeface="Calibri" panose="020F0502020204030204" pitchFamily="34" charset="0"/>
              </a:rPr>
              <a:t>include </a:t>
            </a:r>
            <a:r>
              <a:rPr lang="en-US" sz="2200" b="1" dirty="0">
                <a:latin typeface="Calibri" panose="020F0502020204030204" pitchFamily="34" charset="0"/>
                <a:cs typeface="Calibri" panose="020F0502020204030204" pitchFamily="34" charset="0"/>
              </a:rPr>
              <a:t>realistic boundary conditions </a:t>
            </a:r>
            <a:r>
              <a:rPr lang="en-US" sz="2200" dirty="0">
                <a:latin typeface="Calibri" panose="020F0502020204030204" pitchFamily="34" charset="0"/>
                <a:cs typeface="Calibri" panose="020F0502020204030204" pitchFamily="34" charset="0"/>
              </a:rPr>
              <a:t>and </a:t>
            </a:r>
            <a:r>
              <a:rPr lang="en-US" sz="2200" b="1" dirty="0">
                <a:latin typeface="Calibri" panose="020F0502020204030204" pitchFamily="34" charset="0"/>
                <a:cs typeface="Calibri" panose="020F0502020204030204" pitchFamily="34" charset="0"/>
              </a:rPr>
              <a:t>did not</a:t>
            </a:r>
            <a:r>
              <a:rPr lang="en-US" sz="2200" dirty="0">
                <a:latin typeface="Calibri" panose="020F0502020204030204" pitchFamily="34" charset="0"/>
                <a:cs typeface="Calibri" panose="020F0502020204030204" pitchFamily="34" charset="0"/>
              </a:rPr>
              <a:t> account for permafrost </a:t>
            </a:r>
            <a:r>
              <a:rPr lang="en-US" sz="2200" b="1" dirty="0">
                <a:latin typeface="Calibri" panose="020F0502020204030204" pitchFamily="34" charset="0"/>
                <a:cs typeface="Calibri" panose="020F0502020204030204" pitchFamily="34" charset="0"/>
              </a:rPr>
              <a:t>geomorphologies</a:t>
            </a:r>
            <a:r>
              <a:rPr lang="en-US" sz="2200" dirty="0">
                <a:latin typeface="Calibri" panose="020F0502020204030204" pitchFamily="34" charset="0"/>
                <a:cs typeface="Calibri" panose="020F0502020204030204" pitchFamily="34" charset="0"/>
              </a:rPr>
              <a:t> or </a:t>
            </a:r>
            <a:r>
              <a:rPr lang="en-US" sz="2200" b="1" dirty="0">
                <a:latin typeface="Calibri" panose="020F0502020204030204" pitchFamily="34" charset="0"/>
                <a:cs typeface="Calibri" panose="020F0502020204030204" pitchFamily="34" charset="0"/>
              </a:rPr>
              <a:t>geophysics</a:t>
            </a:r>
            <a:r>
              <a:rPr lang="en-US" sz="2200" dirty="0">
                <a:latin typeface="Calibri" panose="020F0502020204030204" pitchFamily="34" charset="0"/>
                <a:cs typeface="Calibri" panose="020F0502020204030204" pitchFamily="34" charset="0"/>
              </a:rPr>
              <a:t>.</a:t>
            </a:r>
          </a:p>
          <a:p>
            <a:pPr marL="342900" indent="-342900">
              <a:buFont typeface="Arial" panose="020B0604020202020204" pitchFamily="34" charset="0"/>
              <a:buChar char="•"/>
            </a:pPr>
            <a:endParaRPr lang="en-US" sz="22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22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22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2200"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0208A8B3-5F54-4559-BC8F-2D515BE53605}"/>
              </a:ext>
            </a:extLst>
          </p:cNvPr>
          <p:cNvSpPr txBox="1"/>
          <p:nvPr/>
        </p:nvSpPr>
        <p:spPr>
          <a:xfrm>
            <a:off x="0" y="6508016"/>
            <a:ext cx="11921490" cy="338554"/>
          </a:xfrm>
          <a:prstGeom prst="rect">
            <a:avLst/>
          </a:prstGeom>
          <a:noFill/>
        </p:spPr>
        <p:txBody>
          <a:bodyPr wrap="square" rtlCol="0">
            <a:spAutoFit/>
          </a:bodyPr>
          <a:lstStyle/>
          <a:p>
            <a:r>
              <a:rPr lang="en-US" sz="1600" dirty="0">
                <a:solidFill>
                  <a:schemeClr val="bg1"/>
                </a:solidFill>
                <a:latin typeface="Calibri" panose="020F0502020204030204" pitchFamily="34" charset="0"/>
                <a:cs typeface="Calibri" panose="020F0502020204030204" pitchFamily="34" charset="0"/>
              </a:rPr>
              <a:t>* See (Frederick </a:t>
            </a:r>
            <a:r>
              <a:rPr lang="en-US" sz="1600" i="1" dirty="0">
                <a:solidFill>
                  <a:schemeClr val="bg1"/>
                </a:solidFill>
                <a:latin typeface="Calibri" panose="020F0502020204030204" pitchFamily="34" charset="0"/>
                <a:cs typeface="Calibri" panose="020F0502020204030204" pitchFamily="34" charset="0"/>
              </a:rPr>
              <a:t>et al. </a:t>
            </a:r>
            <a:r>
              <a:rPr lang="en-US" sz="1600" dirty="0">
                <a:solidFill>
                  <a:schemeClr val="bg1"/>
                </a:solidFill>
                <a:latin typeface="Calibri" panose="020F0502020204030204" pitchFamily="34" charset="0"/>
                <a:cs typeface="Calibri" panose="020F0502020204030204" pitchFamily="34" charset="0"/>
              </a:rPr>
              <a:t>2016), Chapter 5, for extensive overview.  </a:t>
            </a:r>
          </a:p>
        </p:txBody>
      </p:sp>
      <p:pic>
        <p:nvPicPr>
          <p:cNvPr id="11" name="Picture 10">
            <a:extLst>
              <a:ext uri="{FF2B5EF4-FFF2-40B4-BE49-F238E27FC236}">
                <a16:creationId xmlns:a16="http://schemas.microsoft.com/office/drawing/2014/main" id="{5D841920-0F37-42E0-A4B3-30DE91152792}"/>
              </a:ext>
            </a:extLst>
          </p:cNvPr>
          <p:cNvPicPr>
            <a:picLocks noChangeAspect="1"/>
          </p:cNvPicPr>
          <p:nvPr/>
        </p:nvPicPr>
        <p:blipFill>
          <a:blip r:embed="rId3"/>
          <a:stretch>
            <a:fillRect/>
          </a:stretch>
        </p:blipFill>
        <p:spPr>
          <a:xfrm>
            <a:off x="7820935" y="1090495"/>
            <a:ext cx="4261046" cy="5214878"/>
          </a:xfrm>
          <a:prstGeom prst="rect">
            <a:avLst/>
          </a:prstGeom>
        </p:spPr>
      </p:pic>
      <p:sp>
        <p:nvSpPr>
          <p:cNvPr id="14" name="Rectangle 13">
            <a:extLst>
              <a:ext uri="{FF2B5EF4-FFF2-40B4-BE49-F238E27FC236}">
                <a16:creationId xmlns:a16="http://schemas.microsoft.com/office/drawing/2014/main" id="{A14CBBC8-CD67-4C30-9615-F2D89BA7ED5B}"/>
              </a:ext>
            </a:extLst>
          </p:cNvPr>
          <p:cNvSpPr/>
          <p:nvPr/>
        </p:nvSpPr>
        <p:spPr>
          <a:xfrm>
            <a:off x="11378596" y="5266065"/>
            <a:ext cx="703385" cy="830997"/>
          </a:xfrm>
          <a:prstGeom prst="rect">
            <a:avLst/>
          </a:prstGeom>
        </p:spPr>
        <p:txBody>
          <a:bodyPr wrap="square">
            <a:spAutoFit/>
          </a:bodyPr>
          <a:lstStyle/>
          <a:p>
            <a:pPr algn="ctr"/>
            <a:r>
              <a:rPr lang="en-US" sz="1600" dirty="0" err="1">
                <a:latin typeface="Calibri" panose="020F0502020204030204" pitchFamily="34" charset="0"/>
                <a:cs typeface="Calibri" panose="020F0502020204030204" pitchFamily="34" charset="0"/>
              </a:rPr>
              <a:t>Koven</a:t>
            </a:r>
            <a:r>
              <a:rPr lang="en-US" sz="1600" dirty="0">
                <a:latin typeface="Calibri" panose="020F0502020204030204" pitchFamily="34" charset="0"/>
                <a:cs typeface="Calibri" panose="020F0502020204030204" pitchFamily="34" charset="0"/>
              </a:rPr>
              <a:t> </a:t>
            </a:r>
            <a:r>
              <a:rPr lang="en-US" sz="1600" i="1" dirty="0">
                <a:latin typeface="Calibri" panose="020F0502020204030204" pitchFamily="34" charset="0"/>
                <a:cs typeface="Calibri" panose="020F0502020204030204" pitchFamily="34" charset="0"/>
              </a:rPr>
              <a:t>et al. </a:t>
            </a:r>
            <a:r>
              <a:rPr lang="en-US" sz="1600" dirty="0">
                <a:latin typeface="Calibri" panose="020F0502020204030204" pitchFamily="34" charset="0"/>
                <a:cs typeface="Calibri" panose="020F0502020204030204" pitchFamily="34" charset="0"/>
              </a:rPr>
              <a:t>2013</a:t>
            </a:r>
            <a:endParaRPr lang="en-US" sz="1600" dirty="0"/>
          </a:p>
        </p:txBody>
      </p:sp>
      <p:sp>
        <p:nvSpPr>
          <p:cNvPr id="5" name="Slide Number Placeholder 3">
            <a:extLst>
              <a:ext uri="{FF2B5EF4-FFF2-40B4-BE49-F238E27FC236}">
                <a16:creationId xmlns:a16="http://schemas.microsoft.com/office/drawing/2014/main" id="{D389D3E6-5407-A769-79C2-442F5C9FD292}"/>
              </a:ext>
            </a:extLst>
          </p:cNvPr>
          <p:cNvSpPr>
            <a:spLocks noGrp="1"/>
          </p:cNvSpPr>
          <p:nvPr>
            <p:ph type="sldNum" sz="quarter" idx="12"/>
          </p:nvPr>
        </p:nvSpPr>
        <p:spPr>
          <a:xfrm>
            <a:off x="11176000" y="6547487"/>
            <a:ext cx="812800" cy="374650"/>
          </a:xfrm>
        </p:spPr>
        <p:txBody>
          <a:bodyPr/>
          <a:lstStyle/>
          <a:p>
            <a:fld id="{A5E55A7B-7854-E145-92D9-B491DF4BAE2D}" type="slidenum">
              <a:rPr lang="en-US" smtClean="0">
                <a:solidFill>
                  <a:schemeClr val="bg1"/>
                </a:solidFill>
              </a:rPr>
              <a:pPr/>
              <a:t>9</a:t>
            </a:fld>
            <a:endParaRPr lang="en-US" dirty="0">
              <a:solidFill>
                <a:schemeClr val="bg1"/>
              </a:solidFill>
            </a:endParaRPr>
          </a:p>
        </p:txBody>
      </p:sp>
      <p:sp>
        <p:nvSpPr>
          <p:cNvPr id="8" name="Rectangle 7"/>
          <p:cNvSpPr/>
          <p:nvPr/>
        </p:nvSpPr>
        <p:spPr>
          <a:xfrm>
            <a:off x="203805" y="918938"/>
            <a:ext cx="7457254" cy="830997"/>
          </a:xfrm>
          <a:prstGeom prst="rect">
            <a:avLst/>
          </a:prstGeom>
          <a:solidFill>
            <a:srgbClr val="FFCCCC"/>
          </a:solidFill>
        </p:spPr>
        <p:txBody>
          <a:bodyPr wrap="square">
            <a:spAutoFit/>
          </a:bodyPr>
          <a:lstStyle/>
          <a:p>
            <a:pPr algn="ctr"/>
            <a:r>
              <a:rPr lang="en-US" sz="2400" dirty="0">
                <a:latin typeface="Calibri" panose="020F0502020204030204" pitchFamily="34" charset="0"/>
                <a:cs typeface="Calibri" panose="020F0502020204030204" pitchFamily="34" charset="0"/>
              </a:rPr>
              <a:t>Most </a:t>
            </a:r>
            <a:r>
              <a:rPr lang="en-US" sz="2400" b="1" dirty="0">
                <a:latin typeface="Calibri" panose="020F0502020204030204" pitchFamily="34" charset="0"/>
                <a:cs typeface="Calibri" panose="020F0502020204030204" pitchFamily="34" charset="0"/>
              </a:rPr>
              <a:t>existing </a:t>
            </a:r>
            <a:r>
              <a:rPr lang="en-US" sz="2400" b="1" dirty="0" smtClean="0">
                <a:latin typeface="Calibri" panose="020F0502020204030204" pitchFamily="34" charset="0"/>
                <a:cs typeface="Calibri" panose="020F0502020204030204" pitchFamily="34" charset="0"/>
              </a:rPr>
              <a:t>permafrost models</a:t>
            </a:r>
            <a:r>
              <a:rPr lang="en-US" sz="2400" dirty="0">
                <a:latin typeface="Calibri" panose="020F0502020204030204" pitchFamily="34" charset="0"/>
                <a:cs typeface="Calibri" panose="020F0502020204030204" pitchFamily="34" charset="0"/>
              </a:rPr>
              <a:t>* (including Earth System Model-, or ESM-, coupled models) </a:t>
            </a:r>
            <a:r>
              <a:rPr lang="en-US" sz="2400" dirty="0" smtClean="0">
                <a:latin typeface="Calibri" panose="020F0502020204030204" pitchFamily="34" charset="0"/>
                <a:cs typeface="Calibri" panose="020F0502020204030204" pitchFamily="34" charset="0"/>
              </a:rPr>
              <a:t>are fairly </a:t>
            </a:r>
            <a:r>
              <a:rPr lang="en-US" sz="2400" b="1" dirty="0" smtClean="0">
                <a:latin typeface="Calibri" panose="020F0502020204030204" pitchFamily="34" charset="0"/>
                <a:cs typeface="Calibri" panose="020F0502020204030204" pitchFamily="34" charset="0"/>
              </a:rPr>
              <a:t>primitive</a:t>
            </a:r>
            <a:r>
              <a:rPr lang="en-US" sz="2400" dirty="0" smtClean="0">
                <a:latin typeface="Calibri" panose="020F0502020204030204" pitchFamily="34" charset="0"/>
                <a:cs typeface="Calibri" panose="020F0502020204030204" pitchFamily="34" charset="0"/>
              </a:rPr>
              <a:t>!</a:t>
            </a:r>
            <a:endParaRPr lang="en-US" sz="2400"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AB53566A-9AB9-4EB6-9C3C-2B3BC892299F}"/>
              </a:ext>
            </a:extLst>
          </p:cNvPr>
          <p:cNvSpPr txBox="1"/>
          <p:nvPr/>
        </p:nvSpPr>
        <p:spPr>
          <a:xfrm>
            <a:off x="131218" y="4993521"/>
            <a:ext cx="7757461" cy="1200329"/>
          </a:xfrm>
          <a:prstGeom prst="rect">
            <a:avLst/>
          </a:prstGeom>
          <a:solidFill>
            <a:srgbClr val="CCFFFF"/>
          </a:solidFill>
        </p:spPr>
        <p:txBody>
          <a:bodyPr wrap="square" rtlCol="0">
            <a:spAutoFit/>
          </a:bodyPr>
          <a:lstStyle/>
          <a:p>
            <a:pPr algn="ctr"/>
            <a:r>
              <a:rPr lang="en-US" sz="2400" b="1" i="1" u="sng">
                <a:latin typeface="Calibri" panose="020F0502020204030204" pitchFamily="34" charset="0"/>
                <a:cs typeface="Calibri" panose="020F0502020204030204" pitchFamily="34" charset="0"/>
              </a:rPr>
              <a:t>Premise </a:t>
            </a:r>
            <a:r>
              <a:rPr lang="en-US" sz="2400" b="1" i="1" u="sng" smtClean="0">
                <a:latin typeface="Calibri" panose="020F0502020204030204" pitchFamily="34" charset="0"/>
                <a:cs typeface="Calibri" panose="020F0502020204030204" pitchFamily="34" charset="0"/>
              </a:rPr>
              <a:t>behind </a:t>
            </a:r>
            <a:r>
              <a:rPr lang="en-US" sz="2400" b="1" i="1" u="sng" dirty="0" smtClean="0">
                <a:latin typeface="Calibri" panose="020F0502020204030204" pitchFamily="34" charset="0"/>
                <a:cs typeface="Calibri" panose="020F0502020204030204" pitchFamily="34" charset="0"/>
              </a:rPr>
              <a:t>ACE</a:t>
            </a:r>
            <a:r>
              <a:rPr lang="en-US" sz="2400" b="1" i="1" dirty="0" smtClean="0">
                <a:latin typeface="Calibri" panose="020F0502020204030204" pitchFamily="34" charset="0"/>
                <a:cs typeface="Calibri" panose="020F0502020204030204" pitchFamily="34" charset="0"/>
              </a:rPr>
              <a:t>:</a:t>
            </a:r>
            <a:r>
              <a:rPr lang="en-US" sz="2400" dirty="0" smtClean="0">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an accurate, </a:t>
            </a:r>
            <a:r>
              <a:rPr lang="en-US" sz="2400" b="1" dirty="0">
                <a:latin typeface="Calibri" panose="020F0502020204030204" pitchFamily="34" charset="0"/>
                <a:cs typeface="Calibri" panose="020F0502020204030204" pitchFamily="34" charset="0"/>
              </a:rPr>
              <a:t>predictive</a:t>
            </a:r>
            <a:r>
              <a:rPr lang="en-US" sz="2400" dirty="0">
                <a:latin typeface="Calibri" panose="020F0502020204030204" pitchFamily="34" charset="0"/>
                <a:cs typeface="Calibri" panose="020F0502020204030204" pitchFamily="34" charset="0"/>
              </a:rPr>
              <a:t> Arctic coastal erosion model must </a:t>
            </a:r>
            <a:r>
              <a:rPr lang="en-US" sz="2400" b="1" dirty="0">
                <a:latin typeface="Calibri" panose="020F0502020204030204" pitchFamily="34" charset="0"/>
                <a:cs typeface="Calibri" panose="020F0502020204030204" pitchFamily="34" charset="0"/>
              </a:rPr>
              <a:t>couple</a:t>
            </a:r>
            <a:r>
              <a:rPr lang="en-US" sz="2400" dirty="0">
                <a:latin typeface="Calibri" panose="020F0502020204030204" pitchFamily="34" charset="0"/>
                <a:cs typeface="Calibri" panose="020F0502020204030204" pitchFamily="34" charset="0"/>
              </a:rPr>
              <a:t> the influences of evolving </a:t>
            </a:r>
            <a:r>
              <a:rPr lang="en-US" sz="2400" b="1" dirty="0">
                <a:latin typeface="Calibri" panose="020F0502020204030204" pitchFamily="34" charset="0"/>
                <a:cs typeface="Calibri" panose="020F0502020204030204" pitchFamily="34" charset="0"/>
              </a:rPr>
              <a:t>wave dynamics</a:t>
            </a:r>
            <a:r>
              <a:rPr lang="en-US" sz="2400" dirty="0">
                <a:latin typeface="Calibri" panose="020F0502020204030204" pitchFamily="34" charset="0"/>
                <a:cs typeface="Calibri" panose="020F0502020204030204" pitchFamily="34" charset="0"/>
              </a:rPr>
              <a:t>, </a:t>
            </a:r>
            <a:r>
              <a:rPr lang="en-US" sz="2400" b="1" dirty="0">
                <a:latin typeface="Calibri" panose="020F0502020204030204" pitchFamily="34" charset="0"/>
                <a:cs typeface="Calibri" panose="020F0502020204030204" pitchFamily="34" charset="0"/>
              </a:rPr>
              <a:t>thermodynamics</a:t>
            </a:r>
            <a:r>
              <a:rPr lang="en-US" sz="2400" dirty="0">
                <a:latin typeface="Calibri" panose="020F0502020204030204" pitchFamily="34" charset="0"/>
                <a:cs typeface="Calibri" panose="020F0502020204030204" pitchFamily="34" charset="0"/>
              </a:rPr>
              <a:t> and </a:t>
            </a:r>
            <a:r>
              <a:rPr lang="en-US" sz="2400" b="1" dirty="0">
                <a:latin typeface="Calibri" panose="020F0502020204030204" pitchFamily="34" charset="0"/>
                <a:cs typeface="Calibri" panose="020F0502020204030204" pitchFamily="34" charset="0"/>
              </a:rPr>
              <a:t>mechanics</a:t>
            </a:r>
            <a:r>
              <a:rPr lang="en-US" sz="24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473083946"/>
      </p:ext>
    </p:extLst>
  </p:cSld>
  <p:clrMapOvr>
    <a:masterClrMapping/>
  </p:clrMapOvr>
  <p:timing>
    <p:tnLst>
      <p:par>
        <p:cTn id="1" dur="indefinite" restart="never" nodeType="tmRoot"/>
      </p:par>
    </p:tnLst>
  </p:timing>
</p:sld>
</file>

<file path=ppt/theme/theme1.xml><?xml version="1.0" encoding="utf-8"?>
<a:theme xmlns:a="http://schemas.openxmlformats.org/drawingml/2006/main" name="Sandia_CorpPresentation_Template1">
  <a:themeElements>
    <a:clrScheme name="Sandia Brand">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103160"/>
      </a:accent5>
      <a:accent6>
        <a:srgbClr val="730E00"/>
      </a:accent6>
      <a:hlink>
        <a:srgbClr val="37A6D2"/>
      </a:hlink>
      <a:folHlink>
        <a:srgbClr val="B71A2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Sandia_CorpPresentation_Template1.thmx</Template>
  <TotalTime>50099</TotalTime>
  <Words>4870</Words>
  <Application>Microsoft Office PowerPoint</Application>
  <PresentationFormat>Widescreen</PresentationFormat>
  <Paragraphs>699</Paragraphs>
  <Slides>32</Slides>
  <Notes>32</Notes>
  <HiddenSlides>0</HiddenSlides>
  <MMClips>1</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42" baseType="lpstr">
      <vt:lpstr>ＭＳ Ｐゴシック</vt:lpstr>
      <vt:lpstr>Andale Mono</vt:lpstr>
      <vt:lpstr>Arial</vt:lpstr>
      <vt:lpstr>Calibri</vt:lpstr>
      <vt:lpstr>Cambria Math</vt:lpstr>
      <vt:lpstr>Gill Sans</vt:lpstr>
      <vt:lpstr>Source Sans Pro</vt:lpstr>
      <vt:lpstr>Wingdings</vt:lpstr>
      <vt:lpstr>Sandia_CorpPresentation_Template1</vt:lpstr>
      <vt:lpstr>Bitmap Image</vt:lpstr>
      <vt:lpstr>Advertisement: ESD Special Issue on Ensemble Design/Implementation in Climate Science</vt:lpstr>
      <vt:lpstr>Development and Calibration of the Arctic Coastal Erosion (ACE) Model, Towards UQ of Climate Change-Induced Arctic Permafrost Degradation</vt:lpstr>
      <vt:lpstr>Outline</vt:lpstr>
      <vt:lpstr>Motivation</vt:lpstr>
      <vt:lpstr>Permafrost thaw &amp; erosion</vt:lpstr>
      <vt:lpstr>Coastal permafrost failure mechanisms</vt:lpstr>
      <vt:lpstr>Coastal permafrost failure mechanisms</vt:lpstr>
      <vt:lpstr>Example of bluff erosion during 2019 UAV surveys*</vt:lpstr>
      <vt:lpstr>State-of-the-art in permafrost modeling</vt:lpstr>
      <vt:lpstr>Arctic Coastal Erosion (ACE) model</vt:lpstr>
      <vt:lpstr>Arctic Coastal Erosion (ACE) model</vt:lpstr>
      <vt:lpstr>Finite element implementation in Albany-LCM</vt:lpstr>
      <vt:lpstr>Anatomy of a canonical computational domain</vt:lpstr>
      <vt:lpstr>Thermal model</vt:lpstr>
      <vt:lpstr>Mechanical model</vt:lpstr>
      <vt:lpstr>Erosion failure criteria </vt:lpstr>
      <vt:lpstr>Coupled thermo-mechanical formulation</vt:lpstr>
      <vt:lpstr>Parameters &amp; inputs</vt:lpstr>
      <vt:lpstr>Material model calibration to experimental data</vt:lpstr>
      <vt:lpstr>3D elastic mechanics-only sensitivity study</vt:lpstr>
      <vt:lpstr>3D elastic mechanics-only sensitivity study</vt:lpstr>
      <vt:lpstr>3D elastic mechanics-only sensitivity study</vt:lpstr>
      <vt:lpstr>3D elastic mechanics-only sensitivity study</vt:lpstr>
      <vt:lpstr>Thermo-mechanical coupling: 2.5D slice</vt:lpstr>
      <vt:lpstr>2.5D slice thermo-mechanical sensitivity study</vt:lpstr>
      <vt:lpstr>Thermo-mechanical coupling: 2.5D slice</vt:lpstr>
      <vt:lpstr>Thermo-mechanical coupling: 2.5D slice</vt:lpstr>
      <vt:lpstr>Thermo-mechanical coupling: 2.5D slice</vt:lpstr>
      <vt:lpstr>Thermo-mechanical coupling: 2.5D slice</vt:lpstr>
      <vt:lpstr>Summary</vt:lpstr>
      <vt:lpstr>Current and future work</vt:lpstr>
      <vt:lpstr>References</vt:lpstr>
    </vt:vector>
  </TitlesOfParts>
  <Company>Sandia National Labs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Vittitow, Michael P</dc:creator>
  <cp:lastModifiedBy>LOFT</cp:lastModifiedBy>
  <cp:revision>1013</cp:revision>
  <cp:lastPrinted>2015-06-10T21:49:47Z</cp:lastPrinted>
  <dcterms:created xsi:type="dcterms:W3CDTF">2011-10-03T16:15:05Z</dcterms:created>
  <dcterms:modified xsi:type="dcterms:W3CDTF">2024-02-29T10:34:40Z</dcterms:modified>
</cp:coreProperties>
</file>